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7" r:id="rId4"/>
    <p:sldId id="259" r:id="rId5"/>
    <p:sldId id="260" r:id="rId6"/>
    <p:sldId id="261" r:id="rId7"/>
    <p:sldId id="262" r:id="rId8"/>
    <p:sldId id="265"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FFFFFF"/>
    <a:srgbClr val="FFC000"/>
    <a:srgbClr val="5B9BD5"/>
    <a:srgbClr val="70AD47"/>
    <a:srgbClr val="264478"/>
    <a:srgbClr val="9E48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88"/>
    <p:restoredTop sz="86630" autoAdjust="0"/>
  </p:normalViewPr>
  <p:slideViewPr>
    <p:cSldViewPr snapToGrid="0">
      <p:cViewPr varScale="1">
        <p:scale>
          <a:sx n="78" d="100"/>
          <a:sy n="78" d="100"/>
        </p:scale>
        <p:origin x="1049"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aven\OneDrive\Desktop\School\Risk%20Management\790\Pie.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Pie!$C$1</c:f>
              <c:strCache>
                <c:ptCount val="1"/>
                <c:pt idx="0">
                  <c:v>% of Portfolio Value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177-483E-83E6-AFF087D03E0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177-483E-83E6-AFF087D03E0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177-483E-83E6-AFF087D03E0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177-483E-83E6-AFF087D03E0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177-483E-83E6-AFF087D03E0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177-483E-83E6-AFF087D03E0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177-483E-83E6-AFF087D03E0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177-483E-83E6-AFF087D03E0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4177-483E-83E6-AFF087D03E0E}"/>
              </c:ext>
            </c:extLst>
          </c:dPt>
          <c:dLbls>
            <c:dLbl>
              <c:idx val="0"/>
              <c:layout>
                <c:manualLayout>
                  <c:x val="0.1036347331583551"/>
                  <c:y val="1.204640824077423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177-483E-83E6-AFF087D03E0E}"/>
                </c:ext>
              </c:extLst>
            </c:dLbl>
            <c:dLbl>
              <c:idx val="1"/>
              <c:layout>
                <c:manualLayout>
                  <c:x val="-4.2447178477690292E-2"/>
                  <c:y val="5.281486770694474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177-483E-83E6-AFF087D03E0E}"/>
                </c:ext>
              </c:extLst>
            </c:dLbl>
            <c:dLbl>
              <c:idx val="2"/>
              <c:layout>
                <c:manualLayout>
                  <c:x val="-6.9371719160104983E-2"/>
                  <c:y val="-1.9945838819989216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177-483E-83E6-AFF087D03E0E}"/>
                </c:ext>
              </c:extLst>
            </c:dLbl>
            <c:dLbl>
              <c:idx val="3"/>
              <c:layout>
                <c:manualLayout>
                  <c:x val="-5.3742891513560806E-2"/>
                  <c:y val="-6.847671478135557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177-483E-83E6-AFF087D03E0E}"/>
                </c:ext>
              </c:extLst>
            </c:dLbl>
            <c:dLbl>
              <c:idx val="4"/>
              <c:layout>
                <c:manualLayout>
                  <c:x val="-4.4354002624671915E-2"/>
                  <c:y val="-0.10033952956512109"/>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4177-483E-83E6-AFF087D03E0E}"/>
                </c:ext>
              </c:extLst>
            </c:dLbl>
            <c:dLbl>
              <c:idx val="5"/>
              <c:layout>
                <c:manualLayout>
                  <c:x val="-2.7460411198600199E-2"/>
                  <c:y val="-9.40617933518925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4177-483E-83E6-AFF087D03E0E}"/>
                </c:ext>
              </c:extLst>
            </c:dLbl>
            <c:dLbl>
              <c:idx val="6"/>
              <c:layout>
                <c:manualLayout>
                  <c:x val="-1.9141404199475066E-2"/>
                  <c:y val="-8.069804614125285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4177-483E-83E6-AFF087D03E0E}"/>
                </c:ext>
              </c:extLst>
            </c:dLbl>
            <c:dLbl>
              <c:idx val="7"/>
              <c:layout>
                <c:manualLayout>
                  <c:x val="-1.1765419947506562E-2"/>
                  <c:y val="-4.5840146805446229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4177-483E-83E6-AFF087D03E0E}"/>
                </c:ext>
              </c:extLst>
            </c:dLbl>
            <c:dLbl>
              <c:idx val="8"/>
              <c:layout>
                <c:manualLayout>
                  <c:x val="7.8031714785651796E-2"/>
                  <c:y val="-2.5955503999267816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4177-483E-83E6-AFF087D03E0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Pie!$B$2:$B$10</c:f>
              <c:strCache>
                <c:ptCount val="9"/>
                <c:pt idx="0">
                  <c:v>Corp</c:v>
                </c:pt>
                <c:pt idx="1">
                  <c:v>Sov USD</c:v>
                </c:pt>
                <c:pt idx="2">
                  <c:v>UST</c:v>
                </c:pt>
                <c:pt idx="3">
                  <c:v>Equity</c:v>
                </c:pt>
                <c:pt idx="4">
                  <c:v>CMBS</c:v>
                </c:pt>
                <c:pt idx="5">
                  <c:v>ABS</c:v>
                </c:pt>
                <c:pt idx="6">
                  <c:v>CMO</c:v>
                </c:pt>
                <c:pt idx="7">
                  <c:v>Pass-Throughs</c:v>
                </c:pt>
                <c:pt idx="8">
                  <c:v>Muni</c:v>
                </c:pt>
              </c:strCache>
            </c:strRef>
          </c:cat>
          <c:val>
            <c:numRef>
              <c:f>Pie!$C$2:$C$10</c:f>
              <c:numCache>
                <c:formatCode>0.0%</c:formatCode>
                <c:ptCount val="9"/>
                <c:pt idx="0">
                  <c:v>0.78072829078477501</c:v>
                </c:pt>
                <c:pt idx="1">
                  <c:v>1.0526801731666E-3</c:v>
                </c:pt>
                <c:pt idx="2">
                  <c:v>3.0782332045722598E-2</c:v>
                </c:pt>
                <c:pt idx="3">
                  <c:v>5.6400365351284001E-3</c:v>
                </c:pt>
                <c:pt idx="4">
                  <c:v>3.1769248816594702E-2</c:v>
                </c:pt>
                <c:pt idx="5">
                  <c:v>3.2785256083440399E-2</c:v>
                </c:pt>
                <c:pt idx="6">
                  <c:v>4.5766742934631899E-2</c:v>
                </c:pt>
                <c:pt idx="7">
                  <c:v>5.07121136179952E-2</c:v>
                </c:pt>
                <c:pt idx="8">
                  <c:v>2.0763299008545701E-2</c:v>
                </c:pt>
              </c:numCache>
            </c:numRef>
          </c:val>
          <c:extLst>
            <c:ext xmlns:c16="http://schemas.microsoft.com/office/drawing/2014/chart" uri="{C3380CC4-5D6E-409C-BE32-E72D297353CC}">
              <c16:uniqueId val="{00000012-4177-483E-83E6-AFF087D03E0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68F52D-ABDB-4ED0-9BF4-67D88C74535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0975D32-4323-4A08-B220-666358759AC9}">
      <dgm:prSet/>
      <dgm:spPr/>
      <dgm:t>
        <a:bodyPr/>
        <a:lstStyle/>
        <a:p>
          <a:r>
            <a:rPr lang="en-US" dirty="0"/>
            <a:t>Primary Line of Business</a:t>
          </a:r>
        </a:p>
      </dgm:t>
    </dgm:pt>
    <dgm:pt modelId="{ADEA0745-6BE5-4452-9F02-9C62A7DE6C2A}" type="parTrans" cxnId="{0BA971EB-FE00-476D-98B4-EDB5F8EBAFD7}">
      <dgm:prSet/>
      <dgm:spPr/>
      <dgm:t>
        <a:bodyPr/>
        <a:lstStyle/>
        <a:p>
          <a:endParaRPr lang="en-US"/>
        </a:p>
      </dgm:t>
    </dgm:pt>
    <dgm:pt modelId="{4A743644-64C1-4A7A-9646-9938D8DA42C3}" type="sibTrans" cxnId="{0BA971EB-FE00-476D-98B4-EDB5F8EBAFD7}">
      <dgm:prSet/>
      <dgm:spPr/>
      <dgm:t>
        <a:bodyPr/>
        <a:lstStyle/>
        <a:p>
          <a:endParaRPr lang="en-US"/>
        </a:p>
      </dgm:t>
    </dgm:pt>
    <dgm:pt modelId="{8E846D05-4AEF-421B-9DFF-65A136010452}">
      <dgm:prSet/>
      <dgm:spPr/>
      <dgm:t>
        <a:bodyPr/>
        <a:lstStyle/>
        <a:p>
          <a:r>
            <a:rPr lang="en-US" dirty="0"/>
            <a:t>Geographic Distribution</a:t>
          </a:r>
        </a:p>
      </dgm:t>
    </dgm:pt>
    <dgm:pt modelId="{59921F85-5A37-40AE-A7CD-63CF33FC22D0}" type="parTrans" cxnId="{E6BF6140-B4CE-4BC7-B8A9-C40B80A291D8}">
      <dgm:prSet/>
      <dgm:spPr/>
      <dgm:t>
        <a:bodyPr/>
        <a:lstStyle/>
        <a:p>
          <a:endParaRPr lang="en-US"/>
        </a:p>
      </dgm:t>
    </dgm:pt>
    <dgm:pt modelId="{048A355E-757D-4F16-8625-A0DDC27D3D81}" type="sibTrans" cxnId="{E6BF6140-B4CE-4BC7-B8A9-C40B80A291D8}">
      <dgm:prSet/>
      <dgm:spPr/>
      <dgm:t>
        <a:bodyPr/>
        <a:lstStyle/>
        <a:p>
          <a:endParaRPr lang="en-US"/>
        </a:p>
      </dgm:t>
    </dgm:pt>
    <dgm:pt modelId="{CE0E365C-BED1-4552-B43F-DC900886F2D6}">
      <dgm:prSet/>
      <dgm:spPr/>
      <dgm:t>
        <a:bodyPr/>
        <a:lstStyle/>
        <a:p>
          <a:r>
            <a:rPr lang="en-US" dirty="0"/>
            <a:t>Operational Risk Profile</a:t>
          </a:r>
        </a:p>
      </dgm:t>
    </dgm:pt>
    <dgm:pt modelId="{61C45F9C-6781-454B-8FBC-6E934EB3DDB5}" type="parTrans" cxnId="{ED46B22A-2C01-4B7B-9AA1-40AAB7B57637}">
      <dgm:prSet/>
      <dgm:spPr/>
      <dgm:t>
        <a:bodyPr/>
        <a:lstStyle/>
        <a:p>
          <a:endParaRPr lang="en-US"/>
        </a:p>
      </dgm:t>
    </dgm:pt>
    <dgm:pt modelId="{EE531FE5-12F1-4DE0-82B2-D23F5BB32D58}" type="sibTrans" cxnId="{ED46B22A-2C01-4B7B-9AA1-40AAB7B57637}">
      <dgm:prSet/>
      <dgm:spPr/>
      <dgm:t>
        <a:bodyPr/>
        <a:lstStyle/>
        <a:p>
          <a:endParaRPr lang="en-US"/>
        </a:p>
      </dgm:t>
    </dgm:pt>
    <dgm:pt modelId="{0437CDCA-5394-438E-ABF8-8B025157D1A2}">
      <dgm:prSet/>
      <dgm:spPr/>
      <dgm:t>
        <a:bodyPr/>
        <a:lstStyle/>
        <a:p>
          <a:r>
            <a:rPr lang="en-US" dirty="0">
              <a:latin typeface="Cambria Math" panose="02040503050406030204" pitchFamily="18" charset="0"/>
              <a:ea typeface="Cambria Math" panose="02040503050406030204" pitchFamily="18" charset="0"/>
            </a:rPr>
            <a:t>Company Credit Risk Profile</a:t>
          </a:r>
          <a:endParaRPr lang="en-US" dirty="0"/>
        </a:p>
      </dgm:t>
    </dgm:pt>
    <dgm:pt modelId="{19040B7C-48D4-4BA7-A5CA-EB09878CC16E}" type="parTrans" cxnId="{E3976A38-139D-4E55-834C-5E9218209298}">
      <dgm:prSet/>
      <dgm:spPr/>
      <dgm:t>
        <a:bodyPr/>
        <a:lstStyle/>
        <a:p>
          <a:endParaRPr lang="en-US"/>
        </a:p>
      </dgm:t>
    </dgm:pt>
    <dgm:pt modelId="{3A9A8CD3-73F3-4578-899B-5BB48790B857}" type="sibTrans" cxnId="{E3976A38-139D-4E55-834C-5E9218209298}">
      <dgm:prSet/>
      <dgm:spPr/>
      <dgm:t>
        <a:bodyPr/>
        <a:lstStyle/>
        <a:p>
          <a:endParaRPr lang="en-US"/>
        </a:p>
      </dgm:t>
    </dgm:pt>
    <dgm:pt modelId="{5971C2CA-52FC-45C6-A1F2-9EFA2B685339}">
      <dgm:prSet/>
      <dgm:spPr/>
      <dgm:t>
        <a:bodyPr/>
        <a:lstStyle/>
        <a:p>
          <a:r>
            <a:rPr lang="en-US" dirty="0"/>
            <a:t>SCR composition</a:t>
          </a:r>
        </a:p>
      </dgm:t>
    </dgm:pt>
    <dgm:pt modelId="{FEBED950-1620-4F12-9C41-A485139CA050}" type="parTrans" cxnId="{3FB29D2E-FEC3-41DC-957E-CDED4285101D}">
      <dgm:prSet/>
      <dgm:spPr/>
      <dgm:t>
        <a:bodyPr/>
        <a:lstStyle/>
        <a:p>
          <a:endParaRPr lang="en-US"/>
        </a:p>
      </dgm:t>
    </dgm:pt>
    <dgm:pt modelId="{78D8BF06-A0EC-4D58-90E4-0B32574BD3F8}" type="sibTrans" cxnId="{3FB29D2E-FEC3-41DC-957E-CDED4285101D}">
      <dgm:prSet/>
      <dgm:spPr/>
      <dgm:t>
        <a:bodyPr/>
        <a:lstStyle/>
        <a:p>
          <a:endParaRPr lang="en-US"/>
        </a:p>
      </dgm:t>
    </dgm:pt>
    <dgm:pt modelId="{018E77AC-A1C6-4B65-BF2B-B937D2D21D5A}">
      <dgm:prSet/>
      <dgm:spPr/>
      <dgm:t>
        <a:bodyPr/>
        <a:lstStyle/>
        <a:p>
          <a:r>
            <a:rPr lang="en-US" dirty="0"/>
            <a:t>Moody’s Scenario Analysis</a:t>
          </a:r>
        </a:p>
      </dgm:t>
    </dgm:pt>
    <dgm:pt modelId="{11AB18BA-D6BB-48FE-A0B1-CE3DA8DD39FF}" type="parTrans" cxnId="{099D7D94-A159-42F8-B9B7-A72371FA593D}">
      <dgm:prSet/>
      <dgm:spPr/>
      <dgm:t>
        <a:bodyPr/>
        <a:lstStyle/>
        <a:p>
          <a:endParaRPr lang="en-US"/>
        </a:p>
      </dgm:t>
    </dgm:pt>
    <dgm:pt modelId="{C2E632D3-2630-4333-9830-6F1884A87ED6}" type="sibTrans" cxnId="{099D7D94-A159-42F8-B9B7-A72371FA593D}">
      <dgm:prSet/>
      <dgm:spPr/>
      <dgm:t>
        <a:bodyPr/>
        <a:lstStyle/>
        <a:p>
          <a:endParaRPr lang="en-US"/>
        </a:p>
      </dgm:t>
    </dgm:pt>
    <dgm:pt modelId="{B672F5A3-A366-4600-B291-18F42254E5DF}">
      <dgm:prSet/>
      <dgm:spPr/>
      <dgm:t>
        <a:bodyPr/>
        <a:lstStyle/>
        <a:p>
          <a:r>
            <a:rPr lang="en-US" dirty="0"/>
            <a:t>Invested Asset Portfolio </a:t>
          </a:r>
        </a:p>
      </dgm:t>
    </dgm:pt>
    <dgm:pt modelId="{81FE88DD-60F4-47A9-A32C-821BFE3F5F04}" type="parTrans" cxnId="{5317EA45-F555-42FB-A552-A6A5A26962D6}">
      <dgm:prSet/>
      <dgm:spPr/>
      <dgm:t>
        <a:bodyPr/>
        <a:lstStyle/>
        <a:p>
          <a:endParaRPr lang="en-US"/>
        </a:p>
      </dgm:t>
    </dgm:pt>
    <dgm:pt modelId="{FB498331-4E4E-4DDC-93D1-25DF443750C8}" type="sibTrans" cxnId="{5317EA45-F555-42FB-A552-A6A5A26962D6}">
      <dgm:prSet/>
      <dgm:spPr/>
      <dgm:t>
        <a:bodyPr/>
        <a:lstStyle/>
        <a:p>
          <a:endParaRPr lang="en-US"/>
        </a:p>
      </dgm:t>
    </dgm:pt>
    <dgm:pt modelId="{6BFEC672-7D92-DD43-8993-F024A3E1DB39}" type="pres">
      <dgm:prSet presAssocID="{1A68F52D-ABDB-4ED0-9BF4-67D88C745359}" presName="linear" presStyleCnt="0">
        <dgm:presLayoutVars>
          <dgm:dir/>
          <dgm:animLvl val="lvl"/>
          <dgm:resizeHandles val="exact"/>
        </dgm:presLayoutVars>
      </dgm:prSet>
      <dgm:spPr/>
    </dgm:pt>
    <dgm:pt modelId="{03E9E246-AEB9-2F46-ADF9-F5B5A6144265}" type="pres">
      <dgm:prSet presAssocID="{A0975D32-4323-4A08-B220-666358759AC9}" presName="parentLin" presStyleCnt="0"/>
      <dgm:spPr/>
    </dgm:pt>
    <dgm:pt modelId="{412C76AC-5FB9-5D4E-92FB-2CCCC72A0070}" type="pres">
      <dgm:prSet presAssocID="{A0975D32-4323-4A08-B220-666358759AC9}" presName="parentLeftMargin" presStyleLbl="node1" presStyleIdx="0" presStyleCnt="7"/>
      <dgm:spPr/>
    </dgm:pt>
    <dgm:pt modelId="{B75A5EF4-E322-1A4F-A1C3-6C65B39600CD}" type="pres">
      <dgm:prSet presAssocID="{A0975D32-4323-4A08-B220-666358759AC9}" presName="parentText" presStyleLbl="node1" presStyleIdx="0" presStyleCnt="7">
        <dgm:presLayoutVars>
          <dgm:chMax val="0"/>
          <dgm:bulletEnabled val="1"/>
        </dgm:presLayoutVars>
      </dgm:prSet>
      <dgm:spPr/>
    </dgm:pt>
    <dgm:pt modelId="{46EB8AA2-255C-5740-A8F3-8ABF9FF143E1}" type="pres">
      <dgm:prSet presAssocID="{A0975D32-4323-4A08-B220-666358759AC9}" presName="negativeSpace" presStyleCnt="0"/>
      <dgm:spPr/>
    </dgm:pt>
    <dgm:pt modelId="{AE473FB5-D64C-6149-8BAE-79F2C01136AD}" type="pres">
      <dgm:prSet presAssocID="{A0975D32-4323-4A08-B220-666358759AC9}" presName="childText" presStyleLbl="conFgAcc1" presStyleIdx="0" presStyleCnt="7">
        <dgm:presLayoutVars>
          <dgm:bulletEnabled val="1"/>
        </dgm:presLayoutVars>
      </dgm:prSet>
      <dgm:spPr/>
    </dgm:pt>
    <dgm:pt modelId="{9B1EC2E9-D1E3-1843-B2E4-04E25118EF17}" type="pres">
      <dgm:prSet presAssocID="{4A743644-64C1-4A7A-9646-9938D8DA42C3}" presName="spaceBetweenRectangles" presStyleCnt="0"/>
      <dgm:spPr/>
    </dgm:pt>
    <dgm:pt modelId="{8AD870E2-77C8-EF4B-A177-27289E67869E}" type="pres">
      <dgm:prSet presAssocID="{8E846D05-4AEF-421B-9DFF-65A136010452}" presName="parentLin" presStyleCnt="0"/>
      <dgm:spPr/>
    </dgm:pt>
    <dgm:pt modelId="{BA66EAD2-393A-CF4C-80E3-6D403C245062}" type="pres">
      <dgm:prSet presAssocID="{8E846D05-4AEF-421B-9DFF-65A136010452}" presName="parentLeftMargin" presStyleLbl="node1" presStyleIdx="0" presStyleCnt="7"/>
      <dgm:spPr/>
    </dgm:pt>
    <dgm:pt modelId="{06EBA6AC-A1F5-BD4A-9BEF-A15048D4EF68}" type="pres">
      <dgm:prSet presAssocID="{8E846D05-4AEF-421B-9DFF-65A136010452}" presName="parentText" presStyleLbl="node1" presStyleIdx="1" presStyleCnt="7">
        <dgm:presLayoutVars>
          <dgm:chMax val="0"/>
          <dgm:bulletEnabled val="1"/>
        </dgm:presLayoutVars>
      </dgm:prSet>
      <dgm:spPr/>
    </dgm:pt>
    <dgm:pt modelId="{E9666E45-71BE-2E4C-8134-67839D56CF3B}" type="pres">
      <dgm:prSet presAssocID="{8E846D05-4AEF-421B-9DFF-65A136010452}" presName="negativeSpace" presStyleCnt="0"/>
      <dgm:spPr/>
    </dgm:pt>
    <dgm:pt modelId="{55A73699-60B5-7A41-91EA-F10E21ECCF00}" type="pres">
      <dgm:prSet presAssocID="{8E846D05-4AEF-421B-9DFF-65A136010452}" presName="childText" presStyleLbl="conFgAcc1" presStyleIdx="1" presStyleCnt="7">
        <dgm:presLayoutVars>
          <dgm:bulletEnabled val="1"/>
        </dgm:presLayoutVars>
      </dgm:prSet>
      <dgm:spPr/>
    </dgm:pt>
    <dgm:pt modelId="{5726A417-A143-384C-8F9D-E0D057E8E01A}" type="pres">
      <dgm:prSet presAssocID="{048A355E-757D-4F16-8625-A0DDC27D3D81}" presName="spaceBetweenRectangles" presStyleCnt="0"/>
      <dgm:spPr/>
    </dgm:pt>
    <dgm:pt modelId="{5D9E701D-ADF7-864F-92E5-A1DBC16CA106}" type="pres">
      <dgm:prSet presAssocID="{CE0E365C-BED1-4552-B43F-DC900886F2D6}" presName="parentLin" presStyleCnt="0"/>
      <dgm:spPr/>
    </dgm:pt>
    <dgm:pt modelId="{C9B56C49-EDDB-C84B-9792-53DFBB810731}" type="pres">
      <dgm:prSet presAssocID="{CE0E365C-BED1-4552-B43F-DC900886F2D6}" presName="parentLeftMargin" presStyleLbl="node1" presStyleIdx="1" presStyleCnt="7"/>
      <dgm:spPr/>
    </dgm:pt>
    <dgm:pt modelId="{F7B3FD02-4ECF-2A43-8A0D-3A5898D13807}" type="pres">
      <dgm:prSet presAssocID="{CE0E365C-BED1-4552-B43F-DC900886F2D6}" presName="parentText" presStyleLbl="node1" presStyleIdx="2" presStyleCnt="7">
        <dgm:presLayoutVars>
          <dgm:chMax val="0"/>
          <dgm:bulletEnabled val="1"/>
        </dgm:presLayoutVars>
      </dgm:prSet>
      <dgm:spPr/>
    </dgm:pt>
    <dgm:pt modelId="{DA02FE3B-0727-AE40-8BE0-004936127848}" type="pres">
      <dgm:prSet presAssocID="{CE0E365C-BED1-4552-B43F-DC900886F2D6}" presName="negativeSpace" presStyleCnt="0"/>
      <dgm:spPr/>
    </dgm:pt>
    <dgm:pt modelId="{AA888060-55D1-BD4F-AB3F-65C6B85B750D}" type="pres">
      <dgm:prSet presAssocID="{CE0E365C-BED1-4552-B43F-DC900886F2D6}" presName="childText" presStyleLbl="conFgAcc1" presStyleIdx="2" presStyleCnt="7">
        <dgm:presLayoutVars>
          <dgm:bulletEnabled val="1"/>
        </dgm:presLayoutVars>
      </dgm:prSet>
      <dgm:spPr/>
    </dgm:pt>
    <dgm:pt modelId="{C8E2FE8A-2770-1F45-9959-6B43B276BD95}" type="pres">
      <dgm:prSet presAssocID="{EE531FE5-12F1-4DE0-82B2-D23F5BB32D58}" presName="spaceBetweenRectangles" presStyleCnt="0"/>
      <dgm:spPr/>
    </dgm:pt>
    <dgm:pt modelId="{D3CD80B2-BC8E-224C-8EAF-EEDFDE298ADE}" type="pres">
      <dgm:prSet presAssocID="{0437CDCA-5394-438E-ABF8-8B025157D1A2}" presName="parentLin" presStyleCnt="0"/>
      <dgm:spPr/>
    </dgm:pt>
    <dgm:pt modelId="{C78529CE-DBBD-BF46-868B-CEFB21439CC9}" type="pres">
      <dgm:prSet presAssocID="{0437CDCA-5394-438E-ABF8-8B025157D1A2}" presName="parentLeftMargin" presStyleLbl="node1" presStyleIdx="2" presStyleCnt="7"/>
      <dgm:spPr/>
    </dgm:pt>
    <dgm:pt modelId="{B7BB7F6A-4FA0-424B-AEA8-D180AB50DC71}" type="pres">
      <dgm:prSet presAssocID="{0437CDCA-5394-438E-ABF8-8B025157D1A2}" presName="parentText" presStyleLbl="node1" presStyleIdx="3" presStyleCnt="7">
        <dgm:presLayoutVars>
          <dgm:chMax val="0"/>
          <dgm:bulletEnabled val="1"/>
        </dgm:presLayoutVars>
      </dgm:prSet>
      <dgm:spPr/>
    </dgm:pt>
    <dgm:pt modelId="{FC05FBBE-83DE-0742-BD05-D4C561622D89}" type="pres">
      <dgm:prSet presAssocID="{0437CDCA-5394-438E-ABF8-8B025157D1A2}" presName="negativeSpace" presStyleCnt="0"/>
      <dgm:spPr/>
    </dgm:pt>
    <dgm:pt modelId="{0A309D80-6378-9D43-BBB9-2522903B9A0A}" type="pres">
      <dgm:prSet presAssocID="{0437CDCA-5394-438E-ABF8-8B025157D1A2}" presName="childText" presStyleLbl="conFgAcc1" presStyleIdx="3" presStyleCnt="7">
        <dgm:presLayoutVars>
          <dgm:bulletEnabled val="1"/>
        </dgm:presLayoutVars>
      </dgm:prSet>
      <dgm:spPr/>
    </dgm:pt>
    <dgm:pt modelId="{24F73436-AC91-664D-A759-EF8396BD6566}" type="pres">
      <dgm:prSet presAssocID="{3A9A8CD3-73F3-4578-899B-5BB48790B857}" presName="spaceBetweenRectangles" presStyleCnt="0"/>
      <dgm:spPr/>
    </dgm:pt>
    <dgm:pt modelId="{26171F4A-C5DC-429F-B3AE-B5805856EDCB}" type="pres">
      <dgm:prSet presAssocID="{B672F5A3-A366-4600-B291-18F42254E5DF}" presName="parentLin" presStyleCnt="0"/>
      <dgm:spPr/>
    </dgm:pt>
    <dgm:pt modelId="{08337C25-0E5A-4296-8EAB-35CBA4EB4850}" type="pres">
      <dgm:prSet presAssocID="{B672F5A3-A366-4600-B291-18F42254E5DF}" presName="parentLeftMargin" presStyleLbl="node1" presStyleIdx="3" presStyleCnt="7"/>
      <dgm:spPr/>
    </dgm:pt>
    <dgm:pt modelId="{C4FA23AE-171F-4138-BB31-09A79E064169}" type="pres">
      <dgm:prSet presAssocID="{B672F5A3-A366-4600-B291-18F42254E5DF}" presName="parentText" presStyleLbl="node1" presStyleIdx="4" presStyleCnt="7">
        <dgm:presLayoutVars>
          <dgm:chMax val="0"/>
          <dgm:bulletEnabled val="1"/>
        </dgm:presLayoutVars>
      </dgm:prSet>
      <dgm:spPr/>
    </dgm:pt>
    <dgm:pt modelId="{61093F2D-818F-4E00-8854-160344381610}" type="pres">
      <dgm:prSet presAssocID="{B672F5A3-A366-4600-B291-18F42254E5DF}" presName="negativeSpace" presStyleCnt="0"/>
      <dgm:spPr/>
    </dgm:pt>
    <dgm:pt modelId="{0B6BB758-034D-43C9-A17F-88C1D198BA25}" type="pres">
      <dgm:prSet presAssocID="{B672F5A3-A366-4600-B291-18F42254E5DF}" presName="childText" presStyleLbl="conFgAcc1" presStyleIdx="4" presStyleCnt="7">
        <dgm:presLayoutVars>
          <dgm:bulletEnabled val="1"/>
        </dgm:presLayoutVars>
      </dgm:prSet>
      <dgm:spPr/>
    </dgm:pt>
    <dgm:pt modelId="{92344FFD-A16A-42F3-9046-D1AD542EB7F6}" type="pres">
      <dgm:prSet presAssocID="{FB498331-4E4E-4DDC-93D1-25DF443750C8}" presName="spaceBetweenRectangles" presStyleCnt="0"/>
      <dgm:spPr/>
    </dgm:pt>
    <dgm:pt modelId="{55737B62-8227-4640-A707-25D18D322EFA}" type="pres">
      <dgm:prSet presAssocID="{5971C2CA-52FC-45C6-A1F2-9EFA2B685339}" presName="parentLin" presStyleCnt="0"/>
      <dgm:spPr/>
    </dgm:pt>
    <dgm:pt modelId="{E2379A1B-A6DE-6340-B4DC-EBBCC7CA34F5}" type="pres">
      <dgm:prSet presAssocID="{5971C2CA-52FC-45C6-A1F2-9EFA2B685339}" presName="parentLeftMargin" presStyleLbl="node1" presStyleIdx="4" presStyleCnt="7"/>
      <dgm:spPr/>
    </dgm:pt>
    <dgm:pt modelId="{C0FF8E0B-DCB7-AA40-95B0-9DCE6C97A627}" type="pres">
      <dgm:prSet presAssocID="{5971C2CA-52FC-45C6-A1F2-9EFA2B685339}" presName="parentText" presStyleLbl="node1" presStyleIdx="5" presStyleCnt="7">
        <dgm:presLayoutVars>
          <dgm:chMax val="0"/>
          <dgm:bulletEnabled val="1"/>
        </dgm:presLayoutVars>
      </dgm:prSet>
      <dgm:spPr/>
    </dgm:pt>
    <dgm:pt modelId="{BDE4CEE6-DCE5-8D4A-B9A9-AC92A1A1FD00}" type="pres">
      <dgm:prSet presAssocID="{5971C2CA-52FC-45C6-A1F2-9EFA2B685339}" presName="negativeSpace" presStyleCnt="0"/>
      <dgm:spPr/>
    </dgm:pt>
    <dgm:pt modelId="{C4E92A92-C7B3-484B-8457-C23BD56893E2}" type="pres">
      <dgm:prSet presAssocID="{5971C2CA-52FC-45C6-A1F2-9EFA2B685339}" presName="childText" presStyleLbl="conFgAcc1" presStyleIdx="5" presStyleCnt="7">
        <dgm:presLayoutVars>
          <dgm:bulletEnabled val="1"/>
        </dgm:presLayoutVars>
      </dgm:prSet>
      <dgm:spPr/>
    </dgm:pt>
    <dgm:pt modelId="{284B5CB8-5A19-8448-A102-6C6F39947639}" type="pres">
      <dgm:prSet presAssocID="{78D8BF06-A0EC-4D58-90E4-0B32574BD3F8}" presName="spaceBetweenRectangles" presStyleCnt="0"/>
      <dgm:spPr/>
    </dgm:pt>
    <dgm:pt modelId="{4BF18EA9-3014-EC4B-B842-74B3820B4A72}" type="pres">
      <dgm:prSet presAssocID="{018E77AC-A1C6-4B65-BF2B-B937D2D21D5A}" presName="parentLin" presStyleCnt="0"/>
      <dgm:spPr/>
    </dgm:pt>
    <dgm:pt modelId="{1BBD5DF9-0151-BE4D-B249-DF3E06ACA9E3}" type="pres">
      <dgm:prSet presAssocID="{018E77AC-A1C6-4B65-BF2B-B937D2D21D5A}" presName="parentLeftMargin" presStyleLbl="node1" presStyleIdx="5" presStyleCnt="7"/>
      <dgm:spPr/>
    </dgm:pt>
    <dgm:pt modelId="{0A459FEE-CF52-4D4E-B78B-8350EB014631}" type="pres">
      <dgm:prSet presAssocID="{018E77AC-A1C6-4B65-BF2B-B937D2D21D5A}" presName="parentText" presStyleLbl="node1" presStyleIdx="6" presStyleCnt="7">
        <dgm:presLayoutVars>
          <dgm:chMax val="0"/>
          <dgm:bulletEnabled val="1"/>
        </dgm:presLayoutVars>
      </dgm:prSet>
      <dgm:spPr/>
    </dgm:pt>
    <dgm:pt modelId="{6075F465-1262-F743-8BC8-1F737F00C0E6}" type="pres">
      <dgm:prSet presAssocID="{018E77AC-A1C6-4B65-BF2B-B937D2D21D5A}" presName="negativeSpace" presStyleCnt="0"/>
      <dgm:spPr/>
    </dgm:pt>
    <dgm:pt modelId="{26903405-7D85-1E4D-8455-DF64B5117582}" type="pres">
      <dgm:prSet presAssocID="{018E77AC-A1C6-4B65-BF2B-B937D2D21D5A}" presName="childText" presStyleLbl="conFgAcc1" presStyleIdx="6" presStyleCnt="7">
        <dgm:presLayoutVars>
          <dgm:bulletEnabled val="1"/>
        </dgm:presLayoutVars>
      </dgm:prSet>
      <dgm:spPr/>
    </dgm:pt>
  </dgm:ptLst>
  <dgm:cxnLst>
    <dgm:cxn modelId="{88C8CE07-69DC-FA48-B6E6-2A7189CD2C8C}" type="presOf" srcId="{8E846D05-4AEF-421B-9DFF-65A136010452}" destId="{BA66EAD2-393A-CF4C-80E3-6D403C245062}" srcOrd="0" destOrd="0" presId="urn:microsoft.com/office/officeart/2005/8/layout/list1"/>
    <dgm:cxn modelId="{ED46B22A-2C01-4B7B-9AA1-40AAB7B57637}" srcId="{1A68F52D-ABDB-4ED0-9BF4-67D88C745359}" destId="{CE0E365C-BED1-4552-B43F-DC900886F2D6}" srcOrd="2" destOrd="0" parTransId="{61C45F9C-6781-454B-8FBC-6E934EB3DDB5}" sibTransId="{EE531FE5-12F1-4DE0-82B2-D23F5BB32D58}"/>
    <dgm:cxn modelId="{CEEFD02B-8361-D444-AF9A-7BA9C3860406}" type="presOf" srcId="{018E77AC-A1C6-4B65-BF2B-B937D2D21D5A}" destId="{1BBD5DF9-0151-BE4D-B249-DF3E06ACA9E3}" srcOrd="0" destOrd="0" presId="urn:microsoft.com/office/officeart/2005/8/layout/list1"/>
    <dgm:cxn modelId="{3FB29D2E-FEC3-41DC-957E-CDED4285101D}" srcId="{1A68F52D-ABDB-4ED0-9BF4-67D88C745359}" destId="{5971C2CA-52FC-45C6-A1F2-9EFA2B685339}" srcOrd="5" destOrd="0" parTransId="{FEBED950-1620-4F12-9C41-A485139CA050}" sibTransId="{78D8BF06-A0EC-4D58-90E4-0B32574BD3F8}"/>
    <dgm:cxn modelId="{E3976A38-139D-4E55-834C-5E9218209298}" srcId="{1A68F52D-ABDB-4ED0-9BF4-67D88C745359}" destId="{0437CDCA-5394-438E-ABF8-8B025157D1A2}" srcOrd="3" destOrd="0" parTransId="{19040B7C-48D4-4BA7-A5CA-EB09878CC16E}" sibTransId="{3A9A8CD3-73F3-4578-899B-5BB48790B857}"/>
    <dgm:cxn modelId="{E6BF6140-B4CE-4BC7-B8A9-C40B80A291D8}" srcId="{1A68F52D-ABDB-4ED0-9BF4-67D88C745359}" destId="{8E846D05-4AEF-421B-9DFF-65A136010452}" srcOrd="1" destOrd="0" parTransId="{59921F85-5A37-40AE-A7CD-63CF33FC22D0}" sibTransId="{048A355E-757D-4F16-8625-A0DDC27D3D81}"/>
    <dgm:cxn modelId="{88C9AC5E-EFF5-DD43-9438-7FBD21E8DEC0}" type="presOf" srcId="{5971C2CA-52FC-45C6-A1F2-9EFA2B685339}" destId="{E2379A1B-A6DE-6340-B4DC-EBBCC7CA34F5}" srcOrd="0" destOrd="0" presId="urn:microsoft.com/office/officeart/2005/8/layout/list1"/>
    <dgm:cxn modelId="{90127364-F79B-5449-8C77-428F288E36AA}" type="presOf" srcId="{5971C2CA-52FC-45C6-A1F2-9EFA2B685339}" destId="{C0FF8E0B-DCB7-AA40-95B0-9DCE6C97A627}" srcOrd="1" destOrd="0" presId="urn:microsoft.com/office/officeart/2005/8/layout/list1"/>
    <dgm:cxn modelId="{5317EA45-F555-42FB-A552-A6A5A26962D6}" srcId="{1A68F52D-ABDB-4ED0-9BF4-67D88C745359}" destId="{B672F5A3-A366-4600-B291-18F42254E5DF}" srcOrd="4" destOrd="0" parTransId="{81FE88DD-60F4-47A9-A32C-821BFE3F5F04}" sibTransId="{FB498331-4E4E-4DDC-93D1-25DF443750C8}"/>
    <dgm:cxn modelId="{40A4AE46-E6AF-CF42-8F0B-61BCCAEC882B}" type="presOf" srcId="{A0975D32-4323-4A08-B220-666358759AC9}" destId="{412C76AC-5FB9-5D4E-92FB-2CCCC72A0070}" srcOrd="0" destOrd="0" presId="urn:microsoft.com/office/officeart/2005/8/layout/list1"/>
    <dgm:cxn modelId="{5906826B-563A-7F4C-A8E0-BEFB28A0A3DB}" type="presOf" srcId="{CE0E365C-BED1-4552-B43F-DC900886F2D6}" destId="{C9B56C49-EDDB-C84B-9792-53DFBB810731}" srcOrd="0" destOrd="0" presId="urn:microsoft.com/office/officeart/2005/8/layout/list1"/>
    <dgm:cxn modelId="{9D550870-E009-D247-8529-F4C0EB443684}" type="presOf" srcId="{8E846D05-4AEF-421B-9DFF-65A136010452}" destId="{06EBA6AC-A1F5-BD4A-9BEF-A15048D4EF68}" srcOrd="1" destOrd="0" presId="urn:microsoft.com/office/officeart/2005/8/layout/list1"/>
    <dgm:cxn modelId="{E678A151-BA52-9E4B-A49C-98607F9F1DB3}" type="presOf" srcId="{CE0E365C-BED1-4552-B43F-DC900886F2D6}" destId="{F7B3FD02-4ECF-2A43-8A0D-3A5898D13807}" srcOrd="1" destOrd="0" presId="urn:microsoft.com/office/officeart/2005/8/layout/list1"/>
    <dgm:cxn modelId="{6BD4BE92-56A3-7E4D-8D41-35D655CD6BCC}" type="presOf" srcId="{A0975D32-4323-4A08-B220-666358759AC9}" destId="{B75A5EF4-E322-1A4F-A1C3-6C65B39600CD}" srcOrd="1" destOrd="0" presId="urn:microsoft.com/office/officeart/2005/8/layout/list1"/>
    <dgm:cxn modelId="{099D7D94-A159-42F8-B9B7-A72371FA593D}" srcId="{1A68F52D-ABDB-4ED0-9BF4-67D88C745359}" destId="{018E77AC-A1C6-4B65-BF2B-B937D2D21D5A}" srcOrd="6" destOrd="0" parTransId="{11AB18BA-D6BB-48FE-A0B1-CE3DA8DD39FF}" sibTransId="{C2E632D3-2630-4333-9830-6F1884A87ED6}"/>
    <dgm:cxn modelId="{BF7E92A3-3FF6-4E2D-B7DE-123F3DD58CC7}" type="presOf" srcId="{B672F5A3-A366-4600-B291-18F42254E5DF}" destId="{08337C25-0E5A-4296-8EAB-35CBA4EB4850}" srcOrd="0" destOrd="0" presId="urn:microsoft.com/office/officeart/2005/8/layout/list1"/>
    <dgm:cxn modelId="{BF9966AD-31B9-2343-BDA2-0DD641073433}" type="presOf" srcId="{0437CDCA-5394-438E-ABF8-8B025157D1A2}" destId="{C78529CE-DBBD-BF46-868B-CEFB21439CC9}" srcOrd="0" destOrd="0" presId="urn:microsoft.com/office/officeart/2005/8/layout/list1"/>
    <dgm:cxn modelId="{4C8C22B7-D725-8241-9509-767C13325724}" type="presOf" srcId="{1A68F52D-ABDB-4ED0-9BF4-67D88C745359}" destId="{6BFEC672-7D92-DD43-8993-F024A3E1DB39}" srcOrd="0" destOrd="0" presId="urn:microsoft.com/office/officeart/2005/8/layout/list1"/>
    <dgm:cxn modelId="{94708BB8-7A2E-434A-9D26-B281A76D6A6C}" type="presOf" srcId="{0437CDCA-5394-438E-ABF8-8B025157D1A2}" destId="{B7BB7F6A-4FA0-424B-AEA8-D180AB50DC71}" srcOrd="1" destOrd="0" presId="urn:microsoft.com/office/officeart/2005/8/layout/list1"/>
    <dgm:cxn modelId="{24F96FC0-1917-4C5C-9494-3C387D5091B8}" type="presOf" srcId="{B672F5A3-A366-4600-B291-18F42254E5DF}" destId="{C4FA23AE-171F-4138-BB31-09A79E064169}" srcOrd="1" destOrd="0" presId="urn:microsoft.com/office/officeart/2005/8/layout/list1"/>
    <dgm:cxn modelId="{8E2573D0-93EF-C64A-87AF-141B3C05B5F0}" type="presOf" srcId="{018E77AC-A1C6-4B65-BF2B-B937D2D21D5A}" destId="{0A459FEE-CF52-4D4E-B78B-8350EB014631}" srcOrd="1" destOrd="0" presId="urn:microsoft.com/office/officeart/2005/8/layout/list1"/>
    <dgm:cxn modelId="{0BA971EB-FE00-476D-98B4-EDB5F8EBAFD7}" srcId="{1A68F52D-ABDB-4ED0-9BF4-67D88C745359}" destId="{A0975D32-4323-4A08-B220-666358759AC9}" srcOrd="0" destOrd="0" parTransId="{ADEA0745-6BE5-4452-9F02-9C62A7DE6C2A}" sibTransId="{4A743644-64C1-4A7A-9646-9938D8DA42C3}"/>
    <dgm:cxn modelId="{B70D6A6A-4C28-BF48-91C3-084EEC538FC6}" type="presParOf" srcId="{6BFEC672-7D92-DD43-8993-F024A3E1DB39}" destId="{03E9E246-AEB9-2F46-ADF9-F5B5A6144265}" srcOrd="0" destOrd="0" presId="urn:microsoft.com/office/officeart/2005/8/layout/list1"/>
    <dgm:cxn modelId="{8F3EA33A-7AB3-E04F-9C32-121B5EFCA734}" type="presParOf" srcId="{03E9E246-AEB9-2F46-ADF9-F5B5A6144265}" destId="{412C76AC-5FB9-5D4E-92FB-2CCCC72A0070}" srcOrd="0" destOrd="0" presId="urn:microsoft.com/office/officeart/2005/8/layout/list1"/>
    <dgm:cxn modelId="{93ABD56D-C77B-BF4F-9AF2-4077AE6D8F00}" type="presParOf" srcId="{03E9E246-AEB9-2F46-ADF9-F5B5A6144265}" destId="{B75A5EF4-E322-1A4F-A1C3-6C65B39600CD}" srcOrd="1" destOrd="0" presId="urn:microsoft.com/office/officeart/2005/8/layout/list1"/>
    <dgm:cxn modelId="{F053B6BC-A1A6-AE49-B42A-5EE57E24112C}" type="presParOf" srcId="{6BFEC672-7D92-DD43-8993-F024A3E1DB39}" destId="{46EB8AA2-255C-5740-A8F3-8ABF9FF143E1}" srcOrd="1" destOrd="0" presId="urn:microsoft.com/office/officeart/2005/8/layout/list1"/>
    <dgm:cxn modelId="{0D8D0CE8-F4DC-E547-8C7D-4905E3B01661}" type="presParOf" srcId="{6BFEC672-7D92-DD43-8993-F024A3E1DB39}" destId="{AE473FB5-D64C-6149-8BAE-79F2C01136AD}" srcOrd="2" destOrd="0" presId="urn:microsoft.com/office/officeart/2005/8/layout/list1"/>
    <dgm:cxn modelId="{A645E13D-6EBE-2A4E-9DD0-67B73E26CE0C}" type="presParOf" srcId="{6BFEC672-7D92-DD43-8993-F024A3E1DB39}" destId="{9B1EC2E9-D1E3-1843-B2E4-04E25118EF17}" srcOrd="3" destOrd="0" presId="urn:microsoft.com/office/officeart/2005/8/layout/list1"/>
    <dgm:cxn modelId="{E751C0DC-54C4-724F-8828-DB10D3ECF365}" type="presParOf" srcId="{6BFEC672-7D92-DD43-8993-F024A3E1DB39}" destId="{8AD870E2-77C8-EF4B-A177-27289E67869E}" srcOrd="4" destOrd="0" presId="urn:microsoft.com/office/officeart/2005/8/layout/list1"/>
    <dgm:cxn modelId="{6D5E5E75-A8D2-BE44-80A5-AA2616610008}" type="presParOf" srcId="{8AD870E2-77C8-EF4B-A177-27289E67869E}" destId="{BA66EAD2-393A-CF4C-80E3-6D403C245062}" srcOrd="0" destOrd="0" presId="urn:microsoft.com/office/officeart/2005/8/layout/list1"/>
    <dgm:cxn modelId="{486E5B40-E693-B04C-860D-F92202F19444}" type="presParOf" srcId="{8AD870E2-77C8-EF4B-A177-27289E67869E}" destId="{06EBA6AC-A1F5-BD4A-9BEF-A15048D4EF68}" srcOrd="1" destOrd="0" presId="urn:microsoft.com/office/officeart/2005/8/layout/list1"/>
    <dgm:cxn modelId="{7BC0EB48-E71A-7740-B243-7150C6925972}" type="presParOf" srcId="{6BFEC672-7D92-DD43-8993-F024A3E1DB39}" destId="{E9666E45-71BE-2E4C-8134-67839D56CF3B}" srcOrd="5" destOrd="0" presId="urn:microsoft.com/office/officeart/2005/8/layout/list1"/>
    <dgm:cxn modelId="{5ED923E9-6962-C249-B486-EF7D2308A41C}" type="presParOf" srcId="{6BFEC672-7D92-DD43-8993-F024A3E1DB39}" destId="{55A73699-60B5-7A41-91EA-F10E21ECCF00}" srcOrd="6" destOrd="0" presId="urn:microsoft.com/office/officeart/2005/8/layout/list1"/>
    <dgm:cxn modelId="{EC5B607A-9513-0C48-867A-CF2C9A4E324C}" type="presParOf" srcId="{6BFEC672-7D92-DD43-8993-F024A3E1DB39}" destId="{5726A417-A143-384C-8F9D-E0D057E8E01A}" srcOrd="7" destOrd="0" presId="urn:microsoft.com/office/officeart/2005/8/layout/list1"/>
    <dgm:cxn modelId="{C954FC48-F25F-DD46-840F-C3EE1035D1AD}" type="presParOf" srcId="{6BFEC672-7D92-DD43-8993-F024A3E1DB39}" destId="{5D9E701D-ADF7-864F-92E5-A1DBC16CA106}" srcOrd="8" destOrd="0" presId="urn:microsoft.com/office/officeart/2005/8/layout/list1"/>
    <dgm:cxn modelId="{F176C830-7B2E-5F4E-AA29-21694C1CEC45}" type="presParOf" srcId="{5D9E701D-ADF7-864F-92E5-A1DBC16CA106}" destId="{C9B56C49-EDDB-C84B-9792-53DFBB810731}" srcOrd="0" destOrd="0" presId="urn:microsoft.com/office/officeart/2005/8/layout/list1"/>
    <dgm:cxn modelId="{C16222D9-0454-184F-ACA6-268E33FF69EF}" type="presParOf" srcId="{5D9E701D-ADF7-864F-92E5-A1DBC16CA106}" destId="{F7B3FD02-4ECF-2A43-8A0D-3A5898D13807}" srcOrd="1" destOrd="0" presId="urn:microsoft.com/office/officeart/2005/8/layout/list1"/>
    <dgm:cxn modelId="{5B0696CB-DC88-6E4A-99DC-58F711DEC8C9}" type="presParOf" srcId="{6BFEC672-7D92-DD43-8993-F024A3E1DB39}" destId="{DA02FE3B-0727-AE40-8BE0-004936127848}" srcOrd="9" destOrd="0" presId="urn:microsoft.com/office/officeart/2005/8/layout/list1"/>
    <dgm:cxn modelId="{84CC389D-767E-6143-A062-110B95E7214D}" type="presParOf" srcId="{6BFEC672-7D92-DD43-8993-F024A3E1DB39}" destId="{AA888060-55D1-BD4F-AB3F-65C6B85B750D}" srcOrd="10" destOrd="0" presId="urn:microsoft.com/office/officeart/2005/8/layout/list1"/>
    <dgm:cxn modelId="{4B4E8B44-C4D0-C043-B601-E01DBA55D53C}" type="presParOf" srcId="{6BFEC672-7D92-DD43-8993-F024A3E1DB39}" destId="{C8E2FE8A-2770-1F45-9959-6B43B276BD95}" srcOrd="11" destOrd="0" presId="urn:microsoft.com/office/officeart/2005/8/layout/list1"/>
    <dgm:cxn modelId="{E59997D8-B56D-3B41-8F19-48E165F22C4F}" type="presParOf" srcId="{6BFEC672-7D92-DD43-8993-F024A3E1DB39}" destId="{D3CD80B2-BC8E-224C-8EAF-EEDFDE298ADE}" srcOrd="12" destOrd="0" presId="urn:microsoft.com/office/officeart/2005/8/layout/list1"/>
    <dgm:cxn modelId="{FF66B715-B6A1-F347-8C4C-3CA2F516EDF1}" type="presParOf" srcId="{D3CD80B2-BC8E-224C-8EAF-EEDFDE298ADE}" destId="{C78529CE-DBBD-BF46-868B-CEFB21439CC9}" srcOrd="0" destOrd="0" presId="urn:microsoft.com/office/officeart/2005/8/layout/list1"/>
    <dgm:cxn modelId="{0DC14898-66E9-564E-8F04-AED65EA136F3}" type="presParOf" srcId="{D3CD80B2-BC8E-224C-8EAF-EEDFDE298ADE}" destId="{B7BB7F6A-4FA0-424B-AEA8-D180AB50DC71}" srcOrd="1" destOrd="0" presId="urn:microsoft.com/office/officeart/2005/8/layout/list1"/>
    <dgm:cxn modelId="{5BE44DF9-E647-854D-9B65-7485F289A2AA}" type="presParOf" srcId="{6BFEC672-7D92-DD43-8993-F024A3E1DB39}" destId="{FC05FBBE-83DE-0742-BD05-D4C561622D89}" srcOrd="13" destOrd="0" presId="urn:microsoft.com/office/officeart/2005/8/layout/list1"/>
    <dgm:cxn modelId="{F02438F3-A28C-1545-B7C1-79F3E4546BAA}" type="presParOf" srcId="{6BFEC672-7D92-DD43-8993-F024A3E1DB39}" destId="{0A309D80-6378-9D43-BBB9-2522903B9A0A}" srcOrd="14" destOrd="0" presId="urn:microsoft.com/office/officeart/2005/8/layout/list1"/>
    <dgm:cxn modelId="{C81B3B76-1092-0349-BE44-E8CE61BFCDA1}" type="presParOf" srcId="{6BFEC672-7D92-DD43-8993-F024A3E1DB39}" destId="{24F73436-AC91-664D-A759-EF8396BD6566}" srcOrd="15" destOrd="0" presId="urn:microsoft.com/office/officeart/2005/8/layout/list1"/>
    <dgm:cxn modelId="{D6F6039D-EC65-44DC-8126-351AE5E8BDB3}" type="presParOf" srcId="{6BFEC672-7D92-DD43-8993-F024A3E1DB39}" destId="{26171F4A-C5DC-429F-B3AE-B5805856EDCB}" srcOrd="16" destOrd="0" presId="urn:microsoft.com/office/officeart/2005/8/layout/list1"/>
    <dgm:cxn modelId="{3468D4E6-40D6-4C6C-B56B-6D38698A6936}" type="presParOf" srcId="{26171F4A-C5DC-429F-B3AE-B5805856EDCB}" destId="{08337C25-0E5A-4296-8EAB-35CBA4EB4850}" srcOrd="0" destOrd="0" presId="urn:microsoft.com/office/officeart/2005/8/layout/list1"/>
    <dgm:cxn modelId="{9B443DB0-36D3-442D-9515-FB3FDFFB652C}" type="presParOf" srcId="{26171F4A-C5DC-429F-B3AE-B5805856EDCB}" destId="{C4FA23AE-171F-4138-BB31-09A79E064169}" srcOrd="1" destOrd="0" presId="urn:microsoft.com/office/officeart/2005/8/layout/list1"/>
    <dgm:cxn modelId="{645B0E7D-833E-4AFF-9925-F8DA5BD2F4CA}" type="presParOf" srcId="{6BFEC672-7D92-DD43-8993-F024A3E1DB39}" destId="{61093F2D-818F-4E00-8854-160344381610}" srcOrd="17" destOrd="0" presId="urn:microsoft.com/office/officeart/2005/8/layout/list1"/>
    <dgm:cxn modelId="{B1CA2174-16E5-4C8F-A96F-B68FF8F2668E}" type="presParOf" srcId="{6BFEC672-7D92-DD43-8993-F024A3E1DB39}" destId="{0B6BB758-034D-43C9-A17F-88C1D198BA25}" srcOrd="18" destOrd="0" presId="urn:microsoft.com/office/officeart/2005/8/layout/list1"/>
    <dgm:cxn modelId="{9AE1C610-44A1-4BEF-BFB6-08FF1E09E189}" type="presParOf" srcId="{6BFEC672-7D92-DD43-8993-F024A3E1DB39}" destId="{92344FFD-A16A-42F3-9046-D1AD542EB7F6}" srcOrd="19" destOrd="0" presId="urn:microsoft.com/office/officeart/2005/8/layout/list1"/>
    <dgm:cxn modelId="{5C13800E-F8E3-354E-899F-367E3572B8CC}" type="presParOf" srcId="{6BFEC672-7D92-DD43-8993-F024A3E1DB39}" destId="{55737B62-8227-4640-A707-25D18D322EFA}" srcOrd="20" destOrd="0" presId="urn:microsoft.com/office/officeart/2005/8/layout/list1"/>
    <dgm:cxn modelId="{FEC9338A-36D0-E84E-8D79-857205D6649A}" type="presParOf" srcId="{55737B62-8227-4640-A707-25D18D322EFA}" destId="{E2379A1B-A6DE-6340-B4DC-EBBCC7CA34F5}" srcOrd="0" destOrd="0" presId="urn:microsoft.com/office/officeart/2005/8/layout/list1"/>
    <dgm:cxn modelId="{13F85D2C-0115-5247-8466-38FE6D908E11}" type="presParOf" srcId="{55737B62-8227-4640-A707-25D18D322EFA}" destId="{C0FF8E0B-DCB7-AA40-95B0-9DCE6C97A627}" srcOrd="1" destOrd="0" presId="urn:microsoft.com/office/officeart/2005/8/layout/list1"/>
    <dgm:cxn modelId="{523276F1-2304-5041-8DF8-D991808B0783}" type="presParOf" srcId="{6BFEC672-7D92-DD43-8993-F024A3E1DB39}" destId="{BDE4CEE6-DCE5-8D4A-B9A9-AC92A1A1FD00}" srcOrd="21" destOrd="0" presId="urn:microsoft.com/office/officeart/2005/8/layout/list1"/>
    <dgm:cxn modelId="{DE4C7213-33E3-A942-8780-AE3086E6BA0E}" type="presParOf" srcId="{6BFEC672-7D92-DD43-8993-F024A3E1DB39}" destId="{C4E92A92-C7B3-484B-8457-C23BD56893E2}" srcOrd="22" destOrd="0" presId="urn:microsoft.com/office/officeart/2005/8/layout/list1"/>
    <dgm:cxn modelId="{6A4F0B7E-E84F-AA47-86B5-FD2D6F85B8B6}" type="presParOf" srcId="{6BFEC672-7D92-DD43-8993-F024A3E1DB39}" destId="{284B5CB8-5A19-8448-A102-6C6F39947639}" srcOrd="23" destOrd="0" presId="urn:microsoft.com/office/officeart/2005/8/layout/list1"/>
    <dgm:cxn modelId="{40B02E9D-FE61-084B-BA1E-D0553945C1E0}" type="presParOf" srcId="{6BFEC672-7D92-DD43-8993-F024A3E1DB39}" destId="{4BF18EA9-3014-EC4B-B842-74B3820B4A72}" srcOrd="24" destOrd="0" presId="urn:microsoft.com/office/officeart/2005/8/layout/list1"/>
    <dgm:cxn modelId="{205525C3-53B6-0D40-9862-38E8D1B74F74}" type="presParOf" srcId="{4BF18EA9-3014-EC4B-B842-74B3820B4A72}" destId="{1BBD5DF9-0151-BE4D-B249-DF3E06ACA9E3}" srcOrd="0" destOrd="0" presId="urn:microsoft.com/office/officeart/2005/8/layout/list1"/>
    <dgm:cxn modelId="{F89FE5FA-D56B-9644-9D71-350FE319D6FA}" type="presParOf" srcId="{4BF18EA9-3014-EC4B-B842-74B3820B4A72}" destId="{0A459FEE-CF52-4D4E-B78B-8350EB014631}" srcOrd="1" destOrd="0" presId="urn:microsoft.com/office/officeart/2005/8/layout/list1"/>
    <dgm:cxn modelId="{339F222C-244A-994F-81A1-73AC728D49A5}" type="presParOf" srcId="{6BFEC672-7D92-DD43-8993-F024A3E1DB39}" destId="{6075F465-1262-F743-8BC8-1F737F00C0E6}" srcOrd="25" destOrd="0" presId="urn:microsoft.com/office/officeart/2005/8/layout/list1"/>
    <dgm:cxn modelId="{4DECBBA6-431A-944C-AD22-CE82D11EDEEC}" type="presParOf" srcId="{6BFEC672-7D92-DD43-8993-F024A3E1DB39}" destId="{26903405-7D85-1E4D-8455-DF64B5117582}"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73FB5-D64C-6149-8BAE-79F2C01136AD}">
      <dsp:nvSpPr>
        <dsp:cNvPr id="0" name=""/>
        <dsp:cNvSpPr/>
      </dsp:nvSpPr>
      <dsp:spPr>
        <a:xfrm>
          <a:off x="0" y="338769"/>
          <a:ext cx="105156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5A5EF4-E322-1A4F-A1C3-6C65B39600CD}">
      <dsp:nvSpPr>
        <dsp:cNvPr id="0" name=""/>
        <dsp:cNvSpPr/>
      </dsp:nvSpPr>
      <dsp:spPr>
        <a:xfrm>
          <a:off x="525780" y="146888"/>
          <a:ext cx="7360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kern="1200" dirty="0"/>
            <a:t>Primary Line of Business</a:t>
          </a:r>
        </a:p>
      </dsp:txBody>
      <dsp:txXfrm>
        <a:off x="544514" y="165622"/>
        <a:ext cx="7323452" cy="346292"/>
      </dsp:txXfrm>
    </dsp:sp>
    <dsp:sp modelId="{55A73699-60B5-7A41-91EA-F10E21ECCF00}">
      <dsp:nvSpPr>
        <dsp:cNvPr id="0" name=""/>
        <dsp:cNvSpPr/>
      </dsp:nvSpPr>
      <dsp:spPr>
        <a:xfrm>
          <a:off x="0" y="928449"/>
          <a:ext cx="105156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EBA6AC-A1F5-BD4A-9BEF-A15048D4EF68}">
      <dsp:nvSpPr>
        <dsp:cNvPr id="0" name=""/>
        <dsp:cNvSpPr/>
      </dsp:nvSpPr>
      <dsp:spPr>
        <a:xfrm>
          <a:off x="525780" y="736569"/>
          <a:ext cx="7360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kern="1200" dirty="0"/>
            <a:t>Geographic Distribution</a:t>
          </a:r>
        </a:p>
      </dsp:txBody>
      <dsp:txXfrm>
        <a:off x="544514" y="755303"/>
        <a:ext cx="7323452" cy="346292"/>
      </dsp:txXfrm>
    </dsp:sp>
    <dsp:sp modelId="{AA888060-55D1-BD4F-AB3F-65C6B85B750D}">
      <dsp:nvSpPr>
        <dsp:cNvPr id="0" name=""/>
        <dsp:cNvSpPr/>
      </dsp:nvSpPr>
      <dsp:spPr>
        <a:xfrm>
          <a:off x="0" y="1518129"/>
          <a:ext cx="105156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B3FD02-4ECF-2A43-8A0D-3A5898D13807}">
      <dsp:nvSpPr>
        <dsp:cNvPr id="0" name=""/>
        <dsp:cNvSpPr/>
      </dsp:nvSpPr>
      <dsp:spPr>
        <a:xfrm>
          <a:off x="525780" y="1326249"/>
          <a:ext cx="7360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kern="1200" dirty="0"/>
            <a:t>Operational Risk Profile</a:t>
          </a:r>
        </a:p>
      </dsp:txBody>
      <dsp:txXfrm>
        <a:off x="544514" y="1344983"/>
        <a:ext cx="7323452" cy="346292"/>
      </dsp:txXfrm>
    </dsp:sp>
    <dsp:sp modelId="{0A309D80-6378-9D43-BBB9-2522903B9A0A}">
      <dsp:nvSpPr>
        <dsp:cNvPr id="0" name=""/>
        <dsp:cNvSpPr/>
      </dsp:nvSpPr>
      <dsp:spPr>
        <a:xfrm>
          <a:off x="0" y="2107809"/>
          <a:ext cx="105156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BB7F6A-4FA0-424B-AEA8-D180AB50DC71}">
      <dsp:nvSpPr>
        <dsp:cNvPr id="0" name=""/>
        <dsp:cNvSpPr/>
      </dsp:nvSpPr>
      <dsp:spPr>
        <a:xfrm>
          <a:off x="525780" y="1915929"/>
          <a:ext cx="7360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kern="1200" dirty="0">
              <a:latin typeface="Cambria Math" panose="02040503050406030204" pitchFamily="18" charset="0"/>
              <a:ea typeface="Cambria Math" panose="02040503050406030204" pitchFamily="18" charset="0"/>
            </a:rPr>
            <a:t>Company Credit Risk Profile</a:t>
          </a:r>
          <a:endParaRPr lang="en-US" sz="1300" kern="1200" dirty="0"/>
        </a:p>
      </dsp:txBody>
      <dsp:txXfrm>
        <a:off x="544514" y="1934663"/>
        <a:ext cx="7323452" cy="346292"/>
      </dsp:txXfrm>
    </dsp:sp>
    <dsp:sp modelId="{0B6BB758-034D-43C9-A17F-88C1D198BA25}">
      <dsp:nvSpPr>
        <dsp:cNvPr id="0" name=""/>
        <dsp:cNvSpPr/>
      </dsp:nvSpPr>
      <dsp:spPr>
        <a:xfrm>
          <a:off x="0" y="2697489"/>
          <a:ext cx="105156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FA23AE-171F-4138-BB31-09A79E064169}">
      <dsp:nvSpPr>
        <dsp:cNvPr id="0" name=""/>
        <dsp:cNvSpPr/>
      </dsp:nvSpPr>
      <dsp:spPr>
        <a:xfrm>
          <a:off x="525780" y="2505609"/>
          <a:ext cx="7360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kern="1200" dirty="0"/>
            <a:t>Invested Asset Portfolio </a:t>
          </a:r>
        </a:p>
      </dsp:txBody>
      <dsp:txXfrm>
        <a:off x="544514" y="2524343"/>
        <a:ext cx="7323452" cy="346292"/>
      </dsp:txXfrm>
    </dsp:sp>
    <dsp:sp modelId="{C4E92A92-C7B3-484B-8457-C23BD56893E2}">
      <dsp:nvSpPr>
        <dsp:cNvPr id="0" name=""/>
        <dsp:cNvSpPr/>
      </dsp:nvSpPr>
      <dsp:spPr>
        <a:xfrm>
          <a:off x="0" y="3287169"/>
          <a:ext cx="105156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FF8E0B-DCB7-AA40-95B0-9DCE6C97A627}">
      <dsp:nvSpPr>
        <dsp:cNvPr id="0" name=""/>
        <dsp:cNvSpPr/>
      </dsp:nvSpPr>
      <dsp:spPr>
        <a:xfrm>
          <a:off x="525780" y="3095289"/>
          <a:ext cx="7360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kern="1200" dirty="0"/>
            <a:t>SCR composition</a:t>
          </a:r>
        </a:p>
      </dsp:txBody>
      <dsp:txXfrm>
        <a:off x="544514" y="3114023"/>
        <a:ext cx="7323452" cy="346292"/>
      </dsp:txXfrm>
    </dsp:sp>
    <dsp:sp modelId="{26903405-7D85-1E4D-8455-DF64B5117582}">
      <dsp:nvSpPr>
        <dsp:cNvPr id="0" name=""/>
        <dsp:cNvSpPr/>
      </dsp:nvSpPr>
      <dsp:spPr>
        <a:xfrm>
          <a:off x="0" y="3876849"/>
          <a:ext cx="105156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459FEE-CF52-4D4E-B78B-8350EB014631}">
      <dsp:nvSpPr>
        <dsp:cNvPr id="0" name=""/>
        <dsp:cNvSpPr/>
      </dsp:nvSpPr>
      <dsp:spPr>
        <a:xfrm>
          <a:off x="525780" y="3684969"/>
          <a:ext cx="736092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US" sz="1300" kern="1200" dirty="0"/>
            <a:t>Moody’s Scenario Analysis</a:t>
          </a:r>
        </a:p>
      </dsp:txBody>
      <dsp:txXfrm>
        <a:off x="544514" y="3703703"/>
        <a:ext cx="7323452"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EAD20-AADC-B244-BB19-189B858382B3}" type="datetimeFigureOut">
              <a:rPr lang="en-US" smtClean="0"/>
              <a:t>5/18/2023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491AC-308D-7646-8344-FA6BE7138A6D}" type="slidenum">
              <a:rPr lang="en-US" smtClean="0"/>
              <a:t>‹#›</a:t>
            </a:fld>
            <a:endParaRPr lang="en-US"/>
          </a:p>
        </p:txBody>
      </p:sp>
    </p:spTree>
    <p:extLst>
      <p:ext uri="{BB962C8B-B14F-4D97-AF65-F5344CB8AC3E}">
        <p14:creationId xmlns:p14="http://schemas.microsoft.com/office/powerpoint/2010/main" val="2414990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everyone, hope you are all doing well and are looking forward to graduation! Without further a due, I will begin my presentation – if that’s okay with you, Dr. Marshal.</a:t>
            </a:r>
          </a:p>
        </p:txBody>
      </p:sp>
      <p:sp>
        <p:nvSpPr>
          <p:cNvPr id="4" name="Slide Number Placeholder 3"/>
          <p:cNvSpPr>
            <a:spLocks noGrp="1"/>
          </p:cNvSpPr>
          <p:nvPr>
            <p:ph type="sldNum" sz="quarter" idx="5"/>
          </p:nvPr>
        </p:nvSpPr>
        <p:spPr/>
        <p:txBody>
          <a:bodyPr/>
          <a:lstStyle/>
          <a:p>
            <a:fld id="{38D491AC-308D-7646-8344-FA6BE7138A6D}" type="slidenum">
              <a:rPr lang="en-US" smtClean="0"/>
              <a:t>1</a:t>
            </a:fld>
            <a:endParaRPr lang="en-US"/>
          </a:p>
        </p:txBody>
      </p:sp>
    </p:spTree>
    <p:extLst>
      <p:ext uri="{BB962C8B-B14F-4D97-AF65-F5344CB8AC3E}">
        <p14:creationId xmlns:p14="http://schemas.microsoft.com/office/powerpoint/2010/main" val="4017306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I will be detailing the Operational and Investment activity of AmTrust Financial Services Inc. – first describing their Business Strategy, and then their Investment Portfolio.</a:t>
            </a:r>
          </a:p>
        </p:txBody>
      </p:sp>
      <p:sp>
        <p:nvSpPr>
          <p:cNvPr id="4" name="Slide Number Placeholder 3"/>
          <p:cNvSpPr>
            <a:spLocks noGrp="1"/>
          </p:cNvSpPr>
          <p:nvPr>
            <p:ph type="sldNum" sz="quarter" idx="5"/>
          </p:nvPr>
        </p:nvSpPr>
        <p:spPr/>
        <p:txBody>
          <a:bodyPr/>
          <a:lstStyle/>
          <a:p>
            <a:fld id="{38D491AC-308D-7646-8344-FA6BE7138A6D}" type="slidenum">
              <a:rPr lang="en-US" smtClean="0"/>
              <a:t>2</a:t>
            </a:fld>
            <a:endParaRPr lang="en-US"/>
          </a:p>
        </p:txBody>
      </p:sp>
    </p:spTree>
    <p:extLst>
      <p:ext uri="{BB962C8B-B14F-4D97-AF65-F5344CB8AC3E}">
        <p14:creationId xmlns:p14="http://schemas.microsoft.com/office/powerpoint/2010/main" val="4116125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First, AmTrust’s bread and butter is Worker’s Compensation. The company's workers' compensation insurance provides coverage for workplace injuries and illnesses – and is available in all 50 states in the U.S. AmTrust's extended warranty coverage protects consumers from the cost of replacement or repair of vehicles, appliances, and other consumer goods and is designed to help its customers maintain profitability and build customer loyalty. </a:t>
            </a:r>
            <a:endParaRPr lang="en-US" dirty="0"/>
          </a:p>
          <a:p>
            <a:endParaRPr lang="en-US" dirty="0"/>
          </a:p>
        </p:txBody>
      </p:sp>
      <p:sp>
        <p:nvSpPr>
          <p:cNvPr id="4" name="Slide Number Placeholder 3"/>
          <p:cNvSpPr>
            <a:spLocks noGrp="1"/>
          </p:cNvSpPr>
          <p:nvPr>
            <p:ph type="sldNum" sz="quarter" idx="5"/>
          </p:nvPr>
        </p:nvSpPr>
        <p:spPr/>
        <p:txBody>
          <a:bodyPr/>
          <a:lstStyle/>
          <a:p>
            <a:fld id="{38D491AC-308D-7646-8344-FA6BE7138A6D}" type="slidenum">
              <a:rPr lang="en-US" smtClean="0"/>
              <a:t>3</a:t>
            </a:fld>
            <a:endParaRPr lang="en-US"/>
          </a:p>
        </p:txBody>
      </p:sp>
    </p:spTree>
    <p:extLst>
      <p:ext uri="{BB962C8B-B14F-4D97-AF65-F5344CB8AC3E}">
        <p14:creationId xmlns:p14="http://schemas.microsoft.com/office/powerpoint/2010/main" val="107299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Their geographic diversification could be better, which means risk is rather high from that perspective – but the insurance industry is non-cyclical, and the U.S commercial market is very strong, especially for workers compensation. </a:t>
            </a:r>
          </a:p>
          <a:p>
            <a:endParaRPr lang="en-US" dirty="0"/>
          </a:p>
        </p:txBody>
      </p:sp>
      <p:sp>
        <p:nvSpPr>
          <p:cNvPr id="4" name="Slide Number Placeholder 3"/>
          <p:cNvSpPr>
            <a:spLocks noGrp="1"/>
          </p:cNvSpPr>
          <p:nvPr>
            <p:ph type="sldNum" sz="quarter" idx="5"/>
          </p:nvPr>
        </p:nvSpPr>
        <p:spPr/>
        <p:txBody>
          <a:bodyPr/>
          <a:lstStyle/>
          <a:p>
            <a:fld id="{38D491AC-308D-7646-8344-FA6BE7138A6D}" type="slidenum">
              <a:rPr lang="en-US" smtClean="0"/>
              <a:t>4</a:t>
            </a:fld>
            <a:endParaRPr lang="en-US"/>
          </a:p>
        </p:txBody>
      </p:sp>
    </p:spTree>
    <p:extLst>
      <p:ext uri="{BB962C8B-B14F-4D97-AF65-F5344CB8AC3E}">
        <p14:creationId xmlns:p14="http://schemas.microsoft.com/office/powerpoint/2010/main" val="2452121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According to the 10-K report, AmTrust Financial Services, Inc.’s loss ratio was .808 – suggesting that the company was writing aggressive premiums to win market share: especially considering their expense ratio of .321; which suggests that they were investing heavily into their operations – which coincides with a prospectively aggressive business strategy. </a:t>
            </a:r>
            <a:endParaRPr lang="en-US" dirty="0"/>
          </a:p>
          <a:p>
            <a:endParaRPr lang="en-US" dirty="0"/>
          </a:p>
        </p:txBody>
      </p:sp>
      <p:sp>
        <p:nvSpPr>
          <p:cNvPr id="4" name="Slide Number Placeholder 3"/>
          <p:cNvSpPr>
            <a:spLocks noGrp="1"/>
          </p:cNvSpPr>
          <p:nvPr>
            <p:ph type="sldNum" sz="quarter" idx="5"/>
          </p:nvPr>
        </p:nvSpPr>
        <p:spPr/>
        <p:txBody>
          <a:bodyPr/>
          <a:lstStyle/>
          <a:p>
            <a:fld id="{38D491AC-308D-7646-8344-FA6BE7138A6D}" type="slidenum">
              <a:rPr lang="en-US" smtClean="0"/>
              <a:t>5</a:t>
            </a:fld>
            <a:endParaRPr lang="en-US"/>
          </a:p>
        </p:txBody>
      </p:sp>
    </p:spTree>
    <p:extLst>
      <p:ext uri="{BB962C8B-B14F-4D97-AF65-F5344CB8AC3E}">
        <p14:creationId xmlns:p14="http://schemas.microsoft.com/office/powerpoint/2010/main" val="601772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AmTrust is a fairly trustworthy company. They are aggressive in their underwriting policy but have been an industry leader in workers compensation – and they have strong financial hygiene as well as risk management.</a:t>
            </a:r>
          </a:p>
        </p:txBody>
      </p:sp>
      <p:sp>
        <p:nvSpPr>
          <p:cNvPr id="4" name="Slide Number Placeholder 3"/>
          <p:cNvSpPr>
            <a:spLocks noGrp="1"/>
          </p:cNvSpPr>
          <p:nvPr>
            <p:ph type="sldNum" sz="quarter" idx="5"/>
          </p:nvPr>
        </p:nvSpPr>
        <p:spPr/>
        <p:txBody>
          <a:bodyPr/>
          <a:lstStyle/>
          <a:p>
            <a:fld id="{38D491AC-308D-7646-8344-FA6BE7138A6D}" type="slidenum">
              <a:rPr lang="en-US" smtClean="0"/>
              <a:t>6</a:t>
            </a:fld>
            <a:endParaRPr lang="en-US"/>
          </a:p>
        </p:txBody>
      </p:sp>
    </p:spTree>
    <p:extLst>
      <p:ext uri="{BB962C8B-B14F-4D97-AF65-F5344CB8AC3E}">
        <p14:creationId xmlns:p14="http://schemas.microsoft.com/office/powerpoint/2010/main" val="3081979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Now for the company’s Investment Activity. According to the subsidiary holding portfolio I’ve compiled, it is valued at $5.8B and primarily consists of fixed maturity securities, which are generally investment-grade securities issued by corporations, governments, or government agencies. The company's investment strategy is focused on generating consistent, long-term investment returns while maintaining a high degree of liquidity and minimizing credit risk. Overall, AmTrust Financial Services, Inc. maintains a well-diversified portfolio of invested assets that is designed to generate consistent, long-term investment returns while minimizing risk. With less than 4% of it’s invested assets having a credit quality being lower than B, AmTrust’s risk-averse portfolio is well-aligned with its aggressive operational risk profile. </a:t>
            </a:r>
            <a:endParaRPr lang="en-US" dirty="0"/>
          </a:p>
          <a:p>
            <a:endParaRPr lang="en-US" dirty="0"/>
          </a:p>
        </p:txBody>
      </p:sp>
      <p:sp>
        <p:nvSpPr>
          <p:cNvPr id="4" name="Slide Number Placeholder 3"/>
          <p:cNvSpPr>
            <a:spLocks noGrp="1"/>
          </p:cNvSpPr>
          <p:nvPr>
            <p:ph type="sldNum" sz="quarter" idx="5"/>
          </p:nvPr>
        </p:nvSpPr>
        <p:spPr/>
        <p:txBody>
          <a:bodyPr/>
          <a:lstStyle/>
          <a:p>
            <a:fld id="{38D491AC-308D-7646-8344-FA6BE7138A6D}" type="slidenum">
              <a:rPr lang="en-US" smtClean="0"/>
              <a:t>7</a:t>
            </a:fld>
            <a:endParaRPr lang="en-US"/>
          </a:p>
        </p:txBody>
      </p:sp>
    </p:spTree>
    <p:extLst>
      <p:ext uri="{BB962C8B-B14F-4D97-AF65-F5344CB8AC3E}">
        <p14:creationId xmlns:p14="http://schemas.microsoft.com/office/powerpoint/2010/main" val="1399212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NewRomanPSMT"/>
              </a:rPr>
              <a:t>Overall, the risk profile of AmTrust’s Portfolio of Invested assets in fairly risk averse – which coincides with their risk seeking underwriting policy. The majority of their risk is dependent on interest rate fluctuations and company credit. Since over 95% of their assets have a credit rating of B or better, it’s unlikely that the spread risk assumed will impact AmTrust in a catastrophic manner. The SCR capital requirement should be definitely enough for AmTrust to remain solvent.</a:t>
            </a:r>
            <a:endParaRPr lang="en-US" dirty="0"/>
          </a:p>
          <a:p>
            <a:endParaRPr lang="en-US" dirty="0"/>
          </a:p>
        </p:txBody>
      </p:sp>
      <p:sp>
        <p:nvSpPr>
          <p:cNvPr id="4" name="Slide Number Placeholder 3"/>
          <p:cNvSpPr>
            <a:spLocks noGrp="1"/>
          </p:cNvSpPr>
          <p:nvPr>
            <p:ph type="sldNum" sz="quarter" idx="5"/>
          </p:nvPr>
        </p:nvSpPr>
        <p:spPr/>
        <p:txBody>
          <a:bodyPr/>
          <a:lstStyle/>
          <a:p>
            <a:fld id="{38D491AC-308D-7646-8344-FA6BE7138A6D}" type="slidenum">
              <a:rPr lang="en-US" smtClean="0"/>
              <a:t>8</a:t>
            </a:fld>
            <a:endParaRPr lang="en-US"/>
          </a:p>
        </p:txBody>
      </p:sp>
    </p:spTree>
    <p:extLst>
      <p:ext uri="{BB962C8B-B14F-4D97-AF65-F5344CB8AC3E}">
        <p14:creationId xmlns:p14="http://schemas.microsoft.com/office/powerpoint/2010/main" val="4213228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simulated returns performed as expected – the returns were normally distributed across each trial (quarterly timesteps), with most returns being with 3% of 0. The distribution was mostly symmetrical, with the average and median returns being the same, and a variance of just under 5% (4.888%) – which resulted standard error being virtually 0. The VaR was 12.6%, which was just shy of 5% under my SCR capital requirement. I thought that these results indicated a realistic simulation, especially considering that the Moody’s economic environmental factors are fairly relaxed in comparison to that of Solvency II.</a:t>
            </a:r>
          </a:p>
        </p:txBody>
      </p:sp>
      <p:sp>
        <p:nvSpPr>
          <p:cNvPr id="4" name="Slide Number Placeholder 3"/>
          <p:cNvSpPr>
            <a:spLocks noGrp="1"/>
          </p:cNvSpPr>
          <p:nvPr>
            <p:ph type="sldNum" sz="quarter" idx="5"/>
          </p:nvPr>
        </p:nvSpPr>
        <p:spPr/>
        <p:txBody>
          <a:bodyPr/>
          <a:lstStyle/>
          <a:p>
            <a:fld id="{38D491AC-308D-7646-8344-FA6BE7138A6D}" type="slidenum">
              <a:rPr lang="en-US" smtClean="0"/>
              <a:t>9</a:t>
            </a:fld>
            <a:endParaRPr lang="en-US"/>
          </a:p>
        </p:txBody>
      </p:sp>
    </p:spTree>
    <p:extLst>
      <p:ext uri="{BB962C8B-B14F-4D97-AF65-F5344CB8AC3E}">
        <p14:creationId xmlns:p14="http://schemas.microsoft.com/office/powerpoint/2010/main" val="214419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42A37-ACFF-4D8C-CD44-01957E7B7B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401C20-8151-C5B2-D6EF-114D41D6C6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0FE96A-B3B2-C677-6DC6-B5BE8945BBF6}"/>
              </a:ext>
            </a:extLst>
          </p:cNvPr>
          <p:cNvSpPr>
            <a:spLocks noGrp="1"/>
          </p:cNvSpPr>
          <p:nvPr>
            <p:ph type="dt" sz="half" idx="10"/>
          </p:nvPr>
        </p:nvSpPr>
        <p:spPr/>
        <p:txBody>
          <a:bodyPr/>
          <a:lstStyle/>
          <a:p>
            <a:fld id="{5DFED3F9-E03E-1B44-8E3E-F697B3EAD655}" type="datetimeFigureOut">
              <a:rPr lang="en-US" smtClean="0"/>
              <a:t>5/18/2023</a:t>
            </a:fld>
            <a:endParaRPr lang="en-US"/>
          </a:p>
        </p:txBody>
      </p:sp>
      <p:sp>
        <p:nvSpPr>
          <p:cNvPr id="5" name="Footer Placeholder 4">
            <a:extLst>
              <a:ext uri="{FF2B5EF4-FFF2-40B4-BE49-F238E27FC236}">
                <a16:creationId xmlns:a16="http://schemas.microsoft.com/office/drawing/2014/main" id="{1897AF9A-D802-F708-C8D9-DA2C47E30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AF669-1849-96AF-E7CA-67F1EDE76645}"/>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2238775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BB6B6-06E5-4D7A-DFCE-ED33655161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0580CA-BB71-5F11-1D8F-0C764056F9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06E2A-E52B-B453-A30B-10DF9EC4871B}"/>
              </a:ext>
            </a:extLst>
          </p:cNvPr>
          <p:cNvSpPr>
            <a:spLocks noGrp="1"/>
          </p:cNvSpPr>
          <p:nvPr>
            <p:ph type="dt" sz="half" idx="10"/>
          </p:nvPr>
        </p:nvSpPr>
        <p:spPr/>
        <p:txBody>
          <a:bodyPr/>
          <a:lstStyle/>
          <a:p>
            <a:fld id="{5DFED3F9-E03E-1B44-8E3E-F697B3EAD655}" type="datetimeFigureOut">
              <a:rPr lang="en-US" smtClean="0"/>
              <a:t>5/18/2023</a:t>
            </a:fld>
            <a:endParaRPr lang="en-US"/>
          </a:p>
        </p:txBody>
      </p:sp>
      <p:sp>
        <p:nvSpPr>
          <p:cNvPr id="5" name="Footer Placeholder 4">
            <a:extLst>
              <a:ext uri="{FF2B5EF4-FFF2-40B4-BE49-F238E27FC236}">
                <a16:creationId xmlns:a16="http://schemas.microsoft.com/office/drawing/2014/main" id="{AAB3CE4E-A079-85EE-0B84-4206C5E25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7F0B0-6170-1797-F2A5-360DC9AF30B0}"/>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2050914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DABFA6-196A-8F93-6D5B-277109A01B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76C251-75E1-FCE7-43E4-B39D1C0697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F7BF69-B48F-B5D3-E908-5E39F54906F1}"/>
              </a:ext>
            </a:extLst>
          </p:cNvPr>
          <p:cNvSpPr>
            <a:spLocks noGrp="1"/>
          </p:cNvSpPr>
          <p:nvPr>
            <p:ph type="dt" sz="half" idx="10"/>
          </p:nvPr>
        </p:nvSpPr>
        <p:spPr/>
        <p:txBody>
          <a:bodyPr/>
          <a:lstStyle/>
          <a:p>
            <a:fld id="{5DFED3F9-E03E-1B44-8E3E-F697B3EAD655}" type="datetimeFigureOut">
              <a:rPr lang="en-US" smtClean="0"/>
              <a:t>5/18/2023</a:t>
            </a:fld>
            <a:endParaRPr lang="en-US"/>
          </a:p>
        </p:txBody>
      </p:sp>
      <p:sp>
        <p:nvSpPr>
          <p:cNvPr id="5" name="Footer Placeholder 4">
            <a:extLst>
              <a:ext uri="{FF2B5EF4-FFF2-40B4-BE49-F238E27FC236}">
                <a16:creationId xmlns:a16="http://schemas.microsoft.com/office/drawing/2014/main" id="{98358627-9370-F9F5-CBD8-525E91E70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80F40-A9EB-4706-448B-EE91460FB2EC}"/>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231792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DA02-AB87-87E3-061C-31CD5EB281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027B4B-4EA5-7CE8-942E-93F2F278BB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255A6-E742-62A2-8E99-AC5E0ED09545}"/>
              </a:ext>
            </a:extLst>
          </p:cNvPr>
          <p:cNvSpPr>
            <a:spLocks noGrp="1"/>
          </p:cNvSpPr>
          <p:nvPr>
            <p:ph type="dt" sz="half" idx="10"/>
          </p:nvPr>
        </p:nvSpPr>
        <p:spPr/>
        <p:txBody>
          <a:bodyPr/>
          <a:lstStyle/>
          <a:p>
            <a:fld id="{5DFED3F9-E03E-1B44-8E3E-F697B3EAD655}" type="datetimeFigureOut">
              <a:rPr lang="en-US" smtClean="0"/>
              <a:t>5/18/2023</a:t>
            </a:fld>
            <a:endParaRPr lang="en-US"/>
          </a:p>
        </p:txBody>
      </p:sp>
      <p:sp>
        <p:nvSpPr>
          <p:cNvPr id="5" name="Footer Placeholder 4">
            <a:extLst>
              <a:ext uri="{FF2B5EF4-FFF2-40B4-BE49-F238E27FC236}">
                <a16:creationId xmlns:a16="http://schemas.microsoft.com/office/drawing/2014/main" id="{1F64AD12-0F71-03A8-0700-D676F8870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B6CB2-2423-2B8C-FA26-0B221B9A9885}"/>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267967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75A1-CB8C-E786-E7C1-E23DCFE424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D02ED8-3082-EEF1-3E19-B059C3105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63BED9-C9F4-DF2A-D446-7A77C5BCFE58}"/>
              </a:ext>
            </a:extLst>
          </p:cNvPr>
          <p:cNvSpPr>
            <a:spLocks noGrp="1"/>
          </p:cNvSpPr>
          <p:nvPr>
            <p:ph type="dt" sz="half" idx="10"/>
          </p:nvPr>
        </p:nvSpPr>
        <p:spPr/>
        <p:txBody>
          <a:bodyPr/>
          <a:lstStyle/>
          <a:p>
            <a:fld id="{5DFED3F9-E03E-1B44-8E3E-F697B3EAD655}" type="datetimeFigureOut">
              <a:rPr lang="en-US" smtClean="0"/>
              <a:t>5/18/2023</a:t>
            </a:fld>
            <a:endParaRPr lang="en-US"/>
          </a:p>
        </p:txBody>
      </p:sp>
      <p:sp>
        <p:nvSpPr>
          <p:cNvPr id="5" name="Footer Placeholder 4">
            <a:extLst>
              <a:ext uri="{FF2B5EF4-FFF2-40B4-BE49-F238E27FC236}">
                <a16:creationId xmlns:a16="http://schemas.microsoft.com/office/drawing/2014/main" id="{839402C3-BC63-F152-48F7-7F7F10B09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54A36-9CDE-6756-A7C9-9A8D817D5FD0}"/>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314262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415BB-A0B0-6FC6-BE83-9B564D8D46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E08E3F-5E5E-9507-6A95-E1DA8E984A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977150-D23B-5B0C-ABBD-C94848D95C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73651B-7E9B-F7D5-7B2F-3F4C46DBFAA0}"/>
              </a:ext>
            </a:extLst>
          </p:cNvPr>
          <p:cNvSpPr>
            <a:spLocks noGrp="1"/>
          </p:cNvSpPr>
          <p:nvPr>
            <p:ph type="dt" sz="half" idx="10"/>
          </p:nvPr>
        </p:nvSpPr>
        <p:spPr/>
        <p:txBody>
          <a:bodyPr/>
          <a:lstStyle/>
          <a:p>
            <a:fld id="{5DFED3F9-E03E-1B44-8E3E-F697B3EAD655}" type="datetimeFigureOut">
              <a:rPr lang="en-US" smtClean="0"/>
              <a:t>5/18/2023</a:t>
            </a:fld>
            <a:endParaRPr lang="en-US"/>
          </a:p>
        </p:txBody>
      </p:sp>
      <p:sp>
        <p:nvSpPr>
          <p:cNvPr id="6" name="Footer Placeholder 5">
            <a:extLst>
              <a:ext uri="{FF2B5EF4-FFF2-40B4-BE49-F238E27FC236}">
                <a16:creationId xmlns:a16="http://schemas.microsoft.com/office/drawing/2014/main" id="{50BD8CDF-92D0-38FA-360E-648633A247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8F5370-0583-ED1F-A775-EA9E227F319B}"/>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2466995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BC042-50DD-E8A6-D996-4422F408AD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8D1DC7-DDDA-5C1A-8E11-55AD2DBF1F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AD7190-95ED-5D02-BD86-097DC4E55C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23D373-2354-2C7C-65D9-C78D2816D2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FE6FF-9B0E-88C9-0C95-6978910B4F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D09A0C-2726-DA5E-36E7-CDF54D398887}"/>
              </a:ext>
            </a:extLst>
          </p:cNvPr>
          <p:cNvSpPr>
            <a:spLocks noGrp="1"/>
          </p:cNvSpPr>
          <p:nvPr>
            <p:ph type="dt" sz="half" idx="10"/>
          </p:nvPr>
        </p:nvSpPr>
        <p:spPr/>
        <p:txBody>
          <a:bodyPr/>
          <a:lstStyle/>
          <a:p>
            <a:fld id="{5DFED3F9-E03E-1B44-8E3E-F697B3EAD655}" type="datetimeFigureOut">
              <a:rPr lang="en-US" smtClean="0"/>
              <a:t>5/18/2023</a:t>
            </a:fld>
            <a:endParaRPr lang="en-US"/>
          </a:p>
        </p:txBody>
      </p:sp>
      <p:sp>
        <p:nvSpPr>
          <p:cNvPr id="8" name="Footer Placeholder 7">
            <a:extLst>
              <a:ext uri="{FF2B5EF4-FFF2-40B4-BE49-F238E27FC236}">
                <a16:creationId xmlns:a16="http://schemas.microsoft.com/office/drawing/2014/main" id="{2FE3C7B7-7F67-000B-E86D-89A4244C93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704A89-1C35-CF89-7066-9023049A599C}"/>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2000560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EABD-8AC8-3AA7-C16A-C10070CEF9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609105-F0C9-5EB1-C557-E6DD5A5336B5}"/>
              </a:ext>
            </a:extLst>
          </p:cNvPr>
          <p:cNvSpPr>
            <a:spLocks noGrp="1"/>
          </p:cNvSpPr>
          <p:nvPr>
            <p:ph type="dt" sz="half" idx="10"/>
          </p:nvPr>
        </p:nvSpPr>
        <p:spPr/>
        <p:txBody>
          <a:bodyPr/>
          <a:lstStyle/>
          <a:p>
            <a:fld id="{5DFED3F9-E03E-1B44-8E3E-F697B3EAD655}" type="datetimeFigureOut">
              <a:rPr lang="en-US" smtClean="0"/>
              <a:t>5/18/2023</a:t>
            </a:fld>
            <a:endParaRPr lang="en-US"/>
          </a:p>
        </p:txBody>
      </p:sp>
      <p:sp>
        <p:nvSpPr>
          <p:cNvPr id="4" name="Footer Placeholder 3">
            <a:extLst>
              <a:ext uri="{FF2B5EF4-FFF2-40B4-BE49-F238E27FC236}">
                <a16:creationId xmlns:a16="http://schemas.microsoft.com/office/drawing/2014/main" id="{FB1EB9CE-C9C4-CAFD-FC45-92F0ABB141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698DC0-DFF1-7BAC-D1C1-6339761B99D6}"/>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2492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28206B-D3B2-A4C5-CAD4-AD61198F00C7}"/>
              </a:ext>
            </a:extLst>
          </p:cNvPr>
          <p:cNvSpPr>
            <a:spLocks noGrp="1"/>
          </p:cNvSpPr>
          <p:nvPr>
            <p:ph type="dt" sz="half" idx="10"/>
          </p:nvPr>
        </p:nvSpPr>
        <p:spPr/>
        <p:txBody>
          <a:bodyPr/>
          <a:lstStyle/>
          <a:p>
            <a:fld id="{5DFED3F9-E03E-1B44-8E3E-F697B3EAD655}" type="datetimeFigureOut">
              <a:rPr lang="en-US" smtClean="0"/>
              <a:t>5/18/2023</a:t>
            </a:fld>
            <a:endParaRPr lang="en-US"/>
          </a:p>
        </p:txBody>
      </p:sp>
      <p:sp>
        <p:nvSpPr>
          <p:cNvPr id="3" name="Footer Placeholder 2">
            <a:extLst>
              <a:ext uri="{FF2B5EF4-FFF2-40B4-BE49-F238E27FC236}">
                <a16:creationId xmlns:a16="http://schemas.microsoft.com/office/drawing/2014/main" id="{B98504E1-83D6-956E-C310-472960D9F9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8AB003-AE0C-BD0F-5E26-E67CA9BE2EC1}"/>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3933754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9932-78A8-7C4B-2616-EC7DFB67B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861EA8-3CA9-36ED-4FA6-91653C9D42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7648DD-BE59-B244-AD86-E0151264F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A691A9-3A55-2207-F24B-422675A2261F}"/>
              </a:ext>
            </a:extLst>
          </p:cNvPr>
          <p:cNvSpPr>
            <a:spLocks noGrp="1"/>
          </p:cNvSpPr>
          <p:nvPr>
            <p:ph type="dt" sz="half" idx="10"/>
          </p:nvPr>
        </p:nvSpPr>
        <p:spPr/>
        <p:txBody>
          <a:bodyPr/>
          <a:lstStyle/>
          <a:p>
            <a:fld id="{5DFED3F9-E03E-1B44-8E3E-F697B3EAD655}" type="datetimeFigureOut">
              <a:rPr lang="en-US" smtClean="0"/>
              <a:t>5/18/2023</a:t>
            </a:fld>
            <a:endParaRPr lang="en-US"/>
          </a:p>
        </p:txBody>
      </p:sp>
      <p:sp>
        <p:nvSpPr>
          <p:cNvPr id="6" name="Footer Placeholder 5">
            <a:extLst>
              <a:ext uri="{FF2B5EF4-FFF2-40B4-BE49-F238E27FC236}">
                <a16:creationId xmlns:a16="http://schemas.microsoft.com/office/drawing/2014/main" id="{95482505-5CE2-F341-BE41-929D2899E8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FBF065-A2E5-3BA8-91EB-F77E975580A2}"/>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22864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9358-1E46-9444-A1AA-9912E32144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F09BA9-59B6-A82F-9DD9-A0709477CD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75E6EE-29EE-80AB-CB95-7DAF38D4B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FE89C-FCCA-DD09-E5F8-F611F5D5CCA6}"/>
              </a:ext>
            </a:extLst>
          </p:cNvPr>
          <p:cNvSpPr>
            <a:spLocks noGrp="1"/>
          </p:cNvSpPr>
          <p:nvPr>
            <p:ph type="dt" sz="half" idx="10"/>
          </p:nvPr>
        </p:nvSpPr>
        <p:spPr/>
        <p:txBody>
          <a:bodyPr/>
          <a:lstStyle/>
          <a:p>
            <a:fld id="{5DFED3F9-E03E-1B44-8E3E-F697B3EAD655}" type="datetimeFigureOut">
              <a:rPr lang="en-US" smtClean="0"/>
              <a:t>5/18/2023</a:t>
            </a:fld>
            <a:endParaRPr lang="en-US"/>
          </a:p>
        </p:txBody>
      </p:sp>
      <p:sp>
        <p:nvSpPr>
          <p:cNvPr id="6" name="Footer Placeholder 5">
            <a:extLst>
              <a:ext uri="{FF2B5EF4-FFF2-40B4-BE49-F238E27FC236}">
                <a16:creationId xmlns:a16="http://schemas.microsoft.com/office/drawing/2014/main" id="{2676DB0D-F5EB-F774-4FAA-5AFAD014DA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981386-5181-8F63-7D90-B17C16432D36}"/>
              </a:ext>
            </a:extLst>
          </p:cNvPr>
          <p:cNvSpPr>
            <a:spLocks noGrp="1"/>
          </p:cNvSpPr>
          <p:nvPr>
            <p:ph type="sldNum" sz="quarter" idx="12"/>
          </p:nvPr>
        </p:nvSpPr>
        <p:spPr/>
        <p:txBody>
          <a:bodyPr/>
          <a:lstStyle/>
          <a:p>
            <a:fld id="{FB3DE884-5DEF-FF40-AFC1-53DA3ED39BB2}" type="slidenum">
              <a:rPr lang="en-US" smtClean="0"/>
              <a:t>‹#›</a:t>
            </a:fld>
            <a:endParaRPr lang="en-US"/>
          </a:p>
        </p:txBody>
      </p:sp>
    </p:spTree>
    <p:extLst>
      <p:ext uri="{BB962C8B-B14F-4D97-AF65-F5344CB8AC3E}">
        <p14:creationId xmlns:p14="http://schemas.microsoft.com/office/powerpoint/2010/main" val="2245458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673934-E51A-E191-F5B5-53DA2689C4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EDE091-3447-8408-AA14-955457A6BD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C2F21-8605-331D-2F9E-737160EFEE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ED3F9-E03E-1B44-8E3E-F697B3EAD655}" type="datetimeFigureOut">
              <a:rPr lang="en-US" smtClean="0"/>
              <a:t>5/18/2023</a:t>
            </a:fld>
            <a:endParaRPr lang="en-US"/>
          </a:p>
        </p:txBody>
      </p:sp>
      <p:sp>
        <p:nvSpPr>
          <p:cNvPr id="5" name="Footer Placeholder 4">
            <a:extLst>
              <a:ext uri="{FF2B5EF4-FFF2-40B4-BE49-F238E27FC236}">
                <a16:creationId xmlns:a16="http://schemas.microsoft.com/office/drawing/2014/main" id="{12BD1DFB-4B83-E7A0-28D6-B99CCFCB69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C90997-3D0E-6DB9-57A3-460B31C1A1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DE884-5DEF-FF40-AFC1-53DA3ED39BB2}" type="slidenum">
              <a:rPr lang="en-US" smtClean="0"/>
              <a:t>‹#›</a:t>
            </a:fld>
            <a:endParaRPr lang="en-US"/>
          </a:p>
        </p:txBody>
      </p:sp>
    </p:spTree>
    <p:extLst>
      <p:ext uri="{BB962C8B-B14F-4D97-AF65-F5344CB8AC3E}">
        <p14:creationId xmlns:p14="http://schemas.microsoft.com/office/powerpoint/2010/main" val="3938709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package" Target="../embeddings/Microsoft_Excel_Worksheet.xlsx"/></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package" Target="../embeddings/Microsoft_Excel_Worksheet1.xlsx"/></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7" name="Rectangle 1056">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CB4E36-2205-3A82-EF42-9D4D7F3318B0}"/>
              </a:ext>
            </a:extLst>
          </p:cNvPr>
          <p:cNvSpPr>
            <a:spLocks noGrp="1"/>
          </p:cNvSpPr>
          <p:nvPr>
            <p:ph type="ctrTitle"/>
          </p:nvPr>
        </p:nvSpPr>
        <p:spPr>
          <a:xfrm>
            <a:off x="841248" y="1394559"/>
            <a:ext cx="3976496" cy="2490266"/>
          </a:xfrm>
          <a:noFill/>
          <a:ln>
            <a:noFill/>
          </a:ln>
        </p:spPr>
        <p:style>
          <a:lnRef idx="2">
            <a:schemeClr val="accent1"/>
          </a:lnRef>
          <a:fillRef idx="1">
            <a:schemeClr val="lt1"/>
          </a:fillRef>
          <a:effectRef idx="0">
            <a:schemeClr val="accent1"/>
          </a:effectRef>
          <a:fontRef idx="minor">
            <a:schemeClr val="dk1"/>
          </a:fontRef>
        </p:style>
        <p:txBody>
          <a:bodyPr anchor="t">
            <a:normAutofit/>
          </a:bodyPr>
          <a:lstStyle/>
          <a:p>
            <a:pPr algn="l"/>
            <a:r>
              <a:rPr lang="en-US" sz="4400" dirty="0">
                <a:latin typeface="Cambria Math" panose="02040503050406030204" pitchFamily="18" charset="0"/>
                <a:ea typeface="Cambria Math" panose="02040503050406030204" pitchFamily="18" charset="0"/>
                <a:cs typeface="Calibri Light" panose="020F0302020204030204" pitchFamily="34" charset="0"/>
              </a:rPr>
              <a:t>AmTrust Financial Services, Inc</a:t>
            </a:r>
            <a:r>
              <a:rPr lang="en-US" sz="4800" dirty="0">
                <a:latin typeface="Cambria Math" panose="02040503050406030204" pitchFamily="18" charset="0"/>
                <a:ea typeface="Cambria Math" panose="02040503050406030204" pitchFamily="18" charset="0"/>
                <a:cs typeface="Calibri Light" panose="020F0302020204030204" pitchFamily="34" charset="0"/>
              </a:rPr>
              <a:t>. </a:t>
            </a:r>
          </a:p>
        </p:txBody>
      </p:sp>
      <p:sp>
        <p:nvSpPr>
          <p:cNvPr id="3" name="Subtitle 2">
            <a:extLst>
              <a:ext uri="{FF2B5EF4-FFF2-40B4-BE49-F238E27FC236}">
                <a16:creationId xmlns:a16="http://schemas.microsoft.com/office/drawing/2014/main" id="{AEEC64BC-0330-8EA7-0C84-653846D153A6}"/>
              </a:ext>
            </a:extLst>
          </p:cNvPr>
          <p:cNvSpPr>
            <a:spLocks noGrp="1"/>
          </p:cNvSpPr>
          <p:nvPr>
            <p:ph type="subTitle" idx="1"/>
          </p:nvPr>
        </p:nvSpPr>
        <p:spPr>
          <a:xfrm>
            <a:off x="841248" y="3884825"/>
            <a:ext cx="3976496" cy="1410060"/>
          </a:xfrm>
          <a:ln>
            <a:noFill/>
          </a:ln>
        </p:spPr>
        <p:style>
          <a:lnRef idx="2">
            <a:schemeClr val="accent1"/>
          </a:lnRef>
          <a:fillRef idx="1">
            <a:schemeClr val="lt1"/>
          </a:fillRef>
          <a:effectRef idx="0">
            <a:schemeClr val="accent1"/>
          </a:effectRef>
          <a:fontRef idx="minor">
            <a:schemeClr val="dk1"/>
          </a:fontRef>
        </p:style>
        <p:txBody>
          <a:bodyPr>
            <a:normAutofit/>
          </a:bodyPr>
          <a:lstStyle/>
          <a:p>
            <a:pPr algn="l"/>
            <a:r>
              <a:rPr lang="en-US" sz="1800" dirty="0">
                <a:latin typeface="Cambria Math" panose="02040503050406030204" pitchFamily="18" charset="0"/>
                <a:ea typeface="Cambria Math" panose="02040503050406030204" pitchFamily="18" charset="0"/>
              </a:rPr>
              <a:t>Javendean Naipul</a:t>
            </a:r>
          </a:p>
          <a:p>
            <a:pPr algn="l"/>
            <a:r>
              <a:rPr lang="en-US" sz="1800" dirty="0">
                <a:latin typeface="Cambria Math" panose="02040503050406030204" pitchFamily="18" charset="0"/>
                <a:ea typeface="Cambria Math" panose="02040503050406030204" pitchFamily="18" charset="0"/>
              </a:rPr>
              <a:t>Capstone Project </a:t>
            </a:r>
          </a:p>
          <a:p>
            <a:pPr algn="l"/>
            <a:r>
              <a:rPr lang="en-US" sz="1800" dirty="0">
                <a:latin typeface="Cambria Math" panose="02040503050406030204" pitchFamily="18" charset="0"/>
                <a:ea typeface="Cambria Math" panose="02040503050406030204" pitchFamily="18" charset="0"/>
              </a:rPr>
              <a:t>RM790</a:t>
            </a:r>
          </a:p>
        </p:txBody>
      </p:sp>
      <p:pic>
        <p:nvPicPr>
          <p:cNvPr id="1026" name="Picture 2" descr="AmTrust Expands Claims Presence in Greater Salt Lake City Area | Business  Wire">
            <a:extLst>
              <a:ext uri="{FF2B5EF4-FFF2-40B4-BE49-F238E27FC236}">
                <a16:creationId xmlns:a16="http://schemas.microsoft.com/office/drawing/2014/main" id="{34483A6B-2417-5060-490A-144B395A3F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17744" y="1394559"/>
            <a:ext cx="6944765" cy="3900326"/>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209130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3D8C-7776-3AB4-A678-ECDE9C967CF9}"/>
              </a:ext>
            </a:extLst>
          </p:cNvPr>
          <p:cNvSpPr>
            <a:spLocks noGrp="1"/>
          </p:cNvSpPr>
          <p:nvPr>
            <p:ph type="title"/>
          </p:nvPr>
        </p:nvSpPr>
        <p:spPr/>
        <p:txBody>
          <a:bodyPr/>
          <a:lstStyle/>
          <a:p>
            <a:pPr algn="ctr"/>
            <a:r>
              <a:rPr lang="en-US" dirty="0"/>
              <a:t>Content</a:t>
            </a:r>
          </a:p>
        </p:txBody>
      </p:sp>
      <p:graphicFrame>
        <p:nvGraphicFramePr>
          <p:cNvPr id="5" name="Content Placeholder 2">
            <a:extLst>
              <a:ext uri="{FF2B5EF4-FFF2-40B4-BE49-F238E27FC236}">
                <a16:creationId xmlns:a16="http://schemas.microsoft.com/office/drawing/2014/main" id="{62C57109-FCBB-9535-53C6-D7A6FDE2C33D}"/>
              </a:ext>
            </a:extLst>
          </p:cNvPr>
          <p:cNvGraphicFramePr>
            <a:graphicFrameLocks noGrp="1"/>
          </p:cNvGraphicFramePr>
          <p:nvPr>
            <p:ph idx="1"/>
            <p:extLst>
              <p:ext uri="{D42A27DB-BD31-4B8C-83A1-F6EECF244321}">
                <p14:modId xmlns:p14="http://schemas.microsoft.com/office/powerpoint/2010/main" val="33799815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4758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AF50-B881-CC68-B2BE-F8E7AD8868B4}"/>
              </a:ext>
            </a:extLst>
          </p:cNvPr>
          <p:cNvSpPr>
            <a:spLocks noGrp="1"/>
          </p:cNvSpPr>
          <p:nvPr>
            <p:ph type="title"/>
          </p:nvPr>
        </p:nvSpPr>
        <p:spPr/>
        <p:txBody>
          <a:bodyPr>
            <a:normAutofit fontScale="90000"/>
          </a:bodyPr>
          <a:lstStyle/>
          <a:p>
            <a:pPr algn="ctr"/>
            <a:br>
              <a:rPr lang="en-US" dirty="0">
                <a:latin typeface="Cambria Math" panose="02040503050406030204" pitchFamily="18" charset="0"/>
                <a:ea typeface="Cambria Math" panose="02040503050406030204" pitchFamily="18" charset="0"/>
              </a:rPr>
            </a:br>
            <a:r>
              <a:rPr lang="en-US" dirty="0">
                <a:latin typeface="Cambria Math" panose="02040503050406030204" pitchFamily="18" charset="0"/>
                <a:ea typeface="Cambria Math" panose="02040503050406030204" pitchFamily="18" charset="0"/>
              </a:rPr>
              <a:t>Primary Line of Business </a:t>
            </a:r>
            <a:br>
              <a:rPr lang="en-US" dirty="0">
                <a:latin typeface="Cambria Math" panose="02040503050406030204" pitchFamily="18" charset="0"/>
                <a:ea typeface="Cambria Math" panose="02040503050406030204" pitchFamily="18" charset="0"/>
              </a:rPr>
            </a:br>
            <a:endParaRPr lang="en-US"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8D453A21-1D8C-03D5-1276-FAA3DA84C4FD}"/>
              </a:ext>
            </a:extLst>
          </p:cNvPr>
          <p:cNvSpPr txBox="1"/>
          <p:nvPr/>
        </p:nvSpPr>
        <p:spPr>
          <a:xfrm>
            <a:off x="6781265" y="2482623"/>
            <a:ext cx="4064352" cy="2369880"/>
          </a:xfrm>
          <a:prstGeom prst="rect">
            <a:avLst/>
          </a:prstGeom>
          <a:noFill/>
        </p:spPr>
        <p:txBody>
          <a:bodyPr wrap="square" rtlCol="0">
            <a:spAutoFit/>
          </a:bodyPr>
          <a:lstStyle/>
          <a:p>
            <a:r>
              <a:rPr lang="en-US" sz="1600" dirty="0">
                <a:effectLst/>
                <a:latin typeface="Calibri" panose="020F0502020204030204" pitchFamily="34" charset="0"/>
                <a:cs typeface="Calibri" panose="020F0502020204030204" pitchFamily="34" charset="0"/>
              </a:rPr>
              <a:t>“We are a leading writer of workers' compensation insurance in the United States, with a focus on small to mid-sized employers primarily in low to medium hazard industry groups,.., Our Warranty Solutions segment is a leading provider of extended service and warranty coverage for consumer and commercial goods and vehicles</a:t>
            </a:r>
            <a:r>
              <a:rPr lang="en-US" sz="1800" dirty="0">
                <a:effectLst/>
                <a:latin typeface="Calibri" panose="020F0502020204030204" pitchFamily="34" charset="0"/>
                <a:cs typeface="Calibri" panose="020F0502020204030204" pitchFamily="34" charset="0"/>
              </a:rPr>
              <a:t>” </a:t>
            </a:r>
            <a:endParaRPr lang="en-US" dirty="0">
              <a:latin typeface="Calibri" panose="020F0502020204030204" pitchFamily="34" charset="0"/>
              <a:cs typeface="Calibri" panose="020F0502020204030204" pitchFamily="34" charset="0"/>
            </a:endParaRPr>
          </a:p>
          <a:p>
            <a:endParaRPr lang="en-US" dirty="0"/>
          </a:p>
        </p:txBody>
      </p:sp>
      <p:pic>
        <p:nvPicPr>
          <p:cNvPr id="7" name="Picture 6">
            <a:extLst>
              <a:ext uri="{FF2B5EF4-FFF2-40B4-BE49-F238E27FC236}">
                <a16:creationId xmlns:a16="http://schemas.microsoft.com/office/drawing/2014/main" id="{2BD9BFFB-1782-764A-0A3B-92230AE093BB}"/>
              </a:ext>
            </a:extLst>
          </p:cNvPr>
          <p:cNvPicPr>
            <a:picLocks noChangeAspect="1"/>
          </p:cNvPicPr>
          <p:nvPr/>
        </p:nvPicPr>
        <p:blipFill>
          <a:blip r:embed="rId3"/>
          <a:stretch>
            <a:fillRect/>
          </a:stretch>
        </p:blipFill>
        <p:spPr>
          <a:xfrm>
            <a:off x="838200" y="1690688"/>
            <a:ext cx="4267570" cy="4115157"/>
          </a:xfrm>
          <a:prstGeom prst="rect">
            <a:avLst/>
          </a:prstGeom>
        </p:spPr>
      </p:pic>
      <p:pic>
        <p:nvPicPr>
          <p:cNvPr id="9" name="Picture 8">
            <a:extLst>
              <a:ext uri="{FF2B5EF4-FFF2-40B4-BE49-F238E27FC236}">
                <a16:creationId xmlns:a16="http://schemas.microsoft.com/office/drawing/2014/main" id="{865D67C9-37E3-1494-E85C-DEFBD5829FF9}"/>
              </a:ext>
            </a:extLst>
          </p:cNvPr>
          <p:cNvPicPr>
            <a:picLocks noChangeAspect="1"/>
          </p:cNvPicPr>
          <p:nvPr/>
        </p:nvPicPr>
        <p:blipFill>
          <a:blip r:embed="rId4"/>
          <a:stretch>
            <a:fillRect/>
          </a:stretch>
        </p:blipFill>
        <p:spPr>
          <a:xfrm>
            <a:off x="883793" y="6131555"/>
            <a:ext cx="2229043" cy="179086"/>
          </a:xfrm>
          <a:prstGeom prst="rect">
            <a:avLst/>
          </a:prstGeom>
        </p:spPr>
      </p:pic>
    </p:spTree>
    <p:extLst>
      <p:ext uri="{BB962C8B-B14F-4D97-AF65-F5344CB8AC3E}">
        <p14:creationId xmlns:p14="http://schemas.microsoft.com/office/powerpoint/2010/main" val="771445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B4F5-D3EF-03B6-B89F-0397FD07C3AA}"/>
              </a:ext>
            </a:extLst>
          </p:cNvPr>
          <p:cNvSpPr>
            <a:spLocks noGrp="1"/>
          </p:cNvSpPr>
          <p:nvPr>
            <p:ph type="title"/>
          </p:nvPr>
        </p:nvSpPr>
        <p:spPr/>
        <p:txBody>
          <a:bodyPr>
            <a:normAutofit/>
          </a:bodyPr>
          <a:lstStyle/>
          <a:p>
            <a:pPr algn="ctr"/>
            <a:r>
              <a:rPr lang="en-US" sz="4000" dirty="0">
                <a:latin typeface="Cambria Math" panose="02040503050406030204" pitchFamily="18" charset="0"/>
                <a:ea typeface="Cambria Math" panose="02040503050406030204" pitchFamily="18" charset="0"/>
              </a:rPr>
              <a:t>Geographic Distribution</a:t>
            </a:r>
          </a:p>
        </p:txBody>
      </p:sp>
      <p:pic>
        <p:nvPicPr>
          <p:cNvPr id="4" name="Picture 1" descr="page1image59872128">
            <a:extLst>
              <a:ext uri="{FF2B5EF4-FFF2-40B4-BE49-F238E27FC236}">
                <a16:creationId xmlns:a16="http://schemas.microsoft.com/office/drawing/2014/main" id="{18F80F6D-4C83-C421-A434-1969575C114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239894" y="2797166"/>
            <a:ext cx="3950942" cy="24234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D5AA6F9-234F-13AC-F9C9-5BFCFA46A359}"/>
              </a:ext>
            </a:extLst>
          </p:cNvPr>
          <p:cNvSpPr txBox="1"/>
          <p:nvPr/>
        </p:nvSpPr>
        <p:spPr>
          <a:xfrm>
            <a:off x="4161015" y="6327085"/>
            <a:ext cx="3869970" cy="530915"/>
          </a:xfrm>
          <a:prstGeom prst="rect">
            <a:avLst/>
          </a:prstGeom>
          <a:noFill/>
        </p:spPr>
        <p:txBody>
          <a:bodyPr wrap="none" rtlCol="0">
            <a:spAutoFit/>
          </a:bodyPr>
          <a:lstStyle/>
          <a:p>
            <a:r>
              <a:rPr lang="en-US" sz="1050" i="1" dirty="0">
                <a:effectLst/>
                <a:latin typeface="TimesNewRomanPS"/>
              </a:rPr>
              <a:t>Investor Presentation AmTrust Financial Services, Inc. </a:t>
            </a:r>
            <a:r>
              <a:rPr lang="en-US" sz="1050" dirty="0">
                <a:effectLst/>
                <a:latin typeface="TimesNewRomanPSMT"/>
              </a:rPr>
              <a:t>– May 2018 </a:t>
            </a:r>
            <a:endParaRPr lang="en-US" sz="1050" dirty="0"/>
          </a:p>
          <a:p>
            <a:endParaRPr lang="en-US" dirty="0"/>
          </a:p>
        </p:txBody>
      </p:sp>
      <p:pic>
        <p:nvPicPr>
          <p:cNvPr id="1025" name="Picture 1" descr="page3image66028976">
            <a:extLst>
              <a:ext uri="{FF2B5EF4-FFF2-40B4-BE49-F238E27FC236}">
                <a16:creationId xmlns:a16="http://schemas.microsoft.com/office/drawing/2014/main" id="{DB1BCA54-A2A1-8C7A-F04D-FA3AE97EA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1" y="2203915"/>
            <a:ext cx="5257800" cy="36198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CEA1B55-62DB-EF0D-E7AF-27D019F8B251}"/>
              </a:ext>
            </a:extLst>
          </p:cNvPr>
          <p:cNvSpPr txBox="1"/>
          <p:nvPr/>
        </p:nvSpPr>
        <p:spPr>
          <a:xfrm>
            <a:off x="838200" y="1690688"/>
            <a:ext cx="4234685" cy="369332"/>
          </a:xfrm>
          <a:prstGeom prst="rect">
            <a:avLst/>
          </a:prstGeom>
          <a:noFill/>
        </p:spPr>
        <p:txBody>
          <a:bodyPr wrap="none" rtlCol="0">
            <a:spAutoFit/>
          </a:bodyPr>
          <a:lstStyle/>
          <a:p>
            <a:r>
              <a:rPr lang="en-US" i="1" dirty="0"/>
              <a:t>AmTrust’s Operations Diversification Profile</a:t>
            </a:r>
          </a:p>
        </p:txBody>
      </p:sp>
    </p:spTree>
    <p:extLst>
      <p:ext uri="{BB962C8B-B14F-4D97-AF65-F5344CB8AC3E}">
        <p14:creationId xmlns:p14="http://schemas.microsoft.com/office/powerpoint/2010/main" val="59885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99E3-439C-8709-9533-DEE6D56A8187}"/>
              </a:ext>
            </a:extLst>
          </p:cNvPr>
          <p:cNvSpPr>
            <a:spLocks noGrp="1"/>
          </p:cNvSpPr>
          <p:nvPr>
            <p:ph type="title"/>
          </p:nvPr>
        </p:nvSpPr>
        <p:spPr/>
        <p:txBody>
          <a:bodyPr>
            <a:normAutofit/>
          </a:bodyPr>
          <a:lstStyle/>
          <a:p>
            <a:pPr algn="ctr"/>
            <a:r>
              <a:rPr lang="en-US" sz="4000" dirty="0">
                <a:latin typeface="Cambria Math" panose="02040503050406030204" pitchFamily="18" charset="0"/>
                <a:ea typeface="Cambria Math" panose="02040503050406030204" pitchFamily="18" charset="0"/>
              </a:rPr>
              <a:t>Operational Risk Profile</a:t>
            </a:r>
          </a:p>
        </p:txBody>
      </p:sp>
      <p:pic>
        <p:nvPicPr>
          <p:cNvPr id="2049" name="Picture 1" descr="page6image66042912">
            <a:extLst>
              <a:ext uri="{FF2B5EF4-FFF2-40B4-BE49-F238E27FC236}">
                <a16:creationId xmlns:a16="http://schemas.microsoft.com/office/drawing/2014/main" id="{56C77582-37B3-8961-032C-49367FD44F8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2780079"/>
            <a:ext cx="10210800" cy="1482969"/>
          </a:xfrm>
          <a:prstGeom prst="rect">
            <a:avLst/>
          </a:prstGeom>
        </p:spPr>
        <p:style>
          <a:lnRef idx="2">
            <a:schemeClr val="dk1"/>
          </a:lnRef>
          <a:fillRef idx="1">
            <a:schemeClr val="lt1"/>
          </a:fillRef>
          <a:effectRef idx="0">
            <a:schemeClr val="dk1"/>
          </a:effectRef>
          <a:fontRef idx="minor">
            <a:schemeClr val="dk1"/>
          </a:fontRef>
        </p:style>
      </p:pic>
      <p:sp>
        <p:nvSpPr>
          <p:cNvPr id="4" name="TextBox 3">
            <a:extLst>
              <a:ext uri="{FF2B5EF4-FFF2-40B4-BE49-F238E27FC236}">
                <a16:creationId xmlns:a16="http://schemas.microsoft.com/office/drawing/2014/main" id="{4FCD40F0-D232-0928-C91A-620F80632937}"/>
              </a:ext>
            </a:extLst>
          </p:cNvPr>
          <p:cNvSpPr txBox="1"/>
          <p:nvPr/>
        </p:nvSpPr>
        <p:spPr>
          <a:xfrm>
            <a:off x="838200" y="1930861"/>
            <a:ext cx="5939575" cy="369332"/>
          </a:xfrm>
          <a:prstGeom prst="rect">
            <a:avLst/>
          </a:prstGeom>
          <a:noFill/>
        </p:spPr>
        <p:txBody>
          <a:bodyPr wrap="none" rtlCol="0">
            <a:spAutoFit/>
          </a:bodyPr>
          <a:lstStyle/>
          <a:p>
            <a:r>
              <a:rPr lang="en-US" sz="1800" i="1" dirty="0">
                <a:effectLst/>
                <a:latin typeface="Calibri" panose="020F0502020204030204" pitchFamily="34" charset="0"/>
                <a:cs typeface="Calibri" panose="020F0502020204030204" pitchFamily="34" charset="0"/>
              </a:rPr>
              <a:t>Small Commercial Business Segment — Results of Operations </a:t>
            </a:r>
            <a:endParaRPr lang="en-US"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53748AA-B866-6800-3D30-D7D1B9AEC673}"/>
              </a:ext>
            </a:extLst>
          </p:cNvPr>
          <p:cNvSpPr txBox="1"/>
          <p:nvPr/>
        </p:nvSpPr>
        <p:spPr>
          <a:xfrm>
            <a:off x="4501653" y="6350169"/>
            <a:ext cx="3188693" cy="507831"/>
          </a:xfrm>
          <a:prstGeom prst="rect">
            <a:avLst/>
          </a:prstGeom>
          <a:noFill/>
        </p:spPr>
        <p:txBody>
          <a:bodyPr wrap="none" rtlCol="0">
            <a:spAutoFit/>
          </a:bodyPr>
          <a:lstStyle/>
          <a:p>
            <a:r>
              <a:rPr lang="en-US" sz="900" i="1" dirty="0">
                <a:effectLst/>
                <a:latin typeface="TimesNewRomanPS"/>
              </a:rPr>
              <a:t>AmTrust Financial Services, Inc. 10K Filing with the SEC, 2017 </a:t>
            </a:r>
            <a:endParaRPr lang="en-US" sz="900" dirty="0"/>
          </a:p>
          <a:p>
            <a:endParaRPr lang="en-US" dirty="0"/>
          </a:p>
        </p:txBody>
      </p:sp>
      <p:sp>
        <p:nvSpPr>
          <p:cNvPr id="7" name="TextBox 6">
            <a:extLst>
              <a:ext uri="{FF2B5EF4-FFF2-40B4-BE49-F238E27FC236}">
                <a16:creationId xmlns:a16="http://schemas.microsoft.com/office/drawing/2014/main" id="{5D750AEF-758C-F691-64D0-1BEAE96B4F7D}"/>
              </a:ext>
            </a:extLst>
          </p:cNvPr>
          <p:cNvSpPr txBox="1"/>
          <p:nvPr/>
        </p:nvSpPr>
        <p:spPr>
          <a:xfrm>
            <a:off x="838199" y="4558268"/>
            <a:ext cx="52154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ym typeface="Wingdings" pitchFamily="2" charset="2"/>
              </a:rPr>
              <a:t> </a:t>
            </a:r>
            <a:r>
              <a:rPr lang="en-US" dirty="0"/>
              <a:t>AmTrust’s primary motive behind underwriting policy is to win market share</a:t>
            </a:r>
          </a:p>
        </p:txBody>
      </p:sp>
    </p:spTree>
    <p:extLst>
      <p:ext uri="{BB962C8B-B14F-4D97-AF65-F5344CB8AC3E}">
        <p14:creationId xmlns:p14="http://schemas.microsoft.com/office/powerpoint/2010/main" val="179172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7B3C-D1E7-3106-7172-8152A49B832E}"/>
              </a:ext>
            </a:extLst>
          </p:cNvPr>
          <p:cNvSpPr>
            <a:spLocks noGrp="1"/>
          </p:cNvSpPr>
          <p:nvPr>
            <p:ph type="title"/>
          </p:nvPr>
        </p:nvSpPr>
        <p:spPr/>
        <p:txBody>
          <a:bodyPr/>
          <a:lstStyle/>
          <a:p>
            <a:pPr algn="ctr"/>
            <a:r>
              <a:rPr lang="en-US" sz="4000" dirty="0">
                <a:latin typeface="Cambria Math" panose="02040503050406030204" pitchFamily="18" charset="0"/>
                <a:ea typeface="Cambria Math" panose="02040503050406030204" pitchFamily="18" charset="0"/>
              </a:rPr>
              <a:t>Company Credit Risk Profile</a:t>
            </a:r>
            <a:br>
              <a:rPr lang="en-US" dirty="0">
                <a:latin typeface="Cambria Math" panose="02040503050406030204" pitchFamily="18" charset="0"/>
                <a:ea typeface="Cambria Math" panose="02040503050406030204" pitchFamily="18" charset="0"/>
              </a:rPr>
            </a:br>
            <a:endParaRPr lang="en-US" dirty="0">
              <a:latin typeface="Cambria Math" panose="02040503050406030204" pitchFamily="18" charset="0"/>
              <a:ea typeface="Cambria Math" panose="02040503050406030204" pitchFamily="18" charset="0"/>
            </a:endParaRPr>
          </a:p>
        </p:txBody>
      </p:sp>
      <p:pic>
        <p:nvPicPr>
          <p:cNvPr id="3073" name="Picture 1" descr="page7image65939408">
            <a:extLst>
              <a:ext uri="{FF2B5EF4-FFF2-40B4-BE49-F238E27FC236}">
                <a16:creationId xmlns:a16="http://schemas.microsoft.com/office/drawing/2014/main" id="{2A325FD9-AB46-3CC3-0327-A0CBED2C61D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87694" y="1375378"/>
            <a:ext cx="4656960" cy="4802187"/>
          </a:xfrm>
          <a:prstGeom prst="rect">
            <a:avLst/>
          </a:prstGeom>
        </p:spPr>
        <p:style>
          <a:lnRef idx="2">
            <a:schemeClr val="accent1"/>
          </a:lnRef>
          <a:fillRef idx="1">
            <a:schemeClr val="lt1"/>
          </a:fillRef>
          <a:effectRef idx="0">
            <a:schemeClr val="accent1"/>
          </a:effectRef>
          <a:fontRef idx="minor">
            <a:schemeClr val="dk1"/>
          </a:fontRef>
        </p:style>
      </p:pic>
      <p:sp>
        <p:nvSpPr>
          <p:cNvPr id="4" name="TextBox 3">
            <a:extLst>
              <a:ext uri="{FF2B5EF4-FFF2-40B4-BE49-F238E27FC236}">
                <a16:creationId xmlns:a16="http://schemas.microsoft.com/office/drawing/2014/main" id="{15E268A6-90F9-7FE7-4527-A3FA8AE11127}"/>
              </a:ext>
            </a:extLst>
          </p:cNvPr>
          <p:cNvSpPr txBox="1"/>
          <p:nvPr/>
        </p:nvSpPr>
        <p:spPr>
          <a:xfrm>
            <a:off x="7234438" y="1375378"/>
            <a:ext cx="3631728" cy="184665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effectLst/>
                <a:latin typeface="TimesNewRomanPSMT"/>
              </a:rPr>
              <a:t>The ratings reflect the company's strong balance sheet strength, favorable operating performance, and diversified business profile, as well as its experienced management team and effective risk management practices. </a:t>
            </a:r>
            <a:endParaRPr lang="en-US" sz="1600" dirty="0"/>
          </a:p>
          <a:p>
            <a:endParaRPr lang="en-US" dirty="0"/>
          </a:p>
        </p:txBody>
      </p:sp>
      <p:pic>
        <p:nvPicPr>
          <p:cNvPr id="5" name="Picture 4">
            <a:extLst>
              <a:ext uri="{FF2B5EF4-FFF2-40B4-BE49-F238E27FC236}">
                <a16:creationId xmlns:a16="http://schemas.microsoft.com/office/drawing/2014/main" id="{C3E44848-C99E-8431-CAD1-F2D211CCDB70}"/>
              </a:ext>
            </a:extLst>
          </p:cNvPr>
          <p:cNvPicPr>
            <a:picLocks noChangeAspect="1"/>
          </p:cNvPicPr>
          <p:nvPr/>
        </p:nvPicPr>
        <p:blipFill>
          <a:blip r:embed="rId4"/>
          <a:stretch>
            <a:fillRect/>
          </a:stretch>
        </p:blipFill>
        <p:spPr>
          <a:xfrm>
            <a:off x="1845632" y="6388091"/>
            <a:ext cx="2046147" cy="209568"/>
          </a:xfrm>
          <a:prstGeom prst="rect">
            <a:avLst/>
          </a:prstGeom>
        </p:spPr>
      </p:pic>
    </p:spTree>
    <p:extLst>
      <p:ext uri="{BB962C8B-B14F-4D97-AF65-F5344CB8AC3E}">
        <p14:creationId xmlns:p14="http://schemas.microsoft.com/office/powerpoint/2010/main" val="3787708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4767-01F0-B90D-A2CC-04661F2FEAE8}"/>
              </a:ext>
            </a:extLst>
          </p:cNvPr>
          <p:cNvSpPr>
            <a:spLocks noGrp="1"/>
          </p:cNvSpPr>
          <p:nvPr>
            <p:ph type="title"/>
          </p:nvPr>
        </p:nvSpPr>
        <p:spPr>
          <a:xfrm>
            <a:off x="838200" y="187836"/>
            <a:ext cx="10515600" cy="646332"/>
          </a:xfrm>
        </p:spPr>
        <p:txBody>
          <a:bodyPr>
            <a:normAutofit/>
          </a:bodyPr>
          <a:lstStyle/>
          <a:p>
            <a:pPr algn="ctr"/>
            <a:r>
              <a:rPr lang="en-US" sz="4000" dirty="0">
                <a:latin typeface="Cambria Math" panose="02040503050406030204" pitchFamily="18" charset="0"/>
                <a:ea typeface="Cambria Math" panose="02040503050406030204" pitchFamily="18" charset="0"/>
              </a:rPr>
              <a:t>Invested Asset Portfolio </a:t>
            </a:r>
          </a:p>
        </p:txBody>
      </p:sp>
      <p:graphicFrame>
        <p:nvGraphicFramePr>
          <p:cNvPr id="5" name="Chart 4">
            <a:extLst>
              <a:ext uri="{FF2B5EF4-FFF2-40B4-BE49-F238E27FC236}">
                <a16:creationId xmlns:a16="http://schemas.microsoft.com/office/drawing/2014/main" id="{DF480574-CDDE-AF89-8B89-BAE979F039AD}"/>
              </a:ext>
            </a:extLst>
          </p:cNvPr>
          <p:cNvGraphicFramePr>
            <a:graphicFrameLocks/>
          </p:cNvGraphicFramePr>
          <p:nvPr>
            <p:extLst>
              <p:ext uri="{D42A27DB-BD31-4B8C-83A1-F6EECF244321}">
                <p14:modId xmlns:p14="http://schemas.microsoft.com/office/powerpoint/2010/main" val="1481794526"/>
              </p:ext>
            </p:extLst>
          </p:nvPr>
        </p:nvGraphicFramePr>
        <p:xfrm>
          <a:off x="7236388" y="1682170"/>
          <a:ext cx="4572000" cy="3693051"/>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1AF3CC3E-CE8C-6576-7E65-042607AAB2C4}"/>
              </a:ext>
            </a:extLst>
          </p:cNvPr>
          <p:cNvSpPr txBox="1"/>
          <p:nvPr/>
        </p:nvSpPr>
        <p:spPr>
          <a:xfrm>
            <a:off x="10742919" y="4517898"/>
            <a:ext cx="1320800" cy="276999"/>
          </a:xfrm>
          <a:prstGeom prst="rect">
            <a:avLst/>
          </a:prstGeom>
          <a:noFill/>
        </p:spPr>
        <p:txBody>
          <a:bodyPr wrap="square" rtlCol="0">
            <a:spAutoFit/>
          </a:bodyPr>
          <a:lstStyle/>
          <a:p>
            <a:r>
              <a:rPr lang="en-US" sz="1200" dirty="0">
                <a:solidFill>
                  <a:schemeClr val="accent1"/>
                </a:solidFill>
                <a:latin typeface="Cambria Math" panose="02040503050406030204" pitchFamily="18" charset="0"/>
                <a:ea typeface="Cambria Math" panose="02040503050406030204" pitchFamily="18" charset="0"/>
              </a:rPr>
              <a:t>Corporate</a:t>
            </a:r>
          </a:p>
        </p:txBody>
      </p:sp>
      <p:sp>
        <p:nvSpPr>
          <p:cNvPr id="7" name="TextBox 6">
            <a:extLst>
              <a:ext uri="{FF2B5EF4-FFF2-40B4-BE49-F238E27FC236}">
                <a16:creationId xmlns:a16="http://schemas.microsoft.com/office/drawing/2014/main" id="{4B077E91-2610-9CED-41B8-DF0EB57E8F6B}"/>
              </a:ext>
            </a:extLst>
          </p:cNvPr>
          <p:cNvSpPr txBox="1"/>
          <p:nvPr/>
        </p:nvSpPr>
        <p:spPr>
          <a:xfrm>
            <a:off x="9565761" y="1481753"/>
            <a:ext cx="1320800" cy="276999"/>
          </a:xfrm>
          <a:prstGeom prst="rect">
            <a:avLst/>
          </a:prstGeom>
          <a:noFill/>
        </p:spPr>
        <p:txBody>
          <a:bodyPr wrap="square" rtlCol="0">
            <a:spAutoFit/>
          </a:bodyPr>
          <a:lstStyle/>
          <a:p>
            <a:r>
              <a:rPr lang="en-US" sz="1200" dirty="0">
                <a:solidFill>
                  <a:schemeClr val="tx1">
                    <a:lumMod val="65000"/>
                    <a:lumOff val="35000"/>
                  </a:schemeClr>
                </a:solidFill>
                <a:latin typeface="Cambria Math" panose="02040503050406030204" pitchFamily="18" charset="0"/>
                <a:ea typeface="Cambria Math" panose="02040503050406030204" pitchFamily="18" charset="0"/>
              </a:rPr>
              <a:t>Municipal</a:t>
            </a:r>
          </a:p>
        </p:txBody>
      </p:sp>
      <p:sp>
        <p:nvSpPr>
          <p:cNvPr id="8" name="TextBox 7">
            <a:extLst>
              <a:ext uri="{FF2B5EF4-FFF2-40B4-BE49-F238E27FC236}">
                <a16:creationId xmlns:a16="http://schemas.microsoft.com/office/drawing/2014/main" id="{425B48CF-27C8-6621-DE57-A720BFF043C1}"/>
              </a:ext>
            </a:extLst>
          </p:cNvPr>
          <p:cNvSpPr txBox="1"/>
          <p:nvPr/>
        </p:nvSpPr>
        <p:spPr>
          <a:xfrm>
            <a:off x="8427140" y="1487969"/>
            <a:ext cx="1320800" cy="276999"/>
          </a:xfrm>
          <a:prstGeom prst="rect">
            <a:avLst/>
          </a:prstGeom>
          <a:noFill/>
        </p:spPr>
        <p:txBody>
          <a:bodyPr wrap="square" rtlCol="0">
            <a:spAutoFit/>
          </a:bodyPr>
          <a:lstStyle/>
          <a:p>
            <a:r>
              <a:rPr lang="en-US" sz="1200" dirty="0">
                <a:solidFill>
                  <a:srgbClr val="9E480E"/>
                </a:solidFill>
                <a:latin typeface="Cambria Math" panose="02040503050406030204" pitchFamily="18" charset="0"/>
                <a:ea typeface="Cambria Math" panose="02040503050406030204" pitchFamily="18" charset="0"/>
              </a:rPr>
              <a:t>Pass-Through</a:t>
            </a:r>
          </a:p>
        </p:txBody>
      </p:sp>
      <p:sp>
        <p:nvSpPr>
          <p:cNvPr id="9" name="TextBox 8">
            <a:extLst>
              <a:ext uri="{FF2B5EF4-FFF2-40B4-BE49-F238E27FC236}">
                <a16:creationId xmlns:a16="http://schemas.microsoft.com/office/drawing/2014/main" id="{E608E5F8-5413-5053-FA75-9827E54EDECB}"/>
              </a:ext>
            </a:extLst>
          </p:cNvPr>
          <p:cNvSpPr txBox="1"/>
          <p:nvPr/>
        </p:nvSpPr>
        <p:spPr>
          <a:xfrm>
            <a:off x="7948919" y="1582297"/>
            <a:ext cx="551688" cy="276999"/>
          </a:xfrm>
          <a:prstGeom prst="rect">
            <a:avLst/>
          </a:prstGeom>
          <a:noFill/>
        </p:spPr>
        <p:txBody>
          <a:bodyPr wrap="square" rtlCol="0">
            <a:spAutoFit/>
          </a:bodyPr>
          <a:lstStyle/>
          <a:p>
            <a:r>
              <a:rPr lang="en-US" sz="1200" dirty="0">
                <a:solidFill>
                  <a:srgbClr val="264478"/>
                </a:solidFill>
                <a:latin typeface="Cambria Math" panose="02040503050406030204" pitchFamily="18" charset="0"/>
                <a:ea typeface="Cambria Math" panose="02040503050406030204" pitchFamily="18" charset="0"/>
              </a:rPr>
              <a:t>CMO</a:t>
            </a:r>
          </a:p>
        </p:txBody>
      </p:sp>
      <p:sp>
        <p:nvSpPr>
          <p:cNvPr id="10" name="TextBox 9">
            <a:extLst>
              <a:ext uri="{FF2B5EF4-FFF2-40B4-BE49-F238E27FC236}">
                <a16:creationId xmlns:a16="http://schemas.microsoft.com/office/drawing/2014/main" id="{2D6EA47B-9DB1-44AC-75C8-0D0C636B6A21}"/>
              </a:ext>
            </a:extLst>
          </p:cNvPr>
          <p:cNvSpPr txBox="1"/>
          <p:nvPr/>
        </p:nvSpPr>
        <p:spPr>
          <a:xfrm>
            <a:off x="7607929" y="1778137"/>
            <a:ext cx="551688" cy="276999"/>
          </a:xfrm>
          <a:prstGeom prst="rect">
            <a:avLst/>
          </a:prstGeom>
          <a:noFill/>
        </p:spPr>
        <p:txBody>
          <a:bodyPr wrap="square" rtlCol="0">
            <a:spAutoFit/>
          </a:bodyPr>
          <a:lstStyle/>
          <a:p>
            <a:r>
              <a:rPr lang="en-US" sz="1200" dirty="0">
                <a:solidFill>
                  <a:srgbClr val="70AD47"/>
                </a:solidFill>
                <a:latin typeface="Cambria Math" panose="02040503050406030204" pitchFamily="18" charset="0"/>
                <a:ea typeface="Cambria Math" panose="02040503050406030204" pitchFamily="18" charset="0"/>
              </a:rPr>
              <a:t>ABS</a:t>
            </a:r>
          </a:p>
        </p:txBody>
      </p:sp>
      <p:sp>
        <p:nvSpPr>
          <p:cNvPr id="11" name="TextBox 10">
            <a:extLst>
              <a:ext uri="{FF2B5EF4-FFF2-40B4-BE49-F238E27FC236}">
                <a16:creationId xmlns:a16="http://schemas.microsoft.com/office/drawing/2014/main" id="{BF945E24-2275-0486-8FE3-B809A5B37006}"/>
              </a:ext>
            </a:extLst>
          </p:cNvPr>
          <p:cNvSpPr txBox="1"/>
          <p:nvPr/>
        </p:nvSpPr>
        <p:spPr>
          <a:xfrm>
            <a:off x="7266939" y="2043658"/>
            <a:ext cx="608076" cy="276999"/>
          </a:xfrm>
          <a:prstGeom prst="rect">
            <a:avLst/>
          </a:prstGeom>
          <a:noFill/>
        </p:spPr>
        <p:txBody>
          <a:bodyPr wrap="square" rtlCol="0">
            <a:spAutoFit/>
          </a:bodyPr>
          <a:lstStyle/>
          <a:p>
            <a:r>
              <a:rPr lang="en-US" sz="1200" dirty="0">
                <a:solidFill>
                  <a:srgbClr val="5B9BD5"/>
                </a:solidFill>
                <a:latin typeface="Cambria Math" panose="02040503050406030204" pitchFamily="18" charset="0"/>
                <a:ea typeface="Cambria Math" panose="02040503050406030204" pitchFamily="18" charset="0"/>
              </a:rPr>
              <a:t>CMBS</a:t>
            </a:r>
          </a:p>
        </p:txBody>
      </p:sp>
      <p:sp>
        <p:nvSpPr>
          <p:cNvPr id="12" name="TextBox 11">
            <a:extLst>
              <a:ext uri="{FF2B5EF4-FFF2-40B4-BE49-F238E27FC236}">
                <a16:creationId xmlns:a16="http://schemas.microsoft.com/office/drawing/2014/main" id="{6054B846-87D3-351E-BAF8-37BED7951AF7}"/>
              </a:ext>
            </a:extLst>
          </p:cNvPr>
          <p:cNvSpPr txBox="1"/>
          <p:nvPr/>
        </p:nvSpPr>
        <p:spPr>
          <a:xfrm>
            <a:off x="7029439" y="2376358"/>
            <a:ext cx="657616" cy="276999"/>
          </a:xfrm>
          <a:prstGeom prst="rect">
            <a:avLst/>
          </a:prstGeom>
          <a:noFill/>
        </p:spPr>
        <p:txBody>
          <a:bodyPr wrap="square" rtlCol="0">
            <a:spAutoFit/>
          </a:bodyPr>
          <a:lstStyle/>
          <a:p>
            <a:r>
              <a:rPr lang="en-US" sz="1200" dirty="0">
                <a:solidFill>
                  <a:srgbClr val="FFC000"/>
                </a:solidFill>
                <a:latin typeface="Cambria Math" panose="02040503050406030204" pitchFamily="18" charset="0"/>
                <a:ea typeface="Cambria Math" panose="02040503050406030204" pitchFamily="18" charset="0"/>
              </a:rPr>
              <a:t>Equity</a:t>
            </a:r>
          </a:p>
        </p:txBody>
      </p:sp>
      <p:sp>
        <p:nvSpPr>
          <p:cNvPr id="13" name="TextBox 12">
            <a:extLst>
              <a:ext uri="{FF2B5EF4-FFF2-40B4-BE49-F238E27FC236}">
                <a16:creationId xmlns:a16="http://schemas.microsoft.com/office/drawing/2014/main" id="{710FFC4E-776A-9F3D-1C3E-3F1DC145F70B}"/>
              </a:ext>
            </a:extLst>
          </p:cNvPr>
          <p:cNvSpPr txBox="1"/>
          <p:nvPr/>
        </p:nvSpPr>
        <p:spPr>
          <a:xfrm>
            <a:off x="7029439" y="2749324"/>
            <a:ext cx="657616" cy="276999"/>
          </a:xfrm>
          <a:prstGeom prst="rect">
            <a:avLst/>
          </a:prstGeom>
          <a:noFill/>
        </p:spPr>
        <p:txBody>
          <a:bodyPr wrap="square" rtlCol="0">
            <a:spAutoFit/>
          </a:bodyPr>
          <a:lstStyle/>
          <a:p>
            <a:r>
              <a:rPr lang="en-US" sz="1200" b="1" dirty="0">
                <a:solidFill>
                  <a:srgbClr val="A5A5A5"/>
                </a:solidFill>
                <a:latin typeface="Cambria Math" panose="02040503050406030204" pitchFamily="18" charset="0"/>
                <a:ea typeface="Cambria Math" panose="02040503050406030204" pitchFamily="18" charset="0"/>
              </a:rPr>
              <a:t>UST</a:t>
            </a:r>
          </a:p>
        </p:txBody>
      </p:sp>
      <p:sp>
        <p:nvSpPr>
          <p:cNvPr id="14" name="TextBox 13">
            <a:extLst>
              <a:ext uri="{FF2B5EF4-FFF2-40B4-BE49-F238E27FC236}">
                <a16:creationId xmlns:a16="http://schemas.microsoft.com/office/drawing/2014/main" id="{793B3D0A-9396-941A-44BA-45DA1637D5F0}"/>
              </a:ext>
            </a:extLst>
          </p:cNvPr>
          <p:cNvSpPr txBox="1"/>
          <p:nvPr/>
        </p:nvSpPr>
        <p:spPr>
          <a:xfrm>
            <a:off x="6320657" y="3184994"/>
            <a:ext cx="1320800" cy="646331"/>
          </a:xfrm>
          <a:prstGeom prst="rect">
            <a:avLst/>
          </a:prstGeom>
          <a:noFill/>
        </p:spPr>
        <p:txBody>
          <a:bodyPr wrap="square" rtlCol="0">
            <a:spAutoFit/>
          </a:bodyPr>
          <a:lstStyle/>
          <a:p>
            <a:pPr algn="ctr"/>
            <a:r>
              <a:rPr lang="en-US" sz="1200" b="1" dirty="0">
                <a:solidFill>
                  <a:schemeClr val="tx1">
                    <a:lumMod val="65000"/>
                    <a:lumOff val="35000"/>
                  </a:schemeClr>
                </a:solidFill>
                <a:latin typeface="Cambria Math" panose="02040503050406030204" pitchFamily="18" charset="0"/>
                <a:ea typeface="Cambria Math" panose="02040503050406030204" pitchFamily="18" charset="0"/>
              </a:rPr>
              <a:t>Sovereign-Debt (US territories only)</a:t>
            </a:r>
          </a:p>
        </p:txBody>
      </p:sp>
      <p:graphicFrame>
        <p:nvGraphicFramePr>
          <p:cNvPr id="18" name="Object 17">
            <a:extLst>
              <a:ext uri="{FF2B5EF4-FFF2-40B4-BE49-F238E27FC236}">
                <a16:creationId xmlns:a16="http://schemas.microsoft.com/office/drawing/2014/main" id="{2A2DF66C-4EC9-9858-AF84-8145A25C92C9}"/>
              </a:ext>
            </a:extLst>
          </p:cNvPr>
          <p:cNvGraphicFramePr>
            <a:graphicFrameLocks noChangeAspect="1"/>
          </p:cNvGraphicFramePr>
          <p:nvPr>
            <p:extLst>
              <p:ext uri="{D42A27DB-BD31-4B8C-83A1-F6EECF244321}">
                <p14:modId xmlns:p14="http://schemas.microsoft.com/office/powerpoint/2010/main" val="3798071304"/>
              </p:ext>
            </p:extLst>
          </p:nvPr>
        </p:nvGraphicFramePr>
        <p:xfrm>
          <a:off x="1744675" y="2586506"/>
          <a:ext cx="3417887" cy="1196975"/>
        </p:xfrm>
        <a:graphic>
          <a:graphicData uri="http://schemas.openxmlformats.org/presentationml/2006/ole">
            <mc:AlternateContent xmlns:mc="http://schemas.openxmlformats.org/markup-compatibility/2006">
              <mc:Choice xmlns:v="urn:schemas-microsoft-com:vml" Requires="v">
                <p:oleObj name="Worksheet" r:id="rId4" imgW="3417462" imgH="1196368" progId="Excel.Sheet.12">
                  <p:embed/>
                </p:oleObj>
              </mc:Choice>
              <mc:Fallback>
                <p:oleObj name="Worksheet" r:id="rId4" imgW="3417462" imgH="1196368" progId="Excel.Sheet.12">
                  <p:embed/>
                  <p:pic>
                    <p:nvPicPr>
                      <p:cNvPr id="0" name=""/>
                      <p:cNvPicPr/>
                      <p:nvPr/>
                    </p:nvPicPr>
                    <p:blipFill>
                      <a:blip r:embed="rId5"/>
                      <a:stretch>
                        <a:fillRect/>
                      </a:stretch>
                    </p:blipFill>
                    <p:spPr>
                      <a:xfrm>
                        <a:off x="1744675" y="2586506"/>
                        <a:ext cx="3417887" cy="1196975"/>
                      </a:xfrm>
                      <a:prstGeom prst="rect">
                        <a:avLst/>
                      </a:prstGeom>
                    </p:spPr>
                  </p:pic>
                </p:oleObj>
              </mc:Fallback>
            </mc:AlternateContent>
          </a:graphicData>
        </a:graphic>
      </p:graphicFrame>
    </p:spTree>
    <p:extLst>
      <p:ext uri="{BB962C8B-B14F-4D97-AF65-F5344CB8AC3E}">
        <p14:creationId xmlns:p14="http://schemas.microsoft.com/office/powerpoint/2010/main" val="3701449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4767-01F0-B90D-A2CC-04661F2FEAE8}"/>
              </a:ext>
            </a:extLst>
          </p:cNvPr>
          <p:cNvSpPr>
            <a:spLocks noGrp="1"/>
          </p:cNvSpPr>
          <p:nvPr>
            <p:ph type="title"/>
          </p:nvPr>
        </p:nvSpPr>
        <p:spPr>
          <a:xfrm>
            <a:off x="838200" y="187836"/>
            <a:ext cx="10515600" cy="646332"/>
          </a:xfrm>
        </p:spPr>
        <p:txBody>
          <a:bodyPr>
            <a:normAutofit fontScale="90000"/>
          </a:bodyPr>
          <a:lstStyle/>
          <a:p>
            <a:pPr algn="ctr"/>
            <a:br>
              <a:rPr lang="en-US" sz="4000" dirty="0">
                <a:latin typeface="Cambria Math" panose="02040503050406030204" pitchFamily="18" charset="0"/>
                <a:ea typeface="Cambria Math" panose="02040503050406030204" pitchFamily="18" charset="0"/>
              </a:rPr>
            </a:br>
            <a:r>
              <a:rPr lang="en-US" sz="4000" dirty="0">
                <a:latin typeface="Cambria Math" panose="02040503050406030204" pitchFamily="18" charset="0"/>
                <a:ea typeface="Cambria Math" panose="02040503050406030204" pitchFamily="18" charset="0"/>
              </a:rPr>
              <a:t>SCR Capital Requirement </a:t>
            </a:r>
            <a:br>
              <a:rPr lang="en-US" sz="4000" dirty="0">
                <a:latin typeface="Cambria Math" panose="02040503050406030204" pitchFamily="18" charset="0"/>
                <a:ea typeface="Cambria Math" panose="02040503050406030204" pitchFamily="18" charset="0"/>
              </a:rPr>
            </a:br>
            <a:endParaRPr lang="en-US" sz="4000"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6EF4E202-1A25-D2D6-4FFB-BAFF25BBB00A}"/>
              </a:ext>
            </a:extLst>
          </p:cNvPr>
          <p:cNvPicPr>
            <a:picLocks noChangeAspect="1"/>
          </p:cNvPicPr>
          <p:nvPr/>
        </p:nvPicPr>
        <p:blipFill>
          <a:blip r:embed="rId3"/>
          <a:stretch>
            <a:fillRect/>
          </a:stretch>
        </p:blipFill>
        <p:spPr>
          <a:xfrm>
            <a:off x="3447819" y="4197324"/>
            <a:ext cx="5296359" cy="2438611"/>
          </a:xfrm>
          <a:prstGeom prst="rect">
            <a:avLst/>
          </a:prstGeom>
        </p:spPr>
      </p:pic>
      <p:graphicFrame>
        <p:nvGraphicFramePr>
          <p:cNvPr id="17" name="Object 16">
            <a:extLst>
              <a:ext uri="{FF2B5EF4-FFF2-40B4-BE49-F238E27FC236}">
                <a16:creationId xmlns:a16="http://schemas.microsoft.com/office/drawing/2014/main" id="{10B78124-9A08-A23B-2B65-D8E4AD7FF795}"/>
              </a:ext>
            </a:extLst>
          </p:cNvPr>
          <p:cNvGraphicFramePr>
            <a:graphicFrameLocks noChangeAspect="1"/>
          </p:cNvGraphicFramePr>
          <p:nvPr>
            <p:extLst>
              <p:ext uri="{D42A27DB-BD31-4B8C-83A1-F6EECF244321}">
                <p14:modId xmlns:p14="http://schemas.microsoft.com/office/powerpoint/2010/main" val="451178711"/>
              </p:ext>
            </p:extLst>
          </p:nvPr>
        </p:nvGraphicFramePr>
        <p:xfrm>
          <a:off x="4369312" y="1400973"/>
          <a:ext cx="3453375" cy="2263775"/>
        </p:xfrm>
        <a:graphic>
          <a:graphicData uri="http://schemas.openxmlformats.org/presentationml/2006/ole">
            <mc:AlternateContent xmlns:mc="http://schemas.openxmlformats.org/markup-compatibility/2006">
              <mc:Choice xmlns:v="urn:schemas-microsoft-com:vml" Requires="v">
                <p:oleObj name="Worksheet" r:id="rId4" imgW="2792798" imgH="2263140" progId="Excel.Sheet.12">
                  <p:embed/>
                </p:oleObj>
              </mc:Choice>
              <mc:Fallback>
                <p:oleObj name="Worksheet" r:id="rId4" imgW="2792798" imgH="2263140" progId="Excel.Sheet.12">
                  <p:embed/>
                  <p:pic>
                    <p:nvPicPr>
                      <p:cNvPr id="0" name=""/>
                      <p:cNvPicPr/>
                      <p:nvPr/>
                    </p:nvPicPr>
                    <p:blipFill>
                      <a:blip r:embed="rId5"/>
                      <a:stretch>
                        <a:fillRect/>
                      </a:stretch>
                    </p:blipFill>
                    <p:spPr>
                      <a:xfrm>
                        <a:off x="4369312" y="1400973"/>
                        <a:ext cx="3453375" cy="2263775"/>
                      </a:xfrm>
                      <a:prstGeom prst="rect">
                        <a:avLst/>
                      </a:prstGeom>
                    </p:spPr>
                  </p:pic>
                </p:oleObj>
              </mc:Fallback>
            </mc:AlternateContent>
          </a:graphicData>
        </a:graphic>
      </p:graphicFrame>
    </p:spTree>
    <p:extLst>
      <p:ext uri="{BB962C8B-B14F-4D97-AF65-F5344CB8AC3E}">
        <p14:creationId xmlns:p14="http://schemas.microsoft.com/office/powerpoint/2010/main" val="1721186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1A6443EE-7B44-6DC0-873C-0D0495393D03}"/>
              </a:ext>
            </a:extLst>
          </p:cNvPr>
          <p:cNvPicPr>
            <a:picLocks noChangeAspect="1"/>
          </p:cNvPicPr>
          <p:nvPr/>
        </p:nvPicPr>
        <p:blipFill>
          <a:blip r:embed="rId3"/>
          <a:stretch>
            <a:fillRect/>
          </a:stretch>
        </p:blipFill>
        <p:spPr>
          <a:xfrm>
            <a:off x="157209" y="1268789"/>
            <a:ext cx="3472600" cy="2778136"/>
          </a:xfrm>
          <a:prstGeom prst="rect">
            <a:avLst/>
          </a:prstGeom>
        </p:spPr>
      </p:pic>
      <p:sp>
        <p:nvSpPr>
          <p:cNvPr id="2" name="Title 1">
            <a:extLst>
              <a:ext uri="{FF2B5EF4-FFF2-40B4-BE49-F238E27FC236}">
                <a16:creationId xmlns:a16="http://schemas.microsoft.com/office/drawing/2014/main" id="{13F57236-8637-F4E5-8926-879973B46BE4}"/>
              </a:ext>
            </a:extLst>
          </p:cNvPr>
          <p:cNvSpPr>
            <a:spLocks noGrp="1"/>
          </p:cNvSpPr>
          <p:nvPr>
            <p:ph type="title"/>
          </p:nvPr>
        </p:nvSpPr>
        <p:spPr>
          <a:xfrm>
            <a:off x="35560" y="36968"/>
            <a:ext cx="4488180" cy="756920"/>
          </a:xfrm>
        </p:spPr>
        <p:txBody>
          <a:bodyPr>
            <a:normAutofit/>
          </a:bodyPr>
          <a:lstStyle/>
          <a:p>
            <a:pPr algn="ctr"/>
            <a:r>
              <a:rPr lang="en-US" sz="4000" dirty="0">
                <a:latin typeface="Cambria Math" panose="02040503050406030204" pitchFamily="18" charset="0"/>
                <a:ea typeface="Cambria Math" panose="02040503050406030204" pitchFamily="18" charset="0"/>
                <a:cs typeface="Microsoft New Tai Lue" panose="020B0502040204020203" pitchFamily="34" charset="0"/>
              </a:rPr>
              <a:t>Scenario </a:t>
            </a:r>
            <a:r>
              <a:rPr lang="en-US" sz="3600" dirty="0">
                <a:latin typeface="Cambria Math" panose="02040503050406030204" pitchFamily="18" charset="0"/>
                <a:ea typeface="Cambria Math" panose="02040503050406030204" pitchFamily="18" charset="0"/>
                <a:cs typeface="Microsoft New Tai Lue" panose="020B0502040204020203" pitchFamily="34" charset="0"/>
              </a:rPr>
              <a:t>Analysis</a:t>
            </a:r>
            <a:endParaRPr lang="en-US" sz="4000" dirty="0">
              <a:latin typeface="Cambria Math" panose="02040503050406030204" pitchFamily="18" charset="0"/>
              <a:ea typeface="Cambria Math" panose="02040503050406030204" pitchFamily="18" charset="0"/>
              <a:cs typeface="Microsoft New Tai Lue" panose="020B0502040204020203" pitchFamily="34" charset="0"/>
            </a:endParaRPr>
          </a:p>
        </p:txBody>
      </p:sp>
      <p:sp>
        <p:nvSpPr>
          <p:cNvPr id="16" name="TextBox 15">
            <a:extLst>
              <a:ext uri="{FF2B5EF4-FFF2-40B4-BE49-F238E27FC236}">
                <a16:creationId xmlns:a16="http://schemas.microsoft.com/office/drawing/2014/main" id="{7679C48A-6023-1805-AF1C-ED1961E3285D}"/>
              </a:ext>
            </a:extLst>
          </p:cNvPr>
          <p:cNvSpPr txBox="1"/>
          <p:nvPr/>
        </p:nvSpPr>
        <p:spPr>
          <a:xfrm>
            <a:off x="247144" y="673492"/>
            <a:ext cx="6210806" cy="369332"/>
          </a:xfrm>
          <a:prstGeom prst="rect">
            <a:avLst/>
          </a:prstGeom>
          <a:noFill/>
        </p:spPr>
        <p:txBody>
          <a:bodyPr wrap="square" rtlCol="0">
            <a:spAutoFit/>
          </a:bodyPr>
          <a:lstStyle/>
          <a:p>
            <a:pPr algn="ctr"/>
            <a:r>
              <a:rPr lang="en-US" dirty="0">
                <a:latin typeface="Cambria Math" panose="02040503050406030204" pitchFamily="18" charset="0"/>
                <a:ea typeface="Cambria Math" panose="02040503050406030204" pitchFamily="18" charset="0"/>
              </a:rPr>
              <a:t>Return Distribution</a:t>
            </a:r>
          </a:p>
        </p:txBody>
      </p:sp>
      <p:sp>
        <p:nvSpPr>
          <p:cNvPr id="17" name="TextBox 16">
            <a:extLst>
              <a:ext uri="{FF2B5EF4-FFF2-40B4-BE49-F238E27FC236}">
                <a16:creationId xmlns:a16="http://schemas.microsoft.com/office/drawing/2014/main" id="{5A43A6BD-F2C0-A6AB-1DD9-8F1345C91F22}"/>
              </a:ext>
            </a:extLst>
          </p:cNvPr>
          <p:cNvSpPr txBox="1"/>
          <p:nvPr/>
        </p:nvSpPr>
        <p:spPr>
          <a:xfrm>
            <a:off x="3967480" y="1202452"/>
            <a:ext cx="2566670" cy="6001643"/>
          </a:xfrm>
          <a:prstGeom prst="rect">
            <a:avLst/>
          </a:prstGeom>
          <a:noFill/>
        </p:spPr>
        <p:txBody>
          <a:bodyPr wrap="square" rtlCol="0">
            <a:spAutoFit/>
          </a:bodyPr>
          <a:lstStyle/>
          <a:p>
            <a:r>
              <a:rPr lang="en-US" sz="1200" i="1" dirty="0"/>
              <a:t>The returns observed follow an </a:t>
            </a:r>
            <a:r>
              <a:rPr lang="en-US" sz="1200" b="1" i="1" dirty="0"/>
              <a:t>approximate normal distribution, centered at 0 </a:t>
            </a:r>
            <a:r>
              <a:rPr lang="en-US" sz="1200" i="1" dirty="0"/>
              <a:t>– indicating a realistic simulation returns were positive more often than negative; suggesting that the realized portfolio return is less likely to be negative</a:t>
            </a:r>
          </a:p>
          <a:p>
            <a:endParaRPr lang="en-US" sz="1200" i="1" dirty="0"/>
          </a:p>
          <a:p>
            <a:r>
              <a:rPr lang="en-US" sz="1200" i="1" dirty="0"/>
              <a:t>The positive returns observed also mirror negative returns slightly – with </a:t>
            </a:r>
            <a:r>
              <a:rPr lang="en-US" sz="1200" b="1" i="1" dirty="0"/>
              <a:t>most returns distributed around the center</a:t>
            </a:r>
            <a:r>
              <a:rPr lang="en-US" sz="1200" i="1" dirty="0"/>
              <a:t>; suggesting that the portfolio is well diversified, and that the economic environment of the simulation was fairly conservative</a:t>
            </a:r>
          </a:p>
          <a:p>
            <a:r>
              <a:rPr lang="en-US" sz="1200" i="1" dirty="0"/>
              <a:t> </a:t>
            </a:r>
          </a:p>
          <a:p>
            <a:endParaRPr lang="en-US" sz="1200" i="1" dirty="0"/>
          </a:p>
          <a:p>
            <a:r>
              <a:rPr lang="en-US" sz="1200" i="1" dirty="0"/>
              <a:t>The symmetrical nature of the box plot of observed returns furthermore suggests that </a:t>
            </a:r>
            <a:r>
              <a:rPr lang="en-US" sz="1200" b="1" i="1" dirty="0"/>
              <a:t>the simulation data is not skewed</a:t>
            </a:r>
          </a:p>
          <a:p>
            <a:endParaRPr lang="en-US" sz="1200" b="1" i="1" dirty="0"/>
          </a:p>
          <a:p>
            <a:r>
              <a:rPr lang="en-US" sz="1200" i="1" dirty="0"/>
              <a:t>Given the range of plots, it also observed that </a:t>
            </a:r>
            <a:r>
              <a:rPr lang="en-US" sz="1200" b="1" i="1" dirty="0"/>
              <a:t>the simulated worst-case scenario is not far off from the simulated VaR</a:t>
            </a:r>
            <a:r>
              <a:rPr lang="en-US" sz="1200" i="1" dirty="0"/>
              <a:t> – which is just about 5% above the SCR capital requirement </a:t>
            </a:r>
          </a:p>
          <a:p>
            <a:endParaRPr lang="en-US" sz="1200" i="1" dirty="0"/>
          </a:p>
          <a:p>
            <a:r>
              <a:rPr lang="en-US" sz="1200" i="1" dirty="0"/>
              <a:t>The box plot also shows that </a:t>
            </a:r>
            <a:r>
              <a:rPr lang="en-US" sz="1200" b="1" i="1" dirty="0"/>
              <a:t>75% of the returns are slight losses or better</a:t>
            </a:r>
          </a:p>
          <a:p>
            <a:endParaRPr lang="en-US" sz="1200" i="1" dirty="0"/>
          </a:p>
        </p:txBody>
      </p:sp>
      <p:graphicFrame>
        <p:nvGraphicFramePr>
          <p:cNvPr id="32" name="Table 31">
            <a:extLst>
              <a:ext uri="{FF2B5EF4-FFF2-40B4-BE49-F238E27FC236}">
                <a16:creationId xmlns:a16="http://schemas.microsoft.com/office/drawing/2014/main" id="{284A6923-314F-DA76-5DBD-CCC9D56B8FA2}"/>
              </a:ext>
            </a:extLst>
          </p:cNvPr>
          <p:cNvGraphicFramePr>
            <a:graphicFrameLocks noGrp="1"/>
          </p:cNvGraphicFramePr>
          <p:nvPr>
            <p:extLst>
              <p:ext uri="{D42A27DB-BD31-4B8C-83A1-F6EECF244321}">
                <p14:modId xmlns:p14="http://schemas.microsoft.com/office/powerpoint/2010/main" val="2547225298"/>
              </p:ext>
            </p:extLst>
          </p:nvPr>
        </p:nvGraphicFramePr>
        <p:xfrm>
          <a:off x="5250815" y="244029"/>
          <a:ext cx="5308600" cy="361950"/>
        </p:xfrm>
        <a:graphic>
          <a:graphicData uri="http://schemas.openxmlformats.org/drawingml/2006/table">
            <a:tbl>
              <a:tblPr/>
              <a:tblGrid>
                <a:gridCol w="635000">
                  <a:extLst>
                    <a:ext uri="{9D8B030D-6E8A-4147-A177-3AD203B41FA5}">
                      <a16:colId xmlns:a16="http://schemas.microsoft.com/office/drawing/2014/main" val="825092994"/>
                    </a:ext>
                  </a:extLst>
                </a:gridCol>
                <a:gridCol w="635000">
                  <a:extLst>
                    <a:ext uri="{9D8B030D-6E8A-4147-A177-3AD203B41FA5}">
                      <a16:colId xmlns:a16="http://schemas.microsoft.com/office/drawing/2014/main" val="268219652"/>
                    </a:ext>
                  </a:extLst>
                </a:gridCol>
                <a:gridCol w="635000">
                  <a:extLst>
                    <a:ext uri="{9D8B030D-6E8A-4147-A177-3AD203B41FA5}">
                      <a16:colId xmlns:a16="http://schemas.microsoft.com/office/drawing/2014/main" val="694144946"/>
                    </a:ext>
                  </a:extLst>
                </a:gridCol>
                <a:gridCol w="736600">
                  <a:extLst>
                    <a:ext uri="{9D8B030D-6E8A-4147-A177-3AD203B41FA5}">
                      <a16:colId xmlns:a16="http://schemas.microsoft.com/office/drawing/2014/main" val="1756744476"/>
                    </a:ext>
                  </a:extLst>
                </a:gridCol>
                <a:gridCol w="635000">
                  <a:extLst>
                    <a:ext uri="{9D8B030D-6E8A-4147-A177-3AD203B41FA5}">
                      <a16:colId xmlns:a16="http://schemas.microsoft.com/office/drawing/2014/main" val="2713664321"/>
                    </a:ext>
                  </a:extLst>
                </a:gridCol>
                <a:gridCol w="635000">
                  <a:extLst>
                    <a:ext uri="{9D8B030D-6E8A-4147-A177-3AD203B41FA5}">
                      <a16:colId xmlns:a16="http://schemas.microsoft.com/office/drawing/2014/main" val="398359390"/>
                    </a:ext>
                  </a:extLst>
                </a:gridCol>
                <a:gridCol w="762000">
                  <a:extLst>
                    <a:ext uri="{9D8B030D-6E8A-4147-A177-3AD203B41FA5}">
                      <a16:colId xmlns:a16="http://schemas.microsoft.com/office/drawing/2014/main" val="1917016979"/>
                    </a:ext>
                  </a:extLst>
                </a:gridCol>
                <a:gridCol w="635000">
                  <a:extLst>
                    <a:ext uri="{9D8B030D-6E8A-4147-A177-3AD203B41FA5}">
                      <a16:colId xmlns:a16="http://schemas.microsoft.com/office/drawing/2014/main" val="4000000566"/>
                    </a:ext>
                  </a:extLst>
                </a:gridCol>
              </a:tblGrid>
              <a:tr h="126889">
                <a:tc>
                  <a:txBody>
                    <a:bodyPr/>
                    <a:lstStyle/>
                    <a:p>
                      <a:pPr algn="ctr" fontAlgn="b"/>
                      <a:r>
                        <a:rPr lang="en-US" sz="1100" b="0" i="0" u="none" strike="noStrike">
                          <a:solidFill>
                            <a:srgbClr val="000000"/>
                          </a:solidFill>
                          <a:effectLst/>
                          <a:latin typeface="Perpetua" panose="02020502060401020303" pitchFamily="18" charset="0"/>
                        </a:rPr>
                        <a:t>Min </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Perpetua" panose="02020502060401020303" pitchFamily="18" charset="0"/>
                        </a:rPr>
                        <a:t>SCR</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dirty="0">
                          <a:solidFill>
                            <a:srgbClr val="000000"/>
                          </a:solidFill>
                          <a:effectLst/>
                          <a:latin typeface="Perpetua" panose="02020502060401020303" pitchFamily="18" charset="0"/>
                        </a:rPr>
                        <a:t>VaR</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Perpetua" panose="02020502060401020303" pitchFamily="18" charset="0"/>
                        </a:rPr>
                        <a:t>1st Quantile</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Perpetua" panose="02020502060401020303" pitchFamily="18" charset="0"/>
                        </a:rPr>
                        <a:t>Median </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Perpetua" panose="02020502060401020303" pitchFamily="18" charset="0"/>
                        </a:rPr>
                        <a:t>Mean</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Perpetua" panose="02020502060401020303" pitchFamily="18" charset="0"/>
                        </a:rPr>
                        <a:t>3rd Quantile</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100" b="0" i="0" u="none" strike="noStrike">
                          <a:solidFill>
                            <a:srgbClr val="000000"/>
                          </a:solidFill>
                          <a:effectLst/>
                          <a:latin typeface="Perpetua" panose="02020502060401020303" pitchFamily="18" charset="0"/>
                        </a:rPr>
                        <a:t>Max </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568718866"/>
                  </a:ext>
                </a:extLst>
              </a:tr>
              <a:tr h="190500">
                <a:tc>
                  <a:txBody>
                    <a:bodyPr/>
                    <a:lstStyle/>
                    <a:p>
                      <a:pPr algn="ctr" fontAlgn="b"/>
                      <a:r>
                        <a:rPr lang="en-US" sz="1000" b="0" i="0" u="none" strike="noStrike">
                          <a:solidFill>
                            <a:srgbClr val="000000"/>
                          </a:solidFill>
                          <a:effectLst/>
                          <a:latin typeface="Times New Roman" panose="02020603050405020304" pitchFamily="18" charset="0"/>
                        </a:rPr>
                        <a:t>-22.1%</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35E5B"/>
                    </a:solidFill>
                  </a:tcPr>
                </a:tc>
                <a:tc>
                  <a:txBody>
                    <a:bodyPr/>
                    <a:lstStyle/>
                    <a:p>
                      <a:pPr algn="ctr" fontAlgn="b"/>
                      <a:r>
                        <a:rPr lang="en-US" sz="1000" b="0" i="0" u="none" strike="noStrike">
                          <a:solidFill>
                            <a:srgbClr val="000000"/>
                          </a:solidFill>
                          <a:effectLst/>
                          <a:latin typeface="Times New Roman" panose="02020603050405020304" pitchFamily="18" charset="0"/>
                        </a:rPr>
                        <a:t>-17.8%</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1797A"/>
                    </a:solidFill>
                  </a:tcPr>
                </a:tc>
                <a:tc>
                  <a:txBody>
                    <a:bodyPr/>
                    <a:lstStyle/>
                    <a:p>
                      <a:pPr algn="ctr" fontAlgn="b"/>
                      <a:r>
                        <a:rPr lang="en-US" sz="1000" b="0" i="0" u="none" strike="noStrike">
                          <a:solidFill>
                            <a:srgbClr val="000000"/>
                          </a:solidFill>
                          <a:effectLst/>
                          <a:latin typeface="Times New Roman" panose="02020603050405020304" pitchFamily="18" charset="0"/>
                        </a:rPr>
                        <a:t>-12.6%</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F9AA1"/>
                    </a:solidFill>
                  </a:tcPr>
                </a:tc>
                <a:tc>
                  <a:txBody>
                    <a:bodyPr/>
                    <a:lstStyle/>
                    <a:p>
                      <a:pPr algn="ctr" fontAlgn="b"/>
                      <a:r>
                        <a:rPr lang="en-US" sz="1000" b="0" i="0" u="none" strike="noStrike">
                          <a:solidFill>
                            <a:srgbClr val="000000"/>
                          </a:solidFill>
                          <a:effectLst/>
                          <a:latin typeface="Times New Roman" panose="02020603050405020304" pitchFamily="18" charset="0"/>
                        </a:rPr>
                        <a:t>-3.3%</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AD6E5"/>
                    </a:solidFill>
                  </a:tcPr>
                </a:tc>
                <a:tc>
                  <a:txBody>
                    <a:bodyPr/>
                    <a:lstStyle/>
                    <a:p>
                      <a:pPr algn="ctr" fontAlgn="b"/>
                      <a:r>
                        <a:rPr lang="en-US" sz="1000" b="0" i="0" u="none" strike="noStrike">
                          <a:solidFill>
                            <a:srgbClr val="000000"/>
                          </a:solidFill>
                          <a:effectLst/>
                          <a:latin typeface="Times New Roman" panose="02020603050405020304" pitchFamily="18" charset="0"/>
                        </a:rPr>
                        <a:t>0.1%</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4DEF1"/>
                    </a:solidFill>
                  </a:tcPr>
                </a:tc>
                <a:tc>
                  <a:txBody>
                    <a:bodyPr/>
                    <a:lstStyle/>
                    <a:p>
                      <a:pPr algn="ctr" fontAlgn="b"/>
                      <a:r>
                        <a:rPr lang="en-US" sz="1000" b="0" i="0" u="none" strike="noStrike">
                          <a:solidFill>
                            <a:srgbClr val="000000"/>
                          </a:solidFill>
                          <a:effectLst/>
                          <a:latin typeface="Times New Roman" panose="02020603050405020304" pitchFamily="18" charset="0"/>
                        </a:rPr>
                        <a:t>0.1%</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4DEF1"/>
                    </a:solidFill>
                  </a:tcPr>
                </a:tc>
                <a:tc>
                  <a:txBody>
                    <a:bodyPr/>
                    <a:lstStyle/>
                    <a:p>
                      <a:pPr algn="ctr" fontAlgn="b"/>
                      <a:r>
                        <a:rPr lang="en-US" sz="1000" b="0" i="0" u="none" strike="noStrike">
                          <a:solidFill>
                            <a:srgbClr val="000000"/>
                          </a:solidFill>
                          <a:effectLst/>
                          <a:latin typeface="Times New Roman" panose="02020603050405020304" pitchFamily="18" charset="0"/>
                        </a:rPr>
                        <a:t>3.2%</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AD6EE"/>
                    </a:solidFill>
                  </a:tcPr>
                </a:tc>
                <a:tc>
                  <a:txBody>
                    <a:bodyPr/>
                    <a:lstStyle/>
                    <a:p>
                      <a:pPr algn="ctr" fontAlgn="b"/>
                      <a:r>
                        <a:rPr lang="en-US" sz="1000" b="0" i="0" u="none" strike="noStrike" dirty="0">
                          <a:solidFill>
                            <a:srgbClr val="000000"/>
                          </a:solidFill>
                          <a:effectLst/>
                          <a:latin typeface="Times New Roman" panose="02020603050405020304" pitchFamily="18" charset="0"/>
                        </a:rPr>
                        <a:t>22.2%</a:t>
                      </a:r>
                    </a:p>
                  </a:txBody>
                  <a:tcPr marL="3810" marR="3810" marT="3810" marB="0" anchor="b">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3446034710"/>
                  </a:ext>
                </a:extLst>
              </a:tr>
            </a:tbl>
          </a:graphicData>
        </a:graphic>
      </p:graphicFrame>
      <p:pic>
        <p:nvPicPr>
          <p:cNvPr id="36" name="Picture 35">
            <a:extLst>
              <a:ext uri="{FF2B5EF4-FFF2-40B4-BE49-F238E27FC236}">
                <a16:creationId xmlns:a16="http://schemas.microsoft.com/office/drawing/2014/main" id="{A8F0E70E-F44A-50A0-2D3D-6F06D497FD1F}"/>
              </a:ext>
            </a:extLst>
          </p:cNvPr>
          <p:cNvPicPr>
            <a:picLocks noChangeAspect="1"/>
          </p:cNvPicPr>
          <p:nvPr/>
        </p:nvPicPr>
        <p:blipFill>
          <a:blip r:embed="rId4"/>
          <a:stretch>
            <a:fillRect/>
          </a:stretch>
        </p:blipFill>
        <p:spPr>
          <a:xfrm>
            <a:off x="157209" y="4062075"/>
            <a:ext cx="3472600" cy="2778136"/>
          </a:xfrm>
          <a:prstGeom prst="rect">
            <a:avLst/>
          </a:prstGeom>
        </p:spPr>
      </p:pic>
      <p:sp>
        <p:nvSpPr>
          <p:cNvPr id="37" name="Rectangle 36">
            <a:extLst>
              <a:ext uri="{FF2B5EF4-FFF2-40B4-BE49-F238E27FC236}">
                <a16:creationId xmlns:a16="http://schemas.microsoft.com/office/drawing/2014/main" id="{A5129E8B-0999-A2FB-6F63-747872D29795}"/>
              </a:ext>
            </a:extLst>
          </p:cNvPr>
          <p:cNvSpPr/>
          <p:nvPr/>
        </p:nvSpPr>
        <p:spPr>
          <a:xfrm>
            <a:off x="2354094" y="1351455"/>
            <a:ext cx="1275715"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D26480C3-809E-C65F-CCAA-4CB9BECD5693}"/>
              </a:ext>
            </a:extLst>
          </p:cNvPr>
          <p:cNvSpPr txBox="1"/>
          <p:nvPr/>
        </p:nvSpPr>
        <p:spPr>
          <a:xfrm>
            <a:off x="2463314" y="1474328"/>
            <a:ext cx="98743" cy="107722"/>
          </a:xfrm>
          <a:prstGeom prst="rect">
            <a:avLst/>
          </a:prstGeom>
          <a:solidFill>
            <a:srgbClr val="00B050"/>
          </a:solidFill>
        </p:spPr>
        <p:txBody>
          <a:bodyPr wrap="square" rtlCol="0">
            <a:spAutoFit/>
          </a:bodyPr>
          <a:lstStyle/>
          <a:p>
            <a:endParaRPr lang="en-US" sz="100" dirty="0"/>
          </a:p>
        </p:txBody>
      </p:sp>
      <p:sp>
        <p:nvSpPr>
          <p:cNvPr id="39" name="TextBox 38">
            <a:extLst>
              <a:ext uri="{FF2B5EF4-FFF2-40B4-BE49-F238E27FC236}">
                <a16:creationId xmlns:a16="http://schemas.microsoft.com/office/drawing/2014/main" id="{DDD4EEFA-B0DB-1393-C2DD-4FDF558DC3B4}"/>
              </a:ext>
            </a:extLst>
          </p:cNvPr>
          <p:cNvSpPr txBox="1"/>
          <p:nvPr/>
        </p:nvSpPr>
        <p:spPr>
          <a:xfrm>
            <a:off x="2562057" y="1420467"/>
            <a:ext cx="1067752" cy="215444"/>
          </a:xfrm>
          <a:prstGeom prst="rect">
            <a:avLst/>
          </a:prstGeom>
          <a:noFill/>
        </p:spPr>
        <p:txBody>
          <a:bodyPr wrap="square" rtlCol="0">
            <a:spAutoFit/>
          </a:bodyPr>
          <a:lstStyle/>
          <a:p>
            <a:r>
              <a:rPr lang="en-US" sz="800" dirty="0">
                <a:solidFill>
                  <a:srgbClr val="00B050"/>
                </a:solidFill>
              </a:rPr>
              <a:t>SCR Capital Required</a:t>
            </a:r>
          </a:p>
        </p:txBody>
      </p:sp>
      <p:sp>
        <p:nvSpPr>
          <p:cNvPr id="42" name="TextBox 41">
            <a:extLst>
              <a:ext uri="{FF2B5EF4-FFF2-40B4-BE49-F238E27FC236}">
                <a16:creationId xmlns:a16="http://schemas.microsoft.com/office/drawing/2014/main" id="{3438E918-6439-742D-A850-3A02BF97A8BD}"/>
              </a:ext>
            </a:extLst>
          </p:cNvPr>
          <p:cNvSpPr txBox="1"/>
          <p:nvPr/>
        </p:nvSpPr>
        <p:spPr>
          <a:xfrm>
            <a:off x="2463314" y="1651062"/>
            <a:ext cx="98743" cy="107722"/>
          </a:xfrm>
          <a:prstGeom prst="rect">
            <a:avLst/>
          </a:prstGeom>
          <a:solidFill>
            <a:srgbClr val="C00000"/>
          </a:solidFill>
        </p:spPr>
        <p:txBody>
          <a:bodyPr wrap="square" rtlCol="0">
            <a:spAutoFit/>
          </a:bodyPr>
          <a:lstStyle/>
          <a:p>
            <a:endParaRPr lang="en-US" sz="100" dirty="0">
              <a:solidFill>
                <a:srgbClr val="C00000"/>
              </a:solidFill>
            </a:endParaRPr>
          </a:p>
        </p:txBody>
      </p:sp>
      <p:sp>
        <p:nvSpPr>
          <p:cNvPr id="43" name="TextBox 42">
            <a:extLst>
              <a:ext uri="{FF2B5EF4-FFF2-40B4-BE49-F238E27FC236}">
                <a16:creationId xmlns:a16="http://schemas.microsoft.com/office/drawing/2014/main" id="{178D1E76-2D58-7D63-A8D2-7F8D1AA41576}"/>
              </a:ext>
            </a:extLst>
          </p:cNvPr>
          <p:cNvSpPr txBox="1"/>
          <p:nvPr/>
        </p:nvSpPr>
        <p:spPr>
          <a:xfrm>
            <a:off x="2562057" y="1597201"/>
            <a:ext cx="1067752" cy="215444"/>
          </a:xfrm>
          <a:prstGeom prst="rect">
            <a:avLst/>
          </a:prstGeom>
          <a:noFill/>
        </p:spPr>
        <p:txBody>
          <a:bodyPr wrap="square" rtlCol="0">
            <a:spAutoFit/>
          </a:bodyPr>
          <a:lstStyle/>
          <a:p>
            <a:r>
              <a:rPr lang="en-US" sz="800" dirty="0">
                <a:solidFill>
                  <a:srgbClr val="C00000"/>
                </a:solidFill>
              </a:rPr>
              <a:t>VaR</a:t>
            </a:r>
          </a:p>
        </p:txBody>
      </p:sp>
      <p:sp>
        <p:nvSpPr>
          <p:cNvPr id="48" name="Rectangle 47">
            <a:extLst>
              <a:ext uri="{FF2B5EF4-FFF2-40B4-BE49-F238E27FC236}">
                <a16:creationId xmlns:a16="http://schemas.microsoft.com/office/drawing/2014/main" id="{07D48635-DE33-D78F-3707-4CD0DEEE07B4}"/>
              </a:ext>
            </a:extLst>
          </p:cNvPr>
          <p:cNvSpPr/>
          <p:nvPr/>
        </p:nvSpPr>
        <p:spPr>
          <a:xfrm>
            <a:off x="2354094" y="4342385"/>
            <a:ext cx="1275715" cy="548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56FA0BAC-7989-DDD1-C61C-A9C30001A4BC}"/>
              </a:ext>
            </a:extLst>
          </p:cNvPr>
          <p:cNvSpPr txBox="1"/>
          <p:nvPr/>
        </p:nvSpPr>
        <p:spPr>
          <a:xfrm>
            <a:off x="2463314" y="4465258"/>
            <a:ext cx="98743" cy="107722"/>
          </a:xfrm>
          <a:prstGeom prst="rect">
            <a:avLst/>
          </a:prstGeom>
          <a:solidFill>
            <a:srgbClr val="00B050"/>
          </a:solidFill>
        </p:spPr>
        <p:txBody>
          <a:bodyPr wrap="square" rtlCol="0">
            <a:spAutoFit/>
          </a:bodyPr>
          <a:lstStyle/>
          <a:p>
            <a:endParaRPr lang="en-US" sz="100" dirty="0"/>
          </a:p>
        </p:txBody>
      </p:sp>
      <p:sp>
        <p:nvSpPr>
          <p:cNvPr id="50" name="TextBox 49">
            <a:extLst>
              <a:ext uri="{FF2B5EF4-FFF2-40B4-BE49-F238E27FC236}">
                <a16:creationId xmlns:a16="http://schemas.microsoft.com/office/drawing/2014/main" id="{3045314A-538F-0333-F7EA-5DEF6F0F7B46}"/>
              </a:ext>
            </a:extLst>
          </p:cNvPr>
          <p:cNvSpPr txBox="1"/>
          <p:nvPr/>
        </p:nvSpPr>
        <p:spPr>
          <a:xfrm>
            <a:off x="2562057" y="4411397"/>
            <a:ext cx="1067752" cy="215444"/>
          </a:xfrm>
          <a:prstGeom prst="rect">
            <a:avLst/>
          </a:prstGeom>
          <a:noFill/>
        </p:spPr>
        <p:txBody>
          <a:bodyPr wrap="square" rtlCol="0">
            <a:spAutoFit/>
          </a:bodyPr>
          <a:lstStyle/>
          <a:p>
            <a:r>
              <a:rPr lang="en-US" sz="800" dirty="0">
                <a:solidFill>
                  <a:srgbClr val="00B050"/>
                </a:solidFill>
              </a:rPr>
              <a:t>SCR Capital Required</a:t>
            </a:r>
          </a:p>
        </p:txBody>
      </p:sp>
      <p:sp>
        <p:nvSpPr>
          <p:cNvPr id="51" name="TextBox 50">
            <a:extLst>
              <a:ext uri="{FF2B5EF4-FFF2-40B4-BE49-F238E27FC236}">
                <a16:creationId xmlns:a16="http://schemas.microsoft.com/office/drawing/2014/main" id="{A35CFA72-3D68-CD30-2166-0493286C8AB7}"/>
              </a:ext>
            </a:extLst>
          </p:cNvPr>
          <p:cNvSpPr txBox="1"/>
          <p:nvPr/>
        </p:nvSpPr>
        <p:spPr>
          <a:xfrm>
            <a:off x="2463314" y="4641992"/>
            <a:ext cx="98743" cy="107722"/>
          </a:xfrm>
          <a:prstGeom prst="rect">
            <a:avLst/>
          </a:prstGeom>
          <a:solidFill>
            <a:srgbClr val="C00000"/>
          </a:solidFill>
        </p:spPr>
        <p:txBody>
          <a:bodyPr wrap="square" rtlCol="0">
            <a:spAutoFit/>
          </a:bodyPr>
          <a:lstStyle/>
          <a:p>
            <a:endParaRPr lang="en-US" sz="100" dirty="0">
              <a:solidFill>
                <a:srgbClr val="C00000"/>
              </a:solidFill>
            </a:endParaRPr>
          </a:p>
        </p:txBody>
      </p:sp>
      <p:sp>
        <p:nvSpPr>
          <p:cNvPr id="52" name="TextBox 51">
            <a:extLst>
              <a:ext uri="{FF2B5EF4-FFF2-40B4-BE49-F238E27FC236}">
                <a16:creationId xmlns:a16="http://schemas.microsoft.com/office/drawing/2014/main" id="{F4703C5A-E94F-7346-174F-AA81288D8154}"/>
              </a:ext>
            </a:extLst>
          </p:cNvPr>
          <p:cNvSpPr txBox="1"/>
          <p:nvPr/>
        </p:nvSpPr>
        <p:spPr>
          <a:xfrm>
            <a:off x="2562057" y="4588131"/>
            <a:ext cx="1067752" cy="215444"/>
          </a:xfrm>
          <a:prstGeom prst="rect">
            <a:avLst/>
          </a:prstGeom>
          <a:noFill/>
        </p:spPr>
        <p:txBody>
          <a:bodyPr wrap="square" rtlCol="0">
            <a:spAutoFit/>
          </a:bodyPr>
          <a:lstStyle/>
          <a:p>
            <a:r>
              <a:rPr lang="en-US" sz="800" dirty="0">
                <a:solidFill>
                  <a:srgbClr val="C00000"/>
                </a:solidFill>
              </a:rPr>
              <a:t>VaR</a:t>
            </a:r>
          </a:p>
        </p:txBody>
      </p:sp>
      <p:sp>
        <p:nvSpPr>
          <p:cNvPr id="54" name="TextBox 53">
            <a:extLst>
              <a:ext uri="{FF2B5EF4-FFF2-40B4-BE49-F238E27FC236}">
                <a16:creationId xmlns:a16="http://schemas.microsoft.com/office/drawing/2014/main" id="{C96AEDC5-E261-F8DB-DB40-FFA85A3422A9}"/>
              </a:ext>
            </a:extLst>
          </p:cNvPr>
          <p:cNvSpPr txBox="1"/>
          <p:nvPr/>
        </p:nvSpPr>
        <p:spPr>
          <a:xfrm>
            <a:off x="8985641" y="609222"/>
            <a:ext cx="1225159"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Precision</a:t>
            </a:r>
          </a:p>
        </p:txBody>
      </p:sp>
      <p:pic>
        <p:nvPicPr>
          <p:cNvPr id="62" name="Picture 61">
            <a:extLst>
              <a:ext uri="{FF2B5EF4-FFF2-40B4-BE49-F238E27FC236}">
                <a16:creationId xmlns:a16="http://schemas.microsoft.com/office/drawing/2014/main" id="{063A050C-933D-6680-AC35-406E912003FB}"/>
              </a:ext>
            </a:extLst>
          </p:cNvPr>
          <p:cNvPicPr>
            <a:picLocks noChangeAspect="1"/>
          </p:cNvPicPr>
          <p:nvPr/>
        </p:nvPicPr>
        <p:blipFill>
          <a:blip r:embed="rId5"/>
          <a:stretch>
            <a:fillRect/>
          </a:stretch>
        </p:blipFill>
        <p:spPr>
          <a:xfrm>
            <a:off x="7924799" y="4891025"/>
            <a:ext cx="3295221" cy="1939096"/>
          </a:xfrm>
          <a:prstGeom prst="rect">
            <a:avLst/>
          </a:prstGeom>
        </p:spPr>
      </p:pic>
      <p:sp>
        <p:nvSpPr>
          <p:cNvPr id="63" name="TextBox 62">
            <a:extLst>
              <a:ext uri="{FF2B5EF4-FFF2-40B4-BE49-F238E27FC236}">
                <a16:creationId xmlns:a16="http://schemas.microsoft.com/office/drawing/2014/main" id="{0C766472-5B38-F748-1E30-4B75A6091E66}"/>
              </a:ext>
            </a:extLst>
          </p:cNvPr>
          <p:cNvSpPr txBox="1"/>
          <p:nvPr/>
        </p:nvSpPr>
        <p:spPr>
          <a:xfrm>
            <a:off x="7493000" y="3126341"/>
            <a:ext cx="4038600" cy="830997"/>
          </a:xfrm>
          <a:prstGeom prst="rect">
            <a:avLst/>
          </a:prstGeom>
          <a:noFill/>
        </p:spPr>
        <p:txBody>
          <a:bodyPr wrap="square" rtlCol="0">
            <a:spAutoFit/>
          </a:bodyPr>
          <a:lstStyle/>
          <a:p>
            <a:r>
              <a:rPr lang="en-US" sz="1200" i="1" dirty="0"/>
              <a:t>The area of returns above the red and green lines represent the observed events for </a:t>
            </a:r>
            <a:r>
              <a:rPr lang="en-US" sz="1200" b="1" i="1" dirty="0"/>
              <a:t>AmTrust’s capital reserved under SCR vs the simulated VaR</a:t>
            </a:r>
            <a:r>
              <a:rPr lang="en-US" sz="1200" i="1" dirty="0"/>
              <a:t> remains solvent; here we can see the </a:t>
            </a:r>
            <a:r>
              <a:rPr lang="en-US" sz="1200" b="1" i="1" dirty="0"/>
              <a:t>both cover the vast majority of losses</a:t>
            </a:r>
          </a:p>
        </p:txBody>
      </p:sp>
      <p:pic>
        <p:nvPicPr>
          <p:cNvPr id="65" name="Picture 64">
            <a:extLst>
              <a:ext uri="{FF2B5EF4-FFF2-40B4-BE49-F238E27FC236}">
                <a16:creationId xmlns:a16="http://schemas.microsoft.com/office/drawing/2014/main" id="{0B500BFA-08B2-054E-955E-FB52A8EB3955}"/>
              </a:ext>
            </a:extLst>
          </p:cNvPr>
          <p:cNvPicPr>
            <a:picLocks noChangeAspect="1"/>
          </p:cNvPicPr>
          <p:nvPr/>
        </p:nvPicPr>
        <p:blipFill>
          <a:blip r:embed="rId6"/>
          <a:stretch>
            <a:fillRect/>
          </a:stretch>
        </p:blipFill>
        <p:spPr>
          <a:xfrm>
            <a:off x="7924799" y="1150546"/>
            <a:ext cx="3295221" cy="1927934"/>
          </a:xfrm>
          <a:prstGeom prst="rect">
            <a:avLst/>
          </a:prstGeom>
        </p:spPr>
      </p:pic>
      <p:sp>
        <p:nvSpPr>
          <p:cNvPr id="66" name="TextBox 65">
            <a:extLst>
              <a:ext uri="{FF2B5EF4-FFF2-40B4-BE49-F238E27FC236}">
                <a16:creationId xmlns:a16="http://schemas.microsoft.com/office/drawing/2014/main" id="{96369918-9F08-EB8A-7906-6BFA68D4B524}"/>
              </a:ext>
            </a:extLst>
          </p:cNvPr>
          <p:cNvSpPr txBox="1"/>
          <p:nvPr/>
        </p:nvSpPr>
        <p:spPr>
          <a:xfrm>
            <a:off x="7493000" y="3957338"/>
            <a:ext cx="4191000" cy="1015663"/>
          </a:xfrm>
          <a:prstGeom prst="rect">
            <a:avLst/>
          </a:prstGeom>
          <a:noFill/>
        </p:spPr>
        <p:txBody>
          <a:bodyPr wrap="square" rtlCol="0">
            <a:spAutoFit/>
          </a:bodyPr>
          <a:lstStyle/>
          <a:p>
            <a:r>
              <a:rPr lang="en-US" sz="1200" i="1" dirty="0"/>
              <a:t>Below, we see the mean and median values compared against each other together with their respective error bars; not only </a:t>
            </a:r>
            <a:r>
              <a:rPr lang="en-US" sz="1200" b="1" i="1" dirty="0"/>
              <a:t>is the mean virtually equivalent to the median</a:t>
            </a:r>
            <a:r>
              <a:rPr lang="en-US" sz="1200" i="1" dirty="0"/>
              <a:t> – indicating that the average simulated return is the same as the most common typical return, with </a:t>
            </a:r>
            <a:r>
              <a:rPr lang="en-US" sz="1200" b="1" i="1" dirty="0"/>
              <a:t>neglible error bars</a:t>
            </a:r>
          </a:p>
        </p:txBody>
      </p:sp>
      <p:sp>
        <p:nvSpPr>
          <p:cNvPr id="67" name="TextBox 66">
            <a:extLst>
              <a:ext uri="{FF2B5EF4-FFF2-40B4-BE49-F238E27FC236}">
                <a16:creationId xmlns:a16="http://schemas.microsoft.com/office/drawing/2014/main" id="{554BE709-C4BE-3FF0-4D6E-E40CE359AA38}"/>
              </a:ext>
            </a:extLst>
          </p:cNvPr>
          <p:cNvSpPr txBox="1"/>
          <p:nvPr/>
        </p:nvSpPr>
        <p:spPr>
          <a:xfrm>
            <a:off x="9902190" y="1003250"/>
            <a:ext cx="98743" cy="107722"/>
          </a:xfrm>
          <a:prstGeom prst="rect">
            <a:avLst/>
          </a:prstGeom>
          <a:solidFill>
            <a:srgbClr val="00B050"/>
          </a:solidFill>
        </p:spPr>
        <p:txBody>
          <a:bodyPr wrap="square" rtlCol="0">
            <a:spAutoFit/>
          </a:bodyPr>
          <a:lstStyle/>
          <a:p>
            <a:endParaRPr lang="en-US" sz="100" dirty="0"/>
          </a:p>
        </p:txBody>
      </p:sp>
      <p:sp>
        <p:nvSpPr>
          <p:cNvPr id="68" name="TextBox 67">
            <a:extLst>
              <a:ext uri="{FF2B5EF4-FFF2-40B4-BE49-F238E27FC236}">
                <a16:creationId xmlns:a16="http://schemas.microsoft.com/office/drawing/2014/main" id="{28B497FB-36AA-55C5-7CD0-E7B83A09833A}"/>
              </a:ext>
            </a:extLst>
          </p:cNvPr>
          <p:cNvSpPr txBox="1"/>
          <p:nvPr/>
        </p:nvSpPr>
        <p:spPr>
          <a:xfrm>
            <a:off x="9985842" y="949389"/>
            <a:ext cx="1067752" cy="215444"/>
          </a:xfrm>
          <a:prstGeom prst="rect">
            <a:avLst/>
          </a:prstGeom>
          <a:noFill/>
        </p:spPr>
        <p:txBody>
          <a:bodyPr wrap="square" rtlCol="0">
            <a:spAutoFit/>
          </a:bodyPr>
          <a:lstStyle/>
          <a:p>
            <a:r>
              <a:rPr lang="en-US" sz="800" dirty="0">
                <a:solidFill>
                  <a:srgbClr val="00B050"/>
                </a:solidFill>
              </a:rPr>
              <a:t>SCR Capital Required</a:t>
            </a:r>
          </a:p>
        </p:txBody>
      </p:sp>
      <p:sp>
        <p:nvSpPr>
          <p:cNvPr id="69" name="TextBox 68">
            <a:extLst>
              <a:ext uri="{FF2B5EF4-FFF2-40B4-BE49-F238E27FC236}">
                <a16:creationId xmlns:a16="http://schemas.microsoft.com/office/drawing/2014/main" id="{0FB738DE-BE15-3FFE-240B-153AC8E7E796}"/>
              </a:ext>
            </a:extLst>
          </p:cNvPr>
          <p:cNvSpPr txBox="1"/>
          <p:nvPr/>
        </p:nvSpPr>
        <p:spPr>
          <a:xfrm>
            <a:off x="9902190" y="1179984"/>
            <a:ext cx="98743" cy="107722"/>
          </a:xfrm>
          <a:prstGeom prst="rect">
            <a:avLst/>
          </a:prstGeom>
          <a:solidFill>
            <a:srgbClr val="C00000"/>
          </a:solidFill>
        </p:spPr>
        <p:txBody>
          <a:bodyPr wrap="square" rtlCol="0">
            <a:spAutoFit/>
          </a:bodyPr>
          <a:lstStyle/>
          <a:p>
            <a:endParaRPr lang="en-US" sz="100" dirty="0">
              <a:solidFill>
                <a:srgbClr val="C00000"/>
              </a:solidFill>
            </a:endParaRPr>
          </a:p>
        </p:txBody>
      </p:sp>
      <p:sp>
        <p:nvSpPr>
          <p:cNvPr id="70" name="TextBox 69">
            <a:extLst>
              <a:ext uri="{FF2B5EF4-FFF2-40B4-BE49-F238E27FC236}">
                <a16:creationId xmlns:a16="http://schemas.microsoft.com/office/drawing/2014/main" id="{78146080-8DA7-E561-AABC-AB0A5A498A9C}"/>
              </a:ext>
            </a:extLst>
          </p:cNvPr>
          <p:cNvSpPr txBox="1"/>
          <p:nvPr/>
        </p:nvSpPr>
        <p:spPr>
          <a:xfrm>
            <a:off x="9985842" y="1126123"/>
            <a:ext cx="1067752" cy="215444"/>
          </a:xfrm>
          <a:prstGeom prst="rect">
            <a:avLst/>
          </a:prstGeom>
          <a:noFill/>
        </p:spPr>
        <p:txBody>
          <a:bodyPr wrap="square" rtlCol="0">
            <a:spAutoFit/>
          </a:bodyPr>
          <a:lstStyle/>
          <a:p>
            <a:r>
              <a:rPr lang="en-US" sz="800" dirty="0">
                <a:solidFill>
                  <a:srgbClr val="C00000"/>
                </a:solidFill>
              </a:rPr>
              <a:t>VaR</a:t>
            </a:r>
          </a:p>
        </p:txBody>
      </p:sp>
    </p:spTree>
    <p:extLst>
      <p:ext uri="{BB962C8B-B14F-4D97-AF65-F5344CB8AC3E}">
        <p14:creationId xmlns:p14="http://schemas.microsoft.com/office/powerpoint/2010/main" val="1113392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1112</Words>
  <Application>Microsoft Office PowerPoint</Application>
  <PresentationFormat>Widescreen</PresentationFormat>
  <Paragraphs>98</Paragraphs>
  <Slides>9</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9" baseType="lpstr">
      <vt:lpstr>Arial</vt:lpstr>
      <vt:lpstr>Calibri</vt:lpstr>
      <vt:lpstr>Calibri Light</vt:lpstr>
      <vt:lpstr>Cambria Math</vt:lpstr>
      <vt:lpstr>Perpetua</vt:lpstr>
      <vt:lpstr>Times New Roman</vt:lpstr>
      <vt:lpstr>TimesNewRomanPS</vt:lpstr>
      <vt:lpstr>TimesNewRomanPSMT</vt:lpstr>
      <vt:lpstr>Office Theme</vt:lpstr>
      <vt:lpstr>Worksheet</vt:lpstr>
      <vt:lpstr>AmTrust Financial Services, Inc. </vt:lpstr>
      <vt:lpstr>Content</vt:lpstr>
      <vt:lpstr> Primary Line of Business  </vt:lpstr>
      <vt:lpstr>Geographic Distribution</vt:lpstr>
      <vt:lpstr>Operational Risk Profile</vt:lpstr>
      <vt:lpstr>Company Credit Risk Profile </vt:lpstr>
      <vt:lpstr>Invested Asset Portfolio </vt:lpstr>
      <vt:lpstr> SCR Capital Requirement  </vt:lpstr>
      <vt:lpstr>Scenario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AmTrust Financial Services, Inc.</dc:title>
  <dc:creator>Luca Schad</dc:creator>
  <cp:lastModifiedBy>javendeannaipaul@gmail.com</cp:lastModifiedBy>
  <cp:revision>10</cp:revision>
  <dcterms:created xsi:type="dcterms:W3CDTF">2023-05-11T02:14:24Z</dcterms:created>
  <dcterms:modified xsi:type="dcterms:W3CDTF">2023-05-19T01:52:54Z</dcterms:modified>
</cp:coreProperties>
</file>