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54d872c98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a54d872c98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54d872c98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a54d872c98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1b947301c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a1b947301c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1b947301c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a1b947301c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1b947301c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a1b947301c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54d872c98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a54d872c9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54d872c98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a54d872c98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54d872c98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a54d872c98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54d872c98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a54d872c98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1066799" y="3740728"/>
            <a:ext cx="8862291" cy="112933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066800" y="5052290"/>
            <a:ext cx="8862292" cy="806611"/>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3" name="Google Shape;23;p2"/>
          <p:cNvPicPr preferRelativeResize="0"/>
          <p:nvPr/>
        </p:nvPicPr>
        <p:blipFill rotWithShape="1">
          <a:blip r:embed="rId2">
            <a:alphaModFix/>
          </a:blip>
          <a:srcRect b="0" l="0" r="0" t="0"/>
          <a:stretch/>
        </p:blipFill>
        <p:spPr>
          <a:xfrm>
            <a:off x="4127746" y="42719"/>
            <a:ext cx="3936508" cy="3515777"/>
          </a:xfrm>
          <a:prstGeom prst="rect">
            <a:avLst/>
          </a:prstGeom>
          <a:noFill/>
          <a:ln>
            <a:noFill/>
          </a:ln>
        </p:spPr>
      </p:pic>
      <p:pic>
        <p:nvPicPr>
          <p:cNvPr descr="Text&#10;&#10;Description automatically generated" id="24" name="Google Shape;24;p2"/>
          <p:cNvPicPr preferRelativeResize="0"/>
          <p:nvPr/>
        </p:nvPicPr>
        <p:blipFill rotWithShape="1">
          <a:blip r:embed="rId3">
            <a:alphaModFix/>
          </a:blip>
          <a:srcRect b="0" l="0" r="0" t="0"/>
          <a:stretch/>
        </p:blipFill>
        <p:spPr>
          <a:xfrm>
            <a:off x="140300" y="169396"/>
            <a:ext cx="2168791" cy="1206821"/>
          </a:xfrm>
          <a:prstGeom prst="rect">
            <a:avLst/>
          </a:prstGeom>
          <a:noFill/>
          <a:ln>
            <a:noFill/>
          </a:ln>
          <a:effectLst>
            <a:outerShdw blurRad="50800" sx="1000" rotWithShape="0" algn="ctr" sy="1000">
              <a:srgbClr val="000000">
                <a:alpha val="42745"/>
              </a:srgbClr>
            </a:outerShdw>
          </a:effectLst>
        </p:spPr>
      </p:pic>
      <p:pic>
        <p:nvPicPr>
          <p:cNvPr id="25" name="Google Shape;25;p2"/>
          <p:cNvPicPr preferRelativeResize="0"/>
          <p:nvPr/>
        </p:nvPicPr>
        <p:blipFill rotWithShape="1">
          <a:blip r:embed="rId4">
            <a:alphaModFix/>
          </a:blip>
          <a:srcRect b="0" l="0" r="0" t="0"/>
          <a:stretch/>
        </p:blipFill>
        <p:spPr>
          <a:xfrm>
            <a:off x="10418618" y="395436"/>
            <a:ext cx="1422400" cy="759109"/>
          </a:xfrm>
          <a:prstGeom prst="rect">
            <a:avLst/>
          </a:prstGeom>
          <a:noFill/>
          <a:ln>
            <a:noFill/>
          </a:ln>
        </p:spPr>
      </p:pic>
      <p:pic>
        <p:nvPicPr>
          <p:cNvPr descr="A picture containing text&#10;&#10;Description automatically generated" id="26" name="Google Shape;26;p2"/>
          <p:cNvPicPr preferRelativeResize="0"/>
          <p:nvPr/>
        </p:nvPicPr>
        <p:blipFill rotWithShape="1">
          <a:blip r:embed="rId5">
            <a:alphaModFix/>
          </a:blip>
          <a:srcRect b="0" l="0" r="0" t="0"/>
          <a:stretch/>
        </p:blipFill>
        <p:spPr>
          <a:xfrm>
            <a:off x="10584874" y="5401254"/>
            <a:ext cx="1422400" cy="106131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759095" y="1020049"/>
            <a:ext cx="9853485" cy="1011951"/>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3752336" y="-702622"/>
            <a:ext cx="3867007" cy="9853486"/>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1"/>
          <p:cNvSpPr txBox="1"/>
          <p:nvPr>
            <p:ph idx="11" type="ftr"/>
          </p:nvPr>
        </p:nvSpPr>
        <p:spPr>
          <a:xfrm>
            <a:off x="174053" y="6459785"/>
            <a:ext cx="118438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2"/>
          <p:cNvSpPr txBox="1"/>
          <p:nvPr>
            <p:ph idx="11" type="ftr"/>
          </p:nvPr>
        </p:nvSpPr>
        <p:spPr>
          <a:xfrm>
            <a:off x="174053" y="6459785"/>
            <a:ext cx="118438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759095" y="1020049"/>
            <a:ext cx="9853485" cy="1011951"/>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759096" y="2290618"/>
            <a:ext cx="9853486" cy="3867007"/>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1" type="ftr"/>
          </p:nvPr>
        </p:nvSpPr>
        <p:spPr>
          <a:xfrm>
            <a:off x="174053" y="6459785"/>
            <a:ext cx="118438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4"/>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4"/>
          <p:cNvSpPr txBox="1"/>
          <p:nvPr>
            <p:ph idx="11" type="ftr"/>
          </p:nvPr>
        </p:nvSpPr>
        <p:spPr>
          <a:xfrm>
            <a:off x="174053" y="6459785"/>
            <a:ext cx="118438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cxnSp>
        <p:nvCxnSpPr>
          <p:cNvPr id="41" name="Google Shape;41;p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5"/>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5"/>
          <p:cNvSpPr txBox="1"/>
          <p:nvPr>
            <p:ph idx="11" type="ftr"/>
          </p:nvPr>
        </p:nvSpPr>
        <p:spPr>
          <a:xfrm>
            <a:off x="174053" y="6459785"/>
            <a:ext cx="118438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6"/>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6"/>
          <p:cNvSpPr txBox="1"/>
          <p:nvPr>
            <p:ph idx="11" type="ftr"/>
          </p:nvPr>
        </p:nvSpPr>
        <p:spPr>
          <a:xfrm>
            <a:off x="174053" y="6459785"/>
            <a:ext cx="118438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759095" y="1020049"/>
            <a:ext cx="9853485" cy="1011951"/>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7"/>
          <p:cNvSpPr txBox="1"/>
          <p:nvPr>
            <p:ph idx="11" type="ftr"/>
          </p:nvPr>
        </p:nvSpPr>
        <p:spPr>
          <a:xfrm>
            <a:off x="174053" y="6459785"/>
            <a:ext cx="118438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8"/>
          <p:cNvSpPr txBox="1"/>
          <p:nvPr>
            <p:ph idx="11" type="ftr"/>
          </p:nvPr>
        </p:nvSpPr>
        <p:spPr>
          <a:xfrm>
            <a:off x="174053" y="6459785"/>
            <a:ext cx="118438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2"/>
                </a:solidFill>
                <a:latin typeface="Calibri"/>
                <a:ea typeface="Calibri"/>
                <a:cs typeface="Calibri"/>
                <a:sym typeface="Calibri"/>
              </a:defRPr>
            </a:lvl1pPr>
            <a:lvl2pPr indent="0" lvl="1" marL="0" marR="0" rtl="0" algn="l">
              <a:spcBef>
                <a:spcPts val="0"/>
              </a:spcBef>
              <a:buNone/>
              <a:defRPr sz="1800">
                <a:solidFill>
                  <a:schemeClr val="dk2"/>
                </a:solidFill>
                <a:latin typeface="Calibri"/>
                <a:ea typeface="Calibri"/>
                <a:cs typeface="Calibri"/>
                <a:sym typeface="Calibri"/>
              </a:defRPr>
            </a:lvl2pPr>
            <a:lvl3pPr indent="0" lvl="2" marL="0" marR="0" rtl="0" algn="l">
              <a:spcBef>
                <a:spcPts val="0"/>
              </a:spcBef>
              <a:buNone/>
              <a:defRPr sz="1800">
                <a:solidFill>
                  <a:schemeClr val="dk2"/>
                </a:solidFill>
                <a:latin typeface="Calibri"/>
                <a:ea typeface="Calibri"/>
                <a:cs typeface="Calibri"/>
                <a:sym typeface="Calibri"/>
              </a:defRPr>
            </a:lvl3pPr>
            <a:lvl4pPr indent="0" lvl="3" marL="0" marR="0" rtl="0" algn="l">
              <a:spcBef>
                <a:spcPts val="0"/>
              </a:spcBef>
              <a:buNone/>
              <a:defRPr sz="1800">
                <a:solidFill>
                  <a:schemeClr val="dk2"/>
                </a:solidFill>
                <a:latin typeface="Calibri"/>
                <a:ea typeface="Calibri"/>
                <a:cs typeface="Calibri"/>
                <a:sym typeface="Calibri"/>
              </a:defRPr>
            </a:lvl4pPr>
            <a:lvl5pPr indent="0" lvl="4" marL="0" marR="0" rtl="0" algn="l">
              <a:spcBef>
                <a:spcPts val="0"/>
              </a:spcBef>
              <a:buNone/>
              <a:defRPr sz="1800">
                <a:solidFill>
                  <a:schemeClr val="dk2"/>
                </a:solidFill>
                <a:latin typeface="Calibri"/>
                <a:ea typeface="Calibri"/>
                <a:cs typeface="Calibri"/>
                <a:sym typeface="Calibri"/>
              </a:defRPr>
            </a:lvl5pPr>
            <a:lvl6pPr indent="0" lvl="5" marL="0" marR="0" rtl="0" algn="l">
              <a:spcBef>
                <a:spcPts val="0"/>
              </a:spcBef>
              <a:buNone/>
              <a:defRPr sz="1800">
                <a:solidFill>
                  <a:schemeClr val="dk2"/>
                </a:solidFill>
                <a:latin typeface="Calibri"/>
                <a:ea typeface="Calibri"/>
                <a:cs typeface="Calibri"/>
                <a:sym typeface="Calibri"/>
              </a:defRPr>
            </a:lvl6pPr>
            <a:lvl7pPr indent="0" lvl="6" marL="0" marR="0" rtl="0" algn="l">
              <a:spcBef>
                <a:spcPts val="0"/>
              </a:spcBef>
              <a:buNone/>
              <a:defRPr sz="1800">
                <a:solidFill>
                  <a:schemeClr val="dk2"/>
                </a:solidFill>
                <a:latin typeface="Calibri"/>
                <a:ea typeface="Calibri"/>
                <a:cs typeface="Calibri"/>
                <a:sym typeface="Calibri"/>
              </a:defRPr>
            </a:lvl7pPr>
            <a:lvl8pPr indent="0" lvl="7" marL="0" marR="0" rtl="0" algn="l">
              <a:spcBef>
                <a:spcPts val="0"/>
              </a:spcBef>
              <a:buNone/>
              <a:defRPr sz="1800">
                <a:solidFill>
                  <a:schemeClr val="dk2"/>
                </a:solidFill>
                <a:latin typeface="Calibri"/>
                <a:ea typeface="Calibri"/>
                <a:cs typeface="Calibri"/>
                <a:sym typeface="Calibri"/>
              </a:defRPr>
            </a:lvl8pPr>
            <a:lvl9pPr indent="0" lvl="8" marL="0" marR="0" rtl="0" algn="l">
              <a:spcBef>
                <a:spcPts val="0"/>
              </a:spcBef>
              <a:buNone/>
              <a:defRPr sz="1800">
                <a:solidFill>
                  <a:schemeClr val="dk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10"/>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0"/>
          <p:cNvSpPr txBox="1"/>
          <p:nvPr>
            <p:ph idx="11" type="ftr"/>
          </p:nvPr>
        </p:nvSpPr>
        <p:spPr>
          <a:xfrm>
            <a:off x="174053" y="6459785"/>
            <a:ext cx="1184389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 name="Google Shape;11;p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759095" y="1020049"/>
            <a:ext cx="9853485" cy="1011951"/>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759096" y="2290618"/>
            <a:ext cx="9853486" cy="3867007"/>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1" type="ftr"/>
          </p:nvPr>
        </p:nvSpPr>
        <p:spPr>
          <a:xfrm>
            <a:off x="174053" y="6459785"/>
            <a:ext cx="1184389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sz="2800" cap="non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15" name="Google Shape;15;p1"/>
          <p:cNvCxnSpPr/>
          <p:nvPr/>
        </p:nvCxnSpPr>
        <p:spPr>
          <a:xfrm>
            <a:off x="1097280" y="1931809"/>
            <a:ext cx="9245596" cy="0"/>
          </a:xfrm>
          <a:prstGeom prst="straightConnector1">
            <a:avLst/>
          </a:prstGeom>
          <a:noFill/>
          <a:ln cap="flat" cmpd="sng" w="9525">
            <a:solidFill>
              <a:srgbClr val="7F7F7F"/>
            </a:solidFill>
            <a:prstDash val="solid"/>
            <a:round/>
            <a:headEnd len="sm" w="sm" type="none"/>
            <a:tailEnd len="sm" w="sm" type="none"/>
          </a:ln>
        </p:spPr>
      </p:cxnSp>
      <p:pic>
        <p:nvPicPr>
          <p:cNvPr descr="Text&#10;&#10;Description automatically generated" id="16" name="Google Shape;16;p1"/>
          <p:cNvPicPr preferRelativeResize="0"/>
          <p:nvPr/>
        </p:nvPicPr>
        <p:blipFill rotWithShape="1">
          <a:blip r:embed="rId1">
            <a:alphaModFix/>
          </a:blip>
          <a:srcRect b="0" l="0" r="0" t="0"/>
          <a:stretch/>
        </p:blipFill>
        <p:spPr>
          <a:xfrm>
            <a:off x="174053" y="57604"/>
            <a:ext cx="1571619" cy="855169"/>
          </a:xfrm>
          <a:prstGeom prst="rect">
            <a:avLst/>
          </a:prstGeom>
          <a:noFill/>
          <a:ln>
            <a:noFill/>
          </a:ln>
        </p:spPr>
      </p:pic>
      <p:pic>
        <p:nvPicPr>
          <p:cNvPr id="17" name="Google Shape;17;p1"/>
          <p:cNvPicPr preferRelativeResize="0"/>
          <p:nvPr/>
        </p:nvPicPr>
        <p:blipFill rotWithShape="1">
          <a:blip r:embed="rId2">
            <a:alphaModFix/>
          </a:blip>
          <a:srcRect b="0" l="0" r="0" t="0"/>
          <a:stretch/>
        </p:blipFill>
        <p:spPr>
          <a:xfrm>
            <a:off x="10612582" y="138076"/>
            <a:ext cx="1285292" cy="788726"/>
          </a:xfrm>
          <a:prstGeom prst="rect">
            <a:avLst/>
          </a:prstGeom>
          <a:noFill/>
          <a:ln>
            <a:noFill/>
          </a:ln>
        </p:spPr>
      </p:pic>
      <p:pic>
        <p:nvPicPr>
          <p:cNvPr id="18" name="Google Shape;18;p1"/>
          <p:cNvPicPr preferRelativeResize="0"/>
          <p:nvPr/>
        </p:nvPicPr>
        <p:blipFill rotWithShape="1">
          <a:blip r:embed="rId3">
            <a:alphaModFix/>
          </a:blip>
          <a:srcRect b="0" l="0" r="0" t="0"/>
          <a:stretch/>
        </p:blipFill>
        <p:spPr>
          <a:xfrm>
            <a:off x="9268169" y="70337"/>
            <a:ext cx="1074707" cy="774697"/>
          </a:xfrm>
          <a:prstGeom prst="rect">
            <a:avLst/>
          </a:prstGeom>
          <a:noFill/>
          <a:ln>
            <a:noFill/>
          </a:ln>
        </p:spPr>
      </p:pic>
      <p:sp>
        <p:nvSpPr>
          <p:cNvPr id="19" name="Google Shape;19;p1"/>
          <p:cNvSpPr txBox="1"/>
          <p:nvPr/>
        </p:nvSpPr>
        <p:spPr>
          <a:xfrm>
            <a:off x="10683306" y="5888087"/>
            <a:ext cx="1499195" cy="317588"/>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0066A1"/>
              </a:buClr>
              <a:buSzPts val="1200"/>
              <a:buFont typeface="Merriweather Sans"/>
              <a:buNone/>
            </a:pPr>
            <a:r>
              <a:rPr b="1" i="0" lang="en-US" sz="1200" u="none">
                <a:solidFill>
                  <a:srgbClr val="000000"/>
                </a:solidFill>
                <a:latin typeface="Calibri"/>
                <a:ea typeface="Calibri"/>
                <a:cs typeface="Calibri"/>
                <a:sym typeface="Calibri"/>
              </a:rPr>
              <a:t>www.icit.nu.edu.pk</a:t>
            </a:r>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p:nvPr/>
        </p:nvSpPr>
        <p:spPr>
          <a:xfrm>
            <a:off x="3461950" y="20975"/>
            <a:ext cx="5390700" cy="3669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6" name="Google Shape;106;p13"/>
          <p:cNvSpPr txBox="1"/>
          <p:nvPr>
            <p:ph type="ctrTitle"/>
          </p:nvPr>
        </p:nvSpPr>
        <p:spPr>
          <a:xfrm>
            <a:off x="961325" y="1293725"/>
            <a:ext cx="10466700" cy="2286900"/>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lt1"/>
              </a:buClr>
              <a:buSzPts val="3600"/>
              <a:buFont typeface="Merriweather Sans"/>
              <a:buNone/>
            </a:pPr>
            <a:r>
              <a:rPr b="1" lang="en-US" sz="4000">
                <a:solidFill>
                  <a:schemeClr val="dk1"/>
                </a:solidFill>
              </a:rPr>
              <a:t>Using AI to Measure Parkinson’s Disease Severity at Home</a:t>
            </a:r>
            <a:endParaRPr sz="4000">
              <a:solidFill>
                <a:schemeClr val="dk1"/>
              </a:solidFill>
            </a:endParaRPr>
          </a:p>
        </p:txBody>
      </p:sp>
      <p:sp>
        <p:nvSpPr>
          <p:cNvPr id="107" name="Google Shape;107;p13"/>
          <p:cNvSpPr txBox="1"/>
          <p:nvPr>
            <p:ph idx="1" type="subTitle"/>
          </p:nvPr>
        </p:nvSpPr>
        <p:spPr>
          <a:xfrm>
            <a:off x="848525" y="4157275"/>
            <a:ext cx="10692300" cy="8067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ctr">
              <a:lnSpc>
                <a:spcPct val="90000"/>
              </a:lnSpc>
              <a:spcBef>
                <a:spcPts val="0"/>
              </a:spcBef>
              <a:spcAft>
                <a:spcPts val="0"/>
              </a:spcAft>
              <a:buSzPct val="100000"/>
              <a:buNone/>
            </a:pPr>
            <a:r>
              <a:rPr b="1" lang="en-US" sz="2000"/>
              <a:t>AUTHORS</a:t>
            </a:r>
            <a:r>
              <a:rPr b="1" lang="en-US" sz="2000"/>
              <a:t>: </a:t>
            </a:r>
            <a:endParaRPr b="1" sz="2000"/>
          </a:p>
          <a:p>
            <a:pPr indent="0" lvl="0" marL="0" rtl="0" algn="ctr">
              <a:lnSpc>
                <a:spcPct val="90000"/>
              </a:lnSpc>
              <a:spcBef>
                <a:spcPts val="0"/>
              </a:spcBef>
              <a:spcAft>
                <a:spcPts val="0"/>
              </a:spcAft>
              <a:buSzPct val="100000"/>
              <a:buNone/>
            </a:pPr>
            <a:r>
              <a:rPr lang="en-US" sz="2000"/>
              <a:t>Md Saiful Islam 1,2✉, Wasifur Rahman1 , Abdelrahman Abdelkader1 , Sangwu Lee 1 , Phillip T. Yang3 , Jennifer Lynn Purks3 , Jamie Lynn Adams3 , Ruth B. Schneider 3 , Earl Ray Dorsey 3 and Ehsan Hoque</a:t>
            </a:r>
            <a:endParaRPr/>
          </a:p>
        </p:txBody>
      </p:sp>
      <p:sp>
        <p:nvSpPr>
          <p:cNvPr id="108" name="Google Shape;108;p13"/>
          <p:cNvSpPr/>
          <p:nvPr/>
        </p:nvSpPr>
        <p:spPr>
          <a:xfrm>
            <a:off x="272525" y="1129025"/>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9" name="Google Shape;109;p13"/>
          <p:cNvSpPr txBox="1"/>
          <p:nvPr>
            <p:ph idx="1" type="subTitle"/>
          </p:nvPr>
        </p:nvSpPr>
        <p:spPr>
          <a:xfrm>
            <a:off x="1079550" y="3632250"/>
            <a:ext cx="10032900" cy="473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000"/>
              <a:buNone/>
            </a:pPr>
            <a:r>
              <a:rPr lang="en-US" sz="2000"/>
              <a:t>NATURE DIGITAL MEDICINE JOURNAL</a:t>
            </a:r>
            <a:endParaRPr/>
          </a:p>
        </p:txBody>
      </p:sp>
      <p:sp>
        <p:nvSpPr>
          <p:cNvPr id="110" name="Google Shape;110;p13"/>
          <p:cNvSpPr txBox="1"/>
          <p:nvPr>
            <p:ph idx="1" type="subTitle"/>
          </p:nvPr>
        </p:nvSpPr>
        <p:spPr>
          <a:xfrm>
            <a:off x="961325" y="6248400"/>
            <a:ext cx="6678600" cy="361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SzPts val="2000"/>
              <a:buNone/>
            </a:pPr>
            <a:r>
              <a:rPr i="1" lang="en-US" sz="2000"/>
              <a:t>Presented By: Javeria Hassan  (23K-8019)</a:t>
            </a:r>
            <a:endParaRPr i="1"/>
          </a:p>
        </p:txBody>
      </p:sp>
      <p:sp>
        <p:nvSpPr>
          <p:cNvPr id="111" name="Google Shape;111;p13"/>
          <p:cNvSpPr txBox="1"/>
          <p:nvPr>
            <p:ph idx="1" type="subTitle"/>
          </p:nvPr>
        </p:nvSpPr>
        <p:spPr>
          <a:xfrm>
            <a:off x="1079550" y="5301013"/>
            <a:ext cx="6678600" cy="361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SzPts val="2000"/>
              <a:buNone/>
            </a:pPr>
            <a:r>
              <a:rPr i="1" lang="en-US" sz="2000"/>
              <a:t>Presented To: Dr Shehzad</a:t>
            </a:r>
            <a:endParaRPr i="1"/>
          </a:p>
        </p:txBody>
      </p:sp>
      <p:sp>
        <p:nvSpPr>
          <p:cNvPr id="112" name="Google Shape;112;p13"/>
          <p:cNvSpPr txBox="1"/>
          <p:nvPr>
            <p:ph idx="1" type="subTitle"/>
          </p:nvPr>
        </p:nvSpPr>
        <p:spPr>
          <a:xfrm>
            <a:off x="1079550" y="5774713"/>
            <a:ext cx="6678600" cy="361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SzPts val="2000"/>
              <a:buNone/>
            </a:pPr>
            <a:r>
              <a:rPr i="1" lang="en-US" sz="2000"/>
              <a:t>Course: Data science Tools and Techniques</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58975" y="904400"/>
            <a:ext cx="7888800" cy="973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a:t>Our Model Analysis</a:t>
            </a:r>
            <a:endParaRPr b="1"/>
          </a:p>
        </p:txBody>
      </p:sp>
      <p:sp>
        <p:nvSpPr>
          <p:cNvPr id="182" name="Google Shape;182;p22"/>
          <p:cNvSpPr txBox="1"/>
          <p:nvPr>
            <p:ph idx="12" type="sldNum"/>
          </p:nvPr>
        </p:nvSpPr>
        <p:spPr>
          <a:xfrm>
            <a:off x="9900458" y="6459785"/>
            <a:ext cx="1311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3" name="Google Shape;183;p22"/>
          <p:cNvSpPr/>
          <p:nvPr/>
        </p:nvSpPr>
        <p:spPr>
          <a:xfrm>
            <a:off x="257550" y="739700"/>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84" name="Google Shape;184;p22"/>
          <p:cNvPicPr preferRelativeResize="0"/>
          <p:nvPr/>
        </p:nvPicPr>
        <p:blipFill>
          <a:blip r:embed="rId3">
            <a:alphaModFix/>
          </a:blip>
          <a:stretch>
            <a:fillRect/>
          </a:stretch>
        </p:blipFill>
        <p:spPr>
          <a:xfrm>
            <a:off x="1020875" y="2149800"/>
            <a:ext cx="9164299" cy="387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58975" y="904400"/>
            <a:ext cx="7888800" cy="973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a:t>Our Model Analysis</a:t>
            </a:r>
            <a:endParaRPr b="1"/>
          </a:p>
        </p:txBody>
      </p:sp>
      <p:sp>
        <p:nvSpPr>
          <p:cNvPr id="190" name="Google Shape;190;p23"/>
          <p:cNvSpPr txBox="1"/>
          <p:nvPr>
            <p:ph idx="12" type="sldNum"/>
          </p:nvPr>
        </p:nvSpPr>
        <p:spPr>
          <a:xfrm>
            <a:off x="9900458" y="6459785"/>
            <a:ext cx="1311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1" name="Google Shape;191;p23"/>
          <p:cNvSpPr/>
          <p:nvPr/>
        </p:nvSpPr>
        <p:spPr>
          <a:xfrm>
            <a:off x="257550" y="739700"/>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92" name="Google Shape;192;p23"/>
          <p:cNvPicPr preferRelativeResize="0"/>
          <p:nvPr/>
        </p:nvPicPr>
        <p:blipFill>
          <a:blip r:embed="rId3">
            <a:alphaModFix/>
          </a:blip>
          <a:stretch>
            <a:fillRect/>
          </a:stretch>
        </p:blipFill>
        <p:spPr>
          <a:xfrm>
            <a:off x="3386750" y="2044975"/>
            <a:ext cx="4896774" cy="4169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998670" y="976574"/>
            <a:ext cx="9853500" cy="10119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0000"/>
              </a:buClr>
              <a:buSzPts val="4800"/>
              <a:buFont typeface="Calibri"/>
              <a:buNone/>
            </a:pPr>
            <a:r>
              <a:rPr b="1" lang="en-US">
                <a:solidFill>
                  <a:srgbClr val="000000"/>
                </a:solidFill>
              </a:rPr>
              <a:t>Data </a:t>
            </a:r>
            <a:r>
              <a:rPr b="1" lang="en-US">
                <a:solidFill>
                  <a:srgbClr val="000000"/>
                </a:solidFill>
              </a:rPr>
              <a:t>Availability</a:t>
            </a:r>
            <a:endParaRPr b="1"/>
          </a:p>
        </p:txBody>
      </p:sp>
      <p:sp>
        <p:nvSpPr>
          <p:cNvPr id="198" name="Google Shape;198;p24"/>
          <p:cNvSpPr txBox="1"/>
          <p:nvPr>
            <p:ph idx="1" type="body"/>
          </p:nvPr>
        </p:nvSpPr>
        <p:spPr>
          <a:xfrm>
            <a:off x="759100" y="2290625"/>
            <a:ext cx="10893600" cy="3867000"/>
          </a:xfrm>
          <a:prstGeom prst="rect">
            <a:avLst/>
          </a:prstGeom>
          <a:noFill/>
          <a:ln>
            <a:noFill/>
          </a:ln>
        </p:spPr>
        <p:txBody>
          <a:bodyPr anchorCtr="0" anchor="t" bIns="45700" lIns="0" spcFirstLastPara="1" rIns="0" wrap="square" tIns="45700">
            <a:normAutofit/>
          </a:bodyPr>
          <a:lstStyle/>
          <a:p>
            <a:pPr indent="0" lvl="0" marL="457200" rtl="0" algn="l">
              <a:lnSpc>
                <a:spcPct val="90000"/>
              </a:lnSpc>
              <a:spcBef>
                <a:spcPts val="0"/>
              </a:spcBef>
              <a:spcAft>
                <a:spcPts val="0"/>
              </a:spcAft>
              <a:buNone/>
            </a:pPr>
            <a:r>
              <a:t/>
            </a:r>
            <a:endParaRPr b="1"/>
          </a:p>
          <a:p>
            <a:pPr indent="-342900" lvl="0" marL="457200" rtl="0" algn="l">
              <a:lnSpc>
                <a:spcPct val="90000"/>
              </a:lnSpc>
              <a:spcBef>
                <a:spcPts val="0"/>
              </a:spcBef>
              <a:spcAft>
                <a:spcPts val="0"/>
              </a:spcAft>
              <a:buSzPts val="1800"/>
              <a:buChar char="❏"/>
            </a:pPr>
            <a:r>
              <a:rPr lang="en-US"/>
              <a:t>The recorded videos were collected using a web-based tool. The tool is publicly accessible at https://parktest.net. Unfortunately, we are unable to share the raw videos due to the Health Insurance Portability and Accountability Act (HIPAA) compliance. However, the extracted features and clinical ratings are publicly available: https://github.com/ROC-HCI/finger-tapping-severity. The features are provided in a structured format that can be easily integrated with existing machinelearning workflows.</a:t>
            </a:r>
            <a:endParaRPr/>
          </a:p>
        </p:txBody>
      </p:sp>
      <p:sp>
        <p:nvSpPr>
          <p:cNvPr id="199" name="Google Shape;199;p24"/>
          <p:cNvSpPr txBox="1"/>
          <p:nvPr>
            <p:ph idx="12" type="sldNum"/>
          </p:nvPr>
        </p:nvSpPr>
        <p:spPr>
          <a:xfrm>
            <a:off x="9900458" y="6459785"/>
            <a:ext cx="1311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0" name="Google Shape;200;p24"/>
          <p:cNvSpPr/>
          <p:nvPr/>
        </p:nvSpPr>
        <p:spPr>
          <a:xfrm>
            <a:off x="257550" y="739700"/>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759095" y="1020049"/>
            <a:ext cx="9853485" cy="101195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0000"/>
              </a:buClr>
              <a:buSzPts val="4800"/>
              <a:buFont typeface="Calibri"/>
              <a:buNone/>
            </a:pPr>
            <a:r>
              <a:rPr b="1" lang="en-US">
                <a:solidFill>
                  <a:srgbClr val="000000"/>
                </a:solidFill>
              </a:rPr>
              <a:t>Conclusion </a:t>
            </a:r>
            <a:endParaRPr b="1"/>
          </a:p>
        </p:txBody>
      </p:sp>
      <p:sp>
        <p:nvSpPr>
          <p:cNvPr id="206" name="Google Shape;206;p25"/>
          <p:cNvSpPr txBox="1"/>
          <p:nvPr>
            <p:ph idx="1" type="body"/>
          </p:nvPr>
        </p:nvSpPr>
        <p:spPr>
          <a:xfrm>
            <a:off x="759096" y="2290618"/>
            <a:ext cx="9853486" cy="3867007"/>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rPr lang="en-US"/>
              <a:t>In conclusion, we rigorously evaluated various regressor models for motor performance assessment in Parkinson's disease using comprehensive performance metrics. The results from leave-one-patient-out cross-validation highlight the LightGBM regressor as the most effective model, achieving the lowest mean absolute error (MAE) of 0.5802 and outperforming other models in multiple metrics, including accuracy, Kendall's τ, MAPE, PCC, and Spearman's ρ. This robust evaluation provides valuable insights into the effectiveness of different regressors, paving the way for enhanced accuracy and reliability in assessing Parkinsonian symptoms through AI-driven methodologies.</a:t>
            </a:r>
            <a:endParaRPr/>
          </a:p>
        </p:txBody>
      </p:sp>
      <p:sp>
        <p:nvSpPr>
          <p:cNvPr id="207" name="Google Shape;207;p25"/>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8" name="Google Shape;208;p25"/>
          <p:cNvSpPr/>
          <p:nvPr/>
        </p:nvSpPr>
        <p:spPr>
          <a:xfrm>
            <a:off x="257550" y="739700"/>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759095" y="1020049"/>
            <a:ext cx="9853485" cy="101195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0000"/>
              </a:buClr>
              <a:buSzPts val="4800"/>
              <a:buFont typeface="Calibri"/>
              <a:buNone/>
            </a:pPr>
            <a:r>
              <a:rPr b="1" lang="en-US">
                <a:solidFill>
                  <a:srgbClr val="000000"/>
                </a:solidFill>
              </a:rPr>
              <a:t>References </a:t>
            </a:r>
            <a:endParaRPr b="1"/>
          </a:p>
        </p:txBody>
      </p:sp>
      <p:sp>
        <p:nvSpPr>
          <p:cNvPr id="214" name="Google Shape;214;p26"/>
          <p:cNvSpPr txBox="1"/>
          <p:nvPr>
            <p:ph idx="1" type="body"/>
          </p:nvPr>
        </p:nvSpPr>
        <p:spPr>
          <a:xfrm>
            <a:off x="759096" y="2290618"/>
            <a:ext cx="9853486" cy="3867007"/>
          </a:xfrm>
          <a:prstGeom prst="rect">
            <a:avLst/>
          </a:prstGeom>
          <a:noFill/>
          <a:ln>
            <a:noFill/>
          </a:ln>
        </p:spPr>
        <p:txBody>
          <a:bodyPr anchorCtr="0" anchor="t" bIns="45700" lIns="0" spcFirstLastPara="1" rIns="0" wrap="square" tIns="45700">
            <a:normAutofit lnSpcReduction="10000"/>
          </a:bodyPr>
          <a:lstStyle/>
          <a:p>
            <a:pPr indent="0" lvl="0" marL="91440" rtl="0" algn="l">
              <a:lnSpc>
                <a:spcPct val="90000"/>
              </a:lnSpc>
              <a:spcBef>
                <a:spcPts val="0"/>
              </a:spcBef>
              <a:spcAft>
                <a:spcPts val="0"/>
              </a:spcAft>
              <a:buSzPts val="2000"/>
              <a:buNone/>
            </a:pPr>
            <a:r>
              <a:rPr lang="en-US"/>
              <a:t>1. Willis, A., Schootman, M., Evanoff, B., Perlmutter, J. &amp; Racette, B. Neurologist care in Parkinson disease: a utilization, outcomes, and survival study. Neurology 77, 851–857 (2011). 2. Kissani, N. et al. Why does Africa have the lowest number of neurologists and how to cover the gap? J. Neurol. Sci. 434, 120119 (2022). </a:t>
            </a:r>
            <a:endParaRPr/>
          </a:p>
          <a:p>
            <a:pPr indent="0" lvl="0" marL="91440" rtl="0" algn="l">
              <a:lnSpc>
                <a:spcPct val="90000"/>
              </a:lnSpc>
              <a:spcBef>
                <a:spcPts val="0"/>
              </a:spcBef>
              <a:spcAft>
                <a:spcPts val="0"/>
              </a:spcAft>
              <a:buSzPts val="2000"/>
              <a:buNone/>
            </a:pPr>
            <a:r>
              <a:rPr lang="en-US"/>
              <a:t>3. Hughes, A. J., Daniel, S. E., Kilford, L. &amp; Lees, A. J. Accuracy of clinical diagnosis of idiopathic Parkinson’s disease: a clinico-pathological study of 100 cases. J. Neurol. Neurosurg. Psychiatry 55, 181–184 (1992). </a:t>
            </a:r>
            <a:endParaRPr/>
          </a:p>
          <a:p>
            <a:pPr indent="0" lvl="0" marL="91440" rtl="0" algn="l">
              <a:lnSpc>
                <a:spcPct val="90000"/>
              </a:lnSpc>
              <a:spcBef>
                <a:spcPts val="0"/>
              </a:spcBef>
              <a:spcAft>
                <a:spcPts val="0"/>
              </a:spcAft>
              <a:buSzPts val="2000"/>
              <a:buNone/>
            </a:pPr>
            <a:r>
              <a:rPr lang="en-US"/>
              <a:t>4. Khan, T., Nyholm, D., Westin, J. &amp; Dougherty, M. A computer vision framework for finger-tapping evaluation in Parkinson’s disease. Artif. Intell. Med. 60, 27–40 (2014). </a:t>
            </a:r>
            <a:endParaRPr/>
          </a:p>
          <a:p>
            <a:pPr indent="0" lvl="0" marL="91440" rtl="0" algn="l">
              <a:lnSpc>
                <a:spcPct val="90000"/>
              </a:lnSpc>
              <a:spcBef>
                <a:spcPts val="0"/>
              </a:spcBef>
              <a:spcAft>
                <a:spcPts val="0"/>
              </a:spcAft>
              <a:buSzPts val="2000"/>
              <a:buNone/>
            </a:pPr>
            <a:r>
              <a:rPr lang="en-US"/>
              <a:t>5. Williams, S. et al. Supervised classification of bradykinesia in Parkinson’s disease from smartphone videos. Artif. Intell. Med. 110, 101966 (2020). </a:t>
            </a:r>
            <a:endParaRPr/>
          </a:p>
          <a:p>
            <a:pPr indent="0" lvl="0" marL="91440" rtl="0" algn="l">
              <a:lnSpc>
                <a:spcPct val="90000"/>
              </a:lnSpc>
              <a:spcBef>
                <a:spcPts val="0"/>
              </a:spcBef>
              <a:spcAft>
                <a:spcPts val="0"/>
              </a:spcAft>
              <a:buSzPts val="2000"/>
              <a:buNone/>
            </a:pPr>
            <a:r>
              <a:rPr lang="en-US"/>
              <a:t>6. Nunes, A. S. et al. Automatic classification and severity estimation of ataxia from finger tapping videos. Front. Neurol. 12, 2587 (2022). </a:t>
            </a:r>
            <a:endParaRPr/>
          </a:p>
          <a:p>
            <a:pPr indent="0" lvl="0" marL="91440" rtl="0" algn="l">
              <a:lnSpc>
                <a:spcPct val="90000"/>
              </a:lnSpc>
              <a:spcBef>
                <a:spcPts val="0"/>
              </a:spcBef>
              <a:spcAft>
                <a:spcPts val="0"/>
              </a:spcAft>
              <a:buSzPts val="2000"/>
              <a:buNone/>
            </a:pPr>
            <a:r>
              <a:rPr lang="en-US"/>
              <a:t>7. Quinonero-Candela, J., Sugiyama, M., Schwaighofer, A. &amp; Lawrence, N.D. Dataset Shift in Machine Learning, Vol. 1, 5 (MIT Press, 2008)</a:t>
            </a:r>
            <a:endParaRPr/>
          </a:p>
        </p:txBody>
      </p:sp>
      <p:sp>
        <p:nvSpPr>
          <p:cNvPr id="215" name="Google Shape;215;p26"/>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6" name="Google Shape;216;p26"/>
          <p:cNvSpPr/>
          <p:nvPr/>
        </p:nvSpPr>
        <p:spPr>
          <a:xfrm>
            <a:off x="257550" y="739700"/>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759095" y="1020049"/>
            <a:ext cx="9853485" cy="101195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Presentation Breakdown</a:t>
            </a:r>
            <a:endParaRPr/>
          </a:p>
        </p:txBody>
      </p:sp>
      <p:sp>
        <p:nvSpPr>
          <p:cNvPr id="118" name="Google Shape;118;p14"/>
          <p:cNvSpPr txBox="1"/>
          <p:nvPr>
            <p:ph idx="1" type="body"/>
          </p:nvPr>
        </p:nvSpPr>
        <p:spPr>
          <a:xfrm>
            <a:off x="931375" y="2290625"/>
            <a:ext cx="9681000" cy="3867000"/>
          </a:xfrm>
          <a:prstGeom prst="rect">
            <a:avLst/>
          </a:prstGeom>
          <a:noFill/>
          <a:ln>
            <a:noFill/>
          </a:ln>
        </p:spPr>
        <p:txBody>
          <a:bodyPr anchorCtr="0" anchor="t" bIns="45700" lIns="0" spcFirstLastPara="1" rIns="0" wrap="square" tIns="45700">
            <a:noAutofit/>
          </a:bodyPr>
          <a:lstStyle/>
          <a:p>
            <a:pPr indent="0" lvl="0" marL="91440" rtl="0" algn="l">
              <a:lnSpc>
                <a:spcPct val="115000"/>
              </a:lnSpc>
              <a:spcBef>
                <a:spcPts val="0"/>
              </a:spcBef>
              <a:spcAft>
                <a:spcPts val="0"/>
              </a:spcAft>
              <a:buNone/>
            </a:pPr>
            <a:r>
              <a:rPr lang="en-US"/>
              <a:t>The Presentation is breakdown in the following sections:</a:t>
            </a:r>
            <a:endParaRPr/>
          </a:p>
          <a:p>
            <a:pPr indent="-127000" lvl="0" marL="91440" rtl="0" algn="l">
              <a:lnSpc>
                <a:spcPct val="115000"/>
              </a:lnSpc>
              <a:spcBef>
                <a:spcPts val="0"/>
              </a:spcBef>
              <a:spcAft>
                <a:spcPts val="0"/>
              </a:spcAft>
              <a:buSzPts val="2000"/>
              <a:buChar char="❏"/>
            </a:pPr>
            <a:r>
              <a:rPr lang="en-US"/>
              <a:t>  Abstract</a:t>
            </a:r>
            <a:endParaRPr/>
          </a:p>
          <a:p>
            <a:pPr indent="-127000" lvl="0" marL="91440" rtl="0" algn="l">
              <a:lnSpc>
                <a:spcPct val="115000"/>
              </a:lnSpc>
              <a:spcBef>
                <a:spcPts val="0"/>
              </a:spcBef>
              <a:spcAft>
                <a:spcPts val="0"/>
              </a:spcAft>
              <a:buSzPts val="2000"/>
              <a:buChar char="❏"/>
            </a:pPr>
            <a:r>
              <a:rPr lang="en-US"/>
              <a:t>  Introduction</a:t>
            </a:r>
            <a:endParaRPr/>
          </a:p>
          <a:p>
            <a:pPr indent="-127000" lvl="0" marL="91440" rtl="0" algn="l">
              <a:lnSpc>
                <a:spcPct val="115000"/>
              </a:lnSpc>
              <a:spcBef>
                <a:spcPts val="0"/>
              </a:spcBef>
              <a:spcAft>
                <a:spcPts val="0"/>
              </a:spcAft>
              <a:buSzPts val="2000"/>
              <a:buChar char="❏"/>
            </a:pPr>
            <a:r>
              <a:rPr lang="en-US"/>
              <a:t> </a:t>
            </a:r>
            <a:r>
              <a:rPr lang="en-US"/>
              <a:t> Dataset Overview</a:t>
            </a:r>
            <a:endParaRPr/>
          </a:p>
          <a:p>
            <a:pPr indent="-127000" lvl="0" marL="91440" rtl="0" algn="l">
              <a:lnSpc>
                <a:spcPct val="115000"/>
              </a:lnSpc>
              <a:spcBef>
                <a:spcPts val="0"/>
              </a:spcBef>
              <a:spcAft>
                <a:spcPts val="0"/>
              </a:spcAft>
              <a:buSzPts val="2000"/>
              <a:buChar char="❏"/>
            </a:pPr>
            <a:r>
              <a:rPr lang="en-US"/>
              <a:t> Data Processing</a:t>
            </a:r>
            <a:endParaRPr/>
          </a:p>
          <a:p>
            <a:pPr indent="-127000" lvl="0" marL="91440" rtl="0" algn="l">
              <a:lnSpc>
                <a:spcPct val="115000"/>
              </a:lnSpc>
              <a:spcBef>
                <a:spcPts val="0"/>
              </a:spcBef>
              <a:spcAft>
                <a:spcPts val="0"/>
              </a:spcAft>
              <a:buSzPts val="2000"/>
              <a:buChar char="❏"/>
            </a:pPr>
            <a:r>
              <a:rPr lang="en-US"/>
              <a:t>Demographic Information</a:t>
            </a:r>
            <a:endParaRPr/>
          </a:p>
          <a:p>
            <a:pPr indent="-127000" lvl="0" marL="91440" rtl="0" algn="l">
              <a:lnSpc>
                <a:spcPct val="115000"/>
              </a:lnSpc>
              <a:spcBef>
                <a:spcPts val="0"/>
              </a:spcBef>
              <a:spcAft>
                <a:spcPts val="0"/>
              </a:spcAft>
              <a:buSzPts val="2000"/>
              <a:buChar char="❏"/>
            </a:pPr>
            <a:r>
              <a:rPr lang="en-US"/>
              <a:t>  Model Performance</a:t>
            </a:r>
            <a:endParaRPr/>
          </a:p>
          <a:p>
            <a:pPr indent="-127000" lvl="0" marL="91440" rtl="0" algn="l">
              <a:lnSpc>
                <a:spcPct val="115000"/>
              </a:lnSpc>
              <a:spcBef>
                <a:spcPts val="0"/>
              </a:spcBef>
              <a:spcAft>
                <a:spcPts val="0"/>
              </a:spcAft>
              <a:buSzPts val="2000"/>
              <a:buChar char="❏"/>
            </a:pPr>
            <a:r>
              <a:rPr lang="en-US"/>
              <a:t>  Our Model Performance</a:t>
            </a:r>
            <a:endParaRPr/>
          </a:p>
          <a:p>
            <a:pPr indent="-127000" lvl="0" marL="91440" rtl="0" algn="l">
              <a:lnSpc>
                <a:spcPct val="115000"/>
              </a:lnSpc>
              <a:spcBef>
                <a:spcPts val="0"/>
              </a:spcBef>
              <a:spcAft>
                <a:spcPts val="0"/>
              </a:spcAft>
              <a:buSzPts val="2000"/>
              <a:buChar char="❏"/>
            </a:pPr>
            <a:r>
              <a:rPr lang="en-US"/>
              <a:t> Data Availability</a:t>
            </a:r>
            <a:endParaRPr/>
          </a:p>
          <a:p>
            <a:pPr indent="-127000" lvl="0" marL="91440" rtl="0" algn="l">
              <a:lnSpc>
                <a:spcPct val="115000"/>
              </a:lnSpc>
              <a:spcBef>
                <a:spcPts val="0"/>
              </a:spcBef>
              <a:spcAft>
                <a:spcPts val="0"/>
              </a:spcAft>
              <a:buSzPts val="2000"/>
              <a:buChar char="❏"/>
            </a:pPr>
            <a:r>
              <a:rPr lang="en-US"/>
              <a:t>  Conclusion</a:t>
            </a:r>
            <a:endParaRPr/>
          </a:p>
          <a:p>
            <a:pPr indent="0" lvl="0" marL="0" rtl="0" algn="l">
              <a:lnSpc>
                <a:spcPct val="115000"/>
              </a:lnSpc>
              <a:spcBef>
                <a:spcPts val="1400"/>
              </a:spcBef>
              <a:spcAft>
                <a:spcPts val="0"/>
              </a:spcAft>
              <a:buSzPts val="2000"/>
              <a:buNone/>
            </a:pPr>
            <a:r>
              <a:rPr lang="en-US"/>
              <a:t> </a:t>
            </a:r>
            <a:endParaRPr/>
          </a:p>
        </p:txBody>
      </p:sp>
      <p:sp>
        <p:nvSpPr>
          <p:cNvPr id="119" name="Google Shape;119;p14"/>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0" name="Google Shape;120;p14"/>
          <p:cNvSpPr/>
          <p:nvPr/>
        </p:nvSpPr>
        <p:spPr>
          <a:xfrm>
            <a:off x="257550" y="739700"/>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759095" y="1020049"/>
            <a:ext cx="9853485" cy="101195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Abstract</a:t>
            </a:r>
            <a:endParaRPr/>
          </a:p>
        </p:txBody>
      </p:sp>
      <p:sp>
        <p:nvSpPr>
          <p:cNvPr id="126" name="Google Shape;126;p15"/>
          <p:cNvSpPr txBox="1"/>
          <p:nvPr>
            <p:ph idx="1" type="body"/>
          </p:nvPr>
        </p:nvSpPr>
        <p:spPr>
          <a:xfrm>
            <a:off x="759096" y="2290618"/>
            <a:ext cx="9853486" cy="3867007"/>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a:solidFill>
                  <a:srgbClr val="374151"/>
                </a:solidFill>
              </a:rPr>
              <a:t>We introduce an AI system for remote assessment of motor performance in Parkinson's disease. 250 participants globally underwent finger-tapping tasks rated by expert neurologists. Our algorithms aligned with the Movement Disorder Society Unified Parkinson’s Disease Rating Scale (MDS-UPDRS) and demonstrated excellent inter-rater reliability (ICC 0.88). The machine learning model, trained on these measures, outperformed certified raters, showcasing a mean absolute error (MAE) of 0.58 compared to their average MAE of 0.83. While slightly trailing expert neurologists (0.53 MAE), this methodology offers replicability for similar motor tasks, enabling efficient evaluations.</a:t>
            </a:r>
            <a:endParaRPr/>
          </a:p>
        </p:txBody>
      </p:sp>
      <p:sp>
        <p:nvSpPr>
          <p:cNvPr id="127" name="Google Shape;127;p15"/>
          <p:cNvSpPr txBox="1"/>
          <p:nvPr>
            <p:ph idx="12" type="sldNum"/>
          </p:nvPr>
        </p:nvSpPr>
        <p:spPr>
          <a:xfrm>
            <a:off x="9900458" y="6459785"/>
            <a:ext cx="131202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8" name="Google Shape;128;p15"/>
          <p:cNvSpPr/>
          <p:nvPr/>
        </p:nvSpPr>
        <p:spPr>
          <a:xfrm>
            <a:off x="257550" y="739700"/>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759095" y="1020049"/>
            <a:ext cx="9853500" cy="10119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Introduction</a:t>
            </a:r>
            <a:endParaRPr/>
          </a:p>
        </p:txBody>
      </p:sp>
      <p:sp>
        <p:nvSpPr>
          <p:cNvPr id="134" name="Google Shape;134;p16"/>
          <p:cNvSpPr txBox="1"/>
          <p:nvPr>
            <p:ph idx="1" type="body"/>
          </p:nvPr>
        </p:nvSpPr>
        <p:spPr>
          <a:xfrm>
            <a:off x="968721" y="2312356"/>
            <a:ext cx="9853500" cy="3867000"/>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None/>
            </a:pPr>
            <a:r>
              <a:rPr lang="en-US" sz="2200">
                <a:solidFill>
                  <a:schemeClr val="dk1"/>
                </a:solidFill>
              </a:rPr>
              <a:t>PD, a non-curable, fast-growing neurological disease, faces limited access to neurological care globally, particularly in underdeveloped regions. The finger-tapping task, assessing bradykinesia, a key PD symptom, is crucial but hindered by limited clinical visits. Our AI-driven solution envisions a global, automated assessment of motor performance severity through a webcam-based finger-tapping task. Overcoming challenges of data collection in diverse environments, we derive clinically relevant features, highly correlating with expert ratings. An interpretable AI model, trained on these features, rivals expert clinicians in assessing severity, potentially enhancing PD care accessibility worldwide.</a:t>
            </a:r>
            <a:endParaRPr sz="2200">
              <a:solidFill>
                <a:schemeClr val="dk1"/>
              </a:solidFill>
            </a:endParaRPr>
          </a:p>
        </p:txBody>
      </p:sp>
      <p:sp>
        <p:nvSpPr>
          <p:cNvPr id="135" name="Google Shape;135;p16"/>
          <p:cNvSpPr txBox="1"/>
          <p:nvPr>
            <p:ph idx="12" type="sldNum"/>
          </p:nvPr>
        </p:nvSpPr>
        <p:spPr>
          <a:xfrm>
            <a:off x="9900458" y="6459785"/>
            <a:ext cx="1311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6" name="Google Shape;136;p16"/>
          <p:cNvSpPr/>
          <p:nvPr/>
        </p:nvSpPr>
        <p:spPr>
          <a:xfrm>
            <a:off x="257550" y="739700"/>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759100" y="1020050"/>
            <a:ext cx="10713900" cy="10119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a:t>Data Collection</a:t>
            </a:r>
            <a:endParaRPr b="1"/>
          </a:p>
        </p:txBody>
      </p:sp>
      <p:sp>
        <p:nvSpPr>
          <p:cNvPr id="142" name="Google Shape;142;p17"/>
          <p:cNvSpPr txBox="1"/>
          <p:nvPr>
            <p:ph idx="12" type="sldNum"/>
          </p:nvPr>
        </p:nvSpPr>
        <p:spPr>
          <a:xfrm>
            <a:off x="9900458" y="6459785"/>
            <a:ext cx="1311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3" name="Google Shape;143;p17"/>
          <p:cNvSpPr/>
          <p:nvPr/>
        </p:nvSpPr>
        <p:spPr>
          <a:xfrm>
            <a:off x="257550" y="739700"/>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44" name="Google Shape;144;p17"/>
          <p:cNvPicPr preferRelativeResize="0"/>
          <p:nvPr/>
        </p:nvPicPr>
        <p:blipFill>
          <a:blip r:embed="rId3">
            <a:alphaModFix/>
          </a:blip>
          <a:stretch>
            <a:fillRect/>
          </a:stretch>
        </p:blipFill>
        <p:spPr>
          <a:xfrm>
            <a:off x="1934275" y="2229275"/>
            <a:ext cx="7620000" cy="393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739050" y="753200"/>
            <a:ext cx="10713900" cy="10119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a:t>Data Processing</a:t>
            </a:r>
            <a:endParaRPr b="1"/>
          </a:p>
        </p:txBody>
      </p:sp>
      <p:sp>
        <p:nvSpPr>
          <p:cNvPr id="150" name="Google Shape;150;p18"/>
          <p:cNvSpPr txBox="1"/>
          <p:nvPr>
            <p:ph idx="12" type="sldNum"/>
          </p:nvPr>
        </p:nvSpPr>
        <p:spPr>
          <a:xfrm>
            <a:off x="9900458" y="6459785"/>
            <a:ext cx="1311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1" name="Google Shape;151;p18"/>
          <p:cNvSpPr/>
          <p:nvPr/>
        </p:nvSpPr>
        <p:spPr>
          <a:xfrm>
            <a:off x="257550" y="739700"/>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52" name="Google Shape;152;p18"/>
          <p:cNvPicPr preferRelativeResize="0"/>
          <p:nvPr/>
        </p:nvPicPr>
        <p:blipFill>
          <a:blip r:embed="rId3">
            <a:alphaModFix/>
          </a:blip>
          <a:stretch>
            <a:fillRect/>
          </a:stretch>
        </p:blipFill>
        <p:spPr>
          <a:xfrm>
            <a:off x="3353475" y="2004675"/>
            <a:ext cx="5485050" cy="435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739050" y="753200"/>
            <a:ext cx="10713900" cy="10119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a:t>Demographic Analysis</a:t>
            </a:r>
            <a:endParaRPr b="1"/>
          </a:p>
        </p:txBody>
      </p:sp>
      <p:sp>
        <p:nvSpPr>
          <p:cNvPr id="158" name="Google Shape;158;p19"/>
          <p:cNvSpPr txBox="1"/>
          <p:nvPr>
            <p:ph idx="12" type="sldNum"/>
          </p:nvPr>
        </p:nvSpPr>
        <p:spPr>
          <a:xfrm>
            <a:off x="9900458" y="6459785"/>
            <a:ext cx="1311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9" name="Google Shape;159;p19"/>
          <p:cNvSpPr/>
          <p:nvPr/>
        </p:nvSpPr>
        <p:spPr>
          <a:xfrm>
            <a:off x="257550" y="739700"/>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60" name="Google Shape;160;p19"/>
          <p:cNvPicPr preferRelativeResize="0"/>
          <p:nvPr/>
        </p:nvPicPr>
        <p:blipFill>
          <a:blip r:embed="rId3">
            <a:alphaModFix/>
          </a:blip>
          <a:stretch>
            <a:fillRect/>
          </a:stretch>
        </p:blipFill>
        <p:spPr>
          <a:xfrm>
            <a:off x="2308699" y="1929800"/>
            <a:ext cx="7187701" cy="4321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739175" y="-1018200"/>
            <a:ext cx="7244700" cy="28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a:t>Model Performance</a:t>
            </a:r>
            <a:endParaRPr b="1"/>
          </a:p>
        </p:txBody>
      </p:sp>
      <p:sp>
        <p:nvSpPr>
          <p:cNvPr id="166" name="Google Shape;166;p20"/>
          <p:cNvSpPr txBox="1"/>
          <p:nvPr>
            <p:ph idx="12" type="sldNum"/>
          </p:nvPr>
        </p:nvSpPr>
        <p:spPr>
          <a:xfrm>
            <a:off x="9900458" y="6459785"/>
            <a:ext cx="1311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7" name="Google Shape;167;p20"/>
          <p:cNvSpPr/>
          <p:nvPr/>
        </p:nvSpPr>
        <p:spPr>
          <a:xfrm>
            <a:off x="257550" y="739700"/>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68" name="Google Shape;168;p20"/>
          <p:cNvPicPr preferRelativeResize="0"/>
          <p:nvPr/>
        </p:nvPicPr>
        <p:blipFill>
          <a:blip r:embed="rId3">
            <a:alphaModFix/>
          </a:blip>
          <a:stretch>
            <a:fillRect/>
          </a:stretch>
        </p:blipFill>
        <p:spPr>
          <a:xfrm>
            <a:off x="3357125" y="2004825"/>
            <a:ext cx="5328324" cy="424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739175" y="-1018200"/>
            <a:ext cx="7244700" cy="28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a:t>Model Performance</a:t>
            </a:r>
            <a:endParaRPr b="1"/>
          </a:p>
        </p:txBody>
      </p:sp>
      <p:sp>
        <p:nvSpPr>
          <p:cNvPr id="174" name="Google Shape;174;p21"/>
          <p:cNvSpPr txBox="1"/>
          <p:nvPr>
            <p:ph idx="12" type="sldNum"/>
          </p:nvPr>
        </p:nvSpPr>
        <p:spPr>
          <a:xfrm>
            <a:off x="9900458" y="6459785"/>
            <a:ext cx="1311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5" name="Google Shape;175;p21"/>
          <p:cNvSpPr/>
          <p:nvPr/>
        </p:nvSpPr>
        <p:spPr>
          <a:xfrm>
            <a:off x="257550" y="739700"/>
            <a:ext cx="1901700" cy="16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76" name="Google Shape;176;p21"/>
          <p:cNvPicPr preferRelativeResize="0"/>
          <p:nvPr/>
        </p:nvPicPr>
        <p:blipFill>
          <a:blip r:embed="rId3">
            <a:alphaModFix/>
          </a:blip>
          <a:stretch>
            <a:fillRect/>
          </a:stretch>
        </p:blipFill>
        <p:spPr>
          <a:xfrm>
            <a:off x="685800" y="2295100"/>
            <a:ext cx="10820400" cy="349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