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6" r:id="rId1"/>
  </p:sldMasterIdLst>
  <p:notesMasterIdLst>
    <p:notesMasterId r:id="rId9"/>
  </p:notesMasterIdLst>
  <p:handoutMasterIdLst>
    <p:handoutMasterId r:id="rId10"/>
  </p:handoutMasterIdLst>
  <p:sldIdLst>
    <p:sldId id="1702" r:id="rId2"/>
    <p:sldId id="1703" r:id="rId3"/>
    <p:sldId id="1701" r:id="rId4"/>
    <p:sldId id="1705" r:id="rId5"/>
    <p:sldId id="1707" r:id="rId6"/>
    <p:sldId id="1706" r:id="rId7"/>
    <p:sldId id="1708" r:id="rId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85" autoAdjust="0"/>
    <p:restoredTop sz="85864" autoAdjust="0"/>
  </p:normalViewPr>
  <p:slideViewPr>
    <p:cSldViewPr>
      <p:cViewPr varScale="1">
        <p:scale>
          <a:sx n="53" d="100"/>
          <a:sy n="53" d="100"/>
        </p:scale>
        <p:origin x="100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17538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32D4230-A80E-3C48-B973-57B318696E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89FAC2A-B179-8D41-BC1E-D99821A8C1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4463421E-6694-E44E-B873-5CDC271EB5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B6D6F778-BD87-D343-B0F5-950E1C040E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933285-16CB-7D4D-AB8D-25DC453913DD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D6FCF17-F678-0444-929D-97CD5B7D71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Lucida San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59D6C70-B629-814E-BCB6-2CFA5DB5FC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Lucida Sans" panose="020B0602030504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0B85D63-DF1C-CA4C-973D-78046B0BF4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C5140E37-0863-7848-9C9F-826355F525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F966DEFA-ADA0-A942-ACE3-88D544255D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Lucida Sans" panose="020B0602030504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2F78E2DF-0D35-1748-9CC3-ED36B8ABC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Lucida Sans" panose="020B0602030504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42C7AB-88EC-494C-9E8B-8D8B71BD1FFF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42C7AB-88EC-494C-9E8B-8D8B71BD1FF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29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42C7AB-88EC-494C-9E8B-8D8B71BD1FF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25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4908F2AA-4AA4-A348-896D-F7FB2244056B}"/>
              </a:ext>
            </a:extLst>
          </p:cNvPr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B51700-DFB9-CC4F-AC52-08B88170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D796A7-6298-8B42-BDA3-0B8C4361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D32BC4-C06B-634A-8E53-D73C13EB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7505D-8790-9F46-B4EE-C411CE0A9E3B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63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6272-E3D3-E841-B081-53217FA2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70C0-6334-D444-A0B4-8A2783AF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7A91-B19B-F34F-A7D3-141E5DDB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66CD2-F73A-D146-BA3A-96A107C0EEBD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4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96A9-C4E6-874F-A81D-C5E0EBBD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631A-C4BB-9D49-80AD-A913F066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1064-9860-604C-982C-B21CC2E1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0E13C-F043-C24B-A13C-9C7C78FD8DA6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6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70D4-9670-7340-9184-AFD3085D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2BD4-3B0B-344E-8DA2-DAC3DC57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58B1-A8FE-4F44-B562-9CDE9154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26D9-B922-4242-ADE8-96C02B8158F1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70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A8BFA4F7-9DD1-2243-ABC0-FE6F78970D55}"/>
              </a:ext>
            </a:extLst>
          </p:cNvPr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79433C-D2B4-7240-854D-A3243155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918BB3-8D1C-5C47-BF92-21652A6E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9B225D-EC22-8446-80C0-1402EC8A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42463-F6BA-CB4F-9547-C3668BB8C8F6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5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331BB5-36F3-314D-9C82-B7E450F1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01BDD8-4752-114D-890E-242DBB84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B2F894-1C9E-6D45-A6F8-A53EBA55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872CB-8605-E94C-8819-FD484CD2788F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9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53379A82-9844-4E4D-82EE-1E000AACAFF1}"/>
              </a:ext>
            </a:extLst>
          </p:cNvPr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1DC8DF6-326B-A742-B371-353F522D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178490F1-959F-6B41-A629-EF4283EF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2FDCE330-F440-AA47-990E-C2544C9B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B24DB-98F7-404C-99DB-E2975F6CBFB3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92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840D84C-CE34-1C4A-8663-5A30986D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1A123F-37F2-0B41-9B0D-655B0AF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F27814-D07B-B649-B774-AEDD686F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1CD75-12A5-AB41-BF45-93396E4A736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4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64F1D63-2D24-214F-8462-0906F528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ED6C89-C40D-9147-838D-39DED3FA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100A21-DC39-724F-9C5A-5BAE12CD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60EBD-FF02-124C-990E-E7DD6FA77753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2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985EC9DD-9402-1440-B412-EACD245232B5}"/>
              </a:ext>
            </a:extLst>
          </p:cNvPr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0A80633-F6B2-1449-8193-5CCB9A18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4DEEFD4-6F7D-9F4F-A9C9-98B3EA53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B63DF03-5951-9D4E-88A5-3FFF7C08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8A5E-2462-A844-AC3A-630356626C17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71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3FBD89-239A-3746-BA9F-4BB68798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D74558-90B1-2B40-9318-143607C7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7FAEC9-4D3B-744B-A6BE-B2BD336A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1B80-999A-764E-9AFE-597E013FB8BB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5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18B72-3528-B340-ABD2-0E3CCCB38CF5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it-IT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D13DA-79BF-144F-84AB-D40DD584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it-IT" altLang="en-US"/>
              <a:t>Fare clic per modificare lo stile del titolo</a:t>
            </a:r>
            <a:endParaRPr lang="en-US" alt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F797C2EF-AA82-FA45-BD16-10D9C0CEF9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5BD20-8FBD-614F-88F1-7228C5F04A2F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it-IT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2517-13F5-9D49-92D1-2C0DCA6F5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1FBF-A8B6-4145-A284-E10BE0398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4B67-DB7F-524C-93FE-E713ADC50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FFFFFF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14179D3-9413-1747-93E8-54237A06DDF9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07" r:id="rId2"/>
    <p:sldLayoutId id="2147484615" r:id="rId3"/>
    <p:sldLayoutId id="2147484608" r:id="rId4"/>
    <p:sldLayoutId id="2147484616" r:id="rId5"/>
    <p:sldLayoutId id="2147484609" r:id="rId6"/>
    <p:sldLayoutId id="2147484610" r:id="rId7"/>
    <p:sldLayoutId id="2147484617" r:id="rId8"/>
    <p:sldLayoutId id="2147484611" r:id="rId9"/>
    <p:sldLayoutId id="2147484612" r:id="rId10"/>
    <p:sldLayoutId id="214748461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ursebook/LPA_Lab_Guide.pdf" TargetMode="External"/><Relationship Id="rId2" Type="http://schemas.openxmlformats.org/officeDocument/2006/relationships/hyperlink" Target="Coursebook/LPA_Guide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Coursebook/LPA_Lab_Diagra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rare.com/free-download-junos-juniper-image-for-gns3-eve-ng-vmware-and-virtual-box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juniper.net/documentation/" TargetMode="External"/><Relationship Id="rId4" Type="http://schemas.openxmlformats.org/officeDocument/2006/relationships/hyperlink" Target="https://learningportal.juniper.net/juniper/user_activity_info.aspx?id=EDU-JUN-WBT-OD-IJ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4A9F4-8518-499C-8CF2-862166279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it-IT" sz="3200" b="1" dirty="0">
                <a:solidFill>
                  <a:srgbClr val="FF0000"/>
                </a:solidFill>
              </a:rPr>
              <a:t>Routing Architectures and Protocols Lab </a:t>
            </a:r>
            <a:br>
              <a:rPr lang="en-US" altLang="it-IT" sz="3200" dirty="0">
                <a:solidFill>
                  <a:srgbClr val="FF0000"/>
                </a:solidFill>
              </a:rPr>
            </a:br>
            <a:r>
              <a:rPr lang="en-US" altLang="it-IT" sz="3200" b="1" dirty="0">
                <a:solidFill>
                  <a:srgbClr val="FF0000"/>
                </a:solidFill>
              </a:rPr>
              <a:t>(LPA) </a:t>
            </a:r>
            <a:endParaRPr lang="it-IT" sz="32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02FD0C-2181-40B8-8D6B-2BDEBB28E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err="1"/>
              <a:t>Programme</a:t>
            </a:r>
            <a:r>
              <a:rPr lang="en-US" dirty="0"/>
              <a:t> in </a:t>
            </a:r>
          </a:p>
          <a:p>
            <a:r>
              <a:rPr lang="en-US" dirty="0"/>
              <a:t>Computer Science and Netwo</a:t>
            </a:r>
            <a:r>
              <a:rPr lang="en-US" b="1" dirty="0"/>
              <a:t>r</a:t>
            </a:r>
            <a:r>
              <a:rPr lang="en-US" dirty="0"/>
              <a:t>king</a:t>
            </a:r>
          </a:p>
          <a:p>
            <a:r>
              <a:rPr lang="en-US" dirty="0"/>
              <a:t>Academic Year 2024-2025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1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452AC-8512-441E-A6D8-7E9AA881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FF0000"/>
                </a:solidFill>
              </a:rPr>
              <a:t>About LPA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51B1CF-521C-4EB4-A55A-0DD9FFD2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Teacher</a:t>
            </a:r>
            <a:r>
              <a:rPr lang="it-IT" dirty="0"/>
              <a:t> name: Davide Adami</a:t>
            </a:r>
          </a:p>
          <a:p>
            <a:pPr lvl="1"/>
            <a:r>
              <a:rPr lang="it-IT" dirty="0"/>
              <a:t>Email: d.adami@iet.unipi.it</a:t>
            </a:r>
          </a:p>
          <a:p>
            <a:pPr lvl="1"/>
            <a:r>
              <a:rPr lang="it-IT" dirty="0"/>
              <a:t>Phone: +390502217652</a:t>
            </a:r>
          </a:p>
          <a:p>
            <a:r>
              <a:rPr lang="it-IT" dirty="0" err="1"/>
              <a:t>Semester</a:t>
            </a:r>
            <a:r>
              <a:rPr lang="it-IT" dirty="0"/>
              <a:t>: First</a:t>
            </a:r>
          </a:p>
          <a:p>
            <a:r>
              <a:rPr lang="it-IT" dirty="0" err="1"/>
              <a:t>Exam</a:t>
            </a:r>
            <a:r>
              <a:rPr lang="it-IT" dirty="0"/>
              <a:t> mode: </a:t>
            </a:r>
            <a:r>
              <a:rPr lang="it-IT" dirty="0" err="1"/>
              <a:t>Oral</a:t>
            </a:r>
            <a:r>
              <a:rPr lang="it-IT" dirty="0"/>
              <a:t> (Project)</a:t>
            </a:r>
          </a:p>
          <a:p>
            <a:r>
              <a:rPr lang="it-IT" dirty="0" err="1"/>
              <a:t>Pre-requisites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Networking </a:t>
            </a:r>
            <a:r>
              <a:rPr lang="it-IT" dirty="0" err="1"/>
              <a:t>fundamentals</a:t>
            </a:r>
            <a:endParaRPr lang="it-IT" dirty="0"/>
          </a:p>
          <a:p>
            <a:pPr lvl="1"/>
            <a:r>
              <a:rPr lang="it-IT" dirty="0" err="1"/>
              <a:t>Understanding</a:t>
            </a:r>
            <a:r>
              <a:rPr lang="it-IT" dirty="0"/>
              <a:t> of </a:t>
            </a:r>
            <a:r>
              <a:rPr lang="it-IT" dirty="0" err="1"/>
              <a:t>destination-based</a:t>
            </a:r>
            <a:r>
              <a:rPr lang="it-IT" dirty="0"/>
              <a:t>, hop-by-hop IP </a:t>
            </a:r>
            <a:r>
              <a:rPr lang="it-IT" dirty="0" err="1"/>
              <a:t>routing</a:t>
            </a:r>
            <a:r>
              <a:rPr lang="it-IT" dirty="0"/>
              <a:t> in a </a:t>
            </a:r>
            <a:r>
              <a:rPr lang="it-IT" dirty="0" err="1"/>
              <a:t>Classless</a:t>
            </a:r>
            <a:r>
              <a:rPr lang="it-IT" dirty="0"/>
              <a:t> Inter-Domain Routing (CIDR)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/>
              <a:t>Area: Networking</a:t>
            </a:r>
          </a:p>
          <a:p>
            <a:endParaRPr lang="it-IT" dirty="0"/>
          </a:p>
        </p:txBody>
      </p:sp>
      <p:pic>
        <p:nvPicPr>
          <p:cNvPr id="4" name="Immagine 3" descr="Immagine che contiene uomo, persona, abbigliamento, inpiedi&#10;&#10;Descrizione generata automaticamente">
            <a:extLst>
              <a:ext uri="{FF2B5EF4-FFF2-40B4-BE49-F238E27FC236}">
                <a16:creationId xmlns:a16="http://schemas.microsoft.com/office/drawing/2014/main" id="{FFBBB93C-0A2F-460D-BE86-B8C1696F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4"/>
          <a:stretch/>
        </p:blipFill>
        <p:spPr>
          <a:xfrm>
            <a:off x="7452320" y="1700808"/>
            <a:ext cx="1080120" cy="9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7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A464E-EE43-4A87-BC49-0224F2FE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45" y="384322"/>
            <a:ext cx="8856984" cy="990600"/>
          </a:xfrm>
        </p:spPr>
        <p:txBody>
          <a:bodyPr>
            <a:normAutofit/>
          </a:bodyPr>
          <a:lstStyle/>
          <a:p>
            <a:r>
              <a:rPr lang="en-US" altLang="it-IT" sz="2800" dirty="0">
                <a:solidFill>
                  <a:srgbClr val="FF0000"/>
                </a:solidFill>
              </a:rPr>
              <a:t>Course Overview 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69C8B-CC0C-46DC-ACDC-496FF3DBA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366946"/>
            <a:ext cx="8712968" cy="2062054"/>
          </a:xfrm>
        </p:spPr>
        <p:txBody>
          <a:bodyPr/>
          <a:lstStyle/>
          <a:p>
            <a:r>
              <a:rPr lang="en-GB" altLang="zh-CN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Goal:</a:t>
            </a:r>
            <a:r>
              <a:rPr lang="en-GB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Basic knowledge and key concepts to understand the functional components required to design and implement </a:t>
            </a:r>
            <a:r>
              <a:rPr lang="en-GB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routing in </a:t>
            </a:r>
            <a:r>
              <a:rPr lang="en-GB" altLang="zh-CN" sz="20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Intenet</a:t>
            </a:r>
            <a:r>
              <a:rPr lang="en-GB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Service Providers networks</a:t>
            </a:r>
          </a:p>
          <a:p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Topics: </a:t>
            </a:r>
            <a:r>
              <a:rPr lang="en-US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Router configurations and monitoring basics; Routing Policy; Packet Filters; Routing protocols (OSPF, BGP); Class of Service; IPv6.</a:t>
            </a:r>
            <a:endParaRPr lang="it-IT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GB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How:</a:t>
            </a:r>
            <a:r>
              <a:rPr lang="en-GB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Traditional lectures</a:t>
            </a:r>
            <a:r>
              <a:rPr lang="en-GB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are coupled with </a:t>
            </a:r>
            <a:r>
              <a:rPr lang="en-GB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hands-on lectures</a:t>
            </a:r>
            <a:r>
              <a:rPr lang="en-GB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which provide students with the possibility to work with </a:t>
            </a:r>
            <a:r>
              <a:rPr lang="en-GB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Juniper routers and GNS3 VM</a:t>
            </a:r>
            <a:endParaRPr lang="en-GB" altLang="zh-CN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GB" sz="2000" b="1" kern="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Calibri Bold" charset="0"/>
            </a:endParaRPr>
          </a:p>
        </p:txBody>
      </p:sp>
      <p:pic>
        <p:nvPicPr>
          <p:cNvPr id="5" name="Picture 5" descr="j4350">
            <a:extLst>
              <a:ext uri="{FF2B5EF4-FFF2-40B4-BE49-F238E27FC236}">
                <a16:creationId xmlns:a16="http://schemas.microsoft.com/office/drawing/2014/main" id="{EF190CF2-3CC2-4F79-867C-EA2A44E7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18320" r="1666" b="19542"/>
          <a:stretch>
            <a:fillRect/>
          </a:stretch>
        </p:blipFill>
        <p:spPr bwMode="auto">
          <a:xfrm>
            <a:off x="461329" y="4071968"/>
            <a:ext cx="19383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Risultati immagini per Juniper SRX-240 image">
            <a:extLst>
              <a:ext uri="{FF2B5EF4-FFF2-40B4-BE49-F238E27FC236}">
                <a16:creationId xmlns:a16="http://schemas.microsoft.com/office/drawing/2014/main" id="{EC613E72-0F6F-4536-AE4D-75F9B2FE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53" y="5026715"/>
            <a:ext cx="27273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ownload working Juniper Junos for GNS3 - Srijit Banerjee's Blog">
            <a:extLst>
              <a:ext uri="{FF2B5EF4-FFF2-40B4-BE49-F238E27FC236}">
                <a16:creationId xmlns:a16="http://schemas.microsoft.com/office/drawing/2014/main" id="{770B212E-1EF2-472E-BCA0-C9AE3BCD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13" y="405768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1CB26D8-3B8B-4833-BB51-B4138F3F5B82}"/>
              </a:ext>
            </a:extLst>
          </p:cNvPr>
          <p:cNvSpPr txBox="1"/>
          <p:nvPr/>
        </p:nvSpPr>
        <p:spPr>
          <a:xfrm>
            <a:off x="2870550" y="4057681"/>
            <a:ext cx="2664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JNAA </a:t>
            </a:r>
            <a:r>
              <a:rPr lang="it-IT" b="1" dirty="0" err="1">
                <a:solidFill>
                  <a:srgbClr val="FF0000"/>
                </a:solidFill>
              </a:rPr>
              <a:t>Certification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Program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493615D-55E8-43D7-BAD0-9C3C33011CA1}"/>
              </a:ext>
            </a:extLst>
          </p:cNvPr>
          <p:cNvSpPr txBox="1">
            <a:spLocks/>
          </p:cNvSpPr>
          <p:nvPr/>
        </p:nvSpPr>
        <p:spPr bwMode="auto">
          <a:xfrm>
            <a:off x="395536" y="5877272"/>
            <a:ext cx="8712968" cy="206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rgbClr val="FF0000"/>
                </a:solidFill>
              </a:rPr>
              <a:t>JNCIA-</a:t>
            </a:r>
            <a:r>
              <a:rPr lang="it-IT" sz="2000" b="1" dirty="0" err="1">
                <a:solidFill>
                  <a:srgbClr val="FF0000"/>
                </a:solidFill>
              </a:rPr>
              <a:t>Junos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Certification</a:t>
            </a:r>
            <a:r>
              <a:rPr lang="it-IT" sz="2000" b="1" dirty="0">
                <a:solidFill>
                  <a:srgbClr val="FF0000"/>
                </a:solidFill>
              </a:rPr>
              <a:t>: </a:t>
            </a:r>
            <a:r>
              <a:rPr lang="en-GB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students may obtain Juniper Certification (RECOMMENDED for future career!!)</a:t>
            </a:r>
            <a:endParaRPr lang="en-GB" sz="2000" b="1" kern="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DADE9E2F-1F5B-4333-A302-3904CBECBBBF}"/>
              </a:ext>
            </a:extLst>
          </p:cNvPr>
          <p:cNvSpPr/>
          <p:nvPr/>
        </p:nvSpPr>
        <p:spPr>
          <a:xfrm>
            <a:off x="107503" y="1578519"/>
            <a:ext cx="4146117" cy="516285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0A022BC-7F37-4462-99DF-BEBA7D08814F}"/>
              </a:ext>
            </a:extLst>
          </p:cNvPr>
          <p:cNvSpPr/>
          <p:nvPr/>
        </p:nvSpPr>
        <p:spPr>
          <a:xfrm>
            <a:off x="4290814" y="578631"/>
            <a:ext cx="4817690" cy="616273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BC0A9-5B36-4322-BDD9-592FF825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578631"/>
            <a:ext cx="7787208" cy="990600"/>
          </a:xfrm>
        </p:spPr>
        <p:txBody>
          <a:bodyPr/>
          <a:lstStyle/>
          <a:p>
            <a:r>
              <a:rPr lang="it-IT" sz="2800" dirty="0">
                <a:solidFill>
                  <a:srgbClr val="FF0000"/>
                </a:solidFill>
              </a:rPr>
              <a:t>Lab </a:t>
            </a:r>
            <a:r>
              <a:rPr lang="it-IT" sz="2800" dirty="0" err="1">
                <a:solidFill>
                  <a:srgbClr val="FF0000"/>
                </a:solidFill>
              </a:rPr>
              <a:t>Equipment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B859D2-6F2C-4A31-A5E1-B2787E8AC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60" y="1677119"/>
            <a:ext cx="3927254" cy="4718304"/>
          </a:xfrm>
        </p:spPr>
        <p:txBody>
          <a:bodyPr/>
          <a:lstStyle/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@UNIPI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3547FC-F8CE-4442-AFFD-227517AAD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8224" y="3717032"/>
            <a:ext cx="410838" cy="1668272"/>
          </a:xfrm>
        </p:spPr>
        <p:txBody>
          <a:bodyPr/>
          <a:lstStyle/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@Home</a:t>
            </a:r>
          </a:p>
        </p:txBody>
      </p:sp>
      <p:pic>
        <p:nvPicPr>
          <p:cNvPr id="5" name="Picture 5" descr="j4350">
            <a:extLst>
              <a:ext uri="{FF2B5EF4-FFF2-40B4-BE49-F238E27FC236}">
                <a16:creationId xmlns:a16="http://schemas.microsoft.com/office/drawing/2014/main" id="{1D9010B4-875D-4EC3-A01B-CFD6190D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18320" r="1666" b="19542"/>
          <a:stretch>
            <a:fillRect/>
          </a:stretch>
        </p:blipFill>
        <p:spPr bwMode="auto">
          <a:xfrm>
            <a:off x="1375048" y="2499521"/>
            <a:ext cx="19383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4B9B0EF5-66DD-4A5B-AAF0-EE9006D6A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142459"/>
            <a:ext cx="3749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+mn-lt"/>
              </a:rPr>
              <a:t>J4350 Router</a:t>
            </a:r>
            <a:endParaRPr lang="it-IT" altLang="it-IT" sz="2000" dirty="0"/>
          </a:p>
        </p:txBody>
      </p:sp>
      <p:pic>
        <p:nvPicPr>
          <p:cNvPr id="7" name="Picture 17" descr="DN8022G">
            <a:extLst>
              <a:ext uri="{FF2B5EF4-FFF2-40B4-BE49-F238E27FC236}">
                <a16:creationId xmlns:a16="http://schemas.microsoft.com/office/drawing/2014/main" id="{B7BD588E-454F-4BD1-AE52-C16E3B14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02" y="5122739"/>
            <a:ext cx="15176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9">
            <a:extLst>
              <a:ext uri="{FF2B5EF4-FFF2-40B4-BE49-F238E27FC236}">
                <a16:creationId xmlns:a16="http://schemas.microsoft.com/office/drawing/2014/main" id="{828EC767-5C80-4D26-8D70-21F28AEE7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12" y="5753500"/>
            <a:ext cx="29162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 dirty="0"/>
              <a:t>Layer 2 switches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BCBD7031-FF08-4B4E-A111-42F8E87FF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27" y="4468689"/>
            <a:ext cx="37480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it-IT" altLang="it-IT" sz="2000" b="1" dirty="0">
                <a:latin typeface="+mn-lt"/>
              </a:rPr>
              <a:t>SRX-240 Router</a:t>
            </a:r>
          </a:p>
        </p:txBody>
      </p:sp>
      <p:pic>
        <p:nvPicPr>
          <p:cNvPr id="10" name="Picture 19" descr="Risultati immagini per Juniper SRX-240 image">
            <a:extLst>
              <a:ext uri="{FF2B5EF4-FFF2-40B4-BE49-F238E27FC236}">
                <a16:creationId xmlns:a16="http://schemas.microsoft.com/office/drawing/2014/main" id="{C2ADB291-6449-445C-A162-B26508C7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14" y="3973389"/>
            <a:ext cx="27273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Download working Juniper Junos for GNS3 - Srijit Banerjee's Blog">
            <a:extLst>
              <a:ext uri="{FF2B5EF4-FFF2-40B4-BE49-F238E27FC236}">
                <a16:creationId xmlns:a16="http://schemas.microsoft.com/office/drawing/2014/main" id="{B9F5A34C-A3AF-46FD-AAA4-659C3CD2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67" y="3897067"/>
            <a:ext cx="1309242" cy="8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11644FA-6759-4B31-8592-D913A552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00" y="660338"/>
            <a:ext cx="4570444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9EBFB8-E544-4B77-B3B3-2BC54AB9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06" y="5032437"/>
            <a:ext cx="3233085" cy="15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B60D19D9-31BA-4F5E-83A4-76D72DD22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678" y="3066465"/>
            <a:ext cx="42387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+mn-lt"/>
              </a:rPr>
              <a:t>Juniper</a:t>
            </a:r>
            <a:r>
              <a:rPr lang="it-IT" altLang="it-IT" sz="2000" b="1">
                <a:latin typeface="+mn-lt"/>
              </a:rPr>
              <a:t> and Cisco  </a:t>
            </a:r>
            <a:r>
              <a:rPr lang="it-IT" altLang="it-IT" sz="2000" b="1" dirty="0">
                <a:latin typeface="+mn-lt"/>
              </a:rPr>
              <a:t>VM and Appliances for GNS3</a:t>
            </a:r>
            <a:endParaRPr lang="it-IT" altLang="it-IT" sz="2000" dirty="0"/>
          </a:p>
        </p:txBody>
      </p:sp>
    </p:spTree>
    <p:extLst>
      <p:ext uri="{BB962C8B-B14F-4D97-AF65-F5344CB8AC3E}">
        <p14:creationId xmlns:p14="http://schemas.microsoft.com/office/powerpoint/2010/main" val="258785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A464E-EE43-4A87-BC49-0224F2FE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45" y="384322"/>
            <a:ext cx="8856984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Online Streaming/Recordings/Course Repository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69C8B-CC0C-46DC-ACDC-496FF3DBA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366946"/>
            <a:ext cx="8352928" cy="1053942"/>
          </a:xfrm>
        </p:spPr>
        <p:txBody>
          <a:bodyPr/>
          <a:lstStyle/>
          <a:p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Microsoft TEAMS</a:t>
            </a:r>
          </a:p>
          <a:p>
            <a:pPr algn="l"/>
            <a:endParaRPr lang="it-IT" sz="2000" b="1" i="0" u="none" strike="noStrike" baseline="0" dirty="0">
              <a:solidFill>
                <a:srgbClr val="333333"/>
              </a:solidFill>
            </a:endParaRPr>
          </a:p>
          <a:p>
            <a:r>
              <a:rPr lang="it-IT" sz="2000" b="1" dirty="0">
                <a:solidFill>
                  <a:srgbClr val="333333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CODE: ay1dy84</a:t>
            </a:r>
          </a:p>
          <a:p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520F935-2D5A-AECE-30FB-DB6FCF4BC590}"/>
              </a:ext>
            </a:extLst>
          </p:cNvPr>
          <p:cNvSpPr txBox="1">
            <a:spLocks/>
          </p:cNvSpPr>
          <p:nvPr/>
        </p:nvSpPr>
        <p:spPr>
          <a:xfrm>
            <a:off x="465753" y="2734408"/>
            <a:ext cx="8856984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Timetable Academic Year 2023-2024</a:t>
            </a:r>
            <a:endParaRPr lang="it-IT" sz="28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A4960CF-33AC-83BC-507E-271DAD085E13}"/>
              </a:ext>
            </a:extLst>
          </p:cNvPr>
          <p:cNvSpPr txBox="1">
            <a:spLocks/>
          </p:cNvSpPr>
          <p:nvPr/>
        </p:nvSpPr>
        <p:spPr bwMode="auto">
          <a:xfrm>
            <a:off x="391166" y="3780374"/>
            <a:ext cx="8352928" cy="10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Monday</a:t>
            </a:r>
            <a:r>
              <a:rPr lang="it-IT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rgbClr val="333333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(14.00 – 16.00) – Fibonacci I-LAB</a:t>
            </a:r>
          </a:p>
          <a:p>
            <a:endParaRPr lang="it-IT" sz="2000" b="1" dirty="0">
              <a:solidFill>
                <a:srgbClr val="333333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it-IT" sz="2000" b="1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Thursday</a:t>
            </a:r>
            <a:r>
              <a:rPr lang="it-IT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rgbClr val="333333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(9.00 – 11.00) – Fibonacci I-LAB</a:t>
            </a:r>
          </a:p>
          <a:p>
            <a:endParaRPr lang="it-IT" sz="2000" b="1" dirty="0">
              <a:solidFill>
                <a:srgbClr val="333333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it-IT" sz="2000" b="1" dirty="0">
              <a:solidFill>
                <a:srgbClr val="333333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A464E-EE43-4A87-BC49-0224F2FE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45" y="384322"/>
            <a:ext cx="8856984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Course material  (repository: Teams -&gt; File)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69C8B-CC0C-46DC-ACDC-496FF3DBA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366946"/>
            <a:ext cx="8352928" cy="3358198"/>
          </a:xfrm>
        </p:spPr>
        <p:txBody>
          <a:bodyPr/>
          <a:lstStyle/>
          <a:p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Introduction to the Junos Operating System  - Student Guide (</a:t>
            </a:r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hlinkClick r:id="rId2" action="ppaction://hlinkfile"/>
              </a:rPr>
              <a:t>LPA_Guide.pdf</a:t>
            </a:r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Introduction to the Junos Operating System  - Detailed Lab Guide (</a:t>
            </a:r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hlinkClick r:id="rId3" action="ppaction://hlinkfile"/>
              </a:rPr>
              <a:t>LPA_Lab_Guide.pdf</a:t>
            </a:r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Introduction to the Junos Operating System - Lab Diagrams  (</a:t>
            </a:r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hlinkClick r:id="rId4" action="ppaction://hlinkfile"/>
              </a:rPr>
              <a:t>LPA_Lab_Diagram.pdf</a:t>
            </a:r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Slides</a:t>
            </a:r>
          </a:p>
          <a:p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sz="2000" b="1" i="0" u="none" strike="noStrike" baseline="0" dirty="0">
                <a:solidFill>
                  <a:srgbClr val="333333"/>
                </a:solidFill>
              </a:rPr>
              <a:t>DAY ONE: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BEGINNER’S GUIDE TO </a:t>
            </a:r>
            <a:r>
              <a:rPr lang="it-IT" sz="2000" b="1" i="0" u="none" strike="noStrike" baseline="0" dirty="0">
                <a:solidFill>
                  <a:srgbClr val="000000"/>
                </a:solidFill>
              </a:rPr>
              <a:t>LEARNING JUNOS</a:t>
            </a:r>
            <a:endParaRPr lang="en-US" sz="2000" b="1" dirty="0"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A464E-EE43-4A87-BC49-0224F2FE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45" y="384322"/>
            <a:ext cx="8856984" cy="990600"/>
          </a:xfrm>
        </p:spPr>
        <p:txBody>
          <a:bodyPr>
            <a:normAutofit/>
          </a:bodyPr>
          <a:lstStyle/>
          <a:p>
            <a:r>
              <a:rPr lang="it-IT" sz="2800" dirty="0" err="1"/>
              <a:t>Useful</a:t>
            </a:r>
            <a:r>
              <a:rPr lang="it-IT" sz="2800" dirty="0"/>
              <a:t> 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69C8B-CC0C-46DC-ACDC-496FF3DBA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556792"/>
            <a:ext cx="8352928" cy="439248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it-IT" u="sng" spc="-100" dirty="0">
                <a:solidFill>
                  <a:schemeClr val="tx2"/>
                </a:solidFill>
                <a:latin typeface="+mj-lt"/>
              </a:rPr>
              <a:t>Download </a:t>
            </a:r>
            <a:r>
              <a:rPr lang="it-IT" u="sng" spc="-100" dirty="0" err="1">
                <a:solidFill>
                  <a:schemeClr val="tx2"/>
                </a:solidFill>
                <a:latin typeface="+mj-lt"/>
              </a:rPr>
              <a:t>JunOS</a:t>
            </a:r>
            <a:r>
              <a:rPr lang="it-IT" u="sng" spc="-100" dirty="0">
                <a:solidFill>
                  <a:schemeClr val="tx2"/>
                </a:solidFill>
                <a:latin typeface="+mj-lt"/>
              </a:rPr>
              <a:t> for GNS3</a:t>
            </a:r>
            <a:endParaRPr lang="en-US" u="sng" spc="-100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hlinkClick r:id="rId3"/>
              </a:rPr>
              <a:t>https://networkrare.com/free-download-junos-juniper-image-for-gns3-eve-ng-vmware-and-virtual-box/</a:t>
            </a:r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pc="-100" dirty="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Junos </a:t>
            </a:r>
            <a:r>
              <a:rPr lang="en-US" spc="-100" dirty="0" err="1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Opearting</a:t>
            </a:r>
            <a:r>
              <a:rPr lang="en-US" spc="-100" dirty="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System On-Demand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hlinkClick r:id="rId4"/>
              </a:rPr>
              <a:t>https://learningportal.juniper.net/juniper/user_activity_info.aspx?id=EDU-JUN-WBT-OD-IJOS</a:t>
            </a:r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Library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hlinkClick r:id="rId5"/>
              </a:rPr>
              <a:t>https://www.juniper.net/documentation/</a:t>
            </a:r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5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sPrint">
    <a:dk1>
      <a:sysClr val="windowText" lastClr="000000"/>
    </a:dk1>
    <a:lt1>
      <a:sysClr val="window" lastClr="FFFFFF"/>
    </a:lt1>
    <a:dk2>
      <a:srgbClr val="303030"/>
    </a:dk2>
    <a:lt2>
      <a:srgbClr val="DEDEE0"/>
    </a:lt2>
    <a:accent1>
      <a:srgbClr val="AD0101"/>
    </a:accent1>
    <a:accent2>
      <a:srgbClr val="726056"/>
    </a:accent2>
    <a:accent3>
      <a:srgbClr val="AC956E"/>
    </a:accent3>
    <a:accent4>
      <a:srgbClr val="808DA9"/>
    </a:accent4>
    <a:accent5>
      <a:srgbClr val="424E5B"/>
    </a:accent5>
    <a:accent6>
      <a:srgbClr val="730E00"/>
    </a:accent6>
    <a:hlink>
      <a:srgbClr val="D26900"/>
    </a:hlink>
    <a:folHlink>
      <a:srgbClr val="D8924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0DF01D7659E44CBADA6AD0211F3144" ma:contentTypeVersion="4" ma:contentTypeDescription="Create a new document." ma:contentTypeScope="" ma:versionID="ce1bfc41aa0e34656808fbdadddac218">
  <xsd:schema xmlns:xsd="http://www.w3.org/2001/XMLSchema" xmlns:xs="http://www.w3.org/2001/XMLSchema" xmlns:p="http://schemas.microsoft.com/office/2006/metadata/properties" xmlns:ns2="2c97a6da-fbce-4b9b-834f-a7487ed1dd74" targetNamespace="http://schemas.microsoft.com/office/2006/metadata/properties" ma:root="true" ma:fieldsID="57d57ceb08b5cc1fe5b6f6c00f2118eb" ns2:_="">
    <xsd:import namespace="2c97a6da-fbce-4b9b-834f-a7487ed1dd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7a6da-fbce-4b9b-834f-a7487ed1d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CAB0EE-E00B-449C-BEE4-6295510257B4}"/>
</file>

<file path=customXml/itemProps2.xml><?xml version="1.0" encoding="utf-8"?>
<ds:datastoreItem xmlns:ds="http://schemas.openxmlformats.org/officeDocument/2006/customXml" ds:itemID="{B5550F8E-18E0-4D86-A5E3-265943CF45AE}"/>
</file>

<file path=customXml/itemProps3.xml><?xml version="1.0" encoding="utf-8"?>
<ds:datastoreItem xmlns:ds="http://schemas.openxmlformats.org/officeDocument/2006/customXml" ds:itemID="{48886CA5-A912-4E9B-818E-0CA76ECD5C71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23680</TotalTime>
  <Words>368</Words>
  <Application>Microsoft Office PowerPoint</Application>
  <PresentationFormat>Presentazione su schermo (4:3)</PresentationFormat>
  <Paragraphs>62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Lucida Sans</vt:lpstr>
      <vt:lpstr>Tahoma</vt:lpstr>
      <vt:lpstr>Chiaro</vt:lpstr>
      <vt:lpstr>Routing Architectures and Protocols Lab  (LPA) </vt:lpstr>
      <vt:lpstr>About LPA</vt:lpstr>
      <vt:lpstr>Course Overview </vt:lpstr>
      <vt:lpstr>Lab Equipment</vt:lpstr>
      <vt:lpstr>Online Streaming/Recordings/Course Repository</vt:lpstr>
      <vt:lpstr>Course material  (repository: Teams -&gt; File)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Paolo Ferragina</dc:creator>
  <cp:lastModifiedBy>Davide ADAMI</cp:lastModifiedBy>
  <cp:revision>2102</cp:revision>
  <cp:lastPrinted>2012-09-16T11:07:37Z</cp:lastPrinted>
  <dcterms:created xsi:type="dcterms:W3CDTF">2002-09-18T16:13:07Z</dcterms:created>
  <dcterms:modified xsi:type="dcterms:W3CDTF">2024-09-10T07:31:43Z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0x010100000DF01D7659E44CBADA6AD0211F3144</vt:lpwstr>
  </property>
</Properties>
</file>