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73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87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baseline="0" dirty="0">
                <a:solidFill>
                  <a:schemeClr val="tx1"/>
                </a:solidFill>
              </a:rPr>
              <a:t>Important Aspect of BCI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Important Aspect of BCI</c:v>
                </c:pt>
              </c:strCache>
            </c:strRef>
          </c:tx>
          <c:spPr>
            <a:ln w="22225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22225">
                <a:solidFill>
                  <a:schemeClr val="tx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/>
              </a:solidFill>
              <a:ln w="22225">
                <a:solidFill>
                  <a:schemeClr val="tx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FFFF00"/>
              </a:solidFill>
              <a:ln w="22225">
                <a:solidFill>
                  <a:schemeClr val="tx1"/>
                </a:solidFill>
              </a:ln>
              <a:effectLst/>
            </c:spPr>
          </c:dPt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A05BB47-353F-4568-92DD-F323782197C3}" type="CELLREF">
                      <a:rPr lang="en-US" sz="1000" b="1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[CELLREF]</a:t>
                    </a:fld>
                    <a:endParaRPr lang="en-US" sz="1000" b="1" dirty="0" smtClean="0"/>
                  </a:p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1" baseline="0" dirty="0" smtClean="0"/>
                      <a:t> 52%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>
                    <c15:dlblFTEntry>
                      <c15:txfldGUID>{0A05BB47-353F-4568-92DD-F323782197C3}</c15:txfldGUID>
                      <c15:f>Sheet1!$A$2</c15:f>
                      <c15:dlblFieldTableCache>
                        <c:ptCount val="1"/>
                        <c:pt idx="0">
                          <c:v>Time Saving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dLbl>
              <c:idx val="1"/>
              <c:layout>
                <c:manualLayout>
                  <c:x val="0.11570625546806647"/>
                  <c:y val="-0.2104659111159578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D1267CD-D639-48E1-9AFE-BF1FA0B22BA0}" type="CELLREF">
                      <a:rPr lang="en-US" sz="900" b="1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[CELLREF]</a:t>
                    </a:fld>
                    <a:r>
                      <a:rPr lang="en-US" sz="900" b="1" dirty="0" smtClean="0"/>
                      <a:t> </a:t>
                    </a:r>
                  </a:p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1" dirty="0" smtClean="0"/>
                      <a:t>30%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8537532808398944"/>
                      <c:h val="0.32483804244808362"/>
                    </c:manualLayout>
                  </c15:layout>
                  <c15:dlblFieldTable>
                    <c15:dlblFTEntry>
                      <c15:txfldGUID>{9D1267CD-D639-48E1-9AFE-BF1FA0B22BA0}</c15:txfldGUID>
                      <c15:f>Sheet1!$A$3</c15:f>
                      <c15:dlblFieldTableCache>
                        <c:ptCount val="1"/>
                        <c:pt idx="0">
                          <c:v>Ease in Communication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dLbl>
              <c:idx val="2"/>
              <c:layout>
                <c:manualLayout>
                  <c:x val="0.19462736565824004"/>
                  <c:y val="0.2222673472893501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algn="ctr"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A4A22DB-B721-4789-9556-AA731990138C}" type="CELLREF">
                      <a:rPr lang="en-US" sz="1000" b="1" baseline="0" smtClean="0"/>
                      <a:pPr algn="ctr"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[CELLREF]</a:t>
                    </a:fld>
                    <a:r>
                      <a:rPr lang="en-US" sz="1000" b="1" baseline="0" dirty="0" smtClean="0"/>
                      <a:t> 18%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034915043514298"/>
                      <c:h val="0.26179902685377426"/>
                    </c:manualLayout>
                  </c15:layout>
                  <c15:dlblFieldTable>
                    <c15:dlblFTEntry>
                      <c15:txfldGUID>{FA4A22DB-B721-4789-9556-AA731990138C}</c15:txfldGUID>
                      <c15:f>Sheet1!$A$4</c15:f>
                      <c15:dlblFieldTableCache>
                        <c:ptCount val="1"/>
                        <c:pt idx="0">
                          <c:v>Easy Access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Time Saving</c:v>
                </c:pt>
                <c:pt idx="1">
                  <c:v>Ease in Communication</c:v>
                </c:pt>
                <c:pt idx="2">
                  <c:v>Easy Access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3"/>
                <c:pt idx="0">
                  <c:v>26</c:v>
                </c:pt>
                <c:pt idx="1">
                  <c:v>15</c:v>
                </c:pt>
                <c:pt idx="2">
                  <c:v>9</c:v>
                </c:pt>
              </c:numCache>
            </c:numRef>
          </c:val>
          <c:extLst/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baseline="0" dirty="0" smtClean="0">
                <a:solidFill>
                  <a:schemeClr val="tx1"/>
                </a:solidFill>
              </a:rPr>
              <a:t>Huge Success</a:t>
            </a:r>
            <a:endParaRPr lang="en-US" sz="1200" b="1" baseline="0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Important Aspect of BCI</c:v>
                </c:pt>
              </c:strCache>
            </c:strRef>
          </c:tx>
          <c:spPr>
            <a:ln w="22225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22225">
                <a:solidFill>
                  <a:schemeClr val="tx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/>
              </a:solidFill>
              <a:ln w="22225">
                <a:solidFill>
                  <a:schemeClr val="tx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FFFF00"/>
              </a:solidFill>
              <a:ln w="22225">
                <a:solidFill>
                  <a:schemeClr val="tx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22225">
                <a:solidFill>
                  <a:schemeClr val="tx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55629483814523184"/>
                  <c:y val="-0.4715438342646945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A05BB47-353F-4568-92DD-F323782197C3}" type="CELLREF">
                      <a:rPr lang="en-US" sz="1000" b="1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[CELLREF]</a:t>
                    </a:fld>
                    <a:endParaRPr lang="en-US" sz="1000" b="1" dirty="0" smtClean="0"/>
                  </a:p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1" baseline="0" dirty="0" smtClean="0"/>
                      <a:t> 18%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8469422572178477"/>
                      <c:h val="0.22302621021544985"/>
                    </c:manualLayout>
                  </c15:layout>
                  <c15:dlblFieldTable>
                    <c15:dlblFTEntry>
                      <c15:txfldGUID>{0A05BB47-353F-4568-92DD-F323782197C3}</c15:txfldGUID>
                      <c15:f>Sheet1!$A$2</c15:f>
                      <c15:dlblFieldTableCache>
                        <c:ptCount val="1"/>
                        <c:pt idx="0">
                          <c:v>Definitely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dLbl>
              <c:idx val="1"/>
              <c:layout>
                <c:manualLayout>
                  <c:x val="0.43237292213473311"/>
                  <c:y val="0.5217641958332114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D1267CD-D639-48E1-9AFE-BF1FA0B22BA0}" type="CELLREF">
                      <a:rPr lang="en-US" sz="1000" b="1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[CELLREF]</a:t>
                    </a:fld>
                    <a:r>
                      <a:rPr lang="en-US" sz="1000" b="1" dirty="0" smtClean="0"/>
                      <a:t> </a:t>
                    </a:r>
                  </a:p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1" dirty="0" smtClean="0"/>
                      <a:t>7</a:t>
                    </a:r>
                    <a:r>
                      <a:rPr lang="en-US" sz="1000" b="1" smtClean="0"/>
                      <a:t>8</a:t>
                    </a:r>
                    <a:r>
                      <a:rPr lang="en-US" sz="1000" b="1" dirty="0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315288713910759"/>
                      <c:h val="0.25165003374532413"/>
                    </c:manualLayout>
                  </c15:layout>
                  <c15:dlblFieldTable>
                    <c15:dlblFTEntry>
                      <c15:txfldGUID>{9D1267CD-D639-48E1-9AFE-BF1FA0B22BA0}</c15:txfldGUID>
                      <c15:f>Sheet1!$A$3</c15:f>
                      <c15:dlblFieldTableCache>
                        <c:ptCount val="1"/>
                        <c:pt idx="0">
                          <c:v>Probably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dLbl>
              <c:idx val="2"/>
              <c:layout>
                <c:manualLayout>
                  <c:x val="0.13907174103237091"/>
                  <c:y val="0.1378197370555864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algn="ctr"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A4A22DB-B721-4789-9556-AA731990138C}" type="CELLREF">
                      <a:rPr lang="en-US" sz="1000" b="1" baseline="0" smtClean="0"/>
                      <a:pPr algn="ctr"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[CELLREF]</a:t>
                    </a:fld>
                    <a:r>
                      <a:rPr lang="en-US" sz="1000" b="1" baseline="0" dirty="0" smtClean="0"/>
                      <a:t> 4%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034915043514298"/>
                      <c:h val="0.26179902685377426"/>
                    </c:manualLayout>
                  </c15:layout>
                  <c15:dlblFieldTable>
                    <c15:dlblFTEntry>
                      <c15:txfldGUID>{FA4A22DB-B721-4789-9556-AA731990138C}</c15:txfldGUID>
                      <c15:f>Sheet1!$A$4</c15:f>
                      <c15:dlblFieldTableCache>
                        <c:ptCount val="1"/>
                        <c:pt idx="0">
                          <c:v>Maybe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Definitely</c:v>
                </c:pt>
                <c:pt idx="1">
                  <c:v>Probably</c:v>
                </c:pt>
                <c:pt idx="2">
                  <c:v>Maybe</c:v>
                </c:pt>
                <c:pt idx="3">
                  <c:v>Aesthetics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39</c:v>
                </c:pt>
                <c:pt idx="1">
                  <c:v>9</c:v>
                </c:pt>
                <c:pt idx="2">
                  <c:v>2</c:v>
                </c:pt>
              </c:numCache>
            </c:numRef>
          </c:val>
          <c:extLst/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baseline="0" dirty="0" smtClean="0">
                <a:solidFill>
                  <a:schemeClr val="tx1"/>
                </a:solidFill>
              </a:rPr>
              <a:t>Excited about </a:t>
            </a:r>
            <a:r>
              <a:rPr lang="en-US" sz="1200" b="1" baseline="0" dirty="0">
                <a:solidFill>
                  <a:schemeClr val="tx1"/>
                </a:solidFill>
              </a:rPr>
              <a:t>BCI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Excited about  BCI</c:v>
                </c:pt>
              </c:strCache>
            </c:strRef>
          </c:tx>
          <c:spPr>
            <a:ln w="22225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22225">
                <a:solidFill>
                  <a:schemeClr val="tx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/>
              </a:solidFill>
              <a:ln w="22225">
                <a:solidFill>
                  <a:schemeClr val="tx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FFFF00"/>
              </a:solidFill>
              <a:ln w="22225">
                <a:solidFill>
                  <a:schemeClr val="tx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22225">
                <a:solidFill>
                  <a:schemeClr val="tx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4712292213473327"/>
                  <c:y val="0.218640700263050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A05BB47-353F-4568-92DD-F323782197C3}" type="CELLREF">
                      <a:rPr lang="en-US" sz="1000" b="1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[CELLREF]</a:t>
                    </a:fld>
                    <a:endParaRPr lang="en-US" sz="1000" b="1" dirty="0" smtClean="0"/>
                  </a:p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1" baseline="0" dirty="0" smtClean="0"/>
                      <a:t> 12%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>
                    <c15:dlblFTEntry>
                      <c15:txfldGUID>{0A05BB47-353F-4568-92DD-F323782197C3}</c15:txfldGUID>
                      <c15:f>Sheet1!$A$2</c15:f>
                      <c15:dlblFieldTableCache>
                        <c:ptCount val="1"/>
                        <c:pt idx="0">
                          <c:v>No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dLbl>
              <c:idx val="1"/>
              <c:layout>
                <c:manualLayout>
                  <c:x val="0.32126181102362206"/>
                  <c:y val="-0.1795020298443416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D1267CD-D639-48E1-9AFE-BF1FA0B22BA0}" type="CELLREF">
                      <a:rPr lang="en-US" sz="1000" b="1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[CELLREF]</a:t>
                    </a:fld>
                    <a:r>
                      <a:rPr lang="en-US" sz="1000" b="1" dirty="0" smtClean="0"/>
                      <a:t> </a:t>
                    </a:r>
                  </a:p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1" dirty="0" smtClean="0"/>
                      <a:t>88%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315288713910759"/>
                      <c:h val="0.25165003374532413"/>
                    </c:manualLayout>
                  </c15:layout>
                  <c15:dlblFieldTable>
                    <c15:dlblFTEntry>
                      <c15:txfldGUID>{9D1267CD-D639-48E1-9AFE-BF1FA0B22BA0}</c15:txfldGUID>
                      <c15:f>Sheet1!$A$3</c15:f>
                      <c15:dlblFieldTableCache>
                        <c:ptCount val="1"/>
                        <c:pt idx="0">
                          <c:v>Yes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dLbl>
              <c:idx val="2"/>
              <c:layout>
                <c:manualLayout>
                  <c:x val="0.19462736565824004"/>
                  <c:y val="0.2222673472893501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algn="ctr"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A4A22DB-B721-4789-9556-AA731990138C}" type="CELLREF">
                      <a:rPr lang="en-US" sz="1000" b="1" baseline="0" smtClean="0"/>
                      <a:pPr algn="ctr"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[CELLREF]</a:t>
                    </a:fld>
                    <a:r>
                      <a:rPr lang="en-US" sz="1000" b="1" baseline="0" dirty="0" smtClean="0"/>
                      <a:t> 18%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034915043514298"/>
                      <c:h val="0.26179902685377426"/>
                    </c:manualLayout>
                  </c15:layout>
                  <c15:dlblFieldTable>
                    <c15:dlblFTEntry>
                      <c15:txfldGUID>{FA4A22DB-B721-4789-9556-AA731990138C}</c15:txfldGUID>
                      <c15:f>Sheet1!$A$4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44</c:v>
                </c:pt>
              </c:numCache>
            </c:numRef>
          </c:val>
          <c:extLst/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baseline="0" dirty="0" smtClean="0">
                <a:solidFill>
                  <a:schemeClr val="tx1"/>
                </a:solidFill>
              </a:rPr>
              <a:t>More Preferable</a:t>
            </a:r>
            <a:endParaRPr lang="en-US" sz="1200" b="1" baseline="0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More preferable </c:v>
                </c:pt>
              </c:strCache>
            </c:strRef>
          </c:tx>
          <c:spPr>
            <a:ln w="22225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22225">
                <a:solidFill>
                  <a:schemeClr val="tx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/>
              </a:solidFill>
              <a:ln w="22225">
                <a:solidFill>
                  <a:schemeClr val="tx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FFFF00"/>
              </a:solidFill>
              <a:ln w="22225">
                <a:solidFill>
                  <a:schemeClr val="tx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5977384076990386"/>
                  <c:y val="0.2250607091466674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A05BB47-353F-4568-92DD-F323782197C3}" type="CELLREF">
                      <a:rPr lang="en-US" sz="1000" b="1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[CELLREF]</a:t>
                    </a:fld>
                    <a:endParaRPr lang="en-US" sz="1000" b="1" dirty="0" smtClean="0"/>
                  </a:p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1" baseline="0" dirty="0" smtClean="0"/>
                      <a:t> 14%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4372222222222223"/>
                      <c:h val="0.22302621021544985"/>
                    </c:manualLayout>
                  </c15:layout>
                  <c15:dlblFieldTable>
                    <c15:dlblFTEntry>
                      <c15:txfldGUID>{0A05BB47-353F-4568-92DD-F323782197C3}</c15:txfldGUID>
                      <c15:f>Sheet1!$A$2</c15:f>
                      <c15:dlblFieldTableCache>
                        <c:ptCount val="1"/>
                        <c:pt idx="0">
                          <c:v>Invasive BCI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dLbl>
              <c:idx val="1"/>
              <c:layout>
                <c:manualLayout>
                  <c:x val="-0.19444466316710407"/>
                  <c:y val="-0.1795020298443416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D1267CD-D639-48E1-9AFE-BF1FA0B22BA0}" type="CELLREF">
                      <a:rPr lang="en-US" sz="1000" b="1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[CELLREF]</a:t>
                    </a:fld>
                    <a:r>
                      <a:rPr lang="en-US" sz="1000" b="1" dirty="0" smtClean="0"/>
                      <a:t> </a:t>
                    </a:r>
                  </a:p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1" dirty="0" smtClean="0"/>
                      <a:t>48%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315288713910759"/>
                      <c:h val="0.25165003374532413"/>
                    </c:manualLayout>
                  </c15:layout>
                  <c15:dlblFieldTable>
                    <c15:dlblFTEntry>
                      <c15:txfldGUID>{9D1267CD-D639-48E1-9AFE-BF1FA0B22BA0}</c15:txfldGUID>
                      <c15:f>Sheet1!$A$3</c15:f>
                      <c15:dlblFieldTableCache>
                        <c:ptCount val="1"/>
                        <c:pt idx="0">
                          <c:v>Non-Invasive BCI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dLbl>
              <c:idx val="2"/>
              <c:layout>
                <c:manualLayout>
                  <c:x val="0.12240485564304462"/>
                  <c:y val="1.677802218067077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algn="ctr"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A4A22DB-B721-4789-9556-AA731990138C}" type="CELLREF">
                      <a:rPr lang="en-US" sz="1000" b="1" baseline="0" smtClean="0"/>
                      <a:pPr algn="ctr"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[CELLREF]</a:t>
                    </a:fld>
                    <a:endParaRPr lang="en-US" sz="1000" b="1" baseline="0" dirty="0" smtClean="0"/>
                  </a:p>
                  <a:p>
                    <a:pPr algn="ctr"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1" baseline="0" dirty="0" smtClean="0"/>
                      <a:t> 26%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36824146981627"/>
                      <c:h val="0.2786884519189764"/>
                    </c:manualLayout>
                  </c15:layout>
                  <c15:dlblFieldTable>
                    <c15:dlblFTEntry>
                      <c15:txfldGUID>{FA4A22DB-B721-4789-9556-AA731990138C}</c15:txfldGUID>
                      <c15:f>Sheet1!$A$4</c15:f>
                      <c15:dlblFieldTableCache>
                        <c:ptCount val="1"/>
                        <c:pt idx="0">
                          <c:v>Partially Invasive BCI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dLbl>
              <c:idx val="3"/>
              <c:layout>
                <c:manualLayout>
                  <c:x val="0.16104899387576552"/>
                  <c:y val="0.1613271875019393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dirty="0" smtClean="0"/>
                      <a:t>All the above</a:t>
                    </a:r>
                  </a:p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82E9903-8D17-44B2-A724-4BAF731280A1}" type="PERCENTAGE">
                      <a:rPr lang="en-US" sz="1000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[PERCENTAGE]</a:t>
                    </a:fld>
                    <a:endParaRPr lang="en-GB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380533683289589"/>
                      <c:h val="0.31870506658722836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Invasive BCI</c:v>
                </c:pt>
                <c:pt idx="1">
                  <c:v>Non-Invasive BCI</c:v>
                </c:pt>
                <c:pt idx="2">
                  <c:v>Partially Invasive BCI</c:v>
                </c:pt>
                <c:pt idx="3">
                  <c:v>All the above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24</c:v>
                </c:pt>
                <c:pt idx="2">
                  <c:v>13</c:v>
                </c:pt>
                <c:pt idx="3">
                  <c:v>6</c:v>
                </c:pt>
              </c:numCache>
            </c:numRef>
          </c:val>
          <c:extLst/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baseline="0" dirty="0" smtClean="0">
                <a:solidFill>
                  <a:schemeClr val="tx1"/>
                </a:solidFill>
              </a:rPr>
              <a:t>People ready to use  BCI</a:t>
            </a:r>
            <a:endParaRPr lang="en-US" sz="1200" b="1" baseline="0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Important Aspect of BCI</c:v>
                </c:pt>
              </c:strCache>
            </c:strRef>
          </c:tx>
          <c:spPr>
            <a:ln w="22225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22225">
                <a:solidFill>
                  <a:schemeClr val="tx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/>
              </a:solidFill>
              <a:ln w="22225">
                <a:solidFill>
                  <a:schemeClr val="tx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FFFF00"/>
              </a:solidFill>
              <a:ln w="22225">
                <a:solidFill>
                  <a:schemeClr val="tx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  <a:effectLst/>
            </c:spPr>
          </c:dPt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A05BB47-353F-4568-92DD-F323782197C3}" type="CELLREF">
                      <a:rPr lang="en-US" sz="1000" b="1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[CELLREF]</a:t>
                    </a:fld>
                    <a:endParaRPr lang="en-US" sz="1000" b="1" dirty="0" smtClean="0"/>
                  </a:p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1" baseline="0" dirty="0" smtClean="0"/>
                      <a:t> 28%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>
                    <c15:dlblFTEntry>
                      <c15:txfldGUID>{0A05BB47-353F-4568-92DD-F323782197C3}</c15:txfldGUID>
                      <c15:f>Sheet1!$A$2</c15:f>
                      <c15:dlblFieldTableCache>
                        <c:ptCount val="1"/>
                        <c:pt idx="0">
                          <c:v>Yes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dLbl>
              <c:idx val="1"/>
              <c:layout>
                <c:manualLayout>
                  <c:x val="0.11570610965296005"/>
                  <c:y val="-0.1907616998925526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D1267CD-D639-48E1-9AFE-BF1FA0B22BA0}" type="CELLREF">
                      <a:rPr lang="en-US" sz="1000" b="1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[CELLREF]</a:t>
                    </a:fld>
                    <a:r>
                      <a:rPr lang="en-US" sz="1000" b="1" dirty="0" smtClean="0"/>
                      <a:t> </a:t>
                    </a:r>
                  </a:p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1" dirty="0" smtClean="0"/>
                      <a:t>48%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315288713910759"/>
                      <c:h val="0.25165003374532413"/>
                    </c:manualLayout>
                  </c15:layout>
                  <c15:dlblFieldTable>
                    <c15:dlblFTEntry>
                      <c15:txfldGUID>{9D1267CD-D639-48E1-9AFE-BF1FA0B22BA0}</c15:txfldGUID>
                      <c15:f>Sheet1!$A$3</c15:f>
                      <c15:dlblFieldTableCache>
                        <c:ptCount val="1"/>
                        <c:pt idx="0">
                          <c:v>Probably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dLbl>
              <c:idx val="2"/>
              <c:layout>
                <c:manualLayout>
                  <c:x val="0.19184951881014869"/>
                  <c:y val="0.1378197370555864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algn="ctr"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A4A22DB-B721-4789-9556-AA731990138C}" type="CELLREF">
                      <a:rPr lang="en-US" sz="1000" b="1" baseline="0" smtClean="0"/>
                      <a:pPr algn="ctr"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[CELLREF]</a:t>
                    </a:fld>
                    <a:r>
                      <a:rPr lang="en-US" sz="1000" b="1" baseline="0" dirty="0" smtClean="0"/>
                      <a:t> 16%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479352580927384"/>
                      <c:h val="0.26179894123602848"/>
                    </c:manualLayout>
                  </c15:layout>
                  <c15:dlblFieldTable>
                    <c15:dlblFTEntry>
                      <c15:txfldGUID>{FA4A22DB-B721-4789-9556-AA731990138C}</c15:txfldGUID>
                      <c15:f>Sheet1!$A$4</c15:f>
                      <c15:dlblFieldTableCache>
                        <c:ptCount val="1"/>
                        <c:pt idx="0">
                          <c:v>Maybe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dLbl>
              <c:idx val="3"/>
              <c:layout>
                <c:manualLayout>
                  <c:x val="8.6352143482064686E-2"/>
                  <c:y val="0.21181618538210634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NO</a:t>
                    </a:r>
                  </a:p>
                  <a:p>
                    <a:fld id="{A505B4D7-B6CA-4B1B-9054-ED62A9145EE4}" type="PERCENTAGE">
                      <a:rPr lang="en-US" smtClean="0"/>
                      <a:pPr/>
                      <a:t>[PERCENTAGE]</a:t>
                    </a:fld>
                    <a:endParaRPr lang="en-GB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Yes</c:v>
                </c:pt>
                <c:pt idx="1">
                  <c:v>Probably</c:v>
                </c:pt>
                <c:pt idx="2">
                  <c:v>Maybe</c:v>
                </c:pt>
                <c:pt idx="3">
                  <c:v>No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</c:v>
                </c:pt>
                <c:pt idx="1">
                  <c:v>24</c:v>
                </c:pt>
                <c:pt idx="2">
                  <c:v>8</c:v>
                </c:pt>
                <c:pt idx="3">
                  <c:v>4</c:v>
                </c:pt>
              </c:numCache>
            </c:numRef>
          </c:val>
          <c:extLst/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baseline="0" dirty="0" smtClean="0">
                <a:solidFill>
                  <a:schemeClr val="tx1"/>
                </a:solidFill>
              </a:rPr>
              <a:t>More convenient device</a:t>
            </a:r>
            <a:endParaRPr lang="en-US" sz="1200" b="1" baseline="0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Important Aspect of BCI</c:v>
                </c:pt>
              </c:strCache>
            </c:strRef>
          </c:tx>
          <c:spPr>
            <a:ln w="22225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22225">
                <a:solidFill>
                  <a:schemeClr val="tx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/>
              </a:solidFill>
              <a:ln w="22225">
                <a:solidFill>
                  <a:schemeClr val="tx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FFFF00"/>
              </a:solidFill>
              <a:ln w="22225">
                <a:solidFill>
                  <a:schemeClr val="tx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22225">
                <a:solidFill>
                  <a:schemeClr val="tx1"/>
                </a:solidFill>
              </a:ln>
              <a:effectLst/>
            </c:spPr>
          </c:dPt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829C4A6-175C-4395-8C48-9FEEFCFF8EEC}" type="SERIESNAME">
                      <a:rPr lang="en-GB" sz="1000" b="1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[SERIES NAME]</a:t>
                    </a:fld>
                    <a:endParaRPr lang="en-GB" sz="1000" b="1" dirty="0" smtClean="0"/>
                  </a:p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GB" sz="1000" b="1" baseline="0" dirty="0" smtClean="0"/>
                      <a:t> 44%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11570610965296005"/>
                  <c:y val="-0.1907616998925526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D1267CD-D639-48E1-9AFE-BF1FA0B22BA0}" type="CELLREF">
                      <a:rPr lang="en-US" sz="1000" b="1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[CELLREF]</a:t>
                    </a:fld>
                    <a:r>
                      <a:rPr lang="en-US" sz="1000" b="1" dirty="0" smtClean="0"/>
                      <a:t> </a:t>
                    </a:r>
                  </a:p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1" dirty="0" smtClean="0"/>
                      <a:t>34%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315288713910759"/>
                      <c:h val="0.25165003374532413"/>
                    </c:manualLayout>
                  </c15:layout>
                  <c15:dlblFieldTable>
                    <c15:dlblFTEntry>
                      <c15:txfldGUID>{9D1267CD-D639-48E1-9AFE-BF1FA0B22BA0}</c15:txfldGUID>
                      <c15:f>Sheet1!$A$3</c15:f>
                      <c15:dlblFieldTableCache>
                        <c:ptCount val="1"/>
                        <c:pt idx="0">
                          <c:v>Blinking controlled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dLbl>
              <c:idx val="2"/>
              <c:layout>
                <c:manualLayout>
                  <c:x val="0.23073840769903756"/>
                  <c:y val="0.2588612302833802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algn="ctr"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A4A22DB-B721-4789-9556-AA731990138C}" type="CELLREF">
                      <a:rPr lang="en-US" sz="1000" b="1" baseline="0" smtClean="0"/>
                      <a:pPr algn="ctr"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[CELLREF]</a:t>
                    </a:fld>
                    <a:r>
                      <a:rPr lang="en-US" sz="1000" b="1" baseline="0" dirty="0" smtClean="0"/>
                      <a:t> 22%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812685914260719"/>
                      <c:h val="0.24490943055308051"/>
                    </c:manualLayout>
                  </c15:layout>
                  <c15:dlblFieldTable>
                    <c15:dlblFTEntry>
                      <c15:txfldGUID>{FA4A22DB-B721-4789-9556-AA731990138C}</c15:txfldGUID>
                      <c15:f>Sheet1!$A$4</c15:f>
                      <c15:dlblFieldTableCache>
                        <c:ptCount val="1"/>
                        <c:pt idx="0">
                          <c:v>Both of them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Thought controlled</c:v>
                </c:pt>
                <c:pt idx="1">
                  <c:v>Blinking controlled</c:v>
                </c:pt>
                <c:pt idx="2">
                  <c:v>Both of them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22</c:v>
                </c:pt>
                <c:pt idx="1">
                  <c:v>17</c:v>
                </c:pt>
                <c:pt idx="2">
                  <c:v>11</c:v>
                </c:pt>
              </c:numCache>
            </c:numRef>
          </c:val>
          <c:extLst/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baseline="0" dirty="0" smtClean="0">
                <a:solidFill>
                  <a:schemeClr val="tx1"/>
                </a:solidFill>
              </a:rPr>
              <a:t>Useful for</a:t>
            </a:r>
            <a:endParaRPr lang="en-US" sz="1200" b="1" baseline="0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Important Aspect of BCI</c:v>
                </c:pt>
              </c:strCache>
            </c:strRef>
          </c:tx>
          <c:spPr>
            <a:ln w="22225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22225">
                <a:solidFill>
                  <a:schemeClr val="tx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/>
              </a:solidFill>
              <a:ln w="22225">
                <a:solidFill>
                  <a:schemeClr val="tx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FFFF00"/>
              </a:solidFill>
              <a:ln w="22225">
                <a:solidFill>
                  <a:schemeClr val="tx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22225">
                <a:solidFill>
                  <a:schemeClr val="tx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20188385826771649"/>
                  <c:y val="0.116933928766161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A05BB47-353F-4568-92DD-F323782197C3}" type="CELLREF">
                      <a:rPr lang="en-US" sz="1000" b="1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[CELLREF]</a:t>
                    </a:fld>
                    <a:endParaRPr lang="en-US" sz="1000" b="1" dirty="0" smtClean="0"/>
                  </a:p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1" baseline="0" dirty="0" smtClean="0"/>
                      <a:t> 8%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3532497812773403"/>
                      <c:h val="0.29173814786345476"/>
                    </c:manualLayout>
                  </c15:layout>
                  <c15:dlblFieldTable>
                    <c15:dlblFTEntry>
                      <c15:txfldGUID>{0A05BB47-353F-4568-92DD-F323782197C3}</c15:txfldGUID>
                      <c15:f>Sheet1!$A$2</c15:f>
                      <c15:dlblFieldTableCache>
                        <c:ptCount val="1"/>
                        <c:pt idx="0">
                          <c:v>Disabled People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dLbl>
              <c:idx val="1"/>
              <c:layout>
                <c:manualLayout>
                  <c:x val="-0.10000043744531933"/>
                  <c:y val="0.2308233126669556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D1267CD-D639-48E1-9AFE-BF1FA0B22BA0}" type="CELLREF">
                      <a:rPr lang="en-US" sz="900" b="1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[CELLREF]</a:t>
                    </a:fld>
                    <a:r>
                      <a:rPr lang="en-US" sz="900" b="1" dirty="0" smtClean="0"/>
                      <a:t> </a:t>
                    </a:r>
                  </a:p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1" dirty="0" smtClean="0"/>
                      <a:t>4%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093088363954505"/>
                      <c:h val="0.25727999971629167"/>
                    </c:manualLayout>
                  </c15:layout>
                  <c15:dlblFieldTable>
                    <c15:dlblFTEntry>
                      <c15:txfldGUID>{9D1267CD-D639-48E1-9AFE-BF1FA0B22BA0}</c15:txfldGUID>
                      <c15:f>Sheet1!$A$3</c15:f>
                      <c15:dlblFieldTableCache>
                        <c:ptCount val="1"/>
                        <c:pt idx="0">
                          <c:v>Normal People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dLbl>
              <c:idx val="2"/>
              <c:layout>
                <c:manualLayout>
                  <c:x val="0.17796059538610304"/>
                  <c:y val="-0.152005638955404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algn="ctr"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A4A22DB-B721-4789-9556-AA731990138C}" type="CELLREF">
                      <a:rPr lang="en-US" sz="1000" b="1" baseline="0" smtClean="0"/>
                      <a:pPr algn="ctr"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[CELLREF]</a:t>
                    </a:fld>
                    <a:r>
                      <a:rPr lang="en-US" sz="1000" b="1" baseline="0" dirty="0" smtClean="0"/>
                      <a:t> 88%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01574803149605"/>
                      <c:h val="0.26179894123602848"/>
                    </c:manualLayout>
                  </c15:layout>
                  <c15:dlblFieldTable>
                    <c15:dlblFTEntry>
                      <c15:txfldGUID>{FA4A22DB-B721-4789-9556-AA731990138C}</c15:txfldGUID>
                      <c15:f>Sheet1!$A$4</c15:f>
                      <c15:dlblFieldTableCache>
                        <c:ptCount val="1"/>
                        <c:pt idx="0">
                          <c:v>Everyone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Disabled People</c:v>
                </c:pt>
                <c:pt idx="1">
                  <c:v>Normal People</c:v>
                </c:pt>
                <c:pt idx="2">
                  <c:v>Everyone</c:v>
                </c:pt>
                <c:pt idx="3">
                  <c:v>Aesthetics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44</c:v>
                </c:pt>
              </c:numCache>
            </c:numRef>
          </c:val>
          <c:extLst/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baseline="0" dirty="0" smtClean="0">
                <a:solidFill>
                  <a:schemeClr val="tx1"/>
                </a:solidFill>
              </a:rPr>
              <a:t>Future of Technology</a:t>
            </a:r>
            <a:endParaRPr lang="en-US" sz="1200" b="1" baseline="0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Important Aspect of BCI</c:v>
                </c:pt>
              </c:strCache>
            </c:strRef>
          </c:tx>
          <c:spPr>
            <a:ln w="22225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22225">
                <a:solidFill>
                  <a:schemeClr val="tx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/>
              </a:solidFill>
              <a:ln w="22225">
                <a:solidFill>
                  <a:schemeClr val="tx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FFFF00"/>
              </a:solidFill>
              <a:ln w="22225">
                <a:solidFill>
                  <a:schemeClr val="tx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22225">
                <a:solidFill>
                  <a:schemeClr val="tx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29732545931758531"/>
                  <c:y val="-0.1922389816999270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A05BB47-353F-4568-92DD-F323782197C3}" type="CELLREF">
                      <a:rPr lang="en-US" sz="1000" b="1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[CELLREF]</a:t>
                    </a:fld>
                    <a:endParaRPr lang="en-US" sz="1000" b="1" dirty="0" smtClean="0"/>
                  </a:p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1" baseline="0" dirty="0" smtClean="0"/>
                      <a:t> 71%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>
                    <c15:dlblFTEntry>
                      <c15:txfldGUID>{0A05BB47-353F-4568-92DD-F323782197C3}</c15:txfldGUID>
                      <c15:f>Sheet1!$A$2</c15:f>
                      <c15:dlblFieldTableCache>
                        <c:ptCount val="1"/>
                        <c:pt idx="0">
                          <c:v>Yes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dLbl>
              <c:idx val="1"/>
              <c:layout>
                <c:manualLayout>
                  <c:x val="0.21570625546806646"/>
                  <c:y val="-0.1457230084784457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D1267CD-D639-48E1-9AFE-BF1FA0B22BA0}" type="CELLREF">
                      <a:rPr lang="en-US" sz="1000" b="1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[CELLREF]</a:t>
                    </a:fld>
                    <a:r>
                      <a:rPr lang="en-US" sz="1000" b="1" dirty="0" smtClean="0"/>
                      <a:t> </a:t>
                    </a:r>
                  </a:p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1" dirty="0" smtClean="0"/>
                      <a:t>13%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315288713910759"/>
                      <c:h val="0.25165003374532413"/>
                    </c:manualLayout>
                  </c15:layout>
                  <c15:dlblFieldTable>
                    <c15:dlblFTEntry>
                      <c15:txfldGUID>{9D1267CD-D639-48E1-9AFE-BF1FA0B22BA0}</c15:txfldGUID>
                      <c15:f>Sheet1!$A$3</c15:f>
                      <c15:dlblFieldTableCache>
                        <c:ptCount val="1"/>
                        <c:pt idx="0">
                          <c:v>No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dLbl>
              <c:idx val="2"/>
              <c:layout>
                <c:manualLayout>
                  <c:x val="1.684951881014873E-2"/>
                  <c:y val="0.3742728866168580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algn="ctr"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A4A22DB-B721-4789-9556-AA731990138C}" type="CELLREF">
                      <a:rPr lang="en-US" sz="1000" b="1" baseline="0" smtClean="0"/>
                      <a:pPr algn="ctr"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[CELLREF]</a:t>
                    </a:fld>
                    <a:r>
                      <a:rPr lang="en-US" sz="1000" b="1" baseline="0" dirty="0" smtClean="0"/>
                      <a:t> 16%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034915043514298"/>
                      <c:h val="0.26179902685377426"/>
                    </c:manualLayout>
                  </c15:layout>
                  <c15:dlblFieldTable>
                    <c15:dlblFTEntry>
                      <c15:txfldGUID>{FA4A22DB-B721-4789-9556-AA731990138C}</c15:txfldGUID>
                      <c15:f>Sheet1!$A$4</c15:f>
                      <c15:dlblFieldTableCache>
                        <c:ptCount val="1"/>
                        <c:pt idx="0">
                          <c:v>Not sure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Not sure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7</c:v>
                </c:pt>
                <c:pt idx="2">
                  <c:v>9</c:v>
                </c:pt>
              </c:numCache>
            </c:numRef>
          </c:val>
          <c:extLst/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baseline="0" dirty="0" smtClean="0">
                <a:solidFill>
                  <a:schemeClr val="tx1"/>
                </a:solidFill>
              </a:rPr>
              <a:t>Brain controlled Homes a reality</a:t>
            </a:r>
            <a:endParaRPr lang="en-US" sz="1200" b="1" baseline="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7541624070372797"/>
          <c:y val="8.7781141569554452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Important Aspect of BCI</c:v>
                </c:pt>
              </c:strCache>
            </c:strRef>
          </c:tx>
          <c:spPr>
            <a:ln w="22225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22225">
                <a:solidFill>
                  <a:schemeClr val="tx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/>
              </a:solidFill>
              <a:ln w="22225">
                <a:solidFill>
                  <a:schemeClr val="tx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FFFF00"/>
              </a:solidFill>
              <a:ln w="22225">
                <a:solidFill>
                  <a:schemeClr val="tx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22225">
                <a:solidFill>
                  <a:schemeClr val="tx1"/>
                </a:solidFill>
              </a:ln>
              <a:effectLst/>
            </c:spPr>
          </c:dPt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A05BB47-353F-4568-92DD-F323782197C3}" type="CELLREF">
                      <a:rPr lang="en-US" sz="1000" b="1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[CELLREF]</a:t>
                    </a:fld>
                    <a:endParaRPr lang="en-US" sz="1000" b="1" dirty="0" smtClean="0"/>
                  </a:p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1" baseline="0" dirty="0" smtClean="0"/>
                      <a:t> 51%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>
                    <c15:dlblFTEntry>
                      <c15:txfldGUID>{0A05BB47-353F-4568-92DD-F323782197C3}</c15:txfldGUID>
                      <c15:f>Sheet1!$A$2</c15:f>
                      <c15:dlblFieldTableCache>
                        <c:ptCount val="1"/>
                        <c:pt idx="0">
                          <c:v>Definitely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dLbl>
              <c:idx val="1"/>
              <c:layout>
                <c:manualLayout>
                  <c:x val="0.11570610965296005"/>
                  <c:y val="-0.1907616998925526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D1267CD-D639-48E1-9AFE-BF1FA0B22BA0}" type="CELLREF">
                      <a:rPr lang="en-US" sz="1000" b="1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[CELLREF]</a:t>
                    </a:fld>
                    <a:r>
                      <a:rPr lang="en-US" sz="1000" b="1" dirty="0" smtClean="0"/>
                      <a:t> </a:t>
                    </a:r>
                  </a:p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1" dirty="0" smtClean="0"/>
                      <a:t>30%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315288713910759"/>
                      <c:h val="0.25165003374532413"/>
                    </c:manualLayout>
                  </c15:layout>
                  <c15:dlblFieldTable>
                    <c15:dlblFTEntry>
                      <c15:txfldGUID>{9D1267CD-D639-48E1-9AFE-BF1FA0B22BA0}</c15:txfldGUID>
                      <c15:f>Sheet1!$A$3</c15:f>
                      <c15:dlblFieldTableCache>
                        <c:ptCount val="1"/>
                        <c:pt idx="0">
                          <c:v>Probably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dLbl>
              <c:idx val="2"/>
              <c:layout>
                <c:manualLayout>
                  <c:x val="0.19462736565824004"/>
                  <c:y val="0.2222673472893501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algn="ctr"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A4A22DB-B721-4789-9556-AA731990138C}" type="CELLREF">
                      <a:rPr lang="en-US" sz="1000" b="1" baseline="0" smtClean="0"/>
                      <a:pPr algn="ctr"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[CELLREF]</a:t>
                    </a:fld>
                    <a:r>
                      <a:rPr lang="en-US" sz="1000" b="1" baseline="0" dirty="0" smtClean="0"/>
                      <a:t> 19%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034915043514298"/>
                      <c:h val="0.26179902685377426"/>
                    </c:manualLayout>
                  </c15:layout>
                  <c15:dlblFieldTable>
                    <c15:dlblFTEntry>
                      <c15:txfldGUID>{FA4A22DB-B721-4789-9556-AA731990138C}</c15:txfldGUID>
                      <c15:f>Sheet1!$A$4</c15:f>
                      <c15:dlblFieldTableCache>
                        <c:ptCount val="1"/>
                        <c:pt idx="0">
                          <c:v>Maybe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Definitely</c:v>
                </c:pt>
                <c:pt idx="1">
                  <c:v>Probably</c:v>
                </c:pt>
                <c:pt idx="2">
                  <c:v>Maybe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</c:v>
                </c:pt>
                <c:pt idx="1">
                  <c:v>14</c:v>
                </c:pt>
                <c:pt idx="2">
                  <c:v>9</c:v>
                </c:pt>
              </c:numCache>
            </c:numRef>
          </c:val>
          <c:extLst/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baseline="0" dirty="0" smtClean="0">
                <a:solidFill>
                  <a:schemeClr val="tx1"/>
                </a:solidFill>
              </a:rPr>
              <a:t>Company on EEG based Smart Homes </a:t>
            </a:r>
            <a:endParaRPr lang="en-US" sz="1200" b="1" baseline="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21559980675868867"/>
          <c:y val="7.528419679271415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Important Aspect of BCI</c:v>
                </c:pt>
              </c:strCache>
            </c:strRef>
          </c:tx>
          <c:spPr>
            <a:ln w="22225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22225">
                <a:solidFill>
                  <a:schemeClr val="tx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/>
              </a:solidFill>
              <a:ln w="22225">
                <a:solidFill>
                  <a:schemeClr val="tx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FFFF00"/>
              </a:solidFill>
              <a:ln w="22225">
                <a:solidFill>
                  <a:schemeClr val="tx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22225">
                <a:solidFill>
                  <a:schemeClr val="tx1"/>
                </a:solidFill>
              </a:ln>
              <a:effectLst/>
            </c:spPr>
          </c:dPt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A05BB47-353F-4568-92DD-F323782197C3}" type="CELLREF">
                      <a:rPr lang="en-US" sz="1000" b="1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[CELLREF]</a:t>
                    </a:fld>
                    <a:endParaRPr lang="en-US" sz="1000" b="1" dirty="0" smtClean="0"/>
                  </a:p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1" baseline="0" dirty="0" smtClean="0"/>
                      <a:t> 24%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>
                    <c15:dlblFTEntry>
                      <c15:txfldGUID>{0A05BB47-353F-4568-92DD-F323782197C3}</c15:txfldGUID>
                      <c15:f>Sheet1!$A$2</c15:f>
                      <c15:dlblFieldTableCache>
                        <c:ptCount val="1"/>
                        <c:pt idx="0">
                          <c:v>No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dLbl>
              <c:idx val="1"/>
              <c:layout>
                <c:manualLayout>
                  <c:x val="0.11570610965296005"/>
                  <c:y val="-0.1907616998925526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D1267CD-D639-48E1-9AFE-BF1FA0B22BA0}" type="CELLREF">
                      <a:rPr lang="en-US" sz="1000" b="1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[CELLREF]</a:t>
                    </a:fld>
                    <a:r>
                      <a:rPr lang="en-US" sz="1000" b="1" dirty="0" smtClean="0"/>
                      <a:t> </a:t>
                    </a:r>
                  </a:p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1" dirty="0" smtClean="0"/>
                      <a:t>76%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315288713910759"/>
                      <c:h val="0.25165003374532413"/>
                    </c:manualLayout>
                  </c15:layout>
                  <c15:dlblFieldTable>
                    <c15:dlblFTEntry>
                      <c15:txfldGUID>{9D1267CD-D639-48E1-9AFE-BF1FA0B22BA0}</c15:txfldGUID>
                      <c15:f>Sheet1!$A$3</c15:f>
                      <c15:dlblFieldTableCache>
                        <c:ptCount val="1"/>
                        <c:pt idx="0">
                          <c:v>Yes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dLbl>
              <c:idx val="2"/>
              <c:layout>
                <c:manualLayout>
                  <c:x val="0.19462736565824004"/>
                  <c:y val="0.2222673472893501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algn="ctr"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A4A22DB-B721-4789-9556-AA731990138C}" type="CELLREF">
                      <a:rPr lang="en-US" sz="1000" b="1" baseline="0" smtClean="0"/>
                      <a:pPr algn="ctr"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[CELLREF]</a:t>
                    </a:fld>
                    <a:r>
                      <a:rPr lang="en-US" sz="1000" b="1" baseline="0" dirty="0" smtClean="0"/>
                      <a:t> 18%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034915043514298"/>
                      <c:h val="0.26179902685377426"/>
                    </c:manualLayout>
                  </c15:layout>
                  <c15:dlblFieldTable>
                    <c15:dlblFTEntry>
                      <c15:txfldGUID>{FA4A22DB-B721-4789-9556-AA731990138C}</c15:txfldGUID>
                      <c15:f>Sheet1!$A$4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No</c:v>
                </c:pt>
                <c:pt idx="1">
                  <c:v>Yes</c:v>
                </c:pt>
                <c:pt idx="3">
                  <c:v>Aesthetics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</c:v>
                </c:pt>
                <c:pt idx="1">
                  <c:v>38</c:v>
                </c:pt>
              </c:numCache>
            </c:numRef>
          </c:val>
          <c:extLst/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AD17-2DF5-437E-8EBE-3B696E0BB5C1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BD04-B808-48B1-8E53-C601FE01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AD17-2DF5-437E-8EBE-3B696E0BB5C1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BD04-B808-48B1-8E53-C601FE01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2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AD17-2DF5-437E-8EBE-3B696E0BB5C1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BD04-B808-48B1-8E53-C601FE01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AD17-2DF5-437E-8EBE-3B696E0BB5C1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BD04-B808-48B1-8E53-C601FE01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5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AD17-2DF5-437E-8EBE-3B696E0BB5C1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BD04-B808-48B1-8E53-C601FE01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1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AD17-2DF5-437E-8EBE-3B696E0BB5C1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BD04-B808-48B1-8E53-C601FE01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7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AD17-2DF5-437E-8EBE-3B696E0BB5C1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BD04-B808-48B1-8E53-C601FE01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1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AD17-2DF5-437E-8EBE-3B696E0BB5C1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BD04-B808-48B1-8E53-C601FE01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2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AD17-2DF5-437E-8EBE-3B696E0BB5C1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BD04-B808-48B1-8E53-C601FE01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9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AD17-2DF5-437E-8EBE-3B696E0BB5C1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BD04-B808-48B1-8E53-C601FE01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0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AD17-2DF5-437E-8EBE-3B696E0BB5C1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BD04-B808-48B1-8E53-C601FE01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5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8AD17-2DF5-437E-8EBE-3B696E0BB5C1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EBD04-B808-48B1-8E53-C601FE01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1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12" Type="http://schemas.openxmlformats.org/officeDocument/2006/relationships/chart" Target="../charts/chart10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4.xml"/><Relationship Id="rId11" Type="http://schemas.openxmlformats.org/officeDocument/2006/relationships/chart" Target="../charts/chart9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chart" Target="../charts/chart2.xml"/><Relationship Id="rId9" Type="http://schemas.openxmlformats.org/officeDocument/2006/relationships/chart" Target="../charts/char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1" y="0"/>
              <a:ext cx="9143999" cy="1270229"/>
              <a:chOff x="1" y="0"/>
              <a:chExt cx="9143999" cy="1270229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4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88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3201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6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864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008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52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9601" y="0"/>
                <a:ext cx="914399" cy="1270229"/>
              </a:xfrm>
              <a:prstGeom prst="rect">
                <a:avLst/>
              </a:prstGeom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0" y="5587771"/>
              <a:ext cx="9143999" cy="1270229"/>
              <a:chOff x="1" y="0"/>
              <a:chExt cx="9143999" cy="1270229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4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88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3201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6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864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008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52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9601" y="0"/>
                <a:ext cx="914399" cy="1270229"/>
              </a:xfrm>
              <a:prstGeom prst="rect">
                <a:avLst/>
              </a:prstGeom>
            </p:spPr>
          </p:pic>
        </p:grpSp>
      </p:grpSp>
      <p:sp>
        <p:nvSpPr>
          <p:cNvPr id="29" name="Title 1"/>
          <p:cNvSpPr txBox="1">
            <a:spLocks/>
          </p:cNvSpPr>
          <p:nvPr/>
        </p:nvSpPr>
        <p:spPr>
          <a:xfrm>
            <a:off x="685800" y="2435225"/>
            <a:ext cx="7772400" cy="6889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EEG BASED SMART HOMES</a:t>
            </a:r>
            <a:endParaRPr lang="en-US" dirty="0"/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1524000" y="3657600"/>
            <a:ext cx="6096000" cy="457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SMART HOMES OF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1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 txBox="1">
            <a:spLocks/>
          </p:cNvSpPr>
          <p:nvPr/>
        </p:nvSpPr>
        <p:spPr>
          <a:xfrm>
            <a:off x="685800" y="1828800"/>
            <a:ext cx="8229600" cy="2895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2"/>
              </a:buBlip>
            </a:pPr>
            <a:r>
              <a:rPr lang="en-US" dirty="0" smtClean="0"/>
              <a:t>Smart home control system based on BCI using EEG signals.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User can control devices only by THINKING.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No physical activity is performed.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Every appliance is just a thought away.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0" y="0"/>
            <a:ext cx="9143999" cy="6909029"/>
            <a:chOff x="0" y="0"/>
            <a:chExt cx="9143999" cy="6909029"/>
          </a:xfrm>
        </p:grpSpPr>
        <p:grpSp>
          <p:nvGrpSpPr>
            <p:cNvPr id="28" name="Group 27"/>
            <p:cNvGrpSpPr/>
            <p:nvPr/>
          </p:nvGrpSpPr>
          <p:grpSpPr>
            <a:xfrm>
              <a:off x="0" y="5638800"/>
              <a:ext cx="9143999" cy="1270229"/>
              <a:chOff x="1" y="0"/>
              <a:chExt cx="9143999" cy="1270229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4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88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3201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6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864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008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52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9601" y="0"/>
                <a:ext cx="914399" cy="1270229"/>
              </a:xfrm>
              <a:prstGeom prst="rect">
                <a:avLst/>
              </a:prstGeom>
            </p:spPr>
          </p:pic>
        </p:grp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399" cy="1270229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399" y="0"/>
              <a:ext cx="914399" cy="127022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199" y="0"/>
              <a:ext cx="914399" cy="127022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9600" y="0"/>
              <a:ext cx="914399" cy="1270229"/>
            </a:xfrm>
            <a:prstGeom prst="rect">
              <a:avLst/>
            </a:prstGeom>
          </p:spPr>
        </p:pic>
      </p:grpSp>
      <p:sp>
        <p:nvSpPr>
          <p:cNvPr id="43" name="Title 1"/>
          <p:cNvSpPr txBox="1">
            <a:spLocks/>
          </p:cNvSpPr>
          <p:nvPr/>
        </p:nvSpPr>
        <p:spPr>
          <a:xfrm>
            <a:off x="1584593" y="304800"/>
            <a:ext cx="5959207" cy="762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smtClean="0"/>
              <a:t>EEG BASED SMART HOMES</a:t>
            </a:r>
            <a:endParaRPr 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260107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5638800"/>
            <a:ext cx="9143999" cy="1270229"/>
            <a:chOff x="1" y="0"/>
            <a:chExt cx="9143999" cy="127022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0"/>
              <a:ext cx="914399" cy="127022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0"/>
              <a:ext cx="914399" cy="127022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0"/>
              <a:ext cx="914399" cy="127022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01" y="0"/>
              <a:ext cx="914399" cy="127022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0"/>
              <a:ext cx="914399" cy="127022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0"/>
              <a:ext cx="914399" cy="127022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0"/>
              <a:ext cx="914399" cy="127022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800" y="0"/>
              <a:ext cx="914399" cy="127022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0"/>
              <a:ext cx="914399" cy="127022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9601" y="0"/>
              <a:ext cx="914399" cy="1270229"/>
            </a:xfrm>
            <a:prstGeom prst="rect">
              <a:avLst/>
            </a:prstGeom>
          </p:spPr>
        </p:pic>
      </p:grpSp>
      <p:sp>
        <p:nvSpPr>
          <p:cNvPr id="25" name="Title 1"/>
          <p:cNvSpPr txBox="1">
            <a:spLocks/>
          </p:cNvSpPr>
          <p:nvPr/>
        </p:nvSpPr>
        <p:spPr>
          <a:xfrm>
            <a:off x="470971" y="304800"/>
            <a:ext cx="8229600" cy="762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SURVEY QUESTIONNARE</a:t>
            </a:r>
            <a:endParaRPr lang="en-US" sz="4000" b="1" dirty="0"/>
          </a:p>
        </p:txBody>
      </p:sp>
      <p:graphicFrame>
        <p:nvGraphicFramePr>
          <p:cNvPr id="26" name="Chart 25"/>
          <p:cNvGraphicFramePr/>
          <p:nvPr>
            <p:extLst>
              <p:ext uri="{D42A27DB-BD31-4B8C-83A1-F6EECF244321}">
                <p14:modId xmlns:p14="http://schemas.microsoft.com/office/powerpoint/2010/main" val="4169166051"/>
              </p:ext>
            </p:extLst>
          </p:nvPr>
        </p:nvGraphicFramePr>
        <p:xfrm>
          <a:off x="-228600" y="1219200"/>
          <a:ext cx="2286000" cy="2255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Chart 26"/>
          <p:cNvGraphicFramePr/>
          <p:nvPr>
            <p:extLst>
              <p:ext uri="{D42A27DB-BD31-4B8C-83A1-F6EECF244321}">
                <p14:modId xmlns:p14="http://schemas.microsoft.com/office/powerpoint/2010/main" val="1165667754"/>
              </p:ext>
            </p:extLst>
          </p:nvPr>
        </p:nvGraphicFramePr>
        <p:xfrm>
          <a:off x="1600200" y="1219200"/>
          <a:ext cx="2286000" cy="2255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210055016"/>
              </p:ext>
            </p:extLst>
          </p:nvPr>
        </p:nvGraphicFramePr>
        <p:xfrm>
          <a:off x="3429000" y="1219200"/>
          <a:ext cx="2286000" cy="2255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4262460012"/>
              </p:ext>
            </p:extLst>
          </p:nvPr>
        </p:nvGraphicFramePr>
        <p:xfrm>
          <a:off x="5257800" y="1219200"/>
          <a:ext cx="2286000" cy="2255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0" name="Chart 29"/>
          <p:cNvGraphicFramePr/>
          <p:nvPr>
            <p:extLst>
              <p:ext uri="{D42A27DB-BD31-4B8C-83A1-F6EECF244321}">
                <p14:modId xmlns:p14="http://schemas.microsoft.com/office/powerpoint/2010/main" val="1783275172"/>
              </p:ext>
            </p:extLst>
          </p:nvPr>
        </p:nvGraphicFramePr>
        <p:xfrm>
          <a:off x="7086600" y="1219200"/>
          <a:ext cx="2286000" cy="2255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1440011685"/>
              </p:ext>
            </p:extLst>
          </p:nvPr>
        </p:nvGraphicFramePr>
        <p:xfrm>
          <a:off x="-228600" y="3383365"/>
          <a:ext cx="2286000" cy="2255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2" name="Chart 31"/>
          <p:cNvGraphicFramePr/>
          <p:nvPr>
            <p:extLst>
              <p:ext uri="{D42A27DB-BD31-4B8C-83A1-F6EECF244321}">
                <p14:modId xmlns:p14="http://schemas.microsoft.com/office/powerpoint/2010/main" val="1609125700"/>
              </p:ext>
            </p:extLst>
          </p:nvPr>
        </p:nvGraphicFramePr>
        <p:xfrm>
          <a:off x="1600200" y="3383365"/>
          <a:ext cx="2286000" cy="2255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3" name="Chart 32"/>
          <p:cNvGraphicFramePr/>
          <p:nvPr>
            <p:extLst>
              <p:ext uri="{D42A27DB-BD31-4B8C-83A1-F6EECF244321}">
                <p14:modId xmlns:p14="http://schemas.microsoft.com/office/powerpoint/2010/main" val="267847931"/>
              </p:ext>
            </p:extLst>
          </p:nvPr>
        </p:nvGraphicFramePr>
        <p:xfrm>
          <a:off x="3429000" y="3230563"/>
          <a:ext cx="2285997" cy="2459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4" name="Chart 33"/>
          <p:cNvGraphicFramePr/>
          <p:nvPr>
            <p:extLst>
              <p:ext uri="{D42A27DB-BD31-4B8C-83A1-F6EECF244321}">
                <p14:modId xmlns:p14="http://schemas.microsoft.com/office/powerpoint/2010/main" val="271767911"/>
              </p:ext>
            </p:extLst>
          </p:nvPr>
        </p:nvGraphicFramePr>
        <p:xfrm>
          <a:off x="5181596" y="3277920"/>
          <a:ext cx="2438402" cy="2428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35" name="Chart 34"/>
          <p:cNvGraphicFramePr/>
          <p:nvPr>
            <p:extLst>
              <p:ext uri="{D42A27DB-BD31-4B8C-83A1-F6EECF244321}">
                <p14:modId xmlns:p14="http://schemas.microsoft.com/office/powerpoint/2010/main" val="2028104501"/>
              </p:ext>
            </p:extLst>
          </p:nvPr>
        </p:nvGraphicFramePr>
        <p:xfrm>
          <a:off x="7066399" y="3450241"/>
          <a:ext cx="2286000" cy="2255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" cy="127022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0"/>
            <a:ext cx="914399" cy="127022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99" y="0"/>
            <a:ext cx="914399" cy="127022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0"/>
            <a:ext cx="914399" cy="127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5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 txBox="1">
            <a:spLocks/>
          </p:cNvSpPr>
          <p:nvPr/>
        </p:nvSpPr>
        <p:spPr>
          <a:xfrm>
            <a:off x="1219200" y="1905000"/>
            <a:ext cx="8229600" cy="297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2"/>
              </a:buBlip>
            </a:pPr>
            <a:r>
              <a:rPr lang="en-US" dirty="0" smtClean="0"/>
              <a:t>BRAIN COMPUTER INTERFACE (BCI)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ELECTROENCEPHALOGRAPHY (EEG)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SMART HOME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BENEFITS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APPLICATIONS</a:t>
            </a:r>
          </a:p>
          <a:p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0" y="0"/>
            <a:ext cx="9143999" cy="6909029"/>
            <a:chOff x="0" y="0"/>
            <a:chExt cx="9143999" cy="6909029"/>
          </a:xfrm>
        </p:grpSpPr>
        <p:grpSp>
          <p:nvGrpSpPr>
            <p:cNvPr id="28" name="Group 27"/>
            <p:cNvGrpSpPr/>
            <p:nvPr/>
          </p:nvGrpSpPr>
          <p:grpSpPr>
            <a:xfrm>
              <a:off x="0" y="5638800"/>
              <a:ext cx="9143999" cy="1270229"/>
              <a:chOff x="1" y="0"/>
              <a:chExt cx="9143999" cy="1270229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4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88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3201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6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864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008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52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9601" y="0"/>
                <a:ext cx="914399" cy="1270229"/>
              </a:xfrm>
              <a:prstGeom prst="rect">
                <a:avLst/>
              </a:prstGeom>
            </p:spPr>
          </p:pic>
        </p:grp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399" cy="1270229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399" y="0"/>
              <a:ext cx="914399" cy="127022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199" y="0"/>
              <a:ext cx="914399" cy="127022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9600" y="0"/>
              <a:ext cx="914399" cy="1270229"/>
            </a:xfrm>
            <a:prstGeom prst="rect">
              <a:avLst/>
            </a:prstGeom>
          </p:spPr>
        </p:pic>
      </p:grpSp>
      <p:sp>
        <p:nvSpPr>
          <p:cNvPr id="43" name="Title 1"/>
          <p:cNvSpPr txBox="1">
            <a:spLocks/>
          </p:cNvSpPr>
          <p:nvPr/>
        </p:nvSpPr>
        <p:spPr>
          <a:xfrm>
            <a:off x="470971" y="304800"/>
            <a:ext cx="8229600" cy="762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LITERATURE SURVEY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8209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0"/>
            <a:ext cx="9143999" cy="6909029"/>
            <a:chOff x="0" y="0"/>
            <a:chExt cx="9143999" cy="6909029"/>
          </a:xfrm>
        </p:grpSpPr>
        <p:grpSp>
          <p:nvGrpSpPr>
            <p:cNvPr id="28" name="Group 27"/>
            <p:cNvGrpSpPr/>
            <p:nvPr/>
          </p:nvGrpSpPr>
          <p:grpSpPr>
            <a:xfrm>
              <a:off x="0" y="5638800"/>
              <a:ext cx="9143999" cy="1270229"/>
              <a:chOff x="1" y="0"/>
              <a:chExt cx="9143999" cy="1270229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4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88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3201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6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864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008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52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9601" y="0"/>
                <a:ext cx="914399" cy="1270229"/>
              </a:xfrm>
              <a:prstGeom prst="rect">
                <a:avLst/>
              </a:prstGeom>
            </p:spPr>
          </p:pic>
        </p:grp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399" cy="1270229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399" y="0"/>
              <a:ext cx="914399" cy="127022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199" y="0"/>
              <a:ext cx="914399" cy="127022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9600" y="0"/>
              <a:ext cx="914399" cy="1270229"/>
            </a:xfrm>
            <a:prstGeom prst="rect">
              <a:avLst/>
            </a:prstGeom>
          </p:spPr>
        </p:pic>
      </p:grpSp>
      <p:sp>
        <p:nvSpPr>
          <p:cNvPr id="43" name="Title 1"/>
          <p:cNvSpPr txBox="1">
            <a:spLocks/>
          </p:cNvSpPr>
          <p:nvPr/>
        </p:nvSpPr>
        <p:spPr>
          <a:xfrm>
            <a:off x="470971" y="304800"/>
            <a:ext cx="8229600" cy="762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TOOLS</a:t>
            </a:r>
            <a:endParaRPr lang="en-US" sz="4000" b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1219200" y="1371600"/>
            <a:ext cx="6096001" cy="4038600"/>
            <a:chOff x="1904999" y="1371600"/>
            <a:chExt cx="6096001" cy="4038600"/>
          </a:xfrm>
        </p:grpSpPr>
        <p:grpSp>
          <p:nvGrpSpPr>
            <p:cNvPr id="45" name="Group 44"/>
            <p:cNvGrpSpPr/>
            <p:nvPr/>
          </p:nvGrpSpPr>
          <p:grpSpPr>
            <a:xfrm>
              <a:off x="1905000" y="1371600"/>
              <a:ext cx="4419601" cy="2057400"/>
              <a:chOff x="1905000" y="1524000"/>
              <a:chExt cx="4419601" cy="2057400"/>
            </a:xfrm>
          </p:grpSpPr>
          <p:sp>
            <p:nvSpPr>
              <p:cNvPr id="26" name="Content Placeholder 2"/>
              <p:cNvSpPr txBox="1">
                <a:spLocks/>
              </p:cNvSpPr>
              <p:nvPr/>
            </p:nvSpPr>
            <p:spPr>
              <a:xfrm>
                <a:off x="1905000" y="1524000"/>
                <a:ext cx="3200400" cy="60960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Blip>
                    <a:blip r:embed="rId2"/>
                  </a:buBlip>
                </a:pPr>
                <a:r>
                  <a:rPr lang="en-US" sz="2700" dirty="0" smtClean="0"/>
                  <a:t>EEG HEADSET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2700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US" dirty="0"/>
              </a:p>
            </p:txBody>
          </p:sp>
          <p:sp>
            <p:nvSpPr>
              <p:cNvPr id="44" name="Content Placeholder 2"/>
              <p:cNvSpPr txBox="1">
                <a:spLocks/>
              </p:cNvSpPr>
              <p:nvPr/>
            </p:nvSpPr>
            <p:spPr>
              <a:xfrm>
                <a:off x="2258459" y="2057400"/>
                <a:ext cx="4066142" cy="15240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700" dirty="0" smtClean="0"/>
                  <a:t>EMOTIV INSIGHT</a:t>
                </a:r>
              </a:p>
              <a:p>
                <a:r>
                  <a:rPr lang="en-US" sz="2700" dirty="0" smtClean="0"/>
                  <a:t>WORKING</a:t>
                </a:r>
              </a:p>
              <a:p>
                <a:r>
                  <a:rPr lang="en-US" sz="2700" dirty="0" smtClean="0"/>
                  <a:t>SOFTWARES AND APPS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p:grpSp>
        <p:sp>
          <p:nvSpPr>
            <p:cNvPr id="47" name="Content Placeholder 2"/>
            <p:cNvSpPr txBox="1">
              <a:spLocks/>
            </p:cNvSpPr>
            <p:nvPr/>
          </p:nvSpPr>
          <p:spPr>
            <a:xfrm>
              <a:off x="1904999" y="3352800"/>
              <a:ext cx="3200400" cy="609601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Blip>
                  <a:blip r:embed="rId2"/>
                </a:buBlip>
              </a:pPr>
              <a:r>
                <a:rPr lang="en-US" sz="2700" dirty="0" smtClean="0"/>
                <a:t>ARDUINO</a:t>
              </a:r>
            </a:p>
            <a:p>
              <a:pPr marL="0" indent="0">
                <a:buFont typeface="Arial" pitchFamily="34" charset="0"/>
                <a:buNone/>
              </a:pPr>
              <a:endParaRPr lang="en-US" dirty="0" smtClean="0"/>
            </a:p>
            <a:p>
              <a:pPr marL="0" indent="0">
                <a:buFont typeface="Arial" pitchFamily="34" charset="0"/>
                <a:buNone/>
              </a:pPr>
              <a:endParaRPr lang="en-US" dirty="0" smtClean="0"/>
            </a:p>
            <a:p>
              <a:pPr marL="0" indent="0">
                <a:buFont typeface="Arial" pitchFamily="34" charset="0"/>
                <a:buNone/>
              </a:pPr>
              <a:endParaRPr lang="en-US" dirty="0" smtClean="0"/>
            </a:p>
            <a:p>
              <a:pPr marL="0" indent="0">
                <a:buFont typeface="Arial" pitchFamily="34" charset="0"/>
                <a:buNone/>
              </a:pPr>
              <a:endParaRPr lang="en-US" dirty="0" smtClean="0"/>
            </a:p>
            <a:p>
              <a:pPr marL="0" indent="0">
                <a:buFont typeface="Arial" pitchFamily="34" charset="0"/>
                <a:buNone/>
              </a:pPr>
              <a:endParaRPr lang="en-US" dirty="0"/>
            </a:p>
          </p:txBody>
        </p:sp>
        <p:sp>
          <p:nvSpPr>
            <p:cNvPr id="48" name="Content Placeholder 2"/>
            <p:cNvSpPr txBox="1">
              <a:spLocks/>
            </p:cNvSpPr>
            <p:nvPr/>
          </p:nvSpPr>
          <p:spPr>
            <a:xfrm>
              <a:off x="2258458" y="3886200"/>
              <a:ext cx="5742542" cy="152400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700" dirty="0" smtClean="0"/>
                <a:t>ANALOGUE TO DIGITAL CONVERTOR</a:t>
              </a:r>
            </a:p>
            <a:p>
              <a:r>
                <a:rPr lang="en-US" sz="2700" dirty="0" smtClean="0"/>
                <a:t>AMPLIFIER</a:t>
              </a:r>
            </a:p>
            <a:p>
              <a:r>
                <a:rPr lang="en-US" sz="2700" dirty="0" smtClean="0"/>
                <a:t>WORKING</a:t>
              </a:r>
            </a:p>
            <a:p>
              <a:pPr marL="0" indent="0">
                <a:buNone/>
              </a:pPr>
              <a:endParaRPr lang="en-US" dirty="0" smtClean="0"/>
            </a:p>
          </p:txBody>
        </p:sp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344976"/>
            <a:ext cx="3608692" cy="25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1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999" cy="6909029"/>
            <a:chOff x="0" y="0"/>
            <a:chExt cx="9143999" cy="6909029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5638800"/>
              <a:ext cx="9143999" cy="1270229"/>
              <a:chOff x="1" y="0"/>
              <a:chExt cx="9143999" cy="1270229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4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88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3201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6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864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008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52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9601" y="0"/>
                <a:ext cx="914399" cy="1270229"/>
              </a:xfrm>
              <a:prstGeom prst="rect">
                <a:avLst/>
              </a:prstGeom>
            </p:spPr>
          </p:pic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399" cy="127022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399" y="0"/>
              <a:ext cx="914399" cy="127022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199" y="0"/>
              <a:ext cx="914399" cy="127022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9600" y="0"/>
              <a:ext cx="914399" cy="1270229"/>
            </a:xfrm>
            <a:prstGeom prst="rect">
              <a:avLst/>
            </a:prstGeom>
          </p:spPr>
        </p:pic>
      </p:grpSp>
      <p:sp>
        <p:nvSpPr>
          <p:cNvPr id="18" name="Title 1"/>
          <p:cNvSpPr txBox="1">
            <a:spLocks/>
          </p:cNvSpPr>
          <p:nvPr/>
        </p:nvSpPr>
        <p:spPr>
          <a:xfrm>
            <a:off x="470971" y="304800"/>
            <a:ext cx="8229600" cy="762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HOME SMART HOME</a:t>
            </a:r>
            <a:endParaRPr lang="en-US" sz="4000" b="1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2514602" y="1905000"/>
            <a:ext cx="4267198" cy="25908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Blip>
                <a:blip r:embed="rId2"/>
              </a:buBlip>
            </a:pPr>
            <a:r>
              <a:rPr lang="en-US" sz="2700" dirty="0" smtClean="0"/>
              <a:t>SERVICES</a:t>
            </a:r>
          </a:p>
          <a:p>
            <a:pPr marL="514350" indent="-514350" algn="l">
              <a:buBlip>
                <a:blip r:embed="rId2"/>
              </a:buBlip>
            </a:pPr>
            <a:r>
              <a:rPr lang="en-US" sz="2700" dirty="0" smtClean="0"/>
              <a:t>BUSINESS PLAN</a:t>
            </a:r>
          </a:p>
          <a:p>
            <a:pPr marL="514350" indent="-514350" algn="l">
              <a:buBlip>
                <a:blip r:embed="rId2"/>
              </a:buBlip>
            </a:pPr>
            <a:r>
              <a:rPr lang="en-US" sz="2700" smtClean="0"/>
              <a:t>MARKETING </a:t>
            </a:r>
            <a:r>
              <a:rPr lang="en-US" sz="2700" smtClean="0"/>
              <a:t>STRATERGY</a:t>
            </a:r>
            <a:endParaRPr lang="en-US" sz="2700" dirty="0" smtClean="0"/>
          </a:p>
          <a:p>
            <a:pPr marL="514350" indent="-514350" algn="l">
              <a:buBlip>
                <a:blip r:embed="rId2"/>
              </a:buBlip>
            </a:pPr>
            <a:r>
              <a:rPr lang="en-US" sz="2700" dirty="0" smtClean="0"/>
              <a:t>MARKET SHARE</a:t>
            </a:r>
          </a:p>
          <a:p>
            <a:pPr marL="514350" indent="-514350" algn="l">
              <a:buBlip>
                <a:blip r:embed="rId2"/>
              </a:buBlip>
            </a:pPr>
            <a:r>
              <a:rPr lang="en-US" sz="2700" dirty="0" smtClean="0"/>
              <a:t>FUTURE</a:t>
            </a:r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83605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Group 2"/>
            <p:cNvGrpSpPr/>
            <p:nvPr/>
          </p:nvGrpSpPr>
          <p:grpSpPr>
            <a:xfrm>
              <a:off x="1" y="0"/>
              <a:ext cx="9143999" cy="1270229"/>
              <a:chOff x="1" y="0"/>
              <a:chExt cx="9143999" cy="1270229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4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88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3201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6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864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008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52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9601" y="0"/>
                <a:ext cx="914399" cy="1270229"/>
              </a:xfrm>
              <a:prstGeom prst="rect">
                <a:avLst/>
              </a:prstGeom>
            </p:spPr>
          </p:pic>
        </p:grpSp>
        <p:grpSp>
          <p:nvGrpSpPr>
            <p:cNvPr id="4" name="Group 3"/>
            <p:cNvGrpSpPr/>
            <p:nvPr/>
          </p:nvGrpSpPr>
          <p:grpSpPr>
            <a:xfrm>
              <a:off x="0" y="5587771"/>
              <a:ext cx="9143999" cy="1270229"/>
              <a:chOff x="1" y="0"/>
              <a:chExt cx="9143999" cy="1270229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4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88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3201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6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864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008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5200" y="0"/>
                <a:ext cx="914399" cy="1270229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9601" y="0"/>
                <a:ext cx="914399" cy="1270229"/>
              </a:xfrm>
              <a:prstGeom prst="rect">
                <a:avLst/>
              </a:prstGeom>
            </p:spPr>
          </p:pic>
        </p:grpSp>
      </p:grpSp>
      <p:sp>
        <p:nvSpPr>
          <p:cNvPr id="27" name="Title 1"/>
          <p:cNvSpPr txBox="1">
            <a:spLocks/>
          </p:cNvSpPr>
          <p:nvPr/>
        </p:nvSpPr>
        <p:spPr>
          <a:xfrm>
            <a:off x="381000" y="2895600"/>
            <a:ext cx="8229600" cy="762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THANKS</a:t>
            </a:r>
          </a:p>
          <a:p>
            <a:r>
              <a:rPr lang="en-US" sz="4000" b="1" dirty="0" smtClean="0"/>
              <a:t>ANY QUESTIONS?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4006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243</Words>
  <Application>Microsoft Office PowerPoint</Application>
  <PresentationFormat>On-screen Show (4:3)</PresentationFormat>
  <Paragraphs>103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EEG BASED SMART HOMES</dc:title>
  <dc:creator>Ayesha Tasadduq</dc:creator>
  <cp:lastModifiedBy>Javeria Riaz</cp:lastModifiedBy>
  <cp:revision>80</cp:revision>
  <dcterms:created xsi:type="dcterms:W3CDTF">2017-01-27T21:32:33Z</dcterms:created>
  <dcterms:modified xsi:type="dcterms:W3CDTF">2017-01-30T09:42:46Z</dcterms:modified>
</cp:coreProperties>
</file>