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erical_analysis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ate_of_convergence" TargetMode="External"/><Relationship Id="rId4" Type="http://schemas.openxmlformats.org/officeDocument/2006/relationships/hyperlink" Target="https://en.wikipedia.org/wiki/Series_acceler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743" y="1445654"/>
            <a:ext cx="10363200" cy="1975104"/>
          </a:xfrm>
        </p:spPr>
        <p:txBody>
          <a:bodyPr/>
          <a:lstStyle/>
          <a:p>
            <a:pPr algn="ctr"/>
            <a:r>
              <a:rPr lang="en-US" sz="4800" dirty="0" smtClean="0"/>
              <a:t>Aitken’s DELTA SQUARED PROCESS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43" y="3726501"/>
            <a:ext cx="10363200" cy="1508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Javeria Riaz 			2016-CS-251</a:t>
            </a:r>
          </a:p>
          <a:p>
            <a:r>
              <a:rPr lang="en-US" sz="3200" dirty="0" smtClean="0"/>
              <a:t>Khadija Zahoor		2016-CS-259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1065860"/>
            <a:ext cx="10363200" cy="914400"/>
          </a:xfrm>
        </p:spPr>
        <p:txBody>
          <a:bodyPr/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84350" y="2105531"/>
            <a:ext cx="10363200" cy="4572000"/>
          </a:xfrm>
        </p:spPr>
        <p:txBody>
          <a:bodyPr/>
          <a:lstStyle/>
          <a:p>
            <a:pPr lvl="0"/>
            <a:r>
              <a:rPr lang="en-US" dirty="0" smtClean="0"/>
              <a:t>Derivation</a:t>
            </a:r>
          </a:p>
          <a:p>
            <a:pPr lvl="0"/>
            <a:r>
              <a:rPr lang="en-US" dirty="0" smtClean="0"/>
              <a:t>Analytical Analysis</a:t>
            </a:r>
          </a:p>
          <a:p>
            <a:pPr lvl="0"/>
            <a:r>
              <a:rPr lang="en-US" dirty="0" smtClean="0"/>
              <a:t>Graphical Analysis</a:t>
            </a:r>
          </a:p>
          <a:p>
            <a:pPr lvl="0"/>
            <a:r>
              <a:rPr lang="en-US" dirty="0" smtClean="0"/>
              <a:t>Practical Applications</a:t>
            </a:r>
          </a:p>
          <a:p>
            <a:pPr lvl="0"/>
            <a:r>
              <a:rPr lang="en-US" dirty="0" smtClean="0"/>
              <a:t>Comparison with other methods</a:t>
            </a:r>
          </a:p>
          <a:p>
            <a:pPr lvl="0"/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1" y="972612"/>
            <a:ext cx="10363200" cy="914400"/>
          </a:xfrm>
        </p:spPr>
        <p:txBody>
          <a:bodyPr/>
          <a:lstStyle/>
          <a:p>
            <a:r>
              <a:rPr lang="en-US" sz="4400" dirty="0" smtClean="0"/>
              <a:t>Problem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12" y="1951407"/>
            <a:ext cx="10363200" cy="4572000"/>
          </a:xfrm>
        </p:spPr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 </a:t>
            </a:r>
            <a:r>
              <a:rPr lang="en-US" b="1" dirty="0"/>
              <a:t>extrapolation</a:t>
            </a:r>
            <a:r>
              <a:rPr lang="en-US" dirty="0"/>
              <a:t> is the process of estimating, beyond the original observation range, the value of a variable on the basis of its relationship with another variable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In </a:t>
            </a:r>
            <a:r>
              <a:rPr lang="en-US" dirty="0">
                <a:hlinkClick r:id="rId3" tooltip="Numerical analysis"/>
              </a:rPr>
              <a:t>numerical analysis</a:t>
            </a:r>
            <a:r>
              <a:rPr lang="en-US" dirty="0"/>
              <a:t>, </a:t>
            </a:r>
            <a:r>
              <a:rPr lang="en-US" b="1" dirty="0"/>
              <a:t>Aitken's delta-squared process</a:t>
            </a:r>
            <a:r>
              <a:rPr lang="en-US" dirty="0"/>
              <a:t> or </a:t>
            </a:r>
            <a:r>
              <a:rPr lang="en-US" b="1" dirty="0"/>
              <a:t>Aitken Extrapolation</a:t>
            </a:r>
            <a:r>
              <a:rPr lang="en-US" dirty="0"/>
              <a:t> is a </a:t>
            </a:r>
            <a:r>
              <a:rPr lang="en-US" dirty="0">
                <a:hlinkClick r:id="rId4" tooltip="Series acceleration"/>
              </a:rPr>
              <a:t>series acceleration</a:t>
            </a:r>
            <a:r>
              <a:rPr lang="en-US" dirty="0"/>
              <a:t> method, used for accelerating the </a:t>
            </a:r>
            <a:r>
              <a:rPr lang="en-US" dirty="0">
                <a:hlinkClick r:id="rId5" tooltip="Rate of convergence"/>
              </a:rPr>
              <a:t>rate of convergence</a:t>
            </a:r>
            <a:r>
              <a:rPr lang="en-US" dirty="0"/>
              <a:t> of a sequence. </a:t>
            </a:r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28" y="708413"/>
            <a:ext cx="10972800" cy="914400"/>
          </a:xfrm>
        </p:spPr>
        <p:txBody>
          <a:bodyPr/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28" y="1559482"/>
            <a:ext cx="1001882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Aitken’s Algorithm</a:t>
            </a:r>
          </a:p>
          <a:p>
            <a:pPr lvl="1"/>
            <a:r>
              <a:rPr lang="en-US" dirty="0" smtClean="0"/>
              <a:t>Start with a suitable x</a:t>
            </a:r>
            <a:r>
              <a:rPr lang="en-US" sz="2000" dirty="0" smtClean="0"/>
              <a:t>1</a:t>
            </a:r>
          </a:p>
          <a:p>
            <a:pPr lvl="1"/>
            <a:r>
              <a:rPr lang="en-US" sz="3200" dirty="0" smtClean="0"/>
              <a:t>Take </a:t>
            </a:r>
            <a:r>
              <a:rPr lang="en-US" sz="3200" dirty="0"/>
              <a:t>x</a:t>
            </a:r>
            <a:r>
              <a:rPr lang="en-US" dirty="0"/>
              <a:t>2 = </a:t>
            </a:r>
            <a:r>
              <a:rPr lang="en-US" dirty="0" smtClean="0"/>
              <a:t>g(x</a:t>
            </a:r>
            <a:r>
              <a:rPr lang="en-US" sz="24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Take x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g(x</a:t>
            </a:r>
            <a:r>
              <a:rPr lang="en-US" sz="24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Take x</a:t>
            </a:r>
            <a:r>
              <a:rPr lang="en-US" dirty="0" smtClean="0"/>
              <a:t>4 </a:t>
            </a:r>
            <a:r>
              <a:rPr lang="en-US" dirty="0"/>
              <a:t>= </a:t>
            </a:r>
            <a:r>
              <a:rPr lang="en-US" dirty="0" smtClean="0"/>
              <a:t>x</a:t>
            </a:r>
            <a:r>
              <a:rPr lang="en-US" sz="24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– (x</a:t>
            </a:r>
            <a:r>
              <a:rPr lang="en-US" sz="2400" dirty="0" smtClean="0"/>
              <a:t>3-</a:t>
            </a:r>
            <a:r>
              <a:rPr lang="en-US" dirty="0" smtClean="0"/>
              <a:t>x</a:t>
            </a:r>
            <a:r>
              <a:rPr lang="en-US" sz="2400" dirty="0" smtClean="0"/>
              <a:t>2</a:t>
            </a:r>
            <a:r>
              <a:rPr lang="en-US" dirty="0" smtClean="0"/>
              <a:t>)^2/(x</a:t>
            </a:r>
            <a:r>
              <a:rPr lang="en-US" sz="2400" dirty="0" smtClean="0"/>
              <a:t>3-2</a:t>
            </a:r>
            <a:r>
              <a:rPr lang="en-US" dirty="0" smtClean="0"/>
              <a:t>x</a:t>
            </a:r>
            <a:r>
              <a:rPr lang="en-US" sz="2400" dirty="0" smtClean="0"/>
              <a:t>2+x1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Take x</a:t>
            </a:r>
            <a:r>
              <a:rPr lang="en-US" dirty="0"/>
              <a:t>5</a:t>
            </a:r>
            <a:r>
              <a:rPr lang="en-US" dirty="0" smtClean="0"/>
              <a:t> = g(x</a:t>
            </a:r>
            <a:r>
              <a:rPr lang="en-US" sz="2400" dirty="0" smtClean="0"/>
              <a:t>4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Take </a:t>
            </a:r>
            <a:r>
              <a:rPr lang="en-US" sz="3200" dirty="0"/>
              <a:t>x</a:t>
            </a:r>
            <a:r>
              <a:rPr lang="en-US" dirty="0"/>
              <a:t>6 = </a:t>
            </a:r>
            <a:r>
              <a:rPr lang="en-US" dirty="0" smtClean="0"/>
              <a:t>g(x</a:t>
            </a:r>
            <a:r>
              <a:rPr lang="en-US" sz="2400" dirty="0" smtClean="0"/>
              <a:t>5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Take x</a:t>
            </a:r>
            <a:r>
              <a:rPr lang="en-US" dirty="0" smtClean="0"/>
              <a:t>7 </a:t>
            </a:r>
            <a:r>
              <a:rPr lang="en-US" dirty="0"/>
              <a:t>= </a:t>
            </a:r>
            <a:r>
              <a:rPr lang="en-US" dirty="0" smtClean="0"/>
              <a:t>x</a:t>
            </a:r>
            <a:r>
              <a:rPr lang="en-US" sz="24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– (</a:t>
            </a:r>
            <a:r>
              <a:rPr lang="en-US" dirty="0" smtClean="0"/>
              <a:t>x</a:t>
            </a:r>
            <a:r>
              <a:rPr lang="en-US" sz="2400" dirty="0" smtClean="0"/>
              <a:t>6-</a:t>
            </a:r>
            <a:r>
              <a:rPr lang="en-US" dirty="0" smtClean="0"/>
              <a:t>x</a:t>
            </a:r>
            <a:r>
              <a:rPr lang="en-US" sz="2400" dirty="0"/>
              <a:t>5</a:t>
            </a:r>
            <a:r>
              <a:rPr lang="en-US" dirty="0" smtClean="0"/>
              <a:t>)^</a:t>
            </a:r>
            <a:r>
              <a:rPr lang="en-US" dirty="0"/>
              <a:t>2/(</a:t>
            </a:r>
            <a:r>
              <a:rPr lang="en-US" dirty="0" smtClean="0"/>
              <a:t>x</a:t>
            </a:r>
            <a:r>
              <a:rPr lang="en-US" sz="2400" dirty="0" smtClean="0"/>
              <a:t>6-2</a:t>
            </a:r>
            <a:r>
              <a:rPr lang="en-US" dirty="0" smtClean="0"/>
              <a:t>x</a:t>
            </a:r>
            <a:r>
              <a:rPr lang="en-US" sz="2400" dirty="0" smtClean="0"/>
              <a:t>5+x4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Continue this process to the required accuracy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04" y="898432"/>
            <a:ext cx="10972800" cy="914400"/>
          </a:xfrm>
        </p:spPr>
        <p:txBody>
          <a:bodyPr/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1050842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Practical Applications</a:t>
            </a:r>
          </a:p>
          <a:p>
            <a:pPr lvl="1"/>
            <a:r>
              <a:rPr lang="en-US" i="1" dirty="0"/>
              <a:t>Aitkens Method and Rectification of Circle</a:t>
            </a:r>
            <a:endParaRPr lang="en-US" dirty="0"/>
          </a:p>
          <a:p>
            <a:pPr lvl="1"/>
            <a:r>
              <a:rPr lang="en-US" i="1" dirty="0"/>
              <a:t>Calculating Largest Eigen </a:t>
            </a:r>
            <a:r>
              <a:rPr lang="en-US" i="1" dirty="0" smtClean="0"/>
              <a:t>Values</a:t>
            </a:r>
            <a:endParaRPr lang="en-US" dirty="0"/>
          </a:p>
          <a:p>
            <a:pPr lvl="1"/>
            <a:r>
              <a:rPr lang="en-US" i="1" dirty="0" smtClean="0"/>
              <a:t>Numerical </a:t>
            </a:r>
            <a:r>
              <a:rPr lang="en-US" i="1" dirty="0"/>
              <a:t>Inversion Transforms of </a:t>
            </a:r>
            <a:r>
              <a:rPr lang="en-US" i="1" dirty="0" smtClean="0"/>
              <a:t>Laplace</a:t>
            </a:r>
            <a:endParaRPr lang="en-US" dirty="0"/>
          </a:p>
          <a:p>
            <a:pPr lvl="1"/>
            <a:r>
              <a:rPr lang="en-US" i="1" dirty="0"/>
              <a:t>Accelerating Page Rank Computations</a:t>
            </a:r>
            <a:endParaRPr lang="en-US" dirty="0"/>
          </a:p>
          <a:p>
            <a:pPr lvl="1"/>
            <a:r>
              <a:rPr lang="en-US" i="1" dirty="0"/>
              <a:t>Conjugate Gradient Acceleration for EM </a:t>
            </a:r>
            <a:r>
              <a:rPr lang="en-US" i="1" dirty="0" smtClean="0"/>
              <a:t>Algorithm</a:t>
            </a:r>
            <a:r>
              <a:rPr lang="en-US" dirty="0"/>
              <a:t> 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064" y="1032567"/>
            <a:ext cx="10363200" cy="914400"/>
          </a:xfrm>
        </p:spPr>
        <p:txBody>
          <a:bodyPr/>
          <a:lstStyle/>
          <a:p>
            <a:r>
              <a:rPr lang="en-US" sz="4400" dirty="0" smtClean="0"/>
              <a:t>Comparison Table</a:t>
            </a:r>
            <a:endParaRPr lang="en-US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8495"/>
              </p:ext>
            </p:extLst>
          </p:nvPr>
        </p:nvGraphicFramePr>
        <p:xfrm>
          <a:off x="895644" y="2150107"/>
          <a:ext cx="10363200" cy="385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  <a:gridCol w="2590800"/>
              </a:tblGrid>
              <a:tr h="877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Polynomial Extrapolation</a:t>
                      </a:r>
                      <a:endParaRPr kumimoji="0"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Shanks Transformation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Extrapolation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Steffensen’s Method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37354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minimal polynomial extrapolation (MPE) is exceptionally viable procedures that have been utilized as a part of quickening the converging of vector arrangements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Acceleration technique we take a sequence (sn) and an accelerated sequence is produced.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offer necessary in computational sciences to get a limit sequence of objects vector spaces.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extrapolation technique is basically estimating beyond the original observation range, the value of a variable on the basis of its Uncertainty and estimations.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preferred standpoint of Steffensen's strategy is that it has quadratic convergence like Newton's technique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02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958" y="937065"/>
            <a:ext cx="10363200" cy="914400"/>
          </a:xfrm>
        </p:spPr>
        <p:txBody>
          <a:bodyPr/>
          <a:lstStyle/>
          <a:p>
            <a:r>
              <a:rPr lang="en-US" sz="4400" dirty="0" smtClean="0"/>
              <a:t>Error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55" y="1835077"/>
            <a:ext cx="10363200" cy="4572000"/>
          </a:xfrm>
        </p:spPr>
        <p:txBody>
          <a:bodyPr/>
          <a:lstStyle/>
          <a:p>
            <a:r>
              <a:rPr lang="en-US" dirty="0" smtClean="0"/>
              <a:t>Error of extrapolation only increases quadratically as you move away from average of x values when data is known to be linear</a:t>
            </a:r>
          </a:p>
          <a:p>
            <a:r>
              <a:rPr lang="en-US" dirty="0" smtClean="0"/>
              <a:t>It can be shown that any extrapolation using an interpolating linear function has no statistical significance it is like using a single point to estimate a mean: you cannot say anything about the error associated with your estimator.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6948"/>
            <a:ext cx="10363200" cy="914400"/>
          </a:xfrm>
        </p:spPr>
        <p:txBody>
          <a:bodyPr/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93" y="1989831"/>
            <a:ext cx="10363200" cy="4572000"/>
          </a:xfrm>
        </p:spPr>
        <p:txBody>
          <a:bodyPr/>
          <a:lstStyle/>
          <a:p>
            <a:r>
              <a:rPr lang="en-US" dirty="0" smtClean="0"/>
              <a:t>Aitkens process is to used to accelerate the convergence greatly</a:t>
            </a:r>
          </a:p>
          <a:p>
            <a:r>
              <a:rPr lang="en-US" dirty="0" smtClean="0"/>
              <a:t>It has a wide variety of applications in CS domain</a:t>
            </a:r>
          </a:p>
          <a:p>
            <a:r>
              <a:rPr lang="en-US" dirty="0" smtClean="0"/>
              <a:t>It  is used for rectification of many sequences e.g. circle</a:t>
            </a:r>
          </a:p>
          <a:p>
            <a:r>
              <a:rPr lang="en-US" dirty="0" smtClean="0"/>
              <a:t>It is very efficient than many other methods like quasi newton and EM extrapolation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717" y="339091"/>
            <a:ext cx="10363200" cy="914400"/>
          </a:xfrm>
        </p:spPr>
        <p:txBody>
          <a:bodyPr/>
          <a:lstStyle/>
          <a:p>
            <a:r>
              <a:rPr lang="en-US" sz="4400" dirty="0" smtClean="0"/>
              <a:t>Report Demo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32" y="1378634"/>
            <a:ext cx="10363200" cy="5224593"/>
          </a:xfrm>
        </p:spPr>
      </p:pic>
    </p:spTree>
    <p:extLst>
      <p:ext uri="{BB962C8B-B14F-4D97-AF65-F5344CB8AC3E}">
        <p14:creationId xmlns:p14="http://schemas.microsoft.com/office/powerpoint/2010/main" val="8502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purl.org/dc/dcmitype/"/>
    <ds:schemaRef ds:uri="http://www.w3.org/XML/1998/namespace"/>
    <ds:schemaRef ds:uri="http://schemas.microsoft.com/office/2006/documentManagement/types"/>
    <ds:schemaRef ds:uri="a4f35948-e619-41b3-aa29-22878b09cfd2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434</TotalTime>
  <Words>335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Wingdings 2</vt:lpstr>
      <vt:lpstr>Wingdings 3</vt:lpstr>
      <vt:lpstr>Nightfall design template</vt:lpstr>
      <vt:lpstr>Aitken’s DELTA SQUARED PROCESS</vt:lpstr>
      <vt:lpstr>Agenda</vt:lpstr>
      <vt:lpstr>Problem Statement</vt:lpstr>
      <vt:lpstr>Methodology</vt:lpstr>
      <vt:lpstr>Methodology</vt:lpstr>
      <vt:lpstr>Comparison Table</vt:lpstr>
      <vt:lpstr>Error Analysis</vt:lpstr>
      <vt:lpstr>Results</vt:lpstr>
      <vt:lpstr>Report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Aitkens DELTA SQUARED PROCESS</dc:title>
  <dc:creator>Javeria Riaz</dc:creator>
  <cp:lastModifiedBy>Javeria Riaz</cp:lastModifiedBy>
  <cp:revision>33</cp:revision>
  <dcterms:created xsi:type="dcterms:W3CDTF">2018-05-16T07:57:01Z</dcterms:created>
  <dcterms:modified xsi:type="dcterms:W3CDTF">2018-05-16T23:36:13Z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