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4" r:id="rId5"/>
    <p:sldId id="265" r:id="rId6"/>
    <p:sldId id="260" r:id="rId7"/>
    <p:sldId id="261" r:id="rId8"/>
    <p:sldId id="262" r:id="rId9"/>
    <p:sldId id="263"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8/30/2025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8/30/2025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8/30/2025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3479A-ED57-5EA5-E958-39CC3F95B1E0}"/>
              </a:ext>
            </a:extLst>
          </p:cNvPr>
          <p:cNvSpPr>
            <a:spLocks noGrp="1"/>
          </p:cNvSpPr>
          <p:nvPr>
            <p:ph type="ctrTitle"/>
          </p:nvPr>
        </p:nvSpPr>
        <p:spPr/>
        <p:txBody>
          <a:bodyPr/>
          <a:lstStyle/>
          <a:p>
            <a:r>
              <a:rPr lang="en-US" dirty="0"/>
              <a:t>TYPES OF TESTING</a:t>
            </a:r>
          </a:p>
        </p:txBody>
      </p:sp>
    </p:spTree>
    <p:extLst>
      <p:ext uri="{BB962C8B-B14F-4D97-AF65-F5344CB8AC3E}">
        <p14:creationId xmlns:p14="http://schemas.microsoft.com/office/powerpoint/2010/main" val="304804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46D0-D872-D313-0A9F-0490E6E03C15}"/>
              </a:ext>
            </a:extLst>
          </p:cNvPr>
          <p:cNvSpPr>
            <a:spLocks noGrp="1"/>
          </p:cNvSpPr>
          <p:nvPr>
            <p:ph type="title"/>
          </p:nvPr>
        </p:nvSpPr>
        <p:spPr/>
        <p:txBody>
          <a:bodyPr/>
          <a:lstStyle/>
          <a:p>
            <a:r>
              <a:rPr lang="en-US" dirty="0"/>
              <a:t>White Box Testing </a:t>
            </a:r>
          </a:p>
        </p:txBody>
      </p:sp>
      <p:sp>
        <p:nvSpPr>
          <p:cNvPr id="3" name="Content Placeholder 2">
            <a:extLst>
              <a:ext uri="{FF2B5EF4-FFF2-40B4-BE49-F238E27FC236}">
                <a16:creationId xmlns:a16="http://schemas.microsoft.com/office/drawing/2014/main" id="{0ACBD360-4247-998B-4008-6DCF7CCC6504}"/>
              </a:ext>
            </a:extLst>
          </p:cNvPr>
          <p:cNvSpPr>
            <a:spLocks noGrp="1"/>
          </p:cNvSpPr>
          <p:nvPr>
            <p:ph idx="1"/>
          </p:nvPr>
        </p:nvSpPr>
        <p:spPr/>
        <p:txBody>
          <a:bodyPr>
            <a:normAutofit lnSpcReduction="10000"/>
          </a:bodyPr>
          <a:lstStyle/>
          <a:p>
            <a:r>
              <a:rPr lang="en-US" b="1" dirty="0"/>
              <a:t>DEFINITION:</a:t>
            </a:r>
          </a:p>
          <a:p>
            <a:pPr marL="0" indent="0">
              <a:buNone/>
            </a:pPr>
            <a:r>
              <a:rPr lang="en-US" sz="1600" dirty="0"/>
              <a:t>White Box Testing (also known as </a:t>
            </a:r>
            <a:r>
              <a:rPr lang="en-US" sz="1600" b="1" dirty="0"/>
              <a:t>Clear Box</a:t>
            </a:r>
            <a:r>
              <a:rPr lang="en-US" sz="1600" dirty="0"/>
              <a:t> or </a:t>
            </a:r>
            <a:r>
              <a:rPr lang="en-US" sz="1600" b="1" dirty="0"/>
              <a:t>Glass Box</a:t>
            </a:r>
            <a:r>
              <a:rPr lang="en-US" sz="1600" dirty="0"/>
              <a:t> testing) is where the tester has access to the </a:t>
            </a:r>
            <a:r>
              <a:rPr lang="en-US" sz="1600" b="1" dirty="0"/>
              <a:t>internal code</a:t>
            </a:r>
            <a:r>
              <a:rPr lang="en-US" sz="1600" dirty="0"/>
              <a:t> and logic of the software. The tester checks the flow of the application, how data moves inside, and tests various conditions, loops, and functions in the code.</a:t>
            </a:r>
            <a:endParaRPr lang="en-US" sz="1600" b="1" dirty="0"/>
          </a:p>
          <a:p>
            <a:r>
              <a:rPr lang="en-US" b="1" dirty="0"/>
              <a:t>EXAMPLE:</a:t>
            </a:r>
          </a:p>
          <a:p>
            <a:pPr marL="0" indent="0">
              <a:buNone/>
            </a:pPr>
            <a:r>
              <a:rPr lang="en-US" sz="1600" dirty="0"/>
              <a:t>If you’re testing a </a:t>
            </a:r>
            <a:r>
              <a:rPr lang="en-US" sz="1600" b="1" dirty="0"/>
              <a:t>login </a:t>
            </a:r>
            <a:r>
              <a:rPr lang="en-US" sz="1600" dirty="0"/>
              <a:t>function in a website and you know the code, you can test things like:</a:t>
            </a:r>
          </a:p>
          <a:p>
            <a:pPr marL="0" indent="0">
              <a:buNone/>
            </a:pPr>
            <a:r>
              <a:rPr lang="en-US" sz="1600" dirty="0"/>
              <a:t>Is the password encrypted before storing in the database?</a:t>
            </a:r>
          </a:p>
          <a:p>
            <a:pPr marL="0" indent="0">
              <a:buNone/>
            </a:pPr>
            <a:r>
              <a:rPr lang="en-US" sz="1600" dirty="0"/>
              <a:t>Are the validation checks for username and password working correctly?</a:t>
            </a:r>
          </a:p>
          <a:p>
            <a:pPr marL="0" indent="0">
              <a:buNone/>
            </a:pPr>
            <a:r>
              <a:rPr lang="en-US" sz="1600" dirty="0"/>
              <a:t>Are there any unnecessary loops or inefficient code?</a:t>
            </a:r>
          </a:p>
          <a:p>
            <a:pPr marL="0" indent="0">
              <a:buNone/>
            </a:pPr>
            <a:endParaRPr lang="en-US" b="1" dirty="0"/>
          </a:p>
        </p:txBody>
      </p:sp>
    </p:spTree>
    <p:extLst>
      <p:ext uri="{BB962C8B-B14F-4D97-AF65-F5344CB8AC3E}">
        <p14:creationId xmlns:p14="http://schemas.microsoft.com/office/powerpoint/2010/main" val="75923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71D26-A560-8E0C-1139-2DF7FA84CB23}"/>
              </a:ext>
            </a:extLst>
          </p:cNvPr>
          <p:cNvSpPr>
            <a:spLocks noGrp="1"/>
          </p:cNvSpPr>
          <p:nvPr>
            <p:ph type="title"/>
          </p:nvPr>
        </p:nvSpPr>
        <p:spPr/>
        <p:txBody>
          <a:bodyPr/>
          <a:lstStyle/>
          <a:p>
            <a:r>
              <a:rPr lang="en-US" dirty="0"/>
              <a:t>Gray Box Testing </a:t>
            </a:r>
          </a:p>
        </p:txBody>
      </p:sp>
      <p:sp>
        <p:nvSpPr>
          <p:cNvPr id="3" name="Content Placeholder 2">
            <a:extLst>
              <a:ext uri="{FF2B5EF4-FFF2-40B4-BE49-F238E27FC236}">
                <a16:creationId xmlns:a16="http://schemas.microsoft.com/office/drawing/2014/main" id="{FE0B1DCC-7C56-9E7E-E1C9-11C417520F04}"/>
              </a:ext>
            </a:extLst>
          </p:cNvPr>
          <p:cNvSpPr>
            <a:spLocks noGrp="1"/>
          </p:cNvSpPr>
          <p:nvPr>
            <p:ph idx="1"/>
          </p:nvPr>
        </p:nvSpPr>
        <p:spPr/>
        <p:txBody>
          <a:bodyPr/>
          <a:lstStyle/>
          <a:p>
            <a:r>
              <a:rPr lang="en-US" b="1" dirty="0"/>
              <a:t>DEFINITION:</a:t>
            </a:r>
          </a:p>
          <a:p>
            <a:pPr marL="0" indent="0">
              <a:buNone/>
            </a:pPr>
            <a:r>
              <a:rPr lang="en-US" sz="1600" dirty="0"/>
              <a:t>Gray Box Testing is a combination of both </a:t>
            </a:r>
            <a:r>
              <a:rPr lang="en-US" sz="1600" b="1" dirty="0"/>
              <a:t>Black Box</a:t>
            </a:r>
            <a:r>
              <a:rPr lang="en-US" sz="1600" dirty="0"/>
              <a:t> and </a:t>
            </a:r>
            <a:r>
              <a:rPr lang="en-US" sz="1600" b="1" dirty="0"/>
              <a:t>White Box</a:t>
            </a:r>
            <a:r>
              <a:rPr lang="en-US" sz="1600" dirty="0"/>
              <a:t> testing. The tester has some knowledge of the internal workings of the application</a:t>
            </a:r>
          </a:p>
          <a:p>
            <a:pPr marL="0" indent="0">
              <a:buNone/>
            </a:pPr>
            <a:r>
              <a:rPr lang="en-US" sz="1600" dirty="0"/>
              <a:t>(like the database or some code), but they don’t know everything. They use this partial knowledge to design more effective tests.</a:t>
            </a:r>
          </a:p>
          <a:p>
            <a:r>
              <a:rPr lang="en-US" b="1" dirty="0"/>
              <a:t>EXAMPLE:</a:t>
            </a:r>
          </a:p>
          <a:p>
            <a:pPr marL="0" indent="0">
              <a:buNone/>
            </a:pPr>
            <a:r>
              <a:rPr lang="en-US" sz="1600" dirty="0"/>
              <a:t>If you're testing a website and you know the structure of the database (like the table and how data is stored), but you don't know the entire code, you might test:</a:t>
            </a:r>
          </a:p>
          <a:p>
            <a:pPr marL="0" indent="0">
              <a:buNone/>
            </a:pPr>
            <a:r>
              <a:rPr lang="en-US" sz="1600" dirty="0"/>
              <a:t>Does submitting a form correctly store data in the right table?</a:t>
            </a:r>
          </a:p>
          <a:p>
            <a:pPr marL="0" indent="0">
              <a:buNone/>
            </a:pPr>
            <a:r>
              <a:rPr lang="en-US" sz="1600" dirty="0"/>
              <a:t>Does the system handle invalid input(like special characters)correctly?</a:t>
            </a:r>
            <a:endParaRPr lang="en-US" sz="1600" b="1" dirty="0"/>
          </a:p>
          <a:p>
            <a:pPr marL="0" indent="0">
              <a:buNone/>
            </a:pPr>
            <a:endParaRPr lang="en-US" dirty="0"/>
          </a:p>
        </p:txBody>
      </p:sp>
    </p:spTree>
    <p:extLst>
      <p:ext uri="{BB962C8B-B14F-4D97-AF65-F5344CB8AC3E}">
        <p14:creationId xmlns:p14="http://schemas.microsoft.com/office/powerpoint/2010/main" val="280538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5252-E58A-C393-6415-3739A150FD3C}"/>
              </a:ext>
            </a:extLst>
          </p:cNvPr>
          <p:cNvSpPr>
            <a:spLocks noGrp="1"/>
          </p:cNvSpPr>
          <p:nvPr>
            <p:ph type="title"/>
          </p:nvPr>
        </p:nvSpPr>
        <p:spPr>
          <a:xfrm>
            <a:off x="1233612" y="845848"/>
            <a:ext cx="8761413" cy="706964"/>
          </a:xfrm>
        </p:spPr>
        <p:txBody>
          <a:bodyPr/>
          <a:lstStyle/>
          <a:p>
            <a:r>
              <a:rPr lang="en-US" sz="4800" dirty="0"/>
              <a:t>THANKYOU</a:t>
            </a:r>
          </a:p>
        </p:txBody>
      </p:sp>
    </p:spTree>
    <p:extLst>
      <p:ext uri="{BB962C8B-B14F-4D97-AF65-F5344CB8AC3E}">
        <p14:creationId xmlns:p14="http://schemas.microsoft.com/office/powerpoint/2010/main" val="250191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859D-C858-16BC-0EA2-182940927C45}"/>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14B607E0-0054-8B89-DF6F-FAFEFD40043A}"/>
              </a:ext>
            </a:extLst>
          </p:cNvPr>
          <p:cNvSpPr>
            <a:spLocks noGrp="1"/>
          </p:cNvSpPr>
          <p:nvPr>
            <p:ph idx="1"/>
          </p:nvPr>
        </p:nvSpPr>
        <p:spPr/>
        <p:txBody>
          <a:bodyPr/>
          <a:lstStyle/>
          <a:p>
            <a:r>
              <a:rPr lang="en-US" b="1" dirty="0">
                <a:latin typeface="+mj-lt"/>
                <a:cs typeface="Times New Roman" panose="02020603050405020304" pitchFamily="18" charset="0"/>
              </a:rPr>
              <a:t>DEFINITION:</a:t>
            </a:r>
          </a:p>
          <a:p>
            <a:pPr marL="0" indent="0">
              <a:buNone/>
            </a:pPr>
            <a:r>
              <a:rPr lang="en-US" sz="1600" dirty="0">
                <a:latin typeface="+mj-lt"/>
                <a:cs typeface="Times New Roman" panose="02020603050405020304" pitchFamily="18" charset="0"/>
              </a:rPr>
              <a:t>Unit testing involves testing individual units or components of the software in isolation. It ensures that each function or method works as expected.</a:t>
            </a:r>
          </a:p>
          <a:p>
            <a:r>
              <a:rPr lang="en-US" b="1" dirty="0">
                <a:latin typeface="+mj-lt"/>
                <a:cs typeface="Times New Roman" panose="02020603050405020304" pitchFamily="18" charset="0"/>
              </a:rPr>
              <a:t>EXAMPLE:</a:t>
            </a:r>
          </a:p>
          <a:p>
            <a:pPr marL="0" indent="0">
              <a:buNone/>
            </a:pPr>
            <a:r>
              <a:rPr lang="en-US" sz="1600" dirty="0">
                <a:latin typeface="+mj-lt"/>
                <a:cs typeface="Times New Roman" panose="02020603050405020304" pitchFamily="18" charset="0"/>
              </a:rPr>
              <a:t>If you have a </a:t>
            </a:r>
            <a:r>
              <a:rPr lang="en-US" sz="1600" dirty="0" err="1">
                <a:latin typeface="+mj-lt"/>
                <a:cs typeface="Times New Roman" panose="02020603050405020304" pitchFamily="18" charset="0"/>
              </a:rPr>
              <a:t>calculate_total</a:t>
            </a:r>
            <a:r>
              <a:rPr lang="en-US" sz="1600" dirty="0">
                <a:latin typeface="+mj-lt"/>
                <a:cs typeface="Times New Roman" panose="02020603050405020304" pitchFamily="18" charset="0"/>
              </a:rPr>
              <a:t> function, you would write unit tests to verify that it correctly sums up the total price.</a:t>
            </a:r>
          </a:p>
          <a:p>
            <a:pPr marL="0" indent="0">
              <a:buNone/>
            </a:pPr>
            <a:endParaRPr lang="en-US" b="1" dirty="0">
              <a:latin typeface="+mj-lt"/>
              <a:cs typeface="Times New Roman" panose="02020603050405020304" pitchFamily="18" charset="0"/>
            </a:endParaRPr>
          </a:p>
          <a:p>
            <a:endParaRPr lang="en-US" dirty="0"/>
          </a:p>
        </p:txBody>
      </p:sp>
    </p:spTree>
    <p:extLst>
      <p:ext uri="{BB962C8B-B14F-4D97-AF65-F5344CB8AC3E}">
        <p14:creationId xmlns:p14="http://schemas.microsoft.com/office/powerpoint/2010/main" val="659104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11AB-91CE-8DCB-61B5-3F98B3F4CC44}"/>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DAC266BF-9874-E189-73B0-F753A5724634}"/>
              </a:ext>
            </a:extLst>
          </p:cNvPr>
          <p:cNvSpPr>
            <a:spLocks noGrp="1"/>
          </p:cNvSpPr>
          <p:nvPr>
            <p:ph idx="1"/>
          </p:nvPr>
        </p:nvSpPr>
        <p:spPr/>
        <p:txBody>
          <a:bodyPr/>
          <a:lstStyle/>
          <a:p>
            <a:r>
              <a:rPr lang="en-US" b="1" dirty="0">
                <a:latin typeface="+mj-lt"/>
                <a:cs typeface="Times New Roman" panose="02020603050405020304" pitchFamily="18" charset="0"/>
              </a:rPr>
              <a:t>DEFINITION:</a:t>
            </a:r>
          </a:p>
          <a:p>
            <a:pPr marL="0" indent="0">
              <a:buNone/>
            </a:pPr>
            <a:r>
              <a:rPr lang="en-US" sz="1600" dirty="0"/>
              <a:t>Integration testing checks the interaction between different components or modules to ensure they work together as expected.</a:t>
            </a:r>
          </a:p>
          <a:p>
            <a:r>
              <a:rPr lang="en-US" b="1" dirty="0"/>
              <a:t>EXAMPLE:</a:t>
            </a:r>
          </a:p>
          <a:p>
            <a:pPr marL="0" indent="0">
              <a:buNone/>
            </a:pPr>
            <a:r>
              <a:rPr lang="en-US" sz="1600" dirty="0"/>
              <a:t>If you have a user registration system that involves both a frontend and a backend, integration testing would check if data sent from the frontend (like a username and password) is correctly processed by the backend and saved to the database.</a:t>
            </a:r>
          </a:p>
          <a:p>
            <a:pPr marL="0" indent="0">
              <a:buNone/>
            </a:pPr>
            <a:endParaRPr lang="en-US" sz="1600" dirty="0"/>
          </a:p>
        </p:txBody>
      </p:sp>
    </p:spTree>
    <p:extLst>
      <p:ext uri="{BB962C8B-B14F-4D97-AF65-F5344CB8AC3E}">
        <p14:creationId xmlns:p14="http://schemas.microsoft.com/office/powerpoint/2010/main" val="2921019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52532-0DCA-34B1-1326-79C91E6F7603}"/>
              </a:ext>
            </a:extLst>
          </p:cNvPr>
          <p:cNvSpPr>
            <a:spLocks noGrp="1"/>
          </p:cNvSpPr>
          <p:nvPr>
            <p:ph type="title"/>
          </p:nvPr>
        </p:nvSpPr>
        <p:spPr/>
        <p:txBody>
          <a:bodyPr/>
          <a:lstStyle/>
          <a:p>
            <a:r>
              <a:rPr lang="en-US" dirty="0"/>
              <a:t>API Testing </a:t>
            </a:r>
          </a:p>
        </p:txBody>
      </p:sp>
      <p:sp>
        <p:nvSpPr>
          <p:cNvPr id="3" name="Content Placeholder 2">
            <a:extLst>
              <a:ext uri="{FF2B5EF4-FFF2-40B4-BE49-F238E27FC236}">
                <a16:creationId xmlns:a16="http://schemas.microsoft.com/office/drawing/2014/main" id="{63A469B1-774A-6676-B4BE-81A908670040}"/>
              </a:ext>
            </a:extLst>
          </p:cNvPr>
          <p:cNvSpPr>
            <a:spLocks noGrp="1"/>
          </p:cNvSpPr>
          <p:nvPr>
            <p:ph idx="1"/>
          </p:nvPr>
        </p:nvSpPr>
        <p:spPr/>
        <p:txBody>
          <a:bodyPr>
            <a:normAutofit lnSpcReduction="10000"/>
          </a:bodyPr>
          <a:lstStyle/>
          <a:p>
            <a:r>
              <a:rPr lang="en-US" b="1" dirty="0"/>
              <a:t>DEFINITION:</a:t>
            </a:r>
          </a:p>
          <a:p>
            <a:pPr marL="0" indent="0">
              <a:buNone/>
            </a:pPr>
            <a:r>
              <a:rPr lang="en-US" sz="1600" dirty="0">
                <a:latin typeface="+mj-lt"/>
                <a:cs typeface="Times New Roman" panose="02020603050405020304" pitchFamily="18" charset="0"/>
              </a:rPr>
              <a:t> API Testing is the process of testing how two software programs talk to each other through an API (Application Programming Interface).</a:t>
            </a:r>
            <a:endParaRPr lang="en-US" sz="1600" b="1" dirty="0">
              <a:latin typeface="+mj-lt"/>
            </a:endParaRPr>
          </a:p>
          <a:p>
            <a:r>
              <a:rPr lang="en-US" b="1" dirty="0"/>
              <a:t>EXAMPLE:</a:t>
            </a:r>
          </a:p>
          <a:p>
            <a:pPr marL="0" indent="0">
              <a:buNone/>
            </a:pPr>
            <a:r>
              <a:rPr lang="en-US" sz="1600" b="1" dirty="0"/>
              <a:t> Use case: </a:t>
            </a:r>
            <a:r>
              <a:rPr lang="en-US" sz="1600" dirty="0"/>
              <a:t>User login API</a:t>
            </a:r>
          </a:p>
          <a:p>
            <a:pPr marL="0" indent="0">
              <a:buNone/>
            </a:pPr>
            <a:r>
              <a:rPr lang="en-US" sz="1600" dirty="0"/>
              <a:t>You send this as a request</a:t>
            </a:r>
          </a:p>
          <a:p>
            <a:pPr marL="0" indent="0">
              <a:buNone/>
            </a:pPr>
            <a:r>
              <a:rPr lang="en-US" sz="1600" dirty="0"/>
              <a:t>Json {</a:t>
            </a:r>
          </a:p>
          <a:p>
            <a:pPr marL="0" indent="0">
              <a:buNone/>
            </a:pPr>
            <a:r>
              <a:rPr lang="en-US" sz="1600" dirty="0"/>
              <a:t>“username”:”user123”</a:t>
            </a:r>
          </a:p>
          <a:p>
            <a:pPr marL="0" indent="0">
              <a:buNone/>
            </a:pPr>
            <a:r>
              <a:rPr lang="en-US" sz="1600" dirty="0"/>
              <a:t>“password": "password”</a:t>
            </a:r>
          </a:p>
          <a:p>
            <a:pPr marL="0" indent="0">
              <a:buNone/>
            </a:pPr>
            <a:r>
              <a:rPr lang="en-US" sz="1600" dirty="0"/>
              <a:t>}</a:t>
            </a:r>
          </a:p>
          <a:p>
            <a:endParaRPr lang="en-US" sz="1600" dirty="0"/>
          </a:p>
          <a:p>
            <a:pPr marL="0" indent="0">
              <a:buNone/>
            </a:pPr>
            <a:endParaRPr lang="en-US" b="1" dirty="0"/>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409842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804C-AD95-D4DC-FE5D-3F4ACDF7CE0A}"/>
              </a:ext>
            </a:extLst>
          </p:cNvPr>
          <p:cNvSpPr>
            <a:spLocks noGrp="1"/>
          </p:cNvSpPr>
          <p:nvPr>
            <p:ph type="title"/>
          </p:nvPr>
        </p:nvSpPr>
        <p:spPr/>
        <p:txBody>
          <a:bodyPr/>
          <a:lstStyle/>
          <a:p>
            <a:r>
              <a:rPr lang="en-US" dirty="0"/>
              <a:t>Database Testing </a:t>
            </a:r>
          </a:p>
        </p:txBody>
      </p:sp>
      <p:sp>
        <p:nvSpPr>
          <p:cNvPr id="3" name="Content Placeholder 2">
            <a:extLst>
              <a:ext uri="{FF2B5EF4-FFF2-40B4-BE49-F238E27FC236}">
                <a16:creationId xmlns:a16="http://schemas.microsoft.com/office/drawing/2014/main" id="{DE9E85D9-BA2B-9292-AB95-52A8E09753F5}"/>
              </a:ext>
            </a:extLst>
          </p:cNvPr>
          <p:cNvSpPr>
            <a:spLocks noGrp="1"/>
          </p:cNvSpPr>
          <p:nvPr>
            <p:ph idx="1"/>
          </p:nvPr>
        </p:nvSpPr>
        <p:spPr>
          <a:xfrm>
            <a:off x="1090708" y="2338028"/>
            <a:ext cx="8825659" cy="4131597"/>
          </a:xfrm>
        </p:spPr>
        <p:txBody>
          <a:bodyPr>
            <a:normAutofit lnSpcReduction="10000"/>
          </a:bodyPr>
          <a:lstStyle/>
          <a:p>
            <a:r>
              <a:rPr lang="en-US" b="1" dirty="0"/>
              <a:t>DEFINITION:</a:t>
            </a:r>
          </a:p>
          <a:p>
            <a:pPr marL="0" indent="0">
              <a:buNone/>
            </a:pPr>
            <a:r>
              <a:rPr lang="en-US" sz="1600" dirty="0"/>
              <a:t>Database Testing is the process of testing the database to ensure the data is stored correctly, retrieved accurately, and the database behaves as expected (e.g., ensuring data consistency, integration and performance.</a:t>
            </a:r>
            <a:endParaRPr lang="en-US" sz="1600" b="1" dirty="0"/>
          </a:p>
          <a:p>
            <a:r>
              <a:rPr lang="en-US" b="1" dirty="0"/>
              <a:t>EXAMPLE:</a:t>
            </a:r>
          </a:p>
          <a:p>
            <a:pPr marL="0" indent="0">
              <a:buNone/>
            </a:pPr>
            <a:r>
              <a:rPr lang="en-US" sz="1600" dirty="0"/>
              <a:t>Let's say we have a database table users with columns userId, name, and email. Test  </a:t>
            </a:r>
            <a:r>
              <a:rPr lang="en-US" sz="1600" b="1" dirty="0"/>
              <a:t>Data Insertion:  </a:t>
            </a:r>
            <a:r>
              <a:rPr lang="en-US" sz="1600" dirty="0"/>
              <a:t>Insert a new user into the user's table. Verify that the data is correctly inserted and can be retrieved.</a:t>
            </a:r>
          </a:p>
          <a:p>
            <a:pPr marL="0" indent="0">
              <a:buNone/>
            </a:pPr>
            <a:r>
              <a:rPr lang="en-US" sz="1600" b="1" dirty="0"/>
              <a:t>2. Data Retrieval: </a:t>
            </a:r>
            <a:r>
              <a:rPr lang="en-US" sz="1600" dirty="0"/>
              <a:t>Retrieve a user's details from the user's table. Verify that the retrieved data matches the expected values.</a:t>
            </a:r>
          </a:p>
          <a:p>
            <a:pPr marL="0" indent="0">
              <a:buNone/>
            </a:pPr>
            <a:r>
              <a:rPr lang="en-US" sz="1600" b="1" dirty="0"/>
              <a:t>3. Data Update: </a:t>
            </a:r>
            <a:r>
              <a:rPr lang="en-US" sz="1600" dirty="0"/>
              <a:t>Update a user's details in the user's table. Verify that the updated data is correctly reflected in the database.</a:t>
            </a:r>
          </a:p>
          <a:p>
            <a:pPr marL="0" indent="0">
              <a:buNone/>
            </a:pPr>
            <a:r>
              <a:rPr lang="en-US" sz="1600" dirty="0"/>
              <a:t>4. </a:t>
            </a:r>
            <a:r>
              <a:rPr lang="en-US" sz="1600" b="1" dirty="0"/>
              <a:t>Data Deletion: </a:t>
            </a:r>
            <a:r>
              <a:rPr lang="en-US" sz="1600" dirty="0"/>
              <a:t>Delete a user from the user's table. Verify that the user is no longer present in the database.</a:t>
            </a:r>
          </a:p>
          <a:p>
            <a:pPr marL="0" indent="0">
              <a:buNone/>
            </a:pPr>
            <a:endParaRPr lang="en-US" b="1" dirty="0"/>
          </a:p>
        </p:txBody>
      </p:sp>
    </p:spTree>
    <p:extLst>
      <p:ext uri="{BB962C8B-B14F-4D97-AF65-F5344CB8AC3E}">
        <p14:creationId xmlns:p14="http://schemas.microsoft.com/office/powerpoint/2010/main" val="169432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3CCA-3EBC-16E1-8400-DE6409D36B59}"/>
              </a:ext>
            </a:extLst>
          </p:cNvPr>
          <p:cNvSpPr>
            <a:spLocks noGrp="1"/>
          </p:cNvSpPr>
          <p:nvPr>
            <p:ph type="title"/>
          </p:nvPr>
        </p:nvSpPr>
        <p:spPr/>
        <p:txBody>
          <a:bodyPr/>
          <a:lstStyle/>
          <a:p>
            <a:r>
              <a:rPr lang="en-US" dirty="0"/>
              <a:t>Regression Testing</a:t>
            </a:r>
          </a:p>
        </p:txBody>
      </p:sp>
      <p:sp>
        <p:nvSpPr>
          <p:cNvPr id="3" name="Content Placeholder 2">
            <a:extLst>
              <a:ext uri="{FF2B5EF4-FFF2-40B4-BE49-F238E27FC236}">
                <a16:creationId xmlns:a16="http://schemas.microsoft.com/office/drawing/2014/main" id="{D31E6C46-CE3A-46E2-E309-4733D66CFB56}"/>
              </a:ext>
            </a:extLst>
          </p:cNvPr>
          <p:cNvSpPr>
            <a:spLocks noGrp="1"/>
          </p:cNvSpPr>
          <p:nvPr>
            <p:ph idx="1"/>
          </p:nvPr>
        </p:nvSpPr>
        <p:spPr/>
        <p:txBody>
          <a:bodyPr/>
          <a:lstStyle/>
          <a:p>
            <a:r>
              <a:rPr lang="en-US" b="1" dirty="0"/>
              <a:t>DEFINITION:</a:t>
            </a:r>
          </a:p>
          <a:p>
            <a:pPr marL="0" indent="0">
              <a:buNone/>
            </a:pPr>
            <a:r>
              <a:rPr lang="en-US" sz="1600" dirty="0"/>
              <a:t>Regression testing is the process of testing existing features after making code changes (e.g,bug fixes or new features)to ensure that old functionalities are not broken.</a:t>
            </a:r>
            <a:endParaRPr lang="en-US" sz="1600" b="1" dirty="0"/>
          </a:p>
          <a:p>
            <a:r>
              <a:rPr lang="en-US" b="1" dirty="0"/>
              <a:t>EXAMPLE:</a:t>
            </a:r>
          </a:p>
          <a:p>
            <a:pPr marL="0" indent="0">
              <a:buNone/>
            </a:pPr>
            <a:r>
              <a:rPr lang="en-US" sz="1600" dirty="0"/>
              <a:t>After adding a new user profile feature to an app, regression testing ensures that the login, registration, and other functionalities still work as expected.</a:t>
            </a:r>
          </a:p>
          <a:p>
            <a:pPr marL="0" indent="0">
              <a:buNone/>
            </a:pPr>
            <a:endParaRPr lang="en-US" b="1" dirty="0"/>
          </a:p>
        </p:txBody>
      </p:sp>
    </p:spTree>
    <p:extLst>
      <p:ext uri="{BB962C8B-B14F-4D97-AF65-F5344CB8AC3E}">
        <p14:creationId xmlns:p14="http://schemas.microsoft.com/office/powerpoint/2010/main" val="73238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AA6A-E22B-7C65-4DC9-D6CAC3FBF959}"/>
              </a:ext>
            </a:extLst>
          </p:cNvPr>
          <p:cNvSpPr>
            <a:spLocks noGrp="1"/>
          </p:cNvSpPr>
          <p:nvPr>
            <p:ph type="title"/>
          </p:nvPr>
        </p:nvSpPr>
        <p:spPr/>
        <p:txBody>
          <a:bodyPr/>
          <a:lstStyle/>
          <a:p>
            <a:r>
              <a:rPr lang="en-US" dirty="0"/>
              <a:t>Performance Testing </a:t>
            </a:r>
          </a:p>
        </p:txBody>
      </p:sp>
      <p:sp>
        <p:nvSpPr>
          <p:cNvPr id="3" name="Content Placeholder 2">
            <a:extLst>
              <a:ext uri="{FF2B5EF4-FFF2-40B4-BE49-F238E27FC236}">
                <a16:creationId xmlns:a16="http://schemas.microsoft.com/office/drawing/2014/main" id="{6577555E-B672-20AA-7133-A5905303AE55}"/>
              </a:ext>
            </a:extLst>
          </p:cNvPr>
          <p:cNvSpPr>
            <a:spLocks noGrp="1"/>
          </p:cNvSpPr>
          <p:nvPr>
            <p:ph idx="1"/>
          </p:nvPr>
        </p:nvSpPr>
        <p:spPr/>
        <p:txBody>
          <a:bodyPr>
            <a:normAutofit/>
          </a:bodyPr>
          <a:lstStyle/>
          <a:p>
            <a:r>
              <a:rPr lang="en-US" b="1" dirty="0"/>
              <a:t>DEFINITION:</a:t>
            </a:r>
          </a:p>
          <a:p>
            <a:pPr marL="0" indent="0">
              <a:buNone/>
            </a:pPr>
            <a:r>
              <a:rPr lang="en-US" sz="1600" dirty="0"/>
              <a:t>Performance testing evaluates how well the software performs under various conditions, such as load, stress, and scalability.</a:t>
            </a:r>
          </a:p>
          <a:p>
            <a:r>
              <a:rPr lang="en-US" b="1" dirty="0"/>
              <a:t>EXAMPLE:</a:t>
            </a:r>
          </a:p>
          <a:p>
            <a:pPr marL="0" indent="0">
              <a:buNone/>
            </a:pPr>
            <a:r>
              <a:rPr lang="en-US" sz="1600" dirty="0"/>
              <a:t>Testing how a web application handles 10,000 concurrent users to simulate peak traffic times.</a:t>
            </a:r>
            <a:endParaRPr lang="en-US" sz="1600" b="1" dirty="0"/>
          </a:p>
        </p:txBody>
      </p:sp>
    </p:spTree>
    <p:extLst>
      <p:ext uri="{BB962C8B-B14F-4D97-AF65-F5344CB8AC3E}">
        <p14:creationId xmlns:p14="http://schemas.microsoft.com/office/powerpoint/2010/main" val="57215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3F2E-1183-3FA8-846C-54A020E0A76F}"/>
              </a:ext>
            </a:extLst>
          </p:cNvPr>
          <p:cNvSpPr>
            <a:spLocks noGrp="1"/>
          </p:cNvSpPr>
          <p:nvPr>
            <p:ph type="title"/>
          </p:nvPr>
        </p:nvSpPr>
        <p:spPr/>
        <p:txBody>
          <a:bodyPr/>
          <a:lstStyle/>
          <a:p>
            <a:r>
              <a:rPr lang="en-US" dirty="0"/>
              <a:t>Stress Testing</a:t>
            </a:r>
          </a:p>
        </p:txBody>
      </p:sp>
      <p:sp>
        <p:nvSpPr>
          <p:cNvPr id="3" name="Content Placeholder 2">
            <a:extLst>
              <a:ext uri="{FF2B5EF4-FFF2-40B4-BE49-F238E27FC236}">
                <a16:creationId xmlns:a16="http://schemas.microsoft.com/office/drawing/2014/main" id="{D780BC19-C73B-3E5D-5DE9-D1BB247AD4C6}"/>
              </a:ext>
            </a:extLst>
          </p:cNvPr>
          <p:cNvSpPr>
            <a:spLocks noGrp="1"/>
          </p:cNvSpPr>
          <p:nvPr>
            <p:ph idx="1"/>
          </p:nvPr>
        </p:nvSpPr>
        <p:spPr/>
        <p:txBody>
          <a:bodyPr/>
          <a:lstStyle/>
          <a:p>
            <a:r>
              <a:rPr lang="en-US" b="1" dirty="0"/>
              <a:t>DEFINITION:</a:t>
            </a:r>
          </a:p>
          <a:p>
            <a:pPr marL="0" indent="0">
              <a:buNone/>
            </a:pPr>
            <a:r>
              <a:rPr lang="en-US" sz="1600" dirty="0"/>
              <a:t>Stress testing determines how the software behaves under extreme conditions, such as very high traffic or limited resources. This type of test pushes the software to its limits</a:t>
            </a:r>
            <a:endParaRPr lang="en-US" sz="1600" b="1" dirty="0"/>
          </a:p>
          <a:p>
            <a:r>
              <a:rPr lang="en-US" b="1" dirty="0"/>
              <a:t>EXAMPLE:</a:t>
            </a:r>
          </a:p>
          <a:p>
            <a:pPr marL="0" indent="0">
              <a:buNone/>
            </a:pPr>
            <a:r>
              <a:rPr lang="en-US" sz="1600" dirty="0"/>
              <a:t>For a messaging app, stress testing could simulate the scenario where 1 million messages are sent simultaneously to see how it handles the load and whether it crashes.</a:t>
            </a:r>
            <a:endParaRPr lang="en-US" sz="1600" b="1" dirty="0"/>
          </a:p>
        </p:txBody>
      </p:sp>
    </p:spTree>
    <p:extLst>
      <p:ext uri="{BB962C8B-B14F-4D97-AF65-F5344CB8AC3E}">
        <p14:creationId xmlns:p14="http://schemas.microsoft.com/office/powerpoint/2010/main" val="4172016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C3FC-4879-F27C-56C9-308FC88185B8}"/>
              </a:ext>
            </a:extLst>
          </p:cNvPr>
          <p:cNvSpPr>
            <a:spLocks noGrp="1"/>
          </p:cNvSpPr>
          <p:nvPr>
            <p:ph type="title"/>
          </p:nvPr>
        </p:nvSpPr>
        <p:spPr/>
        <p:txBody>
          <a:bodyPr/>
          <a:lstStyle/>
          <a:p>
            <a:r>
              <a:rPr lang="en-US" dirty="0"/>
              <a:t>Black Box Testing </a:t>
            </a:r>
          </a:p>
        </p:txBody>
      </p:sp>
      <p:sp>
        <p:nvSpPr>
          <p:cNvPr id="3" name="Content Placeholder 2">
            <a:extLst>
              <a:ext uri="{FF2B5EF4-FFF2-40B4-BE49-F238E27FC236}">
                <a16:creationId xmlns:a16="http://schemas.microsoft.com/office/drawing/2014/main" id="{768163E3-4598-E000-29FC-D09C1B552547}"/>
              </a:ext>
            </a:extLst>
          </p:cNvPr>
          <p:cNvSpPr>
            <a:spLocks noGrp="1"/>
          </p:cNvSpPr>
          <p:nvPr>
            <p:ph idx="1"/>
          </p:nvPr>
        </p:nvSpPr>
        <p:spPr/>
        <p:txBody>
          <a:bodyPr/>
          <a:lstStyle/>
          <a:p>
            <a:r>
              <a:rPr lang="en-US" b="1" dirty="0"/>
              <a:t>DEFINITION:</a:t>
            </a:r>
          </a:p>
          <a:p>
            <a:pPr marL="0" indent="0">
              <a:buNone/>
            </a:pPr>
            <a:r>
              <a:rPr lang="en-US" sz="1600" dirty="0"/>
              <a:t>Black Box Testing is a type of testing where the tester focuses on how the software behaves rather than its internal workings. The tester doesn't need to know the code or logic behind the software. They only care about whether the software works as expected based on inputs and outputs.</a:t>
            </a:r>
          </a:p>
          <a:p>
            <a:r>
              <a:rPr lang="en-US" b="1" dirty="0"/>
              <a:t>EXAMPLE:</a:t>
            </a:r>
          </a:p>
          <a:p>
            <a:pPr marL="0" indent="0">
              <a:buNone/>
            </a:pPr>
            <a:r>
              <a:rPr lang="en-US" sz="1600" dirty="0"/>
              <a:t>Imagine you're testing an online calculator. You input 2+3 and expect an output of 5. You don’t need to know how the calculator works inside (its code). You're just concerned with whether it gives the correct result.</a:t>
            </a:r>
            <a:endParaRPr lang="en-US" sz="1600" b="1" dirty="0"/>
          </a:p>
        </p:txBody>
      </p:sp>
    </p:spTree>
    <p:extLst>
      <p:ext uri="{BB962C8B-B14F-4D97-AF65-F5344CB8AC3E}">
        <p14:creationId xmlns:p14="http://schemas.microsoft.com/office/powerpoint/2010/main" val="67099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{1AC4509B-E781-4EC8-BD5E-0D594D408ED3}TF229edf6a-8a49-49ee-a0a6-5037052947485fb3ca0c-bc27bf41d645</Template>
  <TotalTime>104</TotalTime>
  <Words>859</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 Boardroom</vt:lpstr>
      <vt:lpstr>TYPES OF TESTING</vt:lpstr>
      <vt:lpstr>Unit Testing</vt:lpstr>
      <vt:lpstr>Integration Testing</vt:lpstr>
      <vt:lpstr>API Testing </vt:lpstr>
      <vt:lpstr>Database Testing </vt:lpstr>
      <vt:lpstr>Regression Testing</vt:lpstr>
      <vt:lpstr>Performance Testing </vt:lpstr>
      <vt:lpstr>Stress Testing</vt:lpstr>
      <vt:lpstr>Black Box Testing </vt:lpstr>
      <vt:lpstr>White Box Testing </vt:lpstr>
      <vt:lpstr>Gray Box Testing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cp:revision>
  <dcterms:created xsi:type="dcterms:W3CDTF">2025-08-30T10:15:55Z</dcterms:created>
  <dcterms:modified xsi:type="dcterms:W3CDTF">2025-08-30T16:15:52Z</dcterms:modified>
</cp:coreProperties>
</file>