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3" r:id="rId1"/>
    <p:sldMasterId id="2147484040" r:id="rId2"/>
    <p:sldMasterId id="2147484087" r:id="rId3"/>
    <p:sldMasterId id="2147484099" r:id="rId4"/>
    <p:sldMasterId id="2147484116" r:id="rId5"/>
    <p:sldMasterId id="2147484128" r:id="rId6"/>
    <p:sldMasterId id="2147484140" r:id="rId7"/>
  </p:sldMasterIdLst>
  <p:sldIdLst>
    <p:sldId id="256" r:id="rId8"/>
    <p:sldId id="263" r:id="rId9"/>
    <p:sldId id="297" r:id="rId10"/>
    <p:sldId id="264" r:id="rId11"/>
    <p:sldId id="265"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266" r:id="rId26"/>
    <p:sldId id="267" r:id="rId27"/>
    <p:sldId id="311" r:id="rId28"/>
    <p:sldId id="312" r:id="rId29"/>
    <p:sldId id="313" r:id="rId30"/>
    <p:sldId id="268" r:id="rId31"/>
    <p:sldId id="269" r:id="rId32"/>
    <p:sldId id="270" r:id="rId33"/>
    <p:sldId id="271" r:id="rId34"/>
    <p:sldId id="272" r:id="rId35"/>
    <p:sldId id="273" r:id="rId36"/>
    <p:sldId id="274" r:id="rId37"/>
    <p:sldId id="275" r:id="rId38"/>
    <p:sldId id="276" r:id="rId39"/>
    <p:sldId id="277" r:id="rId40"/>
    <p:sldId id="278" r:id="rId41"/>
    <p:sldId id="284" r:id="rId42"/>
    <p:sldId id="314" r:id="rId43"/>
    <p:sldId id="315" r:id="rId44"/>
    <p:sldId id="316" r:id="rId45"/>
    <p:sldId id="317" r:id="rId46"/>
    <p:sldId id="318" r:id="rId47"/>
    <p:sldId id="319" r:id="rId48"/>
    <p:sldId id="320" r:id="rId49"/>
    <p:sldId id="321" r:id="rId50"/>
    <p:sldId id="322" r:id="rId51"/>
    <p:sldId id="325" r:id="rId52"/>
    <p:sldId id="280" r:id="rId53"/>
    <p:sldId id="281" r:id="rId54"/>
    <p:sldId id="282" r:id="rId55"/>
    <p:sldId id="283" r:id="rId56"/>
    <p:sldId id="285" r:id="rId57"/>
    <p:sldId id="286" r:id="rId58"/>
    <p:sldId id="323" r:id="rId59"/>
    <p:sldId id="287" r:id="rId60"/>
    <p:sldId id="288" r:id="rId61"/>
    <p:sldId id="289" r:id="rId62"/>
    <p:sldId id="324" r:id="rId63"/>
    <p:sldId id="293" r:id="rId64"/>
    <p:sldId id="290" r:id="rId65"/>
    <p:sldId id="291" r:id="rId66"/>
    <p:sldId id="292" r:id="rId67"/>
    <p:sldId id="326" r:id="rId68"/>
    <p:sldId id="327" r:id="rId69"/>
    <p:sldId id="328" r:id="rId70"/>
    <p:sldId id="296" r:id="rId71"/>
    <p:sldId id="329" r:id="rId72"/>
    <p:sldId id="294" r:id="rId73"/>
    <p:sldId id="295"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400915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71033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7282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885375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9506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714184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568993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835514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a:xfrm>
            <a:off x="2692397" y="5037663"/>
            <a:ext cx="5214635" cy="279400"/>
          </a:xfrm>
        </p:spPr>
        <p:txBody>
          <a:bodyPr/>
          <a:lstStyle/>
          <a:p>
            <a:endParaRPr lang="ru-RU"/>
          </a:p>
        </p:txBody>
      </p:sp>
      <p:sp>
        <p:nvSpPr>
          <p:cNvPr id="6" name="Slide Number Placeholder 5"/>
          <p:cNvSpPr>
            <a:spLocks noGrp="1"/>
          </p:cNvSpPr>
          <p:nvPr>
            <p:ph type="sldNum" sz="quarter" idx="12"/>
          </p:nvPr>
        </p:nvSpPr>
        <p:spPr>
          <a:xfrm>
            <a:off x="8956900" y="5037663"/>
            <a:ext cx="551167" cy="279400"/>
          </a:xfrm>
        </p:spPr>
        <p:txBody>
          <a:bodyPr/>
          <a:lstStyle/>
          <a:p>
            <a:fld id="{22FA1D8A-F503-45D3-ADBF-E5900D6709C0}" type="slidenum">
              <a:rPr lang="ru-RU" smtClean="0"/>
              <a:t>‹#›</a:t>
            </a:fld>
            <a:endParaRPr lang="ru-R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5866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8250151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49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669473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653605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3F6D604-2B6B-4677-9B97-F352744F3B6A}" type="datetimeFigureOut">
              <a:rPr lang="ru-RU" smtClean="0"/>
              <a:t>20.12.2021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2FA1D8A-F503-45D3-ADBF-E5900D6709C0}" type="slidenum">
              <a:rPr lang="ru-RU" smtClean="0"/>
              <a:t>‹#›</a:t>
            </a:fld>
            <a:endParaRPr lang="ru-R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8284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3F6D604-2B6B-4677-9B97-F352744F3B6A}" type="datetimeFigureOut">
              <a:rPr lang="ru-RU" smtClean="0"/>
              <a:t>20.12.2021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2FA1D8A-F503-45D3-ADBF-E5900D6709C0}"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4519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6D604-2B6B-4677-9B97-F352744F3B6A}" type="datetimeFigureOut">
              <a:rPr lang="ru-RU" smtClean="0"/>
              <a:t>20.12.2021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360746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FA1D8A-F503-45D3-ADBF-E5900D6709C0}" type="slidenum">
              <a:rPr lang="ru-RU" smtClean="0"/>
              <a:t>‹#›</a:t>
            </a:fld>
            <a:endParaRPr lang="ru-R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69447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smtClean="0"/>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4729403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082213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1021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7315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581793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5513067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236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81672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16854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7663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5335851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0403132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200084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7517354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3F6D604-2B6B-4677-9B97-F352744F3B6A}" type="datetimeFigureOut">
              <a:rPr lang="ru-RU" smtClean="0"/>
              <a:t>20.12.2021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8729649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3F6D604-2B6B-4677-9B97-F352744F3B6A}" type="datetimeFigureOut">
              <a:rPr lang="ru-RU" smtClean="0"/>
              <a:t>20.12.2021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641008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3260655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3F6D604-2B6B-4677-9B97-F352744F3B6A}" type="datetimeFigureOut">
              <a:rPr lang="ru-RU" smtClean="0"/>
              <a:t>20.12.2021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1505388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4837418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7507727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0823850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2723776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7615922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1958527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303267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7700125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3F6D604-2B6B-4677-9B97-F352744F3B6A}" type="datetimeFigureOut">
              <a:rPr lang="ru-RU" smtClean="0"/>
              <a:t>20.12.2021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6638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3F6D604-2B6B-4677-9B97-F352744F3B6A}" type="datetimeFigureOut">
              <a:rPr lang="ru-RU" smtClean="0"/>
              <a:t>20.12.2021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209282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3F6D604-2B6B-4677-9B97-F352744F3B6A}" type="datetimeFigureOut">
              <a:rPr lang="ru-RU" smtClean="0"/>
              <a:t>20.12.2021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05488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6D604-2B6B-4677-9B97-F352744F3B6A}" type="datetimeFigureOut">
              <a:rPr lang="ru-RU" smtClean="0"/>
              <a:t>20.12.2021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121238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5567502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0214649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8499468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89215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8278637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82229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1387089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625082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3F6D604-2B6B-4677-9B97-F352744F3B6A}" type="datetimeFigureOut">
              <a:rPr lang="ru-RU" smtClean="0"/>
              <a:t>20.12.2021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4200014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45032690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9693655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9319630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96079326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1936521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3F6D604-2B6B-4677-9B97-F352744F3B6A}" type="datetimeFigureOut">
              <a:rPr lang="ru-RU" smtClean="0"/>
              <a:t>20.12.2021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81626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3F6D604-2B6B-4677-9B97-F352744F3B6A}" type="datetimeFigureOut">
              <a:rPr lang="ru-RU" smtClean="0"/>
              <a:t>20.12.2021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56848177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3F6D604-2B6B-4677-9B97-F352744F3B6A}" type="datetimeFigureOut">
              <a:rPr lang="ru-RU" smtClean="0"/>
              <a:t>20.12.2021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378881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42532939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99553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6D604-2B6B-4677-9B97-F352744F3B6A}" type="datetimeFigureOut">
              <a:rPr lang="ru-RU" smtClean="0"/>
              <a:t>20.12.2021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59917352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2082152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29199019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0868802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72290929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139858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80309002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3F6D604-2B6B-4677-9B97-F352744F3B6A}" type="datetimeFigureOut">
              <a:rPr lang="ru-RU" smtClean="0"/>
              <a:t>20.12.2021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772125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3F6D604-2B6B-4677-9B97-F352744F3B6A}" type="datetimeFigureOut">
              <a:rPr lang="ru-RU" smtClean="0"/>
              <a:t>20.12.2021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37231715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3F6D604-2B6B-4677-9B97-F352744F3B6A}" type="datetimeFigureOut">
              <a:rPr lang="ru-RU" smtClean="0"/>
              <a:t>20.12.2021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3946559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8135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2403046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44675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91114709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1792201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58518897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3207485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13074002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6287689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3F6D604-2B6B-4677-9B97-F352744F3B6A}" type="datetimeFigureOut">
              <a:rPr lang="ru-RU" smtClean="0"/>
              <a:t>20.12.2021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42577214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3F6D604-2B6B-4677-9B97-F352744F3B6A}" type="datetimeFigureOut">
              <a:rPr lang="ru-RU" smtClean="0"/>
              <a:t>20.12.2021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20438980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6D604-2B6B-4677-9B97-F352744F3B6A}" type="datetimeFigureOut">
              <a:rPr lang="ru-RU" smtClean="0"/>
              <a:t>20.12.2021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33031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54140254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01510148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3F6D604-2B6B-4677-9B97-F352744F3B6A}" type="datetimeFigureOut">
              <a:rPr lang="ru-RU" smtClean="0"/>
              <a:t>20.12.2021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427051459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52382645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029631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44361447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412447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130630349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2648958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3F6D604-2B6B-4677-9B97-F352744F3B6A}" type="datetimeFigureOut">
              <a:rPr lang="ru-RU" smtClean="0"/>
              <a:t>20.12.2021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FA1D8A-F503-45D3-ADBF-E5900D6709C0}" type="slidenum">
              <a:rPr lang="ru-RU" smtClean="0"/>
              <a:t>‹#›</a:t>
            </a:fld>
            <a:endParaRPr lang="ru-RU"/>
          </a:p>
        </p:txBody>
      </p:sp>
    </p:spTree>
    <p:extLst>
      <p:ext uri="{BB962C8B-B14F-4D97-AF65-F5344CB8AC3E}">
        <p14:creationId xmlns:p14="http://schemas.microsoft.com/office/powerpoint/2010/main" val="3152885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3.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theme" Target="../theme/theme4.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5.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theme" Target="../theme/theme6.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theme" Target="../theme/theme7.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F6D604-2B6B-4677-9B97-F352744F3B6A}" type="datetimeFigureOut">
              <a:rPr lang="ru-RU" smtClean="0"/>
              <a:t>20.12.2021</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FA1D8A-F503-45D3-ADBF-E5900D6709C0}" type="slidenum">
              <a:rPr lang="ru-RU" smtClean="0"/>
              <a:t>‹#›</a:t>
            </a:fld>
            <a:endParaRPr lang="ru-RU"/>
          </a:p>
        </p:txBody>
      </p:sp>
    </p:spTree>
    <p:extLst>
      <p:ext uri="{BB962C8B-B14F-4D97-AF65-F5344CB8AC3E}">
        <p14:creationId xmlns:p14="http://schemas.microsoft.com/office/powerpoint/2010/main" val="2652138241"/>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 id="2147484037" r:id="rId14"/>
    <p:sldLayoutId id="2147484038" r:id="rId15"/>
    <p:sldLayoutId id="21474840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F6D604-2B6B-4677-9B97-F352744F3B6A}" type="datetimeFigureOut">
              <a:rPr lang="ru-RU" smtClean="0"/>
              <a:t>20.12.2021</a:t>
            </a:fld>
            <a:endParaRPr lang="ru-R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FA1D8A-F503-45D3-ADBF-E5900D6709C0}" type="slidenum">
              <a:rPr lang="ru-RU" smtClean="0"/>
              <a:t>‹#›</a:t>
            </a:fld>
            <a:endParaRPr lang="ru-RU"/>
          </a:p>
        </p:txBody>
      </p:sp>
    </p:spTree>
    <p:extLst>
      <p:ext uri="{BB962C8B-B14F-4D97-AF65-F5344CB8AC3E}">
        <p14:creationId xmlns:p14="http://schemas.microsoft.com/office/powerpoint/2010/main" val="1186020732"/>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 id="2147484053" r:id="rId13"/>
    <p:sldLayoutId id="2147484054" r:id="rId14"/>
    <p:sldLayoutId id="2147484055" r:id="rId15"/>
    <p:sldLayoutId id="2147484056" r:id="rId16"/>
    <p:sldLayoutId id="214748405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A1D8A-F503-45D3-ADBF-E5900D6709C0}" type="slidenum">
              <a:rPr lang="ru-RU" smtClean="0"/>
              <a:t>‹#›</a:t>
            </a:fld>
            <a:endParaRPr lang="ru-RU"/>
          </a:p>
        </p:txBody>
      </p:sp>
    </p:spTree>
    <p:extLst>
      <p:ext uri="{BB962C8B-B14F-4D97-AF65-F5344CB8AC3E}">
        <p14:creationId xmlns:p14="http://schemas.microsoft.com/office/powerpoint/2010/main" val="459432028"/>
      </p:ext>
    </p:extLst>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F6D604-2B6B-4677-9B97-F352744F3B6A}" type="datetimeFigureOut">
              <a:rPr lang="ru-RU" smtClean="0"/>
              <a:t>20.12.2021</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FA1D8A-F503-45D3-ADBF-E5900D6709C0}" type="slidenum">
              <a:rPr lang="ru-RU" smtClean="0"/>
              <a:t>‹#›</a:t>
            </a:fld>
            <a:endParaRPr lang="ru-RU"/>
          </a:p>
        </p:txBody>
      </p:sp>
    </p:spTree>
    <p:extLst>
      <p:ext uri="{BB962C8B-B14F-4D97-AF65-F5344CB8AC3E}">
        <p14:creationId xmlns:p14="http://schemas.microsoft.com/office/powerpoint/2010/main" val="3262958949"/>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 id="2147484111" r:id="rId12"/>
    <p:sldLayoutId id="2147484112" r:id="rId13"/>
    <p:sldLayoutId id="2147484113" r:id="rId14"/>
    <p:sldLayoutId id="2147484114" r:id="rId15"/>
    <p:sldLayoutId id="214748411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A1D8A-F503-45D3-ADBF-E5900D6709C0}" type="slidenum">
              <a:rPr lang="ru-RU" smtClean="0"/>
              <a:t>‹#›</a:t>
            </a:fld>
            <a:endParaRPr lang="ru-RU"/>
          </a:p>
        </p:txBody>
      </p:sp>
    </p:spTree>
    <p:extLst>
      <p:ext uri="{BB962C8B-B14F-4D97-AF65-F5344CB8AC3E}">
        <p14:creationId xmlns:p14="http://schemas.microsoft.com/office/powerpoint/2010/main" val="3664192945"/>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6D604-2B6B-4677-9B97-F352744F3B6A}" type="datetimeFigureOut">
              <a:rPr lang="ru-RU" smtClean="0"/>
              <a:t>20.12.2021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A1D8A-F503-45D3-ADBF-E5900D6709C0}" type="slidenum">
              <a:rPr lang="ru-RU" smtClean="0"/>
              <a:t>‹#›</a:t>
            </a:fld>
            <a:endParaRPr lang="ru-RU"/>
          </a:p>
        </p:txBody>
      </p:sp>
    </p:spTree>
    <p:extLst>
      <p:ext uri="{BB962C8B-B14F-4D97-AF65-F5344CB8AC3E}">
        <p14:creationId xmlns:p14="http://schemas.microsoft.com/office/powerpoint/2010/main" val="1260338505"/>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F6D604-2B6B-4677-9B97-F352744F3B6A}" type="datetimeFigureOut">
              <a:rPr lang="ru-RU" smtClean="0"/>
              <a:t>20.12.2021</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FA1D8A-F503-45D3-ADBF-E5900D6709C0}" type="slidenum">
              <a:rPr lang="ru-RU" smtClean="0"/>
              <a:t>‹#›</a:t>
            </a:fld>
            <a:endParaRPr lang="ru-RU"/>
          </a:p>
        </p:txBody>
      </p:sp>
    </p:spTree>
    <p:extLst>
      <p:ext uri="{BB962C8B-B14F-4D97-AF65-F5344CB8AC3E}">
        <p14:creationId xmlns:p14="http://schemas.microsoft.com/office/powerpoint/2010/main" val="3644774492"/>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7.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7.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7.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7.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7.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7.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7.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7.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7.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7.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7.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7.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6.xml"/><Relationship Id="rId4" Type="http://schemas.openxmlformats.org/officeDocument/2006/relationships/image" Target="../media/image51.PNG"/></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2.xml"/><Relationship Id="rId4" Type="http://schemas.openxmlformats.org/officeDocument/2006/relationships/image" Target="../media/image54.png"/></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7.xml"/><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2.png"/><Relationship Id="rId1" Type="http://schemas.openxmlformats.org/officeDocument/2006/relationships/slideLayout" Target="../slideLayouts/slideLayout67.xml"/><Relationship Id="rId4" Type="http://schemas.openxmlformats.org/officeDocument/2006/relationships/image" Target="../media/image5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3601" y="1385455"/>
            <a:ext cx="8077199" cy="4281055"/>
          </a:xfrm>
        </p:spPr>
        <p:txBody>
          <a:bodyPr>
            <a:noAutofit/>
          </a:bodyPr>
          <a:lstStyle/>
          <a:p>
            <a:r>
              <a:rPr lang="en-US" sz="15000" dirty="0" smtClean="0">
                <a:latin typeface="Times New Roman" panose="02020603050405020304" pitchFamily="18" charset="0"/>
                <a:cs typeface="Times New Roman" panose="02020603050405020304" pitchFamily="18" charset="0"/>
              </a:rPr>
              <a:t>HELLO WORLD!</a:t>
            </a:r>
            <a:endParaRPr lang="ru-RU" sz="1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648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000" dirty="0" smtClean="0">
                <a:latin typeface="Times New Roman" panose="02020603050405020304" pitchFamily="18" charset="0"/>
                <a:cs typeface="Times New Roman" panose="02020603050405020304" pitchFamily="18" charset="0"/>
              </a:rPr>
              <a:t>3) </a:t>
            </a:r>
            <a:r>
              <a:rPr lang="en-US" sz="3000" dirty="0" err="1" smtClean="0">
                <a:latin typeface="Times New Roman" panose="02020603050405020304" pitchFamily="18" charset="0"/>
                <a:cs typeface="Times New Roman" panose="02020603050405020304" pitchFamily="18" charset="0"/>
              </a:rPr>
              <a:t>Dijkstra</a:t>
            </a:r>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E. W. A note on two problems in </a:t>
            </a:r>
            <a:r>
              <a:rPr lang="en-US" sz="3000" dirty="0" err="1">
                <a:latin typeface="Times New Roman" panose="02020603050405020304" pitchFamily="18" charset="0"/>
                <a:cs typeface="Times New Roman" panose="02020603050405020304" pitchFamily="18" charset="0"/>
              </a:rPr>
              <a:t>connexion</a:t>
            </a:r>
            <a:r>
              <a:rPr lang="en-US" sz="3000" dirty="0">
                <a:latin typeface="Times New Roman" panose="02020603050405020304" pitchFamily="18" charset="0"/>
                <a:cs typeface="Times New Roman" panose="02020603050405020304" pitchFamily="18" charset="0"/>
              </a:rPr>
              <a:t> with graphs (</a:t>
            </a:r>
            <a:r>
              <a:rPr lang="en-US" sz="3000" dirty="0" err="1">
                <a:latin typeface="Times New Roman" panose="02020603050405020304" pitchFamily="18" charset="0"/>
                <a:cs typeface="Times New Roman" panose="02020603050405020304" pitchFamily="18" charset="0"/>
              </a:rPr>
              <a:t>англ</a:t>
            </a: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Numer</a:t>
            </a:r>
            <a:r>
              <a:rPr lang="en-US" sz="3000" dirty="0">
                <a:latin typeface="Times New Roman" panose="02020603050405020304" pitchFamily="18" charset="0"/>
                <a:cs typeface="Times New Roman" panose="02020603050405020304" pitchFamily="18" charset="0"/>
              </a:rPr>
              <a:t>. Math / F. </a:t>
            </a:r>
            <a:r>
              <a:rPr lang="en-US" sz="3000" dirty="0" err="1">
                <a:latin typeface="Times New Roman" panose="02020603050405020304" pitchFamily="18" charset="0"/>
                <a:cs typeface="Times New Roman" panose="02020603050405020304" pitchFamily="18" charset="0"/>
              </a:rPr>
              <a:t>Brezzi</a:t>
            </a:r>
            <a:r>
              <a:rPr lang="en-US" sz="3000" dirty="0">
                <a:latin typeface="Times New Roman" panose="02020603050405020304" pitchFamily="18" charset="0"/>
                <a:cs typeface="Times New Roman" panose="02020603050405020304" pitchFamily="18" charset="0"/>
              </a:rPr>
              <a:t> — Springer </a:t>
            </a:r>
            <a:r>
              <a:rPr lang="en-US" sz="3000" dirty="0" err="1">
                <a:latin typeface="Times New Roman" panose="02020603050405020304" pitchFamily="18" charset="0"/>
                <a:cs typeface="Times New Roman" panose="02020603050405020304" pitchFamily="18" charset="0"/>
              </a:rPr>
              <a:t>Science+Business</a:t>
            </a:r>
            <a:r>
              <a:rPr lang="en-US" sz="3000" dirty="0">
                <a:latin typeface="Times New Roman" panose="02020603050405020304" pitchFamily="18" charset="0"/>
                <a:cs typeface="Times New Roman" panose="02020603050405020304" pitchFamily="18" charset="0"/>
              </a:rPr>
              <a:t> Media, 1959.</a:t>
            </a:r>
            <a:endParaRPr lang="ru-RU" sz="30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37790"/>
            <a:ext cx="10403521" cy="3653410"/>
          </a:xfrm>
          <a:prstGeom prst="rect">
            <a:avLst/>
          </a:prstGeom>
        </p:spPr>
      </p:pic>
    </p:spTree>
    <p:extLst>
      <p:ext uri="{BB962C8B-B14F-4D97-AF65-F5344CB8AC3E}">
        <p14:creationId xmlns:p14="http://schemas.microsoft.com/office/powerpoint/2010/main" val="63390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1145020"/>
          </a:xfrm>
        </p:spPr>
        <p:txBody>
          <a:bodyPr>
            <a:normAutofit/>
          </a:bodyPr>
          <a:lstStyle/>
          <a:p>
            <a:r>
              <a:rPr lang="en-US" sz="3000" dirty="0" smtClean="0">
                <a:latin typeface="Times New Roman" panose="02020603050405020304" pitchFamily="18" charset="0"/>
                <a:cs typeface="Times New Roman" panose="02020603050405020304" pitchFamily="18" charset="0"/>
              </a:rPr>
              <a:t>4) </a:t>
            </a:r>
            <a:r>
              <a:rPr lang="ru-RU" sz="3000" dirty="0" smtClean="0">
                <a:latin typeface="Times New Roman" panose="02020603050405020304" pitchFamily="18" charset="0"/>
                <a:cs typeface="Times New Roman" panose="02020603050405020304" pitchFamily="18" charset="0"/>
              </a:rPr>
              <a:t>А.В</a:t>
            </a:r>
            <a:r>
              <a:rPr lang="ru-RU" sz="3000" dirty="0">
                <a:latin typeface="Times New Roman" panose="02020603050405020304" pitchFamily="18" charset="0"/>
                <a:cs typeface="Times New Roman" panose="02020603050405020304" pitchFamily="18" charset="0"/>
              </a:rPr>
              <a:t>. </a:t>
            </a:r>
            <a:r>
              <a:rPr lang="ru-RU" sz="3000" dirty="0" err="1">
                <a:latin typeface="Times New Roman" panose="02020603050405020304" pitchFamily="18" charset="0"/>
                <a:cs typeface="Times New Roman" panose="02020603050405020304" pitchFamily="18" charset="0"/>
              </a:rPr>
              <a:t>Кухарев</a:t>
            </a:r>
            <a:r>
              <a:rPr lang="ru-RU" sz="3000" dirty="0">
                <a:latin typeface="Times New Roman" panose="02020603050405020304" pitchFamily="18" charset="0"/>
                <a:cs typeface="Times New Roman" panose="02020603050405020304" pitchFamily="18" charset="0"/>
              </a:rPr>
              <a:t>, Е.А. </a:t>
            </a:r>
            <a:r>
              <a:rPr lang="ru-RU" sz="3000" dirty="0" err="1">
                <a:latin typeface="Times New Roman" panose="02020603050405020304" pitchFamily="18" charset="0"/>
                <a:cs typeface="Times New Roman" panose="02020603050405020304" pitchFamily="18" charset="0"/>
              </a:rPr>
              <a:t>Витько</a:t>
            </a:r>
            <a:r>
              <a:rPr lang="ru-RU" sz="3000" dirty="0">
                <a:latin typeface="Times New Roman" panose="02020603050405020304" pitchFamily="18" charset="0"/>
                <a:cs typeface="Times New Roman" panose="02020603050405020304" pitchFamily="18" charset="0"/>
              </a:rPr>
              <a:t>, А.А. Царев. Алгоритмы на графах. Витебск ВГУ имени П.М. </a:t>
            </a:r>
            <a:r>
              <a:rPr lang="ru-RU" sz="3000" dirty="0" err="1">
                <a:latin typeface="Times New Roman" panose="02020603050405020304" pitchFamily="18" charset="0"/>
                <a:cs typeface="Times New Roman" panose="02020603050405020304" pitchFamily="18" charset="0"/>
              </a:rPr>
              <a:t>Машерова</a:t>
            </a:r>
            <a:r>
              <a:rPr lang="ru-RU" sz="3000" dirty="0">
                <a:latin typeface="Times New Roman" panose="02020603050405020304" pitchFamily="18" charset="0"/>
                <a:cs typeface="Times New Roman" panose="02020603050405020304" pitchFamily="18" charset="0"/>
              </a:rPr>
              <a:t> 2016.</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727" y="1510146"/>
            <a:ext cx="5365773" cy="4909330"/>
          </a:xfrm>
          <a:prstGeom prst="rect">
            <a:avLst/>
          </a:prstGeom>
        </p:spPr>
      </p:pic>
    </p:spTree>
    <p:extLst>
      <p:ext uri="{BB962C8B-B14F-4D97-AF65-F5344CB8AC3E}">
        <p14:creationId xmlns:p14="http://schemas.microsoft.com/office/powerpoint/2010/main" val="1880063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1298" y="1773381"/>
            <a:ext cx="8596668" cy="2549237"/>
          </a:xfrm>
        </p:spPr>
        <p:txBody>
          <a:bodyPr>
            <a:normAutofit/>
          </a:bodyPr>
          <a:lstStyle/>
          <a:p>
            <a:r>
              <a:rPr lang="ru-RU" sz="3000" dirty="0">
                <a:solidFill>
                  <a:schemeClr val="tx1"/>
                </a:solidFill>
                <a:latin typeface="Times New Roman" panose="02020603050405020304" pitchFamily="18" charset="0"/>
                <a:cs typeface="Times New Roman" panose="02020603050405020304" pitchFamily="18" charset="0"/>
              </a:rPr>
              <a:t>Э. </a:t>
            </a:r>
            <a:r>
              <a:rPr lang="ru-RU" sz="3000" dirty="0" err="1">
                <a:solidFill>
                  <a:schemeClr val="tx1"/>
                </a:solidFill>
                <a:latin typeface="Times New Roman" panose="02020603050405020304" pitchFamily="18" charset="0"/>
                <a:cs typeface="Times New Roman" panose="02020603050405020304" pitchFamily="18" charset="0"/>
              </a:rPr>
              <a:t>Дейкстра</a:t>
            </a:r>
            <a:r>
              <a:rPr lang="ru-RU" sz="3000" dirty="0">
                <a:solidFill>
                  <a:schemeClr val="tx1"/>
                </a:solidFill>
                <a:latin typeface="Times New Roman" panose="02020603050405020304" pitchFamily="18" charset="0"/>
                <a:cs typeface="Times New Roman" panose="02020603050405020304" pitchFamily="18" charset="0"/>
              </a:rPr>
              <a:t> описал две задачи в своей монографии, которая была рассмотрена в литературном обзоре. Формулировку задачи и описание алгоритма было решено взять из этой монографии. Рассмотрим одну из</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задач</a:t>
            </a:r>
            <a:r>
              <a:rPr lang="en-US" sz="3000" dirty="0" smtClean="0">
                <a:solidFill>
                  <a:schemeClr val="tx1"/>
                </a:solidFill>
                <a:latin typeface="Times New Roman" panose="02020603050405020304" pitchFamily="18" charset="0"/>
                <a:cs typeface="Times New Roman" panose="02020603050405020304" pitchFamily="18" charset="0"/>
              </a:rPr>
              <a:t>:</a:t>
            </a:r>
            <a:endParaRPr lang="ru-RU" sz="3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526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67043" y="0"/>
            <a:ext cx="8596668" cy="6747163"/>
          </a:xfrm>
        </p:spPr>
        <p:txBody>
          <a:bodyPr>
            <a:noAutofit/>
          </a:bodyPr>
          <a:lstStyle/>
          <a:p>
            <a:r>
              <a:rPr lang="en-US" sz="2000" dirty="0">
                <a:latin typeface="Times New Roman" panose="02020603050405020304" pitchFamily="18" charset="0"/>
                <a:cs typeface="Times New Roman" panose="02020603050405020304" pitchFamily="18" charset="0"/>
              </a:rPr>
              <a:t>Problem 2. Find the path of minimum total length between two given nodes</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 and Q.</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We use the fact that, if R is a node on the minimal path from P to Q, knowledge of the latter implies the knowledge of the minimal path from P to R. In the solution presented, the minimal paths from P to the other nodes are constructed in order of increasing length until Q is reached.</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 the course of the solution the nodes are subdivided into three sets:</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the nodes for which the path of minimum length from P is known; nodes will be added to this set in order of increasing minimum path length from node P;</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the nodes from which the next node to be added to set A will be selected; this set comprises all those nodes that are connected to at least one node of set A but do not yet belong to A themselves;</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 the remaining nodes.</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branches are also subdivided into three sets:</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 the branches occurring in the minimal paths from node P to the nodes in set A;</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II. the branches from which the next branch to be placed in set I will be</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selected; one and only one branch of this set will lead to each node in set B;</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III. the remaining branches (rejected or not yet considered).</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To start with, all nodes are in set C and all branches are in set III. We now transfer node P to set A and from then onwards repeatedly perform the following steps</a:t>
            </a:r>
            <a:r>
              <a:rPr lang="en-US" sz="2000" dirty="0" smtClean="0">
                <a:latin typeface="Times New Roman" panose="02020603050405020304" pitchFamily="18" charset="0"/>
                <a:cs typeface="Times New Roman" panose="02020603050405020304" pitchFamily="18" charset="0"/>
              </a:rPr>
              <a:t>.</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62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869420"/>
          </a:xfrm>
        </p:spPr>
        <p:txBody>
          <a:bodyPr>
            <a:noAutofit/>
          </a:bodyPr>
          <a:lstStyle/>
          <a:p>
            <a:r>
              <a:rPr lang="en-US" sz="2000" dirty="0">
                <a:latin typeface="Times New Roman" panose="02020603050405020304" pitchFamily="18" charset="0"/>
                <a:cs typeface="Times New Roman" panose="02020603050405020304" pitchFamily="18" charset="0"/>
              </a:rPr>
              <a:t>Step 1. Consider all branches r connecting the node just transferred to set A</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with nodes R in sets B or C. If node R belongs to set B, we investigate whether</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use of branch r gives rise to a shorter path from P to R than the known</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path that uses the corresponding branch in set II. If this is not so, branch r is</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rejected; if, however, use of branch r results in a shorter connection between P</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and R than hitherto obtained, it replaces the corresponding branch in set II</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and the latter is rejected. If the node R belongs to set C, it is added to set B and</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branch r is added to set II.</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Step 2. Every node in set B can be connected to node P in only one way if we restrict ourselves to branches from set I and one from set II.</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 this sense each node in set B has a distance from node P: the node with minimum distance from P is transferred from set B to set A, and the corresponding branch is transferred from set II to set I.</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We then return to step 1 and repeat the process until node Q is transferred to set A. Then the solution has been found. </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Remark 1. The above process can also be applied in the case where the length of a branch depends on the direction in which it is traversed.</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Remark 2. For each branch in sets I and II it is advisable to record its two nodes (in order of increasing distance from P), and the distance between P and that node of the branch that is furthest from P. For the branches of set I this is the actual minimum distance, for the branches of set II it is only the minimum thus far obtained. </a:t>
            </a:r>
            <a:r>
              <a:rPr lang="ru-RU" sz="2000" dirty="0">
                <a:latin typeface="Times New Roman" panose="02020603050405020304" pitchFamily="18" charset="0"/>
                <a:cs typeface="Times New Roman" panose="02020603050405020304" pitchFamily="18" charset="0"/>
              </a:rPr>
              <a:t>[3]</a:t>
            </a:r>
            <a:endParaRPr lang="ru-RU" sz="2000" dirty="0"/>
          </a:p>
        </p:txBody>
      </p:sp>
    </p:spTree>
    <p:extLst>
      <p:ext uri="{BB962C8B-B14F-4D97-AF65-F5344CB8AC3E}">
        <p14:creationId xmlns:p14="http://schemas.microsoft.com/office/powerpoint/2010/main" val="411286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354330"/>
          </a:xfrm>
        </p:spPr>
        <p:txBody>
          <a:bodyPr>
            <a:noAutofit/>
          </a:bodyPr>
          <a:lstStyle/>
          <a:p>
            <a:r>
              <a:rPr lang="ru-RU" sz="1800" dirty="0">
                <a:latin typeface="Times New Roman" panose="02020603050405020304" pitchFamily="18" charset="0"/>
                <a:cs typeface="Times New Roman" panose="02020603050405020304" pitchFamily="18" charset="0"/>
              </a:rPr>
              <a:t>Задача 2. Найти путь минимальной общей длины между двумя заданными узлами(вершинами) </a:t>
            </a:r>
            <a:r>
              <a:rPr lang="en-US" sz="1800" dirty="0">
                <a:latin typeface="Times New Roman" panose="02020603050405020304" pitchFamily="18" charset="0"/>
                <a:cs typeface="Times New Roman" panose="02020603050405020304" pitchFamily="18" charset="0"/>
              </a:rPr>
              <a:t>P </a:t>
            </a:r>
            <a:r>
              <a:rPr lang="ru-RU" sz="1800" dirty="0">
                <a:latin typeface="Times New Roman" panose="02020603050405020304" pitchFamily="18" charset="0"/>
                <a:cs typeface="Times New Roman" panose="02020603050405020304" pitchFamily="18" charset="0"/>
              </a:rPr>
              <a:t>и </a:t>
            </a:r>
            <a:r>
              <a:rPr lang="en-US" sz="1800" dirty="0">
                <a:latin typeface="Times New Roman" panose="02020603050405020304" pitchFamily="18" charset="0"/>
                <a:cs typeface="Times New Roman" panose="02020603050405020304" pitchFamily="18" charset="0"/>
              </a:rPr>
              <a:t>Q</a:t>
            </a:r>
            <a:r>
              <a:rPr lang="ru-RU" sz="1800" dirty="0">
                <a:latin typeface="Times New Roman" panose="02020603050405020304" pitchFamily="18" charset="0"/>
                <a:cs typeface="Times New Roman" panose="02020603050405020304" pitchFamily="18" charset="0"/>
              </a:rPr>
              <a:t>.</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Мы используем тот факт, что, если R – узел(вершина) на минимальном пути от P до Q, знание последнего подразумевает знание минимального пути от P до R. В представленном решении, минимальные пути от P до других узлов(вершин) построены в порядке увеличения длины до достижения Q.</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 процессе решения узлы(вершины) подразделяются на три набора:</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A. узлы(вершины), для которых известен путь минимальной длины от P; узлы(вершины) будут добавлены к этому набору в порядке увеличения минимальной длины пути от узла(вершины) P;</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B. узлы(вершины), из которых будет выбран следующий узел(вершина), который будет добавлен в набор A; этот набор включает все те узлы(вершины), которые подключены по крайней мере к одному узлу(вершине) набора A, но еще не принадлежат самому A;</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C. остальные узлы(вершины).</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Ветви(рёбра) также подразделяются на три группы:</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I. ветви(рёбра), возникающие на минимальных путях от узла(вершины) P к узлам(вершинам) в наборе А;</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II. ветви(рёбра), из которых следующая ветвь(ребро) будет выбрана и помещена в набор </a:t>
            </a:r>
            <a:r>
              <a:rPr lang="en-US" sz="1800" dirty="0">
                <a:latin typeface="Times New Roman" panose="02020603050405020304" pitchFamily="18" charset="0"/>
                <a:cs typeface="Times New Roman" panose="02020603050405020304" pitchFamily="18" charset="0"/>
              </a:rPr>
              <a:t>I</a:t>
            </a:r>
            <a:r>
              <a:rPr lang="ru-RU" sz="1800" dirty="0">
                <a:latin typeface="Times New Roman" panose="02020603050405020304" pitchFamily="18" charset="0"/>
                <a:cs typeface="Times New Roman" panose="02020603050405020304" pitchFamily="18" charset="0"/>
              </a:rPr>
              <a:t>; одна и только одна ветвь этого набора приведет к каждому узлу(вершине) в наборе B;</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III. остальные ветки(рёбра) (отклоненные или еще не рассмотренные).</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Начнем с того, что все узлы(вершины) находятся в наборе C, а все ветви(рёбра) - в наборе III. Мы сейчас передаём узел P в набор A и с этого момента многократно выполнять следующие шаги</a:t>
            </a:r>
            <a:r>
              <a:rPr lang="ru-RU" sz="1800" dirty="0" smtClean="0">
                <a:latin typeface="Times New Roman" panose="02020603050405020304" pitchFamily="18" charset="0"/>
                <a:cs typeface="Times New Roman" panose="02020603050405020304" pitchFamily="18" charset="0"/>
              </a:rPr>
              <a:t>.</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71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7038109"/>
          </a:xfrm>
        </p:spPr>
        <p:txBody>
          <a:bodyPr>
            <a:noAutofit/>
          </a:bodyPr>
          <a:lstStyle/>
          <a:p>
            <a:r>
              <a:rPr lang="ru-RU" sz="2000" dirty="0">
                <a:latin typeface="Times New Roman" panose="02020603050405020304" pitchFamily="18" charset="0"/>
                <a:cs typeface="Times New Roman" panose="02020603050405020304" pitchFamily="18" charset="0"/>
              </a:rPr>
              <a:t>Шаг 1. Рассмотрим все ветви(рёбра) r, соединяющие узел(вершины), только что переданный в набор A с узлами(вершинами) R в наборах B или C. Если узел(вершина) R принадлежит множеству B, мы исследуем, приводит ли использование ветви(рёбра) r к более короткому пути от P к R, чем известный путь, который использует соответствующую ветвь в наборе II. Если, использование ветви(рёбра) r приводит к более короткому пути между P и R, чем полученный на данный момент, он заменяет соответствующую ветвь в наборе II и последний отклоняется. Если узел(вершина) R принадлежит набору C, он добавляется к набору B и ветка(ребро) r добавляется ​​в набор II.</a:t>
            </a:r>
            <a:br>
              <a:rPr lang="ru-RU" sz="2000" dirty="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 </a:t>
            </a:r>
            <a:br>
              <a:rPr lang="ru-RU" sz="2000" dirty="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Шаг 2. Каждый узел в наборе B может быть подключен к узлу P только одним способом если ограничиться ветвями(рёбрами) из набора I и одной из набора II. Т.е. каждый узел(вершина) в наборе B имеет путь от узла(вершины) P: узел(вершина) с минимальной длиной пути из P переносится из набора B в набор A, а соответствующая ветвь(ребро) переносится из набора II в набор I. Затем мы возвращаемся к шагу 1 и повторяем процесс пока узел(вершина) Q не будет переведен в набор A. Тогда считается, что решение было найдено.</a:t>
            </a:r>
            <a:br>
              <a:rPr lang="ru-RU" sz="2000" dirty="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 </a:t>
            </a:r>
            <a:br>
              <a:rPr lang="ru-RU" sz="2000" dirty="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Замечание 1. Описанный выше процесс также может применяться в случае, когда ребро является дугой.</a:t>
            </a:r>
            <a:br>
              <a:rPr lang="ru-RU" sz="2000" dirty="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 </a:t>
            </a:r>
            <a:br>
              <a:rPr lang="ru-RU" sz="2000" dirty="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Замечание 2. Для каждой ветви в наборах I и II желательно записать её два узла(вершины) (в порядке возрастания расстояния от P), а расстояние между P и тем узлом(вершиной) ветви(ребра), который наиболее удален от P. Для ветвей набора </a:t>
            </a:r>
            <a:r>
              <a:rPr lang="en-US" sz="2000" dirty="0">
                <a:latin typeface="Times New Roman" panose="02020603050405020304" pitchFamily="18" charset="0"/>
                <a:cs typeface="Times New Roman" panose="02020603050405020304" pitchFamily="18" charset="0"/>
              </a:rPr>
              <a:t>I</a:t>
            </a:r>
            <a:r>
              <a:rPr lang="ru-RU" sz="2000" dirty="0">
                <a:latin typeface="Times New Roman" panose="02020603050405020304" pitchFamily="18" charset="0"/>
                <a:cs typeface="Times New Roman" panose="02020603050405020304" pitchFamily="18" charset="0"/>
              </a:rPr>
              <a:t> это фактическое минимальное расстояние, для ветвей набора </a:t>
            </a:r>
            <a:r>
              <a:rPr lang="en-US" sz="2000" dirty="0">
                <a:latin typeface="Times New Roman" panose="02020603050405020304" pitchFamily="18" charset="0"/>
                <a:cs typeface="Times New Roman" panose="02020603050405020304" pitchFamily="18" charset="0"/>
              </a:rPr>
              <a:t>II</a:t>
            </a:r>
            <a:r>
              <a:rPr lang="ru-RU" sz="2000" dirty="0">
                <a:latin typeface="Times New Roman" panose="02020603050405020304" pitchFamily="18" charset="0"/>
                <a:cs typeface="Times New Roman" panose="02020603050405020304" pitchFamily="18" charset="0"/>
              </a:rPr>
              <a:t> это минимальное расстояние, которое получилось на данный момент. [3</a:t>
            </a:r>
            <a:r>
              <a:rPr lang="ru-RU" sz="2000" dirty="0" smtClean="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535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6636" y="1944542"/>
            <a:ext cx="10515600" cy="2017857"/>
          </a:xfrm>
        </p:spPr>
        <p:txBody>
          <a:bodyPr>
            <a:noAutofit/>
          </a:bodyPr>
          <a:lstStyle/>
          <a:p>
            <a:r>
              <a:rPr lang="ru-RU" sz="3000" dirty="0" smtClean="0">
                <a:latin typeface="Times New Roman" panose="02020603050405020304" pitchFamily="18" charset="0"/>
                <a:cs typeface="Times New Roman" panose="02020603050405020304" pitchFamily="18" charset="0"/>
              </a:rPr>
              <a:t> На следующем слайде представлены </a:t>
            </a:r>
            <a:r>
              <a:rPr lang="ru-RU" sz="3000" dirty="0">
                <a:latin typeface="Times New Roman" panose="02020603050405020304" pitchFamily="18" charset="0"/>
                <a:cs typeface="Times New Roman" panose="02020603050405020304" pitchFamily="18" charset="0"/>
              </a:rPr>
              <a:t>перефразированные и дополненные формулировки постановки задачи и алгоритма Э. </a:t>
            </a:r>
            <a:r>
              <a:rPr lang="ru-RU" sz="3000" dirty="0" err="1">
                <a:latin typeface="Times New Roman" panose="02020603050405020304" pitchFamily="18" charset="0"/>
                <a:cs typeface="Times New Roman" panose="02020603050405020304" pitchFamily="18" charset="0"/>
              </a:rPr>
              <a:t>Дейкстры</a:t>
            </a:r>
            <a:r>
              <a:rPr lang="ru-RU" sz="3000" dirty="0">
                <a:latin typeface="Times New Roman" panose="02020603050405020304" pitchFamily="18" charset="0"/>
                <a:cs typeface="Times New Roman" panose="02020603050405020304" pitchFamily="18" charset="0"/>
              </a:rPr>
              <a:t>, которые позволят более чётко определиться с </a:t>
            </a:r>
            <a:r>
              <a:rPr lang="ru-RU" sz="3000" dirty="0" smtClean="0">
                <a:latin typeface="Times New Roman" panose="02020603050405020304" pitchFamily="18" charset="0"/>
                <a:cs typeface="Times New Roman" panose="02020603050405020304" pitchFamily="18" charset="0"/>
              </a:rPr>
              <a:t>концепцией и структурой </a:t>
            </a:r>
            <a:r>
              <a:rPr lang="ru-RU" sz="3000" dirty="0">
                <a:latin typeface="Times New Roman" panose="02020603050405020304" pitchFamily="18" charset="0"/>
                <a:cs typeface="Times New Roman" panose="02020603050405020304" pitchFamily="18" charset="0"/>
              </a:rPr>
              <a:t>разработки алгоритма, для создания программы</a:t>
            </a:r>
            <a:r>
              <a:rPr lang="ru-RU" sz="3000" dirty="0" smtClean="0">
                <a:latin typeface="Times New Roman" panose="02020603050405020304" pitchFamily="18" charset="0"/>
                <a:cs typeface="Times New Roman" panose="02020603050405020304" pitchFamily="18" charset="0"/>
              </a:rPr>
              <a:t>.</a:t>
            </a:r>
            <a:endParaRPr lang="ru-RU"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228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84802"/>
          </a:xfrm>
        </p:spPr>
        <p:txBody>
          <a:bodyPr>
            <a:normAutofit/>
          </a:bodyPr>
          <a:lstStyle/>
          <a:p>
            <a:pPr algn="ctr"/>
            <a:r>
              <a:rPr lang="ru-RU" sz="3500" b="1" dirty="0">
                <a:latin typeface="Times New Roman" panose="02020603050405020304" pitchFamily="18" charset="0"/>
                <a:cs typeface="Times New Roman" panose="02020603050405020304" pitchFamily="18" charset="0"/>
              </a:rPr>
              <a:t>Формулировка задачи</a:t>
            </a:r>
            <a:endParaRPr lang="ru-RU" sz="3500" dirty="0"/>
          </a:p>
        </p:txBody>
      </p:sp>
      <p:sp>
        <p:nvSpPr>
          <p:cNvPr id="3" name="Объект 2"/>
          <p:cNvSpPr>
            <a:spLocks noGrp="1"/>
          </p:cNvSpPr>
          <p:nvPr>
            <p:ph idx="1"/>
          </p:nvPr>
        </p:nvSpPr>
        <p:spPr/>
        <p:txBody>
          <a:bodyPr>
            <a:noAutofit/>
          </a:bodyPr>
          <a:lstStyle/>
          <a:p>
            <a:pPr marL="0" indent="0">
              <a:buNone/>
            </a:pPr>
            <a:r>
              <a:rPr lang="ru-RU" sz="3000" dirty="0">
                <a:latin typeface="Times New Roman" panose="02020603050405020304" pitchFamily="18" charset="0"/>
                <a:cs typeface="Times New Roman" panose="02020603050405020304" pitchFamily="18" charset="0"/>
              </a:rPr>
              <a:t>Ограничения:</a:t>
            </a:r>
          </a:p>
          <a:p>
            <a:pPr marL="0" indent="0">
              <a:buNone/>
            </a:pPr>
            <a:r>
              <a:rPr lang="ru-RU" sz="3000" dirty="0" smtClean="0">
                <a:latin typeface="Times New Roman" panose="02020603050405020304" pitchFamily="18" charset="0"/>
                <a:cs typeface="Times New Roman" panose="02020603050405020304" pitchFamily="18" charset="0"/>
              </a:rPr>
              <a:t>• В </a:t>
            </a:r>
            <a:r>
              <a:rPr lang="ru-RU" sz="3000" dirty="0">
                <a:latin typeface="Times New Roman" panose="02020603050405020304" pitchFamily="18" charset="0"/>
                <a:cs typeface="Times New Roman" panose="02020603050405020304" pitchFamily="18" charset="0"/>
              </a:rPr>
              <a:t>алгоритме применяется граф сеть.</a:t>
            </a:r>
          </a:p>
          <a:p>
            <a:pPr marL="0" indent="0">
              <a:buNone/>
            </a:pPr>
            <a:r>
              <a:rPr lang="ru-RU" sz="3000" dirty="0" smtClean="0">
                <a:latin typeface="Times New Roman" panose="02020603050405020304" pitchFamily="18" charset="0"/>
                <a:cs typeface="Times New Roman" panose="02020603050405020304" pitchFamily="18" charset="0"/>
              </a:rPr>
              <a:t>• Дуги </a:t>
            </a:r>
            <a:r>
              <a:rPr lang="ru-RU" sz="3000" dirty="0">
                <a:latin typeface="Times New Roman" panose="02020603050405020304" pitchFamily="18" charset="0"/>
                <a:cs typeface="Times New Roman" panose="02020603050405020304" pitchFamily="18" charset="0"/>
              </a:rPr>
              <a:t>имеют неотрицательный </a:t>
            </a:r>
            <a:r>
              <a:rPr lang="ru-RU" sz="3000" dirty="0" smtClean="0">
                <a:latin typeface="Times New Roman" panose="02020603050405020304" pitchFamily="18" charset="0"/>
                <a:cs typeface="Times New Roman" panose="02020603050405020304" pitchFamily="18" charset="0"/>
              </a:rPr>
              <a:t>вес (вес </a:t>
            </a:r>
            <a:r>
              <a:rPr lang="ru-RU" sz="3000" dirty="0">
                <a:latin typeface="Times New Roman" panose="02020603050405020304" pitchFamily="18" charset="0"/>
                <a:cs typeface="Times New Roman" panose="02020603050405020304" pitchFamily="18" charset="0"/>
              </a:rPr>
              <a:t>≥ 0).</a:t>
            </a:r>
          </a:p>
          <a:p>
            <a:pPr marL="0" indent="0">
              <a:buNone/>
            </a:pPr>
            <a:r>
              <a:rPr lang="ru-RU" sz="3000" dirty="0" smtClean="0">
                <a:latin typeface="Times New Roman" panose="02020603050405020304" pitchFamily="18" charset="0"/>
                <a:cs typeface="Times New Roman" panose="02020603050405020304" pitchFamily="18" charset="0"/>
              </a:rPr>
              <a:t>• Выделяются </a:t>
            </a:r>
            <a:r>
              <a:rPr lang="ru-RU" sz="3000" dirty="0">
                <a:latin typeface="Times New Roman" panose="02020603050405020304" pitchFamily="18" charset="0"/>
                <a:cs typeface="Times New Roman" panose="02020603050405020304" pitchFamily="18" charset="0"/>
              </a:rPr>
              <a:t>две вершины: источник s(</a:t>
            </a:r>
            <a:r>
              <a:rPr lang="ru-RU" sz="3000" dirty="0" err="1">
                <a:latin typeface="Times New Roman" panose="02020603050405020304" pitchFamily="18" charset="0"/>
                <a:cs typeface="Times New Roman" panose="02020603050405020304" pitchFamily="18" charset="0"/>
              </a:rPr>
              <a:t>start</a:t>
            </a:r>
            <a:r>
              <a:rPr lang="ru-RU" sz="3000" dirty="0">
                <a:latin typeface="Times New Roman" panose="02020603050405020304" pitchFamily="18" charset="0"/>
                <a:cs typeface="Times New Roman" panose="02020603050405020304" pitchFamily="18" charset="0"/>
              </a:rPr>
              <a:t>) и сток t(</a:t>
            </a:r>
            <a:r>
              <a:rPr lang="ru-RU" sz="3000" dirty="0" err="1">
                <a:latin typeface="Times New Roman" panose="02020603050405020304" pitchFamily="18" charset="0"/>
                <a:cs typeface="Times New Roman" panose="02020603050405020304" pitchFamily="18" charset="0"/>
              </a:rPr>
              <a:t>target</a:t>
            </a:r>
            <a:r>
              <a:rPr lang="ru-RU" sz="3000" dirty="0">
                <a:latin typeface="Times New Roman" panose="02020603050405020304" pitchFamily="18" charset="0"/>
                <a:cs typeface="Times New Roman" panose="02020603050405020304" pitchFamily="18" charset="0"/>
              </a:rPr>
              <a:t>).</a:t>
            </a:r>
          </a:p>
          <a:p>
            <a:pPr marL="0" indent="0">
              <a:buNone/>
            </a:pPr>
            <a:endParaRPr lang="ru-RU" sz="3000" dirty="0" smtClean="0">
              <a:latin typeface="Times New Roman" panose="02020603050405020304" pitchFamily="18" charset="0"/>
              <a:cs typeface="Times New Roman" panose="02020603050405020304" pitchFamily="18" charset="0"/>
            </a:endParaRPr>
          </a:p>
          <a:p>
            <a:pPr marL="0" indent="0">
              <a:buNone/>
            </a:pPr>
            <a:r>
              <a:rPr lang="ru-RU" sz="3000" dirty="0" smtClean="0">
                <a:latin typeface="Times New Roman" panose="02020603050405020304" pitchFamily="18" charset="0"/>
                <a:cs typeface="Times New Roman" panose="02020603050405020304" pitchFamily="18" charset="0"/>
              </a:rPr>
              <a:t>Формальное </a:t>
            </a:r>
            <a:r>
              <a:rPr lang="ru-RU" sz="3000" dirty="0">
                <a:latin typeface="Times New Roman" panose="02020603050405020304" pitchFamily="18" charset="0"/>
                <a:cs typeface="Times New Roman" panose="02020603050405020304" pitchFamily="18" charset="0"/>
              </a:rPr>
              <a:t>определение:</a:t>
            </a:r>
          </a:p>
          <a:p>
            <a:pPr marL="0" indent="0">
              <a:buNone/>
            </a:pPr>
            <a:r>
              <a:rPr lang="ru-RU" sz="3000" dirty="0">
                <a:latin typeface="Times New Roman" panose="02020603050405020304" pitchFamily="18" charset="0"/>
                <a:cs typeface="Times New Roman" panose="02020603050405020304" pitchFamily="18" charset="0"/>
              </a:rPr>
              <a:t>Дан взвешенный ориентированный граф G(V, E) без дуг отрицательного веса. Найти кратчайший путь от некоторой вершины s графа G до вершины графа t</a:t>
            </a:r>
            <a:r>
              <a:rPr lang="ru-RU" sz="3000" dirty="0" smtClean="0">
                <a:latin typeface="Times New Roman" panose="02020603050405020304" pitchFamily="18" charset="0"/>
                <a:cs typeface="Times New Roman" panose="02020603050405020304" pitchFamily="18" charset="0"/>
              </a:rPr>
              <a:t>.</a:t>
            </a:r>
            <a:endParaRPr lang="ru-RU"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954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95402" y="1371601"/>
            <a:ext cx="9601196" cy="4904508"/>
          </a:xfrm>
        </p:spPr>
        <p:txBody>
          <a:bodyPr>
            <a:noAutofit/>
          </a:bodyPr>
          <a:lstStyle/>
          <a:p>
            <a:pPr marL="0" indent="0">
              <a:buNone/>
            </a:pPr>
            <a:r>
              <a:rPr lang="ru-RU" sz="2000" dirty="0" smtClean="0">
                <a:solidFill>
                  <a:schemeClr val="tx1"/>
                </a:solidFill>
                <a:latin typeface="Times New Roman" panose="02020603050405020304" pitchFamily="18" charset="0"/>
                <a:cs typeface="Times New Roman" panose="02020603050405020304" pitchFamily="18" charset="0"/>
              </a:rPr>
              <a:t>	</a:t>
            </a:r>
            <a:r>
              <a:rPr lang="ru-RU" sz="2000" dirty="0" smtClean="0">
                <a:solidFill>
                  <a:schemeClr val="tx1"/>
                </a:solidFill>
                <a:latin typeface="Times New Roman" panose="02020603050405020304" pitchFamily="18" charset="0"/>
                <a:cs typeface="Times New Roman" panose="02020603050405020304" pitchFamily="18" charset="0"/>
              </a:rPr>
              <a:t>Обозначения</a:t>
            </a:r>
            <a:r>
              <a:rPr lang="en-US" sz="2000" dirty="0" smtClean="0">
                <a:solidFill>
                  <a:schemeClr val="tx1"/>
                </a:solidFill>
                <a:latin typeface="Times New Roman" panose="02020603050405020304" pitchFamily="18" charset="0"/>
                <a:cs typeface="Times New Roman" panose="02020603050405020304" pitchFamily="18" charset="0"/>
              </a:rPr>
              <a:t>:</a:t>
            </a:r>
            <a:endParaRPr lang="ru-RU" sz="2000" dirty="0" smtClean="0">
              <a:solidFill>
                <a:schemeClr val="tx1"/>
              </a:solidFill>
              <a:latin typeface="Times New Roman" panose="02020603050405020304" pitchFamily="18" charset="0"/>
              <a:cs typeface="Times New Roman" panose="02020603050405020304" pitchFamily="18" charset="0"/>
            </a:endParaRPr>
          </a:p>
          <a:p>
            <a:r>
              <a:rPr lang="ru-RU" sz="2000" i="1" dirty="0" smtClean="0">
                <a:solidFill>
                  <a:schemeClr val="tx1"/>
                </a:solidFill>
                <a:latin typeface="Times New Roman" panose="02020603050405020304" pitchFamily="18" charset="0"/>
                <a:cs typeface="Times New Roman" panose="02020603050405020304" pitchFamily="18" charset="0"/>
              </a:rPr>
              <a:t>V</a:t>
            </a:r>
            <a:r>
              <a:rPr lang="ru-RU" sz="2000" dirty="0" smtClean="0">
                <a:solidFill>
                  <a:schemeClr val="tx1"/>
                </a:solidFill>
                <a:latin typeface="Times New Roman" panose="02020603050405020304" pitchFamily="18" charset="0"/>
                <a:cs typeface="Times New Roman" panose="02020603050405020304" pitchFamily="18" charset="0"/>
              </a:rPr>
              <a:t> — множество вершин графа </a:t>
            </a:r>
          </a:p>
          <a:p>
            <a:r>
              <a:rPr lang="ru-RU" sz="2000" i="1" dirty="0" smtClean="0">
                <a:solidFill>
                  <a:schemeClr val="tx1"/>
                </a:solidFill>
                <a:latin typeface="Times New Roman" panose="02020603050405020304" pitchFamily="18" charset="0"/>
                <a:cs typeface="Times New Roman" panose="02020603050405020304" pitchFamily="18" charset="0"/>
              </a:rPr>
              <a:t>U</a:t>
            </a:r>
            <a:r>
              <a:rPr lang="ru-RU" sz="2000" dirty="0" smtClean="0">
                <a:solidFill>
                  <a:schemeClr val="tx1"/>
                </a:solidFill>
                <a:latin typeface="Times New Roman" panose="02020603050405020304" pitchFamily="18" charset="0"/>
                <a:cs typeface="Times New Roman" panose="02020603050405020304" pitchFamily="18" charset="0"/>
              </a:rPr>
              <a:t> — множество посещённых вершин</a:t>
            </a:r>
          </a:p>
          <a:p>
            <a:pPr lvl="0"/>
            <a:r>
              <a:rPr lang="ru-RU" sz="2000" i="1" dirty="0" smtClean="0">
                <a:solidFill>
                  <a:schemeClr val="tx1"/>
                </a:solidFill>
                <a:latin typeface="Times New Roman" panose="02020603050405020304" pitchFamily="18" charset="0"/>
                <a:cs typeface="Times New Roman" panose="02020603050405020304" pitchFamily="18" charset="0"/>
              </a:rPr>
              <a:t>E</a:t>
            </a:r>
            <a:r>
              <a:rPr lang="ru-RU" sz="2000" dirty="0" smtClean="0">
                <a:solidFill>
                  <a:schemeClr val="tx1"/>
                </a:solidFill>
                <a:latin typeface="Times New Roman" panose="02020603050405020304" pitchFamily="18" charset="0"/>
                <a:cs typeface="Times New Roman" panose="02020603050405020304" pitchFamily="18" charset="0"/>
              </a:rPr>
              <a:t> — множество рёбер графа</a:t>
            </a:r>
          </a:p>
          <a:p>
            <a:pPr lvl="0"/>
            <a:r>
              <a:rPr lang="ru-RU" sz="2000" i="1" dirty="0" smtClean="0">
                <a:solidFill>
                  <a:schemeClr val="tx1"/>
                </a:solidFill>
                <a:latin typeface="Times New Roman" panose="02020603050405020304" pitchFamily="18" charset="0"/>
                <a:cs typeface="Times New Roman" panose="02020603050405020304" pitchFamily="18" charset="0"/>
              </a:rPr>
              <a:t>ω[i, j]</a:t>
            </a:r>
            <a:r>
              <a:rPr lang="ru-RU" sz="2000" dirty="0" smtClean="0">
                <a:solidFill>
                  <a:schemeClr val="tx1"/>
                </a:solidFill>
                <a:latin typeface="Times New Roman" panose="02020603050405020304" pitchFamily="18" charset="0"/>
                <a:cs typeface="Times New Roman" panose="02020603050405020304" pitchFamily="18" charset="0"/>
              </a:rPr>
              <a:t> — вес (длина) ребра </a:t>
            </a:r>
            <a:r>
              <a:rPr lang="ru-RU" sz="2000" i="1" dirty="0" err="1" smtClean="0">
                <a:solidFill>
                  <a:schemeClr val="tx1"/>
                </a:solidFill>
                <a:latin typeface="Times New Roman" panose="02020603050405020304" pitchFamily="18" charset="0"/>
                <a:cs typeface="Times New Roman" panose="02020603050405020304" pitchFamily="18" charset="0"/>
              </a:rPr>
              <a:t>ij</a:t>
            </a:r>
            <a:endParaRPr lang="ru-RU" sz="2000" dirty="0" smtClean="0">
              <a:solidFill>
                <a:schemeClr val="tx1"/>
              </a:solidFill>
              <a:latin typeface="Times New Roman" panose="02020603050405020304" pitchFamily="18" charset="0"/>
              <a:cs typeface="Times New Roman" panose="02020603050405020304" pitchFamily="18" charset="0"/>
            </a:endParaRPr>
          </a:p>
          <a:p>
            <a:pPr lvl="0"/>
            <a:r>
              <a:rPr lang="ru-RU" sz="2000" i="1" dirty="0" smtClean="0">
                <a:solidFill>
                  <a:schemeClr val="tx1"/>
                </a:solidFill>
                <a:latin typeface="Times New Roman" panose="02020603050405020304" pitchFamily="18" charset="0"/>
                <a:cs typeface="Times New Roman" panose="02020603050405020304" pitchFamily="18" charset="0"/>
              </a:rPr>
              <a:t>s</a:t>
            </a:r>
            <a:r>
              <a:rPr lang="ru-RU" sz="2000" dirty="0" smtClean="0">
                <a:solidFill>
                  <a:schemeClr val="tx1"/>
                </a:solidFill>
                <a:latin typeface="Times New Roman" panose="02020603050405020304" pitchFamily="18" charset="0"/>
                <a:cs typeface="Times New Roman" panose="02020603050405020304" pitchFamily="18" charset="0"/>
              </a:rPr>
              <a:t> — вершина, расстояние от которой ищется</a:t>
            </a:r>
          </a:p>
          <a:p>
            <a:pPr lvl="0"/>
            <a:r>
              <a:rPr lang="ru-RU" sz="2000" i="1" dirty="0" smtClean="0">
                <a:solidFill>
                  <a:schemeClr val="tx1"/>
                </a:solidFill>
                <a:latin typeface="Times New Roman" panose="02020603050405020304" pitchFamily="18" charset="0"/>
                <a:cs typeface="Times New Roman" panose="02020603050405020304" pitchFamily="18" charset="0"/>
              </a:rPr>
              <a:t>d[u]</a:t>
            </a:r>
            <a:r>
              <a:rPr lang="ru-RU" sz="2000" dirty="0" smtClean="0">
                <a:solidFill>
                  <a:schemeClr val="tx1"/>
                </a:solidFill>
                <a:latin typeface="Times New Roman" panose="02020603050405020304" pitchFamily="18" charset="0"/>
                <a:cs typeface="Times New Roman" panose="02020603050405020304" pitchFamily="18" charset="0"/>
              </a:rPr>
              <a:t> — по окончании работы алгоритма равно длине кратчайшего пути из </a:t>
            </a:r>
            <a:r>
              <a:rPr lang="ru-RU" sz="2000" i="1" dirty="0" smtClean="0">
                <a:solidFill>
                  <a:schemeClr val="tx1"/>
                </a:solidFill>
                <a:latin typeface="Times New Roman" panose="02020603050405020304" pitchFamily="18" charset="0"/>
                <a:cs typeface="Times New Roman" panose="02020603050405020304" pitchFamily="18" charset="0"/>
              </a:rPr>
              <a:t>s</a:t>
            </a:r>
            <a:r>
              <a:rPr lang="ru-RU" sz="2000" dirty="0" smtClean="0">
                <a:solidFill>
                  <a:schemeClr val="tx1"/>
                </a:solidFill>
                <a:latin typeface="Times New Roman" panose="02020603050405020304" pitchFamily="18" charset="0"/>
                <a:cs typeface="Times New Roman" panose="02020603050405020304" pitchFamily="18" charset="0"/>
              </a:rPr>
              <a:t> до вершины </a:t>
            </a:r>
            <a:r>
              <a:rPr lang="ru-RU" sz="2000" i="1" dirty="0" smtClean="0">
                <a:solidFill>
                  <a:schemeClr val="tx1"/>
                </a:solidFill>
                <a:latin typeface="Times New Roman" panose="02020603050405020304" pitchFamily="18" charset="0"/>
                <a:cs typeface="Times New Roman" panose="02020603050405020304" pitchFamily="18" charset="0"/>
              </a:rPr>
              <a:t>t</a:t>
            </a:r>
            <a:endParaRPr lang="ru-RU" sz="2000" dirty="0" smtClean="0">
              <a:solidFill>
                <a:schemeClr val="tx1"/>
              </a:solidFill>
              <a:latin typeface="Times New Roman" panose="02020603050405020304" pitchFamily="18" charset="0"/>
              <a:cs typeface="Times New Roman" panose="02020603050405020304" pitchFamily="18" charset="0"/>
            </a:endParaRPr>
          </a:p>
          <a:p>
            <a:pPr lvl="0"/>
            <a:r>
              <a:rPr lang="ru-RU" sz="2000" i="1" dirty="0" smtClean="0">
                <a:solidFill>
                  <a:schemeClr val="tx1"/>
                </a:solidFill>
                <a:latin typeface="Times New Roman" panose="02020603050405020304" pitchFamily="18" charset="0"/>
                <a:cs typeface="Times New Roman" panose="02020603050405020304" pitchFamily="18" charset="0"/>
              </a:rPr>
              <a:t>p[u]</a:t>
            </a:r>
            <a:r>
              <a:rPr lang="ru-RU" sz="2000" dirty="0" smtClean="0">
                <a:solidFill>
                  <a:schemeClr val="tx1"/>
                </a:solidFill>
                <a:latin typeface="Times New Roman" panose="02020603050405020304" pitchFamily="18" charset="0"/>
                <a:cs typeface="Times New Roman" panose="02020603050405020304" pitchFamily="18" charset="0"/>
              </a:rPr>
              <a:t> — по окончании работы алгоритма содержит кратчайший путь из </a:t>
            </a:r>
            <a:r>
              <a:rPr lang="en-US" sz="2000" i="1" dirty="0" smtClean="0">
                <a:solidFill>
                  <a:schemeClr val="tx1"/>
                </a:solidFill>
                <a:latin typeface="Times New Roman" panose="02020603050405020304" pitchFamily="18" charset="0"/>
                <a:cs typeface="Times New Roman" panose="02020603050405020304" pitchFamily="18" charset="0"/>
              </a:rPr>
              <a:t>s</a:t>
            </a:r>
            <a:r>
              <a:rPr lang="ru-RU" sz="2000" dirty="0" smtClean="0">
                <a:solidFill>
                  <a:schemeClr val="tx1"/>
                </a:solidFill>
                <a:latin typeface="Times New Roman" panose="02020603050405020304" pitchFamily="18" charset="0"/>
                <a:cs typeface="Times New Roman" panose="02020603050405020304" pitchFamily="18" charset="0"/>
              </a:rPr>
              <a:t> в </a:t>
            </a:r>
            <a:r>
              <a:rPr lang="ru-RU" sz="2000" i="1" dirty="0" smtClean="0">
                <a:solidFill>
                  <a:schemeClr val="tx1"/>
                </a:solidFill>
                <a:latin typeface="Times New Roman" panose="02020603050405020304" pitchFamily="18" charset="0"/>
                <a:cs typeface="Times New Roman" panose="02020603050405020304" pitchFamily="18" charset="0"/>
              </a:rPr>
              <a:t>t</a:t>
            </a:r>
            <a:endParaRPr lang="ru-RU" sz="2000" dirty="0" smtClean="0">
              <a:solidFill>
                <a:schemeClr val="tx1"/>
              </a:solidFill>
              <a:latin typeface="Times New Roman" panose="02020603050405020304" pitchFamily="18" charset="0"/>
              <a:cs typeface="Times New Roman" panose="02020603050405020304" pitchFamily="18" charset="0"/>
            </a:endParaRPr>
          </a:p>
          <a:p>
            <a:pPr lvl="0"/>
            <a:r>
              <a:rPr lang="ru-RU" sz="2000" i="1" dirty="0" smtClean="0">
                <a:solidFill>
                  <a:schemeClr val="tx1"/>
                </a:solidFill>
                <a:latin typeface="Times New Roman" panose="02020603050405020304" pitchFamily="18" charset="0"/>
                <a:cs typeface="Times New Roman" panose="02020603050405020304" pitchFamily="18" charset="0"/>
              </a:rPr>
              <a:t>ν</a:t>
            </a:r>
            <a:r>
              <a:rPr lang="ru-RU" sz="2000" dirty="0" smtClean="0">
                <a:solidFill>
                  <a:schemeClr val="tx1"/>
                </a:solidFill>
                <a:latin typeface="Times New Roman" panose="02020603050405020304" pitchFamily="18" charset="0"/>
                <a:cs typeface="Times New Roman" panose="02020603050405020304" pitchFamily="18" charset="0"/>
              </a:rPr>
              <a:t> — текущая вершина, рассматриваемая алгоритмом</a:t>
            </a:r>
          </a:p>
          <a:p>
            <a:endParaRPr lang="ru-RU" sz="2000" dirty="0">
              <a:solidFill>
                <a:schemeClr val="tx1"/>
              </a:solidFill>
            </a:endParaRPr>
          </a:p>
        </p:txBody>
      </p:sp>
    </p:spTree>
    <p:extLst>
      <p:ext uri="{BB962C8B-B14F-4D97-AF65-F5344CB8AC3E}">
        <p14:creationId xmlns:p14="http://schemas.microsoft.com/office/powerpoint/2010/main" val="2890223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1" y="1205347"/>
            <a:ext cx="9601196" cy="1163781"/>
          </a:xfrm>
        </p:spPr>
        <p:txBody>
          <a:bodyPr>
            <a:noAutofit/>
          </a:bodyPr>
          <a:lstStyle/>
          <a:p>
            <a:r>
              <a:rPr lang="ru-RU" sz="4000" b="1" dirty="0" smtClean="0">
                <a:solidFill>
                  <a:schemeClr val="tx1"/>
                </a:solidFill>
                <a:latin typeface="Times New Roman" panose="02020603050405020304" pitchFamily="18" charset="0"/>
                <a:cs typeface="Times New Roman" panose="02020603050405020304" pitchFamily="18" charset="0"/>
              </a:rPr>
              <a:t>Тема:</a:t>
            </a:r>
            <a:r>
              <a:rPr lang="ru-RU" sz="4000" b="1" dirty="0" smtClean="0">
                <a:latin typeface="Times New Roman" panose="02020603050405020304" pitchFamily="18" charset="0"/>
                <a:cs typeface="Times New Roman" panose="02020603050405020304" pitchFamily="18" charset="0"/>
              </a:rPr>
              <a:t/>
            </a:r>
            <a:br>
              <a:rPr lang="ru-RU" sz="4000" b="1" dirty="0" smtClean="0">
                <a:latin typeface="Times New Roman" panose="02020603050405020304" pitchFamily="18" charset="0"/>
                <a:cs typeface="Times New Roman" panose="02020603050405020304" pitchFamily="18" charset="0"/>
              </a:rPr>
            </a:b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marL="0" indent="0">
              <a:buNone/>
            </a:pPr>
            <a:r>
              <a:rPr lang="ru-RU" sz="3000" dirty="0">
                <a:solidFill>
                  <a:schemeClr val="tx1"/>
                </a:solidFill>
                <a:latin typeface="Times New Roman" panose="02020603050405020304" pitchFamily="18" charset="0"/>
                <a:cs typeface="Times New Roman" panose="02020603050405020304" pitchFamily="18" charset="0"/>
              </a:rPr>
              <a:t>«Разработка визуализации графа по матрице весов и нахождение кратчайшего пути с помощью алгоритма </a:t>
            </a:r>
            <a:r>
              <a:rPr lang="ru-RU" sz="3000" dirty="0" err="1">
                <a:solidFill>
                  <a:schemeClr val="tx1"/>
                </a:solidFill>
                <a:latin typeface="Times New Roman" panose="02020603050405020304" pitchFamily="18" charset="0"/>
                <a:cs typeface="Times New Roman" panose="02020603050405020304" pitchFamily="18" charset="0"/>
              </a:rPr>
              <a:t>Дейкстры</a:t>
            </a:r>
            <a:r>
              <a:rPr lang="ru-RU" sz="3000" dirty="0">
                <a:solidFill>
                  <a:schemeClr val="tx1"/>
                </a:solidFill>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r>
            <a:br>
              <a:rPr lang="ru-RU" dirty="0">
                <a:latin typeface="Times New Roman" panose="02020603050405020304" pitchFamily="18" charset="0"/>
                <a:cs typeface="Times New Roman" panose="02020603050405020304" pitchFamily="18" charset="0"/>
              </a:rPr>
            </a:br>
            <a:endParaRPr lang="ru-RU" dirty="0"/>
          </a:p>
        </p:txBody>
      </p:sp>
    </p:spTree>
    <p:extLst>
      <p:ext uri="{BB962C8B-B14F-4D97-AF65-F5344CB8AC3E}">
        <p14:creationId xmlns:p14="http://schemas.microsoft.com/office/powerpoint/2010/main" val="2959457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ru-RU" sz="5000" b="1" dirty="0" smtClean="0">
                <a:solidFill>
                  <a:schemeClr val="tx1"/>
                </a:solidFill>
                <a:latin typeface="Times New Roman" panose="02020603050405020304" pitchFamily="18" charset="0"/>
                <a:cs typeface="Times New Roman" panose="02020603050405020304" pitchFamily="18" charset="0"/>
              </a:rPr>
              <a:t>Псевдокод</a:t>
            </a:r>
            <a:r>
              <a:rPr lang="ru-RU" sz="5000" b="1" dirty="0">
                <a:solidFill>
                  <a:schemeClr val="tx1"/>
                </a:solidFill>
                <a:latin typeface="Times New Roman" panose="02020603050405020304" pitchFamily="18" charset="0"/>
                <a:cs typeface="Times New Roman" panose="02020603050405020304" pitchFamily="18" charset="0"/>
              </a:rPr>
              <a:t/>
            </a:r>
            <a:br>
              <a:rPr lang="ru-RU" sz="5000" b="1" dirty="0">
                <a:solidFill>
                  <a:schemeClr val="tx1"/>
                </a:solidFill>
                <a:latin typeface="Times New Roman" panose="02020603050405020304" pitchFamily="18" charset="0"/>
                <a:cs typeface="Times New Roman" panose="02020603050405020304" pitchFamily="18" charset="0"/>
              </a:rPr>
            </a:br>
            <a:endParaRPr lang="ru-RU" sz="5000" b="1"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Autofit/>
          </a:bodyPr>
          <a:lstStyle/>
          <a:p>
            <a:r>
              <a:rPr lang="en-US" sz="2500" i="1" dirty="0">
                <a:solidFill>
                  <a:schemeClr val="tx1"/>
                </a:solidFill>
                <a:latin typeface="Times New Roman" panose="02020603050405020304" pitchFamily="18" charset="0"/>
                <a:cs typeface="Times New Roman" panose="02020603050405020304" pitchFamily="18" charset="0"/>
              </a:rPr>
              <a:t>d</a:t>
            </a:r>
            <a:r>
              <a:rPr lang="ru-RU" sz="2500" i="1" dirty="0">
                <a:solidFill>
                  <a:schemeClr val="tx1"/>
                </a:solidFill>
                <a:latin typeface="Times New Roman" panose="02020603050405020304" pitchFamily="18" charset="0"/>
                <a:cs typeface="Times New Roman" panose="02020603050405020304" pitchFamily="18" charset="0"/>
              </a:rPr>
              <a:t>[</a:t>
            </a:r>
            <a:r>
              <a:rPr lang="en-US" sz="2500" i="1" dirty="0">
                <a:solidFill>
                  <a:schemeClr val="tx1"/>
                </a:solidFill>
                <a:latin typeface="Times New Roman" panose="02020603050405020304" pitchFamily="18" charset="0"/>
                <a:cs typeface="Times New Roman" panose="02020603050405020304" pitchFamily="18" charset="0"/>
              </a:rPr>
              <a:t>s</a:t>
            </a:r>
            <a:r>
              <a:rPr lang="ru-RU" sz="2500" i="1" dirty="0">
                <a:solidFill>
                  <a:schemeClr val="tx1"/>
                </a:solidFill>
                <a:latin typeface="Times New Roman" panose="02020603050405020304" pitchFamily="18" charset="0"/>
                <a:cs typeface="Times New Roman" panose="02020603050405020304" pitchFamily="18" charset="0"/>
              </a:rPr>
              <a:t>]</a:t>
            </a:r>
            <a:r>
              <a:rPr lang="ru-RU" sz="2500" dirty="0">
                <a:solidFill>
                  <a:schemeClr val="tx1"/>
                </a:solidFill>
                <a:latin typeface="Times New Roman" panose="02020603050405020304" pitchFamily="18" charset="0"/>
                <a:cs typeface="Times New Roman" panose="02020603050405020304" pitchFamily="18" charset="0"/>
              </a:rPr>
              <a:t> ←</a:t>
            </a:r>
            <a:r>
              <a:rPr lang="ru-RU" sz="2500" i="1" dirty="0">
                <a:solidFill>
                  <a:schemeClr val="tx1"/>
                </a:solidFill>
                <a:latin typeface="Times New Roman" panose="02020603050405020304" pitchFamily="18" charset="0"/>
                <a:cs typeface="Times New Roman" panose="02020603050405020304" pitchFamily="18" charset="0"/>
              </a:rPr>
              <a:t> 0, </a:t>
            </a:r>
            <a:r>
              <a:rPr lang="en-US" sz="2500" i="1" dirty="0">
                <a:solidFill>
                  <a:schemeClr val="tx1"/>
                </a:solidFill>
                <a:latin typeface="Times New Roman" panose="02020603050405020304" pitchFamily="18" charset="0"/>
                <a:cs typeface="Times New Roman" panose="02020603050405020304" pitchFamily="18" charset="0"/>
              </a:rPr>
              <a:t>p</a:t>
            </a:r>
            <a:r>
              <a:rPr lang="ru-RU" sz="2500" i="1" dirty="0">
                <a:solidFill>
                  <a:schemeClr val="tx1"/>
                </a:solidFill>
                <a:latin typeface="Times New Roman" panose="02020603050405020304" pitchFamily="18" charset="0"/>
                <a:cs typeface="Times New Roman" panose="02020603050405020304" pitchFamily="18" charset="0"/>
              </a:rPr>
              <a:t>[</a:t>
            </a:r>
            <a:r>
              <a:rPr lang="en-US" sz="2500" i="1" dirty="0">
                <a:solidFill>
                  <a:schemeClr val="tx1"/>
                </a:solidFill>
                <a:latin typeface="Times New Roman" panose="02020603050405020304" pitchFamily="18" charset="0"/>
                <a:cs typeface="Times New Roman" panose="02020603050405020304" pitchFamily="18" charset="0"/>
              </a:rPr>
              <a:t>s</a:t>
            </a:r>
            <a:r>
              <a:rPr lang="ru-RU" sz="2500" i="1" dirty="0">
                <a:solidFill>
                  <a:schemeClr val="tx1"/>
                </a:solidFill>
                <a:latin typeface="Times New Roman" panose="02020603050405020304" pitchFamily="18" charset="0"/>
                <a:cs typeface="Times New Roman" panose="02020603050405020304" pitchFamily="18" charset="0"/>
              </a:rPr>
              <a:t>] </a:t>
            </a:r>
            <a:r>
              <a:rPr lang="ru-RU" sz="2500" dirty="0">
                <a:solidFill>
                  <a:schemeClr val="tx1"/>
                </a:solidFill>
                <a:latin typeface="Times New Roman" panose="02020603050405020304" pitchFamily="18" charset="0"/>
                <a:cs typeface="Times New Roman" panose="02020603050405020304" pitchFamily="18" charset="0"/>
              </a:rPr>
              <a:t>←</a:t>
            </a:r>
            <a:r>
              <a:rPr lang="ru-RU" sz="2500" i="1" dirty="0">
                <a:solidFill>
                  <a:schemeClr val="tx1"/>
                </a:solidFill>
                <a:latin typeface="Times New Roman" panose="02020603050405020304" pitchFamily="18" charset="0"/>
                <a:cs typeface="Times New Roman" panose="02020603050405020304" pitchFamily="18" charset="0"/>
              </a:rPr>
              <a:t> 0</a:t>
            </a:r>
            <a:endParaRPr lang="ru-RU" sz="2500" dirty="0">
              <a:solidFill>
                <a:schemeClr val="tx1"/>
              </a:solidFill>
              <a:latin typeface="Times New Roman" panose="02020603050405020304" pitchFamily="18" charset="0"/>
              <a:cs typeface="Times New Roman" panose="02020603050405020304" pitchFamily="18" charset="0"/>
            </a:endParaRPr>
          </a:p>
          <a:p>
            <a:r>
              <a:rPr lang="ru-RU" sz="2500" dirty="0">
                <a:solidFill>
                  <a:schemeClr val="tx1"/>
                </a:solidFill>
                <a:latin typeface="Times New Roman" panose="02020603050405020304" pitchFamily="18" charset="0"/>
                <a:cs typeface="Times New Roman" panose="02020603050405020304" pitchFamily="18" charset="0"/>
              </a:rPr>
              <a:t>Для всех </a:t>
            </a:r>
            <a:r>
              <a:rPr lang="ru-RU" sz="2500" i="1" dirty="0">
                <a:solidFill>
                  <a:schemeClr val="tx1"/>
                </a:solidFill>
                <a:latin typeface="Times New Roman" panose="02020603050405020304" pitchFamily="18" charset="0"/>
                <a:cs typeface="Times New Roman" panose="02020603050405020304" pitchFamily="18" charset="0"/>
              </a:rPr>
              <a:t>u </a:t>
            </a:r>
            <a:r>
              <a:rPr lang="ru-RU" sz="2500" dirty="0">
                <a:solidFill>
                  <a:schemeClr val="tx1"/>
                </a:solidFill>
                <a:latin typeface="Times New Roman" panose="02020603050405020304" pitchFamily="18" charset="0"/>
                <a:cs typeface="Times New Roman" panose="02020603050405020304" pitchFamily="18" charset="0"/>
              </a:rPr>
              <a:t>∈ </a:t>
            </a:r>
            <a:r>
              <a:rPr lang="ru-RU" sz="2500" i="1" dirty="0">
                <a:solidFill>
                  <a:schemeClr val="tx1"/>
                </a:solidFill>
                <a:latin typeface="Times New Roman" panose="02020603050405020304" pitchFamily="18" charset="0"/>
                <a:cs typeface="Times New Roman" panose="02020603050405020304" pitchFamily="18" charset="0"/>
              </a:rPr>
              <a:t>V</a:t>
            </a:r>
            <a:r>
              <a:rPr lang="ru-RU" sz="2500" dirty="0">
                <a:solidFill>
                  <a:schemeClr val="tx1"/>
                </a:solidFill>
                <a:latin typeface="Times New Roman" panose="02020603050405020304" pitchFamily="18" charset="0"/>
                <a:cs typeface="Times New Roman" panose="02020603050405020304" pitchFamily="18" charset="0"/>
              </a:rPr>
              <a:t> отличных от </a:t>
            </a:r>
            <a:r>
              <a:rPr lang="en-US" sz="2500" i="1" dirty="0">
                <a:solidFill>
                  <a:schemeClr val="tx1"/>
                </a:solidFill>
                <a:latin typeface="Times New Roman" panose="02020603050405020304" pitchFamily="18" charset="0"/>
                <a:cs typeface="Times New Roman" panose="02020603050405020304" pitchFamily="18" charset="0"/>
              </a:rPr>
              <a:t>s</a:t>
            </a:r>
            <a:r>
              <a:rPr lang="en-US" sz="2500" dirty="0">
                <a:solidFill>
                  <a:schemeClr val="tx1"/>
                </a:solidFill>
                <a:latin typeface="Times New Roman" panose="02020603050405020304" pitchFamily="18" charset="0"/>
                <a:cs typeface="Times New Roman" panose="02020603050405020304" pitchFamily="18" charset="0"/>
              </a:rPr>
              <a:t> </a:t>
            </a:r>
            <a:r>
              <a:rPr lang="ru-RU" sz="2500" dirty="0">
                <a:solidFill>
                  <a:schemeClr val="tx1"/>
                </a:solidFill>
                <a:latin typeface="Times New Roman" panose="02020603050405020304" pitchFamily="18" charset="0"/>
                <a:cs typeface="Times New Roman" panose="02020603050405020304" pitchFamily="18" charset="0"/>
              </a:rPr>
              <a:t>присвоим </a:t>
            </a:r>
            <a:r>
              <a:rPr lang="en-US" sz="2500" i="1" dirty="0">
                <a:solidFill>
                  <a:schemeClr val="tx1"/>
                </a:solidFill>
                <a:latin typeface="Times New Roman" panose="02020603050405020304" pitchFamily="18" charset="0"/>
                <a:cs typeface="Times New Roman" panose="02020603050405020304" pitchFamily="18" charset="0"/>
              </a:rPr>
              <a:t>d</a:t>
            </a:r>
            <a:r>
              <a:rPr lang="ru-RU" sz="2500" i="1" dirty="0">
                <a:solidFill>
                  <a:schemeClr val="tx1"/>
                </a:solidFill>
                <a:latin typeface="Times New Roman" panose="02020603050405020304" pitchFamily="18" charset="0"/>
                <a:cs typeface="Times New Roman" panose="02020603050405020304" pitchFamily="18" charset="0"/>
              </a:rPr>
              <a:t>[u]</a:t>
            </a:r>
            <a:r>
              <a:rPr lang="ru-RU" sz="2500" dirty="0">
                <a:solidFill>
                  <a:schemeClr val="tx1"/>
                </a:solidFill>
                <a:latin typeface="Times New Roman" panose="02020603050405020304" pitchFamily="18" charset="0"/>
                <a:cs typeface="Times New Roman" panose="02020603050405020304" pitchFamily="18" charset="0"/>
              </a:rPr>
              <a:t> ← ∞</a:t>
            </a:r>
          </a:p>
          <a:p>
            <a:r>
              <a:rPr lang="ru-RU" sz="2500" dirty="0">
                <a:solidFill>
                  <a:schemeClr val="tx1"/>
                </a:solidFill>
                <a:latin typeface="Times New Roman" panose="02020603050405020304" pitchFamily="18" charset="0"/>
                <a:cs typeface="Times New Roman" panose="02020603050405020304" pitchFamily="18" charset="0"/>
              </a:rPr>
              <a:t>Пока ∃</a:t>
            </a:r>
            <a:r>
              <a:rPr lang="ru-RU" sz="2500" i="1" dirty="0">
                <a:solidFill>
                  <a:schemeClr val="tx1"/>
                </a:solidFill>
                <a:latin typeface="Times New Roman" panose="02020603050405020304" pitchFamily="18" charset="0"/>
                <a:cs typeface="Times New Roman" panose="02020603050405020304" pitchFamily="18" charset="0"/>
              </a:rPr>
              <a:t>ν</a:t>
            </a:r>
            <a:r>
              <a:rPr lang="ru-RU" sz="2500" dirty="0">
                <a:solidFill>
                  <a:schemeClr val="tx1"/>
                </a:solidFill>
                <a:latin typeface="Times New Roman" panose="02020603050405020304" pitchFamily="18" charset="0"/>
                <a:cs typeface="Times New Roman" panose="02020603050405020304" pitchFamily="18" charset="0"/>
              </a:rPr>
              <a:t> ∉ </a:t>
            </a:r>
            <a:r>
              <a:rPr lang="en-US" sz="2500" i="1" dirty="0">
                <a:solidFill>
                  <a:schemeClr val="tx1"/>
                </a:solidFill>
                <a:latin typeface="Times New Roman" panose="02020603050405020304" pitchFamily="18" charset="0"/>
                <a:cs typeface="Times New Roman" panose="02020603050405020304" pitchFamily="18" charset="0"/>
              </a:rPr>
              <a:t>U</a:t>
            </a:r>
            <a:r>
              <a:rPr lang="ru-RU" sz="2500" dirty="0">
                <a:solidFill>
                  <a:schemeClr val="tx1"/>
                </a:solidFill>
                <a:latin typeface="Times New Roman" panose="02020603050405020304" pitchFamily="18" charset="0"/>
                <a:cs typeface="Times New Roman" panose="02020603050405020304" pitchFamily="18" charset="0"/>
              </a:rPr>
              <a:t>. Пусть </a:t>
            </a:r>
            <a:r>
              <a:rPr lang="ru-RU" sz="2500" i="1" dirty="0">
                <a:solidFill>
                  <a:schemeClr val="tx1"/>
                </a:solidFill>
                <a:latin typeface="Times New Roman" panose="02020603050405020304" pitchFamily="18" charset="0"/>
                <a:cs typeface="Times New Roman" panose="02020603050405020304" pitchFamily="18" charset="0"/>
              </a:rPr>
              <a:t>ν</a:t>
            </a:r>
            <a:r>
              <a:rPr lang="ru-RU" sz="2500" dirty="0">
                <a:solidFill>
                  <a:schemeClr val="tx1"/>
                </a:solidFill>
                <a:latin typeface="Times New Roman" panose="02020603050405020304" pitchFamily="18" charset="0"/>
                <a:cs typeface="Times New Roman" panose="02020603050405020304" pitchFamily="18" charset="0"/>
              </a:rPr>
              <a:t> ∉ </a:t>
            </a:r>
            <a:r>
              <a:rPr lang="en-US" sz="2500" i="1" dirty="0">
                <a:solidFill>
                  <a:schemeClr val="tx1"/>
                </a:solidFill>
                <a:latin typeface="Times New Roman" panose="02020603050405020304" pitchFamily="18" charset="0"/>
                <a:cs typeface="Times New Roman" panose="02020603050405020304" pitchFamily="18" charset="0"/>
              </a:rPr>
              <a:t>U</a:t>
            </a:r>
            <a:r>
              <a:rPr lang="en-US" sz="2500" dirty="0">
                <a:solidFill>
                  <a:schemeClr val="tx1"/>
                </a:solidFill>
                <a:latin typeface="Times New Roman" panose="02020603050405020304" pitchFamily="18" charset="0"/>
                <a:cs typeface="Times New Roman" panose="02020603050405020304" pitchFamily="18" charset="0"/>
              </a:rPr>
              <a:t> </a:t>
            </a:r>
            <a:r>
              <a:rPr lang="ru-RU" sz="2500" dirty="0">
                <a:solidFill>
                  <a:schemeClr val="tx1"/>
                </a:solidFill>
                <a:latin typeface="Times New Roman" panose="02020603050405020304" pitchFamily="18" charset="0"/>
                <a:cs typeface="Times New Roman" panose="02020603050405020304" pitchFamily="18" charset="0"/>
              </a:rPr>
              <a:t>— вершина с минимальным </a:t>
            </a:r>
            <a:r>
              <a:rPr lang="en-US" sz="2500" i="1" dirty="0">
                <a:solidFill>
                  <a:schemeClr val="tx1"/>
                </a:solidFill>
                <a:latin typeface="Times New Roman" panose="02020603050405020304" pitchFamily="18" charset="0"/>
                <a:cs typeface="Times New Roman" panose="02020603050405020304" pitchFamily="18" charset="0"/>
              </a:rPr>
              <a:t>d</a:t>
            </a:r>
            <a:r>
              <a:rPr lang="ru-RU" sz="2500" i="1" dirty="0">
                <a:solidFill>
                  <a:schemeClr val="tx1"/>
                </a:solidFill>
                <a:latin typeface="Times New Roman" panose="02020603050405020304" pitchFamily="18" charset="0"/>
                <a:cs typeface="Times New Roman" panose="02020603050405020304" pitchFamily="18" charset="0"/>
              </a:rPr>
              <a:t>[ν]</a:t>
            </a:r>
            <a:r>
              <a:rPr lang="ru-RU" sz="2500" dirty="0">
                <a:solidFill>
                  <a:schemeClr val="tx1"/>
                </a:solidFill>
                <a:latin typeface="Times New Roman" panose="02020603050405020304" pitchFamily="18" charset="0"/>
                <a:cs typeface="Times New Roman" panose="02020603050405020304" pitchFamily="18" charset="0"/>
              </a:rPr>
              <a:t> занесём </a:t>
            </a:r>
            <a:r>
              <a:rPr lang="ru-RU" sz="2500" i="1" dirty="0">
                <a:solidFill>
                  <a:schemeClr val="tx1"/>
                </a:solidFill>
                <a:latin typeface="Times New Roman" panose="02020603050405020304" pitchFamily="18" charset="0"/>
                <a:cs typeface="Times New Roman" panose="02020603050405020304" pitchFamily="18" charset="0"/>
              </a:rPr>
              <a:t>ν</a:t>
            </a:r>
            <a:r>
              <a:rPr lang="ru-RU" sz="2500" dirty="0">
                <a:solidFill>
                  <a:schemeClr val="tx1"/>
                </a:solidFill>
                <a:latin typeface="Times New Roman" panose="02020603050405020304" pitchFamily="18" charset="0"/>
                <a:cs typeface="Times New Roman" panose="02020603050405020304" pitchFamily="18" charset="0"/>
              </a:rPr>
              <a:t> в </a:t>
            </a:r>
            <a:r>
              <a:rPr lang="en-US" sz="2500" i="1" dirty="0">
                <a:solidFill>
                  <a:schemeClr val="tx1"/>
                </a:solidFill>
                <a:latin typeface="Times New Roman" panose="02020603050405020304" pitchFamily="18" charset="0"/>
                <a:cs typeface="Times New Roman" panose="02020603050405020304" pitchFamily="18" charset="0"/>
              </a:rPr>
              <a:t>U</a:t>
            </a:r>
            <a:endParaRPr lang="ru-RU" sz="2500" dirty="0">
              <a:solidFill>
                <a:schemeClr val="tx1"/>
              </a:solidFill>
              <a:latin typeface="Times New Roman" panose="02020603050405020304" pitchFamily="18" charset="0"/>
              <a:cs typeface="Times New Roman" panose="02020603050405020304" pitchFamily="18" charset="0"/>
            </a:endParaRPr>
          </a:p>
          <a:p>
            <a:r>
              <a:rPr lang="ru-RU" sz="2500" dirty="0">
                <a:solidFill>
                  <a:schemeClr val="tx1"/>
                </a:solidFill>
                <a:latin typeface="Times New Roman" panose="02020603050405020304" pitchFamily="18" charset="0"/>
                <a:cs typeface="Times New Roman" panose="02020603050405020304" pitchFamily="18" charset="0"/>
              </a:rPr>
              <a:t>Для всех </a:t>
            </a:r>
            <a:r>
              <a:rPr lang="ru-RU" sz="2500" i="1" dirty="0">
                <a:solidFill>
                  <a:schemeClr val="tx1"/>
                </a:solidFill>
                <a:latin typeface="Times New Roman" panose="02020603050405020304" pitchFamily="18" charset="0"/>
                <a:cs typeface="Times New Roman" panose="02020603050405020304" pitchFamily="18" charset="0"/>
              </a:rPr>
              <a:t>u</a:t>
            </a:r>
            <a:r>
              <a:rPr lang="ru-RU" sz="2500" dirty="0">
                <a:solidFill>
                  <a:schemeClr val="tx1"/>
                </a:solidFill>
                <a:latin typeface="Times New Roman" panose="02020603050405020304" pitchFamily="18" charset="0"/>
                <a:cs typeface="Times New Roman" panose="02020603050405020304" pitchFamily="18" charset="0"/>
              </a:rPr>
              <a:t> ∉ </a:t>
            </a:r>
            <a:r>
              <a:rPr lang="en-US" sz="2500" i="1" dirty="0">
                <a:solidFill>
                  <a:schemeClr val="tx1"/>
                </a:solidFill>
                <a:latin typeface="Times New Roman" panose="02020603050405020304" pitchFamily="18" charset="0"/>
                <a:cs typeface="Times New Roman" panose="02020603050405020304" pitchFamily="18" charset="0"/>
              </a:rPr>
              <a:t>U</a:t>
            </a:r>
            <a:r>
              <a:rPr lang="en-US" sz="2500" dirty="0">
                <a:solidFill>
                  <a:schemeClr val="tx1"/>
                </a:solidFill>
                <a:latin typeface="Times New Roman" panose="02020603050405020304" pitchFamily="18" charset="0"/>
                <a:cs typeface="Times New Roman" panose="02020603050405020304" pitchFamily="18" charset="0"/>
              </a:rPr>
              <a:t> </a:t>
            </a:r>
            <a:r>
              <a:rPr lang="ru-RU" sz="2500" dirty="0">
                <a:solidFill>
                  <a:schemeClr val="tx1"/>
                </a:solidFill>
                <a:latin typeface="Times New Roman" panose="02020603050405020304" pitchFamily="18" charset="0"/>
                <a:cs typeface="Times New Roman" panose="02020603050405020304" pitchFamily="18" charset="0"/>
              </a:rPr>
              <a:t>таких, что </a:t>
            </a:r>
            <a:r>
              <a:rPr lang="ru-RU" sz="2500" i="1" dirty="0" err="1">
                <a:solidFill>
                  <a:schemeClr val="tx1"/>
                </a:solidFill>
                <a:latin typeface="Times New Roman" panose="02020603050405020304" pitchFamily="18" charset="0"/>
                <a:cs typeface="Times New Roman" panose="02020603050405020304" pitchFamily="18" charset="0"/>
              </a:rPr>
              <a:t>νu</a:t>
            </a:r>
            <a:r>
              <a:rPr lang="ru-RU" sz="2500" dirty="0">
                <a:solidFill>
                  <a:schemeClr val="tx1"/>
                </a:solidFill>
                <a:latin typeface="Times New Roman" panose="02020603050405020304" pitchFamily="18" charset="0"/>
                <a:cs typeface="Times New Roman" panose="02020603050405020304" pitchFamily="18" charset="0"/>
              </a:rPr>
              <a:t> ∈ </a:t>
            </a:r>
            <a:r>
              <a:rPr lang="en-US" sz="2500" i="1" dirty="0">
                <a:solidFill>
                  <a:schemeClr val="tx1"/>
                </a:solidFill>
                <a:latin typeface="Times New Roman" panose="02020603050405020304" pitchFamily="18" charset="0"/>
                <a:cs typeface="Times New Roman" panose="02020603050405020304" pitchFamily="18" charset="0"/>
              </a:rPr>
              <a:t>E</a:t>
            </a:r>
            <a:endParaRPr lang="ru-RU" sz="2500" dirty="0">
              <a:solidFill>
                <a:schemeClr val="tx1"/>
              </a:solidFill>
              <a:latin typeface="Times New Roman" panose="02020603050405020304" pitchFamily="18" charset="0"/>
              <a:cs typeface="Times New Roman" panose="02020603050405020304" pitchFamily="18" charset="0"/>
            </a:endParaRPr>
          </a:p>
          <a:p>
            <a:r>
              <a:rPr lang="ru-RU" sz="2500" dirty="0">
                <a:solidFill>
                  <a:schemeClr val="tx1"/>
                </a:solidFill>
                <a:latin typeface="Times New Roman" panose="02020603050405020304" pitchFamily="18" charset="0"/>
                <a:cs typeface="Times New Roman" panose="02020603050405020304" pitchFamily="18" charset="0"/>
              </a:rPr>
              <a:t>если </a:t>
            </a:r>
            <a:r>
              <a:rPr lang="en-US" sz="2500" i="1" dirty="0">
                <a:solidFill>
                  <a:schemeClr val="tx1"/>
                </a:solidFill>
                <a:latin typeface="Times New Roman" panose="02020603050405020304" pitchFamily="18" charset="0"/>
                <a:cs typeface="Times New Roman" panose="02020603050405020304" pitchFamily="18" charset="0"/>
              </a:rPr>
              <a:t>d</a:t>
            </a:r>
            <a:r>
              <a:rPr lang="ru-RU" sz="2500" i="1" dirty="0">
                <a:solidFill>
                  <a:schemeClr val="tx1"/>
                </a:solidFill>
                <a:latin typeface="Times New Roman" panose="02020603050405020304" pitchFamily="18" charset="0"/>
                <a:cs typeface="Times New Roman" panose="02020603050405020304" pitchFamily="18" charset="0"/>
              </a:rPr>
              <a:t>[u] &gt; </a:t>
            </a:r>
            <a:r>
              <a:rPr lang="en-US" sz="2500" i="1" dirty="0">
                <a:solidFill>
                  <a:schemeClr val="tx1"/>
                </a:solidFill>
                <a:latin typeface="Times New Roman" panose="02020603050405020304" pitchFamily="18" charset="0"/>
                <a:cs typeface="Times New Roman" panose="02020603050405020304" pitchFamily="18" charset="0"/>
              </a:rPr>
              <a:t>d</a:t>
            </a:r>
            <a:r>
              <a:rPr lang="ru-RU" sz="2500" i="1" dirty="0">
                <a:solidFill>
                  <a:schemeClr val="tx1"/>
                </a:solidFill>
                <a:latin typeface="Times New Roman" panose="02020603050405020304" pitchFamily="18" charset="0"/>
                <a:cs typeface="Times New Roman" panose="02020603050405020304" pitchFamily="18" charset="0"/>
              </a:rPr>
              <a:t>[ν] + </a:t>
            </a:r>
            <a:r>
              <a:rPr lang="en-US" sz="2500" i="1" dirty="0">
                <a:solidFill>
                  <a:schemeClr val="tx1"/>
                </a:solidFill>
                <a:latin typeface="Times New Roman" panose="02020603050405020304" pitchFamily="18" charset="0"/>
                <a:cs typeface="Times New Roman" panose="02020603050405020304" pitchFamily="18" charset="0"/>
              </a:rPr>
              <a:t>w</a:t>
            </a:r>
            <a:r>
              <a:rPr lang="ru-RU" sz="2500" i="1" dirty="0">
                <a:solidFill>
                  <a:schemeClr val="tx1"/>
                </a:solidFill>
                <a:latin typeface="Times New Roman" panose="02020603050405020304" pitchFamily="18" charset="0"/>
                <a:cs typeface="Times New Roman" panose="02020603050405020304" pitchFamily="18" charset="0"/>
              </a:rPr>
              <a:t>[</a:t>
            </a:r>
            <a:r>
              <a:rPr lang="ru-RU" sz="2500" i="1" dirty="0" err="1">
                <a:solidFill>
                  <a:schemeClr val="tx1"/>
                </a:solidFill>
                <a:latin typeface="Times New Roman" panose="02020603050405020304" pitchFamily="18" charset="0"/>
                <a:cs typeface="Times New Roman" panose="02020603050405020304" pitchFamily="18" charset="0"/>
              </a:rPr>
              <a:t>νu</a:t>
            </a:r>
            <a:r>
              <a:rPr lang="ru-RU" sz="2500" i="1" dirty="0">
                <a:solidFill>
                  <a:schemeClr val="tx1"/>
                </a:solidFill>
                <a:latin typeface="Times New Roman" panose="02020603050405020304" pitchFamily="18" charset="0"/>
                <a:cs typeface="Times New Roman" panose="02020603050405020304" pitchFamily="18" charset="0"/>
              </a:rPr>
              <a:t>]</a:t>
            </a:r>
            <a:r>
              <a:rPr lang="ru-RU" sz="2500" dirty="0">
                <a:solidFill>
                  <a:schemeClr val="tx1"/>
                </a:solidFill>
                <a:latin typeface="Times New Roman" panose="02020603050405020304" pitchFamily="18" charset="0"/>
                <a:cs typeface="Times New Roman" panose="02020603050405020304" pitchFamily="18" charset="0"/>
              </a:rPr>
              <a:t> то</a:t>
            </a:r>
          </a:p>
          <a:p>
            <a:r>
              <a:rPr lang="ru-RU" sz="2500" dirty="0">
                <a:solidFill>
                  <a:schemeClr val="tx1"/>
                </a:solidFill>
                <a:latin typeface="Times New Roman" panose="02020603050405020304" pitchFamily="18" charset="0"/>
                <a:cs typeface="Times New Roman" panose="02020603050405020304" pitchFamily="18" charset="0"/>
              </a:rPr>
              <a:t>изменим </a:t>
            </a:r>
            <a:r>
              <a:rPr lang="en-US" sz="2500" i="1" dirty="0">
                <a:solidFill>
                  <a:schemeClr val="tx1"/>
                </a:solidFill>
                <a:latin typeface="Times New Roman" panose="02020603050405020304" pitchFamily="18" charset="0"/>
                <a:cs typeface="Times New Roman" panose="02020603050405020304" pitchFamily="18" charset="0"/>
              </a:rPr>
              <a:t>d</a:t>
            </a:r>
            <a:r>
              <a:rPr lang="ru-RU" sz="2500" i="1" dirty="0">
                <a:solidFill>
                  <a:schemeClr val="tx1"/>
                </a:solidFill>
                <a:latin typeface="Times New Roman" panose="02020603050405020304" pitchFamily="18" charset="0"/>
                <a:cs typeface="Times New Roman" panose="02020603050405020304" pitchFamily="18" charset="0"/>
              </a:rPr>
              <a:t>[</a:t>
            </a:r>
            <a:r>
              <a:rPr lang="en-US" sz="2500" i="1" dirty="0">
                <a:solidFill>
                  <a:schemeClr val="tx1"/>
                </a:solidFill>
                <a:latin typeface="Times New Roman" panose="02020603050405020304" pitchFamily="18" charset="0"/>
                <a:cs typeface="Times New Roman" panose="02020603050405020304" pitchFamily="18" charset="0"/>
              </a:rPr>
              <a:t>u</a:t>
            </a:r>
            <a:r>
              <a:rPr lang="ru-RU" sz="2500" i="1" dirty="0">
                <a:solidFill>
                  <a:schemeClr val="tx1"/>
                </a:solidFill>
                <a:latin typeface="Times New Roman" panose="02020603050405020304" pitchFamily="18" charset="0"/>
                <a:cs typeface="Times New Roman" panose="02020603050405020304" pitchFamily="18" charset="0"/>
              </a:rPr>
              <a:t>] ← </a:t>
            </a:r>
            <a:r>
              <a:rPr lang="en-US" sz="2500" i="1" dirty="0">
                <a:solidFill>
                  <a:schemeClr val="tx1"/>
                </a:solidFill>
                <a:latin typeface="Times New Roman" panose="02020603050405020304" pitchFamily="18" charset="0"/>
                <a:cs typeface="Times New Roman" panose="02020603050405020304" pitchFamily="18" charset="0"/>
              </a:rPr>
              <a:t>d</a:t>
            </a:r>
            <a:r>
              <a:rPr lang="ru-RU" sz="2500" i="1" dirty="0">
                <a:solidFill>
                  <a:schemeClr val="tx1"/>
                </a:solidFill>
                <a:latin typeface="Times New Roman" panose="02020603050405020304" pitchFamily="18" charset="0"/>
                <a:cs typeface="Times New Roman" panose="02020603050405020304" pitchFamily="18" charset="0"/>
              </a:rPr>
              <a:t>[ν] + </a:t>
            </a:r>
            <a:r>
              <a:rPr lang="en-US" sz="2500" i="1" dirty="0">
                <a:solidFill>
                  <a:schemeClr val="tx1"/>
                </a:solidFill>
                <a:latin typeface="Times New Roman" panose="02020603050405020304" pitchFamily="18" charset="0"/>
                <a:cs typeface="Times New Roman" panose="02020603050405020304" pitchFamily="18" charset="0"/>
              </a:rPr>
              <a:t>w</a:t>
            </a:r>
            <a:r>
              <a:rPr lang="ru-RU" sz="2500" i="1" dirty="0">
                <a:solidFill>
                  <a:schemeClr val="tx1"/>
                </a:solidFill>
                <a:latin typeface="Times New Roman" panose="02020603050405020304" pitchFamily="18" charset="0"/>
                <a:cs typeface="Times New Roman" panose="02020603050405020304" pitchFamily="18" charset="0"/>
              </a:rPr>
              <a:t> [ν</a:t>
            </a:r>
            <a:r>
              <a:rPr lang="en-US" sz="2500" i="1" dirty="0">
                <a:solidFill>
                  <a:schemeClr val="tx1"/>
                </a:solidFill>
                <a:latin typeface="Times New Roman" panose="02020603050405020304" pitchFamily="18" charset="0"/>
                <a:cs typeface="Times New Roman" panose="02020603050405020304" pitchFamily="18" charset="0"/>
              </a:rPr>
              <a:t>u</a:t>
            </a:r>
            <a:r>
              <a:rPr lang="ru-RU" sz="2500" i="1" dirty="0">
                <a:solidFill>
                  <a:schemeClr val="tx1"/>
                </a:solidFill>
                <a:latin typeface="Times New Roman" panose="02020603050405020304" pitchFamily="18" charset="0"/>
                <a:cs typeface="Times New Roman" panose="02020603050405020304" pitchFamily="18" charset="0"/>
              </a:rPr>
              <a:t>]</a:t>
            </a:r>
            <a:endParaRPr lang="ru-RU" sz="2500" dirty="0">
              <a:solidFill>
                <a:schemeClr val="tx1"/>
              </a:solidFill>
              <a:latin typeface="Times New Roman" panose="02020603050405020304" pitchFamily="18" charset="0"/>
              <a:cs typeface="Times New Roman" panose="02020603050405020304" pitchFamily="18" charset="0"/>
            </a:endParaRPr>
          </a:p>
          <a:p>
            <a:r>
              <a:rPr lang="ru-RU" sz="2500" dirty="0">
                <a:solidFill>
                  <a:schemeClr val="tx1"/>
                </a:solidFill>
                <a:latin typeface="Times New Roman" panose="02020603050405020304" pitchFamily="18" charset="0"/>
                <a:cs typeface="Times New Roman" panose="02020603050405020304" pitchFamily="18" charset="0"/>
              </a:rPr>
              <a:t>изменим </a:t>
            </a:r>
            <a:r>
              <a:rPr lang="en-US" sz="2500" i="1" dirty="0">
                <a:solidFill>
                  <a:schemeClr val="tx1"/>
                </a:solidFill>
                <a:latin typeface="Times New Roman" panose="02020603050405020304" pitchFamily="18" charset="0"/>
                <a:cs typeface="Times New Roman" panose="02020603050405020304" pitchFamily="18" charset="0"/>
              </a:rPr>
              <a:t>p</a:t>
            </a:r>
            <a:r>
              <a:rPr lang="ru-RU" sz="2500" i="1" dirty="0">
                <a:solidFill>
                  <a:schemeClr val="tx1"/>
                </a:solidFill>
                <a:latin typeface="Times New Roman" panose="02020603050405020304" pitchFamily="18" charset="0"/>
                <a:cs typeface="Times New Roman" panose="02020603050405020304" pitchFamily="18" charset="0"/>
              </a:rPr>
              <a:t>[</a:t>
            </a:r>
            <a:r>
              <a:rPr lang="en-US" sz="2500" i="1" dirty="0">
                <a:solidFill>
                  <a:schemeClr val="tx1"/>
                </a:solidFill>
                <a:latin typeface="Times New Roman" panose="02020603050405020304" pitchFamily="18" charset="0"/>
                <a:cs typeface="Times New Roman" panose="02020603050405020304" pitchFamily="18" charset="0"/>
              </a:rPr>
              <a:t>u</a:t>
            </a:r>
            <a:r>
              <a:rPr lang="ru-RU" sz="2500" i="1" dirty="0">
                <a:solidFill>
                  <a:schemeClr val="tx1"/>
                </a:solidFill>
                <a:latin typeface="Times New Roman" panose="02020603050405020304" pitchFamily="18" charset="0"/>
                <a:cs typeface="Times New Roman" panose="02020603050405020304" pitchFamily="18" charset="0"/>
              </a:rPr>
              <a:t>] ← (</a:t>
            </a:r>
            <a:r>
              <a:rPr lang="en-US" sz="2500" i="1" dirty="0">
                <a:solidFill>
                  <a:schemeClr val="tx1"/>
                </a:solidFill>
                <a:latin typeface="Times New Roman" panose="02020603050405020304" pitchFamily="18" charset="0"/>
                <a:cs typeface="Times New Roman" panose="02020603050405020304" pitchFamily="18" charset="0"/>
              </a:rPr>
              <a:t>p</a:t>
            </a:r>
            <a:r>
              <a:rPr lang="ru-RU" sz="2500" i="1" dirty="0">
                <a:solidFill>
                  <a:schemeClr val="tx1"/>
                </a:solidFill>
                <a:latin typeface="Times New Roman" panose="02020603050405020304" pitchFamily="18" charset="0"/>
                <a:cs typeface="Times New Roman" panose="02020603050405020304" pitchFamily="18" charset="0"/>
              </a:rPr>
              <a:t>[ν], </a:t>
            </a:r>
            <a:r>
              <a:rPr lang="en-US" sz="2500" i="1" dirty="0">
                <a:solidFill>
                  <a:schemeClr val="tx1"/>
                </a:solidFill>
                <a:latin typeface="Times New Roman" panose="02020603050405020304" pitchFamily="18" charset="0"/>
                <a:cs typeface="Times New Roman" panose="02020603050405020304" pitchFamily="18" charset="0"/>
              </a:rPr>
              <a:t>u</a:t>
            </a:r>
            <a:r>
              <a:rPr lang="ru-RU" sz="2500" i="1" dirty="0" smtClean="0">
                <a:solidFill>
                  <a:schemeClr val="tx1"/>
                </a:solidFill>
                <a:latin typeface="Times New Roman" panose="02020603050405020304" pitchFamily="18" charset="0"/>
                <a:cs typeface="Times New Roman" panose="02020603050405020304" pitchFamily="18" charset="0"/>
              </a:rPr>
              <a:t>)</a:t>
            </a:r>
            <a:endParaRPr lang="ru-RU"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531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55" y="238257"/>
            <a:ext cx="4058648" cy="3183816"/>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303" y="335239"/>
            <a:ext cx="3935017" cy="3086834"/>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9320" y="308895"/>
            <a:ext cx="3968600" cy="3113178"/>
          </a:xfrm>
          <a:prstGeom prst="rect">
            <a:avLst/>
          </a:prstGeom>
        </p:spPr>
      </p:pic>
      <p:pic>
        <p:nvPicPr>
          <p:cNvPr id="6" name="Рисунок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655" y="3422073"/>
            <a:ext cx="4058648" cy="3183816"/>
          </a:xfrm>
          <a:prstGeom prst="rect">
            <a:avLst/>
          </a:prstGeom>
        </p:spPr>
      </p:pic>
      <p:pic>
        <p:nvPicPr>
          <p:cNvPr id="7" name="Рисунок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4302" y="3422073"/>
            <a:ext cx="3935017" cy="3086834"/>
          </a:xfrm>
          <a:prstGeom prst="rect">
            <a:avLst/>
          </a:prstGeom>
        </p:spPr>
      </p:pic>
      <p:pic>
        <p:nvPicPr>
          <p:cNvPr id="8" name="Рисунок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39318" y="3532909"/>
            <a:ext cx="3793725" cy="2975997"/>
          </a:xfrm>
          <a:prstGeom prst="rect">
            <a:avLst/>
          </a:prstGeom>
        </p:spPr>
      </p:pic>
    </p:spTree>
    <p:extLst>
      <p:ext uri="{BB962C8B-B14F-4D97-AF65-F5344CB8AC3E}">
        <p14:creationId xmlns:p14="http://schemas.microsoft.com/office/powerpoint/2010/main" val="3464587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249618" cy="3269673"/>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037" y="111117"/>
            <a:ext cx="3743864" cy="3158556"/>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6488" y="-1"/>
            <a:ext cx="3885514" cy="3269674"/>
          </a:xfrm>
          <a:prstGeom prst="rect">
            <a:avLst/>
          </a:prstGeom>
        </p:spPr>
      </p:pic>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729603"/>
            <a:ext cx="3807907" cy="2987122"/>
          </a:xfrm>
          <a:prstGeom prst="rect">
            <a:avLst/>
          </a:prstGeom>
        </p:spPr>
      </p:pic>
      <p:pic>
        <p:nvPicPr>
          <p:cNvPr id="7" name="Рисунок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4901" y="3729603"/>
            <a:ext cx="3925023" cy="3078994"/>
          </a:xfrm>
          <a:prstGeom prst="rect">
            <a:avLst/>
          </a:prstGeom>
        </p:spPr>
      </p:pic>
      <p:pic>
        <p:nvPicPr>
          <p:cNvPr id="11" name="Рисунок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7906" y="3729603"/>
            <a:ext cx="3807907" cy="2987122"/>
          </a:xfrm>
          <a:prstGeom prst="rect">
            <a:avLst/>
          </a:prstGeom>
        </p:spPr>
      </p:pic>
    </p:spTree>
    <p:extLst>
      <p:ext uri="{BB962C8B-B14F-4D97-AF65-F5344CB8AC3E}">
        <p14:creationId xmlns:p14="http://schemas.microsoft.com/office/powerpoint/2010/main" val="4259767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6" y="1180365"/>
            <a:ext cx="5624946" cy="4412502"/>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145" y="1460015"/>
            <a:ext cx="5268454" cy="4132852"/>
          </a:xfrm>
          <a:prstGeom prst="rect">
            <a:avLst/>
          </a:prstGeom>
        </p:spPr>
      </p:pic>
    </p:spTree>
    <p:extLst>
      <p:ext uri="{BB962C8B-B14F-4D97-AF65-F5344CB8AC3E}">
        <p14:creationId xmlns:p14="http://schemas.microsoft.com/office/powerpoint/2010/main" val="251117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10930" y="110835"/>
            <a:ext cx="2550775" cy="651163"/>
          </a:xfrm>
        </p:spPr>
        <p:txBody>
          <a:bodyPr>
            <a:normAutofit fontScale="90000"/>
          </a:bodyPr>
          <a:lstStyle/>
          <a:p>
            <a:pPr algn="ctr"/>
            <a:r>
              <a:rPr lang="ru-RU" sz="5000" b="1" dirty="0" smtClean="0">
                <a:solidFill>
                  <a:schemeClr val="tx1"/>
                </a:solidFill>
                <a:latin typeface="Times New Roman" panose="02020603050405020304" pitchFamily="18" charset="0"/>
                <a:cs typeface="Times New Roman" panose="02020603050405020304" pitchFamily="18" charset="0"/>
              </a:rPr>
              <a:t>Патенты</a:t>
            </a:r>
            <a:endParaRPr lang="ru-RU" sz="5000" b="1"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47" y="761998"/>
            <a:ext cx="5429254" cy="5999019"/>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834" y="665017"/>
            <a:ext cx="5658166" cy="6096001"/>
          </a:xfrm>
          <a:prstGeom prst="rect">
            <a:avLst/>
          </a:prstGeom>
        </p:spPr>
      </p:pic>
    </p:spTree>
    <p:extLst>
      <p:ext uri="{BB962C8B-B14F-4D97-AF65-F5344CB8AC3E}">
        <p14:creationId xmlns:p14="http://schemas.microsoft.com/office/powerpoint/2010/main" val="3882533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5000" b="1" dirty="0" smtClean="0">
                <a:solidFill>
                  <a:schemeClr val="tx1"/>
                </a:solidFill>
                <a:latin typeface="Times New Roman" panose="02020603050405020304" pitchFamily="18" charset="0"/>
                <a:cs typeface="Times New Roman" panose="02020603050405020304" pitchFamily="18" charset="0"/>
              </a:rPr>
              <a:t>Основные преимущества </a:t>
            </a:r>
            <a:r>
              <a:rPr lang="en-US" sz="5000" b="1" dirty="0" smtClean="0">
                <a:solidFill>
                  <a:schemeClr val="tx1"/>
                </a:solidFill>
                <a:latin typeface="Times New Roman" panose="02020603050405020304" pitchFamily="18" charset="0"/>
                <a:cs typeface="Times New Roman" panose="02020603050405020304" pitchFamily="18" charset="0"/>
              </a:rPr>
              <a:t>Java:</a:t>
            </a:r>
            <a:endParaRPr lang="ru-RU" sz="5000" b="1"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r>
              <a:rPr lang="ru-RU" sz="3000" dirty="0">
                <a:solidFill>
                  <a:schemeClr val="tx1"/>
                </a:solidFill>
                <a:latin typeface="Times New Roman" panose="02020603050405020304" pitchFamily="18" charset="0"/>
                <a:cs typeface="Times New Roman" panose="02020603050405020304" pitchFamily="18" charset="0"/>
              </a:rPr>
              <a:t>Язык </a:t>
            </a:r>
            <a:r>
              <a:rPr lang="ru-RU" sz="3000" dirty="0" err="1">
                <a:solidFill>
                  <a:schemeClr val="tx1"/>
                </a:solidFill>
                <a:latin typeface="Times New Roman" panose="02020603050405020304" pitchFamily="18" charset="0"/>
                <a:cs typeface="Times New Roman" panose="02020603050405020304" pitchFamily="18" charset="0"/>
              </a:rPr>
              <a:t>Java</a:t>
            </a:r>
            <a:r>
              <a:rPr lang="ru-RU" sz="3000" dirty="0">
                <a:solidFill>
                  <a:schemeClr val="tx1"/>
                </a:solidFill>
                <a:latin typeface="Times New Roman" panose="02020603050405020304" pitchFamily="18" charset="0"/>
                <a:cs typeface="Times New Roman" panose="02020603050405020304" pitchFamily="18" charset="0"/>
              </a:rPr>
              <a:t> прост для изучения</a:t>
            </a:r>
            <a:r>
              <a:rPr lang="ru-RU"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pPr lvl="0"/>
            <a:r>
              <a:rPr lang="ru-RU" sz="3000" dirty="0" err="1">
                <a:solidFill>
                  <a:schemeClr val="tx1"/>
                </a:solidFill>
                <a:latin typeface="Times New Roman" panose="02020603050405020304" pitchFamily="18" charset="0"/>
                <a:cs typeface="Times New Roman" panose="02020603050405020304" pitchFamily="18" charset="0"/>
              </a:rPr>
              <a:t>Java</a:t>
            </a:r>
            <a:r>
              <a:rPr lang="ru-RU" sz="3000" dirty="0">
                <a:solidFill>
                  <a:schemeClr val="tx1"/>
                </a:solidFill>
                <a:latin typeface="Times New Roman" panose="02020603050405020304" pitchFamily="18" charset="0"/>
                <a:cs typeface="Times New Roman" panose="02020603050405020304" pitchFamily="18" charset="0"/>
              </a:rPr>
              <a:t> - это объектно-ориентированный язык.</a:t>
            </a:r>
          </a:p>
          <a:p>
            <a:pPr lvl="0"/>
            <a:r>
              <a:rPr lang="ru-RU" sz="3000" dirty="0">
                <a:solidFill>
                  <a:schemeClr val="tx1"/>
                </a:solidFill>
                <a:latin typeface="Times New Roman" panose="02020603050405020304" pitchFamily="18" charset="0"/>
                <a:cs typeface="Times New Roman" panose="02020603050405020304" pitchFamily="18" charset="0"/>
              </a:rPr>
              <a:t>Язык </a:t>
            </a:r>
            <a:r>
              <a:rPr lang="ru-RU" sz="3000" dirty="0" err="1">
                <a:solidFill>
                  <a:schemeClr val="tx1"/>
                </a:solidFill>
                <a:latin typeface="Times New Roman" panose="02020603050405020304" pitchFamily="18" charset="0"/>
                <a:cs typeface="Times New Roman" panose="02020603050405020304" pitchFamily="18" charset="0"/>
              </a:rPr>
              <a:t>Java</a:t>
            </a:r>
            <a:r>
              <a:rPr lang="ru-RU" sz="3000" dirty="0">
                <a:solidFill>
                  <a:schemeClr val="tx1"/>
                </a:solidFill>
                <a:latin typeface="Times New Roman" panose="02020603050405020304" pitchFamily="18" charset="0"/>
                <a:cs typeface="Times New Roman" panose="02020603050405020304" pitchFamily="18" charset="0"/>
              </a:rPr>
              <a:t> не зависит от платформы.</a:t>
            </a:r>
          </a:p>
          <a:p>
            <a:endParaRPr lang="en-US" sz="3000" dirty="0" smtClean="0">
              <a:solidFill>
                <a:schemeClr val="tx1"/>
              </a:solidFill>
              <a:latin typeface="Times New Roman" panose="02020603050405020304" pitchFamily="18" charset="0"/>
              <a:cs typeface="Times New Roman" panose="02020603050405020304" pitchFamily="18" charset="0"/>
            </a:endParaRPr>
          </a:p>
          <a:p>
            <a:r>
              <a:rPr lang="ru-RU" sz="3000" dirty="0">
                <a:solidFill>
                  <a:schemeClr val="tx1"/>
                </a:solidFill>
                <a:latin typeface="Times New Roman" panose="02020603050405020304" pitchFamily="18" charset="0"/>
                <a:cs typeface="Times New Roman" panose="02020603050405020304" pitchFamily="18" charset="0"/>
              </a:rPr>
              <a:t>Главный принцип </a:t>
            </a:r>
            <a:r>
              <a:rPr lang="ru-RU" sz="3000" dirty="0" err="1">
                <a:solidFill>
                  <a:schemeClr val="tx1"/>
                </a:solidFill>
                <a:latin typeface="Times New Roman" panose="02020603050405020304" pitchFamily="18" charset="0"/>
                <a:cs typeface="Times New Roman" panose="02020603050405020304" pitchFamily="18" charset="0"/>
              </a:rPr>
              <a:t>Java</a:t>
            </a:r>
            <a:r>
              <a:rPr lang="ru-RU" sz="3000" dirty="0">
                <a:solidFill>
                  <a:schemeClr val="tx1"/>
                </a:solidFill>
                <a:latin typeface="Times New Roman" panose="02020603050405020304" pitchFamily="18" charset="0"/>
                <a:cs typeface="Times New Roman" panose="02020603050405020304" pitchFamily="18" charset="0"/>
              </a:rPr>
              <a:t> скрывается под аббревиатурой WORA (</a:t>
            </a:r>
            <a:r>
              <a:rPr lang="ru-RU" sz="3000" dirty="0" err="1">
                <a:solidFill>
                  <a:schemeClr val="tx1"/>
                </a:solidFill>
                <a:latin typeface="Times New Roman" panose="02020603050405020304" pitchFamily="18" charset="0"/>
                <a:cs typeface="Times New Roman" panose="02020603050405020304" pitchFamily="18" charset="0"/>
              </a:rPr>
              <a:t>write</a:t>
            </a:r>
            <a:r>
              <a:rPr lang="ru-RU" sz="3000" dirty="0">
                <a:solidFill>
                  <a:schemeClr val="tx1"/>
                </a:solidFill>
                <a:latin typeface="Times New Roman" panose="02020603050405020304" pitchFamily="18" charset="0"/>
                <a:cs typeface="Times New Roman" panose="02020603050405020304" pitchFamily="18" charset="0"/>
              </a:rPr>
              <a:t> </a:t>
            </a:r>
            <a:r>
              <a:rPr lang="ru-RU" sz="3000" dirty="0" err="1">
                <a:solidFill>
                  <a:schemeClr val="tx1"/>
                </a:solidFill>
                <a:latin typeface="Times New Roman" panose="02020603050405020304" pitchFamily="18" charset="0"/>
                <a:cs typeface="Times New Roman" panose="02020603050405020304" pitchFamily="18" charset="0"/>
              </a:rPr>
              <a:t>once</a:t>
            </a:r>
            <a:r>
              <a:rPr lang="ru-RU" sz="3000" dirty="0">
                <a:solidFill>
                  <a:schemeClr val="tx1"/>
                </a:solidFill>
                <a:latin typeface="Times New Roman" panose="02020603050405020304" pitchFamily="18" charset="0"/>
                <a:cs typeface="Times New Roman" panose="02020603050405020304" pitchFamily="18" charset="0"/>
              </a:rPr>
              <a:t>, </a:t>
            </a:r>
            <a:r>
              <a:rPr lang="ru-RU" sz="3000" dirty="0" err="1">
                <a:solidFill>
                  <a:schemeClr val="tx1"/>
                </a:solidFill>
                <a:latin typeface="Times New Roman" panose="02020603050405020304" pitchFamily="18" charset="0"/>
                <a:cs typeface="Times New Roman" panose="02020603050405020304" pitchFamily="18" charset="0"/>
              </a:rPr>
              <a:t>run</a:t>
            </a:r>
            <a:r>
              <a:rPr lang="ru-RU" sz="3000" dirty="0">
                <a:solidFill>
                  <a:schemeClr val="tx1"/>
                </a:solidFill>
                <a:latin typeface="Times New Roman" panose="02020603050405020304" pitchFamily="18" charset="0"/>
                <a:cs typeface="Times New Roman" panose="02020603050405020304" pitchFamily="18" charset="0"/>
              </a:rPr>
              <a:t> </a:t>
            </a:r>
            <a:r>
              <a:rPr lang="ru-RU" sz="3000" dirty="0" err="1">
                <a:solidFill>
                  <a:schemeClr val="tx1"/>
                </a:solidFill>
                <a:latin typeface="Times New Roman" panose="02020603050405020304" pitchFamily="18" charset="0"/>
                <a:cs typeface="Times New Roman" panose="02020603050405020304" pitchFamily="18" charset="0"/>
              </a:rPr>
              <a:t>anywhere</a:t>
            </a:r>
            <a:r>
              <a:rPr lang="ru-RU" sz="3000" dirty="0">
                <a:solidFill>
                  <a:schemeClr val="tx1"/>
                </a:solidFill>
                <a:latin typeface="Times New Roman" panose="02020603050405020304" pitchFamily="18" charset="0"/>
                <a:cs typeface="Times New Roman" panose="02020603050405020304" pitchFamily="18" charset="0"/>
              </a:rPr>
              <a:t> — «написано однажды, работает везде»).</a:t>
            </a:r>
          </a:p>
          <a:p>
            <a:pPr marL="0" indent="0">
              <a:buNone/>
            </a:pPr>
            <a:endParaRPr lang="ru-RU" sz="3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593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4000" b="1" dirty="0">
                <a:solidFill>
                  <a:schemeClr val="tx1"/>
                </a:solidFill>
                <a:latin typeface="Times New Roman" panose="02020603050405020304" pitchFamily="18" charset="0"/>
                <a:cs typeface="Times New Roman" panose="02020603050405020304" pitchFamily="18" charset="0"/>
              </a:rPr>
              <a:t>Индекс сообщества программистов TIOBE </a:t>
            </a:r>
          </a:p>
        </p:txBody>
      </p:sp>
      <p:sp>
        <p:nvSpPr>
          <p:cNvPr id="3" name="Объект 2"/>
          <p:cNvSpPr>
            <a:spLocks noGrp="1"/>
          </p:cNvSpPr>
          <p:nvPr>
            <p:ph idx="1"/>
          </p:nvPr>
        </p:nvSpPr>
        <p:spPr/>
        <p:txBody>
          <a:bodyPr>
            <a:normAutofit/>
          </a:bodyPr>
          <a:lstStyle/>
          <a:p>
            <a:pPr marL="0" indent="0">
              <a:buNone/>
            </a:pPr>
            <a:r>
              <a:rPr lang="en-US" sz="2500" dirty="0" smtClean="0">
                <a:solidFill>
                  <a:schemeClr val="tx1"/>
                </a:solidFill>
                <a:latin typeface="Times New Roman" panose="02020603050405020304" pitchFamily="18" charset="0"/>
                <a:cs typeface="Times New Roman" panose="02020603050405020304" pitchFamily="18" charset="0"/>
              </a:rPr>
              <a:t>	</a:t>
            </a:r>
            <a:r>
              <a:rPr lang="ru-RU" sz="2500" u="sng" dirty="0" smtClean="0">
                <a:solidFill>
                  <a:schemeClr val="tx1"/>
                </a:solidFill>
                <a:latin typeface="Times New Roman" panose="02020603050405020304" pitchFamily="18" charset="0"/>
                <a:cs typeface="Times New Roman" panose="02020603050405020304" pitchFamily="18" charset="0"/>
              </a:rPr>
              <a:t>TIOBE</a:t>
            </a:r>
            <a:r>
              <a:rPr lang="ru-RU" sz="2500" dirty="0" smtClean="0">
                <a:solidFill>
                  <a:schemeClr val="tx1"/>
                </a:solidFill>
                <a:latin typeface="Times New Roman" panose="02020603050405020304" pitchFamily="18" charset="0"/>
                <a:cs typeface="Times New Roman" panose="02020603050405020304" pitchFamily="18" charset="0"/>
              </a:rPr>
              <a:t> </a:t>
            </a:r>
            <a:r>
              <a:rPr lang="ru-RU" sz="2500" dirty="0">
                <a:solidFill>
                  <a:schemeClr val="tx1"/>
                </a:solidFill>
                <a:latin typeface="Times New Roman" panose="02020603050405020304" pitchFamily="18" charset="0"/>
                <a:cs typeface="Times New Roman" panose="02020603050405020304" pitchFamily="18" charset="0"/>
              </a:rPr>
              <a:t>- показатель популярности языков программирования. Индекс обновляется раз в месяц. Рейтинги основаны на количестве квалифицированных инженеров во всем мире, курсов и сторонних поставщиков. </a:t>
            </a:r>
            <a:r>
              <a:rPr lang="ru-RU" sz="2500"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ru-RU" sz="2500" dirty="0" smtClean="0">
                <a:solidFill>
                  <a:schemeClr val="tx1"/>
                </a:solidFill>
                <a:latin typeface="Times New Roman" panose="02020603050405020304" pitchFamily="18" charset="0"/>
                <a:cs typeface="Times New Roman" panose="02020603050405020304" pitchFamily="18" charset="0"/>
              </a:rPr>
              <a:t>Популярные </a:t>
            </a:r>
            <a:r>
              <a:rPr lang="ru-RU" sz="2500" dirty="0">
                <a:solidFill>
                  <a:schemeClr val="tx1"/>
                </a:solidFill>
                <a:latin typeface="Times New Roman" panose="02020603050405020304" pitchFamily="18" charset="0"/>
                <a:cs typeface="Times New Roman" panose="02020603050405020304" pitchFamily="18" charset="0"/>
              </a:rPr>
              <a:t>поисковые системы, такие как </a:t>
            </a:r>
            <a:r>
              <a:rPr lang="ru-RU" sz="2500" dirty="0" err="1">
                <a:solidFill>
                  <a:schemeClr val="tx1"/>
                </a:solidFill>
                <a:latin typeface="Times New Roman" panose="02020603050405020304" pitchFamily="18" charset="0"/>
                <a:cs typeface="Times New Roman" panose="02020603050405020304" pitchFamily="18" charset="0"/>
              </a:rPr>
              <a:t>Google</a:t>
            </a:r>
            <a:r>
              <a:rPr lang="ru-RU" sz="2500" dirty="0">
                <a:solidFill>
                  <a:schemeClr val="tx1"/>
                </a:solidFill>
                <a:latin typeface="Times New Roman" panose="02020603050405020304" pitchFamily="18" charset="0"/>
                <a:cs typeface="Times New Roman" panose="02020603050405020304" pitchFamily="18" charset="0"/>
              </a:rPr>
              <a:t>, </a:t>
            </a:r>
            <a:r>
              <a:rPr lang="ru-RU" sz="2500" dirty="0" err="1">
                <a:solidFill>
                  <a:schemeClr val="tx1"/>
                </a:solidFill>
                <a:latin typeface="Times New Roman" panose="02020603050405020304" pitchFamily="18" charset="0"/>
                <a:cs typeface="Times New Roman" panose="02020603050405020304" pitchFamily="18" charset="0"/>
              </a:rPr>
              <a:t>Bing</a:t>
            </a:r>
            <a:r>
              <a:rPr lang="ru-RU" sz="2500" dirty="0">
                <a:solidFill>
                  <a:schemeClr val="tx1"/>
                </a:solidFill>
                <a:latin typeface="Times New Roman" panose="02020603050405020304" pitchFamily="18" charset="0"/>
                <a:cs typeface="Times New Roman" panose="02020603050405020304" pitchFamily="18" charset="0"/>
              </a:rPr>
              <a:t>, </a:t>
            </a:r>
            <a:r>
              <a:rPr lang="ru-RU" sz="2500" dirty="0" err="1">
                <a:solidFill>
                  <a:schemeClr val="tx1"/>
                </a:solidFill>
                <a:latin typeface="Times New Roman" panose="02020603050405020304" pitchFamily="18" charset="0"/>
                <a:cs typeface="Times New Roman" panose="02020603050405020304" pitchFamily="18" charset="0"/>
              </a:rPr>
              <a:t>Yahoo</a:t>
            </a:r>
            <a:r>
              <a:rPr lang="ru-RU" sz="2500" dirty="0">
                <a:solidFill>
                  <a:schemeClr val="tx1"/>
                </a:solidFill>
                <a:latin typeface="Times New Roman" panose="02020603050405020304" pitchFamily="18" charset="0"/>
                <a:cs typeface="Times New Roman" panose="02020603050405020304" pitchFamily="18" charset="0"/>
              </a:rPr>
              <a:t>!, </a:t>
            </a:r>
            <a:r>
              <a:rPr lang="ru-RU" sz="2500" dirty="0" err="1">
                <a:solidFill>
                  <a:schemeClr val="tx1"/>
                </a:solidFill>
                <a:latin typeface="Times New Roman" panose="02020603050405020304" pitchFamily="18" charset="0"/>
                <a:cs typeface="Times New Roman" panose="02020603050405020304" pitchFamily="18" charset="0"/>
              </a:rPr>
              <a:t>Wikipedia</a:t>
            </a:r>
            <a:r>
              <a:rPr lang="ru-RU" sz="2500" dirty="0">
                <a:solidFill>
                  <a:schemeClr val="tx1"/>
                </a:solidFill>
                <a:latin typeface="Times New Roman" panose="02020603050405020304" pitchFamily="18" charset="0"/>
                <a:cs typeface="Times New Roman" panose="02020603050405020304" pitchFamily="18" charset="0"/>
              </a:rPr>
              <a:t>, </a:t>
            </a:r>
            <a:r>
              <a:rPr lang="ru-RU" sz="2500" dirty="0" err="1">
                <a:solidFill>
                  <a:schemeClr val="tx1"/>
                </a:solidFill>
                <a:latin typeface="Times New Roman" panose="02020603050405020304" pitchFamily="18" charset="0"/>
                <a:cs typeface="Times New Roman" panose="02020603050405020304" pitchFamily="18" charset="0"/>
              </a:rPr>
              <a:t>Amazon</a:t>
            </a:r>
            <a:r>
              <a:rPr lang="ru-RU" sz="2500" dirty="0">
                <a:solidFill>
                  <a:schemeClr val="tx1"/>
                </a:solidFill>
                <a:latin typeface="Times New Roman" panose="02020603050405020304" pitchFamily="18" charset="0"/>
                <a:cs typeface="Times New Roman" panose="02020603050405020304" pitchFamily="18" charset="0"/>
              </a:rPr>
              <a:t>, </a:t>
            </a:r>
            <a:r>
              <a:rPr lang="ru-RU" sz="2500" dirty="0" err="1">
                <a:solidFill>
                  <a:schemeClr val="tx1"/>
                </a:solidFill>
                <a:latin typeface="Times New Roman" panose="02020603050405020304" pitchFamily="18" charset="0"/>
                <a:cs typeface="Times New Roman" panose="02020603050405020304" pitchFamily="18" charset="0"/>
              </a:rPr>
              <a:t>YouTube</a:t>
            </a:r>
            <a:r>
              <a:rPr lang="ru-RU" sz="2500" dirty="0">
                <a:solidFill>
                  <a:schemeClr val="tx1"/>
                </a:solidFill>
                <a:latin typeface="Times New Roman" panose="02020603050405020304" pitchFamily="18" charset="0"/>
                <a:cs typeface="Times New Roman" panose="02020603050405020304" pitchFamily="18" charset="0"/>
              </a:rPr>
              <a:t> и </a:t>
            </a:r>
            <a:r>
              <a:rPr lang="ru-RU" sz="2500" dirty="0" smtClean="0">
                <a:solidFill>
                  <a:schemeClr val="tx1"/>
                </a:solidFill>
                <a:latin typeface="Times New Roman" panose="02020603050405020304" pitchFamily="18" charset="0"/>
                <a:cs typeface="Times New Roman" panose="02020603050405020304" pitchFamily="18" charset="0"/>
              </a:rPr>
              <a:t>др., </a:t>
            </a:r>
            <a:r>
              <a:rPr lang="ru-RU" sz="2500" dirty="0">
                <a:solidFill>
                  <a:schemeClr val="tx1"/>
                </a:solidFill>
                <a:latin typeface="Times New Roman" panose="02020603050405020304" pitchFamily="18" charset="0"/>
                <a:cs typeface="Times New Roman" panose="02020603050405020304" pitchFamily="18" charset="0"/>
              </a:rPr>
              <a:t>используются для расчета рейтингов. Важно отметить, что индекс TIOBE - это не лучший язык программирования или язык, на котором написано большинство строк кода.</a:t>
            </a:r>
          </a:p>
        </p:txBody>
      </p:sp>
    </p:spTree>
    <p:extLst>
      <p:ext uri="{BB962C8B-B14F-4D97-AF65-F5344CB8AC3E}">
        <p14:creationId xmlns:p14="http://schemas.microsoft.com/office/powerpoint/2010/main" val="767415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88" y="55418"/>
            <a:ext cx="11635413" cy="6703683"/>
          </a:xfrm>
          <a:prstGeom prst="rect">
            <a:avLst/>
          </a:prstGeom>
        </p:spPr>
      </p:pic>
    </p:spTree>
    <p:extLst>
      <p:ext uri="{BB962C8B-B14F-4D97-AF65-F5344CB8AC3E}">
        <p14:creationId xmlns:p14="http://schemas.microsoft.com/office/powerpoint/2010/main" val="21363611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4168"/>
            <a:ext cx="12170841" cy="5759649"/>
          </a:xfrm>
          <a:prstGeom prst="rect">
            <a:avLst/>
          </a:prstGeom>
        </p:spPr>
      </p:pic>
    </p:spTree>
    <p:extLst>
      <p:ext uri="{BB962C8B-B14F-4D97-AF65-F5344CB8AC3E}">
        <p14:creationId xmlns:p14="http://schemas.microsoft.com/office/powerpoint/2010/main" val="4106709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5000" b="1" dirty="0">
                <a:solidFill>
                  <a:schemeClr val="tx1"/>
                </a:solidFill>
                <a:latin typeface="Times New Roman" panose="02020603050405020304" pitchFamily="18" charset="0"/>
                <a:cs typeface="Times New Roman" panose="02020603050405020304" pitchFamily="18" charset="0"/>
              </a:rPr>
              <a:t>Java Development </a:t>
            </a:r>
            <a:r>
              <a:rPr lang="en-US" sz="5000" b="1" dirty="0" smtClean="0">
                <a:solidFill>
                  <a:schemeClr val="tx1"/>
                </a:solidFill>
                <a:latin typeface="Times New Roman" panose="02020603050405020304" pitchFamily="18" charset="0"/>
                <a:cs typeface="Times New Roman" panose="02020603050405020304" pitchFamily="18" charset="0"/>
              </a:rPr>
              <a:t>Kit</a:t>
            </a:r>
            <a:r>
              <a:rPr lang="ru-RU" sz="5000" b="1" dirty="0" smtClean="0">
                <a:solidFill>
                  <a:schemeClr val="tx1"/>
                </a:solidFill>
                <a:latin typeface="Times New Roman" panose="02020603050405020304" pitchFamily="18" charset="0"/>
                <a:cs typeface="Times New Roman" panose="02020603050405020304" pitchFamily="18" charset="0"/>
              </a:rPr>
              <a:t> (</a:t>
            </a:r>
            <a:r>
              <a:rPr lang="en-US" sz="5000" b="1" dirty="0" smtClean="0">
                <a:solidFill>
                  <a:schemeClr val="tx1"/>
                </a:solidFill>
                <a:latin typeface="Times New Roman" panose="02020603050405020304" pitchFamily="18" charset="0"/>
                <a:cs typeface="Times New Roman" panose="02020603050405020304" pitchFamily="18" charset="0"/>
              </a:rPr>
              <a:t>JDK</a:t>
            </a:r>
            <a:r>
              <a:rPr lang="ru-RU" sz="5000" b="1" dirty="0" smtClean="0">
                <a:solidFill>
                  <a:schemeClr val="tx1"/>
                </a:solidFill>
                <a:latin typeface="Times New Roman" panose="02020603050405020304" pitchFamily="18" charset="0"/>
                <a:cs typeface="Times New Roman" panose="02020603050405020304" pitchFamily="18" charset="0"/>
              </a:rPr>
              <a:t>)</a:t>
            </a:r>
            <a:endParaRPr lang="ru-RU" sz="5000" b="1"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pPr marL="0" indent="0">
              <a:buNone/>
            </a:pPr>
            <a:r>
              <a:rPr lang="en-US" sz="3000" dirty="0" smtClean="0">
                <a:solidFill>
                  <a:schemeClr val="tx1"/>
                </a:solidFill>
                <a:latin typeface="Times New Roman" panose="02020603050405020304" pitchFamily="18" charset="0"/>
                <a:cs typeface="Times New Roman" panose="02020603050405020304" pitchFamily="18" charset="0"/>
              </a:rPr>
              <a:t>	JDK </a:t>
            </a:r>
            <a:r>
              <a:rPr lang="ru-RU" sz="3000" dirty="0" smtClean="0">
                <a:solidFill>
                  <a:schemeClr val="tx1"/>
                </a:solidFill>
                <a:latin typeface="Times New Roman" panose="02020603050405020304" pitchFamily="18" charset="0"/>
                <a:cs typeface="Times New Roman" panose="02020603050405020304" pitchFamily="18" charset="0"/>
              </a:rPr>
              <a:t>— </a:t>
            </a:r>
            <a:r>
              <a:rPr lang="ru-RU" sz="3000" dirty="0">
                <a:solidFill>
                  <a:schemeClr val="tx1"/>
                </a:solidFill>
                <a:latin typeface="Times New Roman" panose="02020603050405020304" pitchFamily="18" charset="0"/>
                <a:cs typeface="Times New Roman" panose="02020603050405020304" pitchFamily="18" charset="0"/>
              </a:rPr>
              <a:t>бесплатно распространяемый компанией </a:t>
            </a:r>
            <a:r>
              <a:rPr lang="ru-RU" sz="3000" dirty="0" err="1">
                <a:solidFill>
                  <a:schemeClr val="tx1"/>
                </a:solidFill>
                <a:latin typeface="Times New Roman" panose="02020603050405020304" pitchFamily="18" charset="0"/>
                <a:cs typeface="Times New Roman" panose="02020603050405020304" pitchFamily="18" charset="0"/>
              </a:rPr>
              <a:t>Oracle</a:t>
            </a:r>
            <a:r>
              <a:rPr lang="ru-RU" sz="3000" dirty="0">
                <a:solidFill>
                  <a:schemeClr val="tx1"/>
                </a:solidFill>
                <a:latin typeface="Times New Roman" panose="02020603050405020304" pitchFamily="18" charset="0"/>
                <a:cs typeface="Times New Roman" panose="02020603050405020304" pitchFamily="18" charset="0"/>
              </a:rPr>
              <a:t> </a:t>
            </a:r>
            <a:r>
              <a:rPr lang="ru-RU" sz="3000" dirty="0" err="1">
                <a:solidFill>
                  <a:schemeClr val="tx1"/>
                </a:solidFill>
                <a:latin typeface="Times New Roman" panose="02020603050405020304" pitchFamily="18" charset="0"/>
                <a:cs typeface="Times New Roman" panose="02020603050405020304" pitchFamily="18" charset="0"/>
              </a:rPr>
              <a:t>Corporation</a:t>
            </a:r>
            <a:r>
              <a:rPr lang="ru-RU" sz="3000" dirty="0">
                <a:solidFill>
                  <a:schemeClr val="tx1"/>
                </a:solidFill>
                <a:latin typeface="Times New Roman" panose="02020603050405020304" pitchFamily="18" charset="0"/>
                <a:cs typeface="Times New Roman" panose="02020603050405020304" pitchFamily="18" charset="0"/>
              </a:rPr>
              <a:t> комплект разработчика приложений на языке </a:t>
            </a:r>
            <a:r>
              <a:rPr lang="ru-RU" sz="3000" dirty="0" err="1">
                <a:solidFill>
                  <a:schemeClr val="tx1"/>
                </a:solidFill>
                <a:latin typeface="Times New Roman" panose="02020603050405020304" pitchFamily="18" charset="0"/>
                <a:cs typeface="Times New Roman" panose="02020603050405020304" pitchFamily="18" charset="0"/>
              </a:rPr>
              <a:t>Java</a:t>
            </a:r>
            <a:r>
              <a:rPr lang="ru-RU" sz="3000" dirty="0">
                <a:solidFill>
                  <a:schemeClr val="tx1"/>
                </a:solidFill>
                <a:latin typeface="Times New Roman" panose="02020603050405020304" pitchFamily="18" charset="0"/>
                <a:cs typeface="Times New Roman" panose="02020603050405020304" pitchFamily="18" charset="0"/>
              </a:rPr>
              <a:t>, включающий в себя компилятор </a:t>
            </a:r>
            <a:r>
              <a:rPr lang="ru-RU" sz="3000" dirty="0" err="1">
                <a:solidFill>
                  <a:schemeClr val="tx1"/>
                </a:solidFill>
                <a:latin typeface="Times New Roman" panose="02020603050405020304" pitchFamily="18" charset="0"/>
                <a:cs typeface="Times New Roman" panose="02020603050405020304" pitchFamily="18" charset="0"/>
              </a:rPr>
              <a:t>Java</a:t>
            </a:r>
            <a:r>
              <a:rPr lang="ru-RU" sz="3000" dirty="0">
                <a:solidFill>
                  <a:schemeClr val="tx1"/>
                </a:solidFill>
                <a:latin typeface="Times New Roman" panose="02020603050405020304" pitchFamily="18" charset="0"/>
                <a:cs typeface="Times New Roman" panose="02020603050405020304" pitchFamily="18" charset="0"/>
              </a:rPr>
              <a:t>, стандартные библиотеки классов </a:t>
            </a:r>
            <a:r>
              <a:rPr lang="ru-RU" sz="3000" dirty="0" err="1">
                <a:solidFill>
                  <a:schemeClr val="tx1"/>
                </a:solidFill>
                <a:latin typeface="Times New Roman" panose="02020603050405020304" pitchFamily="18" charset="0"/>
                <a:cs typeface="Times New Roman" panose="02020603050405020304" pitchFamily="18" charset="0"/>
              </a:rPr>
              <a:t>Java</a:t>
            </a:r>
            <a:r>
              <a:rPr lang="ru-RU" sz="3000" dirty="0">
                <a:solidFill>
                  <a:schemeClr val="tx1"/>
                </a:solidFill>
                <a:latin typeface="Times New Roman" panose="02020603050405020304" pitchFamily="18" charset="0"/>
                <a:cs typeface="Times New Roman" panose="02020603050405020304" pitchFamily="18" charset="0"/>
              </a:rPr>
              <a:t>, примеры, документацию, различные утилиты и исполнительную систему </a:t>
            </a:r>
            <a:r>
              <a:rPr lang="ru-RU" sz="3000" dirty="0" err="1">
                <a:solidFill>
                  <a:schemeClr val="tx1"/>
                </a:solidFill>
                <a:latin typeface="Times New Roman" panose="02020603050405020304" pitchFamily="18" charset="0"/>
                <a:cs typeface="Times New Roman" panose="02020603050405020304" pitchFamily="18" charset="0"/>
              </a:rPr>
              <a:t>Java</a:t>
            </a:r>
            <a:r>
              <a:rPr lang="ru-RU" sz="3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93225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6012873"/>
          </a:xfrm>
        </p:spPr>
        <p:txBody>
          <a:bodyPr>
            <a:normAutofit/>
          </a:bodyPr>
          <a:lstStyle/>
          <a:p>
            <a:r>
              <a:rPr lang="ru-RU" sz="3000" u="sng" dirty="0">
                <a:solidFill>
                  <a:schemeClr val="tx1"/>
                </a:solidFill>
                <a:latin typeface="Times New Roman" panose="02020603050405020304" pitchFamily="18" charset="0"/>
                <a:cs typeface="Times New Roman" panose="02020603050405020304" pitchFamily="18" charset="0"/>
              </a:rPr>
              <a:t>Цель работы:</a:t>
            </a:r>
            <a:r>
              <a:rPr lang="ru-RU" sz="3000" dirty="0">
                <a:solidFill>
                  <a:schemeClr val="tx1"/>
                </a:solidFill>
                <a:latin typeface="Times New Roman" panose="02020603050405020304" pitchFamily="18" charset="0"/>
                <a:cs typeface="Times New Roman" panose="02020603050405020304" pitchFamily="18" charset="0"/>
              </a:rPr>
              <a:t> Разработать программу с визуализацией графа по матрице весов, приятным интерфейсом и нахождением кратчайшего пути с помощью алгоритма </a:t>
            </a:r>
            <a:r>
              <a:rPr lang="ru-RU" sz="3000" dirty="0" err="1">
                <a:solidFill>
                  <a:schemeClr val="tx1"/>
                </a:solidFill>
                <a:latin typeface="Times New Roman" panose="02020603050405020304" pitchFamily="18" charset="0"/>
                <a:cs typeface="Times New Roman" panose="02020603050405020304" pitchFamily="18" charset="0"/>
              </a:rPr>
              <a:t>Дейкстры</a:t>
            </a:r>
            <a:r>
              <a:rPr lang="ru-RU" sz="3000" dirty="0" smtClean="0">
                <a:solidFill>
                  <a:schemeClr val="tx1"/>
                </a:solidFill>
                <a:latin typeface="Times New Roman" panose="02020603050405020304" pitchFamily="18" charset="0"/>
                <a:cs typeface="Times New Roman" panose="02020603050405020304" pitchFamily="18" charset="0"/>
              </a:rPr>
              <a:t>.</a:t>
            </a:r>
            <a:r>
              <a:rPr lang="en-US" sz="3000" dirty="0" smtClean="0">
                <a:solidFill>
                  <a:schemeClr val="tx1"/>
                </a:solidFill>
                <a:latin typeface="Times New Roman" panose="02020603050405020304" pitchFamily="18" charset="0"/>
                <a:cs typeface="Times New Roman" panose="02020603050405020304" pitchFamily="18" charset="0"/>
              </a:rPr>
              <a:t/>
            </a:r>
            <a:br>
              <a:rPr lang="en-US" sz="3000" dirty="0" smtClean="0">
                <a:solidFill>
                  <a:schemeClr val="tx1"/>
                </a:solidFill>
                <a:latin typeface="Times New Roman" panose="02020603050405020304" pitchFamily="18" charset="0"/>
                <a:cs typeface="Times New Roman" panose="02020603050405020304" pitchFamily="18" charset="0"/>
              </a:rPr>
            </a:br>
            <a:r>
              <a:rPr lang="ru-RU" sz="3000" dirty="0">
                <a:solidFill>
                  <a:schemeClr val="tx1"/>
                </a:solidFill>
                <a:latin typeface="Times New Roman" panose="02020603050405020304" pitchFamily="18" charset="0"/>
                <a:cs typeface="Times New Roman" panose="02020603050405020304" pitchFamily="18" charset="0"/>
              </a:rPr>
              <a:t/>
            </a:r>
            <a:br>
              <a:rPr lang="ru-RU" sz="3000" dirty="0">
                <a:solidFill>
                  <a:schemeClr val="tx1"/>
                </a:solidFill>
                <a:latin typeface="Times New Roman" panose="02020603050405020304" pitchFamily="18" charset="0"/>
                <a:cs typeface="Times New Roman" panose="02020603050405020304" pitchFamily="18" charset="0"/>
              </a:rPr>
            </a:br>
            <a:r>
              <a:rPr lang="ru-RU" sz="3000" u="sng" dirty="0">
                <a:solidFill>
                  <a:schemeClr val="tx1"/>
                </a:solidFill>
                <a:latin typeface="Times New Roman" panose="02020603050405020304" pitchFamily="18" charset="0"/>
                <a:cs typeface="Times New Roman" panose="02020603050405020304" pitchFamily="18" charset="0"/>
              </a:rPr>
              <a:t>Задачи:</a:t>
            </a:r>
            <a:r>
              <a:rPr lang="ru-RU" sz="3000" dirty="0">
                <a:solidFill>
                  <a:schemeClr val="tx1"/>
                </a:solidFill>
                <a:latin typeface="Times New Roman" panose="02020603050405020304" pitchFamily="18" charset="0"/>
                <a:cs typeface="Times New Roman" panose="02020603050405020304" pitchFamily="18" charset="0"/>
              </a:rPr>
              <a:t> </a:t>
            </a:r>
            <a:br>
              <a:rPr lang="ru-RU" sz="3000" dirty="0">
                <a:solidFill>
                  <a:schemeClr val="tx1"/>
                </a:solidFill>
                <a:latin typeface="Times New Roman" panose="02020603050405020304" pitchFamily="18" charset="0"/>
                <a:cs typeface="Times New Roman" panose="02020603050405020304" pitchFamily="18" charset="0"/>
              </a:rPr>
            </a:br>
            <a:r>
              <a:rPr lang="en-US" sz="3000" dirty="0" smtClean="0">
                <a:solidFill>
                  <a:schemeClr val="tx1"/>
                </a:solidFill>
                <a:latin typeface="Times New Roman" panose="02020603050405020304" pitchFamily="18" charset="0"/>
                <a:cs typeface="Times New Roman" panose="02020603050405020304" pitchFamily="18" charset="0"/>
              </a:rPr>
              <a:t>1) </a:t>
            </a:r>
            <a:r>
              <a:rPr lang="ru-RU" sz="3000" dirty="0" smtClean="0">
                <a:solidFill>
                  <a:schemeClr val="tx1"/>
                </a:solidFill>
                <a:latin typeface="Times New Roman" panose="02020603050405020304" pitchFamily="18" charset="0"/>
                <a:cs typeface="Times New Roman" panose="02020603050405020304" pitchFamily="18" charset="0"/>
              </a:rPr>
              <a:t>Рассмотреть </a:t>
            </a:r>
            <a:r>
              <a:rPr lang="ru-RU" sz="3000" dirty="0">
                <a:solidFill>
                  <a:schemeClr val="tx1"/>
                </a:solidFill>
                <a:latin typeface="Times New Roman" panose="02020603050405020304" pitchFamily="18" charset="0"/>
                <a:cs typeface="Times New Roman" panose="02020603050405020304" pitchFamily="18" charset="0"/>
              </a:rPr>
              <a:t>алгоритм </a:t>
            </a:r>
            <a:r>
              <a:rPr lang="ru-RU" sz="3000" dirty="0" err="1">
                <a:solidFill>
                  <a:schemeClr val="tx1"/>
                </a:solidFill>
                <a:latin typeface="Times New Roman" panose="02020603050405020304" pitchFamily="18" charset="0"/>
                <a:cs typeface="Times New Roman" panose="02020603050405020304" pitchFamily="18" charset="0"/>
              </a:rPr>
              <a:t>Дейкстры</a:t>
            </a:r>
            <a:r>
              <a:rPr lang="ru-RU" sz="3000" dirty="0">
                <a:solidFill>
                  <a:schemeClr val="tx1"/>
                </a:solidFill>
                <a:latin typeface="Times New Roman" panose="02020603050405020304" pitchFamily="18" charset="0"/>
                <a:cs typeface="Times New Roman" panose="02020603050405020304" pitchFamily="18" charset="0"/>
              </a:rPr>
              <a:t>.</a:t>
            </a:r>
            <a:br>
              <a:rPr lang="ru-RU" sz="3000" dirty="0">
                <a:solidFill>
                  <a:schemeClr val="tx1"/>
                </a:solidFill>
                <a:latin typeface="Times New Roman" panose="02020603050405020304" pitchFamily="18" charset="0"/>
                <a:cs typeface="Times New Roman" panose="02020603050405020304" pitchFamily="18" charset="0"/>
              </a:rPr>
            </a:br>
            <a:r>
              <a:rPr lang="en-US" sz="3000" dirty="0" smtClean="0">
                <a:solidFill>
                  <a:schemeClr val="tx1"/>
                </a:solidFill>
                <a:latin typeface="Times New Roman" panose="02020603050405020304" pitchFamily="18" charset="0"/>
                <a:cs typeface="Times New Roman" panose="02020603050405020304" pitchFamily="18" charset="0"/>
              </a:rPr>
              <a:t>2) </a:t>
            </a:r>
            <a:r>
              <a:rPr lang="ru-RU" sz="3000" dirty="0" smtClean="0">
                <a:solidFill>
                  <a:schemeClr val="tx1"/>
                </a:solidFill>
                <a:latin typeface="Times New Roman" panose="02020603050405020304" pitchFamily="18" charset="0"/>
                <a:cs typeface="Times New Roman" panose="02020603050405020304" pitchFamily="18" charset="0"/>
              </a:rPr>
              <a:t>Реализовать </a:t>
            </a:r>
            <a:r>
              <a:rPr lang="ru-RU" sz="3000" dirty="0">
                <a:solidFill>
                  <a:schemeClr val="tx1"/>
                </a:solidFill>
                <a:latin typeface="Times New Roman" panose="02020603050405020304" pitchFamily="18" charset="0"/>
                <a:cs typeface="Times New Roman" panose="02020603050405020304" pitchFamily="18" charset="0"/>
              </a:rPr>
              <a:t>алгоритм с помощью ЯП.</a:t>
            </a:r>
            <a:br>
              <a:rPr lang="ru-RU" sz="3000" dirty="0">
                <a:solidFill>
                  <a:schemeClr val="tx1"/>
                </a:solidFill>
                <a:latin typeface="Times New Roman" panose="02020603050405020304" pitchFamily="18" charset="0"/>
                <a:cs typeface="Times New Roman" panose="02020603050405020304" pitchFamily="18" charset="0"/>
              </a:rPr>
            </a:br>
            <a:r>
              <a:rPr lang="en-US" sz="3000" dirty="0" smtClean="0">
                <a:solidFill>
                  <a:schemeClr val="tx1"/>
                </a:solidFill>
                <a:latin typeface="Times New Roman" panose="02020603050405020304" pitchFamily="18" charset="0"/>
                <a:cs typeface="Times New Roman" panose="02020603050405020304" pitchFamily="18" charset="0"/>
              </a:rPr>
              <a:t>3) </a:t>
            </a:r>
            <a:r>
              <a:rPr lang="ru-RU" sz="3000" dirty="0" smtClean="0">
                <a:solidFill>
                  <a:schemeClr val="tx1"/>
                </a:solidFill>
                <a:latin typeface="Times New Roman" panose="02020603050405020304" pitchFamily="18" charset="0"/>
                <a:cs typeface="Times New Roman" panose="02020603050405020304" pitchFamily="18" charset="0"/>
              </a:rPr>
              <a:t>Реализовать </a:t>
            </a:r>
            <a:r>
              <a:rPr lang="ru-RU" sz="3000" dirty="0">
                <a:solidFill>
                  <a:schemeClr val="tx1"/>
                </a:solidFill>
                <a:latin typeface="Times New Roman" panose="02020603050405020304" pitchFamily="18" charset="0"/>
                <a:cs typeface="Times New Roman" panose="02020603050405020304" pitchFamily="18" charset="0"/>
              </a:rPr>
              <a:t>качественный и приятный вывод результатов алгоритма.</a:t>
            </a:r>
            <a:br>
              <a:rPr lang="ru-RU" sz="3000" dirty="0">
                <a:solidFill>
                  <a:schemeClr val="tx1"/>
                </a:solidFill>
                <a:latin typeface="Times New Roman" panose="02020603050405020304" pitchFamily="18" charset="0"/>
                <a:cs typeface="Times New Roman" panose="02020603050405020304" pitchFamily="18" charset="0"/>
              </a:rPr>
            </a:br>
            <a:r>
              <a:rPr lang="en-US" sz="3000" dirty="0" smtClean="0">
                <a:solidFill>
                  <a:schemeClr val="tx1"/>
                </a:solidFill>
                <a:latin typeface="Times New Roman" panose="02020603050405020304" pitchFamily="18" charset="0"/>
                <a:cs typeface="Times New Roman" panose="02020603050405020304" pitchFamily="18" charset="0"/>
              </a:rPr>
              <a:t>4) </a:t>
            </a:r>
            <a:r>
              <a:rPr lang="ru-RU" sz="3000" dirty="0" smtClean="0">
                <a:solidFill>
                  <a:schemeClr val="tx1"/>
                </a:solidFill>
                <a:latin typeface="Times New Roman" panose="02020603050405020304" pitchFamily="18" charset="0"/>
                <a:cs typeface="Times New Roman" panose="02020603050405020304" pitchFamily="18" charset="0"/>
              </a:rPr>
              <a:t>Реализовать </a:t>
            </a:r>
            <a:r>
              <a:rPr lang="ru-RU" sz="3000" dirty="0">
                <a:solidFill>
                  <a:schemeClr val="tx1"/>
                </a:solidFill>
                <a:latin typeface="Times New Roman" panose="02020603050405020304" pitchFamily="18" charset="0"/>
                <a:cs typeface="Times New Roman" panose="02020603050405020304" pitchFamily="18" charset="0"/>
              </a:rPr>
              <a:t>визуализацию графа по матрице весов</a:t>
            </a:r>
            <a:r>
              <a:rPr lang="ru-RU" sz="3000" dirty="0" smtClean="0">
                <a:solidFill>
                  <a:schemeClr val="tx1"/>
                </a:solidFill>
                <a:latin typeface="Times New Roman" panose="02020603050405020304" pitchFamily="18" charset="0"/>
                <a:cs typeface="Times New Roman" panose="02020603050405020304" pitchFamily="18" charset="0"/>
              </a:rPr>
              <a:t>.</a:t>
            </a:r>
            <a:endParaRPr lang="ru-RU" sz="3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08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5000" b="1" dirty="0" smtClean="0">
                <a:latin typeface="Times New Roman" panose="02020603050405020304" pitchFamily="18" charset="0"/>
                <a:cs typeface="Times New Roman" panose="02020603050405020304" pitchFamily="18" charset="0"/>
              </a:rPr>
              <a:t>Big O</a:t>
            </a:r>
            <a:endParaRPr lang="ru-RU" sz="5000" b="1"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67" y="1930400"/>
            <a:ext cx="11319389" cy="4124036"/>
          </a:xfrm>
          <a:prstGeom prst="rect">
            <a:avLst/>
          </a:prstGeom>
        </p:spPr>
      </p:pic>
    </p:spTree>
    <p:extLst>
      <p:ext uri="{BB962C8B-B14F-4D97-AF65-F5344CB8AC3E}">
        <p14:creationId xmlns:p14="http://schemas.microsoft.com/office/powerpoint/2010/main" val="4047845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5000" b="1" dirty="0" smtClean="0">
                <a:solidFill>
                  <a:schemeClr val="tx1"/>
                </a:solidFill>
                <a:latin typeface="Times New Roman" panose="02020603050405020304" pitchFamily="18" charset="0"/>
                <a:cs typeface="Times New Roman" panose="02020603050405020304" pitchFamily="18" charset="0"/>
              </a:rPr>
              <a:t>Определение</a:t>
            </a:r>
            <a:endParaRPr lang="ru-RU" sz="5000" b="1"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92500" lnSpcReduction="10000"/>
          </a:bodyPr>
          <a:lstStyle/>
          <a:p>
            <a:r>
              <a:rPr lang="en-US" sz="3000" dirty="0">
                <a:latin typeface="Times New Roman" panose="02020603050405020304" pitchFamily="18" charset="0"/>
                <a:cs typeface="Times New Roman" panose="02020603050405020304" pitchFamily="18" charset="0"/>
              </a:rPr>
              <a:t>Big O </a:t>
            </a:r>
            <a:r>
              <a:rPr lang="ru-RU" sz="3000" dirty="0">
                <a:latin typeface="Times New Roman" panose="02020603050405020304" pitchFamily="18" charset="0"/>
                <a:cs typeface="Times New Roman" panose="02020603050405020304" pitchFamily="18" charset="0"/>
              </a:rPr>
              <a:t>– это математическое обозначение для сравнения асимптотического поведения функций. </a:t>
            </a:r>
          </a:p>
          <a:p>
            <a:endParaRPr lang="en-US" sz="3000" dirty="0" smtClean="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Big O</a:t>
            </a:r>
            <a:r>
              <a:rPr lang="ru-RU" sz="3000" dirty="0">
                <a:latin typeface="Times New Roman" panose="02020603050405020304" pitchFamily="18" charset="0"/>
                <a:cs typeface="Times New Roman" panose="02020603050405020304" pitchFamily="18" charset="0"/>
              </a:rPr>
              <a:t> показывает верхнюю границу зависимости между входными параметрами функции и количеством операций, которые выполнит процессор.</a:t>
            </a:r>
          </a:p>
        </p:txBody>
      </p:sp>
    </p:spTree>
    <p:extLst>
      <p:ext uri="{BB962C8B-B14F-4D97-AF65-F5344CB8AC3E}">
        <p14:creationId xmlns:p14="http://schemas.microsoft.com/office/powerpoint/2010/main" val="37082138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5" y="0"/>
            <a:ext cx="11804073" cy="6866284"/>
          </a:xfrm>
          <a:prstGeom prst="rect">
            <a:avLst/>
          </a:prstGeom>
        </p:spPr>
      </p:pic>
    </p:spTree>
    <p:extLst>
      <p:ext uri="{BB962C8B-B14F-4D97-AF65-F5344CB8AC3E}">
        <p14:creationId xmlns:p14="http://schemas.microsoft.com/office/powerpoint/2010/main" val="28056788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5000" b="1" dirty="0" smtClean="0">
                <a:solidFill>
                  <a:schemeClr val="tx1"/>
                </a:solidFill>
                <a:latin typeface="Times New Roman" panose="02020603050405020304" pitchFamily="18" charset="0"/>
                <a:cs typeface="Times New Roman" panose="02020603050405020304" pitchFamily="18" charset="0"/>
              </a:rPr>
              <a:t>Самые популярные сложности алгоритмов</a:t>
            </a:r>
            <a:endParaRPr lang="ru-RU" sz="5000" b="1"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Autofit/>
          </a:bodyPr>
          <a:lstStyle/>
          <a:p>
            <a:r>
              <a:rPr lang="ru-RU" sz="3000" u="sng" dirty="0">
                <a:solidFill>
                  <a:schemeClr val="tx1"/>
                </a:solidFill>
                <a:latin typeface="Times New Roman" panose="02020603050405020304" pitchFamily="18" charset="0"/>
                <a:cs typeface="Times New Roman" panose="02020603050405020304" pitchFamily="18" charset="0"/>
              </a:rPr>
              <a:t>Нулевая - O(0</a:t>
            </a:r>
            <a:r>
              <a:rPr lang="ru-RU" sz="3000" u="sng" dirty="0" smtClean="0">
                <a:solidFill>
                  <a:schemeClr val="tx1"/>
                </a:solidFill>
                <a:latin typeface="Times New Roman" panose="02020603050405020304" pitchFamily="18" charset="0"/>
                <a:cs typeface="Times New Roman" panose="02020603050405020304" pitchFamily="18" charset="0"/>
              </a:rPr>
              <a:t>).</a:t>
            </a:r>
            <a:r>
              <a:rPr lang="ru-RU" sz="3000" dirty="0">
                <a:solidFill>
                  <a:schemeClr val="tx1"/>
                </a:solidFill>
                <a:latin typeface="Times New Roman" panose="02020603050405020304" pitchFamily="18" charset="0"/>
                <a:cs typeface="Times New Roman" panose="02020603050405020304" pitchFamily="18" charset="0"/>
              </a:rPr>
              <a:t> </a:t>
            </a:r>
          </a:p>
          <a:p>
            <a:r>
              <a:rPr lang="ru-RU" sz="3000" u="sng" dirty="0">
                <a:solidFill>
                  <a:schemeClr val="tx1"/>
                </a:solidFill>
                <a:latin typeface="Times New Roman" panose="02020603050405020304" pitchFamily="18" charset="0"/>
                <a:cs typeface="Times New Roman" panose="02020603050405020304" pitchFamily="18" charset="0"/>
              </a:rPr>
              <a:t>Константная - O(1</a:t>
            </a:r>
            <a:r>
              <a:rPr lang="ru-RU" sz="3000" u="sng" dirty="0" smtClean="0">
                <a:solidFill>
                  <a:schemeClr val="tx1"/>
                </a:solidFill>
                <a:latin typeface="Times New Roman" panose="02020603050405020304" pitchFamily="18" charset="0"/>
                <a:cs typeface="Times New Roman" panose="02020603050405020304" pitchFamily="18" charset="0"/>
              </a:rPr>
              <a:t>).</a:t>
            </a:r>
            <a:r>
              <a:rPr lang="ru-RU" sz="3000" dirty="0">
                <a:solidFill>
                  <a:schemeClr val="tx1"/>
                </a:solidFill>
                <a:latin typeface="Times New Roman" panose="02020603050405020304" pitchFamily="18" charset="0"/>
                <a:cs typeface="Times New Roman" panose="02020603050405020304" pitchFamily="18" charset="0"/>
              </a:rPr>
              <a:t> </a:t>
            </a:r>
          </a:p>
          <a:p>
            <a:r>
              <a:rPr lang="ru-RU" sz="3000" u="sng" dirty="0">
                <a:solidFill>
                  <a:schemeClr val="tx1"/>
                </a:solidFill>
                <a:latin typeface="Times New Roman" panose="02020603050405020304" pitchFamily="18" charset="0"/>
                <a:cs typeface="Times New Roman" panose="02020603050405020304" pitchFamily="18" charset="0"/>
              </a:rPr>
              <a:t>Линейная - O(n</a:t>
            </a:r>
            <a:r>
              <a:rPr lang="ru-RU" sz="3000" u="sng" dirty="0" smtClean="0">
                <a:solidFill>
                  <a:schemeClr val="tx1"/>
                </a:solidFill>
                <a:latin typeface="Times New Roman" panose="02020603050405020304" pitchFamily="18" charset="0"/>
                <a:cs typeface="Times New Roman" panose="02020603050405020304" pitchFamily="18" charset="0"/>
              </a:rPr>
              <a:t>).</a:t>
            </a:r>
            <a:r>
              <a:rPr lang="ru-RU" sz="3000" dirty="0">
                <a:solidFill>
                  <a:schemeClr val="tx1"/>
                </a:solidFill>
                <a:latin typeface="Times New Roman" panose="02020603050405020304" pitchFamily="18" charset="0"/>
                <a:cs typeface="Times New Roman" panose="02020603050405020304" pitchFamily="18" charset="0"/>
              </a:rPr>
              <a:t> </a:t>
            </a:r>
          </a:p>
          <a:p>
            <a:r>
              <a:rPr lang="ru-RU" sz="3000" u="sng" dirty="0">
                <a:solidFill>
                  <a:schemeClr val="tx1"/>
                </a:solidFill>
                <a:latin typeface="Times New Roman" panose="02020603050405020304" pitchFamily="18" charset="0"/>
                <a:cs typeface="Times New Roman" panose="02020603050405020304" pitchFamily="18" charset="0"/>
              </a:rPr>
              <a:t>Логарифмическая - O(</a:t>
            </a:r>
            <a:r>
              <a:rPr lang="ru-RU" sz="3000" u="sng" dirty="0" err="1">
                <a:solidFill>
                  <a:schemeClr val="tx1"/>
                </a:solidFill>
                <a:latin typeface="Times New Roman" panose="02020603050405020304" pitchFamily="18" charset="0"/>
                <a:cs typeface="Times New Roman" panose="02020603050405020304" pitchFamily="18" charset="0"/>
              </a:rPr>
              <a:t>log</a:t>
            </a:r>
            <a:r>
              <a:rPr lang="ru-RU" sz="3000" u="sng" dirty="0">
                <a:solidFill>
                  <a:schemeClr val="tx1"/>
                </a:solidFill>
                <a:latin typeface="Times New Roman" panose="02020603050405020304" pitchFamily="18" charset="0"/>
                <a:cs typeface="Times New Roman" panose="02020603050405020304" pitchFamily="18" charset="0"/>
              </a:rPr>
              <a:t> n</a:t>
            </a:r>
            <a:r>
              <a:rPr lang="ru-RU" sz="3000" u="sng" dirty="0" smtClean="0">
                <a:solidFill>
                  <a:schemeClr val="tx1"/>
                </a:solidFill>
                <a:latin typeface="Times New Roman" panose="02020603050405020304" pitchFamily="18" charset="0"/>
                <a:cs typeface="Times New Roman" panose="02020603050405020304" pitchFamily="18" charset="0"/>
              </a:rPr>
              <a:t>).</a:t>
            </a:r>
            <a:r>
              <a:rPr lang="ru-RU" sz="3000" dirty="0">
                <a:solidFill>
                  <a:schemeClr val="tx1"/>
                </a:solidFill>
                <a:latin typeface="Times New Roman" panose="02020603050405020304" pitchFamily="18" charset="0"/>
                <a:cs typeface="Times New Roman" panose="02020603050405020304" pitchFamily="18" charset="0"/>
              </a:rPr>
              <a:t> </a:t>
            </a:r>
          </a:p>
          <a:p>
            <a:r>
              <a:rPr lang="ru-RU" sz="3000" u="sng" dirty="0" err="1">
                <a:solidFill>
                  <a:schemeClr val="tx1"/>
                </a:solidFill>
                <a:latin typeface="Times New Roman" panose="02020603050405020304" pitchFamily="18" charset="0"/>
                <a:cs typeface="Times New Roman" panose="02020603050405020304" pitchFamily="18" charset="0"/>
              </a:rPr>
              <a:t>Линеарифметическая</a:t>
            </a:r>
            <a:r>
              <a:rPr lang="ru-RU" sz="3000" u="sng" dirty="0">
                <a:solidFill>
                  <a:schemeClr val="tx1"/>
                </a:solidFill>
                <a:latin typeface="Times New Roman" panose="02020603050405020304" pitchFamily="18" charset="0"/>
                <a:cs typeface="Times New Roman" panose="02020603050405020304" pitchFamily="18" charset="0"/>
              </a:rPr>
              <a:t> или линеаризованная - O(n * </a:t>
            </a:r>
            <a:r>
              <a:rPr lang="ru-RU" sz="3000" u="sng" dirty="0" err="1">
                <a:solidFill>
                  <a:schemeClr val="tx1"/>
                </a:solidFill>
                <a:latin typeface="Times New Roman" panose="02020603050405020304" pitchFamily="18" charset="0"/>
                <a:cs typeface="Times New Roman" panose="02020603050405020304" pitchFamily="18" charset="0"/>
              </a:rPr>
              <a:t>log</a:t>
            </a:r>
            <a:r>
              <a:rPr lang="ru-RU" sz="3000" u="sng" dirty="0">
                <a:solidFill>
                  <a:schemeClr val="tx1"/>
                </a:solidFill>
                <a:latin typeface="Times New Roman" panose="02020603050405020304" pitchFamily="18" charset="0"/>
                <a:cs typeface="Times New Roman" panose="02020603050405020304" pitchFamily="18" charset="0"/>
              </a:rPr>
              <a:t> n</a:t>
            </a:r>
            <a:r>
              <a:rPr lang="ru-RU" sz="3000" u="sng" dirty="0" smtClean="0">
                <a:solidFill>
                  <a:schemeClr val="tx1"/>
                </a:solidFill>
                <a:latin typeface="Times New Roman" panose="02020603050405020304" pitchFamily="18" charset="0"/>
                <a:cs typeface="Times New Roman" panose="02020603050405020304" pitchFamily="18" charset="0"/>
              </a:rPr>
              <a:t>).</a:t>
            </a:r>
            <a:r>
              <a:rPr lang="ru-RU" sz="3000" dirty="0">
                <a:solidFill>
                  <a:schemeClr val="tx1"/>
                </a:solidFill>
                <a:latin typeface="Times New Roman" panose="02020603050405020304" pitchFamily="18" charset="0"/>
                <a:cs typeface="Times New Roman" panose="02020603050405020304" pitchFamily="18" charset="0"/>
              </a:rPr>
              <a:t> </a:t>
            </a:r>
          </a:p>
          <a:p>
            <a:r>
              <a:rPr lang="ru-RU" sz="3000" u="sng" dirty="0">
                <a:solidFill>
                  <a:schemeClr val="tx1"/>
                </a:solidFill>
                <a:latin typeface="Times New Roman" panose="02020603050405020304" pitchFamily="18" charset="0"/>
                <a:cs typeface="Times New Roman" panose="02020603050405020304" pitchFamily="18" charset="0"/>
              </a:rPr>
              <a:t>Квадратичная - O(n²), O(n^2</a:t>
            </a:r>
            <a:r>
              <a:rPr lang="ru-RU" sz="3000" u="sng" dirty="0" smtClean="0">
                <a:solidFill>
                  <a:schemeClr val="tx1"/>
                </a:solidFill>
                <a:latin typeface="Times New Roman" panose="02020603050405020304" pitchFamily="18" charset="0"/>
                <a:cs typeface="Times New Roman" panose="02020603050405020304" pitchFamily="18" charset="0"/>
              </a:rPr>
              <a:t>).</a:t>
            </a:r>
            <a:r>
              <a:rPr lang="ru-RU" sz="3000" dirty="0">
                <a:solidFill>
                  <a:schemeClr val="tx1"/>
                </a:solidFill>
                <a:latin typeface="Times New Roman" panose="02020603050405020304" pitchFamily="18" charset="0"/>
                <a:cs typeface="Times New Roman" panose="02020603050405020304" pitchFamily="18" charset="0"/>
              </a:rPr>
              <a:t> </a:t>
            </a:r>
          </a:p>
          <a:p>
            <a:r>
              <a:rPr lang="ru-RU" sz="3000" u="sng" dirty="0">
                <a:solidFill>
                  <a:schemeClr val="tx1"/>
                </a:solidFill>
                <a:latin typeface="Times New Roman" panose="02020603050405020304" pitchFamily="18" charset="0"/>
                <a:cs typeface="Times New Roman" panose="02020603050405020304" pitchFamily="18" charset="0"/>
              </a:rPr>
              <a:t>Константы(</a:t>
            </a:r>
            <a:r>
              <a:rPr lang="en-US" sz="3000" u="sng" dirty="0" err="1">
                <a:solidFill>
                  <a:schemeClr val="tx1"/>
                </a:solidFill>
                <a:latin typeface="Times New Roman" panose="02020603050405020304" pitchFamily="18" charset="0"/>
                <a:cs typeface="Times New Roman" panose="02020603050405020304" pitchFamily="18" charset="0"/>
              </a:rPr>
              <a:t>const</a:t>
            </a:r>
            <a:r>
              <a:rPr lang="ru-RU" sz="3000" u="sng" dirty="0">
                <a:solidFill>
                  <a:schemeClr val="tx1"/>
                </a:solidFill>
                <a:latin typeface="Times New Roman" panose="02020603050405020304" pitchFamily="18" charset="0"/>
                <a:cs typeface="Times New Roman" panose="02020603050405020304" pitchFamily="18" charset="0"/>
              </a:rPr>
              <a:t>).</a:t>
            </a:r>
            <a:endParaRPr lang="ru-RU" sz="3000" dirty="0">
              <a:solidFill>
                <a:schemeClr val="tx1"/>
              </a:solidFill>
              <a:latin typeface="Times New Roman" panose="02020603050405020304" pitchFamily="18" charset="0"/>
              <a:cs typeface="Times New Roman" panose="02020603050405020304" pitchFamily="18" charset="0"/>
            </a:endParaRPr>
          </a:p>
          <a:p>
            <a:endParaRPr lang="ru-RU" sz="1600" dirty="0"/>
          </a:p>
        </p:txBody>
      </p:sp>
    </p:spTree>
    <p:extLst>
      <p:ext uri="{BB962C8B-B14F-4D97-AF65-F5344CB8AC3E}">
        <p14:creationId xmlns:p14="http://schemas.microsoft.com/office/powerpoint/2010/main" val="13436487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4745"/>
            <a:ext cx="12139238" cy="5079581"/>
          </a:xfrm>
          <a:prstGeom prst="rect">
            <a:avLst/>
          </a:prstGeom>
        </p:spPr>
      </p:pic>
    </p:spTree>
    <p:extLst>
      <p:ext uri="{BB962C8B-B14F-4D97-AF65-F5344CB8AC3E}">
        <p14:creationId xmlns:p14="http://schemas.microsoft.com/office/powerpoint/2010/main" val="22140195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2752" y="0"/>
            <a:ext cx="10515600" cy="872836"/>
          </a:xfrm>
        </p:spPr>
        <p:txBody>
          <a:bodyPr>
            <a:noAutofit/>
          </a:bodyPr>
          <a:lstStyle/>
          <a:p>
            <a:pPr algn="ctr"/>
            <a:r>
              <a:rPr lang="ru-RU" sz="5000" b="1" dirty="0" smtClean="0">
                <a:solidFill>
                  <a:schemeClr val="tx1"/>
                </a:solidFill>
                <a:latin typeface="Times New Roman" panose="02020603050405020304" pitchFamily="18" charset="0"/>
                <a:cs typeface="Times New Roman" panose="02020603050405020304" pitchFamily="18" charset="0"/>
              </a:rPr>
              <a:t>Программа:</a:t>
            </a:r>
            <a:endParaRPr lang="ru-RU" sz="5000" b="1"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32752" y="872836"/>
            <a:ext cx="8596668" cy="5777346"/>
          </a:xfrm>
        </p:spPr>
        <p:txBody>
          <a:bodyPr>
            <a:noAutofit/>
          </a:bodyPr>
          <a:lstStyle/>
          <a:p>
            <a:pPr lvl="0"/>
            <a:r>
              <a:rPr lang="ru-RU" sz="2000" dirty="0" smtClean="0">
                <a:solidFill>
                  <a:schemeClr val="tx1"/>
                </a:solidFill>
                <a:latin typeface="Times New Roman" panose="02020603050405020304" pitchFamily="18" charset="0"/>
                <a:cs typeface="Times New Roman" panose="02020603050405020304" pitchFamily="18" charset="0"/>
              </a:rPr>
              <a:t>Подключение </a:t>
            </a:r>
            <a:r>
              <a:rPr lang="ru-RU" sz="2000" dirty="0">
                <a:solidFill>
                  <a:schemeClr val="tx1"/>
                </a:solidFill>
                <a:latin typeface="Times New Roman" panose="02020603050405020304" pitchFamily="18" charset="0"/>
                <a:cs typeface="Times New Roman" panose="02020603050405020304" pitchFamily="18" charset="0"/>
              </a:rPr>
              <a:t>библиотек и классов.</a:t>
            </a:r>
          </a:p>
          <a:p>
            <a:pPr lvl="0"/>
            <a:r>
              <a:rPr lang="ru-RU" sz="2000" dirty="0">
                <a:solidFill>
                  <a:schemeClr val="tx1"/>
                </a:solidFill>
                <a:latin typeface="Times New Roman" panose="02020603050405020304" pitchFamily="18" charset="0"/>
                <a:cs typeface="Times New Roman" panose="02020603050405020304" pitchFamily="18" charset="0"/>
              </a:rPr>
              <a:t>Описание глобальных переменных, массивов и т.д.</a:t>
            </a:r>
          </a:p>
          <a:p>
            <a:pPr lvl="0"/>
            <a:r>
              <a:rPr lang="ru-RU" sz="2000" dirty="0">
                <a:solidFill>
                  <a:schemeClr val="tx1"/>
                </a:solidFill>
                <a:latin typeface="Times New Roman" panose="02020603050405020304" pitchFamily="18" charset="0"/>
                <a:cs typeface="Times New Roman" panose="02020603050405020304" pitchFamily="18" charset="0"/>
              </a:rPr>
              <a:t>Просим пользователя ввести количество </a:t>
            </a:r>
            <a:r>
              <a:rPr lang="ru-RU" sz="2000" dirty="0" smtClean="0">
                <a:solidFill>
                  <a:schemeClr val="tx1"/>
                </a:solidFill>
                <a:latin typeface="Times New Roman" panose="02020603050405020304" pitchFamily="18" charset="0"/>
                <a:cs typeface="Times New Roman" panose="02020603050405020304" pitchFamily="18" charset="0"/>
              </a:rPr>
              <a:t>вершин.</a:t>
            </a:r>
            <a:endParaRPr lang="ru-RU" sz="2000" dirty="0">
              <a:solidFill>
                <a:schemeClr val="tx1"/>
              </a:solidFill>
              <a:latin typeface="Times New Roman" panose="02020603050405020304" pitchFamily="18" charset="0"/>
              <a:cs typeface="Times New Roman" panose="02020603050405020304" pitchFamily="18" charset="0"/>
            </a:endParaRPr>
          </a:p>
          <a:p>
            <a:pPr lvl="0"/>
            <a:r>
              <a:rPr lang="ru-RU" sz="2000" dirty="0">
                <a:solidFill>
                  <a:schemeClr val="tx1"/>
                </a:solidFill>
                <a:latin typeface="Times New Roman" panose="02020603050405020304" pitchFamily="18" charset="0"/>
                <a:cs typeface="Times New Roman" panose="02020603050405020304" pitchFamily="18" charset="0"/>
              </a:rPr>
              <a:t>Переводим массив строк в численный </a:t>
            </a:r>
            <a:r>
              <a:rPr lang="ru-RU" sz="2000" dirty="0" smtClean="0">
                <a:solidFill>
                  <a:schemeClr val="tx1"/>
                </a:solidFill>
                <a:latin typeface="Times New Roman" panose="02020603050405020304" pitchFamily="18" charset="0"/>
                <a:cs typeface="Times New Roman" panose="02020603050405020304" pitchFamily="18" charset="0"/>
              </a:rPr>
              <a:t>массив типа </a:t>
            </a:r>
            <a:r>
              <a:rPr lang="en-US" sz="2000" dirty="0" err="1">
                <a:solidFill>
                  <a:schemeClr val="tx1"/>
                </a:solidFill>
                <a:latin typeface="Times New Roman" panose="02020603050405020304" pitchFamily="18" charset="0"/>
                <a:cs typeface="Times New Roman" panose="02020603050405020304" pitchFamily="18" charset="0"/>
              </a:rPr>
              <a:t>int</a:t>
            </a:r>
            <a:r>
              <a:rPr lang="ru-RU" sz="2000" dirty="0">
                <a:solidFill>
                  <a:schemeClr val="tx1"/>
                </a:solidFill>
                <a:latin typeface="Times New Roman" panose="02020603050405020304" pitchFamily="18" charset="0"/>
                <a:cs typeface="Times New Roman" panose="02020603050405020304" pitchFamily="18" charset="0"/>
              </a:rPr>
              <a:t>. </a:t>
            </a:r>
            <a:endParaRPr lang="ru-RU" sz="2000" dirty="0" smtClean="0">
              <a:solidFill>
                <a:schemeClr val="tx1"/>
              </a:solidFill>
              <a:latin typeface="Times New Roman" panose="02020603050405020304" pitchFamily="18" charset="0"/>
              <a:cs typeface="Times New Roman" panose="02020603050405020304" pitchFamily="18" charset="0"/>
            </a:endParaRPr>
          </a:p>
          <a:p>
            <a:pPr marL="0" lvl="0" indent="0">
              <a:buNone/>
            </a:pPr>
            <a:r>
              <a:rPr lang="ru-RU" sz="2000" dirty="0" smtClean="0">
                <a:solidFill>
                  <a:schemeClr val="tx1"/>
                </a:solidFill>
                <a:latin typeface="Times New Roman" panose="02020603050405020304" pitchFamily="18" charset="0"/>
                <a:cs typeface="Times New Roman" panose="02020603050405020304" pitchFamily="18" charset="0"/>
              </a:rPr>
              <a:t>Диапазон </a:t>
            </a:r>
            <a:r>
              <a:rPr lang="ru-RU" sz="2000" dirty="0">
                <a:solidFill>
                  <a:schemeClr val="tx1"/>
                </a:solidFill>
                <a:latin typeface="Times New Roman" panose="02020603050405020304" pitchFamily="18" charset="0"/>
                <a:cs typeface="Times New Roman" panose="02020603050405020304" pitchFamily="18" charset="0"/>
              </a:rPr>
              <a:t>-2, 147, 483, 648 </a:t>
            </a:r>
            <a:r>
              <a:rPr lang="ru-RU" sz="2000" dirty="0" smtClean="0">
                <a:solidFill>
                  <a:schemeClr val="tx1"/>
                </a:solidFill>
                <a:latin typeface="Times New Roman" panose="02020603050405020304" pitchFamily="18" charset="0"/>
                <a:cs typeface="Times New Roman" panose="02020603050405020304" pitchFamily="18" charset="0"/>
              </a:rPr>
              <a:t>… 2,147,483,647</a:t>
            </a:r>
            <a:r>
              <a:rPr lang="ru-RU" sz="2000" dirty="0">
                <a:solidFill>
                  <a:schemeClr val="tx1"/>
                </a:solidFill>
                <a:latin typeface="Times New Roman" panose="02020603050405020304" pitchFamily="18" charset="0"/>
                <a:cs typeface="Times New Roman" panose="02020603050405020304" pitchFamily="18" charset="0"/>
              </a:rPr>
              <a:t>. </a:t>
            </a:r>
          </a:p>
          <a:p>
            <a:pPr lvl="0"/>
            <a:r>
              <a:rPr lang="ru-RU" sz="2000" dirty="0" smtClean="0">
                <a:solidFill>
                  <a:schemeClr val="tx1"/>
                </a:solidFill>
                <a:latin typeface="Times New Roman" panose="02020603050405020304" pitchFamily="18" charset="0"/>
                <a:cs typeface="Times New Roman" panose="02020603050405020304" pitchFamily="18" charset="0"/>
              </a:rPr>
              <a:t>Создание </a:t>
            </a:r>
            <a:r>
              <a:rPr lang="ru-RU" sz="2000" dirty="0">
                <a:solidFill>
                  <a:schemeClr val="tx1"/>
                </a:solidFill>
                <a:latin typeface="Times New Roman" panose="02020603050405020304" pitchFamily="18" charset="0"/>
                <a:cs typeface="Times New Roman" panose="02020603050405020304" pitchFamily="18" charset="0"/>
              </a:rPr>
              <a:t>массива размером </a:t>
            </a:r>
            <a:r>
              <a:rPr lang="en-US" sz="2000" dirty="0">
                <a:solidFill>
                  <a:schemeClr val="tx1"/>
                </a:solidFill>
                <a:latin typeface="Times New Roman" panose="02020603050405020304" pitchFamily="18" charset="0"/>
                <a:cs typeface="Times New Roman" panose="02020603050405020304" pitchFamily="18" charset="0"/>
              </a:rPr>
              <a:t>n</a:t>
            </a:r>
            <a:r>
              <a:rPr lang="ru-RU" sz="2000"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n </a:t>
            </a:r>
            <a:r>
              <a:rPr lang="ru-RU" sz="2000" dirty="0">
                <a:solidFill>
                  <a:schemeClr val="tx1"/>
                </a:solidFill>
                <a:latin typeface="Times New Roman" panose="02020603050405020304" pitchFamily="18" charset="0"/>
                <a:cs typeface="Times New Roman" panose="02020603050405020304" pitchFamily="18" charset="0"/>
              </a:rPr>
              <a:t>для алгоритма </a:t>
            </a:r>
            <a:r>
              <a:rPr lang="ru-RU" sz="2000" dirty="0" err="1">
                <a:solidFill>
                  <a:schemeClr val="tx1"/>
                </a:solidFill>
                <a:latin typeface="Times New Roman" panose="02020603050405020304" pitchFamily="18" charset="0"/>
                <a:cs typeface="Times New Roman" panose="02020603050405020304" pitchFamily="18" charset="0"/>
              </a:rPr>
              <a:t>Дейкстры</a:t>
            </a:r>
            <a:r>
              <a:rPr lang="ru-RU" sz="2000" dirty="0">
                <a:solidFill>
                  <a:schemeClr val="tx1"/>
                </a:solidFill>
                <a:latin typeface="Times New Roman" panose="02020603050405020304" pitchFamily="18" charset="0"/>
                <a:cs typeface="Times New Roman" panose="02020603050405020304" pitchFamily="18" charset="0"/>
              </a:rPr>
              <a:t>. </a:t>
            </a:r>
            <a:endParaRPr lang="ru-RU" sz="2000" dirty="0" smtClean="0">
              <a:solidFill>
                <a:schemeClr val="tx1"/>
              </a:solidFill>
              <a:latin typeface="Times New Roman" panose="02020603050405020304" pitchFamily="18" charset="0"/>
              <a:cs typeface="Times New Roman" panose="02020603050405020304" pitchFamily="18" charset="0"/>
            </a:endParaRPr>
          </a:p>
          <a:p>
            <a:pPr marL="0" lvl="0" indent="0">
              <a:buNone/>
            </a:pPr>
            <a:r>
              <a:rPr lang="ru-RU" sz="2000" dirty="0" smtClean="0">
                <a:solidFill>
                  <a:schemeClr val="tx1"/>
                </a:solidFill>
                <a:latin typeface="Times New Roman" panose="02020603050405020304" pitchFamily="18" charset="0"/>
                <a:cs typeface="Times New Roman" panose="02020603050405020304" pitchFamily="18" charset="0"/>
              </a:rPr>
              <a:t>Тип </a:t>
            </a:r>
            <a:r>
              <a:rPr lang="ru-RU" sz="2000" dirty="0">
                <a:solidFill>
                  <a:schemeClr val="tx1"/>
                </a:solidFill>
                <a:latin typeface="Times New Roman" panose="02020603050405020304" pitchFamily="18" charset="0"/>
                <a:cs typeface="Times New Roman" panose="02020603050405020304" pitchFamily="18" charset="0"/>
              </a:rPr>
              <a:t>матрицы </a:t>
            </a:r>
            <a:r>
              <a:rPr lang="en-US" sz="2000" dirty="0" smtClean="0">
                <a:solidFill>
                  <a:schemeClr val="tx1"/>
                </a:solidFill>
                <a:latin typeface="Times New Roman" panose="02020603050405020304" pitchFamily="18" charset="0"/>
                <a:cs typeface="Times New Roman" panose="02020603050405020304" pitchFamily="18" charset="0"/>
              </a:rPr>
              <a:t>long</a:t>
            </a:r>
            <a:r>
              <a:rPr lang="ru-RU" sz="2000" dirty="0">
                <a:solidFill>
                  <a:schemeClr val="tx1"/>
                </a:solidFill>
                <a:latin typeface="Times New Roman" panose="02020603050405020304" pitchFamily="18" charset="0"/>
                <a:cs typeface="Times New Roman" panose="02020603050405020304" pitchFamily="18" charset="0"/>
              </a:rPr>
              <a:t/>
            </a:r>
            <a:br>
              <a:rPr lang="ru-RU" sz="2000" dirty="0">
                <a:solidFill>
                  <a:schemeClr val="tx1"/>
                </a:solidFill>
                <a:latin typeface="Times New Roman" panose="02020603050405020304" pitchFamily="18" charset="0"/>
                <a:cs typeface="Times New Roman" panose="02020603050405020304" pitchFamily="18" charset="0"/>
              </a:rPr>
            </a:br>
            <a:r>
              <a:rPr lang="ru-RU" sz="2000" dirty="0">
                <a:solidFill>
                  <a:schemeClr val="tx1"/>
                </a:solidFill>
                <a:latin typeface="Times New Roman" panose="02020603050405020304" pitchFamily="18" charset="0"/>
                <a:cs typeface="Times New Roman" panose="02020603050405020304" pitchFamily="18" charset="0"/>
              </a:rPr>
              <a:t>Диапазон: -9, 223, 372, 036, 854, 775, 808 ... 9, 223, 372, 036, 854, 775, </a:t>
            </a:r>
            <a:r>
              <a:rPr lang="ru-RU" sz="2000" dirty="0" smtClean="0">
                <a:solidFill>
                  <a:schemeClr val="tx1"/>
                </a:solidFill>
                <a:latin typeface="Times New Roman" panose="02020603050405020304" pitchFamily="18" charset="0"/>
                <a:cs typeface="Times New Roman" panose="02020603050405020304" pitchFamily="18" charset="0"/>
              </a:rPr>
              <a:t>807</a:t>
            </a:r>
            <a:endParaRPr lang="en-US" sz="2000" dirty="0" smtClean="0">
              <a:solidFill>
                <a:schemeClr val="tx1"/>
              </a:solidFill>
              <a:latin typeface="Times New Roman" panose="02020603050405020304" pitchFamily="18" charset="0"/>
              <a:cs typeface="Times New Roman" panose="02020603050405020304" pitchFamily="18" charset="0"/>
            </a:endParaRPr>
          </a:p>
          <a:p>
            <a:pPr marL="0" lvl="0" indent="0">
              <a:buNone/>
            </a:pPr>
            <a:r>
              <a:rPr lang="ru-RU" sz="2000" dirty="0">
                <a:solidFill>
                  <a:schemeClr val="tx1"/>
                </a:solidFill>
                <a:latin typeface="Times New Roman" panose="02020603050405020304" pitchFamily="18" charset="0"/>
                <a:cs typeface="Times New Roman" panose="02020603050405020304" pitchFamily="18" charset="0"/>
              </a:rPr>
              <a:t>-2^63 ... 2^63-1</a:t>
            </a:r>
          </a:p>
          <a:p>
            <a:pPr lvl="0"/>
            <a:r>
              <a:rPr lang="ru-RU" sz="2000" dirty="0">
                <a:solidFill>
                  <a:schemeClr val="tx1"/>
                </a:solidFill>
                <a:latin typeface="Times New Roman" panose="02020603050405020304" pitchFamily="18" charset="0"/>
                <a:cs typeface="Times New Roman" panose="02020603050405020304" pitchFamily="18" charset="0"/>
              </a:rPr>
              <a:t>Приводим входную матрицу к красивому стандартному </a:t>
            </a:r>
            <a:r>
              <a:rPr lang="ru-RU" sz="2000" dirty="0" smtClean="0">
                <a:solidFill>
                  <a:schemeClr val="tx1"/>
                </a:solidFill>
                <a:latin typeface="Times New Roman" panose="02020603050405020304" pitchFamily="18" charset="0"/>
                <a:cs typeface="Times New Roman" panose="02020603050405020304" pitchFamily="18" charset="0"/>
              </a:rPr>
              <a:t>виду.</a:t>
            </a:r>
            <a:endParaRPr lang="ru-RU" sz="2000" dirty="0">
              <a:solidFill>
                <a:schemeClr val="tx1"/>
              </a:solidFill>
              <a:latin typeface="Times New Roman" panose="02020603050405020304" pitchFamily="18" charset="0"/>
              <a:cs typeface="Times New Roman" panose="02020603050405020304" pitchFamily="18" charset="0"/>
            </a:endParaRPr>
          </a:p>
          <a:p>
            <a:pPr lvl="0"/>
            <a:r>
              <a:rPr lang="ru-RU" sz="2000" dirty="0" smtClean="0">
                <a:solidFill>
                  <a:schemeClr val="tx1"/>
                </a:solidFill>
                <a:latin typeface="Times New Roman" panose="02020603050405020304" pitchFamily="18" charset="0"/>
                <a:cs typeface="Times New Roman" panose="02020603050405020304" pitchFamily="18" charset="0"/>
              </a:rPr>
              <a:t>Ищем </a:t>
            </a:r>
            <a:r>
              <a:rPr lang="ru-RU" sz="2000" dirty="0">
                <a:solidFill>
                  <a:schemeClr val="tx1"/>
                </a:solidFill>
                <a:latin typeface="Times New Roman" panose="02020603050405020304" pitchFamily="18" charset="0"/>
                <a:cs typeface="Times New Roman" panose="02020603050405020304" pitchFamily="18" charset="0"/>
              </a:rPr>
              <a:t>путь по </a:t>
            </a:r>
            <a:r>
              <a:rPr lang="ru-RU" sz="2000" dirty="0" smtClean="0">
                <a:solidFill>
                  <a:schemeClr val="tx1"/>
                </a:solidFill>
                <a:latin typeface="Times New Roman" panose="02020603050405020304" pitchFamily="18" charset="0"/>
                <a:cs typeface="Times New Roman" panose="02020603050405020304" pitchFamily="18" charset="0"/>
              </a:rPr>
              <a:t>алгоритму</a:t>
            </a:r>
            <a:r>
              <a:rPr lang="en-US" sz="2000" dirty="0" smtClean="0">
                <a:solidFill>
                  <a:schemeClr val="tx1"/>
                </a:solidFill>
                <a:latin typeface="Times New Roman" panose="02020603050405020304" pitchFamily="18" charset="0"/>
                <a:cs typeface="Times New Roman" panose="02020603050405020304" pitchFamily="18" charset="0"/>
              </a:rPr>
              <a:t>.</a:t>
            </a:r>
          </a:p>
          <a:p>
            <a:pPr lvl="0"/>
            <a:r>
              <a:rPr lang="ru-RU" sz="2000" dirty="0" smtClean="0">
                <a:solidFill>
                  <a:schemeClr val="tx1"/>
                </a:solidFill>
                <a:latin typeface="Times New Roman" panose="02020603050405020304" pitchFamily="18" charset="0"/>
                <a:cs typeface="Times New Roman" panose="02020603050405020304" pitchFamily="18" charset="0"/>
              </a:rPr>
              <a:t>Выводим </a:t>
            </a:r>
            <a:r>
              <a:rPr lang="ru-RU" sz="2000" dirty="0">
                <a:solidFill>
                  <a:schemeClr val="tx1"/>
                </a:solidFill>
                <a:latin typeface="Times New Roman" panose="02020603050405020304" pitchFamily="18" charset="0"/>
                <a:cs typeface="Times New Roman" panose="02020603050405020304" pitchFamily="18" charset="0"/>
              </a:rPr>
              <a:t>исходную матрицу, алгоритм </a:t>
            </a:r>
            <a:r>
              <a:rPr lang="ru-RU" sz="2000" dirty="0" err="1" smtClean="0">
                <a:solidFill>
                  <a:schemeClr val="tx1"/>
                </a:solidFill>
                <a:latin typeface="Times New Roman" panose="02020603050405020304" pitchFamily="18" charset="0"/>
                <a:cs typeface="Times New Roman" panose="02020603050405020304" pitchFamily="18" charset="0"/>
              </a:rPr>
              <a:t>Дейкстры</a:t>
            </a:r>
            <a:r>
              <a:rPr lang="ru-RU" sz="2000" dirty="0" smtClean="0">
                <a:solidFill>
                  <a:schemeClr val="tx1"/>
                </a:solidFill>
                <a:latin typeface="Times New Roman" panose="02020603050405020304" pitchFamily="18" charset="0"/>
                <a:cs typeface="Times New Roman" panose="02020603050405020304" pitchFamily="18" charset="0"/>
              </a:rPr>
              <a:t>, маршрут </a:t>
            </a:r>
            <a:r>
              <a:rPr lang="ru-RU" sz="2000" dirty="0">
                <a:solidFill>
                  <a:schemeClr val="tx1"/>
                </a:solidFill>
                <a:latin typeface="Times New Roman" panose="02020603050405020304" pitchFamily="18" charset="0"/>
                <a:cs typeface="Times New Roman" panose="02020603050405020304" pitchFamily="18" charset="0"/>
              </a:rPr>
              <a:t>и </a:t>
            </a:r>
            <a:r>
              <a:rPr lang="ru-RU" sz="2000" dirty="0" smtClean="0">
                <a:solidFill>
                  <a:schemeClr val="tx1"/>
                </a:solidFill>
                <a:latin typeface="Times New Roman" panose="02020603050405020304" pitchFamily="18" charset="0"/>
                <a:cs typeface="Times New Roman" panose="02020603050405020304" pitchFamily="18" charset="0"/>
              </a:rPr>
              <a:t>длину пути.</a:t>
            </a:r>
            <a:endParaRPr lang="ru-RU" sz="2000" dirty="0">
              <a:solidFill>
                <a:schemeClr val="tx1"/>
              </a:solidFill>
              <a:latin typeface="Times New Roman" panose="02020603050405020304" pitchFamily="18" charset="0"/>
              <a:cs typeface="Times New Roman" panose="02020603050405020304" pitchFamily="18" charset="0"/>
            </a:endParaRPr>
          </a:p>
          <a:p>
            <a:pPr lvl="0"/>
            <a:r>
              <a:rPr lang="ru-RU" sz="2000" dirty="0" smtClean="0">
                <a:solidFill>
                  <a:schemeClr val="tx1"/>
                </a:solidFill>
                <a:latin typeface="Times New Roman" panose="02020603050405020304" pitchFamily="18" charset="0"/>
                <a:cs typeface="Times New Roman" panose="02020603050405020304" pitchFamily="18" charset="0"/>
              </a:rPr>
              <a:t>Создаём класс и рисуем </a:t>
            </a:r>
            <a:r>
              <a:rPr lang="ru-RU" sz="2000" dirty="0">
                <a:solidFill>
                  <a:schemeClr val="tx1"/>
                </a:solidFill>
                <a:latin typeface="Times New Roman" panose="02020603050405020304" pitchFamily="18" charset="0"/>
                <a:cs typeface="Times New Roman" panose="02020603050405020304" pitchFamily="18" charset="0"/>
              </a:rPr>
              <a:t>граф по матрице смежности</a:t>
            </a:r>
            <a:r>
              <a:rPr lang="ru-RU" sz="2000" dirty="0" smtClean="0">
                <a:solidFill>
                  <a:schemeClr val="tx1"/>
                </a:solidFill>
                <a:latin typeface="Times New Roman" panose="02020603050405020304" pitchFamily="18" charset="0"/>
                <a:cs typeface="Times New Roman" panose="02020603050405020304" pitchFamily="18" charset="0"/>
              </a:rPr>
              <a:t>.</a:t>
            </a:r>
            <a:endParaRPr lang="ru-RU"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0048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07471" y="1847560"/>
            <a:ext cx="10910455" cy="2890693"/>
          </a:xfrm>
        </p:spPr>
        <p:txBody>
          <a:bodyPr>
            <a:normAutofit/>
          </a:bodyPr>
          <a:lstStyle/>
          <a:p>
            <a:r>
              <a:rPr lang="ru-RU" sz="5000" u="sng" dirty="0" smtClean="0">
                <a:latin typeface="Times New Roman" panose="02020603050405020304" pitchFamily="18" charset="0"/>
                <a:cs typeface="Times New Roman" panose="02020603050405020304" pitchFamily="18" charset="0"/>
              </a:rPr>
              <a:t>Сравнение программ </a:t>
            </a:r>
            <a:r>
              <a:rPr lang="ru-RU" sz="5000" u="sng" dirty="0">
                <a:latin typeface="Times New Roman" panose="02020603050405020304" pitchFamily="18" charset="0"/>
                <a:cs typeface="Times New Roman" panose="02020603050405020304" pitchFamily="18" charset="0"/>
              </a:rPr>
              <a:t>по времени выполнения </a:t>
            </a:r>
            <a:r>
              <a:rPr lang="ru-RU" sz="5000" u="sng" dirty="0" smtClean="0">
                <a:latin typeface="Times New Roman" panose="02020603050405020304" pitchFamily="18" charset="0"/>
                <a:cs typeface="Times New Roman" panose="02020603050405020304" pitchFamily="18" charset="0"/>
              </a:rPr>
              <a:t>алгоритма</a:t>
            </a:r>
            <a:endParaRPr lang="ru-RU"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819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a:extLst>
              <a:ext uri="{28A0092B-C50C-407E-A947-70E740481C1C}">
                <a14:useLocalDpi xmlns:a14="http://schemas.microsoft.com/office/drawing/2010/main" val="0"/>
              </a:ext>
            </a:extLst>
          </a:blip>
          <a:stretch>
            <a:fillRect/>
          </a:stretch>
        </p:blipFill>
        <p:spPr>
          <a:xfrm>
            <a:off x="2175164" y="185968"/>
            <a:ext cx="7439891" cy="2892425"/>
          </a:xfrm>
          <a:prstGeom prst="rect">
            <a:avLst/>
          </a:prstGeom>
        </p:spPr>
      </p:pic>
      <p:pic>
        <p:nvPicPr>
          <p:cNvPr id="3" name="Рисунок 2"/>
          <p:cNvPicPr/>
          <p:nvPr/>
        </p:nvPicPr>
        <p:blipFill>
          <a:blip r:embed="rId3">
            <a:extLst>
              <a:ext uri="{28A0092B-C50C-407E-A947-70E740481C1C}">
                <a14:useLocalDpi xmlns:a14="http://schemas.microsoft.com/office/drawing/2010/main" val="0"/>
              </a:ext>
            </a:extLst>
          </a:blip>
          <a:stretch>
            <a:fillRect/>
          </a:stretch>
        </p:blipFill>
        <p:spPr>
          <a:xfrm>
            <a:off x="2175164" y="3078393"/>
            <a:ext cx="7439891" cy="3779607"/>
          </a:xfrm>
          <a:prstGeom prst="rect">
            <a:avLst/>
          </a:prstGeom>
        </p:spPr>
      </p:pic>
    </p:spTree>
    <p:extLst>
      <p:ext uri="{BB962C8B-B14F-4D97-AF65-F5344CB8AC3E}">
        <p14:creationId xmlns:p14="http://schemas.microsoft.com/office/powerpoint/2010/main" val="4100434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70591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6496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1" y="871296"/>
            <a:ext cx="9601196" cy="1220741"/>
          </a:xfrm>
        </p:spPr>
        <p:txBody>
          <a:bodyPr>
            <a:normAutofit/>
          </a:bodyPr>
          <a:lstStyle/>
          <a:p>
            <a:r>
              <a:rPr lang="ru-RU" b="1" dirty="0" err="1">
                <a:solidFill>
                  <a:schemeClr val="tx1"/>
                </a:solidFill>
                <a:latin typeface="Times New Roman" panose="02020603050405020304" pitchFamily="18" charset="0"/>
                <a:cs typeface="Times New Roman" panose="02020603050405020304" pitchFamily="18" charset="0"/>
              </a:rPr>
              <a:t>Эдсгер</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Вибе</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Дейкстра</a:t>
            </a:r>
            <a:endParaRPr lang="ru-RU" dirty="0"/>
          </a:p>
        </p:txBody>
      </p:sp>
      <p:sp>
        <p:nvSpPr>
          <p:cNvPr id="3" name="Объект 2"/>
          <p:cNvSpPr>
            <a:spLocks noGrp="1"/>
          </p:cNvSpPr>
          <p:nvPr>
            <p:ph idx="1"/>
          </p:nvPr>
        </p:nvSpPr>
        <p:spPr/>
        <p:txBody>
          <a:bodyPr>
            <a:normAutofit/>
          </a:bodyPr>
          <a:lstStyle/>
          <a:p>
            <a:pPr marL="0" indent="0">
              <a:buNone/>
            </a:pPr>
            <a:r>
              <a:rPr lang="en-US" sz="3000" dirty="0" smtClean="0">
                <a:solidFill>
                  <a:schemeClr val="tx1"/>
                </a:solidFill>
                <a:latin typeface="Times New Roman" panose="02020603050405020304" pitchFamily="18" charset="0"/>
                <a:cs typeface="Times New Roman" panose="02020603050405020304" pitchFamily="18" charset="0"/>
              </a:rPr>
              <a:t>	</a:t>
            </a:r>
            <a:r>
              <a:rPr lang="ru-RU" sz="3000" dirty="0" err="1" smtClean="0">
                <a:solidFill>
                  <a:schemeClr val="tx1"/>
                </a:solidFill>
                <a:latin typeface="Times New Roman" panose="02020603050405020304" pitchFamily="18" charset="0"/>
                <a:cs typeface="Times New Roman" panose="02020603050405020304" pitchFamily="18" charset="0"/>
              </a:rPr>
              <a:t>Э́дсгер</a:t>
            </a:r>
            <a:r>
              <a:rPr lang="ru-RU" sz="3000" dirty="0" smtClean="0">
                <a:solidFill>
                  <a:schemeClr val="tx1"/>
                </a:solidFill>
                <a:latin typeface="Times New Roman" panose="02020603050405020304" pitchFamily="18" charset="0"/>
                <a:cs typeface="Times New Roman" panose="02020603050405020304" pitchFamily="18" charset="0"/>
              </a:rPr>
              <a:t> </a:t>
            </a:r>
            <a:r>
              <a:rPr lang="ru-RU" sz="3000" dirty="0" err="1">
                <a:solidFill>
                  <a:schemeClr val="tx1"/>
                </a:solidFill>
                <a:latin typeface="Times New Roman" panose="02020603050405020304" pitchFamily="18" charset="0"/>
                <a:cs typeface="Times New Roman" panose="02020603050405020304" pitchFamily="18" charset="0"/>
              </a:rPr>
              <a:t>Ви́бе</a:t>
            </a:r>
            <a:r>
              <a:rPr lang="ru-RU" sz="3000" dirty="0">
                <a:solidFill>
                  <a:schemeClr val="tx1"/>
                </a:solidFill>
                <a:latin typeface="Times New Roman" panose="02020603050405020304" pitchFamily="18" charset="0"/>
                <a:cs typeface="Times New Roman" panose="02020603050405020304" pitchFamily="18" charset="0"/>
              </a:rPr>
              <a:t> </a:t>
            </a:r>
            <a:r>
              <a:rPr lang="ru-RU" sz="3000" dirty="0" err="1">
                <a:solidFill>
                  <a:schemeClr val="tx1"/>
                </a:solidFill>
                <a:latin typeface="Times New Roman" panose="02020603050405020304" pitchFamily="18" charset="0"/>
                <a:cs typeface="Times New Roman" panose="02020603050405020304" pitchFamily="18" charset="0"/>
              </a:rPr>
              <a:t>Де́йкстра</a:t>
            </a:r>
            <a:r>
              <a:rPr lang="ru-RU" sz="3000" dirty="0">
                <a:solidFill>
                  <a:schemeClr val="tx1"/>
                </a:solidFill>
                <a:latin typeface="Times New Roman" panose="02020603050405020304" pitchFamily="18" charset="0"/>
                <a:cs typeface="Times New Roman" panose="02020603050405020304" pitchFamily="18" charset="0"/>
              </a:rPr>
              <a:t> — нидерландский учёный, труды которого оказали влияние на развитие информатики и информационных технологий; один из разработчиков концепции структурного программирования, исследователь формальной верификации и распределённых вычислений.</a:t>
            </a:r>
          </a:p>
        </p:txBody>
      </p:sp>
    </p:spTree>
    <p:extLst>
      <p:ext uri="{BB962C8B-B14F-4D97-AF65-F5344CB8AC3E}">
        <p14:creationId xmlns:p14="http://schemas.microsoft.com/office/powerpoint/2010/main" val="2062579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a:extLst>
              <a:ext uri="{28A0092B-C50C-407E-A947-70E740481C1C}">
                <a14:useLocalDpi xmlns:a14="http://schemas.microsoft.com/office/drawing/2010/main" val="0"/>
              </a:ext>
            </a:extLst>
          </a:blip>
          <a:stretch>
            <a:fillRect/>
          </a:stretch>
        </p:blipFill>
        <p:spPr>
          <a:xfrm>
            <a:off x="-1" y="748144"/>
            <a:ext cx="5940425" cy="5098473"/>
          </a:xfrm>
          <a:prstGeom prst="rect">
            <a:avLst/>
          </a:prstGeom>
        </p:spPr>
      </p:pic>
      <p:pic>
        <p:nvPicPr>
          <p:cNvPr id="3" name="Рисунок 2"/>
          <p:cNvPicPr/>
          <p:nvPr/>
        </p:nvPicPr>
        <p:blipFill>
          <a:blip r:embed="rId3">
            <a:extLst>
              <a:ext uri="{28A0092B-C50C-407E-A947-70E740481C1C}">
                <a14:useLocalDpi xmlns:a14="http://schemas.microsoft.com/office/drawing/2010/main" val="0"/>
              </a:ext>
            </a:extLst>
          </a:blip>
          <a:stretch>
            <a:fillRect/>
          </a:stretch>
        </p:blipFill>
        <p:spPr>
          <a:xfrm>
            <a:off x="5940424" y="748144"/>
            <a:ext cx="6251575" cy="5098472"/>
          </a:xfrm>
          <a:prstGeom prst="rect">
            <a:avLst/>
          </a:prstGeom>
        </p:spPr>
      </p:pic>
    </p:spTree>
    <p:extLst>
      <p:ext uri="{BB962C8B-B14F-4D97-AF65-F5344CB8AC3E}">
        <p14:creationId xmlns:p14="http://schemas.microsoft.com/office/powerpoint/2010/main" val="2317374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2054" y="697634"/>
            <a:ext cx="10515600" cy="4428548"/>
          </a:xfrm>
        </p:spPr>
        <p:txBody>
          <a:bodyPr>
            <a:normAutofit/>
          </a:bodyPr>
          <a:lstStyle/>
          <a:p>
            <a:r>
              <a:rPr lang="ru-RU" dirty="0">
                <a:latin typeface="Times New Roman" panose="02020603050405020304" pitchFamily="18" charset="0"/>
                <a:cs typeface="Times New Roman" panose="02020603050405020304" pitchFamily="18" charset="0"/>
              </a:rPr>
              <a:t>Анализируя и вычислив время работы алгоритмов по концепции </a:t>
            </a:r>
            <a:r>
              <a:rPr lang="en-US" dirty="0">
                <a:latin typeface="Times New Roman" panose="02020603050405020304" pitchFamily="18" charset="0"/>
                <a:cs typeface="Times New Roman" panose="02020603050405020304" pitchFamily="18" charset="0"/>
              </a:rPr>
              <a:t>Big O</a:t>
            </a:r>
            <a:r>
              <a:rPr lang="ru-RU" dirty="0">
                <a:latin typeface="Times New Roman" panose="02020603050405020304" pitchFamily="18" charset="0"/>
                <a:cs typeface="Times New Roman" panose="02020603050405020304" pitchFamily="18" charset="0"/>
              </a:rPr>
              <a:t>, представленных </a:t>
            </a:r>
            <a:r>
              <a:rPr lang="ru-RU" dirty="0" smtClean="0">
                <a:latin typeface="Times New Roman" panose="02020603050405020304" pitchFamily="18" charset="0"/>
                <a:cs typeface="Times New Roman" panose="02020603050405020304" pitchFamily="18" charset="0"/>
              </a:rPr>
              <a:t>на</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слайдах выше можно </a:t>
            </a:r>
            <a:r>
              <a:rPr lang="ru-RU" dirty="0">
                <a:latin typeface="Times New Roman" panose="02020603050405020304" pitchFamily="18" charset="0"/>
                <a:cs typeface="Times New Roman" panose="02020603050405020304" pitchFamily="18" charset="0"/>
              </a:rPr>
              <a:t>сделать вывод, что время действия всех алгоритмов в общем виде равно </a:t>
            </a:r>
            <a:r>
              <a:rPr lang="en-US" dirty="0">
                <a:latin typeface="Times New Roman" panose="02020603050405020304" pitchFamily="18" charset="0"/>
                <a:cs typeface="Times New Roman" panose="02020603050405020304" pitchFamily="18" charset="0"/>
              </a:rPr>
              <a:t>O</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n</a:t>
            </a:r>
            <a:r>
              <a:rPr lang="ru-RU" dirty="0">
                <a:latin typeface="Times New Roman" panose="02020603050405020304" pitchFamily="18" charset="0"/>
                <a:cs typeface="Times New Roman" panose="02020603050405020304" pitchFamily="18" charset="0"/>
              </a:rPr>
              <a:t>²</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860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32164" y="2484871"/>
            <a:ext cx="10515600" cy="1325563"/>
          </a:xfrm>
        </p:spPr>
        <p:txBody>
          <a:bodyPr>
            <a:normAutofit/>
          </a:bodyPr>
          <a:lstStyle/>
          <a:p>
            <a:r>
              <a:rPr lang="ru-RU" sz="4000" u="sng" dirty="0">
                <a:latin typeface="Times New Roman" panose="02020603050405020304" pitchFamily="18" charset="0"/>
                <a:cs typeface="Times New Roman" panose="02020603050405020304" pitchFamily="18" charset="0"/>
              </a:rPr>
              <a:t>Сравнение программ по расходуемой </a:t>
            </a:r>
            <a:r>
              <a:rPr lang="ru-RU" sz="4000" u="sng" dirty="0" smtClean="0">
                <a:latin typeface="Times New Roman" panose="02020603050405020304" pitchFamily="18" charset="0"/>
                <a:cs typeface="Times New Roman" panose="02020603050405020304" pitchFamily="18" charset="0"/>
              </a:rPr>
              <a:t>памяти</a:t>
            </a:r>
            <a:endParaRPr lang="ru-RU"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2339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99018" cy="6858000"/>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018" y="0"/>
            <a:ext cx="6192982" cy="6858000"/>
          </a:xfrm>
          <a:prstGeom prst="rect">
            <a:avLst/>
          </a:prstGeom>
        </p:spPr>
      </p:pic>
    </p:spTree>
    <p:extLst>
      <p:ext uri="{BB962C8B-B14F-4D97-AF65-F5344CB8AC3E}">
        <p14:creationId xmlns:p14="http://schemas.microsoft.com/office/powerpoint/2010/main" val="2560272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895639"/>
          </a:xfrm>
        </p:spPr>
        <p:txBody>
          <a:bodyPr>
            <a:normAutofit/>
          </a:bodyPr>
          <a:lstStyle/>
          <a:p>
            <a:pPr algn="ctr"/>
            <a:r>
              <a:rPr lang="ru-RU" sz="5000" dirty="0">
                <a:latin typeface="Times New Roman" panose="02020603050405020304" pitchFamily="18" charset="0"/>
                <a:cs typeface="Times New Roman" panose="02020603050405020304" pitchFamily="18" charset="0"/>
              </a:rPr>
              <a:t>Анализ объёма </a:t>
            </a:r>
            <a:r>
              <a:rPr lang="ru-RU" sz="5000" dirty="0" smtClean="0">
                <a:latin typeface="Times New Roman" panose="02020603050405020304" pitchFamily="18" charset="0"/>
                <a:cs typeface="Times New Roman" panose="02020603050405020304" pitchFamily="18" charset="0"/>
              </a:rPr>
              <a:t>программы</a:t>
            </a:r>
            <a:endParaRPr lang="ru-RU" sz="5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38200" y="1260764"/>
            <a:ext cx="10515600" cy="5333999"/>
          </a:xfrm>
        </p:spPr>
        <p:txBody>
          <a:bodyPr>
            <a:normAutofit fontScale="92500" lnSpcReduction="20000"/>
          </a:bodyPr>
          <a:lstStyle/>
          <a:p>
            <a:pPr marL="0" indent="0">
              <a:buNone/>
            </a:pP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Программа </a:t>
            </a:r>
            <a:r>
              <a:rPr lang="ru-RU" dirty="0">
                <a:latin typeface="Times New Roman" panose="02020603050405020304" pitchFamily="18" charset="0"/>
                <a:cs typeface="Times New Roman" panose="02020603050405020304" pitchFamily="18" charset="0"/>
              </a:rPr>
              <a:t>содержит 326 строк в классе </a:t>
            </a:r>
            <a:r>
              <a:rPr lang="en-US" dirty="0" err="1">
                <a:latin typeface="Times New Roman" panose="02020603050405020304" pitchFamily="18" charset="0"/>
                <a:cs typeface="Times New Roman" panose="02020603050405020304" pitchFamily="18" charset="0"/>
              </a:rPr>
              <a:t>Deikstra</a:t>
            </a:r>
            <a:r>
              <a:rPr lang="ru-RU" dirty="0">
                <a:latin typeface="Times New Roman" panose="02020603050405020304" pitchFamily="18" charset="0"/>
                <a:cs typeface="Times New Roman" panose="02020603050405020304" pitchFamily="18" charset="0"/>
              </a:rPr>
              <a:t> и 146 строк кода в классе </a:t>
            </a:r>
            <a:r>
              <a:rPr lang="en-US" dirty="0" err="1">
                <a:latin typeface="Times New Roman" panose="02020603050405020304" pitchFamily="18" charset="0"/>
                <a:cs typeface="Times New Roman" panose="02020603050405020304" pitchFamily="18" charset="0"/>
              </a:rPr>
              <a:t>DrawGraph</a:t>
            </a:r>
            <a:r>
              <a:rPr lang="ru-RU" dirty="0">
                <a:latin typeface="Times New Roman" panose="02020603050405020304" pitchFamily="18" charset="0"/>
                <a:cs typeface="Times New Roman" panose="02020603050405020304" pitchFamily="18" charset="0"/>
              </a:rPr>
              <a:t>. Итого 472 строки кода. </a:t>
            </a:r>
            <a:endParaRPr lang="en-US" dirty="0">
              <a:latin typeface="Times New Roman" panose="02020603050405020304" pitchFamily="18" charset="0"/>
              <a:cs typeface="Times New Roman" panose="02020603050405020304" pitchFamily="18" charset="0"/>
            </a:endParaRPr>
          </a:p>
          <a:p>
            <a:pPr marL="514350" indent="-514350">
              <a:buAutoNum type="arabicParenR"/>
            </a:pPr>
            <a:r>
              <a:rPr lang="ru-RU" dirty="0" smtClean="0">
                <a:latin typeface="Times New Roman" panose="02020603050405020304" pitchFamily="18" charset="0"/>
                <a:cs typeface="Times New Roman" panose="02020603050405020304" pitchFamily="18" charset="0"/>
              </a:rPr>
              <a:t>Алгоритм </a:t>
            </a:r>
            <a:r>
              <a:rPr lang="ru-RU" dirty="0" err="1">
                <a:latin typeface="Times New Roman" panose="02020603050405020304" pitchFamily="18" charset="0"/>
                <a:cs typeface="Times New Roman" panose="02020603050405020304" pitchFamily="18" charset="0"/>
              </a:rPr>
              <a:t>Дейкстры</a:t>
            </a:r>
            <a:r>
              <a:rPr lang="ru-RU" dirty="0">
                <a:latin typeface="Times New Roman" panose="02020603050405020304" pitchFamily="18" charset="0"/>
                <a:cs typeface="Times New Roman" panose="02020603050405020304" pitchFamily="18" charset="0"/>
              </a:rPr>
              <a:t> занимает </a:t>
            </a:r>
            <a:r>
              <a:rPr lang="ru-RU" dirty="0" smtClean="0">
                <a:latin typeface="Times New Roman" panose="02020603050405020304" pitchFamily="18" charset="0"/>
                <a:cs typeface="Times New Roman" panose="02020603050405020304" pitchFamily="18" charset="0"/>
              </a:rPr>
              <a:t>около </a:t>
            </a:r>
            <a:r>
              <a:rPr lang="ru-RU" dirty="0">
                <a:latin typeface="Times New Roman" panose="02020603050405020304" pitchFamily="18" charset="0"/>
                <a:cs typeface="Times New Roman" panose="02020603050405020304" pitchFamily="18" charset="0"/>
              </a:rPr>
              <a:t>6% от всей программы. </a:t>
            </a:r>
            <a:endParaRPr lang="ru-RU" dirty="0" smtClean="0">
              <a:latin typeface="Times New Roman" panose="02020603050405020304" pitchFamily="18" charset="0"/>
              <a:cs typeface="Times New Roman" panose="02020603050405020304" pitchFamily="18" charset="0"/>
            </a:endParaRPr>
          </a:p>
          <a:p>
            <a:pPr marL="514350" indent="-514350">
              <a:buAutoNum type="arabicParenR"/>
            </a:pPr>
            <a:r>
              <a:rPr lang="ru-RU" dirty="0" smtClean="0">
                <a:latin typeface="Times New Roman" panose="02020603050405020304" pitchFamily="18" charset="0"/>
                <a:cs typeface="Times New Roman" panose="02020603050405020304" pitchFamily="18" charset="0"/>
              </a:rPr>
              <a:t>Благолепие </a:t>
            </a:r>
            <a:r>
              <a:rPr lang="ru-RU" dirty="0">
                <a:latin typeface="Times New Roman" panose="02020603050405020304" pitchFamily="18" charset="0"/>
                <a:cs typeface="Times New Roman" panose="02020603050405020304" pitchFamily="18" charset="0"/>
              </a:rPr>
              <a:t>вывода занимает </a:t>
            </a:r>
            <a:r>
              <a:rPr lang="ru-RU" dirty="0" smtClean="0">
                <a:latin typeface="Times New Roman" panose="02020603050405020304" pitchFamily="18" charset="0"/>
                <a:cs typeface="Times New Roman" panose="02020603050405020304" pitchFamily="18" charset="0"/>
              </a:rPr>
              <a:t>около </a:t>
            </a:r>
            <a:r>
              <a:rPr lang="ru-RU" dirty="0">
                <a:latin typeface="Times New Roman" panose="02020603050405020304" pitchFamily="18" charset="0"/>
                <a:cs typeface="Times New Roman" panose="02020603050405020304" pitchFamily="18" charset="0"/>
              </a:rPr>
              <a:t>58%. </a:t>
            </a:r>
            <a:endParaRPr lang="ru-RU" dirty="0" smtClean="0">
              <a:latin typeface="Times New Roman" panose="02020603050405020304" pitchFamily="18" charset="0"/>
              <a:cs typeface="Times New Roman" panose="02020603050405020304" pitchFamily="18" charset="0"/>
            </a:endParaRPr>
          </a:p>
          <a:p>
            <a:pPr marL="514350" indent="-514350">
              <a:buAutoNum type="arabicParenR"/>
            </a:pPr>
            <a:r>
              <a:rPr lang="ru-RU" dirty="0" smtClean="0">
                <a:latin typeface="Times New Roman" panose="02020603050405020304" pitchFamily="18" charset="0"/>
                <a:cs typeface="Times New Roman" panose="02020603050405020304" pitchFamily="18" charset="0"/>
              </a:rPr>
              <a:t>Отображение </a:t>
            </a:r>
            <a:r>
              <a:rPr lang="ru-RU" dirty="0">
                <a:latin typeface="Times New Roman" panose="02020603050405020304" pitchFamily="18" charset="0"/>
                <a:cs typeface="Times New Roman" panose="02020603050405020304" pitchFamily="18" charset="0"/>
              </a:rPr>
              <a:t>графа занимает </a:t>
            </a:r>
            <a:r>
              <a:rPr lang="ru-RU" dirty="0" smtClean="0">
                <a:latin typeface="Times New Roman" panose="02020603050405020304" pitchFamily="18" charset="0"/>
                <a:cs typeface="Times New Roman" panose="02020603050405020304" pitchFamily="18" charset="0"/>
              </a:rPr>
              <a:t>примерно </a:t>
            </a:r>
            <a:r>
              <a:rPr lang="ru-RU" dirty="0">
                <a:latin typeface="Times New Roman" panose="02020603050405020304" pitchFamily="18" charset="0"/>
                <a:cs typeface="Times New Roman" panose="02020603050405020304" pitchFamily="18" charset="0"/>
              </a:rPr>
              <a:t>30% программы. </a:t>
            </a:r>
            <a:endParaRPr lang="ru-RU" dirty="0" smtClean="0">
              <a:latin typeface="Times New Roman" panose="02020603050405020304" pitchFamily="18" charset="0"/>
              <a:cs typeface="Times New Roman" panose="02020603050405020304" pitchFamily="18" charset="0"/>
            </a:endParaRPr>
          </a:p>
          <a:p>
            <a:pPr marL="514350" indent="-514350">
              <a:buAutoNum type="arabicParenR"/>
            </a:pPr>
            <a:r>
              <a:rPr lang="ru-RU" dirty="0" smtClean="0">
                <a:latin typeface="Times New Roman" panose="02020603050405020304" pitchFamily="18" charset="0"/>
                <a:cs typeface="Times New Roman" panose="02020603050405020304" pitchFamily="18" charset="0"/>
              </a:rPr>
              <a:t>Всё </a:t>
            </a:r>
            <a:r>
              <a:rPr lang="ru-RU" dirty="0">
                <a:latin typeface="Times New Roman" panose="02020603050405020304" pitchFamily="18" charset="0"/>
                <a:cs typeface="Times New Roman" panose="02020603050405020304" pitchFamily="18" charset="0"/>
              </a:rPr>
              <a:t>остальное(подключение пакетов, библиотек, скобки тел класса и т.д.) составляет приблизительно 6</a:t>
            </a:r>
            <a:r>
              <a:rPr lang="ru-RU" dirty="0" smtClean="0">
                <a:latin typeface="Times New Roman" panose="02020603050405020304" pitchFamily="18" charset="0"/>
                <a:cs typeface="Times New Roman" panose="02020603050405020304" pitchFamily="18" charset="0"/>
              </a:rPr>
              <a:t>%.</a:t>
            </a:r>
          </a:p>
          <a:p>
            <a:pPr marL="514350" indent="-514350">
              <a:buAutoNum type="arabicParenR"/>
            </a:pPr>
            <a:endParaRPr lang="ru-RU" dirty="0" smtClean="0">
              <a:latin typeface="Times New Roman" panose="02020603050405020304" pitchFamily="18" charset="0"/>
              <a:cs typeface="Times New Roman" panose="02020603050405020304" pitchFamily="18" charset="0"/>
            </a:endParaRPr>
          </a:p>
          <a:p>
            <a:pPr marL="0" indent="0">
              <a:buNone/>
            </a:pP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Т.о</a:t>
            </a:r>
            <a:r>
              <a:rPr lang="ru-RU" dirty="0">
                <a:latin typeface="Times New Roman" panose="02020603050405020304" pitchFamily="18" charset="0"/>
                <a:cs typeface="Times New Roman" panose="02020603050405020304" pitchFamily="18" charset="0"/>
              </a:rPr>
              <a:t>. можно сделать вывод, что приятный интерфейс занимает 58%, т.е. на это было потрачено более половины строк кода, что объясняет достаточно большой вес программы при достаточно коротком алгоритме, а также 30% занимает визуализация графа. </a:t>
            </a:r>
            <a:endParaRPr lang="ru-RU" dirty="0" smtClean="0">
              <a:latin typeface="Times New Roman" panose="02020603050405020304" pitchFamily="18" charset="0"/>
              <a:cs typeface="Times New Roman" panose="02020603050405020304" pitchFamily="18" charset="0"/>
            </a:endParaRPr>
          </a:p>
          <a:p>
            <a:pPr marL="0" indent="0">
              <a:buNone/>
            </a:pPr>
            <a:r>
              <a:rPr lang="ru-RU" dirty="0" smtClean="0">
                <a:latin typeface="Times New Roman" panose="02020603050405020304" pitchFamily="18" charset="0"/>
                <a:cs typeface="Times New Roman" panose="02020603050405020304" pitchFamily="18" charset="0"/>
              </a:rPr>
              <a:t>Итого: </a:t>
            </a:r>
            <a:r>
              <a:rPr lang="ru-RU" dirty="0">
                <a:latin typeface="Times New Roman" panose="02020603050405020304" pitchFamily="18" charset="0"/>
                <a:cs typeface="Times New Roman" panose="02020603050405020304" pitchFamily="18" charset="0"/>
              </a:rPr>
              <a:t>88% строк было потрачено на приятный интерфейс, а также комфортабельность и практичность ввода и вывода для пользователя</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41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87581" y="2554143"/>
            <a:ext cx="10515600" cy="1325563"/>
          </a:xfrm>
        </p:spPr>
        <p:txBody>
          <a:bodyPr>
            <a:normAutofit/>
          </a:bodyPr>
          <a:lstStyle/>
          <a:p>
            <a:r>
              <a:rPr lang="ru-RU" sz="5000" dirty="0" smtClean="0">
                <a:latin typeface="Times New Roman" panose="02020603050405020304" pitchFamily="18" charset="0"/>
                <a:cs typeface="Times New Roman" panose="02020603050405020304" pitchFamily="18" charset="0"/>
              </a:rPr>
              <a:t>Примеры выполнения программы</a:t>
            </a:r>
            <a:endParaRPr lang="ru-RU"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846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072" y="16378"/>
            <a:ext cx="6470073" cy="6841622"/>
          </a:xfrm>
          <a:prstGeom prst="rect">
            <a:avLst/>
          </a:prstGeom>
        </p:spPr>
      </p:pic>
    </p:spTree>
    <p:extLst>
      <p:ext uri="{BB962C8B-B14F-4D97-AF65-F5344CB8AC3E}">
        <p14:creationId xmlns:p14="http://schemas.microsoft.com/office/powerpoint/2010/main" val="25606889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132" y="0"/>
            <a:ext cx="7567446" cy="6858000"/>
          </a:xfrm>
          <a:prstGeom prst="rect">
            <a:avLst/>
          </a:prstGeom>
        </p:spPr>
      </p:pic>
    </p:spTree>
    <p:extLst>
      <p:ext uri="{BB962C8B-B14F-4D97-AF65-F5344CB8AC3E}">
        <p14:creationId xmlns:p14="http://schemas.microsoft.com/office/powerpoint/2010/main" val="39103827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73" y="385337"/>
            <a:ext cx="11236035" cy="6087325"/>
          </a:xfrm>
          <a:prstGeom prst="rect">
            <a:avLst/>
          </a:prstGeom>
        </p:spPr>
      </p:pic>
    </p:spTree>
    <p:extLst>
      <p:ext uri="{BB962C8B-B14F-4D97-AF65-F5344CB8AC3E}">
        <p14:creationId xmlns:p14="http://schemas.microsoft.com/office/powerpoint/2010/main" val="920379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3" y="128127"/>
            <a:ext cx="11229886" cy="6662936"/>
          </a:xfrm>
          <a:prstGeom prst="rect">
            <a:avLst/>
          </a:prstGeom>
        </p:spPr>
      </p:pic>
    </p:spTree>
    <p:extLst>
      <p:ext uri="{BB962C8B-B14F-4D97-AF65-F5344CB8AC3E}">
        <p14:creationId xmlns:p14="http://schemas.microsoft.com/office/powerpoint/2010/main" val="3304061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b="1" dirty="0" smtClean="0">
                <a:solidFill>
                  <a:schemeClr val="tx1"/>
                </a:solidFill>
                <a:latin typeface="Times New Roman" panose="02020603050405020304" pitchFamily="18" charset="0"/>
                <a:cs typeface="Times New Roman" panose="02020603050405020304" pitchFamily="18" charset="0"/>
              </a:rPr>
              <a:t>Алгоритм </a:t>
            </a:r>
            <a:r>
              <a:rPr lang="ru-RU" sz="4000" b="1" dirty="0" err="1" smtClean="0">
                <a:solidFill>
                  <a:schemeClr val="tx1"/>
                </a:solidFill>
                <a:latin typeface="Times New Roman" panose="02020603050405020304" pitchFamily="18" charset="0"/>
                <a:cs typeface="Times New Roman" panose="02020603050405020304" pitchFamily="18" charset="0"/>
              </a:rPr>
              <a:t>Дейкстры</a:t>
            </a:r>
            <a:endParaRPr lang="ru-RU" sz="4000" b="1"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77334" y="2160590"/>
            <a:ext cx="8596668" cy="2730066"/>
          </a:xfrm>
        </p:spPr>
        <p:txBody>
          <a:bodyPr>
            <a:noAutofit/>
          </a:bodyPr>
          <a:lstStyle/>
          <a:p>
            <a:pPr marL="0" indent="0">
              <a:buNone/>
            </a:pPr>
            <a:r>
              <a:rPr lang="ru-RU" sz="2500" dirty="0" smtClean="0">
                <a:solidFill>
                  <a:schemeClr val="tx1"/>
                </a:solidFill>
                <a:latin typeface="Times New Roman" panose="02020603050405020304" pitchFamily="18" charset="0"/>
                <a:cs typeface="Times New Roman" panose="02020603050405020304" pitchFamily="18" charset="0"/>
              </a:rPr>
              <a:t>	</a:t>
            </a:r>
            <a:r>
              <a:rPr lang="ru-RU" sz="2500" dirty="0" err="1" smtClean="0">
                <a:solidFill>
                  <a:schemeClr val="tx1"/>
                </a:solidFill>
                <a:latin typeface="Times New Roman" panose="02020603050405020304" pitchFamily="18" charset="0"/>
                <a:cs typeface="Times New Roman" panose="02020603050405020304" pitchFamily="18" charset="0"/>
              </a:rPr>
              <a:t>Алгори́тм</a:t>
            </a:r>
            <a:r>
              <a:rPr lang="ru-RU" sz="2500" dirty="0" smtClean="0">
                <a:solidFill>
                  <a:schemeClr val="tx1"/>
                </a:solidFill>
                <a:latin typeface="Times New Roman" panose="02020603050405020304" pitchFamily="18" charset="0"/>
                <a:cs typeface="Times New Roman" panose="02020603050405020304" pitchFamily="18" charset="0"/>
              </a:rPr>
              <a:t> </a:t>
            </a:r>
            <a:r>
              <a:rPr lang="ru-RU" sz="2500" dirty="0" err="1">
                <a:solidFill>
                  <a:schemeClr val="tx1"/>
                </a:solidFill>
                <a:latin typeface="Times New Roman" panose="02020603050405020304" pitchFamily="18" charset="0"/>
                <a:cs typeface="Times New Roman" panose="02020603050405020304" pitchFamily="18" charset="0"/>
              </a:rPr>
              <a:t>Де́йкстры</a:t>
            </a:r>
            <a:r>
              <a:rPr lang="ru-RU" sz="2500" dirty="0">
                <a:solidFill>
                  <a:schemeClr val="tx1"/>
                </a:solidFill>
                <a:latin typeface="Times New Roman" panose="02020603050405020304" pitchFamily="18" charset="0"/>
                <a:cs typeface="Times New Roman" panose="02020603050405020304" pitchFamily="18" charset="0"/>
              </a:rPr>
              <a:t> — алгоритм на графах, изобретённый нидерландским учёным </a:t>
            </a:r>
            <a:r>
              <a:rPr lang="ru-RU" sz="2500" dirty="0" err="1">
                <a:solidFill>
                  <a:schemeClr val="tx1"/>
                </a:solidFill>
                <a:latin typeface="Times New Roman" panose="02020603050405020304" pitchFamily="18" charset="0"/>
                <a:cs typeface="Times New Roman" panose="02020603050405020304" pitchFamily="18" charset="0"/>
              </a:rPr>
              <a:t>Эдсгером</a:t>
            </a:r>
            <a:r>
              <a:rPr lang="ru-RU" sz="2500" dirty="0">
                <a:solidFill>
                  <a:schemeClr val="tx1"/>
                </a:solidFill>
                <a:latin typeface="Times New Roman" panose="02020603050405020304" pitchFamily="18" charset="0"/>
                <a:cs typeface="Times New Roman" panose="02020603050405020304" pitchFamily="18" charset="0"/>
              </a:rPr>
              <a:t> </a:t>
            </a:r>
            <a:r>
              <a:rPr lang="ru-RU" sz="2500" dirty="0" err="1">
                <a:solidFill>
                  <a:schemeClr val="tx1"/>
                </a:solidFill>
                <a:latin typeface="Times New Roman" panose="02020603050405020304" pitchFamily="18" charset="0"/>
                <a:cs typeface="Times New Roman" panose="02020603050405020304" pitchFamily="18" charset="0"/>
              </a:rPr>
              <a:t>Дейкстрой</a:t>
            </a:r>
            <a:r>
              <a:rPr lang="ru-RU" sz="2500" dirty="0">
                <a:solidFill>
                  <a:schemeClr val="tx1"/>
                </a:solidFill>
                <a:latin typeface="Times New Roman" panose="02020603050405020304" pitchFamily="18" charset="0"/>
                <a:cs typeface="Times New Roman" panose="02020603050405020304" pitchFamily="18" charset="0"/>
              </a:rPr>
              <a:t> в 1959 году</a:t>
            </a:r>
            <a:r>
              <a:rPr lang="ru-RU" sz="2500"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en-US" sz="25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ru-RU" sz="2500" dirty="0" smtClean="0">
                <a:solidFill>
                  <a:schemeClr val="tx1"/>
                </a:solidFill>
                <a:latin typeface="Times New Roman" panose="02020603050405020304" pitchFamily="18" charset="0"/>
                <a:cs typeface="Times New Roman" panose="02020603050405020304" pitchFamily="18" charset="0"/>
              </a:rPr>
              <a:t>Находит </a:t>
            </a:r>
            <a:r>
              <a:rPr lang="ru-RU" sz="2500" dirty="0">
                <a:solidFill>
                  <a:schemeClr val="tx1"/>
                </a:solidFill>
                <a:latin typeface="Times New Roman" panose="02020603050405020304" pitchFamily="18" charset="0"/>
                <a:cs typeface="Times New Roman" panose="02020603050405020304" pitchFamily="18" charset="0"/>
              </a:rPr>
              <a:t>кратчайшие пути от одной из вершин графа до всех остальных</a:t>
            </a:r>
            <a:r>
              <a:rPr lang="ru-RU" sz="2500" dirty="0" smtClean="0">
                <a:solidFill>
                  <a:schemeClr val="tx1"/>
                </a:solidFill>
                <a:latin typeface="Times New Roman" panose="02020603050405020304" pitchFamily="18" charset="0"/>
                <a:cs typeface="Times New Roman" panose="02020603050405020304" pitchFamily="18" charset="0"/>
              </a:rPr>
              <a:t>.</a:t>
            </a:r>
            <a:endParaRPr lang="ru-RU" sz="25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1668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907" y="1524000"/>
            <a:ext cx="8549380" cy="3061854"/>
          </a:xfrm>
          <a:prstGeom prst="rect">
            <a:avLst/>
          </a:prstGeom>
        </p:spPr>
      </p:pic>
    </p:spTree>
    <p:extLst>
      <p:ext uri="{BB962C8B-B14F-4D97-AF65-F5344CB8AC3E}">
        <p14:creationId xmlns:p14="http://schemas.microsoft.com/office/powerpoint/2010/main" val="37500927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18" y="0"/>
            <a:ext cx="9775105" cy="6858000"/>
          </a:xfrm>
          <a:prstGeom prst="rect">
            <a:avLst/>
          </a:prstGeom>
        </p:spPr>
      </p:pic>
    </p:spTree>
    <p:extLst>
      <p:ext uri="{BB962C8B-B14F-4D97-AF65-F5344CB8AC3E}">
        <p14:creationId xmlns:p14="http://schemas.microsoft.com/office/powerpoint/2010/main" val="4867359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0" y="124690"/>
            <a:ext cx="11664106" cy="6539345"/>
          </a:xfrm>
          <a:prstGeom prst="rect">
            <a:avLst/>
          </a:prstGeom>
        </p:spPr>
      </p:pic>
    </p:spTree>
    <p:extLst>
      <p:ext uri="{BB962C8B-B14F-4D97-AF65-F5344CB8AC3E}">
        <p14:creationId xmlns:p14="http://schemas.microsoft.com/office/powerpoint/2010/main" val="3661981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43" y="124691"/>
            <a:ext cx="11515857" cy="6594764"/>
          </a:xfrm>
          <a:prstGeom prst="rect">
            <a:avLst/>
          </a:prstGeom>
        </p:spPr>
      </p:pic>
    </p:spTree>
    <p:extLst>
      <p:ext uri="{BB962C8B-B14F-4D97-AF65-F5344CB8AC3E}">
        <p14:creationId xmlns:p14="http://schemas.microsoft.com/office/powerpoint/2010/main" val="14977003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00" y="2255648"/>
            <a:ext cx="11971800" cy="1859151"/>
          </a:xfrm>
          <a:prstGeom prst="rect">
            <a:avLst/>
          </a:prstGeom>
        </p:spPr>
      </p:pic>
    </p:spTree>
    <p:extLst>
      <p:ext uri="{BB962C8B-B14F-4D97-AF65-F5344CB8AC3E}">
        <p14:creationId xmlns:p14="http://schemas.microsoft.com/office/powerpoint/2010/main" val="15811795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719455"/>
          </a:xfrm>
          <a:prstGeom prst="rect">
            <a:avLst/>
          </a:prstGeom>
        </p:spPr>
      </p:pic>
    </p:spTree>
    <p:extLst>
      <p:ext uri="{BB962C8B-B14F-4D97-AF65-F5344CB8AC3E}">
        <p14:creationId xmlns:p14="http://schemas.microsoft.com/office/powerpoint/2010/main" val="3009629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3976"/>
            <a:ext cx="11796754" cy="5633588"/>
          </a:xfrm>
          <a:prstGeom prst="rect">
            <a:avLst/>
          </a:prstGeom>
        </p:spPr>
      </p:pic>
    </p:spTree>
    <p:extLst>
      <p:ext uri="{BB962C8B-B14F-4D97-AF65-F5344CB8AC3E}">
        <p14:creationId xmlns:p14="http://schemas.microsoft.com/office/powerpoint/2010/main" val="1252964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5000" b="1" dirty="0" smtClean="0">
                <a:latin typeface="Times New Roman" panose="02020603050405020304" pitchFamily="18" charset="0"/>
                <a:cs typeface="Times New Roman" panose="02020603050405020304" pitchFamily="18" charset="0"/>
              </a:rPr>
              <a:t>Иконка</a:t>
            </a:r>
            <a:endParaRPr lang="ru-RU" sz="5000" b="1"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5475"/>
            <a:ext cx="4572111" cy="3424670"/>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111" y="1871614"/>
            <a:ext cx="3362794" cy="3448531"/>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5773" y="1895475"/>
            <a:ext cx="2718249" cy="3043989"/>
          </a:xfrm>
          <a:prstGeom prst="rect">
            <a:avLst/>
          </a:prstGeom>
        </p:spPr>
      </p:pic>
    </p:spTree>
    <p:extLst>
      <p:ext uri="{BB962C8B-B14F-4D97-AF65-F5344CB8AC3E}">
        <p14:creationId xmlns:p14="http://schemas.microsoft.com/office/powerpoint/2010/main" val="8961958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09" y="1977326"/>
            <a:ext cx="3250794" cy="2653968"/>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5456" y="1678913"/>
            <a:ext cx="1536508" cy="3250794"/>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6530" y="1678913"/>
            <a:ext cx="3250794" cy="3250794"/>
          </a:xfrm>
          <a:prstGeom prst="rect">
            <a:avLst/>
          </a:prstGeom>
        </p:spPr>
      </p:pic>
    </p:spTree>
    <p:extLst>
      <p:ext uri="{BB962C8B-B14F-4D97-AF65-F5344CB8AC3E}">
        <p14:creationId xmlns:p14="http://schemas.microsoft.com/office/powerpoint/2010/main" val="51312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94" y="1851497"/>
            <a:ext cx="3250794" cy="2933333"/>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6526" y="1534036"/>
            <a:ext cx="1358730" cy="3250794"/>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3802" y="1692766"/>
            <a:ext cx="3441270" cy="3250794"/>
          </a:xfrm>
          <a:prstGeom prst="rect">
            <a:avLst/>
          </a:prstGeom>
        </p:spPr>
      </p:pic>
    </p:spTree>
    <p:extLst>
      <p:ext uri="{BB962C8B-B14F-4D97-AF65-F5344CB8AC3E}">
        <p14:creationId xmlns:p14="http://schemas.microsoft.com/office/powerpoint/2010/main" val="2195598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1579418"/>
          </a:xfrm>
        </p:spPr>
        <p:txBody>
          <a:bodyPr>
            <a:normAutofit/>
          </a:bodyPr>
          <a:lstStyle/>
          <a:p>
            <a:r>
              <a:rPr lang="ru-RU" sz="3000" dirty="0" smtClean="0">
                <a:solidFill>
                  <a:schemeClr val="tx1"/>
                </a:solidFill>
                <a:latin typeface="Times New Roman" panose="02020603050405020304" pitchFamily="18" charset="0"/>
                <a:cs typeface="Times New Roman" panose="02020603050405020304" pitchFamily="18" charset="0"/>
              </a:rPr>
              <a:t>Применение: </a:t>
            </a:r>
            <a:r>
              <a:rPr lang="en-US" sz="3000" dirty="0" smtClean="0">
                <a:solidFill>
                  <a:schemeClr val="tx1"/>
                </a:solidFill>
                <a:latin typeface="Times New Roman" panose="02020603050405020304" pitchFamily="18" charset="0"/>
                <a:cs typeface="Times New Roman" panose="02020603050405020304" pitchFamily="18" charset="0"/>
              </a:rPr>
              <a:t>IT</a:t>
            </a:r>
            <a:r>
              <a:rPr lang="ru-RU" sz="3000" dirty="0">
                <a:solidFill>
                  <a:schemeClr val="tx1"/>
                </a:solidFill>
                <a:latin typeface="Times New Roman" panose="02020603050405020304" pitchFamily="18" charset="0"/>
                <a:cs typeface="Times New Roman" panose="02020603050405020304" pitchFamily="18" charset="0"/>
              </a:rPr>
              <a:t>, службы экстренной помощи, </a:t>
            </a:r>
            <a:r>
              <a:rPr lang="ru-RU" sz="3000" dirty="0" smtClean="0">
                <a:solidFill>
                  <a:schemeClr val="tx1"/>
                </a:solidFill>
                <a:latin typeface="Times New Roman" panose="02020603050405020304" pitchFamily="18" charset="0"/>
                <a:cs typeface="Times New Roman" panose="02020603050405020304" pitchFamily="18" charset="0"/>
              </a:rPr>
              <a:t>административные и частные </a:t>
            </a:r>
            <a:r>
              <a:rPr lang="ru-RU" sz="3000" dirty="0">
                <a:solidFill>
                  <a:schemeClr val="tx1"/>
                </a:solidFill>
                <a:latin typeface="Times New Roman" panose="02020603050405020304" pitchFamily="18" charset="0"/>
                <a:cs typeface="Times New Roman" panose="02020603050405020304" pitchFamily="18" charset="0"/>
              </a:rPr>
              <a:t>организации, повседневная жизнь и т.д.</a:t>
            </a:r>
            <a:endParaRPr lang="ru-RU" sz="3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7362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21" y="2005034"/>
            <a:ext cx="3250794" cy="2653968"/>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653" y="1706621"/>
            <a:ext cx="1358730" cy="3250794"/>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3003" y="1865351"/>
            <a:ext cx="3250794" cy="2933333"/>
          </a:xfrm>
          <a:prstGeom prst="rect">
            <a:avLst/>
          </a:prstGeom>
        </p:spPr>
      </p:pic>
    </p:spTree>
    <p:extLst>
      <p:ext uri="{BB962C8B-B14F-4D97-AF65-F5344CB8AC3E}">
        <p14:creationId xmlns:p14="http://schemas.microsoft.com/office/powerpoint/2010/main" val="1136054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70570"/>
            <a:ext cx="10515600" cy="1325563"/>
          </a:xfrm>
        </p:spPr>
        <p:txBody>
          <a:bodyPr>
            <a:normAutofit/>
          </a:bodyPr>
          <a:lstStyle/>
          <a:p>
            <a:pPr algn="ctr"/>
            <a:r>
              <a:rPr lang="ru-RU" sz="5000" dirty="0">
                <a:latin typeface="Times New Roman" panose="02020603050405020304" pitchFamily="18" charset="0"/>
                <a:cs typeface="Times New Roman" panose="02020603050405020304" pitchFamily="18" charset="0"/>
              </a:rPr>
              <a:t>Плюсы и минусы </a:t>
            </a:r>
            <a:r>
              <a:rPr lang="ru-RU" sz="5000" dirty="0" smtClean="0">
                <a:latin typeface="Times New Roman" panose="02020603050405020304" pitchFamily="18" charset="0"/>
                <a:cs typeface="Times New Roman" panose="02020603050405020304" pitchFamily="18" charset="0"/>
              </a:rPr>
              <a:t>программы</a:t>
            </a:r>
            <a:endParaRPr lang="ru-RU" sz="5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38200" y="1396133"/>
            <a:ext cx="10515600" cy="5032375"/>
          </a:xfrm>
        </p:spPr>
        <p:txBody>
          <a:bodyPr>
            <a:noAutofit/>
          </a:bodyPr>
          <a:lstStyle/>
          <a:p>
            <a:pPr marL="0" indent="0">
              <a:buNone/>
            </a:pPr>
            <a:r>
              <a:rPr lang="ru-RU" sz="2200" dirty="0">
                <a:latin typeface="Times New Roman" panose="02020603050405020304" pitchFamily="18" charset="0"/>
                <a:cs typeface="Times New Roman" panose="02020603050405020304" pitchFamily="18" charset="0"/>
              </a:rPr>
              <a:t>Плюсы:</a:t>
            </a:r>
          </a:p>
          <a:p>
            <a:pPr marL="0" indent="0">
              <a:buNone/>
            </a:pPr>
            <a:r>
              <a:rPr lang="ru-RU" sz="22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Программа </a:t>
            </a:r>
            <a:r>
              <a:rPr lang="ru-RU" sz="2200" dirty="0">
                <a:latin typeface="Times New Roman" panose="02020603050405020304" pitchFamily="18" charset="0"/>
                <a:cs typeface="Times New Roman" panose="02020603050405020304" pitchFamily="18" charset="0"/>
              </a:rPr>
              <a:t>достаточно оптимально вычисляет кратчайший путь по алгоритму </a:t>
            </a:r>
            <a:r>
              <a:rPr lang="ru-RU" sz="2200" dirty="0" err="1">
                <a:latin typeface="Times New Roman" panose="02020603050405020304" pitchFamily="18" charset="0"/>
                <a:cs typeface="Times New Roman" panose="02020603050405020304" pitchFamily="18" charset="0"/>
              </a:rPr>
              <a:t>Дейкстры</a:t>
            </a:r>
            <a:r>
              <a:rPr lang="ru-RU" sz="2200" dirty="0">
                <a:latin typeface="Times New Roman" panose="02020603050405020304" pitchFamily="18" charset="0"/>
                <a:cs typeface="Times New Roman" panose="02020603050405020304" pitchFamily="18" charset="0"/>
              </a:rPr>
              <a:t>.</a:t>
            </a:r>
          </a:p>
          <a:p>
            <a:pPr marL="0" indent="0">
              <a:buNone/>
            </a:pPr>
            <a:r>
              <a:rPr lang="ru-RU" sz="2200" dirty="0" smtClean="0">
                <a:latin typeface="Times New Roman" panose="02020603050405020304"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Реализован </a:t>
            </a:r>
            <a:r>
              <a:rPr lang="ru-RU" sz="2200" dirty="0">
                <a:latin typeface="Times New Roman" panose="02020603050405020304" pitchFamily="18" charset="0"/>
                <a:cs typeface="Times New Roman" panose="02020603050405020304" pitchFamily="18" charset="0"/>
              </a:rPr>
              <a:t>приятный интерфейс для пользователя</a:t>
            </a:r>
          </a:p>
          <a:p>
            <a:pPr marL="0" indent="0">
              <a:buNone/>
            </a:pPr>
            <a:r>
              <a:rPr lang="ru-RU" sz="2200" dirty="0" smtClean="0">
                <a:latin typeface="Times New Roman" panose="02020603050405020304" pitchFamily="18" charset="0"/>
                <a:cs typeface="Times New Roman" panose="02020603050405020304" pitchFamily="18" charset="0"/>
              </a:rPr>
              <a:t>3)</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Программа </a:t>
            </a:r>
            <a:r>
              <a:rPr lang="ru-RU" sz="2200" dirty="0">
                <a:latin typeface="Times New Roman" panose="02020603050405020304" pitchFamily="18" charset="0"/>
                <a:cs typeface="Times New Roman" panose="02020603050405020304" pitchFamily="18" charset="0"/>
              </a:rPr>
              <a:t>красочно рисует граф по матрице весов</a:t>
            </a:r>
          </a:p>
          <a:p>
            <a:pPr marL="0" indent="0">
              <a:buNone/>
            </a:pPr>
            <a:r>
              <a:rPr lang="ru-RU" sz="2200" dirty="0" smtClean="0">
                <a:latin typeface="Times New Roman" panose="02020603050405020304" pitchFamily="18" charset="0"/>
                <a:cs typeface="Times New Roman" panose="02020603050405020304" pitchFamily="18" charset="0"/>
              </a:rPr>
              <a:t>4)</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Программа </a:t>
            </a:r>
            <a:r>
              <a:rPr lang="ru-RU" sz="2200" dirty="0">
                <a:latin typeface="Times New Roman" panose="02020603050405020304" pitchFamily="18" charset="0"/>
                <a:cs typeface="Times New Roman" panose="02020603050405020304" pitchFamily="18" charset="0"/>
              </a:rPr>
              <a:t>протестирована </a:t>
            </a:r>
            <a:r>
              <a:rPr lang="ru-RU" sz="2200" dirty="0" smtClean="0">
                <a:latin typeface="Times New Roman" panose="02020603050405020304" pitchFamily="18" charset="0"/>
                <a:cs typeface="Times New Roman" panose="02020603050405020304" pitchFamily="18" charset="0"/>
              </a:rPr>
              <a:t>и адекватно работает</a:t>
            </a:r>
            <a:r>
              <a:rPr lang="en-US" sz="2200" dirty="0" smtClean="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с</a:t>
            </a:r>
            <a:r>
              <a:rPr lang="ru-RU" sz="2200" dirty="0" smtClean="0">
                <a:latin typeface="Times New Roman" panose="02020603050405020304" pitchFamily="18" charset="0"/>
                <a:cs typeface="Times New Roman" panose="02020603050405020304" pitchFamily="18" charset="0"/>
              </a:rPr>
              <a:t> нестандартными ситуациями </a:t>
            </a:r>
            <a:r>
              <a:rPr lang="ru-RU" sz="2200" dirty="0">
                <a:latin typeface="Times New Roman" panose="02020603050405020304" pitchFamily="18" charset="0"/>
                <a:cs typeface="Times New Roman" panose="02020603050405020304" pitchFamily="18" charset="0"/>
              </a:rPr>
              <a:t>(цикл, петли и т.д.).</a:t>
            </a:r>
          </a:p>
          <a:p>
            <a:pPr marL="0" indent="0">
              <a:buNone/>
            </a:pPr>
            <a:r>
              <a:rPr lang="ru-RU" sz="2200" dirty="0" smtClean="0">
                <a:latin typeface="Times New Roman" panose="02020603050405020304" pitchFamily="18" charset="0"/>
                <a:cs typeface="Times New Roman" panose="02020603050405020304" pitchFamily="18" charset="0"/>
              </a:rPr>
              <a:t>5)</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Создан </a:t>
            </a:r>
            <a:r>
              <a:rPr lang="ru-RU" sz="2200" dirty="0">
                <a:latin typeface="Times New Roman" panose="02020603050405020304" pitchFamily="18" charset="0"/>
                <a:cs typeface="Times New Roman" panose="02020603050405020304" pitchFamily="18" charset="0"/>
              </a:rPr>
              <a:t>файл с разрешением .</a:t>
            </a:r>
            <a:r>
              <a:rPr lang="ru-RU" sz="2200" dirty="0" err="1">
                <a:latin typeface="Times New Roman" panose="02020603050405020304" pitchFamily="18" charset="0"/>
                <a:cs typeface="Times New Roman" panose="02020603050405020304" pitchFamily="18" charset="0"/>
              </a:rPr>
              <a:t>jar</a:t>
            </a:r>
            <a:endParaRPr lang="ru-RU" sz="2200" dirty="0">
              <a:latin typeface="Times New Roman" panose="02020603050405020304" pitchFamily="18" charset="0"/>
              <a:cs typeface="Times New Roman" panose="02020603050405020304" pitchFamily="18" charset="0"/>
            </a:endParaRPr>
          </a:p>
          <a:p>
            <a:pPr marL="0" indent="0">
              <a:buNone/>
            </a:pPr>
            <a:r>
              <a:rPr lang="ru-RU" sz="2200" dirty="0" smtClean="0">
                <a:latin typeface="Times New Roman" panose="02020603050405020304" pitchFamily="18" charset="0"/>
                <a:cs typeface="Times New Roman" panose="02020603050405020304" pitchFamily="18" charset="0"/>
              </a:rPr>
              <a:t>6)</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Разработана </a:t>
            </a:r>
            <a:r>
              <a:rPr lang="ru-RU" sz="2200" dirty="0">
                <a:latin typeface="Times New Roman" panose="02020603050405020304" pitchFamily="18" charset="0"/>
                <a:cs typeface="Times New Roman" panose="02020603050405020304" pitchFamily="18" charset="0"/>
              </a:rPr>
              <a:t>авторская иконка.</a:t>
            </a:r>
          </a:p>
          <a:p>
            <a:pPr marL="0" indent="0">
              <a:buNone/>
            </a:pPr>
            <a:r>
              <a:rPr lang="ru-RU" sz="2200" dirty="0" smtClean="0">
                <a:latin typeface="Times New Roman" panose="02020603050405020304" pitchFamily="18" charset="0"/>
                <a:cs typeface="Times New Roman" panose="02020603050405020304" pitchFamily="18" charset="0"/>
              </a:rPr>
              <a:t>7)</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Реализована </a:t>
            </a:r>
            <a:r>
              <a:rPr lang="ru-RU" sz="2200" dirty="0">
                <a:latin typeface="Times New Roman" panose="02020603050405020304" pitchFamily="18" charset="0"/>
                <a:cs typeface="Times New Roman" panose="02020603050405020304" pitchFamily="18" charset="0"/>
              </a:rPr>
              <a:t>перерисовка графа.</a:t>
            </a:r>
          </a:p>
          <a:p>
            <a:pPr marL="0" indent="0">
              <a:buNone/>
            </a:pPr>
            <a:r>
              <a:rPr lang="ru-RU" sz="2200" dirty="0">
                <a:latin typeface="Times New Roman" panose="02020603050405020304" pitchFamily="18" charset="0"/>
                <a:cs typeface="Times New Roman" panose="02020603050405020304" pitchFamily="18" charset="0"/>
              </a:rPr>
              <a:t>Минусы:</a:t>
            </a:r>
          </a:p>
          <a:p>
            <a:pPr marL="0" indent="0">
              <a:buNone/>
            </a:pPr>
            <a:r>
              <a:rPr lang="ru-RU" sz="22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Программа </a:t>
            </a:r>
            <a:r>
              <a:rPr lang="ru-RU" sz="2200" dirty="0">
                <a:latin typeface="Times New Roman" panose="02020603050405020304" pitchFamily="18" charset="0"/>
                <a:cs typeface="Times New Roman" panose="02020603050405020304" pitchFamily="18" charset="0"/>
              </a:rPr>
              <a:t>достаточно объёмная</a:t>
            </a:r>
          </a:p>
          <a:p>
            <a:pPr marL="0" indent="0">
              <a:buNone/>
            </a:pPr>
            <a:r>
              <a:rPr lang="ru-RU" sz="2200" dirty="0" smtClean="0">
                <a:latin typeface="Times New Roman" panose="02020603050405020304"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Почти </a:t>
            </a:r>
            <a:r>
              <a:rPr lang="ru-RU" sz="2200" dirty="0">
                <a:latin typeface="Times New Roman" panose="02020603050405020304" pitchFamily="18" charset="0"/>
                <a:cs typeface="Times New Roman" panose="02020603050405020304" pitchFamily="18" charset="0"/>
              </a:rPr>
              <a:t>не используются основные принципы </a:t>
            </a:r>
            <a:r>
              <a:rPr lang="ru-RU" sz="2200" dirty="0" smtClean="0">
                <a:latin typeface="Times New Roman" panose="02020603050405020304" pitchFamily="18" charset="0"/>
                <a:cs typeface="Times New Roman" panose="02020603050405020304" pitchFamily="18" charset="0"/>
              </a:rPr>
              <a:t>ООП</a:t>
            </a: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1291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5000" b="1" dirty="0" smtClean="0">
                <a:latin typeface="Times New Roman" panose="02020603050405020304" pitchFamily="18" charset="0"/>
                <a:cs typeface="Times New Roman" panose="02020603050405020304" pitchFamily="18" charset="0"/>
              </a:rPr>
              <a:t>Заключение</a:t>
            </a:r>
            <a:endParaRPr lang="ru-RU" sz="5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ходе работы были выполнены поставленные задачи в полном объёме, а также была достигнута поставленная цель. Реализация программы оказалась достаточно успешной, что подтверждают сравнения с программами конкурентами. Также в ходе работы задействовалось достаточно большое количество ресурсов (временных, литературных и т.д.). Был произведён огромный обзор литературы, отобраны самые значимые источники для выполнения данной работы. Найденная информация, полученные и имеющиеся знания в ходе работы были достаточно сильно сжаты и компактно, но понятно изложены.</a:t>
            </a:r>
          </a:p>
          <a:p>
            <a:pPr marL="0" indent="0">
              <a:buNone/>
            </a:pPr>
            <a:r>
              <a:rPr lang="ru-RU" dirty="0">
                <a:latin typeface="Times New Roman" panose="02020603050405020304" pitchFamily="18" charset="0"/>
                <a:cs typeface="Times New Roman" panose="02020603050405020304" pitchFamily="18" charset="0"/>
              </a:rPr>
              <a:t>	В дальнейшем планируется доработать программу до “идеала</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6399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71161"/>
            <a:ext cx="10515600" cy="6492875"/>
          </a:xfrm>
        </p:spPr>
        <p:txBody>
          <a:bodyPr>
            <a:normAutofit fontScale="90000"/>
          </a:bodyPr>
          <a:lstStyle/>
          <a:p>
            <a:r>
              <a:rPr lang="ru-RU" dirty="0">
                <a:latin typeface="Times New Roman" panose="02020603050405020304" pitchFamily="18" charset="0"/>
                <a:cs typeface="Times New Roman" panose="02020603050405020304" pitchFamily="18" charset="0"/>
              </a:rPr>
              <a:t>Рекомендации:</a:t>
            </a:r>
            <a:br>
              <a:rPr lang="ru-RU" dirty="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Реализовать </a:t>
            </a:r>
            <a:r>
              <a:rPr lang="ru-RU" dirty="0">
                <a:latin typeface="Times New Roman" panose="02020603050405020304" pitchFamily="18" charset="0"/>
                <a:cs typeface="Times New Roman" panose="02020603050405020304" pitchFamily="18" charset="0"/>
              </a:rPr>
              <a:t>и внедрить алгоритм топологической </a:t>
            </a:r>
            <a:r>
              <a:rPr lang="ru-RU" dirty="0" smtClean="0">
                <a:latin typeface="Times New Roman" panose="02020603050405020304" pitchFamily="18" charset="0"/>
                <a:cs typeface="Times New Roman" panose="02020603050405020304" pitchFamily="18" charset="0"/>
              </a:rPr>
              <a:t>сортировки</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r>
            <a:br>
              <a:rPr lang="ru-RU" dirty="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Переработать </a:t>
            </a:r>
            <a:r>
              <a:rPr lang="ru-RU" dirty="0">
                <a:latin typeface="Times New Roman" panose="02020603050405020304" pitchFamily="18" charset="0"/>
                <a:cs typeface="Times New Roman" panose="02020603050405020304" pitchFamily="18" charset="0"/>
              </a:rPr>
              <a:t>программу в соответствии с основными принципами ООП.</a:t>
            </a:r>
            <a:br>
              <a:rPr lang="ru-RU" dirty="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Выделить </a:t>
            </a:r>
            <a:r>
              <a:rPr lang="ru-RU" dirty="0">
                <a:latin typeface="Times New Roman" panose="02020603050405020304" pitchFamily="18" charset="0"/>
                <a:cs typeface="Times New Roman" panose="02020603050405020304" pitchFamily="18" charset="0"/>
              </a:rPr>
              <a:t>отображение кратчайшего пути при визуализации </a:t>
            </a:r>
            <a:r>
              <a:rPr lang="ru-RU" dirty="0" smtClean="0">
                <a:latin typeface="Times New Roman" panose="02020603050405020304" pitchFamily="18" charset="0"/>
                <a:cs typeface="Times New Roman" panose="02020603050405020304" pitchFamily="18" charset="0"/>
              </a:rPr>
              <a:t>графа</a:t>
            </a:r>
            <a:r>
              <a:rPr lang="en-US" dirty="0" smtClean="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r>
            <a:br>
              <a:rPr lang="ru-RU" dirty="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Нивелировать </a:t>
            </a:r>
            <a:r>
              <a:rPr lang="ru-RU" dirty="0">
                <a:latin typeface="Times New Roman" panose="02020603050405020304" pitchFamily="18" charset="0"/>
                <a:cs typeface="Times New Roman" panose="02020603050405020304" pitchFamily="18" charset="0"/>
              </a:rPr>
              <a:t>выше изложенные минусы.</a:t>
            </a:r>
            <a:br>
              <a:rPr lang="ru-RU" dirty="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Сделать содержание </a:t>
            </a:r>
            <a:r>
              <a:rPr lang="ru-RU" dirty="0">
                <a:latin typeface="Times New Roman" panose="02020603050405020304" pitchFamily="18" charset="0"/>
                <a:cs typeface="Times New Roman" panose="02020603050405020304" pitchFamily="18" charset="0"/>
              </a:rPr>
              <a:t>курсовой работы более подробным.</a:t>
            </a:r>
            <a:br>
              <a:rPr lang="ru-RU" dirty="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Реализовать </a:t>
            </a:r>
            <a:r>
              <a:rPr lang="ru-RU" dirty="0">
                <a:latin typeface="Times New Roman" panose="02020603050405020304" pitchFamily="18" charset="0"/>
                <a:cs typeface="Times New Roman" panose="02020603050405020304" pitchFamily="18" charset="0"/>
              </a:rPr>
              <a:t>полноценное приложение, которое можно будет запатентовать. </a:t>
            </a:r>
          </a:p>
        </p:txBody>
      </p:sp>
    </p:spTree>
    <p:extLst>
      <p:ext uri="{BB962C8B-B14F-4D97-AF65-F5344CB8AC3E}">
        <p14:creationId xmlns:p14="http://schemas.microsoft.com/office/powerpoint/2010/main" val="24346456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182" y="366285"/>
            <a:ext cx="9545781" cy="6116553"/>
          </a:xfrm>
          <a:prstGeom prst="rect">
            <a:avLst/>
          </a:prstGeom>
        </p:spPr>
      </p:pic>
    </p:spTree>
    <p:extLst>
      <p:ext uri="{BB962C8B-B14F-4D97-AF65-F5344CB8AC3E}">
        <p14:creationId xmlns:p14="http://schemas.microsoft.com/office/powerpoint/2010/main" val="26715681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5000" b="1" dirty="0" smtClean="0">
                <a:latin typeface="Times New Roman" panose="02020603050405020304" pitchFamily="18" charset="0"/>
                <a:cs typeface="Times New Roman" panose="02020603050405020304" pitchFamily="18" charset="0"/>
              </a:rPr>
              <a:t>Приложения</a:t>
            </a:r>
            <a:endParaRPr lang="ru-RU" sz="5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pPr marL="0" indent="0">
              <a:buNone/>
            </a:pPr>
            <a:r>
              <a:rPr lang="ru-RU" sz="3000" dirty="0" smtClean="0">
                <a:latin typeface="Times New Roman" panose="02020603050405020304" pitchFamily="18" charset="0"/>
                <a:cs typeface="Times New Roman" panose="02020603050405020304" pitchFamily="18" charset="0"/>
              </a:rPr>
              <a:t>1.</a:t>
            </a:r>
            <a:r>
              <a:rPr lang="en-US" sz="3000" dirty="0" smtClean="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Файл </a:t>
            </a:r>
            <a:r>
              <a:rPr lang="ru-RU" sz="3000" dirty="0">
                <a:latin typeface="Times New Roman" panose="02020603050405020304" pitchFamily="18" charset="0"/>
                <a:cs typeface="Times New Roman" panose="02020603050405020304" pitchFamily="18" charset="0"/>
              </a:rPr>
              <a:t>типа .</a:t>
            </a:r>
            <a:r>
              <a:rPr lang="ru-RU" sz="3000" dirty="0" err="1">
                <a:latin typeface="Times New Roman" panose="02020603050405020304" pitchFamily="18" charset="0"/>
                <a:cs typeface="Times New Roman" panose="02020603050405020304" pitchFamily="18" charset="0"/>
              </a:rPr>
              <a:t>jar</a:t>
            </a:r>
            <a:r>
              <a:rPr lang="ru-RU" sz="3000" dirty="0">
                <a:latin typeface="Times New Roman" panose="02020603050405020304" pitchFamily="18" charset="0"/>
                <a:cs typeface="Times New Roman" panose="02020603050405020304" pitchFamily="18" charset="0"/>
              </a:rPr>
              <a:t> в электронном виде</a:t>
            </a:r>
          </a:p>
          <a:p>
            <a:pPr marL="0" indent="0">
              <a:buNone/>
            </a:pPr>
            <a:r>
              <a:rPr lang="ru-RU" sz="3000" dirty="0" smtClean="0">
                <a:latin typeface="Times New Roman" panose="02020603050405020304" pitchFamily="18" charset="0"/>
                <a:cs typeface="Times New Roman" panose="02020603050405020304" pitchFamily="18" charset="0"/>
              </a:rPr>
              <a:t>2.</a:t>
            </a:r>
            <a:r>
              <a:rPr lang="en-US" sz="3000" dirty="0" smtClean="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Электронная </a:t>
            </a:r>
            <a:r>
              <a:rPr lang="ru-RU" sz="3000" dirty="0">
                <a:latin typeface="Times New Roman" panose="02020603050405020304" pitchFamily="18" charset="0"/>
                <a:cs typeface="Times New Roman" panose="02020603050405020304" pitchFamily="18" charset="0"/>
              </a:rPr>
              <a:t>версия курсовой работы</a:t>
            </a:r>
          </a:p>
          <a:p>
            <a:pPr marL="0" indent="0">
              <a:buNone/>
            </a:pPr>
            <a:r>
              <a:rPr lang="ru-RU" sz="3000" dirty="0" smtClean="0">
                <a:latin typeface="Times New Roman" panose="02020603050405020304" pitchFamily="18" charset="0"/>
                <a:cs typeface="Times New Roman" panose="02020603050405020304" pitchFamily="18" charset="0"/>
              </a:rPr>
              <a:t>3.</a:t>
            </a:r>
            <a:r>
              <a:rPr lang="en-US" sz="3000" dirty="0" smtClean="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Презентация </a:t>
            </a:r>
            <a:r>
              <a:rPr lang="ru-RU" sz="3000" dirty="0">
                <a:latin typeface="Times New Roman" panose="02020603050405020304" pitchFamily="18" charset="0"/>
                <a:cs typeface="Times New Roman" panose="02020603050405020304" pitchFamily="18" charset="0"/>
              </a:rPr>
              <a:t>курсовой работы</a:t>
            </a:r>
          </a:p>
          <a:p>
            <a:pPr marL="0" indent="0">
              <a:buNone/>
            </a:pPr>
            <a:r>
              <a:rPr lang="ru-RU" sz="3000" dirty="0" smtClean="0">
                <a:latin typeface="Times New Roman" panose="02020603050405020304" pitchFamily="18" charset="0"/>
                <a:cs typeface="Times New Roman" panose="02020603050405020304" pitchFamily="18" charset="0"/>
              </a:rPr>
              <a:t>4.</a:t>
            </a:r>
            <a:r>
              <a:rPr lang="en-US" sz="3000" dirty="0" smtClean="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Файл </a:t>
            </a:r>
            <a:r>
              <a:rPr lang="ru-RU" sz="3000" dirty="0">
                <a:latin typeface="Times New Roman" panose="02020603050405020304" pitchFamily="18" charset="0"/>
                <a:cs typeface="Times New Roman" panose="02020603050405020304" pitchFamily="18" charset="0"/>
              </a:rPr>
              <a:t>с несколькими готовыми тестами по алгоритму </a:t>
            </a:r>
            <a:r>
              <a:rPr lang="ru-RU" sz="3000" dirty="0" err="1">
                <a:latin typeface="Times New Roman" panose="02020603050405020304" pitchFamily="18" charset="0"/>
                <a:cs typeface="Times New Roman" panose="02020603050405020304" pitchFamily="18" charset="0"/>
              </a:rPr>
              <a:t>Дейкстры</a:t>
            </a:r>
            <a:r>
              <a:rPr lang="ru-RU" sz="3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785554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8908473" cy="2091892"/>
          </a:xfrm>
        </p:spPr>
        <p:txBody>
          <a:bodyPr>
            <a:noAutofit/>
          </a:bodyPr>
          <a:lstStyle/>
          <a:p>
            <a:r>
              <a:rPr lang="en-US" sz="8000" dirty="0" smtClean="0">
                <a:solidFill>
                  <a:schemeClr val="tx1"/>
                </a:solidFill>
                <a:latin typeface="Times New Roman" panose="02020603050405020304" pitchFamily="18" charset="0"/>
                <a:cs typeface="Times New Roman" panose="02020603050405020304" pitchFamily="18" charset="0"/>
              </a:rPr>
              <a:t/>
            </a:r>
            <a:br>
              <a:rPr lang="en-US" sz="8000" dirty="0" smtClean="0">
                <a:solidFill>
                  <a:schemeClr val="tx1"/>
                </a:solidFill>
                <a:latin typeface="Times New Roman" panose="02020603050405020304" pitchFamily="18" charset="0"/>
                <a:cs typeface="Times New Roman" panose="02020603050405020304" pitchFamily="18" charset="0"/>
              </a:rPr>
            </a:br>
            <a:r>
              <a:rPr lang="en-US" sz="8000" dirty="0">
                <a:solidFill>
                  <a:schemeClr val="tx1"/>
                </a:solidFill>
                <a:latin typeface="Times New Roman" panose="02020603050405020304" pitchFamily="18" charset="0"/>
                <a:cs typeface="Times New Roman" panose="02020603050405020304" pitchFamily="18" charset="0"/>
              </a:rPr>
              <a:t>Goodbye world!</a:t>
            </a:r>
            <a:endParaRPr lang="ru-RU" sz="8000" dirty="0">
              <a:solidFill>
                <a:schemeClr val="tx1"/>
              </a:solidFill>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332510" y="4003820"/>
            <a:ext cx="11665527" cy="983817"/>
          </a:xfrm>
        </p:spPr>
        <p:txBody>
          <a:bodyPr>
            <a:noAutofit/>
          </a:bodyPr>
          <a:lstStyle/>
          <a:p>
            <a:r>
              <a:rPr lang="ru-RU" sz="6000" dirty="0" smtClean="0">
                <a:latin typeface="Times New Roman" panose="02020603050405020304" pitchFamily="18" charset="0"/>
                <a:cs typeface="Times New Roman" panose="02020603050405020304" pitchFamily="18" charset="0"/>
              </a:rPr>
              <a:t>Спасибо за внимание</a:t>
            </a:r>
            <a:r>
              <a:rPr lang="en-US" sz="6000" dirty="0" smtClean="0">
                <a:latin typeface="Times New Roman" panose="02020603050405020304" pitchFamily="18" charset="0"/>
                <a:cs typeface="Times New Roman" panose="02020603050405020304" pitchFamily="18" charset="0"/>
              </a:rPr>
              <a:t>!</a:t>
            </a:r>
            <a:endParaRPr lang="ru-RU"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3471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1"/>
            <a:ext cx="12192000" cy="6873241"/>
          </a:xfrm>
          <a:prstGeom prst="rect">
            <a:avLst/>
          </a:prstGeom>
        </p:spPr>
      </p:pic>
    </p:spTree>
    <p:extLst>
      <p:ext uri="{BB962C8B-B14F-4D97-AF65-F5344CB8AC3E}">
        <p14:creationId xmlns:p14="http://schemas.microsoft.com/office/powerpoint/2010/main" val="245741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10676466" cy="789709"/>
          </a:xfrm>
        </p:spPr>
        <p:txBody>
          <a:bodyPr>
            <a:noAutofit/>
          </a:bodyPr>
          <a:lstStyle/>
          <a:p>
            <a:pPr algn="ctr"/>
            <a:r>
              <a:rPr lang="ru-RU" sz="5000" dirty="0">
                <a:solidFill>
                  <a:schemeClr val="tx1"/>
                </a:solidFill>
                <a:latin typeface="Times New Roman" panose="02020603050405020304" pitchFamily="18" charset="0"/>
                <a:cs typeface="Times New Roman" panose="02020603050405020304" pitchFamily="18" charset="0"/>
              </a:rPr>
              <a:t>Литературный обзор и его </a:t>
            </a:r>
            <a:r>
              <a:rPr lang="ru-RU" sz="5000" dirty="0" smtClean="0">
                <a:solidFill>
                  <a:schemeClr val="tx1"/>
                </a:solidFill>
                <a:latin typeface="Times New Roman" panose="02020603050405020304" pitchFamily="18" charset="0"/>
                <a:cs typeface="Times New Roman" panose="02020603050405020304" pitchFamily="18" charset="0"/>
              </a:rPr>
              <a:t>анализ</a:t>
            </a:r>
            <a:endParaRPr lang="ru-RU" sz="50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38200" y="1825625"/>
            <a:ext cx="10515600" cy="1430193"/>
          </a:xfrm>
        </p:spPr>
        <p:txBody>
          <a:bodyPr>
            <a:normAutofit/>
          </a:bodyPr>
          <a:lstStyle/>
          <a:p>
            <a:pPr marL="0" indent="0">
              <a:buNone/>
            </a:pPr>
            <a:r>
              <a:rPr lang="ru-RU" sz="3000" dirty="0">
                <a:latin typeface="Times New Roman" panose="02020603050405020304" pitchFamily="18" charset="0"/>
                <a:cs typeface="Times New Roman" panose="02020603050405020304" pitchFamily="18" charset="0"/>
              </a:rPr>
              <a:t>В ходе написания работы для формулировки задачи и составления псевдокода была использована следующая литература:</a:t>
            </a:r>
          </a:p>
          <a:p>
            <a:pPr marL="0" indent="0">
              <a:buNone/>
            </a:pPr>
            <a:endParaRPr lang="ru-RU"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8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6"/>
            <a:ext cx="10868891" cy="1394402"/>
          </a:xfrm>
        </p:spPr>
        <p:txBody>
          <a:bodyPr>
            <a:noAutofit/>
          </a:bodyPr>
          <a:lstStyle/>
          <a:p>
            <a:pPr lvl="0"/>
            <a:r>
              <a:rPr lang="en-US" sz="3000" i="1" dirty="0" smtClean="0">
                <a:latin typeface="Times New Roman" panose="02020603050405020304" pitchFamily="18" charset="0"/>
                <a:cs typeface="Times New Roman" panose="02020603050405020304" pitchFamily="18" charset="0"/>
              </a:rPr>
              <a:t>1) </a:t>
            </a:r>
            <a:r>
              <a:rPr lang="ru-RU" sz="3000" i="1" dirty="0" smtClean="0">
                <a:latin typeface="Times New Roman" panose="02020603050405020304" pitchFamily="18" charset="0"/>
                <a:cs typeface="Times New Roman" panose="02020603050405020304" pitchFamily="18" charset="0"/>
              </a:rPr>
              <a:t>Томас </a:t>
            </a:r>
            <a:r>
              <a:rPr lang="ru-RU" sz="3000" i="1" dirty="0">
                <a:latin typeface="Times New Roman" panose="02020603050405020304" pitchFamily="18" charset="0"/>
                <a:cs typeface="Times New Roman" panose="02020603050405020304" pitchFamily="18" charset="0"/>
              </a:rPr>
              <a:t>Х. </a:t>
            </a:r>
            <a:r>
              <a:rPr lang="ru-RU" sz="3000" i="1" dirty="0" err="1">
                <a:latin typeface="Times New Roman" panose="02020603050405020304" pitchFamily="18" charset="0"/>
                <a:cs typeface="Times New Roman" panose="02020603050405020304" pitchFamily="18" charset="0"/>
              </a:rPr>
              <a:t>Кормен</a:t>
            </a:r>
            <a:r>
              <a:rPr lang="ru-RU" sz="3000" i="1" dirty="0">
                <a:latin typeface="Times New Roman" panose="02020603050405020304" pitchFamily="18" charset="0"/>
                <a:cs typeface="Times New Roman" panose="02020603050405020304" pitchFamily="18" charset="0"/>
              </a:rPr>
              <a:t>, Чарльз И. </a:t>
            </a:r>
            <a:r>
              <a:rPr lang="ru-RU" sz="3000" i="1" dirty="0" err="1">
                <a:latin typeface="Times New Roman" panose="02020603050405020304" pitchFamily="18" charset="0"/>
                <a:cs typeface="Times New Roman" panose="02020603050405020304" pitchFamily="18" charset="0"/>
              </a:rPr>
              <a:t>Лейзерсон</a:t>
            </a:r>
            <a:r>
              <a:rPr lang="ru-RU" sz="3000" i="1" dirty="0">
                <a:latin typeface="Times New Roman" panose="02020603050405020304" pitchFamily="18" charset="0"/>
                <a:cs typeface="Times New Roman" panose="02020603050405020304" pitchFamily="18" charset="0"/>
              </a:rPr>
              <a:t>, Рональд Л. </a:t>
            </a:r>
            <a:r>
              <a:rPr lang="ru-RU" sz="3000" i="1" dirty="0" err="1">
                <a:latin typeface="Times New Roman" panose="02020603050405020304" pitchFamily="18" charset="0"/>
                <a:cs typeface="Times New Roman" panose="02020603050405020304" pitchFamily="18" charset="0"/>
              </a:rPr>
              <a:t>Ривест</a:t>
            </a:r>
            <a:r>
              <a:rPr lang="ru-RU" sz="3000" i="1" dirty="0">
                <a:latin typeface="Times New Roman" panose="02020603050405020304" pitchFamily="18" charset="0"/>
                <a:cs typeface="Times New Roman" panose="02020603050405020304" pitchFamily="18" charset="0"/>
              </a:rPr>
              <a:t>, Клиффорд </a:t>
            </a:r>
            <a:r>
              <a:rPr lang="ru-RU" sz="3000" i="1" dirty="0" err="1">
                <a:latin typeface="Times New Roman" panose="02020603050405020304" pitchFamily="18" charset="0"/>
                <a:cs typeface="Times New Roman" panose="02020603050405020304" pitchFamily="18" charset="0"/>
              </a:rPr>
              <a:t>Штайн</a:t>
            </a:r>
            <a:r>
              <a:rPr lang="ru-RU" sz="3000" i="1" dirty="0">
                <a:latin typeface="Times New Roman" panose="02020603050405020304" pitchFamily="18" charset="0"/>
                <a:cs typeface="Times New Roman" panose="02020603050405020304" pitchFamily="18" charset="0"/>
              </a:rPr>
              <a:t>.</a:t>
            </a:r>
            <a:r>
              <a:rPr lang="ru-RU" sz="3000" dirty="0">
                <a:latin typeface="Times New Roman" panose="02020603050405020304" pitchFamily="18" charset="0"/>
                <a:cs typeface="Times New Roman" panose="02020603050405020304" pitchFamily="18" charset="0"/>
              </a:rPr>
              <a:t> Алгоритмы: построение и анализ. </a:t>
            </a:r>
            <a:endParaRPr lang="ru-RU" sz="30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9782" y="1759528"/>
            <a:ext cx="4585855" cy="4226651"/>
          </a:xfrm>
          <a:prstGeom prst="rect">
            <a:avLst/>
          </a:prstGeom>
        </p:spPr>
      </p:pic>
    </p:spTree>
    <p:extLst>
      <p:ext uri="{BB962C8B-B14F-4D97-AF65-F5344CB8AC3E}">
        <p14:creationId xmlns:p14="http://schemas.microsoft.com/office/powerpoint/2010/main" val="4144902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1519092"/>
          </a:xfrm>
        </p:spPr>
        <p:txBody>
          <a:bodyPr>
            <a:normAutofit/>
          </a:bodyPr>
          <a:lstStyle/>
          <a:p>
            <a:pPr lvl="0"/>
            <a:r>
              <a:rPr lang="ru-RU" sz="3000" dirty="0" smtClean="0">
                <a:latin typeface="Times New Roman" panose="02020603050405020304" pitchFamily="18" charset="0"/>
                <a:cs typeface="Times New Roman" panose="02020603050405020304" pitchFamily="18" charset="0"/>
              </a:rPr>
              <a:t>2</a:t>
            </a:r>
            <a:r>
              <a:rPr lang="ru-RU" sz="3000" dirty="0">
                <a:latin typeface="Times New Roman" panose="02020603050405020304" pitchFamily="18" charset="0"/>
                <a:cs typeface="Times New Roman" panose="02020603050405020304" pitchFamily="18" charset="0"/>
              </a:rPr>
              <a:t>) Левитин А. В. Глава 9. Жадные методы: Алгоритм </a:t>
            </a:r>
            <a:r>
              <a:rPr lang="ru-RU" sz="3000" dirty="0" err="1">
                <a:latin typeface="Times New Roman" panose="02020603050405020304" pitchFamily="18" charset="0"/>
                <a:cs typeface="Times New Roman" panose="02020603050405020304" pitchFamily="18" charset="0"/>
              </a:rPr>
              <a:t>Дейкстры</a:t>
            </a:r>
            <a:r>
              <a:rPr lang="ru-RU" sz="3000" dirty="0">
                <a:latin typeface="Times New Roman" panose="02020603050405020304" pitchFamily="18" charset="0"/>
                <a:cs typeface="Times New Roman" panose="02020603050405020304" pitchFamily="18" charset="0"/>
              </a:rPr>
              <a:t> // Алгоритмы. Введение в разработку и анализ — М.: Вильямс, 2006. </a:t>
            </a:r>
            <a:endParaRPr lang="ru-RU" sz="3000" i="1"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676" y="1552812"/>
            <a:ext cx="4056487" cy="4827821"/>
          </a:xfrm>
          <a:prstGeom prst="rect">
            <a:avLst/>
          </a:prstGeom>
        </p:spPr>
      </p:pic>
    </p:spTree>
    <p:extLst>
      <p:ext uri="{BB962C8B-B14F-4D97-AF65-F5344CB8AC3E}">
        <p14:creationId xmlns:p14="http://schemas.microsoft.com/office/powerpoint/2010/main" val="1725449581"/>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Натуральные материалы">
  <a:themeElements>
    <a:clrScheme name="Натуральные материалы">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Integral</Template>
  <TotalTime>426</TotalTime>
  <Words>895</Words>
  <Application>Microsoft Office PowerPoint</Application>
  <PresentationFormat>Широкоэкранный</PresentationFormat>
  <Paragraphs>124</Paragraphs>
  <Slides>67</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7</vt:i4>
      </vt:variant>
      <vt:variant>
        <vt:lpstr>Заголовки слайдов</vt:lpstr>
      </vt:variant>
      <vt:variant>
        <vt:i4>67</vt:i4>
      </vt:variant>
    </vt:vector>
  </HeadingPairs>
  <TitlesOfParts>
    <vt:vector size="81" baseType="lpstr">
      <vt:lpstr>Arial</vt:lpstr>
      <vt:lpstr>Calibri</vt:lpstr>
      <vt:lpstr>Calibri Light</vt:lpstr>
      <vt:lpstr>Garamond</vt:lpstr>
      <vt:lpstr>Times New Roman</vt:lpstr>
      <vt:lpstr>Trebuchet MS</vt:lpstr>
      <vt:lpstr>Wingdings 3</vt:lpstr>
      <vt:lpstr>Аспект</vt:lpstr>
      <vt:lpstr>Натуральные материалы</vt:lpstr>
      <vt:lpstr>Тема Office</vt:lpstr>
      <vt:lpstr>1_Аспект</vt:lpstr>
      <vt:lpstr>1_Тема Office</vt:lpstr>
      <vt:lpstr>2_Тема Office</vt:lpstr>
      <vt:lpstr>2_Аспект</vt:lpstr>
      <vt:lpstr>HELLO WORLD!</vt:lpstr>
      <vt:lpstr>Тема: </vt:lpstr>
      <vt:lpstr>Цель работы: Разработать программу с визуализацией графа по матрице весов, приятным интерфейсом и нахождением кратчайшего пути с помощью алгоритма Дейкстры.  Задачи:  1) Рассмотреть алгоритм Дейкстры. 2) Реализовать алгоритм с помощью ЯП. 3) Реализовать качественный и приятный вывод результатов алгоритма. 4) Реализовать визуализацию графа по матрице весов.</vt:lpstr>
      <vt:lpstr>Эдсгер Вибе Дейкстра</vt:lpstr>
      <vt:lpstr>Алгоритм Дейкстры</vt:lpstr>
      <vt:lpstr>Применение: IT, службы экстренной помощи, административные и частные организации, повседневная жизнь и т.д.</vt:lpstr>
      <vt:lpstr>Литературный обзор и его анализ</vt:lpstr>
      <vt:lpstr>1) Томас Х. Кормен, Чарльз И. Лейзерсон, Рональд Л. Ривест, Клиффорд Штайн. Алгоритмы: построение и анализ. </vt:lpstr>
      <vt:lpstr>2) Левитин А. В. Глава 9. Жадные методы: Алгоритм Дейкстры // Алгоритмы. Введение в разработку и анализ — М.: Вильямс, 2006. </vt:lpstr>
      <vt:lpstr>3) Dijkstra E. W. A note on two problems in connexion with graphs (англ.) // Numer. Math / F. Brezzi — Springer Science+Business Media, 1959.</vt:lpstr>
      <vt:lpstr>4) А.В. Кухарев, Е.А. Витько, А.А. Царев. Алгоритмы на графах. Витебск ВГУ имени П.М. Машерова 2016.</vt:lpstr>
      <vt:lpstr>Э. Дейкстра описал две задачи в своей монографии, которая была рассмотрена в литературном обзоре. Формулировку задачи и описание алгоритма было решено взять из этой монографии. Рассмотрим одну из задач:</vt:lpstr>
      <vt:lpstr>Problem 2. Find the path of minimum total length between two given nodes P and Q.   We use the fact that, if R is a node on the minimal path from P to Q, knowledge of the latter implies the knowledge of the minimal path from P to R. In the solution presented, the minimal paths from P to the other nodes are constructed in order of increasing length until Q is reached.   In the course of the solution the nodes are subdivided into three sets: A. the nodes for which the path of minimum length from P is known; nodes will be added to this set in order of increasing minimum path length from node P; B. the nodes from which the next node to be added to set A will be selected; this set comprises all those nodes that are connected to at least one node of set A but do not yet belong to A themselves; C. the remaining nodes.   The branches are also subdivided into three sets: I. the branches occurring in the minimal paths from node P to the nodes in set A; II. the branches from which the next branch to be placed in set I will be selected; one and only one branch of this set will lead to each node in set B; III. the remaining branches (rejected or not yet considered). To start with, all nodes are in set C and all branches are in set III. We now transfer node P to set A and from then onwards repeatedly perform the following steps. </vt:lpstr>
      <vt:lpstr>Step 1. Consider all branches r connecting the node just transferred to set A with nodes R in sets B or C. If node R belongs to set B, we investigate whether the use of branch r gives rise to a shorter path from P to R than the known path that uses the corresponding branch in set II. If this is not so, branch r is rejected; if, however, use of branch r results in a shorter connection between P and R than hitherto obtained, it replaces the corresponding branch in set II and the latter is rejected. If the node R belongs to set C, it is added to set B and branch r is added to set II.   Step 2. Every node in set B can be connected to node P in only one way if we restrict ourselves to branches from set I and one from set II. In this sense each node in set B has a distance from node P: the node with minimum distance from P is transferred from set B to set A, and the corresponding branch is transferred from set II to set I. We then return to step 1 and repeat the process until node Q is transferred to set A. Then the solution has been found.    Remark 1. The above process can also be applied in the case where the length of a branch depends on the direction in which it is traversed.   Remark 2. For each branch in sets I and II it is advisable to record its two nodes (in order of increasing distance from P), and the distance between P and that node of the branch that is furthest from P. For the branches of set I this is the actual minimum distance, for the branches of set II it is only the minimum thus far obtained. [3]</vt:lpstr>
      <vt:lpstr>Задача 2. Найти путь минимальной общей длины между двумя заданными узлами(вершинами) P и Q.   Мы используем тот факт, что, если R – узел(вершина) на минимальном пути от P до Q, знание последнего подразумевает знание минимального пути от P до R. В представленном решении, минимальные пути от P до других узлов(вершин) построены в порядке увеличения длины до достижения Q.   В процессе решения узлы(вершины) подразделяются на три набора: A. узлы(вершины), для которых известен путь минимальной длины от P; узлы(вершины) будут добавлены к этому набору в порядке увеличения минимальной длины пути от узла(вершины) P; B. узлы(вершины), из которых будет выбран следующий узел(вершина), который будет добавлен в набор A; этот набор включает все те узлы(вершины), которые подключены по крайней мере к одному узлу(вершине) набора A, но еще не принадлежат самому A; C. остальные узлы(вершины).   Ветви(рёбра) также подразделяются на три группы: I. ветви(рёбра), возникающие на минимальных путях от узла(вершины) P к узлам(вершинам) в наборе А; II. ветви(рёбра), из которых следующая ветвь(ребро) будет выбрана и помещена в набор I; одна и только одна ветвь этого набора приведет к каждому узлу(вершине) в наборе B; III. остальные ветки(рёбра) (отклоненные или еще не рассмотренные). Начнем с того, что все узлы(вершины) находятся в наборе C, а все ветви(рёбра) - в наборе III. Мы сейчас передаём узел P в набор A и с этого момента многократно выполнять следующие шаги.</vt:lpstr>
      <vt:lpstr>Шаг 1. Рассмотрим все ветви(рёбра) r, соединяющие узел(вершины), только что переданный в набор A с узлами(вершинами) R в наборах B или C. Если узел(вершина) R принадлежит множеству B, мы исследуем, приводит ли использование ветви(рёбра) r к более короткому пути от P к R, чем известный путь, который использует соответствующую ветвь в наборе II. Если, использование ветви(рёбра) r приводит к более короткому пути между P и R, чем полученный на данный момент, он заменяет соответствующую ветвь в наборе II и последний отклоняется. Если узел(вершина) R принадлежит набору C, он добавляется к набору B и ветка(ребро) r добавляется ​​в набор II.   Шаг 2. Каждый узел в наборе B может быть подключен к узлу P только одним способом если ограничиться ветвями(рёбрами) из набора I и одной из набора II. Т.е. каждый узел(вершина) в наборе B имеет путь от узла(вершины) P: узел(вершина) с минимальной длиной пути из P переносится из набора B в набор A, а соответствующая ветвь(ребро) переносится из набора II в набор I. Затем мы возвращаемся к шагу 1 и повторяем процесс пока узел(вершина) Q не будет переведен в набор A. Тогда считается, что решение было найдено.   Замечание 1. Описанный выше процесс также может применяться в случае, когда ребро является дугой.   Замечание 2. Для каждой ветви в наборах I и II желательно записать её два узла(вершины) (в порядке возрастания расстояния от P), а расстояние между P и тем узлом(вершиной) ветви(ребра), который наиболее удален от P. Для ветвей набора I это фактическое минимальное расстояние, для ветвей набора II это минимальное расстояние, которое получилось на данный момент. [3]</vt:lpstr>
      <vt:lpstr> На следующем слайде представлены перефразированные и дополненные формулировки постановки задачи и алгоритма Э. Дейкстры, которые позволят более чётко определиться с концепцией и структурой разработки алгоритма, для создания программы.</vt:lpstr>
      <vt:lpstr>Формулировка задачи</vt:lpstr>
      <vt:lpstr>Презентация PowerPoint</vt:lpstr>
      <vt:lpstr>Псевдокод </vt:lpstr>
      <vt:lpstr>Презентация PowerPoint</vt:lpstr>
      <vt:lpstr>Презентация PowerPoint</vt:lpstr>
      <vt:lpstr>Презентация PowerPoint</vt:lpstr>
      <vt:lpstr>Патенты</vt:lpstr>
      <vt:lpstr>Основные преимущества Java:</vt:lpstr>
      <vt:lpstr>Индекс сообщества программистов TIOBE </vt:lpstr>
      <vt:lpstr>Презентация PowerPoint</vt:lpstr>
      <vt:lpstr>Презентация PowerPoint</vt:lpstr>
      <vt:lpstr>Java Development Kit (JDK)</vt:lpstr>
      <vt:lpstr>Big O</vt:lpstr>
      <vt:lpstr>Определение</vt:lpstr>
      <vt:lpstr>Презентация PowerPoint</vt:lpstr>
      <vt:lpstr>Самые популярные сложности алгоритмов</vt:lpstr>
      <vt:lpstr>Презентация PowerPoint</vt:lpstr>
      <vt:lpstr>Программа:</vt:lpstr>
      <vt:lpstr>Сравнение программ по времени выполнения алгоритма</vt:lpstr>
      <vt:lpstr>Презентация PowerPoint</vt:lpstr>
      <vt:lpstr>Презентация PowerPoint</vt:lpstr>
      <vt:lpstr>Презентация PowerPoint</vt:lpstr>
      <vt:lpstr>Презентация PowerPoint</vt:lpstr>
      <vt:lpstr>Анализируя и вычислив время работы алгоритмов по концепции Big O, представленных на слайдах выше можно сделать вывод, что время действия всех алгоритмов в общем виде равно O(n²).</vt:lpstr>
      <vt:lpstr>Сравнение программ по расходуемой памяти</vt:lpstr>
      <vt:lpstr>Презентация PowerPoint</vt:lpstr>
      <vt:lpstr>Анализ объёма программы</vt:lpstr>
      <vt:lpstr>Примеры выполнения программы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Иконка</vt:lpstr>
      <vt:lpstr>Презентация PowerPoint</vt:lpstr>
      <vt:lpstr>Презентация PowerPoint</vt:lpstr>
      <vt:lpstr>Презентация PowerPoint</vt:lpstr>
      <vt:lpstr>Плюсы и минусы программы</vt:lpstr>
      <vt:lpstr>Заключение</vt:lpstr>
      <vt:lpstr>Рекомендации: 1) Реализовать и внедрить алгоритм топологической сортировки. 2) Переработать программу в соответствии с основными принципами ООП. 3) Выделить отображение кратчайшего пути при визуализации графа. 4) Нивелировать выше изложенные минусы. 5) Сделать содержание курсовой работы более подробным. 6) Реализовать полноценное приложение, которое можно будет запатентовать. </vt:lpstr>
      <vt:lpstr>Презентация PowerPoint</vt:lpstr>
      <vt:lpstr>Приложения</vt:lpstr>
      <vt:lpstr> Goodbye world!</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dc:title>
  <dc:creator>Иван Руденко</dc:creator>
  <cp:lastModifiedBy>Иван Руденко</cp:lastModifiedBy>
  <cp:revision>55</cp:revision>
  <dcterms:created xsi:type="dcterms:W3CDTF">2021-12-06T17:22:07Z</dcterms:created>
  <dcterms:modified xsi:type="dcterms:W3CDTF">2021-12-20T19:46:24Z</dcterms:modified>
</cp:coreProperties>
</file>