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0"/>
  </p:notesMasterIdLst>
  <p:handoutMasterIdLst>
    <p:handoutMasterId r:id="rId71"/>
  </p:handoutMasterIdLst>
  <p:sldIdLst>
    <p:sldId id="256" r:id="rId2"/>
    <p:sldId id="570" r:id="rId3"/>
    <p:sldId id="571" r:id="rId4"/>
    <p:sldId id="572" r:id="rId5"/>
    <p:sldId id="573" r:id="rId6"/>
    <p:sldId id="574" r:id="rId7"/>
    <p:sldId id="575" r:id="rId8"/>
    <p:sldId id="541" r:id="rId9"/>
    <p:sldId id="542" r:id="rId10"/>
    <p:sldId id="543" r:id="rId11"/>
    <p:sldId id="553" r:id="rId12"/>
    <p:sldId id="544" r:id="rId13"/>
    <p:sldId id="576" r:id="rId14"/>
    <p:sldId id="577" r:id="rId15"/>
    <p:sldId id="578" r:id="rId16"/>
    <p:sldId id="593" r:id="rId17"/>
    <p:sldId id="594" r:id="rId18"/>
    <p:sldId id="595" r:id="rId19"/>
    <p:sldId id="597" r:id="rId20"/>
    <p:sldId id="596" r:id="rId21"/>
    <p:sldId id="505" r:id="rId22"/>
    <p:sldId id="579" r:id="rId23"/>
    <p:sldId id="504" r:id="rId24"/>
    <p:sldId id="506" r:id="rId25"/>
    <p:sldId id="507" r:id="rId26"/>
    <p:sldId id="508" r:id="rId27"/>
    <p:sldId id="509" r:id="rId28"/>
    <p:sldId id="582" r:id="rId29"/>
    <p:sldId id="510" r:id="rId30"/>
    <p:sldId id="512" r:id="rId31"/>
    <p:sldId id="513" r:id="rId32"/>
    <p:sldId id="524" r:id="rId33"/>
    <p:sldId id="536" r:id="rId34"/>
    <p:sldId id="537" r:id="rId35"/>
    <p:sldId id="539" r:id="rId36"/>
    <p:sldId id="540" r:id="rId37"/>
    <p:sldId id="580" r:id="rId38"/>
    <p:sldId id="581" r:id="rId39"/>
    <p:sldId id="545" r:id="rId40"/>
    <p:sldId id="546" r:id="rId41"/>
    <p:sldId id="547" r:id="rId42"/>
    <p:sldId id="531" r:id="rId43"/>
    <p:sldId id="585" r:id="rId44"/>
    <p:sldId id="584" r:id="rId45"/>
    <p:sldId id="586" r:id="rId46"/>
    <p:sldId id="587" r:id="rId47"/>
    <p:sldId id="548" r:id="rId48"/>
    <p:sldId id="549" r:id="rId49"/>
    <p:sldId id="550" r:id="rId50"/>
    <p:sldId id="554" r:id="rId51"/>
    <p:sldId id="555" r:id="rId52"/>
    <p:sldId id="558" r:id="rId53"/>
    <p:sldId id="589" r:id="rId54"/>
    <p:sldId id="588" r:id="rId55"/>
    <p:sldId id="590" r:id="rId56"/>
    <p:sldId id="592" r:id="rId57"/>
    <p:sldId id="557" r:id="rId58"/>
    <p:sldId id="556" r:id="rId59"/>
    <p:sldId id="559" r:id="rId60"/>
    <p:sldId id="564" r:id="rId61"/>
    <p:sldId id="565" r:id="rId62"/>
    <p:sldId id="566" r:id="rId63"/>
    <p:sldId id="567" r:id="rId64"/>
    <p:sldId id="568" r:id="rId65"/>
    <p:sldId id="560" r:id="rId66"/>
    <p:sldId id="563" r:id="rId67"/>
    <p:sldId id="569" r:id="rId68"/>
    <p:sldId id="262" r:id="rId69"/>
  </p:sldIdLst>
  <p:sldSz cx="9144000" cy="6858000" type="screen4x3"/>
  <p:notesSz cx="6858000" cy="9144000"/>
  <p:defaultTextStyle>
    <a:defPPr>
      <a:defRPr lang="es-ES"/>
    </a:defPPr>
    <a:lvl1pPr algn="l" rtl="0" fontAlgn="base">
      <a:spcBef>
        <a:spcPct val="0"/>
      </a:spcBef>
      <a:spcAft>
        <a:spcPct val="0"/>
      </a:spcAft>
      <a:defRPr sz="2400" kern="1200">
        <a:solidFill>
          <a:schemeClr val="tx1"/>
        </a:solidFill>
        <a:latin typeface="ZapfHumnst Dm BT" pitchFamily="34" charset="0"/>
        <a:ea typeface="+mn-ea"/>
        <a:cs typeface="+mn-cs"/>
      </a:defRPr>
    </a:lvl1pPr>
    <a:lvl2pPr marL="457200" algn="l" rtl="0" fontAlgn="base">
      <a:spcBef>
        <a:spcPct val="0"/>
      </a:spcBef>
      <a:spcAft>
        <a:spcPct val="0"/>
      </a:spcAft>
      <a:defRPr sz="2400" kern="1200">
        <a:solidFill>
          <a:schemeClr val="tx1"/>
        </a:solidFill>
        <a:latin typeface="ZapfHumnst Dm BT" pitchFamily="34" charset="0"/>
        <a:ea typeface="+mn-ea"/>
        <a:cs typeface="+mn-cs"/>
      </a:defRPr>
    </a:lvl2pPr>
    <a:lvl3pPr marL="914400" algn="l" rtl="0" fontAlgn="base">
      <a:spcBef>
        <a:spcPct val="0"/>
      </a:spcBef>
      <a:spcAft>
        <a:spcPct val="0"/>
      </a:spcAft>
      <a:defRPr sz="2400" kern="1200">
        <a:solidFill>
          <a:schemeClr val="tx1"/>
        </a:solidFill>
        <a:latin typeface="ZapfHumnst Dm BT" pitchFamily="34" charset="0"/>
        <a:ea typeface="+mn-ea"/>
        <a:cs typeface="+mn-cs"/>
      </a:defRPr>
    </a:lvl3pPr>
    <a:lvl4pPr marL="1371600" algn="l" rtl="0" fontAlgn="base">
      <a:spcBef>
        <a:spcPct val="0"/>
      </a:spcBef>
      <a:spcAft>
        <a:spcPct val="0"/>
      </a:spcAft>
      <a:defRPr sz="2400" kern="1200">
        <a:solidFill>
          <a:schemeClr val="tx1"/>
        </a:solidFill>
        <a:latin typeface="ZapfHumnst Dm BT" pitchFamily="34" charset="0"/>
        <a:ea typeface="+mn-ea"/>
        <a:cs typeface="+mn-cs"/>
      </a:defRPr>
    </a:lvl4pPr>
    <a:lvl5pPr marL="1828800" algn="l" rtl="0" fontAlgn="base">
      <a:spcBef>
        <a:spcPct val="0"/>
      </a:spcBef>
      <a:spcAft>
        <a:spcPct val="0"/>
      </a:spcAft>
      <a:defRPr sz="2400" kern="1200">
        <a:solidFill>
          <a:schemeClr val="tx1"/>
        </a:solidFill>
        <a:latin typeface="ZapfHumnst Dm BT" pitchFamily="34" charset="0"/>
        <a:ea typeface="+mn-ea"/>
        <a:cs typeface="+mn-cs"/>
      </a:defRPr>
    </a:lvl5pPr>
    <a:lvl6pPr marL="2286000" algn="l" defTabSz="914400" rtl="0" eaLnBrk="1" latinLnBrk="0" hangingPunct="1">
      <a:defRPr sz="2400" kern="1200">
        <a:solidFill>
          <a:schemeClr val="tx1"/>
        </a:solidFill>
        <a:latin typeface="ZapfHumnst Dm BT" pitchFamily="34" charset="0"/>
        <a:ea typeface="+mn-ea"/>
        <a:cs typeface="+mn-cs"/>
      </a:defRPr>
    </a:lvl6pPr>
    <a:lvl7pPr marL="2743200" algn="l" defTabSz="914400" rtl="0" eaLnBrk="1" latinLnBrk="0" hangingPunct="1">
      <a:defRPr sz="2400" kern="1200">
        <a:solidFill>
          <a:schemeClr val="tx1"/>
        </a:solidFill>
        <a:latin typeface="ZapfHumnst Dm BT" pitchFamily="34" charset="0"/>
        <a:ea typeface="+mn-ea"/>
        <a:cs typeface="+mn-cs"/>
      </a:defRPr>
    </a:lvl7pPr>
    <a:lvl8pPr marL="3200400" algn="l" defTabSz="914400" rtl="0" eaLnBrk="1" latinLnBrk="0" hangingPunct="1">
      <a:defRPr sz="2400" kern="1200">
        <a:solidFill>
          <a:schemeClr val="tx1"/>
        </a:solidFill>
        <a:latin typeface="ZapfHumnst Dm BT" pitchFamily="34" charset="0"/>
        <a:ea typeface="+mn-ea"/>
        <a:cs typeface="+mn-cs"/>
      </a:defRPr>
    </a:lvl8pPr>
    <a:lvl9pPr marL="3657600" algn="l" defTabSz="914400" rtl="0" eaLnBrk="1" latinLnBrk="0" hangingPunct="1">
      <a:defRPr sz="2400" kern="1200">
        <a:solidFill>
          <a:schemeClr val="tx1"/>
        </a:solidFill>
        <a:latin typeface="ZapfHumnst Dm BT"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176"/>
    <a:srgbClr val="0432FF"/>
    <a:srgbClr val="35C0FF"/>
    <a:srgbClr val="00FFFF"/>
    <a:srgbClr val="0098DC"/>
    <a:srgbClr val="00A0E8"/>
    <a:srgbClr val="00A3EC"/>
    <a:srgbClr val="007AB1"/>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64" autoAdjust="0"/>
    <p:restoredTop sz="93568" autoAdjust="0"/>
  </p:normalViewPr>
  <p:slideViewPr>
    <p:cSldViewPr>
      <p:cViewPr varScale="1">
        <p:scale>
          <a:sx n="101" d="100"/>
          <a:sy n="101" d="100"/>
        </p:scale>
        <p:origin x="776" y="184"/>
      </p:cViewPr>
      <p:guideLst>
        <p:guide orient="horz" pos="2160"/>
        <p:guide pos="2880"/>
      </p:guideLst>
    </p:cSldViewPr>
  </p:slideViewPr>
  <p:outlineViewPr>
    <p:cViewPr>
      <p:scale>
        <a:sx n="33" d="100"/>
        <a:sy n="33" d="100"/>
      </p:scale>
      <p:origin x="0" y="28494"/>
    </p:cViewPr>
  </p:outlineViewPr>
  <p:notesTextViewPr>
    <p:cViewPr>
      <p:scale>
        <a:sx n="100" d="100"/>
        <a:sy n="100" d="100"/>
      </p:scale>
      <p:origin x="0" y="0"/>
    </p:cViewPr>
  </p:notesTextViewPr>
  <p:notesViewPr>
    <p:cSldViewPr>
      <p:cViewPr varScale="1">
        <p:scale>
          <a:sx n="52" d="100"/>
          <a:sy n="52" d="100"/>
        </p:scale>
        <p:origin x="-124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s-ES"/>
          </a:p>
        </p:txBody>
      </p:sp>
      <p:sp>
        <p:nvSpPr>
          <p:cNvPr id="143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fld id="{2C2B2A76-E3AF-45A5-BE8F-4CC31D06BA5D}" type="datetime1">
              <a:rPr lang="es-ES"/>
              <a:pPr>
                <a:defRPr/>
              </a:pPr>
              <a:t>5/4/22</a:t>
            </a:fld>
            <a:endParaRPr lang="es-ES"/>
          </a:p>
        </p:txBody>
      </p:sp>
      <p:sp>
        <p:nvSpPr>
          <p:cNvPr id="143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s-ES"/>
          </a:p>
        </p:txBody>
      </p:sp>
      <p:sp>
        <p:nvSpPr>
          <p:cNvPr id="143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08AFE661-161C-48B2-9E79-301E27AC5C70}" type="slidenum">
              <a:rPr lang="es-ES"/>
              <a:pPr>
                <a:defRPr/>
              </a:pPr>
              <a:t>‹Nº›</a:t>
            </a:fld>
            <a:endParaRPr lang="es-ES"/>
          </a:p>
        </p:txBody>
      </p:sp>
    </p:spTree>
    <p:extLst>
      <p:ext uri="{BB962C8B-B14F-4D97-AF65-F5344CB8AC3E}">
        <p14:creationId xmlns:p14="http://schemas.microsoft.com/office/powerpoint/2010/main" val="24892875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s-E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fld id="{4B0BC7F8-D498-403F-8980-E24F617C0408}" type="datetime1">
              <a:rPr lang="es-ES"/>
              <a:pPr>
                <a:defRPr/>
              </a:pPr>
              <a:t>4/4/22</a:t>
            </a:fld>
            <a:endParaRPr lang="es-ES"/>
          </a:p>
        </p:txBody>
      </p:sp>
      <p:sp>
        <p:nvSpPr>
          <p:cNvPr id="38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s-E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641D41FD-6EE6-4830-9EEB-9F53FF826834}" type="slidenum">
              <a:rPr lang="es-ES"/>
              <a:pPr>
                <a:defRPr/>
              </a:pPr>
              <a:t>‹Nº›</a:t>
            </a:fld>
            <a:endParaRPr lang="es-ES"/>
          </a:p>
        </p:txBody>
      </p:sp>
    </p:spTree>
    <p:extLst>
      <p:ext uri="{BB962C8B-B14F-4D97-AF65-F5344CB8AC3E}">
        <p14:creationId xmlns:p14="http://schemas.microsoft.com/office/powerpoint/2010/main" val="2649925531"/>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Rectangle 6"/>
          <p:cNvSpPr>
            <a:spLocks noGrp="1" noChangeArrowheads="1"/>
          </p:cNvSpPr>
          <p:nvPr>
            <p:ph type="sldNum" sz="quarter" idx="10"/>
          </p:nvPr>
        </p:nvSpPr>
        <p:spPr>
          <a:ln/>
        </p:spPr>
        <p:txBody>
          <a:bodyPr/>
          <a:lstStyle>
            <a:lvl1pPr>
              <a:defRPr/>
            </a:lvl1pPr>
          </a:lstStyle>
          <a:p>
            <a:pPr>
              <a:defRPr/>
            </a:pPr>
            <a:fld id="{0090C421-DAAD-4053-9A13-B575D25BEF5E}" type="slidenum">
              <a:rPr lang="es-ES"/>
              <a:pPr>
                <a:defRPr/>
              </a:pPr>
              <a:t>‹Nº›</a:t>
            </a:fld>
            <a:endParaRPr lang="es-ES"/>
          </a:p>
        </p:txBody>
      </p:sp>
    </p:spTree>
    <p:extLst>
      <p:ext uri="{BB962C8B-B14F-4D97-AF65-F5344CB8AC3E}">
        <p14:creationId xmlns:p14="http://schemas.microsoft.com/office/powerpoint/2010/main" val="1131723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6"/>
          <p:cNvSpPr>
            <a:spLocks noGrp="1" noChangeArrowheads="1"/>
          </p:cNvSpPr>
          <p:nvPr>
            <p:ph type="sldNum" sz="quarter" idx="10"/>
          </p:nvPr>
        </p:nvSpPr>
        <p:spPr>
          <a:ln/>
        </p:spPr>
        <p:txBody>
          <a:bodyPr/>
          <a:lstStyle>
            <a:lvl1pPr>
              <a:defRPr/>
            </a:lvl1pPr>
          </a:lstStyle>
          <a:p>
            <a:pPr>
              <a:defRPr/>
            </a:pPr>
            <a:fld id="{828B7C90-3F5E-460D-B08F-7632A8DD4B92}" type="slidenum">
              <a:rPr lang="es-ES"/>
              <a:pPr>
                <a:defRPr/>
              </a:pPr>
              <a:t>‹Nº›</a:t>
            </a:fld>
            <a:endParaRPr lang="es-ES"/>
          </a:p>
        </p:txBody>
      </p:sp>
    </p:spTree>
    <p:extLst>
      <p:ext uri="{BB962C8B-B14F-4D97-AF65-F5344CB8AC3E}">
        <p14:creationId xmlns:p14="http://schemas.microsoft.com/office/powerpoint/2010/main" val="4139201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1096963"/>
            <a:ext cx="1943100" cy="4995862"/>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85800" y="1096963"/>
            <a:ext cx="5676900" cy="49958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6"/>
          <p:cNvSpPr>
            <a:spLocks noGrp="1" noChangeArrowheads="1"/>
          </p:cNvSpPr>
          <p:nvPr>
            <p:ph type="sldNum" sz="quarter" idx="10"/>
          </p:nvPr>
        </p:nvSpPr>
        <p:spPr>
          <a:ln/>
        </p:spPr>
        <p:txBody>
          <a:bodyPr/>
          <a:lstStyle>
            <a:lvl1pPr>
              <a:defRPr/>
            </a:lvl1pPr>
          </a:lstStyle>
          <a:p>
            <a:pPr>
              <a:defRPr/>
            </a:pPr>
            <a:fld id="{34B62D81-B719-43F4-B9F2-8F166D0BD807}" type="slidenum">
              <a:rPr lang="es-ES"/>
              <a:pPr>
                <a:defRPr/>
              </a:pPr>
              <a:t>‹Nº›</a:t>
            </a:fld>
            <a:endParaRPr lang="es-ES"/>
          </a:p>
        </p:txBody>
      </p:sp>
    </p:spTree>
    <p:extLst>
      <p:ext uri="{BB962C8B-B14F-4D97-AF65-F5344CB8AC3E}">
        <p14:creationId xmlns:p14="http://schemas.microsoft.com/office/powerpoint/2010/main" val="1666942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6"/>
          <p:cNvSpPr>
            <a:spLocks noGrp="1" noChangeArrowheads="1"/>
          </p:cNvSpPr>
          <p:nvPr>
            <p:ph type="sldNum" sz="quarter" idx="10"/>
          </p:nvPr>
        </p:nvSpPr>
        <p:spPr>
          <a:ln/>
        </p:spPr>
        <p:txBody>
          <a:bodyPr/>
          <a:lstStyle>
            <a:lvl1pPr>
              <a:defRPr/>
            </a:lvl1pPr>
          </a:lstStyle>
          <a:p>
            <a:pPr>
              <a:defRPr/>
            </a:pPr>
            <a:fld id="{7A708DDE-F8DC-4A0A-83E3-E6E15C9C59E4}" type="slidenum">
              <a:rPr lang="es-ES"/>
              <a:pPr>
                <a:defRPr/>
              </a:pPr>
              <a:t>‹Nº›</a:t>
            </a:fld>
            <a:endParaRPr lang="es-ES"/>
          </a:p>
        </p:txBody>
      </p:sp>
    </p:spTree>
    <p:extLst>
      <p:ext uri="{BB962C8B-B14F-4D97-AF65-F5344CB8AC3E}">
        <p14:creationId xmlns:p14="http://schemas.microsoft.com/office/powerpoint/2010/main" val="742132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6"/>
          <p:cNvSpPr>
            <a:spLocks noGrp="1" noChangeArrowheads="1"/>
          </p:cNvSpPr>
          <p:nvPr>
            <p:ph type="sldNum" sz="quarter" idx="10"/>
          </p:nvPr>
        </p:nvSpPr>
        <p:spPr>
          <a:ln/>
        </p:spPr>
        <p:txBody>
          <a:bodyPr/>
          <a:lstStyle>
            <a:lvl1pPr>
              <a:defRPr/>
            </a:lvl1pPr>
          </a:lstStyle>
          <a:p>
            <a:pPr>
              <a:defRPr/>
            </a:pPr>
            <a:fld id="{22642832-45A7-483C-9E0E-12EF118A60B9}" type="slidenum">
              <a:rPr lang="es-ES"/>
              <a:pPr>
                <a:defRPr/>
              </a:pPr>
              <a:t>‹Nº›</a:t>
            </a:fld>
            <a:endParaRPr lang="es-ES"/>
          </a:p>
        </p:txBody>
      </p:sp>
    </p:spTree>
    <p:extLst>
      <p:ext uri="{BB962C8B-B14F-4D97-AF65-F5344CB8AC3E}">
        <p14:creationId xmlns:p14="http://schemas.microsoft.com/office/powerpoint/2010/main" val="334858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85800" y="1898650"/>
            <a:ext cx="3810000"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898650"/>
            <a:ext cx="3810000"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6"/>
          <p:cNvSpPr>
            <a:spLocks noGrp="1" noChangeArrowheads="1"/>
          </p:cNvSpPr>
          <p:nvPr>
            <p:ph type="sldNum" sz="quarter" idx="10"/>
          </p:nvPr>
        </p:nvSpPr>
        <p:spPr>
          <a:ln/>
        </p:spPr>
        <p:txBody>
          <a:bodyPr/>
          <a:lstStyle>
            <a:lvl1pPr>
              <a:defRPr/>
            </a:lvl1pPr>
          </a:lstStyle>
          <a:p>
            <a:pPr>
              <a:defRPr/>
            </a:pPr>
            <a:fld id="{FA44859B-D1E3-4DAA-B3A7-2452F0AB10B8}" type="slidenum">
              <a:rPr lang="es-ES"/>
              <a:pPr>
                <a:defRPr/>
              </a:pPr>
              <a:t>‹Nº›</a:t>
            </a:fld>
            <a:endParaRPr lang="es-ES"/>
          </a:p>
        </p:txBody>
      </p:sp>
    </p:spTree>
    <p:extLst>
      <p:ext uri="{BB962C8B-B14F-4D97-AF65-F5344CB8AC3E}">
        <p14:creationId xmlns:p14="http://schemas.microsoft.com/office/powerpoint/2010/main" val="670907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6"/>
          <p:cNvSpPr>
            <a:spLocks noGrp="1" noChangeArrowheads="1"/>
          </p:cNvSpPr>
          <p:nvPr>
            <p:ph type="sldNum" sz="quarter" idx="10"/>
          </p:nvPr>
        </p:nvSpPr>
        <p:spPr>
          <a:ln/>
        </p:spPr>
        <p:txBody>
          <a:bodyPr/>
          <a:lstStyle>
            <a:lvl1pPr>
              <a:defRPr/>
            </a:lvl1pPr>
          </a:lstStyle>
          <a:p>
            <a:pPr>
              <a:defRPr/>
            </a:pPr>
            <a:fld id="{45BE87D9-2AF8-4E71-B21E-0DF982E7F551}" type="slidenum">
              <a:rPr lang="es-ES"/>
              <a:pPr>
                <a:defRPr/>
              </a:pPr>
              <a:t>‹Nº›</a:t>
            </a:fld>
            <a:endParaRPr lang="es-ES"/>
          </a:p>
        </p:txBody>
      </p:sp>
    </p:spTree>
    <p:extLst>
      <p:ext uri="{BB962C8B-B14F-4D97-AF65-F5344CB8AC3E}">
        <p14:creationId xmlns:p14="http://schemas.microsoft.com/office/powerpoint/2010/main" val="3245025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6"/>
          <p:cNvSpPr>
            <a:spLocks noGrp="1" noChangeArrowheads="1"/>
          </p:cNvSpPr>
          <p:nvPr>
            <p:ph type="sldNum" sz="quarter" idx="10"/>
          </p:nvPr>
        </p:nvSpPr>
        <p:spPr>
          <a:ln/>
        </p:spPr>
        <p:txBody>
          <a:bodyPr/>
          <a:lstStyle>
            <a:lvl1pPr>
              <a:defRPr/>
            </a:lvl1pPr>
          </a:lstStyle>
          <a:p>
            <a:pPr>
              <a:defRPr/>
            </a:pPr>
            <a:fld id="{6D4D0D57-4EB5-4DFC-994D-9220CE23A9F6}" type="slidenum">
              <a:rPr lang="es-ES"/>
              <a:pPr>
                <a:defRPr/>
              </a:pPr>
              <a:t>‹Nº›</a:t>
            </a:fld>
            <a:endParaRPr lang="es-ES"/>
          </a:p>
        </p:txBody>
      </p:sp>
    </p:spTree>
    <p:extLst>
      <p:ext uri="{BB962C8B-B14F-4D97-AF65-F5344CB8AC3E}">
        <p14:creationId xmlns:p14="http://schemas.microsoft.com/office/powerpoint/2010/main" val="3990664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1B393DE4-8ED8-4568-B0D5-20BF3EC331EC}" type="slidenum">
              <a:rPr lang="es-ES"/>
              <a:pPr>
                <a:defRPr/>
              </a:pPr>
              <a:t>‹Nº›</a:t>
            </a:fld>
            <a:endParaRPr lang="es-ES"/>
          </a:p>
        </p:txBody>
      </p:sp>
    </p:spTree>
    <p:extLst>
      <p:ext uri="{BB962C8B-B14F-4D97-AF65-F5344CB8AC3E}">
        <p14:creationId xmlns:p14="http://schemas.microsoft.com/office/powerpoint/2010/main" val="149351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6"/>
          <p:cNvSpPr>
            <a:spLocks noGrp="1" noChangeArrowheads="1"/>
          </p:cNvSpPr>
          <p:nvPr>
            <p:ph type="sldNum" sz="quarter" idx="10"/>
          </p:nvPr>
        </p:nvSpPr>
        <p:spPr>
          <a:ln/>
        </p:spPr>
        <p:txBody>
          <a:bodyPr/>
          <a:lstStyle>
            <a:lvl1pPr>
              <a:defRPr/>
            </a:lvl1pPr>
          </a:lstStyle>
          <a:p>
            <a:pPr>
              <a:defRPr/>
            </a:pPr>
            <a:fld id="{571E36FC-31FA-4653-883A-F98C8611CC44}" type="slidenum">
              <a:rPr lang="es-ES"/>
              <a:pPr>
                <a:defRPr/>
              </a:pPr>
              <a:t>‹Nº›</a:t>
            </a:fld>
            <a:endParaRPr lang="es-ES"/>
          </a:p>
        </p:txBody>
      </p:sp>
    </p:spTree>
    <p:extLst>
      <p:ext uri="{BB962C8B-B14F-4D97-AF65-F5344CB8AC3E}">
        <p14:creationId xmlns:p14="http://schemas.microsoft.com/office/powerpoint/2010/main" val="155572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6"/>
          <p:cNvSpPr>
            <a:spLocks noGrp="1" noChangeArrowheads="1"/>
          </p:cNvSpPr>
          <p:nvPr>
            <p:ph type="sldNum" sz="quarter" idx="10"/>
          </p:nvPr>
        </p:nvSpPr>
        <p:spPr>
          <a:ln/>
        </p:spPr>
        <p:txBody>
          <a:bodyPr/>
          <a:lstStyle>
            <a:lvl1pPr>
              <a:defRPr/>
            </a:lvl1pPr>
          </a:lstStyle>
          <a:p>
            <a:pPr>
              <a:defRPr/>
            </a:pPr>
            <a:fld id="{DDB02499-033F-4809-9196-0F0AFD046AFB}" type="slidenum">
              <a:rPr lang="es-ES"/>
              <a:pPr>
                <a:defRPr/>
              </a:pPr>
              <a:t>‹Nº›</a:t>
            </a:fld>
            <a:endParaRPr lang="es-ES"/>
          </a:p>
        </p:txBody>
      </p:sp>
    </p:spTree>
    <p:extLst>
      <p:ext uri="{BB962C8B-B14F-4D97-AF65-F5344CB8AC3E}">
        <p14:creationId xmlns:p14="http://schemas.microsoft.com/office/powerpoint/2010/main" val="2658001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ChangeArrowheads="1"/>
          </p:cNvSpPr>
          <p:nvPr userDrawn="1"/>
        </p:nvSpPr>
        <p:spPr bwMode="auto">
          <a:xfrm>
            <a:off x="0" y="6248400"/>
            <a:ext cx="1676400" cy="609600"/>
          </a:xfrm>
          <a:prstGeom prst="rect">
            <a:avLst/>
          </a:prstGeom>
          <a:solidFill>
            <a:srgbClr val="007AB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ZapfHumnst Dm BT" pitchFamily="34" charset="0"/>
              </a:defRPr>
            </a:lvl1pPr>
            <a:lvl2pPr marL="742950" indent="-285750" eaLnBrk="0" hangingPunct="0">
              <a:defRPr sz="2400">
                <a:solidFill>
                  <a:schemeClr val="tx1"/>
                </a:solidFill>
                <a:latin typeface="ZapfHumnst Dm BT" pitchFamily="34" charset="0"/>
              </a:defRPr>
            </a:lvl2pPr>
            <a:lvl3pPr marL="1143000" indent="-228600" eaLnBrk="0" hangingPunct="0">
              <a:defRPr sz="2400">
                <a:solidFill>
                  <a:schemeClr val="tx1"/>
                </a:solidFill>
                <a:latin typeface="ZapfHumnst Dm BT" pitchFamily="34" charset="0"/>
              </a:defRPr>
            </a:lvl3pPr>
            <a:lvl4pPr marL="1600200" indent="-228600" eaLnBrk="0" hangingPunct="0">
              <a:defRPr sz="2400">
                <a:solidFill>
                  <a:schemeClr val="tx1"/>
                </a:solidFill>
                <a:latin typeface="ZapfHumnst Dm BT" pitchFamily="34" charset="0"/>
              </a:defRPr>
            </a:lvl4pPr>
            <a:lvl5pPr marL="2057400" indent="-228600" eaLnBrk="0" hangingPunct="0">
              <a:defRPr sz="2400">
                <a:solidFill>
                  <a:schemeClr val="tx1"/>
                </a:solidFill>
                <a:latin typeface="ZapfHumnst Dm BT" pitchFamily="34" charset="0"/>
              </a:defRPr>
            </a:lvl5pPr>
            <a:lvl6pPr marL="2514600" indent="-228600" eaLnBrk="0" fontAlgn="base" hangingPunct="0">
              <a:spcBef>
                <a:spcPct val="0"/>
              </a:spcBef>
              <a:spcAft>
                <a:spcPct val="0"/>
              </a:spcAft>
              <a:defRPr sz="2400">
                <a:solidFill>
                  <a:schemeClr val="tx1"/>
                </a:solidFill>
                <a:latin typeface="ZapfHumnst Dm BT" pitchFamily="34" charset="0"/>
              </a:defRPr>
            </a:lvl6pPr>
            <a:lvl7pPr marL="2971800" indent="-228600" eaLnBrk="0" fontAlgn="base" hangingPunct="0">
              <a:spcBef>
                <a:spcPct val="0"/>
              </a:spcBef>
              <a:spcAft>
                <a:spcPct val="0"/>
              </a:spcAft>
              <a:defRPr sz="2400">
                <a:solidFill>
                  <a:schemeClr val="tx1"/>
                </a:solidFill>
                <a:latin typeface="ZapfHumnst Dm BT" pitchFamily="34" charset="0"/>
              </a:defRPr>
            </a:lvl7pPr>
            <a:lvl8pPr marL="3429000" indent="-228600" eaLnBrk="0" fontAlgn="base" hangingPunct="0">
              <a:spcBef>
                <a:spcPct val="0"/>
              </a:spcBef>
              <a:spcAft>
                <a:spcPct val="0"/>
              </a:spcAft>
              <a:defRPr sz="2400">
                <a:solidFill>
                  <a:schemeClr val="tx1"/>
                </a:solidFill>
                <a:latin typeface="ZapfHumnst Dm BT" pitchFamily="34" charset="0"/>
              </a:defRPr>
            </a:lvl8pPr>
            <a:lvl9pPr marL="3886200" indent="-228600" eaLnBrk="0" fontAlgn="base" hangingPunct="0">
              <a:spcBef>
                <a:spcPct val="0"/>
              </a:spcBef>
              <a:spcAft>
                <a:spcPct val="0"/>
              </a:spcAft>
              <a:defRPr sz="2400">
                <a:solidFill>
                  <a:schemeClr val="tx1"/>
                </a:solidFill>
                <a:latin typeface="ZapfHumnst Dm BT" pitchFamily="34" charset="0"/>
              </a:defRPr>
            </a:lvl9pPr>
          </a:lstStyle>
          <a:p>
            <a:pPr eaLnBrk="1" hangingPunct="1">
              <a:defRPr/>
            </a:pPr>
            <a:endParaRPr lang="es-ES" altLang="es-ES"/>
          </a:p>
        </p:txBody>
      </p:sp>
      <p:sp>
        <p:nvSpPr>
          <p:cNvPr id="1027" name="Rectangle 8"/>
          <p:cNvSpPr>
            <a:spLocks noChangeArrowheads="1"/>
          </p:cNvSpPr>
          <p:nvPr userDrawn="1"/>
        </p:nvSpPr>
        <p:spPr bwMode="auto">
          <a:xfrm>
            <a:off x="1447800" y="6248400"/>
            <a:ext cx="7696200" cy="609600"/>
          </a:xfrm>
          <a:prstGeom prst="rect">
            <a:avLst/>
          </a:prstGeom>
          <a:solidFill>
            <a:srgbClr val="0098D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ZapfHumnst Dm BT" pitchFamily="34" charset="0"/>
              </a:defRPr>
            </a:lvl1pPr>
            <a:lvl2pPr marL="742950" indent="-285750" eaLnBrk="0" hangingPunct="0">
              <a:defRPr sz="2400">
                <a:solidFill>
                  <a:schemeClr val="tx1"/>
                </a:solidFill>
                <a:latin typeface="ZapfHumnst Dm BT" pitchFamily="34" charset="0"/>
              </a:defRPr>
            </a:lvl2pPr>
            <a:lvl3pPr marL="1143000" indent="-228600" eaLnBrk="0" hangingPunct="0">
              <a:defRPr sz="2400">
                <a:solidFill>
                  <a:schemeClr val="tx1"/>
                </a:solidFill>
                <a:latin typeface="ZapfHumnst Dm BT" pitchFamily="34" charset="0"/>
              </a:defRPr>
            </a:lvl3pPr>
            <a:lvl4pPr marL="1600200" indent="-228600" eaLnBrk="0" hangingPunct="0">
              <a:defRPr sz="2400">
                <a:solidFill>
                  <a:schemeClr val="tx1"/>
                </a:solidFill>
                <a:latin typeface="ZapfHumnst Dm BT" pitchFamily="34" charset="0"/>
              </a:defRPr>
            </a:lvl4pPr>
            <a:lvl5pPr marL="2057400" indent="-228600" eaLnBrk="0" hangingPunct="0">
              <a:defRPr sz="2400">
                <a:solidFill>
                  <a:schemeClr val="tx1"/>
                </a:solidFill>
                <a:latin typeface="ZapfHumnst Dm BT" pitchFamily="34" charset="0"/>
              </a:defRPr>
            </a:lvl5pPr>
            <a:lvl6pPr marL="2514600" indent="-228600" eaLnBrk="0" fontAlgn="base" hangingPunct="0">
              <a:spcBef>
                <a:spcPct val="0"/>
              </a:spcBef>
              <a:spcAft>
                <a:spcPct val="0"/>
              </a:spcAft>
              <a:defRPr sz="2400">
                <a:solidFill>
                  <a:schemeClr val="tx1"/>
                </a:solidFill>
                <a:latin typeface="ZapfHumnst Dm BT" pitchFamily="34" charset="0"/>
              </a:defRPr>
            </a:lvl6pPr>
            <a:lvl7pPr marL="2971800" indent="-228600" eaLnBrk="0" fontAlgn="base" hangingPunct="0">
              <a:spcBef>
                <a:spcPct val="0"/>
              </a:spcBef>
              <a:spcAft>
                <a:spcPct val="0"/>
              </a:spcAft>
              <a:defRPr sz="2400">
                <a:solidFill>
                  <a:schemeClr val="tx1"/>
                </a:solidFill>
                <a:latin typeface="ZapfHumnst Dm BT" pitchFamily="34" charset="0"/>
              </a:defRPr>
            </a:lvl7pPr>
            <a:lvl8pPr marL="3429000" indent="-228600" eaLnBrk="0" fontAlgn="base" hangingPunct="0">
              <a:spcBef>
                <a:spcPct val="0"/>
              </a:spcBef>
              <a:spcAft>
                <a:spcPct val="0"/>
              </a:spcAft>
              <a:defRPr sz="2400">
                <a:solidFill>
                  <a:schemeClr val="tx1"/>
                </a:solidFill>
                <a:latin typeface="ZapfHumnst Dm BT" pitchFamily="34" charset="0"/>
              </a:defRPr>
            </a:lvl8pPr>
            <a:lvl9pPr marL="3886200" indent="-228600" eaLnBrk="0" fontAlgn="base" hangingPunct="0">
              <a:spcBef>
                <a:spcPct val="0"/>
              </a:spcBef>
              <a:spcAft>
                <a:spcPct val="0"/>
              </a:spcAft>
              <a:defRPr sz="2400">
                <a:solidFill>
                  <a:schemeClr val="tx1"/>
                </a:solidFill>
                <a:latin typeface="ZapfHumnst Dm BT" pitchFamily="34" charset="0"/>
              </a:defRPr>
            </a:lvl9pPr>
          </a:lstStyle>
          <a:p>
            <a:pPr algn="r" eaLnBrk="1" hangingPunct="1">
              <a:defRPr/>
            </a:pPr>
            <a:r>
              <a:rPr lang="es-ES" altLang="es-ES" sz="1800" dirty="0">
                <a:solidFill>
                  <a:schemeClr val="bg1"/>
                </a:solidFill>
              </a:rPr>
              <a:t>Aclaraciones Programación Dinámica (</a:t>
            </a:r>
            <a:r>
              <a:rPr lang="es-ES" altLang="es-ES" sz="1800" b="1" dirty="0">
                <a:solidFill>
                  <a:schemeClr val="bg1"/>
                </a:solidFill>
              </a:rPr>
              <a:t>Antonio Corral Liria</a:t>
            </a:r>
            <a:r>
              <a:rPr lang="es-ES" altLang="es-ES" sz="1800" dirty="0">
                <a:solidFill>
                  <a:schemeClr val="bg1"/>
                </a:solidFill>
              </a:rPr>
              <a:t>)</a:t>
            </a:r>
            <a:endParaRPr lang="es-ES" altLang="es-ES" sz="1200" dirty="0">
              <a:solidFill>
                <a:schemeClr val="bg1"/>
              </a:solidFill>
            </a:endParaRPr>
          </a:p>
        </p:txBody>
      </p:sp>
      <p:sp>
        <p:nvSpPr>
          <p:cNvPr id="1028" name="Rectangle 2"/>
          <p:cNvSpPr>
            <a:spLocks noGrp="1" noChangeArrowheads="1"/>
          </p:cNvSpPr>
          <p:nvPr>
            <p:ph type="title"/>
          </p:nvPr>
        </p:nvSpPr>
        <p:spPr bwMode="auto">
          <a:xfrm>
            <a:off x="755650" y="1096963"/>
            <a:ext cx="76327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ES"/>
              <a:t>TÍTULO</a:t>
            </a:r>
          </a:p>
        </p:txBody>
      </p:sp>
      <p:sp>
        <p:nvSpPr>
          <p:cNvPr id="1029" name="Rectangle 3"/>
          <p:cNvSpPr>
            <a:spLocks noGrp="1" noChangeArrowheads="1"/>
          </p:cNvSpPr>
          <p:nvPr>
            <p:ph type="body" idx="1"/>
          </p:nvPr>
        </p:nvSpPr>
        <p:spPr bwMode="auto">
          <a:xfrm>
            <a:off x="685800" y="1898650"/>
            <a:ext cx="777240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ES"/>
              <a:t>Haga clic para modificar el estilo de texto del patrón</a:t>
            </a:r>
          </a:p>
          <a:p>
            <a:pPr lvl="1"/>
            <a:r>
              <a:rPr lang="es-ES" altLang="es-ES"/>
              <a:t>Segundo nivel</a:t>
            </a:r>
          </a:p>
          <a:p>
            <a:pPr lvl="2"/>
            <a:r>
              <a:rPr lang="es-ES" altLang="es-ES"/>
              <a:t>Tercer nivel</a:t>
            </a:r>
          </a:p>
          <a:p>
            <a:pPr lvl="3"/>
            <a:r>
              <a:rPr lang="es-ES" altLang="es-ES"/>
              <a:t>Cuarto nivel</a:t>
            </a:r>
          </a:p>
          <a:p>
            <a:pPr lvl="4"/>
            <a:r>
              <a:rPr lang="es-ES" altLang="es-ES"/>
              <a:t>Quinto nivel</a:t>
            </a:r>
          </a:p>
        </p:txBody>
      </p:sp>
      <p:sp>
        <p:nvSpPr>
          <p:cNvPr id="1030" name="Rectangle 6"/>
          <p:cNvSpPr>
            <a:spLocks noGrp="1" noChangeArrowheads="1"/>
          </p:cNvSpPr>
          <p:nvPr>
            <p:ph type="sldNum" sz="quarter" idx="4"/>
          </p:nvPr>
        </p:nvSpPr>
        <p:spPr bwMode="auto">
          <a:xfrm>
            <a:off x="323850" y="6381750"/>
            <a:ext cx="6477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800">
                <a:solidFill>
                  <a:schemeClr val="bg1"/>
                </a:solidFill>
              </a:defRPr>
            </a:lvl1pPr>
          </a:lstStyle>
          <a:p>
            <a:pPr>
              <a:defRPr/>
            </a:pPr>
            <a:fld id="{72F3A356-6700-4441-A94C-A36A0A6B417C}" type="slidenum">
              <a:rPr lang="es-ES"/>
              <a:pPr>
                <a:defRPr/>
              </a:pPr>
              <a:t>‹Nº›</a:t>
            </a:fld>
            <a:endParaRPr lang="es-ES"/>
          </a:p>
        </p:txBody>
      </p:sp>
      <p:sp>
        <p:nvSpPr>
          <p:cNvPr id="1031" name="Rectangle 7"/>
          <p:cNvSpPr>
            <a:spLocks noChangeArrowheads="1"/>
          </p:cNvSpPr>
          <p:nvPr userDrawn="1"/>
        </p:nvSpPr>
        <p:spPr bwMode="auto">
          <a:xfrm>
            <a:off x="0" y="0"/>
            <a:ext cx="9144000" cy="228600"/>
          </a:xfrm>
          <a:prstGeom prst="rect">
            <a:avLst/>
          </a:prstGeom>
          <a:solidFill>
            <a:srgbClr val="007AB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ZapfHumnst Dm BT" pitchFamily="34" charset="0"/>
              </a:defRPr>
            </a:lvl1pPr>
            <a:lvl2pPr marL="742950" indent="-285750" eaLnBrk="0" hangingPunct="0">
              <a:defRPr sz="2400">
                <a:solidFill>
                  <a:schemeClr val="tx1"/>
                </a:solidFill>
                <a:latin typeface="ZapfHumnst Dm BT" pitchFamily="34" charset="0"/>
              </a:defRPr>
            </a:lvl2pPr>
            <a:lvl3pPr marL="1143000" indent="-228600" eaLnBrk="0" hangingPunct="0">
              <a:defRPr sz="2400">
                <a:solidFill>
                  <a:schemeClr val="tx1"/>
                </a:solidFill>
                <a:latin typeface="ZapfHumnst Dm BT" pitchFamily="34" charset="0"/>
              </a:defRPr>
            </a:lvl3pPr>
            <a:lvl4pPr marL="1600200" indent="-228600" eaLnBrk="0" hangingPunct="0">
              <a:defRPr sz="2400">
                <a:solidFill>
                  <a:schemeClr val="tx1"/>
                </a:solidFill>
                <a:latin typeface="ZapfHumnst Dm BT" pitchFamily="34" charset="0"/>
              </a:defRPr>
            </a:lvl4pPr>
            <a:lvl5pPr marL="2057400" indent="-228600" eaLnBrk="0" hangingPunct="0">
              <a:defRPr sz="2400">
                <a:solidFill>
                  <a:schemeClr val="tx1"/>
                </a:solidFill>
                <a:latin typeface="ZapfHumnst Dm BT" pitchFamily="34" charset="0"/>
              </a:defRPr>
            </a:lvl5pPr>
            <a:lvl6pPr marL="2514600" indent="-228600" eaLnBrk="0" fontAlgn="base" hangingPunct="0">
              <a:spcBef>
                <a:spcPct val="0"/>
              </a:spcBef>
              <a:spcAft>
                <a:spcPct val="0"/>
              </a:spcAft>
              <a:defRPr sz="2400">
                <a:solidFill>
                  <a:schemeClr val="tx1"/>
                </a:solidFill>
                <a:latin typeface="ZapfHumnst Dm BT" pitchFamily="34" charset="0"/>
              </a:defRPr>
            </a:lvl6pPr>
            <a:lvl7pPr marL="2971800" indent="-228600" eaLnBrk="0" fontAlgn="base" hangingPunct="0">
              <a:spcBef>
                <a:spcPct val="0"/>
              </a:spcBef>
              <a:spcAft>
                <a:spcPct val="0"/>
              </a:spcAft>
              <a:defRPr sz="2400">
                <a:solidFill>
                  <a:schemeClr val="tx1"/>
                </a:solidFill>
                <a:latin typeface="ZapfHumnst Dm BT" pitchFamily="34" charset="0"/>
              </a:defRPr>
            </a:lvl7pPr>
            <a:lvl8pPr marL="3429000" indent="-228600" eaLnBrk="0" fontAlgn="base" hangingPunct="0">
              <a:spcBef>
                <a:spcPct val="0"/>
              </a:spcBef>
              <a:spcAft>
                <a:spcPct val="0"/>
              </a:spcAft>
              <a:defRPr sz="2400">
                <a:solidFill>
                  <a:schemeClr val="tx1"/>
                </a:solidFill>
                <a:latin typeface="ZapfHumnst Dm BT" pitchFamily="34" charset="0"/>
              </a:defRPr>
            </a:lvl8pPr>
            <a:lvl9pPr marL="3886200" indent="-228600" eaLnBrk="0" fontAlgn="base" hangingPunct="0">
              <a:spcBef>
                <a:spcPct val="0"/>
              </a:spcBef>
              <a:spcAft>
                <a:spcPct val="0"/>
              </a:spcAft>
              <a:defRPr sz="2400">
                <a:solidFill>
                  <a:schemeClr val="tx1"/>
                </a:solidFill>
                <a:latin typeface="ZapfHumnst Dm BT" pitchFamily="34" charset="0"/>
              </a:defRPr>
            </a:lvl9pPr>
          </a:lstStyle>
          <a:p>
            <a:pPr eaLnBrk="1" hangingPunct="1">
              <a:defRPr/>
            </a:pPr>
            <a:endParaRPr lang="es-ES" altLang="es-ES"/>
          </a:p>
        </p:txBody>
      </p:sp>
      <p:pic>
        <p:nvPicPr>
          <p:cNvPr id="1032" name="Picture 11" descr="Gráfico1"/>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52400" y="361950"/>
            <a:ext cx="28956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2800">
          <a:solidFill>
            <a:srgbClr val="005176"/>
          </a:solidFill>
          <a:latin typeface="+mj-lt"/>
          <a:ea typeface="+mj-ea"/>
          <a:cs typeface="+mj-cs"/>
        </a:defRPr>
      </a:lvl1pPr>
      <a:lvl2pPr algn="ctr" rtl="0" eaLnBrk="0" fontAlgn="base" hangingPunct="0">
        <a:spcBef>
          <a:spcPct val="0"/>
        </a:spcBef>
        <a:spcAft>
          <a:spcPct val="0"/>
        </a:spcAft>
        <a:defRPr sz="2800">
          <a:solidFill>
            <a:srgbClr val="005176"/>
          </a:solidFill>
          <a:latin typeface="ZapfHumnst Dm BT" pitchFamily="34" charset="0"/>
        </a:defRPr>
      </a:lvl2pPr>
      <a:lvl3pPr algn="ctr" rtl="0" eaLnBrk="0" fontAlgn="base" hangingPunct="0">
        <a:spcBef>
          <a:spcPct val="0"/>
        </a:spcBef>
        <a:spcAft>
          <a:spcPct val="0"/>
        </a:spcAft>
        <a:defRPr sz="2800">
          <a:solidFill>
            <a:srgbClr val="005176"/>
          </a:solidFill>
          <a:latin typeface="ZapfHumnst Dm BT" pitchFamily="34" charset="0"/>
        </a:defRPr>
      </a:lvl3pPr>
      <a:lvl4pPr algn="ctr" rtl="0" eaLnBrk="0" fontAlgn="base" hangingPunct="0">
        <a:spcBef>
          <a:spcPct val="0"/>
        </a:spcBef>
        <a:spcAft>
          <a:spcPct val="0"/>
        </a:spcAft>
        <a:defRPr sz="2800">
          <a:solidFill>
            <a:srgbClr val="005176"/>
          </a:solidFill>
          <a:latin typeface="ZapfHumnst Dm BT" pitchFamily="34" charset="0"/>
        </a:defRPr>
      </a:lvl4pPr>
      <a:lvl5pPr algn="ctr" rtl="0" eaLnBrk="0" fontAlgn="base" hangingPunct="0">
        <a:spcBef>
          <a:spcPct val="0"/>
        </a:spcBef>
        <a:spcAft>
          <a:spcPct val="0"/>
        </a:spcAft>
        <a:defRPr sz="2800">
          <a:solidFill>
            <a:srgbClr val="005176"/>
          </a:solidFill>
          <a:latin typeface="ZapfHumnst Dm BT" pitchFamily="34" charset="0"/>
        </a:defRPr>
      </a:lvl5pPr>
      <a:lvl6pPr marL="457200" algn="ctr" rtl="0" fontAlgn="base">
        <a:spcBef>
          <a:spcPct val="0"/>
        </a:spcBef>
        <a:spcAft>
          <a:spcPct val="0"/>
        </a:spcAft>
        <a:defRPr sz="2800">
          <a:solidFill>
            <a:srgbClr val="005176"/>
          </a:solidFill>
          <a:latin typeface="ZapfHumnst Dm BT" pitchFamily="34" charset="0"/>
        </a:defRPr>
      </a:lvl6pPr>
      <a:lvl7pPr marL="914400" algn="ctr" rtl="0" fontAlgn="base">
        <a:spcBef>
          <a:spcPct val="0"/>
        </a:spcBef>
        <a:spcAft>
          <a:spcPct val="0"/>
        </a:spcAft>
        <a:defRPr sz="2800">
          <a:solidFill>
            <a:srgbClr val="005176"/>
          </a:solidFill>
          <a:latin typeface="ZapfHumnst Dm BT" pitchFamily="34" charset="0"/>
        </a:defRPr>
      </a:lvl7pPr>
      <a:lvl8pPr marL="1371600" algn="ctr" rtl="0" fontAlgn="base">
        <a:spcBef>
          <a:spcPct val="0"/>
        </a:spcBef>
        <a:spcAft>
          <a:spcPct val="0"/>
        </a:spcAft>
        <a:defRPr sz="2800">
          <a:solidFill>
            <a:srgbClr val="005176"/>
          </a:solidFill>
          <a:latin typeface="ZapfHumnst Dm BT" pitchFamily="34" charset="0"/>
        </a:defRPr>
      </a:lvl8pPr>
      <a:lvl9pPr marL="1828800" algn="ctr" rtl="0" fontAlgn="base">
        <a:spcBef>
          <a:spcPct val="0"/>
        </a:spcBef>
        <a:spcAft>
          <a:spcPct val="0"/>
        </a:spcAft>
        <a:defRPr sz="2800">
          <a:solidFill>
            <a:srgbClr val="005176"/>
          </a:solidFill>
          <a:latin typeface="ZapfHumnst Dm BT" pitchFamily="34" charset="0"/>
        </a:defRPr>
      </a:lvl9pPr>
    </p:titleStyle>
    <p:bodyStyle>
      <a:lvl1pPr marL="342900" indent="-342900" algn="l" rtl="0" eaLnBrk="0" fontAlgn="base" hangingPunct="0">
        <a:spcBef>
          <a:spcPct val="20000"/>
        </a:spcBef>
        <a:spcAft>
          <a:spcPct val="0"/>
        </a:spcAft>
        <a:buBlip>
          <a:blip r:embed="rId14"/>
        </a:buBlip>
        <a:defRPr sz="2400">
          <a:solidFill>
            <a:srgbClr val="005176"/>
          </a:solidFill>
          <a:latin typeface="+mn-lt"/>
          <a:ea typeface="+mn-ea"/>
          <a:cs typeface="+mn-cs"/>
        </a:defRPr>
      </a:lvl1pPr>
      <a:lvl2pPr marL="742950" indent="-285750" algn="l" rtl="0" eaLnBrk="0" fontAlgn="base" hangingPunct="0">
        <a:spcBef>
          <a:spcPct val="20000"/>
        </a:spcBef>
        <a:spcAft>
          <a:spcPct val="0"/>
        </a:spcAft>
        <a:buFont typeface="Times New Roman" pitchFamily="18" charset="0"/>
        <a:buBlip>
          <a:blip r:embed="rId14"/>
        </a:buBlip>
        <a:defRPr sz="2000">
          <a:solidFill>
            <a:srgbClr val="005176"/>
          </a:solidFill>
          <a:latin typeface="+mn-lt"/>
        </a:defRPr>
      </a:lvl2pPr>
      <a:lvl3pPr marL="1143000" indent="-228600" algn="l" rtl="0" eaLnBrk="0" fontAlgn="base" hangingPunct="0">
        <a:spcBef>
          <a:spcPct val="20000"/>
        </a:spcBef>
        <a:spcAft>
          <a:spcPct val="0"/>
        </a:spcAft>
        <a:buChar char="•"/>
        <a:defRPr>
          <a:solidFill>
            <a:srgbClr val="005176"/>
          </a:solidFill>
          <a:latin typeface="+mn-lt"/>
        </a:defRPr>
      </a:lvl3pPr>
      <a:lvl4pPr marL="1600200" indent="-228600" algn="l" rtl="0" eaLnBrk="0" fontAlgn="base" hangingPunct="0">
        <a:spcBef>
          <a:spcPct val="20000"/>
        </a:spcBef>
        <a:spcAft>
          <a:spcPct val="0"/>
        </a:spcAft>
        <a:buChar char="–"/>
        <a:defRPr sz="1600">
          <a:solidFill>
            <a:srgbClr val="005176"/>
          </a:solidFill>
          <a:latin typeface="+mn-lt"/>
        </a:defRPr>
      </a:lvl4pPr>
      <a:lvl5pPr marL="2057400" indent="-228600" algn="l" rtl="0" eaLnBrk="0" fontAlgn="base" hangingPunct="0">
        <a:spcBef>
          <a:spcPct val="20000"/>
        </a:spcBef>
        <a:spcAft>
          <a:spcPct val="0"/>
        </a:spcAft>
        <a:buChar char="»"/>
        <a:defRPr sz="1400">
          <a:solidFill>
            <a:srgbClr val="005176"/>
          </a:solidFill>
          <a:latin typeface="+mn-lt"/>
        </a:defRPr>
      </a:lvl5pPr>
      <a:lvl6pPr marL="2514600" indent="-228600" algn="l" rtl="0" fontAlgn="base">
        <a:spcBef>
          <a:spcPct val="20000"/>
        </a:spcBef>
        <a:spcAft>
          <a:spcPct val="0"/>
        </a:spcAft>
        <a:buChar char="»"/>
        <a:defRPr sz="1400">
          <a:solidFill>
            <a:srgbClr val="005176"/>
          </a:solidFill>
          <a:latin typeface="+mn-lt"/>
        </a:defRPr>
      </a:lvl6pPr>
      <a:lvl7pPr marL="2971800" indent="-228600" algn="l" rtl="0" fontAlgn="base">
        <a:spcBef>
          <a:spcPct val="20000"/>
        </a:spcBef>
        <a:spcAft>
          <a:spcPct val="0"/>
        </a:spcAft>
        <a:buChar char="»"/>
        <a:defRPr sz="1400">
          <a:solidFill>
            <a:srgbClr val="005176"/>
          </a:solidFill>
          <a:latin typeface="+mn-lt"/>
        </a:defRPr>
      </a:lvl7pPr>
      <a:lvl8pPr marL="3429000" indent="-228600" algn="l" rtl="0" fontAlgn="base">
        <a:spcBef>
          <a:spcPct val="20000"/>
        </a:spcBef>
        <a:spcAft>
          <a:spcPct val="0"/>
        </a:spcAft>
        <a:buChar char="»"/>
        <a:defRPr sz="1400">
          <a:solidFill>
            <a:srgbClr val="005176"/>
          </a:solidFill>
          <a:latin typeface="+mn-lt"/>
        </a:defRPr>
      </a:lvl8pPr>
      <a:lvl9pPr marL="3886200" indent="-228600" algn="l" rtl="0" fontAlgn="base">
        <a:spcBef>
          <a:spcPct val="20000"/>
        </a:spcBef>
        <a:spcAft>
          <a:spcPct val="0"/>
        </a:spcAft>
        <a:buChar char="»"/>
        <a:defRPr sz="1400">
          <a:solidFill>
            <a:srgbClr val="005176"/>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6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6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6"/>
          <p:cNvSpPr>
            <a:spLocks noGrp="1" noChangeArrowheads="1"/>
          </p:cNvSpPr>
          <p:nvPr>
            <p:ph type="ctrTitle"/>
          </p:nvPr>
        </p:nvSpPr>
        <p:spPr>
          <a:xfrm>
            <a:off x="2362200" y="5638800"/>
            <a:ext cx="7772400" cy="533400"/>
          </a:xfrm>
        </p:spPr>
        <p:txBody>
          <a:bodyPr/>
          <a:lstStyle/>
          <a:p>
            <a:pPr eaLnBrk="1" hangingPunct="1"/>
            <a:r>
              <a:rPr lang="es-ES" altLang="es-ES" sz="2000"/>
              <a:t>Portada</a:t>
            </a:r>
          </a:p>
        </p:txBody>
      </p:sp>
      <p:sp>
        <p:nvSpPr>
          <p:cNvPr id="2051" name="Rectangle 21"/>
          <p:cNvSpPr>
            <a:spLocks noChangeArrowheads="1"/>
          </p:cNvSpPr>
          <p:nvPr/>
        </p:nvSpPr>
        <p:spPr bwMode="auto">
          <a:xfrm>
            <a:off x="-36513" y="-44450"/>
            <a:ext cx="9180513" cy="68580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endParaRPr lang="es-ES" altLang="es-ES">
              <a:solidFill>
                <a:schemeClr val="tx1"/>
              </a:solidFill>
              <a:latin typeface="ZapfHumnst Dm BT" pitchFamily="34" charset="0"/>
            </a:endParaRPr>
          </a:p>
        </p:txBody>
      </p:sp>
      <p:sp>
        <p:nvSpPr>
          <p:cNvPr id="2052" name="Text Box 17"/>
          <p:cNvSpPr txBox="1">
            <a:spLocks noChangeArrowheads="1"/>
          </p:cNvSpPr>
          <p:nvPr/>
        </p:nvSpPr>
        <p:spPr bwMode="auto">
          <a:xfrm>
            <a:off x="0" y="2613025"/>
            <a:ext cx="91440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00" rIns="1080000" anchor="ctr" anchorCtr="1">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algn="ctr" eaLnBrk="1" hangingPunct="1">
              <a:spcBef>
                <a:spcPct val="50000"/>
              </a:spcBef>
              <a:buFontTx/>
              <a:buNone/>
            </a:pPr>
            <a:r>
              <a:rPr lang="es-ES" altLang="es-ES" sz="3200" b="1">
                <a:latin typeface="ZapfHumnst Dm BT" pitchFamily="34" charset="0"/>
              </a:rPr>
              <a:t>TEMA 4</a:t>
            </a:r>
          </a:p>
          <a:p>
            <a:pPr algn="ctr" eaLnBrk="1" hangingPunct="1">
              <a:spcBef>
                <a:spcPct val="50000"/>
              </a:spcBef>
              <a:buFontTx/>
              <a:buNone/>
            </a:pPr>
            <a:r>
              <a:rPr lang="es-ES" altLang="es-ES" sz="3200" b="1">
                <a:latin typeface="ZapfHumnst Dm BT" pitchFamily="34" charset="0"/>
              </a:rPr>
              <a:t>Programación Dinámica</a:t>
            </a:r>
          </a:p>
        </p:txBody>
      </p:sp>
      <p:pic>
        <p:nvPicPr>
          <p:cNvPr id="2053" name="Picture 18" descr="cabece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3" y="-458788"/>
            <a:ext cx="5840413" cy="221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20" descr="barr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413" y="6129338"/>
            <a:ext cx="9432926"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5" name="Text Box 15"/>
          <p:cNvSpPr txBox="1">
            <a:spLocks noChangeArrowheads="1"/>
          </p:cNvSpPr>
          <p:nvPr/>
        </p:nvSpPr>
        <p:spPr bwMode="auto">
          <a:xfrm>
            <a:off x="1331913" y="6308725"/>
            <a:ext cx="145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r>
              <a:rPr lang="es-ES" altLang="es-ES" sz="1000">
                <a:solidFill>
                  <a:schemeClr val="bg1"/>
                </a:solidFill>
                <a:latin typeface="ZapfHumnst Dm BT" pitchFamily="34" charset="0"/>
              </a:rPr>
              <a:t>Universidad de Almería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3B7B056D-5E9F-4B40-A1A7-66458ABEACF4}" type="slidenum">
              <a:rPr lang="es-ES" altLang="es-ES" sz="1800" smtClean="0">
                <a:solidFill>
                  <a:schemeClr val="bg1"/>
                </a:solidFill>
                <a:latin typeface="ZapfHumnst Dm BT" pitchFamily="34" charset="0"/>
              </a:rPr>
              <a:pPr eaLnBrk="1" hangingPunct="1">
                <a:spcBef>
                  <a:spcPct val="0"/>
                </a:spcBef>
                <a:buFontTx/>
                <a:buNone/>
              </a:pPr>
              <a:t>10</a:t>
            </a:fld>
            <a:endParaRPr lang="es-ES" altLang="es-ES" sz="1800">
              <a:solidFill>
                <a:schemeClr val="bg1"/>
              </a:solidFill>
              <a:latin typeface="ZapfHumnst Dm BT" pitchFamily="34" charset="0"/>
            </a:endParaRPr>
          </a:p>
        </p:txBody>
      </p:sp>
      <p:sp>
        <p:nvSpPr>
          <p:cNvPr id="5123" name="Rectangle 2"/>
          <p:cNvSpPr>
            <a:spLocks noGrp="1" noChangeArrowheads="1"/>
          </p:cNvSpPr>
          <p:nvPr>
            <p:ph type="title"/>
          </p:nvPr>
        </p:nvSpPr>
        <p:spPr/>
        <p:txBody>
          <a:bodyPr/>
          <a:lstStyle/>
          <a:p>
            <a:pPr eaLnBrk="1" hangingPunct="1"/>
            <a:r>
              <a:rPr lang="es-ES" altLang="es-ES" sz="2400"/>
              <a:t>Problema del cambio en monedas</a:t>
            </a:r>
          </a:p>
        </p:txBody>
      </p:sp>
      <p:sp>
        <p:nvSpPr>
          <p:cNvPr id="5124" name="Rectangle 3"/>
          <p:cNvSpPr>
            <a:spLocks noGrp="1" noChangeArrowheads="1"/>
          </p:cNvSpPr>
          <p:nvPr>
            <p:ph type="body" idx="1"/>
          </p:nvPr>
        </p:nvSpPr>
        <p:spPr>
          <a:xfrm>
            <a:off x="685800" y="1557338"/>
            <a:ext cx="8278813" cy="4679950"/>
          </a:xfrm>
        </p:spPr>
        <p:txBody>
          <a:bodyPr/>
          <a:lstStyle/>
          <a:p>
            <a:pPr eaLnBrk="1" hangingPunct="1"/>
            <a:r>
              <a:rPr lang="es-ES" altLang="es-ES"/>
              <a:t>Para aplicar programación dinámica:</a:t>
            </a:r>
            <a:endParaRPr lang="es-ES" altLang="es-ES" b="1"/>
          </a:p>
          <a:p>
            <a:pPr eaLnBrk="1" hangingPunct="1"/>
            <a:r>
              <a:rPr lang="es-ES" altLang="es-ES" sz="2000"/>
              <a:t>1. Se comprueba que se cumple el principio de optimalidad de Bellman, para lo que hay que encontrar la “estructura” de la solución</a:t>
            </a:r>
          </a:p>
          <a:p>
            <a:pPr eaLnBrk="1" hangingPunct="1"/>
            <a:r>
              <a:rPr lang="es-ES" altLang="es-ES" sz="2000"/>
              <a:t>2. Se define recursivamente la solución óptima del problema (en función de los valores de las soluciones para subproblemas de menor tamaño)</a:t>
            </a:r>
          </a:p>
          <a:p>
            <a:pPr eaLnBrk="1" hangingPunct="1"/>
            <a:r>
              <a:rPr lang="es-ES" altLang="es-ES" sz="2000"/>
              <a:t>3. Se calcula el valor de la solución óptima utilizando un enfoque ascendente</a:t>
            </a:r>
          </a:p>
          <a:p>
            <a:pPr lvl="1" eaLnBrk="1" hangingPunct="1"/>
            <a:r>
              <a:rPr lang="es-ES" altLang="es-ES" sz="1600"/>
              <a:t>Se determina el conjunto de subproblemas que hay que resolver (el tamaño de la tabla)</a:t>
            </a:r>
          </a:p>
          <a:p>
            <a:pPr lvl="1" eaLnBrk="1" hangingPunct="1"/>
            <a:r>
              <a:rPr lang="es-ES" altLang="es-ES" sz="1600"/>
              <a:t>Se identifican los subproblemas con una solución trivial (casos base).</a:t>
            </a:r>
          </a:p>
          <a:p>
            <a:pPr lvl="1" eaLnBrk="1" hangingPunct="1"/>
            <a:r>
              <a:rPr lang="es-ES" altLang="es-ES" sz="1600"/>
              <a:t>Se van calculando los valores de soluciones más complejas a partir de los valores previamente calculados</a:t>
            </a:r>
          </a:p>
          <a:p>
            <a:pPr eaLnBrk="1" hangingPunct="1"/>
            <a:r>
              <a:rPr lang="es-ES" altLang="es-ES" sz="2000"/>
              <a:t>4. Se determina la solución óptima a partir de los datos almacenados en la tabla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1E433189-B291-4AE4-86E2-07501802A4CC}" type="slidenum">
              <a:rPr lang="es-ES" altLang="es-ES" sz="1800" smtClean="0">
                <a:solidFill>
                  <a:schemeClr val="bg1"/>
                </a:solidFill>
                <a:latin typeface="ZapfHumnst Dm BT" pitchFamily="34" charset="0"/>
              </a:rPr>
              <a:pPr eaLnBrk="1" hangingPunct="1">
                <a:spcBef>
                  <a:spcPct val="0"/>
                </a:spcBef>
                <a:buFontTx/>
                <a:buNone/>
              </a:pPr>
              <a:t>11</a:t>
            </a:fld>
            <a:endParaRPr lang="es-ES" altLang="es-ES" sz="1800">
              <a:solidFill>
                <a:schemeClr val="bg1"/>
              </a:solidFill>
              <a:latin typeface="ZapfHumnst Dm BT" pitchFamily="34" charset="0"/>
            </a:endParaRPr>
          </a:p>
        </p:txBody>
      </p:sp>
      <p:sp>
        <p:nvSpPr>
          <p:cNvPr id="6147" name="Rectangle 2"/>
          <p:cNvSpPr>
            <a:spLocks noGrp="1" noChangeArrowheads="1"/>
          </p:cNvSpPr>
          <p:nvPr>
            <p:ph type="title"/>
          </p:nvPr>
        </p:nvSpPr>
        <p:spPr/>
        <p:txBody>
          <a:bodyPr/>
          <a:lstStyle/>
          <a:p>
            <a:pPr eaLnBrk="1" hangingPunct="1"/>
            <a:r>
              <a:rPr lang="es-ES" altLang="es-ES" sz="2400"/>
              <a:t>Problema del cambio en monedas</a:t>
            </a:r>
          </a:p>
        </p:txBody>
      </p:sp>
      <p:sp>
        <p:nvSpPr>
          <p:cNvPr id="6148" name="Rectangle 3"/>
          <p:cNvSpPr>
            <a:spLocks noGrp="1" noChangeArrowheads="1"/>
          </p:cNvSpPr>
          <p:nvPr>
            <p:ph type="body" idx="1"/>
          </p:nvPr>
        </p:nvSpPr>
        <p:spPr>
          <a:xfrm>
            <a:off x="685800" y="1557338"/>
            <a:ext cx="8278813" cy="4679950"/>
          </a:xfrm>
        </p:spPr>
        <p:txBody>
          <a:bodyPr/>
          <a:lstStyle/>
          <a:p>
            <a:pPr eaLnBrk="1" hangingPunct="1"/>
            <a:r>
              <a:rPr lang="es-ES" altLang="es-ES"/>
              <a:t>ChangeMaking - programación dinámica</a:t>
            </a:r>
            <a:endParaRPr lang="es-ES" altLang="es-ES" b="1"/>
          </a:p>
        </p:txBody>
      </p:sp>
      <p:pic>
        <p:nvPicPr>
          <p:cNvPr id="6149" name="1 Image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2060575"/>
            <a:ext cx="3649662"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2 Image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90638" y="2811463"/>
            <a:ext cx="562292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813D8B15-AE7B-494E-BB9F-49C48D9A72D4}" type="slidenum">
              <a:rPr lang="es-ES" altLang="es-ES" sz="1800" smtClean="0">
                <a:solidFill>
                  <a:schemeClr val="bg1"/>
                </a:solidFill>
                <a:latin typeface="ZapfHumnst Dm BT" pitchFamily="34" charset="0"/>
              </a:rPr>
              <a:pPr eaLnBrk="1" hangingPunct="1">
                <a:spcBef>
                  <a:spcPct val="0"/>
                </a:spcBef>
                <a:buFontTx/>
                <a:buNone/>
              </a:pPr>
              <a:t>12</a:t>
            </a:fld>
            <a:endParaRPr lang="es-ES" altLang="es-ES" sz="1800">
              <a:solidFill>
                <a:schemeClr val="bg1"/>
              </a:solidFill>
              <a:latin typeface="ZapfHumnst Dm BT" pitchFamily="34" charset="0"/>
            </a:endParaRPr>
          </a:p>
        </p:txBody>
      </p:sp>
      <p:sp>
        <p:nvSpPr>
          <p:cNvPr id="7171" name="Rectangle 2"/>
          <p:cNvSpPr>
            <a:spLocks noGrp="1" noChangeArrowheads="1"/>
          </p:cNvSpPr>
          <p:nvPr>
            <p:ph type="title"/>
          </p:nvPr>
        </p:nvSpPr>
        <p:spPr/>
        <p:txBody>
          <a:bodyPr/>
          <a:lstStyle/>
          <a:p>
            <a:pPr eaLnBrk="1" hangingPunct="1"/>
            <a:r>
              <a:rPr lang="es-ES" altLang="es-ES" sz="2400"/>
              <a:t>Problema del cambio en monedas</a:t>
            </a:r>
          </a:p>
        </p:txBody>
      </p:sp>
      <p:sp>
        <p:nvSpPr>
          <p:cNvPr id="6148" name="Rectangle 3"/>
          <p:cNvSpPr>
            <a:spLocks noGrp="1" noChangeArrowheads="1"/>
          </p:cNvSpPr>
          <p:nvPr>
            <p:ph type="body" idx="1"/>
          </p:nvPr>
        </p:nvSpPr>
        <p:spPr>
          <a:xfrm>
            <a:off x="685800" y="1557338"/>
            <a:ext cx="8278813" cy="4679950"/>
          </a:xfrm>
        </p:spPr>
        <p:txBody>
          <a:bodyPr/>
          <a:lstStyle/>
          <a:p>
            <a:pPr eaLnBrk="1" hangingPunct="1">
              <a:defRPr/>
            </a:pPr>
            <a:r>
              <a:rPr lang="es-ES" altLang="es-ES" dirty="0"/>
              <a:t>Para aplicar programación dinámica:</a:t>
            </a:r>
            <a:endParaRPr lang="es-ES" altLang="es-ES" sz="2000" dirty="0"/>
          </a:p>
          <a:p>
            <a:pPr eaLnBrk="1" hangingPunct="1">
              <a:defRPr/>
            </a:pPr>
            <a:endParaRPr lang="es-ES" altLang="es-ES" sz="2000" dirty="0"/>
          </a:p>
          <a:p>
            <a:pPr eaLnBrk="1" hangingPunct="1">
              <a:defRPr/>
            </a:pPr>
            <a:endParaRPr lang="es-ES" altLang="es-ES" sz="2000" dirty="0"/>
          </a:p>
          <a:p>
            <a:pPr eaLnBrk="1" hangingPunct="1">
              <a:defRPr/>
            </a:pPr>
            <a:endParaRPr lang="es-ES" altLang="es-ES" sz="2000" dirty="0"/>
          </a:p>
          <a:p>
            <a:pPr eaLnBrk="1" hangingPunct="1">
              <a:defRPr/>
            </a:pPr>
            <a:endParaRPr lang="es-ES" altLang="es-ES" sz="2000" dirty="0"/>
          </a:p>
          <a:p>
            <a:pPr eaLnBrk="1" hangingPunct="1">
              <a:defRPr/>
            </a:pPr>
            <a:endParaRPr lang="es-ES" altLang="es-ES" sz="2000" dirty="0"/>
          </a:p>
          <a:p>
            <a:pPr eaLnBrk="1" hangingPunct="1">
              <a:defRPr/>
            </a:pPr>
            <a:endParaRPr lang="es-ES" altLang="es-ES" sz="2000" dirty="0"/>
          </a:p>
          <a:p>
            <a:pPr eaLnBrk="1" hangingPunct="1">
              <a:defRPr/>
            </a:pPr>
            <a:endParaRPr lang="es-ES" altLang="es-ES" sz="2000" dirty="0"/>
          </a:p>
          <a:p>
            <a:pPr eaLnBrk="1" hangingPunct="1">
              <a:defRPr/>
            </a:pPr>
            <a:endParaRPr lang="es-ES" altLang="es-ES" sz="2000" dirty="0"/>
          </a:p>
          <a:p>
            <a:pPr eaLnBrk="1" hangingPunct="1">
              <a:defRPr/>
            </a:pPr>
            <a:r>
              <a:rPr lang="es-ES" altLang="es-ES" sz="2000" dirty="0"/>
              <a:t>Implementación (Java)  y recursos en Internet</a:t>
            </a:r>
          </a:p>
          <a:p>
            <a:pPr marL="0" indent="0" eaLnBrk="1" hangingPunct="1">
              <a:buFontTx/>
              <a:buNone/>
              <a:defRPr/>
            </a:pPr>
            <a:r>
              <a:rPr lang="es-ES" altLang="es-ES" sz="1600" dirty="0"/>
              <a:t>https://stackoverflow.com/questions/8031816/dynamic-programming-making-change</a:t>
            </a:r>
          </a:p>
          <a:p>
            <a:pPr marL="0" indent="0" eaLnBrk="1" hangingPunct="1">
              <a:buFontTx/>
              <a:buNone/>
              <a:defRPr/>
            </a:pPr>
            <a:r>
              <a:rPr lang="es-ES" altLang="es-ES" sz="1600" dirty="0"/>
              <a:t>https://www.youtube.com/watch?v=Y0ZqKpToTic</a:t>
            </a:r>
          </a:p>
          <a:p>
            <a:pPr marL="0" indent="0" eaLnBrk="1" hangingPunct="1">
              <a:buFontTx/>
              <a:buNone/>
              <a:defRPr/>
            </a:pPr>
            <a:r>
              <a:rPr lang="es-ES" altLang="es-ES" sz="1600" dirty="0"/>
              <a:t>https://www.youtube.com/watch?v=nrXZy7uZdEs</a:t>
            </a:r>
          </a:p>
        </p:txBody>
      </p:sp>
      <p:pic>
        <p:nvPicPr>
          <p:cNvPr id="7173" name="1 Image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4575" y="1981200"/>
            <a:ext cx="7199313"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1 Image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08225" y="2952750"/>
            <a:ext cx="4594225" cy="194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1E433189-B291-4AE4-86E2-07501802A4CC}" type="slidenum">
              <a:rPr lang="es-ES" altLang="es-ES" sz="1800" smtClean="0">
                <a:solidFill>
                  <a:schemeClr val="bg1"/>
                </a:solidFill>
                <a:latin typeface="ZapfHumnst Dm BT" pitchFamily="34" charset="0"/>
              </a:rPr>
              <a:pPr eaLnBrk="1" hangingPunct="1">
                <a:spcBef>
                  <a:spcPct val="0"/>
                </a:spcBef>
                <a:buFontTx/>
                <a:buNone/>
              </a:pPr>
              <a:t>13</a:t>
            </a:fld>
            <a:endParaRPr lang="es-ES" altLang="es-ES" sz="1800">
              <a:solidFill>
                <a:schemeClr val="bg1"/>
              </a:solidFill>
              <a:latin typeface="ZapfHumnst Dm BT" pitchFamily="34" charset="0"/>
            </a:endParaRPr>
          </a:p>
        </p:txBody>
      </p:sp>
      <p:sp>
        <p:nvSpPr>
          <p:cNvPr id="6147" name="Rectangle 2"/>
          <p:cNvSpPr>
            <a:spLocks noGrp="1" noChangeArrowheads="1"/>
          </p:cNvSpPr>
          <p:nvPr>
            <p:ph type="title"/>
          </p:nvPr>
        </p:nvSpPr>
        <p:spPr/>
        <p:txBody>
          <a:bodyPr/>
          <a:lstStyle/>
          <a:p>
            <a:pPr eaLnBrk="1" hangingPunct="1"/>
            <a:r>
              <a:rPr lang="es-ES" altLang="es-ES" sz="2400"/>
              <a:t>Problema del cambio en monedas</a:t>
            </a:r>
          </a:p>
        </p:txBody>
      </p:sp>
      <p:sp>
        <p:nvSpPr>
          <p:cNvPr id="6148" name="Rectangle 3"/>
          <p:cNvSpPr>
            <a:spLocks noGrp="1" noChangeArrowheads="1"/>
          </p:cNvSpPr>
          <p:nvPr>
            <p:ph type="body" idx="1"/>
          </p:nvPr>
        </p:nvSpPr>
        <p:spPr>
          <a:xfrm>
            <a:off x="685800" y="1557338"/>
            <a:ext cx="8278813" cy="4679950"/>
          </a:xfrm>
        </p:spPr>
        <p:txBody>
          <a:bodyPr/>
          <a:lstStyle/>
          <a:p>
            <a:pPr eaLnBrk="1" hangingPunct="1"/>
            <a:r>
              <a:rPr lang="es-ES" altLang="es-ES" b="1" dirty="0"/>
              <a:t>Definición de la ecuación recurrente</a:t>
            </a:r>
          </a:p>
          <a:p>
            <a:pPr eaLnBrk="1" hangingPunct="1"/>
            <a:r>
              <a:rPr lang="es-ES" altLang="es-ES" b="1" dirty="0"/>
              <a:t>cambio(i, C)</a:t>
            </a:r>
            <a:r>
              <a:rPr lang="es-ES" altLang="es-ES" dirty="0"/>
              <a:t>: número mínimo de monedas para devolver una cantidad C, usando los i primeros tipos de monedas (tipos 1...i) con un valor m</a:t>
            </a:r>
            <a:r>
              <a:rPr lang="es-ES" altLang="es-ES" baseline="-25000" dirty="0"/>
              <a:t>i</a:t>
            </a:r>
          </a:p>
          <a:p>
            <a:pPr eaLnBrk="1" hangingPunct="1"/>
            <a:r>
              <a:rPr lang="es-ES" altLang="es-ES" dirty="0"/>
              <a:t>La solución de </a:t>
            </a:r>
            <a:r>
              <a:rPr lang="es-ES" altLang="es-ES" b="1" dirty="0"/>
              <a:t>cambio(i, C)</a:t>
            </a:r>
            <a:r>
              <a:rPr lang="es-ES" altLang="es-ES" dirty="0"/>
              <a:t> puede que utilice al menos una moneda de tipo i (valor m</a:t>
            </a:r>
            <a:r>
              <a:rPr lang="es-ES" altLang="es-ES" baseline="-25000" dirty="0"/>
              <a:t>i</a:t>
            </a:r>
            <a:r>
              <a:rPr lang="es-ES" altLang="es-ES" dirty="0"/>
              <a:t>) o puede que no utilice ninguna:</a:t>
            </a:r>
          </a:p>
          <a:p>
            <a:pPr marL="715963" lvl="1" indent="-352425" eaLnBrk="1" hangingPunct="1"/>
            <a:r>
              <a:rPr lang="es-ES" altLang="es-ES" dirty="0"/>
              <a:t>No usa moneda de tipo i: </a:t>
            </a:r>
            <a:r>
              <a:rPr lang="es-ES" altLang="es-ES" b="1" dirty="0"/>
              <a:t>cambio(i, C) = cambio(i − 1, C)</a:t>
            </a:r>
          </a:p>
          <a:p>
            <a:pPr marL="715963" lvl="1" indent="-352425" eaLnBrk="1" hangingPunct="1"/>
            <a:r>
              <a:rPr lang="es-ES" altLang="es-ES" dirty="0"/>
              <a:t>Usa al menos una moneda de tipo i: </a:t>
            </a:r>
            <a:r>
              <a:rPr lang="es-ES" altLang="es-ES" b="1" dirty="0"/>
              <a:t>cambio(i, C) = cambio(i, C − m</a:t>
            </a:r>
            <a:r>
              <a:rPr lang="es-ES" altLang="es-ES" b="1" baseline="-25000" dirty="0"/>
              <a:t>i</a:t>
            </a:r>
            <a:r>
              <a:rPr lang="es-ES" altLang="es-ES" b="1" dirty="0"/>
              <a:t>) + 1</a:t>
            </a:r>
          </a:p>
          <a:p>
            <a:pPr eaLnBrk="1" hangingPunct="1"/>
            <a:r>
              <a:rPr lang="es-ES" altLang="es-ES" b="1" dirty="0"/>
              <a:t>Ecuación de recurrencia</a:t>
            </a:r>
            <a:r>
              <a:rPr lang="es-ES" altLang="es-ES" dirty="0"/>
              <a:t>: el valor será el mínimo entra ambas opciones</a:t>
            </a:r>
          </a:p>
          <a:p>
            <a:pPr marL="0" indent="0" eaLnBrk="1" hangingPunct="1">
              <a:buNone/>
            </a:pPr>
            <a:r>
              <a:rPr lang="es-ES" altLang="es-ES" b="1" dirty="0"/>
              <a:t>cambio(i, C) = min{cambio(i − 1, C), cambio(i, C − m</a:t>
            </a:r>
            <a:r>
              <a:rPr lang="es-ES" altLang="es-ES" b="1" baseline="-25000" dirty="0"/>
              <a:t>i</a:t>
            </a:r>
            <a:r>
              <a:rPr lang="es-ES" altLang="es-ES" b="1" dirty="0"/>
              <a:t>) + 1} </a:t>
            </a:r>
          </a:p>
        </p:txBody>
      </p:sp>
    </p:spTree>
    <p:extLst>
      <p:ext uri="{BB962C8B-B14F-4D97-AF65-F5344CB8AC3E}">
        <p14:creationId xmlns:p14="http://schemas.microsoft.com/office/powerpoint/2010/main" val="2958990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1E433189-B291-4AE4-86E2-07501802A4CC}" type="slidenum">
              <a:rPr lang="es-ES" altLang="es-ES" sz="1800" smtClean="0">
                <a:solidFill>
                  <a:schemeClr val="bg1"/>
                </a:solidFill>
                <a:latin typeface="ZapfHumnst Dm BT" pitchFamily="34" charset="0"/>
              </a:rPr>
              <a:pPr eaLnBrk="1" hangingPunct="1">
                <a:spcBef>
                  <a:spcPct val="0"/>
                </a:spcBef>
                <a:buFontTx/>
                <a:buNone/>
              </a:pPr>
              <a:t>14</a:t>
            </a:fld>
            <a:endParaRPr lang="es-ES" altLang="es-ES" sz="1800">
              <a:solidFill>
                <a:schemeClr val="bg1"/>
              </a:solidFill>
              <a:latin typeface="ZapfHumnst Dm BT" pitchFamily="34" charset="0"/>
            </a:endParaRPr>
          </a:p>
        </p:txBody>
      </p:sp>
      <p:sp>
        <p:nvSpPr>
          <p:cNvPr id="6147" name="Rectangle 2"/>
          <p:cNvSpPr>
            <a:spLocks noGrp="1" noChangeArrowheads="1"/>
          </p:cNvSpPr>
          <p:nvPr>
            <p:ph type="title"/>
          </p:nvPr>
        </p:nvSpPr>
        <p:spPr/>
        <p:txBody>
          <a:bodyPr/>
          <a:lstStyle/>
          <a:p>
            <a:pPr eaLnBrk="1" hangingPunct="1"/>
            <a:r>
              <a:rPr lang="es-ES" altLang="es-ES" sz="2400"/>
              <a:t>Problema del cambio en monedas</a:t>
            </a:r>
          </a:p>
        </p:txBody>
      </p:sp>
      <p:sp>
        <p:nvSpPr>
          <p:cNvPr id="6148" name="Rectangle 3"/>
          <p:cNvSpPr>
            <a:spLocks noGrp="1" noChangeArrowheads="1"/>
          </p:cNvSpPr>
          <p:nvPr>
            <p:ph type="body" idx="1"/>
          </p:nvPr>
        </p:nvSpPr>
        <p:spPr>
          <a:xfrm>
            <a:off x="685800" y="1557338"/>
            <a:ext cx="8278813" cy="4679950"/>
          </a:xfrm>
        </p:spPr>
        <p:txBody>
          <a:bodyPr/>
          <a:lstStyle/>
          <a:p>
            <a:pPr eaLnBrk="1" hangingPunct="1"/>
            <a:r>
              <a:rPr lang="es-ES" altLang="es-ES" b="1" dirty="0"/>
              <a:t>Casos base</a:t>
            </a:r>
            <a:r>
              <a:rPr lang="es-ES" altLang="es-ES" dirty="0"/>
              <a:t>:</a:t>
            </a:r>
          </a:p>
          <a:p>
            <a:pPr marL="715963" lvl="1" indent="-352425" eaLnBrk="1" hangingPunct="1"/>
            <a:r>
              <a:rPr lang="es-ES" altLang="es-ES" dirty="0"/>
              <a:t>Si i ≤ 0 OR C &lt; 0: no existe solución y </a:t>
            </a:r>
            <a:r>
              <a:rPr lang="es-ES" altLang="es-ES" b="1" dirty="0"/>
              <a:t>cambio(i, C) = +∞</a:t>
            </a:r>
          </a:p>
          <a:p>
            <a:pPr marL="715963" lvl="1" indent="-352425" eaLnBrk="1" hangingPunct="1"/>
            <a:r>
              <a:rPr lang="es-ES" altLang="es-ES" dirty="0"/>
              <a:t>Para cualquier i &gt; 0: </a:t>
            </a:r>
            <a:r>
              <a:rPr lang="es-ES" altLang="es-ES" b="1" dirty="0"/>
              <a:t>cambio(i, 0) = 0</a:t>
            </a:r>
          </a:p>
          <a:p>
            <a:pPr eaLnBrk="1" hangingPunct="1"/>
            <a:r>
              <a:rPr lang="es-ES" altLang="es-ES" b="1" dirty="0"/>
              <a:t>Definición de tablas</a:t>
            </a:r>
            <a:r>
              <a:rPr lang="es-ES" altLang="es-ES" dirty="0"/>
              <a:t>: Necesitamos almacenar los resultados de todos los </a:t>
            </a:r>
            <a:r>
              <a:rPr lang="es-ES" altLang="es-ES" dirty="0" err="1"/>
              <a:t>subproblemas</a:t>
            </a:r>
            <a:endParaRPr lang="es-ES" altLang="es-ES" dirty="0"/>
          </a:p>
          <a:p>
            <a:pPr eaLnBrk="1" hangingPunct="1"/>
            <a:r>
              <a:rPr lang="es-ES" altLang="es-ES" dirty="0"/>
              <a:t>El problema original será: cambio(n, C)</a:t>
            </a:r>
          </a:p>
          <a:p>
            <a:pPr eaLnBrk="1" hangingPunct="1"/>
            <a:r>
              <a:rPr lang="es-ES" altLang="es-ES" dirty="0"/>
              <a:t>Tabla D de n * C, de enteros, tal que D[i, j] = cambio(i, j)</a:t>
            </a:r>
          </a:p>
          <a:p>
            <a:pPr eaLnBrk="1" hangingPunct="1"/>
            <a:r>
              <a:rPr lang="es-ES" altLang="es-ES" dirty="0"/>
              <a:t>Forma de rellenar la tabla: De arriba hacia abajo, y de izquierda a derecha, aplicando la ecuación de recurrencia:</a:t>
            </a:r>
          </a:p>
          <a:p>
            <a:pPr marL="0" indent="0" eaLnBrk="1" hangingPunct="1">
              <a:buNone/>
            </a:pPr>
            <a:r>
              <a:rPr lang="es-ES" altLang="es-ES" b="1" dirty="0"/>
              <a:t>D[i, j] = min{D[i − 1, j], D[i, j − m</a:t>
            </a:r>
            <a:r>
              <a:rPr lang="es-ES" altLang="es-ES" b="1" baseline="-25000" dirty="0"/>
              <a:t>i</a:t>
            </a:r>
            <a:r>
              <a:rPr lang="es-ES" altLang="es-ES" b="1" dirty="0"/>
              <a:t>] + 1}</a:t>
            </a:r>
          </a:p>
        </p:txBody>
      </p:sp>
    </p:spTree>
    <p:extLst>
      <p:ext uri="{BB962C8B-B14F-4D97-AF65-F5344CB8AC3E}">
        <p14:creationId xmlns:p14="http://schemas.microsoft.com/office/powerpoint/2010/main" val="1664407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1E433189-B291-4AE4-86E2-07501802A4CC}" type="slidenum">
              <a:rPr lang="es-ES" altLang="es-ES" sz="1800" smtClean="0">
                <a:solidFill>
                  <a:schemeClr val="bg1"/>
                </a:solidFill>
                <a:latin typeface="ZapfHumnst Dm BT" pitchFamily="34" charset="0"/>
              </a:rPr>
              <a:pPr eaLnBrk="1" hangingPunct="1">
                <a:spcBef>
                  <a:spcPct val="0"/>
                </a:spcBef>
                <a:buFontTx/>
                <a:buNone/>
              </a:pPr>
              <a:t>15</a:t>
            </a:fld>
            <a:endParaRPr lang="es-ES" altLang="es-ES" sz="1800">
              <a:solidFill>
                <a:schemeClr val="bg1"/>
              </a:solidFill>
              <a:latin typeface="ZapfHumnst Dm BT" pitchFamily="34" charset="0"/>
            </a:endParaRPr>
          </a:p>
        </p:txBody>
      </p:sp>
      <p:sp>
        <p:nvSpPr>
          <p:cNvPr id="6147" name="Rectangle 2"/>
          <p:cNvSpPr>
            <a:spLocks noGrp="1" noChangeArrowheads="1"/>
          </p:cNvSpPr>
          <p:nvPr>
            <p:ph type="title"/>
          </p:nvPr>
        </p:nvSpPr>
        <p:spPr/>
        <p:txBody>
          <a:bodyPr/>
          <a:lstStyle/>
          <a:p>
            <a:pPr eaLnBrk="1" hangingPunct="1"/>
            <a:r>
              <a:rPr lang="es-ES" altLang="es-ES" sz="2400"/>
              <a:t>Problema del cambio en monedas</a:t>
            </a:r>
          </a:p>
        </p:txBody>
      </p:sp>
      <p:sp>
        <p:nvSpPr>
          <p:cNvPr id="6148" name="Rectangle 3"/>
          <p:cNvSpPr>
            <a:spLocks noGrp="1" noChangeArrowheads="1"/>
          </p:cNvSpPr>
          <p:nvPr>
            <p:ph type="body" idx="1"/>
          </p:nvPr>
        </p:nvSpPr>
        <p:spPr>
          <a:xfrm>
            <a:off x="685800" y="1557338"/>
            <a:ext cx="8278813" cy="4679950"/>
          </a:xfrm>
        </p:spPr>
        <p:txBody>
          <a:bodyPr/>
          <a:lstStyle/>
          <a:p>
            <a:pPr eaLnBrk="1" hangingPunct="1"/>
            <a:r>
              <a:rPr lang="es-ES" altLang="es-ES" dirty="0"/>
              <a:t>Algoritmo:</a:t>
            </a:r>
          </a:p>
          <a:p>
            <a:pPr marL="0" indent="0" eaLnBrk="1" hangingPunct="1">
              <a:buNone/>
            </a:pPr>
            <a:r>
              <a:rPr lang="es-ES" altLang="es-ES" dirty="0" err="1"/>
              <a:t>funcion</a:t>
            </a:r>
            <a:r>
              <a:rPr lang="es-ES" altLang="es-ES" dirty="0"/>
              <a:t> </a:t>
            </a:r>
            <a:r>
              <a:rPr lang="es-ES" altLang="es-ES" dirty="0" err="1"/>
              <a:t>cambioPD</a:t>
            </a:r>
            <a:r>
              <a:rPr lang="es-ES" altLang="es-ES" dirty="0"/>
              <a:t>(C, n: </a:t>
            </a:r>
            <a:r>
              <a:rPr lang="es-ES" altLang="es-ES" dirty="0" err="1"/>
              <a:t>int</a:t>
            </a:r>
            <a:r>
              <a:rPr lang="es-ES" altLang="es-ES" dirty="0"/>
              <a:t>, m[1..n]: </a:t>
            </a:r>
            <a:r>
              <a:rPr lang="es-ES" altLang="es-ES" dirty="0" err="1"/>
              <a:t>int</a:t>
            </a:r>
            <a:r>
              <a:rPr lang="es-ES" altLang="es-ES" dirty="0"/>
              <a:t>, D[1..n, 0..P]: </a:t>
            </a:r>
            <a:r>
              <a:rPr lang="es-ES" altLang="es-ES" dirty="0" err="1"/>
              <a:t>int</a:t>
            </a:r>
            <a:r>
              <a:rPr lang="es-ES" altLang="es-ES" dirty="0"/>
              <a:t>)</a:t>
            </a:r>
          </a:p>
          <a:p>
            <a:pPr marL="0" indent="0" eaLnBrk="1" hangingPunct="1">
              <a:buNone/>
            </a:pPr>
            <a:r>
              <a:rPr lang="es-ES" altLang="es-ES" dirty="0"/>
              <a:t>   </a:t>
            </a:r>
            <a:r>
              <a:rPr lang="es-ES" altLang="es-ES" b="1" dirty="0"/>
              <a:t>para</a:t>
            </a:r>
            <a:r>
              <a:rPr lang="es-ES" altLang="es-ES" dirty="0"/>
              <a:t> i = 1 </a:t>
            </a:r>
            <a:r>
              <a:rPr lang="es-ES" altLang="es-ES" b="1" dirty="0"/>
              <a:t>hasta</a:t>
            </a:r>
            <a:r>
              <a:rPr lang="es-ES" altLang="es-ES" dirty="0"/>
              <a:t> n</a:t>
            </a:r>
          </a:p>
          <a:p>
            <a:pPr marL="0" indent="0" eaLnBrk="1" hangingPunct="1">
              <a:buNone/>
            </a:pPr>
            <a:r>
              <a:rPr lang="es-ES" altLang="es-ES" dirty="0"/>
              <a:t>      D[i, 0] = 0</a:t>
            </a:r>
          </a:p>
          <a:p>
            <a:pPr marL="0" indent="0" eaLnBrk="1" hangingPunct="1">
              <a:buNone/>
            </a:pPr>
            <a:r>
              <a:rPr lang="es-ES" altLang="es-ES" dirty="0"/>
              <a:t>   </a:t>
            </a:r>
            <a:r>
              <a:rPr lang="es-ES" altLang="es-ES" b="1" dirty="0"/>
              <a:t>para</a:t>
            </a:r>
            <a:r>
              <a:rPr lang="es-ES" altLang="es-ES" dirty="0"/>
              <a:t> i = 1 </a:t>
            </a:r>
            <a:r>
              <a:rPr lang="es-ES" altLang="es-ES" b="1" dirty="0"/>
              <a:t>hasta</a:t>
            </a:r>
            <a:r>
              <a:rPr lang="es-ES" altLang="es-ES" dirty="0"/>
              <a:t> n</a:t>
            </a:r>
          </a:p>
          <a:p>
            <a:pPr marL="0" indent="0" eaLnBrk="1" hangingPunct="1">
              <a:buNone/>
            </a:pPr>
            <a:r>
              <a:rPr lang="es-ES" altLang="es-ES" dirty="0"/>
              <a:t>      </a:t>
            </a:r>
            <a:r>
              <a:rPr lang="es-ES" altLang="es-ES" b="1" dirty="0"/>
              <a:t>para</a:t>
            </a:r>
            <a:r>
              <a:rPr lang="es-ES" altLang="es-ES" dirty="0"/>
              <a:t> j = 1 </a:t>
            </a:r>
            <a:r>
              <a:rPr lang="es-ES" altLang="es-ES" b="1" dirty="0"/>
              <a:t>hasta</a:t>
            </a:r>
            <a:r>
              <a:rPr lang="es-ES" altLang="es-ES" dirty="0"/>
              <a:t> C</a:t>
            </a:r>
          </a:p>
          <a:p>
            <a:pPr marL="0" indent="0" eaLnBrk="1" hangingPunct="1">
              <a:buNone/>
            </a:pPr>
            <a:r>
              <a:rPr lang="es-ES" altLang="es-ES" dirty="0"/>
              <a:t>         D[i, j] = min{D[i − 1, j], D[i, j − m[i]] + 1}</a:t>
            </a:r>
          </a:p>
          <a:p>
            <a:pPr marL="0" indent="0" eaLnBrk="1" hangingPunct="1">
              <a:buNone/>
            </a:pPr>
            <a:r>
              <a:rPr lang="es-ES" altLang="es-ES" dirty="0"/>
              <a:t>   </a:t>
            </a:r>
            <a:r>
              <a:rPr lang="es-ES" altLang="es-ES" b="1" dirty="0"/>
              <a:t>devolver</a:t>
            </a:r>
            <a:r>
              <a:rPr lang="es-ES" altLang="es-ES" dirty="0"/>
              <a:t> D[n, C]</a:t>
            </a:r>
          </a:p>
        </p:txBody>
      </p:sp>
    </p:spTree>
    <p:extLst>
      <p:ext uri="{BB962C8B-B14F-4D97-AF65-F5344CB8AC3E}">
        <p14:creationId xmlns:p14="http://schemas.microsoft.com/office/powerpoint/2010/main" val="2209190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EED873E6-71E0-4022-A94F-00302874D7BA}" type="slidenum">
              <a:rPr lang="es-ES" altLang="es-ES" sz="1800" smtClean="0">
                <a:solidFill>
                  <a:schemeClr val="bg1"/>
                </a:solidFill>
                <a:latin typeface="ZapfHumnst Dm BT" pitchFamily="34" charset="0"/>
              </a:rPr>
              <a:pPr eaLnBrk="1" hangingPunct="1">
                <a:spcBef>
                  <a:spcPct val="0"/>
                </a:spcBef>
                <a:buFontTx/>
                <a:buNone/>
              </a:pPr>
              <a:t>16</a:t>
            </a:fld>
            <a:endParaRPr lang="es-ES" altLang="es-ES" sz="1800">
              <a:solidFill>
                <a:schemeClr val="bg1"/>
              </a:solidFill>
              <a:latin typeface="ZapfHumnst Dm BT" pitchFamily="34" charset="0"/>
            </a:endParaRPr>
          </a:p>
        </p:txBody>
      </p:sp>
      <p:sp>
        <p:nvSpPr>
          <p:cNvPr id="8195" name="Rectangle 2"/>
          <p:cNvSpPr>
            <a:spLocks noGrp="1" noChangeArrowheads="1"/>
          </p:cNvSpPr>
          <p:nvPr>
            <p:ph type="title"/>
          </p:nvPr>
        </p:nvSpPr>
        <p:spPr/>
        <p:txBody>
          <a:bodyPr/>
          <a:lstStyle/>
          <a:p>
            <a:pPr eaLnBrk="1" hangingPunct="1"/>
            <a:r>
              <a:rPr lang="es-ES" altLang="es-ES" sz="2400" dirty="0"/>
              <a:t>Camino más corto</a:t>
            </a:r>
          </a:p>
        </p:txBody>
      </p:sp>
      <p:sp>
        <p:nvSpPr>
          <p:cNvPr id="22532" name="Rectangle 3"/>
          <p:cNvSpPr>
            <a:spLocks noGrp="1" noChangeArrowheads="1"/>
          </p:cNvSpPr>
          <p:nvPr>
            <p:ph type="body" idx="1"/>
          </p:nvPr>
        </p:nvSpPr>
        <p:spPr>
          <a:xfrm>
            <a:off x="685800" y="1557338"/>
            <a:ext cx="8278813" cy="4679950"/>
          </a:xfrm>
        </p:spPr>
        <p:txBody>
          <a:bodyPr/>
          <a:lstStyle/>
          <a:p>
            <a:pPr eaLnBrk="1" hangingPunct="1">
              <a:defRPr/>
            </a:pPr>
            <a:r>
              <a:rPr lang="es-ES" b="1" dirty="0"/>
              <a:t>Algoritmo </a:t>
            </a:r>
            <a:r>
              <a:rPr lang="es-ES" b="1" dirty="0" err="1"/>
              <a:t>Bellman</a:t>
            </a:r>
            <a:r>
              <a:rPr lang="es-ES" b="1" dirty="0"/>
              <a:t>-Ford (I)</a:t>
            </a:r>
          </a:p>
          <a:p>
            <a:pPr eaLnBrk="1" hangingPunct="1">
              <a:defRPr/>
            </a:pPr>
            <a:r>
              <a:rPr lang="es-ES" dirty="0"/>
              <a:t>Sea un grafo dirigido y ponderado G = (V, E), donde V es su conjunto de vértices, E el conjunto de aristas y sea A[i, j] su matriz de adyacencia. Queremos calcular el camino más corto entre un vértice v</a:t>
            </a:r>
            <a:r>
              <a:rPr lang="es-ES" baseline="-25000" dirty="0"/>
              <a:t>i</a:t>
            </a:r>
            <a:r>
              <a:rPr lang="es-ES" dirty="0"/>
              <a:t> tomado como origen y cada vértice restante </a:t>
            </a:r>
            <a:r>
              <a:rPr lang="es-ES" dirty="0" err="1"/>
              <a:t>v</a:t>
            </a:r>
            <a:r>
              <a:rPr lang="es-ES" baseline="-25000" dirty="0" err="1"/>
              <a:t>j</a:t>
            </a:r>
            <a:r>
              <a:rPr lang="es-ES" dirty="0"/>
              <a:t> del grafo ⇒ Las aristas pueden tener un peso negativo y se utiliza el esquema de programación dinámica</a:t>
            </a:r>
            <a:endParaRPr lang="es-ES" b="1" dirty="0"/>
          </a:p>
          <a:p>
            <a:pPr eaLnBrk="1" hangingPunct="1">
              <a:defRPr/>
            </a:pPr>
            <a:r>
              <a:rPr lang="es-ES" b="1" dirty="0"/>
              <a:t>Principio de </a:t>
            </a:r>
            <a:r>
              <a:rPr lang="es-ES" b="1" dirty="0" err="1"/>
              <a:t>optimalidad</a:t>
            </a:r>
            <a:r>
              <a:rPr lang="es-ES" dirty="0"/>
              <a:t> ⇒ Es posible aplicar el principio de </a:t>
            </a:r>
            <a:r>
              <a:rPr lang="es-ES" dirty="0" err="1"/>
              <a:t>optimalidad</a:t>
            </a:r>
            <a:r>
              <a:rPr lang="es-ES" dirty="0"/>
              <a:t> para este problema de la siguiente forma: si en el camino mínimo de v</a:t>
            </a:r>
            <a:r>
              <a:rPr lang="es-ES" baseline="-25000" dirty="0"/>
              <a:t>i</a:t>
            </a:r>
            <a:r>
              <a:rPr lang="es-ES" dirty="0"/>
              <a:t> a </a:t>
            </a:r>
            <a:r>
              <a:rPr lang="es-ES" dirty="0" err="1"/>
              <a:t>v</a:t>
            </a:r>
            <a:r>
              <a:rPr lang="es-ES" baseline="-25000" dirty="0" err="1"/>
              <a:t>j</a:t>
            </a:r>
            <a:r>
              <a:rPr lang="es-ES" dirty="0"/>
              <a:t> hay un vértice </a:t>
            </a:r>
            <a:r>
              <a:rPr lang="es-ES" dirty="0" err="1"/>
              <a:t>v</a:t>
            </a:r>
            <a:r>
              <a:rPr lang="es-ES" baseline="-25000" dirty="0" err="1"/>
              <a:t>k</a:t>
            </a:r>
            <a:r>
              <a:rPr lang="es-ES" dirty="0"/>
              <a:t> como intermedio, los caminos parciales de v</a:t>
            </a:r>
            <a:r>
              <a:rPr lang="es-ES" baseline="-25000" dirty="0"/>
              <a:t>i</a:t>
            </a:r>
            <a:r>
              <a:rPr lang="es-ES" dirty="0"/>
              <a:t> a </a:t>
            </a:r>
            <a:r>
              <a:rPr lang="es-ES" dirty="0" err="1"/>
              <a:t>v</a:t>
            </a:r>
            <a:r>
              <a:rPr lang="es-ES" baseline="-25000" dirty="0" err="1"/>
              <a:t>k</a:t>
            </a:r>
            <a:r>
              <a:rPr lang="es-ES" dirty="0"/>
              <a:t> y de </a:t>
            </a:r>
            <a:r>
              <a:rPr lang="es-ES" dirty="0" err="1"/>
              <a:t>v</a:t>
            </a:r>
            <a:r>
              <a:rPr lang="es-ES" baseline="-25000" dirty="0" err="1"/>
              <a:t>k</a:t>
            </a:r>
            <a:r>
              <a:rPr lang="es-ES" dirty="0"/>
              <a:t> a </a:t>
            </a:r>
            <a:r>
              <a:rPr lang="es-ES" dirty="0" err="1"/>
              <a:t>v</a:t>
            </a:r>
            <a:r>
              <a:rPr lang="es-ES" baseline="-25000" dirty="0" err="1"/>
              <a:t>j</a:t>
            </a:r>
            <a:r>
              <a:rPr lang="es-ES" dirty="0"/>
              <a:t> han de ser a su vez caminos mínimos</a:t>
            </a:r>
            <a:endParaRPr lang="es-ES" sz="1400" dirty="0">
              <a:latin typeface="+mj-lt"/>
              <a:cs typeface="Courier New" pitchFamily="49" charset="0"/>
            </a:endParaRPr>
          </a:p>
        </p:txBody>
      </p:sp>
    </p:spTree>
    <p:extLst>
      <p:ext uri="{BB962C8B-B14F-4D97-AF65-F5344CB8AC3E}">
        <p14:creationId xmlns:p14="http://schemas.microsoft.com/office/powerpoint/2010/main" val="894121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EED873E6-71E0-4022-A94F-00302874D7BA}" type="slidenum">
              <a:rPr lang="es-ES" altLang="es-ES" sz="1800" smtClean="0">
                <a:solidFill>
                  <a:schemeClr val="bg1"/>
                </a:solidFill>
                <a:latin typeface="ZapfHumnst Dm BT" pitchFamily="34" charset="0"/>
              </a:rPr>
              <a:pPr eaLnBrk="1" hangingPunct="1">
                <a:spcBef>
                  <a:spcPct val="0"/>
                </a:spcBef>
                <a:buFontTx/>
                <a:buNone/>
              </a:pPr>
              <a:t>17</a:t>
            </a:fld>
            <a:endParaRPr lang="es-ES" altLang="es-ES" sz="1800">
              <a:solidFill>
                <a:schemeClr val="bg1"/>
              </a:solidFill>
              <a:latin typeface="ZapfHumnst Dm BT" pitchFamily="34" charset="0"/>
            </a:endParaRPr>
          </a:p>
        </p:txBody>
      </p:sp>
      <p:sp>
        <p:nvSpPr>
          <p:cNvPr id="8195" name="Rectangle 2"/>
          <p:cNvSpPr>
            <a:spLocks noGrp="1" noChangeArrowheads="1"/>
          </p:cNvSpPr>
          <p:nvPr>
            <p:ph type="title"/>
          </p:nvPr>
        </p:nvSpPr>
        <p:spPr/>
        <p:txBody>
          <a:bodyPr/>
          <a:lstStyle/>
          <a:p>
            <a:pPr eaLnBrk="1" hangingPunct="1"/>
            <a:r>
              <a:rPr lang="es-ES" altLang="es-ES" sz="2400" dirty="0"/>
              <a:t>Camino más corto</a:t>
            </a:r>
          </a:p>
        </p:txBody>
      </p:sp>
      <mc:AlternateContent xmlns:mc="http://schemas.openxmlformats.org/markup-compatibility/2006">
        <mc:Choice xmlns:a14="http://schemas.microsoft.com/office/drawing/2010/main" Requires="a14">
          <p:sp>
            <p:nvSpPr>
              <p:cNvPr id="22532" name="Rectangle 3"/>
              <p:cNvSpPr>
                <a:spLocks noGrp="1" noChangeArrowheads="1"/>
              </p:cNvSpPr>
              <p:nvPr>
                <p:ph type="body" idx="1"/>
              </p:nvPr>
            </p:nvSpPr>
            <p:spPr>
              <a:xfrm>
                <a:off x="685800" y="1557338"/>
                <a:ext cx="8278813" cy="4679950"/>
              </a:xfrm>
            </p:spPr>
            <p:txBody>
              <a:bodyPr/>
              <a:lstStyle/>
              <a:p>
                <a:pPr eaLnBrk="1" hangingPunct="1">
                  <a:defRPr/>
                </a:pPr>
                <a:r>
                  <a:rPr lang="es-ES" b="1" dirty="0"/>
                  <a:t>Algoritmo </a:t>
                </a:r>
                <a:r>
                  <a:rPr lang="es-ES" b="1" dirty="0" err="1"/>
                  <a:t>Bellman</a:t>
                </a:r>
                <a:r>
                  <a:rPr lang="es-ES" b="1" dirty="0"/>
                  <a:t>-Ford (II)</a:t>
                </a:r>
              </a:p>
              <a:p>
                <a:pPr eaLnBrk="1" hangingPunct="1">
                  <a:defRPr/>
                </a:pPr>
                <a:r>
                  <a:rPr lang="es-ES" b="1" dirty="0"/>
                  <a:t>Ecuación de recurrencia</a:t>
                </a:r>
                <a:r>
                  <a:rPr lang="es-ES" dirty="0"/>
                  <a:t> ⇒ Llamaremos D[j] al vector que contiene el camino mínimo desde el vértice origen i = 0 (puede realizarse para cualquier otro vértice origen) a cada vértice </a:t>
                </a:r>
                <a:r>
                  <a:rPr lang="es-ES" dirty="0" err="1"/>
                  <a:t>v</a:t>
                </a:r>
                <a:r>
                  <a:rPr lang="es-ES" baseline="-25000" dirty="0" err="1"/>
                  <a:t>j</a:t>
                </a:r>
                <a:r>
                  <a:rPr lang="es-ES" dirty="0"/>
                  <a:t>, 1 ≤ j ≤ n-1 (distinto del origen), siendo n el número de vértices. Inicialmente, D contiene el peso de las aristas A[0, j], o bien ∞ si no existe la arista. A continuación, y para cada vértice </a:t>
                </a:r>
                <a:r>
                  <a:rPr lang="es-ES" dirty="0" err="1"/>
                  <a:t>v</a:t>
                </a:r>
                <a:r>
                  <a:rPr lang="es-ES" baseline="-25000" dirty="0" err="1"/>
                  <a:t>k</a:t>
                </a:r>
                <a:r>
                  <a:rPr lang="es-ES" dirty="0"/>
                  <a:t> del grafo con k ≠ 0 (origen), se repetirá:</a:t>
                </a:r>
              </a:p>
              <a:p>
                <a:pPr marL="0" indent="0" eaLnBrk="1" hangingPunct="1">
                  <a:buNone/>
                  <a:defRPr/>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𝐷</m:t>
                      </m:r>
                      <m:d>
                        <m:dPr>
                          <m:begChr m:val="["/>
                          <m:endChr m:val="]"/>
                          <m:ctrlPr>
                            <a:rPr lang="es-ES" b="0" i="1" smtClean="0">
                              <a:latin typeface="Cambria Math" panose="02040503050406030204" pitchFamily="18" charset="0"/>
                            </a:rPr>
                          </m:ctrlPr>
                        </m:dPr>
                        <m:e>
                          <m:r>
                            <a:rPr lang="es-ES" b="0" i="1" smtClean="0">
                              <a:latin typeface="Cambria Math" panose="02040503050406030204" pitchFamily="18" charset="0"/>
                            </a:rPr>
                            <m:t>𝑗</m:t>
                          </m:r>
                        </m:e>
                      </m:d>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𝑚𝑖𝑛</m:t>
                          </m:r>
                        </m:e>
                        <m:sub>
                          <m:r>
                            <a:rPr lang="es-ES" b="0" i="1" smtClean="0">
                              <a:latin typeface="Cambria Math" panose="02040503050406030204" pitchFamily="18" charset="0"/>
                            </a:rPr>
                            <m:t>1</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𝑘</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𝑛</m:t>
                          </m:r>
                          <m:r>
                            <a:rPr lang="es-ES" b="0" i="1" smtClean="0">
                              <a:latin typeface="Cambria Math" panose="02040503050406030204" pitchFamily="18" charset="0"/>
                              <a:ea typeface="Cambria Math" panose="02040503050406030204" pitchFamily="18" charset="0"/>
                            </a:rPr>
                            <m:t>−1</m:t>
                          </m:r>
                        </m:sub>
                      </m:sSub>
                      <m:r>
                        <a:rPr lang="es-ES" b="0" i="1" smtClean="0">
                          <a:latin typeface="Cambria Math" panose="02040503050406030204" pitchFamily="18" charset="0"/>
                        </a:rPr>
                        <m:t>{</m:t>
                      </m:r>
                      <m:r>
                        <a:rPr lang="es-ES" b="0" i="1" smtClean="0">
                          <a:latin typeface="Cambria Math" panose="02040503050406030204" pitchFamily="18" charset="0"/>
                        </a:rPr>
                        <m:t>𝐷</m:t>
                      </m:r>
                      <m:d>
                        <m:dPr>
                          <m:begChr m:val="["/>
                          <m:endChr m:val="]"/>
                          <m:ctrlPr>
                            <a:rPr lang="es-ES" b="0" i="1" smtClean="0">
                              <a:latin typeface="Cambria Math" panose="02040503050406030204" pitchFamily="18" charset="0"/>
                            </a:rPr>
                          </m:ctrlPr>
                        </m:dPr>
                        <m:e>
                          <m:r>
                            <a:rPr lang="es-ES" b="0" i="1" smtClean="0">
                              <a:latin typeface="Cambria Math" panose="02040503050406030204" pitchFamily="18" charset="0"/>
                            </a:rPr>
                            <m:t>𝑗</m:t>
                          </m:r>
                        </m:e>
                      </m:d>
                      <m:r>
                        <a:rPr lang="es-ES" b="0" i="1" smtClean="0">
                          <a:latin typeface="Cambria Math" panose="02040503050406030204" pitchFamily="18" charset="0"/>
                        </a:rPr>
                        <m:t>, </m:t>
                      </m:r>
                      <m:r>
                        <a:rPr lang="es-ES" b="0" i="1" smtClean="0">
                          <a:latin typeface="Cambria Math" panose="02040503050406030204" pitchFamily="18" charset="0"/>
                        </a:rPr>
                        <m:t>𝐷</m:t>
                      </m:r>
                      <m:d>
                        <m:dPr>
                          <m:begChr m:val="["/>
                          <m:endChr m:val="]"/>
                          <m:ctrlPr>
                            <a:rPr lang="es-ES" b="0" i="1" smtClean="0">
                              <a:latin typeface="Cambria Math" panose="02040503050406030204" pitchFamily="18" charset="0"/>
                            </a:rPr>
                          </m:ctrlPr>
                        </m:dPr>
                        <m:e>
                          <m:r>
                            <a:rPr lang="es-ES" b="0" i="1" smtClean="0">
                              <a:latin typeface="Cambria Math" panose="02040503050406030204" pitchFamily="18" charset="0"/>
                            </a:rPr>
                            <m:t>𝑘</m:t>
                          </m:r>
                        </m:e>
                      </m:d>
                      <m:r>
                        <a:rPr lang="es-ES" b="0" i="1" smtClean="0">
                          <a:latin typeface="Cambria Math" panose="02040503050406030204" pitchFamily="18" charset="0"/>
                        </a:rPr>
                        <m:t>+</m:t>
                      </m:r>
                      <m:r>
                        <a:rPr lang="es-ES" b="0" i="1" smtClean="0">
                          <a:latin typeface="Cambria Math" panose="02040503050406030204" pitchFamily="18" charset="0"/>
                        </a:rPr>
                        <m:t>𝐴</m:t>
                      </m:r>
                      <m:r>
                        <a:rPr lang="es-ES" b="0" i="1" smtClean="0">
                          <a:latin typeface="Cambria Math" panose="02040503050406030204" pitchFamily="18" charset="0"/>
                        </a:rPr>
                        <m:t>[</m:t>
                      </m:r>
                      <m:r>
                        <a:rPr lang="es-ES" b="0" i="1" smtClean="0">
                          <a:latin typeface="Cambria Math" panose="02040503050406030204" pitchFamily="18" charset="0"/>
                        </a:rPr>
                        <m:t>𝑘</m:t>
                      </m:r>
                      <m:r>
                        <a:rPr lang="es-ES" b="0" i="1" smtClean="0">
                          <a:latin typeface="Cambria Math" panose="02040503050406030204" pitchFamily="18" charset="0"/>
                        </a:rPr>
                        <m:t>, </m:t>
                      </m:r>
                      <m:r>
                        <a:rPr lang="es-ES" b="0" i="1" smtClean="0">
                          <a:latin typeface="Cambria Math" panose="02040503050406030204" pitchFamily="18" charset="0"/>
                        </a:rPr>
                        <m:t>𝑗</m:t>
                      </m:r>
                      <m:r>
                        <a:rPr lang="es-ES" b="0" i="1" smtClean="0">
                          <a:latin typeface="Cambria Math" panose="02040503050406030204" pitchFamily="18" charset="0"/>
                        </a:rPr>
                        <m:t>]}</m:t>
                      </m:r>
                    </m:oMath>
                  </m:oMathPara>
                </a14:m>
                <a:endParaRPr lang="es-ES" sz="1400" dirty="0">
                  <a:latin typeface="+mj-lt"/>
                  <a:cs typeface="Courier New" pitchFamily="49" charset="0"/>
                </a:endParaRPr>
              </a:p>
              <a:p>
                <a:pPr eaLnBrk="1" hangingPunct="1">
                  <a:defRPr/>
                </a:pPr>
                <a:r>
                  <a:rPr lang="es-ES" dirty="0">
                    <a:latin typeface="+mj-lt"/>
                    <a:cs typeface="Courier New" pitchFamily="49" charset="0"/>
                  </a:rPr>
                  <a:t>De esta forma el algoritmo que resuelve el problema, y puede ser implementado tal y como se muestra a continuación</a:t>
                </a:r>
              </a:p>
            </p:txBody>
          </p:sp>
        </mc:Choice>
        <mc:Fallback>
          <p:sp>
            <p:nvSpPr>
              <p:cNvPr id="22532" name="Rectangle 3"/>
              <p:cNvSpPr>
                <a:spLocks noGrp="1" noRot="1" noChangeAspect="1" noMove="1" noResize="1" noEditPoints="1" noAdjustHandles="1" noChangeArrowheads="1" noChangeShapeType="1" noTextEdit="1"/>
              </p:cNvSpPr>
              <p:nvPr>
                <p:ph type="body" idx="1"/>
              </p:nvPr>
            </p:nvSpPr>
            <p:spPr>
              <a:xfrm>
                <a:off x="685800" y="1557338"/>
                <a:ext cx="8278813" cy="4679950"/>
              </a:xfrm>
              <a:blipFill>
                <a:blip r:embed="rId3"/>
                <a:stretch>
                  <a:fillRect t="-1081" r="-1072"/>
                </a:stretch>
              </a:blipFill>
            </p:spPr>
            <p:txBody>
              <a:bodyPr/>
              <a:lstStyle/>
              <a:p>
                <a:r>
                  <a:rPr lang="es-ES">
                    <a:noFill/>
                  </a:rPr>
                  <a:t> </a:t>
                </a:r>
              </a:p>
            </p:txBody>
          </p:sp>
        </mc:Fallback>
      </mc:AlternateContent>
    </p:spTree>
    <p:extLst>
      <p:ext uri="{BB962C8B-B14F-4D97-AF65-F5344CB8AC3E}">
        <p14:creationId xmlns:p14="http://schemas.microsoft.com/office/powerpoint/2010/main" val="4120799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1E433189-B291-4AE4-86E2-07501802A4CC}" type="slidenum">
              <a:rPr lang="es-ES" altLang="es-ES" sz="1800" smtClean="0">
                <a:solidFill>
                  <a:schemeClr val="bg1"/>
                </a:solidFill>
                <a:latin typeface="ZapfHumnst Dm BT" pitchFamily="34" charset="0"/>
              </a:rPr>
              <a:pPr eaLnBrk="1" hangingPunct="1">
                <a:spcBef>
                  <a:spcPct val="0"/>
                </a:spcBef>
                <a:buFontTx/>
                <a:buNone/>
              </a:pPr>
              <a:t>18</a:t>
            </a:fld>
            <a:endParaRPr lang="es-ES" altLang="es-ES" sz="1800">
              <a:solidFill>
                <a:schemeClr val="bg1"/>
              </a:solidFill>
              <a:latin typeface="ZapfHumnst Dm BT" pitchFamily="34" charset="0"/>
            </a:endParaRPr>
          </a:p>
        </p:txBody>
      </p:sp>
      <p:sp>
        <p:nvSpPr>
          <p:cNvPr id="6147" name="Rectangle 2"/>
          <p:cNvSpPr>
            <a:spLocks noGrp="1" noChangeArrowheads="1"/>
          </p:cNvSpPr>
          <p:nvPr>
            <p:ph type="title"/>
          </p:nvPr>
        </p:nvSpPr>
        <p:spPr/>
        <p:txBody>
          <a:bodyPr/>
          <a:lstStyle/>
          <a:p>
            <a:pPr eaLnBrk="1" hangingPunct="1"/>
            <a:r>
              <a:rPr lang="es-ES" altLang="es-ES" sz="2400" dirty="0"/>
              <a:t>Camino más corto</a:t>
            </a:r>
          </a:p>
        </p:txBody>
      </p:sp>
      <p:sp>
        <p:nvSpPr>
          <p:cNvPr id="6148" name="Rectangle 3"/>
          <p:cNvSpPr>
            <a:spLocks noGrp="1" noChangeArrowheads="1"/>
          </p:cNvSpPr>
          <p:nvPr>
            <p:ph type="body" idx="1"/>
          </p:nvPr>
        </p:nvSpPr>
        <p:spPr>
          <a:xfrm>
            <a:off x="685800" y="1557338"/>
            <a:ext cx="8278813" cy="4679950"/>
          </a:xfrm>
        </p:spPr>
        <p:txBody>
          <a:bodyPr/>
          <a:lstStyle/>
          <a:p>
            <a:pPr eaLnBrk="1" hangingPunct="1"/>
            <a:r>
              <a:rPr lang="es-ES" altLang="es-ES" b="1" dirty="0"/>
              <a:t>Algoritmo </a:t>
            </a:r>
            <a:r>
              <a:rPr lang="es-ES" altLang="es-ES" b="1" dirty="0" err="1"/>
              <a:t>Bellman</a:t>
            </a:r>
            <a:r>
              <a:rPr lang="es-ES" altLang="es-ES" b="1" dirty="0"/>
              <a:t>-Ford (III)</a:t>
            </a:r>
            <a:endParaRPr lang="es-ES" altLang="es-ES" dirty="0"/>
          </a:p>
          <a:p>
            <a:pPr marL="0" indent="0" eaLnBrk="1" hangingPunct="1">
              <a:buNone/>
            </a:pPr>
            <a:r>
              <a:rPr lang="es-ES" altLang="es-ES" dirty="0" err="1"/>
              <a:t>funcion</a:t>
            </a:r>
            <a:r>
              <a:rPr lang="es-ES" altLang="es-ES" dirty="0"/>
              <a:t> </a:t>
            </a:r>
            <a:r>
              <a:rPr lang="es-ES" altLang="es-ES" dirty="0" err="1"/>
              <a:t>bellmanFord</a:t>
            </a:r>
            <a:r>
              <a:rPr lang="es-ES" altLang="es-ES" dirty="0"/>
              <a:t>(A[0..n-1, 0..n-1]: </a:t>
            </a:r>
            <a:r>
              <a:rPr lang="es-ES" altLang="es-ES" dirty="0" err="1"/>
              <a:t>double</a:t>
            </a:r>
            <a:r>
              <a:rPr lang="es-ES" altLang="es-ES" dirty="0"/>
              <a:t>): D[0..n-1]: </a:t>
            </a:r>
            <a:r>
              <a:rPr lang="es-ES" altLang="es-ES" dirty="0" err="1"/>
              <a:t>double</a:t>
            </a:r>
            <a:endParaRPr lang="es-ES" altLang="es-ES" dirty="0"/>
          </a:p>
          <a:p>
            <a:pPr marL="0" indent="0" eaLnBrk="1" hangingPunct="1">
              <a:buNone/>
            </a:pPr>
            <a:r>
              <a:rPr lang="es-ES" altLang="es-ES" sz="2000" dirty="0"/>
              <a:t>   </a:t>
            </a:r>
            <a:r>
              <a:rPr lang="es-ES" altLang="es-ES" sz="2000" b="1" dirty="0"/>
              <a:t>para</a:t>
            </a:r>
            <a:r>
              <a:rPr lang="es-ES" altLang="es-ES" sz="2000" dirty="0"/>
              <a:t> i = 1 </a:t>
            </a:r>
            <a:r>
              <a:rPr lang="es-ES" altLang="es-ES" sz="2000" b="1" dirty="0"/>
              <a:t>hasta</a:t>
            </a:r>
            <a:r>
              <a:rPr lang="es-ES" altLang="es-ES" sz="2000" dirty="0"/>
              <a:t> n-1</a:t>
            </a:r>
          </a:p>
          <a:p>
            <a:pPr marL="0" indent="0" eaLnBrk="1" hangingPunct="1">
              <a:buNone/>
            </a:pPr>
            <a:r>
              <a:rPr lang="es-ES" altLang="es-ES" sz="2000" dirty="0"/>
              <a:t>      D[i] = A[0, i]; V[i] = false;  // vértice 0 = vértice fuente</a:t>
            </a:r>
          </a:p>
          <a:p>
            <a:pPr marL="0" indent="0" eaLnBrk="1" hangingPunct="1">
              <a:buNone/>
            </a:pPr>
            <a:r>
              <a:rPr lang="es-ES" altLang="es-ES" sz="2000" dirty="0"/>
              <a:t>   V[0] = true</a:t>
            </a:r>
          </a:p>
          <a:p>
            <a:pPr marL="0" indent="0" eaLnBrk="1" hangingPunct="1">
              <a:buNone/>
            </a:pPr>
            <a:r>
              <a:rPr lang="es-ES" altLang="es-ES" sz="2000" dirty="0"/>
              <a:t>   </a:t>
            </a:r>
            <a:r>
              <a:rPr lang="es-ES" altLang="es-ES" sz="2000" b="1" dirty="0"/>
              <a:t>para</a:t>
            </a:r>
            <a:r>
              <a:rPr lang="es-ES" altLang="es-ES" sz="2000" dirty="0"/>
              <a:t> i = 1 </a:t>
            </a:r>
            <a:r>
              <a:rPr lang="es-ES" altLang="es-ES" sz="2000" b="1" dirty="0"/>
              <a:t>hasta</a:t>
            </a:r>
            <a:r>
              <a:rPr lang="es-ES" altLang="es-ES" sz="2000" dirty="0"/>
              <a:t> n-2</a:t>
            </a:r>
          </a:p>
          <a:p>
            <a:pPr marL="0" indent="0" eaLnBrk="1" hangingPunct="1">
              <a:buNone/>
            </a:pPr>
            <a:r>
              <a:rPr lang="es-ES" altLang="es-ES" sz="2000" dirty="0"/>
              <a:t>      pos = </a:t>
            </a:r>
            <a:r>
              <a:rPr lang="es-ES" altLang="es-ES" sz="2000" b="1" dirty="0" err="1"/>
              <a:t>menorPosicion</a:t>
            </a:r>
            <a:r>
              <a:rPr lang="es-ES" altLang="es-ES" sz="2000" dirty="0"/>
              <a:t>(D, V)</a:t>
            </a:r>
          </a:p>
          <a:p>
            <a:pPr marL="0" indent="0" eaLnBrk="1" hangingPunct="1">
              <a:buNone/>
            </a:pPr>
            <a:r>
              <a:rPr lang="es-ES" altLang="es-ES" sz="2000" dirty="0"/>
              <a:t>      V[pos] = true </a:t>
            </a:r>
          </a:p>
          <a:p>
            <a:pPr marL="0" indent="0" eaLnBrk="1" hangingPunct="1">
              <a:buNone/>
            </a:pPr>
            <a:r>
              <a:rPr lang="es-ES" altLang="es-ES" sz="2000" dirty="0"/>
              <a:t>      </a:t>
            </a:r>
            <a:r>
              <a:rPr lang="es-ES" altLang="es-ES" sz="2000" b="1" dirty="0"/>
              <a:t>para</a:t>
            </a:r>
            <a:r>
              <a:rPr lang="es-ES" altLang="es-ES" sz="2000" dirty="0"/>
              <a:t> j = 2 </a:t>
            </a:r>
            <a:r>
              <a:rPr lang="es-ES" altLang="es-ES" sz="2000" b="1" dirty="0"/>
              <a:t>hasta</a:t>
            </a:r>
            <a:r>
              <a:rPr lang="es-ES" altLang="es-ES" sz="2000" dirty="0"/>
              <a:t> n-1</a:t>
            </a:r>
          </a:p>
          <a:p>
            <a:pPr marL="0" indent="0" eaLnBrk="1" hangingPunct="1">
              <a:buNone/>
            </a:pPr>
            <a:r>
              <a:rPr lang="es-ES" altLang="es-ES" sz="2000" dirty="0"/>
              <a:t>         </a:t>
            </a:r>
            <a:r>
              <a:rPr lang="es-ES" altLang="es-ES" sz="2000" b="1" dirty="0"/>
              <a:t>si</a:t>
            </a:r>
            <a:r>
              <a:rPr lang="es-ES" altLang="es-ES" sz="2000" dirty="0"/>
              <a:t> </a:t>
            </a:r>
            <a:r>
              <a:rPr lang="es-ES" altLang="es-ES" sz="2000" b="1" dirty="0" err="1"/>
              <a:t>not</a:t>
            </a:r>
            <a:r>
              <a:rPr lang="es-ES" altLang="es-ES" sz="2000" dirty="0"/>
              <a:t>(V[j])</a:t>
            </a:r>
          </a:p>
          <a:p>
            <a:pPr marL="0" indent="0" eaLnBrk="1" hangingPunct="1">
              <a:buNone/>
            </a:pPr>
            <a:r>
              <a:rPr lang="es-ES" altLang="es-ES" sz="2000" dirty="0"/>
              <a:t>            D[j] = min{D[j], D[pos] + A[pos, j]}</a:t>
            </a:r>
          </a:p>
          <a:p>
            <a:pPr marL="0" indent="0" eaLnBrk="1" hangingPunct="1">
              <a:buNone/>
            </a:pPr>
            <a:r>
              <a:rPr lang="es-ES" altLang="es-ES" sz="2000" dirty="0"/>
              <a:t>   </a:t>
            </a:r>
            <a:r>
              <a:rPr lang="es-ES" altLang="es-ES" sz="2000" b="1" dirty="0"/>
              <a:t>devolver</a:t>
            </a:r>
            <a:r>
              <a:rPr lang="es-ES" altLang="es-ES" sz="2000" dirty="0"/>
              <a:t> D</a:t>
            </a:r>
          </a:p>
        </p:txBody>
      </p:sp>
    </p:spTree>
    <p:extLst>
      <p:ext uri="{BB962C8B-B14F-4D97-AF65-F5344CB8AC3E}">
        <p14:creationId xmlns:p14="http://schemas.microsoft.com/office/powerpoint/2010/main" val="2608257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1E433189-B291-4AE4-86E2-07501802A4CC}" type="slidenum">
              <a:rPr lang="es-ES" altLang="es-ES" sz="1800" smtClean="0">
                <a:solidFill>
                  <a:schemeClr val="bg1"/>
                </a:solidFill>
                <a:latin typeface="ZapfHumnst Dm BT" pitchFamily="34" charset="0"/>
              </a:rPr>
              <a:pPr eaLnBrk="1" hangingPunct="1">
                <a:spcBef>
                  <a:spcPct val="0"/>
                </a:spcBef>
                <a:buFontTx/>
                <a:buNone/>
              </a:pPr>
              <a:t>19</a:t>
            </a:fld>
            <a:endParaRPr lang="es-ES" altLang="es-ES" sz="1800">
              <a:solidFill>
                <a:schemeClr val="bg1"/>
              </a:solidFill>
              <a:latin typeface="ZapfHumnst Dm BT" pitchFamily="34" charset="0"/>
            </a:endParaRPr>
          </a:p>
        </p:txBody>
      </p:sp>
      <p:sp>
        <p:nvSpPr>
          <p:cNvPr id="6147" name="Rectangle 2"/>
          <p:cNvSpPr>
            <a:spLocks noGrp="1" noChangeArrowheads="1"/>
          </p:cNvSpPr>
          <p:nvPr>
            <p:ph type="title"/>
          </p:nvPr>
        </p:nvSpPr>
        <p:spPr/>
        <p:txBody>
          <a:bodyPr/>
          <a:lstStyle/>
          <a:p>
            <a:pPr eaLnBrk="1" hangingPunct="1"/>
            <a:r>
              <a:rPr lang="es-ES" altLang="es-ES" sz="2400" dirty="0"/>
              <a:t>Camino más corto</a:t>
            </a:r>
          </a:p>
        </p:txBody>
      </p:sp>
      <p:sp>
        <p:nvSpPr>
          <p:cNvPr id="6148" name="Rectangle 3"/>
          <p:cNvSpPr>
            <a:spLocks noGrp="1" noChangeArrowheads="1"/>
          </p:cNvSpPr>
          <p:nvPr>
            <p:ph type="body" idx="1"/>
          </p:nvPr>
        </p:nvSpPr>
        <p:spPr>
          <a:xfrm>
            <a:off x="685800" y="1557338"/>
            <a:ext cx="8350696" cy="4679950"/>
          </a:xfrm>
        </p:spPr>
        <p:txBody>
          <a:bodyPr/>
          <a:lstStyle/>
          <a:p>
            <a:pPr eaLnBrk="1" hangingPunct="1"/>
            <a:r>
              <a:rPr lang="es-ES" altLang="es-ES" b="1" dirty="0"/>
              <a:t>Algoritmo </a:t>
            </a:r>
            <a:r>
              <a:rPr lang="es-ES" altLang="es-ES" b="1" dirty="0" err="1"/>
              <a:t>Bellman</a:t>
            </a:r>
            <a:r>
              <a:rPr lang="es-ES" altLang="es-ES" b="1" dirty="0"/>
              <a:t>-Ford (IV)</a:t>
            </a:r>
          </a:p>
          <a:p>
            <a:pPr eaLnBrk="1" hangingPunct="1"/>
            <a:r>
              <a:rPr lang="es-ES" altLang="es-ES" dirty="0"/>
              <a:t>La función </a:t>
            </a:r>
            <a:r>
              <a:rPr lang="es-ES" altLang="es-ES" b="1" dirty="0" err="1"/>
              <a:t>menorPosicion</a:t>
            </a:r>
            <a:r>
              <a:rPr lang="es-ES" altLang="es-ES" dirty="0"/>
              <a:t> es la que calcula el mínimo de la ecuación de recurrencia que define la solución del problema</a:t>
            </a:r>
          </a:p>
          <a:p>
            <a:pPr marL="0" indent="0" eaLnBrk="1" hangingPunct="1">
              <a:buNone/>
            </a:pPr>
            <a:r>
              <a:rPr lang="es-ES" altLang="es-ES" dirty="0" err="1"/>
              <a:t>funcion</a:t>
            </a:r>
            <a:r>
              <a:rPr lang="es-ES" altLang="es-ES" dirty="0"/>
              <a:t> </a:t>
            </a:r>
            <a:r>
              <a:rPr lang="es-ES" altLang="es-ES" dirty="0" err="1"/>
              <a:t>menorPosicion</a:t>
            </a:r>
            <a:r>
              <a:rPr lang="es-ES" altLang="es-ES" dirty="0"/>
              <a:t>(D[0..n-1]: </a:t>
            </a:r>
            <a:r>
              <a:rPr lang="es-ES" altLang="es-ES" dirty="0" err="1"/>
              <a:t>double</a:t>
            </a:r>
            <a:r>
              <a:rPr lang="es-ES" altLang="es-ES" dirty="0"/>
              <a:t>, V[0..n-1]: </a:t>
            </a:r>
            <a:r>
              <a:rPr lang="es-ES" altLang="es-ES" dirty="0" err="1"/>
              <a:t>bool</a:t>
            </a:r>
            <a:r>
              <a:rPr lang="es-ES" altLang="es-ES" dirty="0"/>
              <a:t>): pos: </a:t>
            </a:r>
            <a:r>
              <a:rPr lang="es-ES" altLang="es-ES" dirty="0" err="1"/>
              <a:t>int</a:t>
            </a:r>
            <a:endParaRPr lang="es-ES" altLang="es-ES" dirty="0"/>
          </a:p>
          <a:p>
            <a:pPr marL="0" indent="0" eaLnBrk="1" hangingPunct="1">
              <a:buNone/>
            </a:pPr>
            <a:r>
              <a:rPr lang="es-ES" altLang="es-ES" sz="2000" dirty="0"/>
              <a:t>   menor = ∞</a:t>
            </a:r>
          </a:p>
          <a:p>
            <a:pPr marL="0" indent="0" eaLnBrk="1" hangingPunct="1">
              <a:buNone/>
            </a:pPr>
            <a:r>
              <a:rPr lang="es-ES" altLang="es-ES" sz="2000" dirty="0"/>
              <a:t>   pos = 0</a:t>
            </a:r>
          </a:p>
          <a:p>
            <a:pPr marL="0" indent="0" eaLnBrk="1" hangingPunct="1">
              <a:buNone/>
            </a:pPr>
            <a:r>
              <a:rPr lang="es-ES" altLang="es-ES" sz="2000" dirty="0"/>
              <a:t>   </a:t>
            </a:r>
            <a:r>
              <a:rPr lang="es-ES" altLang="es-ES" sz="2000" b="1" dirty="0"/>
              <a:t>para</a:t>
            </a:r>
            <a:r>
              <a:rPr lang="es-ES" altLang="es-ES" sz="2000" dirty="0"/>
              <a:t> i = 1 </a:t>
            </a:r>
            <a:r>
              <a:rPr lang="es-ES" altLang="es-ES" sz="2000" b="1" dirty="0"/>
              <a:t>hasta</a:t>
            </a:r>
            <a:r>
              <a:rPr lang="es-ES" altLang="es-ES" sz="2000" dirty="0"/>
              <a:t> n</a:t>
            </a:r>
          </a:p>
          <a:p>
            <a:pPr marL="0" indent="0" eaLnBrk="1" hangingPunct="1">
              <a:buNone/>
            </a:pPr>
            <a:r>
              <a:rPr lang="es-ES" altLang="es-ES" sz="2000" b="1" dirty="0"/>
              <a:t>      si</a:t>
            </a:r>
            <a:r>
              <a:rPr lang="es-ES" altLang="es-ES" sz="2000" dirty="0"/>
              <a:t> </a:t>
            </a:r>
            <a:r>
              <a:rPr lang="es-ES" altLang="es-ES" sz="2000" b="1" dirty="0" err="1"/>
              <a:t>not</a:t>
            </a:r>
            <a:r>
              <a:rPr lang="es-ES" altLang="es-ES" sz="2000" dirty="0"/>
              <a:t>(V[i])</a:t>
            </a:r>
          </a:p>
          <a:p>
            <a:pPr marL="0" indent="0" eaLnBrk="1" hangingPunct="1">
              <a:buNone/>
            </a:pPr>
            <a:r>
              <a:rPr lang="es-ES" altLang="es-ES" sz="2000" dirty="0"/>
              <a:t>         </a:t>
            </a:r>
            <a:r>
              <a:rPr lang="es-ES" altLang="es-ES" sz="2000" b="1" dirty="0"/>
              <a:t>si</a:t>
            </a:r>
            <a:r>
              <a:rPr lang="es-ES" altLang="es-ES" sz="2000" dirty="0"/>
              <a:t> D[i] &lt; menor</a:t>
            </a:r>
          </a:p>
          <a:p>
            <a:pPr marL="0" indent="0" eaLnBrk="1" hangingPunct="1">
              <a:buNone/>
            </a:pPr>
            <a:r>
              <a:rPr lang="es-ES" altLang="es-ES" sz="2000" dirty="0"/>
              <a:t>            menor = D[i]</a:t>
            </a:r>
          </a:p>
          <a:p>
            <a:pPr marL="0" indent="0" eaLnBrk="1" hangingPunct="1">
              <a:buNone/>
            </a:pPr>
            <a:r>
              <a:rPr lang="es-ES" altLang="es-ES" sz="2000" dirty="0"/>
              <a:t>            pos = i</a:t>
            </a:r>
          </a:p>
          <a:p>
            <a:pPr marL="0" indent="0" eaLnBrk="1" hangingPunct="1">
              <a:buNone/>
            </a:pPr>
            <a:r>
              <a:rPr lang="es-ES" altLang="es-ES" sz="2000" dirty="0"/>
              <a:t>   </a:t>
            </a:r>
            <a:r>
              <a:rPr lang="es-ES" altLang="es-ES" sz="2000" b="1" dirty="0"/>
              <a:t>devolver</a:t>
            </a:r>
            <a:r>
              <a:rPr lang="es-ES" altLang="es-ES" sz="2000" dirty="0"/>
              <a:t> pos</a:t>
            </a:r>
          </a:p>
        </p:txBody>
      </p:sp>
    </p:spTree>
    <p:extLst>
      <p:ext uri="{BB962C8B-B14F-4D97-AF65-F5344CB8AC3E}">
        <p14:creationId xmlns:p14="http://schemas.microsoft.com/office/powerpoint/2010/main" val="3097344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29BDA35B-9875-4FC1-9DC7-C715CF5331B8}" type="slidenum">
              <a:rPr lang="es-ES" altLang="es-ES" sz="1800" smtClean="0">
                <a:solidFill>
                  <a:schemeClr val="bg1"/>
                </a:solidFill>
                <a:latin typeface="ZapfHumnst Dm BT" pitchFamily="34" charset="0"/>
              </a:rPr>
              <a:pPr eaLnBrk="1" hangingPunct="1">
                <a:spcBef>
                  <a:spcPct val="0"/>
                </a:spcBef>
                <a:buFontTx/>
                <a:buNone/>
              </a:pPr>
              <a:t>2</a:t>
            </a:fld>
            <a:endParaRPr lang="es-ES" altLang="es-ES" sz="1800">
              <a:solidFill>
                <a:schemeClr val="bg1"/>
              </a:solidFill>
              <a:latin typeface="ZapfHumnst Dm BT" pitchFamily="34" charset="0"/>
            </a:endParaRPr>
          </a:p>
        </p:txBody>
      </p:sp>
      <p:sp>
        <p:nvSpPr>
          <p:cNvPr id="3075" name="Rectangle 2"/>
          <p:cNvSpPr>
            <a:spLocks noGrp="1" noChangeArrowheads="1"/>
          </p:cNvSpPr>
          <p:nvPr>
            <p:ph type="title"/>
          </p:nvPr>
        </p:nvSpPr>
        <p:spPr/>
        <p:txBody>
          <a:bodyPr/>
          <a:lstStyle/>
          <a:p>
            <a:pPr eaLnBrk="1" hangingPunct="1"/>
            <a:r>
              <a:rPr lang="es-ES" altLang="es-ES" sz="2400" dirty="0"/>
              <a:t>Método general</a:t>
            </a:r>
          </a:p>
        </p:txBody>
      </p:sp>
      <p:sp>
        <p:nvSpPr>
          <p:cNvPr id="22532" name="Rectangle 3"/>
          <p:cNvSpPr>
            <a:spLocks noGrp="1" noChangeArrowheads="1"/>
          </p:cNvSpPr>
          <p:nvPr>
            <p:ph type="body" idx="1"/>
          </p:nvPr>
        </p:nvSpPr>
        <p:spPr>
          <a:xfrm>
            <a:off x="685800" y="1557338"/>
            <a:ext cx="8278813" cy="4679950"/>
          </a:xfrm>
        </p:spPr>
        <p:txBody>
          <a:bodyPr/>
          <a:lstStyle/>
          <a:p>
            <a:pPr eaLnBrk="1" hangingPunct="1">
              <a:defRPr/>
            </a:pPr>
            <a:r>
              <a:rPr lang="es-ES" dirty="0"/>
              <a:t>La programación dinámica se suele utilizar en </a:t>
            </a:r>
            <a:r>
              <a:rPr lang="es-ES" b="1" dirty="0"/>
              <a:t>problemas de optimización</a:t>
            </a:r>
            <a:r>
              <a:rPr lang="es-ES" dirty="0"/>
              <a:t>, donde una solución está formada por una serie de decisiones</a:t>
            </a:r>
          </a:p>
          <a:p>
            <a:pPr eaLnBrk="1" hangingPunct="1">
              <a:defRPr/>
            </a:pPr>
            <a:r>
              <a:rPr lang="es-ES" dirty="0"/>
              <a:t>Igual que la técnica divide y vencerás, resuelve el problema original combinando las soluciones para </a:t>
            </a:r>
            <a:r>
              <a:rPr lang="es-ES" b="1" dirty="0" err="1"/>
              <a:t>subproblemas</a:t>
            </a:r>
            <a:r>
              <a:rPr lang="es-ES" b="1" dirty="0"/>
              <a:t> más pequeños</a:t>
            </a:r>
          </a:p>
          <a:p>
            <a:pPr eaLnBrk="1" hangingPunct="1">
              <a:defRPr/>
            </a:pPr>
            <a:r>
              <a:rPr lang="es-ES" dirty="0"/>
              <a:t>Sin embargo, la programación dinámica </a:t>
            </a:r>
            <a:r>
              <a:rPr lang="es-ES" b="1" dirty="0"/>
              <a:t>no utiliza recursividad</a:t>
            </a:r>
            <a:r>
              <a:rPr lang="es-ES" dirty="0"/>
              <a:t>, sino que almacena los resultados de los </a:t>
            </a:r>
            <a:r>
              <a:rPr lang="es-ES" dirty="0" err="1"/>
              <a:t>subproblemas</a:t>
            </a:r>
            <a:r>
              <a:rPr lang="es-ES" dirty="0"/>
              <a:t> en una </a:t>
            </a:r>
            <a:r>
              <a:rPr lang="es-ES" b="1" dirty="0"/>
              <a:t>tabla</a:t>
            </a:r>
            <a:r>
              <a:rPr lang="es-ES" dirty="0"/>
              <a:t>, calculando primero las soluciones para los problemas pequeños</a:t>
            </a:r>
          </a:p>
          <a:p>
            <a:pPr eaLnBrk="1" hangingPunct="1">
              <a:defRPr/>
            </a:pPr>
            <a:r>
              <a:rPr lang="es-ES" dirty="0"/>
              <a:t>Con esto se pretende evitar el problema de divide y vencerás de calcular varias veces la solución para problemas pequeños</a:t>
            </a:r>
          </a:p>
        </p:txBody>
      </p:sp>
    </p:spTree>
    <p:extLst>
      <p:ext uri="{BB962C8B-B14F-4D97-AF65-F5344CB8AC3E}">
        <p14:creationId xmlns:p14="http://schemas.microsoft.com/office/powerpoint/2010/main" val="2464992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EED873E6-71E0-4022-A94F-00302874D7BA}" type="slidenum">
              <a:rPr lang="es-ES" altLang="es-ES" sz="1800" smtClean="0">
                <a:solidFill>
                  <a:schemeClr val="bg1"/>
                </a:solidFill>
                <a:latin typeface="ZapfHumnst Dm BT" pitchFamily="34" charset="0"/>
              </a:rPr>
              <a:pPr eaLnBrk="1" hangingPunct="1">
                <a:spcBef>
                  <a:spcPct val="0"/>
                </a:spcBef>
                <a:buFontTx/>
                <a:buNone/>
              </a:pPr>
              <a:t>20</a:t>
            </a:fld>
            <a:endParaRPr lang="es-ES" altLang="es-ES" sz="1800">
              <a:solidFill>
                <a:schemeClr val="bg1"/>
              </a:solidFill>
              <a:latin typeface="ZapfHumnst Dm BT" pitchFamily="34" charset="0"/>
            </a:endParaRPr>
          </a:p>
        </p:txBody>
      </p:sp>
      <p:sp>
        <p:nvSpPr>
          <p:cNvPr id="8195" name="Rectangle 2"/>
          <p:cNvSpPr>
            <a:spLocks noGrp="1" noChangeArrowheads="1"/>
          </p:cNvSpPr>
          <p:nvPr>
            <p:ph type="title"/>
          </p:nvPr>
        </p:nvSpPr>
        <p:spPr/>
        <p:txBody>
          <a:bodyPr/>
          <a:lstStyle/>
          <a:p>
            <a:pPr eaLnBrk="1" hangingPunct="1"/>
            <a:r>
              <a:rPr lang="es-ES" altLang="es-ES" sz="2400" dirty="0"/>
              <a:t>Camino más corto</a:t>
            </a:r>
          </a:p>
        </p:txBody>
      </p:sp>
      <p:sp>
        <p:nvSpPr>
          <p:cNvPr id="22532" name="Rectangle 3"/>
          <p:cNvSpPr>
            <a:spLocks noGrp="1" noChangeArrowheads="1"/>
          </p:cNvSpPr>
          <p:nvPr>
            <p:ph type="body" idx="1"/>
          </p:nvPr>
        </p:nvSpPr>
        <p:spPr>
          <a:xfrm>
            <a:off x="685800" y="1557338"/>
            <a:ext cx="8278813" cy="4679950"/>
          </a:xfrm>
        </p:spPr>
        <p:txBody>
          <a:bodyPr/>
          <a:lstStyle/>
          <a:p>
            <a:pPr eaLnBrk="1" hangingPunct="1">
              <a:defRPr/>
            </a:pPr>
            <a:r>
              <a:rPr lang="es-ES" b="1" dirty="0"/>
              <a:t>Algoritmo </a:t>
            </a:r>
            <a:r>
              <a:rPr lang="es-ES" b="1" dirty="0" err="1"/>
              <a:t>Bellman</a:t>
            </a:r>
            <a:r>
              <a:rPr lang="es-ES" b="1" dirty="0"/>
              <a:t>-Ford (V)</a:t>
            </a:r>
          </a:p>
          <a:p>
            <a:pPr eaLnBrk="1" hangingPunct="1">
              <a:defRPr/>
            </a:pPr>
            <a:r>
              <a:rPr lang="es-ES" b="1" dirty="0"/>
              <a:t>Complejidad</a:t>
            </a:r>
            <a:r>
              <a:rPr lang="es-ES" dirty="0"/>
              <a:t> ⇒ La complejidad temporal del algoritmo es de orden O(n</a:t>
            </a:r>
            <a:r>
              <a:rPr lang="es-ES" baseline="30000" dirty="0"/>
              <a:t>2</a:t>
            </a:r>
            <a:r>
              <a:rPr lang="es-ES" dirty="0"/>
              <a:t>), siendo de orden O(n) su complejidad espacial. Como se podrá observar, no ganamos sustancialmente en eficiencia mediante el uso de esta técnica (programación dinámica) frente al planteamiento </a:t>
            </a:r>
            <a:r>
              <a:rPr lang="es-ES" dirty="0" err="1"/>
              <a:t>greedy</a:t>
            </a:r>
            <a:r>
              <a:rPr lang="es-ES" dirty="0"/>
              <a:t> del algoritmo, pero sin embargo sí ganamos en sencillez del diseño e implementación de la solución a partir del planteamiento del problema</a:t>
            </a:r>
            <a:endParaRPr lang="es-ES" dirty="0">
              <a:latin typeface="+mj-lt"/>
              <a:cs typeface="Courier New" pitchFamily="49" charset="0"/>
            </a:endParaRPr>
          </a:p>
        </p:txBody>
      </p:sp>
    </p:spTree>
    <p:extLst>
      <p:ext uri="{BB962C8B-B14F-4D97-AF65-F5344CB8AC3E}">
        <p14:creationId xmlns:p14="http://schemas.microsoft.com/office/powerpoint/2010/main" val="112330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EED873E6-71E0-4022-A94F-00302874D7BA}" type="slidenum">
              <a:rPr lang="es-ES" altLang="es-ES" sz="1800" smtClean="0">
                <a:solidFill>
                  <a:schemeClr val="bg1"/>
                </a:solidFill>
                <a:latin typeface="ZapfHumnst Dm BT" pitchFamily="34" charset="0"/>
              </a:rPr>
              <a:pPr eaLnBrk="1" hangingPunct="1">
                <a:spcBef>
                  <a:spcPct val="0"/>
                </a:spcBef>
                <a:buFontTx/>
                <a:buNone/>
              </a:pPr>
              <a:t>21</a:t>
            </a:fld>
            <a:endParaRPr lang="es-ES" altLang="es-ES" sz="1800">
              <a:solidFill>
                <a:schemeClr val="bg1"/>
              </a:solidFill>
              <a:latin typeface="ZapfHumnst Dm BT" pitchFamily="34" charset="0"/>
            </a:endParaRPr>
          </a:p>
        </p:txBody>
      </p:sp>
      <p:sp>
        <p:nvSpPr>
          <p:cNvPr id="8195" name="Rectangle 2"/>
          <p:cNvSpPr>
            <a:spLocks noGrp="1" noChangeArrowheads="1"/>
          </p:cNvSpPr>
          <p:nvPr>
            <p:ph type="title"/>
          </p:nvPr>
        </p:nvSpPr>
        <p:spPr/>
        <p:txBody>
          <a:bodyPr/>
          <a:lstStyle/>
          <a:p>
            <a:pPr eaLnBrk="1" hangingPunct="1"/>
            <a:r>
              <a:rPr lang="es-ES" altLang="es-ES" sz="2400"/>
              <a:t>Caminos mínimos</a:t>
            </a:r>
          </a:p>
        </p:txBody>
      </p:sp>
      <p:sp>
        <p:nvSpPr>
          <p:cNvPr id="22532" name="Rectangle 3"/>
          <p:cNvSpPr>
            <a:spLocks noGrp="1" noChangeArrowheads="1"/>
          </p:cNvSpPr>
          <p:nvPr>
            <p:ph type="body" idx="1"/>
          </p:nvPr>
        </p:nvSpPr>
        <p:spPr>
          <a:xfrm>
            <a:off x="685800" y="1557338"/>
            <a:ext cx="8278813" cy="4679950"/>
          </a:xfrm>
        </p:spPr>
        <p:txBody>
          <a:bodyPr/>
          <a:lstStyle/>
          <a:p>
            <a:pPr eaLnBrk="1" hangingPunct="1">
              <a:defRPr/>
            </a:pPr>
            <a:r>
              <a:rPr lang="es-ES" b="1" dirty="0"/>
              <a:t>Algoritmo de Floyd (I)</a:t>
            </a:r>
          </a:p>
          <a:p>
            <a:pPr eaLnBrk="1" hangingPunct="1">
              <a:defRPr/>
            </a:pPr>
            <a:r>
              <a:rPr lang="es-ES" dirty="0"/>
              <a:t>En algunas aplicaciones puede resultar interesante determinar el </a:t>
            </a:r>
            <a:r>
              <a:rPr lang="es-ES" b="1" dirty="0"/>
              <a:t>camino mínimo entre todos los pares de vértices de un grafo orientado valorado</a:t>
            </a:r>
            <a:r>
              <a:rPr lang="es-ES" dirty="0"/>
              <a:t> (</a:t>
            </a:r>
            <a:r>
              <a:rPr lang="es-ES" i="1" dirty="0" err="1"/>
              <a:t>all-pairs</a:t>
            </a:r>
            <a:r>
              <a:rPr lang="es-ES" i="1" dirty="0"/>
              <a:t> </a:t>
            </a:r>
            <a:r>
              <a:rPr lang="es-ES" i="1" dirty="0" err="1"/>
              <a:t>shortest</a:t>
            </a:r>
            <a:r>
              <a:rPr lang="es-ES" i="1" dirty="0"/>
              <a:t> </a:t>
            </a:r>
            <a:r>
              <a:rPr lang="es-ES" i="1" dirty="0" err="1"/>
              <a:t>paths</a:t>
            </a:r>
            <a:r>
              <a:rPr lang="es-ES" dirty="0"/>
              <a:t>). El problema podría resolverse aplicando reiteradamente el algoritmo de </a:t>
            </a:r>
            <a:r>
              <a:rPr lang="es-ES" dirty="0" err="1"/>
              <a:t>Dijkstra</a:t>
            </a:r>
            <a:r>
              <a:rPr lang="es-ES" dirty="0"/>
              <a:t>. Otra posibilidad es utilizar un método más directo conocido como el </a:t>
            </a:r>
            <a:r>
              <a:rPr lang="es-ES" b="1" dirty="0"/>
              <a:t>algoritmo de Floyd</a:t>
            </a:r>
          </a:p>
          <a:p>
            <a:pPr eaLnBrk="1" hangingPunct="1">
              <a:defRPr/>
            </a:pPr>
            <a:r>
              <a:rPr lang="es-ES" dirty="0"/>
              <a:t>Este algoritmo se basa en el esquema de </a:t>
            </a:r>
            <a:r>
              <a:rPr lang="es-ES" b="1" dirty="0"/>
              <a:t>programación dinámica</a:t>
            </a:r>
            <a:r>
              <a:rPr lang="es-ES" dirty="0"/>
              <a:t>. Este método utiliza una tabla para ir almacenando los resultados correspondientes a instancias más sencillas del problema a resolver</a:t>
            </a:r>
            <a:endParaRPr lang="es-ES" sz="1400" dirty="0">
              <a:latin typeface="+mj-lt"/>
              <a:cs typeface="Courier New"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EED873E6-71E0-4022-A94F-00302874D7BA}" type="slidenum">
              <a:rPr lang="es-ES" altLang="es-ES" sz="1800" smtClean="0">
                <a:solidFill>
                  <a:schemeClr val="bg1"/>
                </a:solidFill>
                <a:latin typeface="ZapfHumnst Dm BT" pitchFamily="34" charset="0"/>
              </a:rPr>
              <a:pPr eaLnBrk="1" hangingPunct="1">
                <a:spcBef>
                  <a:spcPct val="0"/>
                </a:spcBef>
                <a:buFontTx/>
                <a:buNone/>
              </a:pPr>
              <a:t>22</a:t>
            </a:fld>
            <a:endParaRPr lang="es-ES" altLang="es-ES" sz="1800">
              <a:solidFill>
                <a:schemeClr val="bg1"/>
              </a:solidFill>
              <a:latin typeface="ZapfHumnst Dm BT" pitchFamily="34" charset="0"/>
            </a:endParaRPr>
          </a:p>
        </p:txBody>
      </p:sp>
      <p:sp>
        <p:nvSpPr>
          <p:cNvPr id="8195" name="Rectangle 2"/>
          <p:cNvSpPr>
            <a:spLocks noGrp="1" noChangeArrowheads="1"/>
          </p:cNvSpPr>
          <p:nvPr>
            <p:ph type="title"/>
          </p:nvPr>
        </p:nvSpPr>
        <p:spPr/>
        <p:txBody>
          <a:bodyPr/>
          <a:lstStyle/>
          <a:p>
            <a:pPr eaLnBrk="1" hangingPunct="1"/>
            <a:r>
              <a:rPr lang="es-ES" altLang="es-ES" sz="2400"/>
              <a:t>Caminos mínimos</a:t>
            </a:r>
          </a:p>
        </p:txBody>
      </p:sp>
      <p:sp>
        <p:nvSpPr>
          <p:cNvPr id="22532" name="Rectangle 3"/>
          <p:cNvSpPr>
            <a:spLocks noGrp="1" noChangeArrowheads="1"/>
          </p:cNvSpPr>
          <p:nvPr>
            <p:ph type="body" idx="1"/>
          </p:nvPr>
        </p:nvSpPr>
        <p:spPr>
          <a:xfrm>
            <a:off x="685800" y="1557338"/>
            <a:ext cx="8278813" cy="4679950"/>
          </a:xfrm>
        </p:spPr>
        <p:txBody>
          <a:bodyPr/>
          <a:lstStyle/>
          <a:p>
            <a:pPr eaLnBrk="1" hangingPunct="1">
              <a:defRPr/>
            </a:pPr>
            <a:r>
              <a:rPr lang="es-ES" b="1" dirty="0"/>
              <a:t>Algoritmo de Floyd (I)</a:t>
            </a:r>
          </a:p>
          <a:p>
            <a:pPr eaLnBrk="1" hangingPunct="1">
              <a:defRPr/>
            </a:pPr>
            <a:r>
              <a:rPr lang="es-ES" b="1" dirty="0"/>
              <a:t>Principio de </a:t>
            </a:r>
            <a:r>
              <a:rPr lang="es-ES" b="1" dirty="0" err="1"/>
              <a:t>Optimalidad</a:t>
            </a:r>
            <a:r>
              <a:rPr lang="es-ES" dirty="0"/>
              <a:t>: Se cumple que si k es un nodo en un camino mínimo entre los nodos i y j, entonces la parte del camino que va desde i hasta k y la que va desde k hasta j, debe ser óptima también</a:t>
            </a:r>
          </a:p>
          <a:p>
            <a:pPr eaLnBrk="1" hangingPunct="1">
              <a:defRPr/>
            </a:pPr>
            <a:r>
              <a:rPr lang="es-ES" dirty="0"/>
              <a:t>Recordad que este algoritmo se estudiado e implementado en la asignatura de </a:t>
            </a:r>
            <a:r>
              <a:rPr lang="es-ES" b="1" dirty="0"/>
              <a:t>EDA I</a:t>
            </a:r>
          </a:p>
        </p:txBody>
      </p:sp>
    </p:spTree>
    <p:extLst>
      <p:ext uri="{BB962C8B-B14F-4D97-AF65-F5344CB8AC3E}">
        <p14:creationId xmlns:p14="http://schemas.microsoft.com/office/powerpoint/2010/main" val="2958950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D45A9B73-61C9-4BE7-87C8-220A674297CF}" type="slidenum">
              <a:rPr lang="es-ES" altLang="es-ES" sz="1800" smtClean="0">
                <a:solidFill>
                  <a:schemeClr val="bg1"/>
                </a:solidFill>
                <a:latin typeface="ZapfHumnst Dm BT" pitchFamily="34" charset="0"/>
              </a:rPr>
              <a:pPr eaLnBrk="1" hangingPunct="1">
                <a:spcBef>
                  <a:spcPct val="0"/>
                </a:spcBef>
                <a:buFontTx/>
                <a:buNone/>
              </a:pPr>
              <a:t>23</a:t>
            </a:fld>
            <a:endParaRPr lang="es-ES" altLang="es-ES" sz="1800">
              <a:solidFill>
                <a:schemeClr val="bg1"/>
              </a:solidFill>
              <a:latin typeface="ZapfHumnst Dm BT" pitchFamily="34" charset="0"/>
            </a:endParaRPr>
          </a:p>
        </p:txBody>
      </p:sp>
      <p:sp>
        <p:nvSpPr>
          <p:cNvPr id="9219" name="Rectangle 2"/>
          <p:cNvSpPr>
            <a:spLocks noGrp="1" noChangeArrowheads="1"/>
          </p:cNvSpPr>
          <p:nvPr>
            <p:ph type="title"/>
          </p:nvPr>
        </p:nvSpPr>
        <p:spPr/>
        <p:txBody>
          <a:bodyPr/>
          <a:lstStyle/>
          <a:p>
            <a:pPr eaLnBrk="1" hangingPunct="1"/>
            <a:r>
              <a:rPr lang="es-ES" altLang="es-ES" sz="2400"/>
              <a:t>Caminos mínimos</a:t>
            </a:r>
          </a:p>
        </p:txBody>
      </p:sp>
      <p:sp>
        <p:nvSpPr>
          <p:cNvPr id="22532" name="Rectangle 3"/>
          <p:cNvSpPr>
            <a:spLocks noGrp="1" noChangeArrowheads="1"/>
          </p:cNvSpPr>
          <p:nvPr>
            <p:ph type="body" idx="1"/>
          </p:nvPr>
        </p:nvSpPr>
        <p:spPr>
          <a:xfrm>
            <a:off x="685800" y="1557338"/>
            <a:ext cx="8278813" cy="4679950"/>
          </a:xfrm>
        </p:spPr>
        <p:txBody>
          <a:bodyPr/>
          <a:lstStyle/>
          <a:p>
            <a:pPr eaLnBrk="1" hangingPunct="1">
              <a:defRPr/>
            </a:pPr>
            <a:r>
              <a:rPr lang="es-ES" b="1" dirty="0"/>
              <a:t>Algoritmo de Floyd (II)</a:t>
            </a:r>
          </a:p>
          <a:p>
            <a:pPr eaLnBrk="1" hangingPunct="1">
              <a:defRPr/>
            </a:pPr>
            <a:r>
              <a:rPr lang="es-ES" dirty="0"/>
              <a:t>Sea G = (V, E) un grafo orientado y valorado. Suponemos que los vértices se numeran de 0 a n – 1. Para ello, utilizamos una matriz bidimensional de </a:t>
            </a:r>
            <a:r>
              <a:rPr lang="es-ES" b="1" dirty="0"/>
              <a:t>n</a:t>
            </a:r>
            <a:r>
              <a:rPr lang="es-ES" dirty="0"/>
              <a:t> </a:t>
            </a:r>
            <a:r>
              <a:rPr lang="es-ES" dirty="0">
                <a:sym typeface="Symbol"/>
              </a:rPr>
              <a:t> </a:t>
            </a:r>
            <a:r>
              <a:rPr lang="es-ES" b="1" dirty="0">
                <a:sym typeface="Symbol"/>
              </a:rPr>
              <a:t>n</a:t>
            </a:r>
            <a:r>
              <a:rPr lang="es-ES" dirty="0">
                <a:sym typeface="Symbol"/>
              </a:rPr>
              <a:t> </a:t>
            </a:r>
            <a:r>
              <a:rPr lang="es-ES" dirty="0"/>
              <a:t>con los costes o pesos de las aristas, de tal forma que cada elemento de la matriz representa el peso coste </a:t>
            </a:r>
            <a:r>
              <a:rPr lang="es-ES" dirty="0" err="1"/>
              <a:t>c</a:t>
            </a:r>
            <a:r>
              <a:rPr lang="es-ES" baseline="-25000" dirty="0" err="1"/>
              <a:t>ij</a:t>
            </a:r>
            <a:r>
              <a:rPr lang="es-ES" dirty="0"/>
              <a:t> asociado a la arista (v</a:t>
            </a:r>
            <a:r>
              <a:rPr lang="es-ES" baseline="-25000" dirty="0"/>
              <a:t>i</a:t>
            </a:r>
            <a:r>
              <a:rPr lang="es-ES" dirty="0"/>
              <a:t>, </a:t>
            </a:r>
            <a:r>
              <a:rPr lang="es-ES" dirty="0" err="1"/>
              <a:t>v</a:t>
            </a:r>
            <a:r>
              <a:rPr lang="es-ES" baseline="-25000" dirty="0" err="1"/>
              <a:t>j</a:t>
            </a:r>
            <a:r>
              <a:rPr lang="es-ES" dirty="0"/>
              <a:t>). Usaremos </a:t>
            </a:r>
            <a:r>
              <a:rPr lang="es-ES" dirty="0" err="1"/>
              <a:t>c</a:t>
            </a:r>
            <a:r>
              <a:rPr lang="es-ES" baseline="-25000" dirty="0" err="1"/>
              <a:t>ij</a:t>
            </a:r>
            <a:r>
              <a:rPr lang="es-ES" dirty="0"/>
              <a:t> = </a:t>
            </a:r>
            <a:r>
              <a:rPr lang="es-ES" dirty="0">
                <a:sym typeface="Symbol"/>
              </a:rPr>
              <a:t></a:t>
            </a:r>
            <a:r>
              <a:rPr lang="es-ES" dirty="0"/>
              <a:t> para indicar que no existe arista entre los vértices v</a:t>
            </a:r>
            <a:r>
              <a:rPr lang="es-ES" baseline="-25000" dirty="0"/>
              <a:t>i</a:t>
            </a:r>
            <a:r>
              <a:rPr lang="es-ES" dirty="0"/>
              <a:t> y </a:t>
            </a:r>
            <a:r>
              <a:rPr lang="es-ES" dirty="0" err="1"/>
              <a:t>v</a:t>
            </a:r>
            <a:r>
              <a:rPr lang="es-ES" baseline="-25000" dirty="0" err="1"/>
              <a:t>j</a:t>
            </a:r>
            <a:r>
              <a:rPr lang="es-ES" dirty="0"/>
              <a:t> y además debemos fijar c</a:t>
            </a:r>
            <a:r>
              <a:rPr lang="es-ES" baseline="-25000" dirty="0"/>
              <a:t>ii</a:t>
            </a:r>
            <a:r>
              <a:rPr lang="es-ES" dirty="0"/>
              <a:t> = 0.</a:t>
            </a:r>
          </a:p>
          <a:p>
            <a:pPr eaLnBrk="1" hangingPunct="1">
              <a:defRPr/>
            </a:pPr>
            <a:r>
              <a:rPr lang="es-ES" dirty="0"/>
              <a:t>La idea principal consiste en encontrar una matriz D de n </a:t>
            </a:r>
            <a:r>
              <a:rPr lang="es-ES" dirty="0">
                <a:sym typeface="Symbol"/>
              </a:rPr>
              <a:t></a:t>
            </a:r>
            <a:r>
              <a:rPr lang="es-ES" dirty="0"/>
              <a:t> n elementos, de tal forma que cada elemento </a:t>
            </a:r>
            <a:r>
              <a:rPr lang="es-ES" dirty="0" err="1"/>
              <a:t>D</a:t>
            </a:r>
            <a:r>
              <a:rPr lang="es-ES" baseline="-25000" dirty="0" err="1"/>
              <a:t>ij</a:t>
            </a:r>
            <a:r>
              <a:rPr lang="es-ES" dirty="0"/>
              <a:t> sea el coste mínimo de los caminos entre v</a:t>
            </a:r>
            <a:r>
              <a:rPr lang="es-ES" baseline="-25000" dirty="0"/>
              <a:t>i</a:t>
            </a:r>
            <a:r>
              <a:rPr lang="es-ES" dirty="0"/>
              <a:t> y </a:t>
            </a:r>
            <a:r>
              <a:rPr lang="es-ES" dirty="0" err="1"/>
              <a:t>v</a:t>
            </a:r>
            <a:r>
              <a:rPr lang="es-ES" baseline="-25000" dirty="0" err="1"/>
              <a:t>j</a:t>
            </a:r>
            <a:r>
              <a:rPr lang="es-ES" dirty="0"/>
              <a:t>, 0 </a:t>
            </a:r>
            <a:r>
              <a:rPr lang="es-ES" dirty="0">
                <a:sym typeface="Symbol"/>
              </a:rPr>
              <a:t></a:t>
            </a:r>
            <a:r>
              <a:rPr lang="es-ES" dirty="0"/>
              <a:t> i, j </a:t>
            </a:r>
            <a:r>
              <a:rPr lang="es-ES" dirty="0">
                <a:sym typeface="Symbol"/>
              </a:rPr>
              <a:t></a:t>
            </a:r>
            <a:r>
              <a:rPr lang="es-ES" dirty="0"/>
              <a:t> n – 1</a:t>
            </a:r>
            <a:endParaRPr lang="es-ES" sz="1400" dirty="0">
              <a:latin typeface="+mj-lt"/>
              <a:cs typeface="Courier New"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DD0D971B-3F3C-4CA2-85F4-EE8306F56559}" type="slidenum">
              <a:rPr lang="es-ES" altLang="es-ES" sz="1800" smtClean="0">
                <a:solidFill>
                  <a:schemeClr val="bg1"/>
                </a:solidFill>
                <a:latin typeface="ZapfHumnst Dm BT" pitchFamily="34" charset="0"/>
              </a:rPr>
              <a:pPr eaLnBrk="1" hangingPunct="1">
                <a:spcBef>
                  <a:spcPct val="0"/>
                </a:spcBef>
                <a:buFontTx/>
                <a:buNone/>
              </a:pPr>
              <a:t>24</a:t>
            </a:fld>
            <a:endParaRPr lang="es-ES" altLang="es-ES" sz="1800">
              <a:solidFill>
                <a:schemeClr val="bg1"/>
              </a:solidFill>
              <a:latin typeface="ZapfHumnst Dm BT" pitchFamily="34" charset="0"/>
            </a:endParaRPr>
          </a:p>
        </p:txBody>
      </p:sp>
      <p:sp>
        <p:nvSpPr>
          <p:cNvPr id="10243" name="Rectangle 2"/>
          <p:cNvSpPr>
            <a:spLocks noGrp="1" noChangeArrowheads="1"/>
          </p:cNvSpPr>
          <p:nvPr>
            <p:ph type="title"/>
          </p:nvPr>
        </p:nvSpPr>
        <p:spPr/>
        <p:txBody>
          <a:bodyPr/>
          <a:lstStyle/>
          <a:p>
            <a:pPr eaLnBrk="1" hangingPunct="1"/>
            <a:r>
              <a:rPr lang="es-ES" altLang="es-ES" sz="2400"/>
              <a:t>Caminos mínimos</a:t>
            </a:r>
          </a:p>
        </p:txBody>
      </p:sp>
      <p:sp>
        <p:nvSpPr>
          <p:cNvPr id="22532" name="Rectangle 3"/>
          <p:cNvSpPr>
            <a:spLocks noGrp="1" noChangeArrowheads="1"/>
          </p:cNvSpPr>
          <p:nvPr>
            <p:ph type="body" idx="1"/>
          </p:nvPr>
        </p:nvSpPr>
        <p:spPr>
          <a:xfrm>
            <a:off x="685800" y="1557338"/>
            <a:ext cx="8278813" cy="4679950"/>
          </a:xfrm>
        </p:spPr>
        <p:txBody>
          <a:bodyPr/>
          <a:lstStyle/>
          <a:p>
            <a:pPr eaLnBrk="1" hangingPunct="1">
              <a:defRPr/>
            </a:pPr>
            <a:r>
              <a:rPr lang="es-ES" b="1" dirty="0"/>
              <a:t>Algoritmo de Floyd (III)</a:t>
            </a:r>
          </a:p>
          <a:p>
            <a:pPr eaLnBrk="1" hangingPunct="1">
              <a:defRPr/>
            </a:pPr>
            <a:r>
              <a:rPr lang="es-ES" dirty="0"/>
              <a:t>Para calcular el camino de coste mínimo entre los vértices i (v</a:t>
            </a:r>
            <a:r>
              <a:rPr lang="es-ES" baseline="-25000" dirty="0"/>
              <a:t>i</a:t>
            </a:r>
            <a:r>
              <a:rPr lang="es-ES" dirty="0"/>
              <a:t>) y j (</a:t>
            </a:r>
            <a:r>
              <a:rPr lang="es-ES" dirty="0" err="1"/>
              <a:t>v</a:t>
            </a:r>
            <a:r>
              <a:rPr lang="es-ES" baseline="-25000" dirty="0" err="1"/>
              <a:t>j</a:t>
            </a:r>
            <a:r>
              <a:rPr lang="es-ES" dirty="0"/>
              <a:t>) podemos considerar dos posibilidades:</a:t>
            </a:r>
          </a:p>
          <a:p>
            <a:pPr lvl="1" eaLnBrk="1" hangingPunct="1">
              <a:defRPr/>
            </a:pPr>
            <a:r>
              <a:rPr lang="es-ES" dirty="0"/>
              <a:t>No pasar por el vértice </a:t>
            </a:r>
            <a:r>
              <a:rPr lang="es-ES" b="1" dirty="0"/>
              <a:t>k</a:t>
            </a:r>
            <a:r>
              <a:rPr lang="es-ES" dirty="0"/>
              <a:t>, en cuyo caso tendremos que calcular el mejor camino con el resto de los vértices (D</a:t>
            </a:r>
            <a:r>
              <a:rPr lang="es-ES" baseline="-25000" dirty="0"/>
              <a:t>k-1</a:t>
            </a:r>
            <a:r>
              <a:rPr lang="es-ES" dirty="0"/>
              <a:t>[i, j]), o bien</a:t>
            </a:r>
          </a:p>
          <a:p>
            <a:pPr lvl="1" eaLnBrk="1" hangingPunct="1">
              <a:defRPr/>
            </a:pPr>
            <a:r>
              <a:rPr lang="es-ES" dirty="0"/>
              <a:t>Pasar por el vértice </a:t>
            </a:r>
            <a:r>
              <a:rPr lang="es-ES" b="1" dirty="0"/>
              <a:t>k</a:t>
            </a:r>
            <a:r>
              <a:rPr lang="es-ES" dirty="0"/>
              <a:t>, en cuyo caso tendremos que obtener caminos que vayan de </a:t>
            </a:r>
            <a:r>
              <a:rPr lang="es-ES" b="1" dirty="0"/>
              <a:t>i</a:t>
            </a:r>
            <a:r>
              <a:rPr lang="es-ES" dirty="0"/>
              <a:t> a </a:t>
            </a:r>
            <a:r>
              <a:rPr lang="es-ES" b="1" dirty="0"/>
              <a:t>k</a:t>
            </a:r>
            <a:r>
              <a:rPr lang="es-ES" dirty="0"/>
              <a:t> y de </a:t>
            </a:r>
            <a:r>
              <a:rPr lang="es-ES" b="1" dirty="0"/>
              <a:t>k</a:t>
            </a:r>
            <a:r>
              <a:rPr lang="es-ES" dirty="0"/>
              <a:t> a </a:t>
            </a:r>
            <a:r>
              <a:rPr lang="es-ES" b="1" dirty="0"/>
              <a:t>j</a:t>
            </a:r>
            <a:r>
              <a:rPr lang="es-ES" dirty="0"/>
              <a:t>, 0 </a:t>
            </a:r>
            <a:r>
              <a:rPr lang="es-ES" dirty="0">
                <a:sym typeface="Symbol"/>
              </a:rPr>
              <a:t></a:t>
            </a:r>
            <a:r>
              <a:rPr lang="es-ES" dirty="0"/>
              <a:t> i, j, k </a:t>
            </a:r>
            <a:r>
              <a:rPr lang="es-ES" dirty="0">
                <a:sym typeface="Symbol"/>
              </a:rPr>
              <a:t></a:t>
            </a:r>
            <a:r>
              <a:rPr lang="es-ES" dirty="0"/>
              <a:t> n – 1</a:t>
            </a:r>
          </a:p>
          <a:p>
            <a:pPr eaLnBrk="1" hangingPunct="1">
              <a:defRPr/>
            </a:pPr>
            <a:r>
              <a:rPr lang="es-ES" dirty="0"/>
              <a:t>El algoritmo comienza con una inicialización de D (D</a:t>
            </a:r>
            <a:r>
              <a:rPr lang="es-ES" baseline="-25000" dirty="0"/>
              <a:t>-1</a:t>
            </a:r>
            <a:r>
              <a:rPr lang="es-ES" dirty="0"/>
              <a:t>) y se genera iterativamente la secuencia de matrices D</a:t>
            </a:r>
            <a:r>
              <a:rPr lang="es-ES" baseline="-25000" dirty="0"/>
              <a:t>0</a:t>
            </a:r>
            <a:r>
              <a:rPr lang="es-ES" dirty="0"/>
              <a:t>, D</a:t>
            </a:r>
            <a:r>
              <a:rPr lang="es-ES" baseline="-25000" dirty="0"/>
              <a:t>1</a:t>
            </a:r>
            <a:r>
              <a:rPr lang="es-ES" dirty="0"/>
              <a:t>, ..., D</a:t>
            </a:r>
            <a:r>
              <a:rPr lang="es-ES" baseline="-25000" dirty="0"/>
              <a:t>n-1</a:t>
            </a:r>
            <a:r>
              <a:rPr lang="es-ES" dirty="0"/>
              <a:t>, (0 </a:t>
            </a:r>
            <a:r>
              <a:rPr lang="es-ES" dirty="0">
                <a:sym typeface="Symbol"/>
              </a:rPr>
              <a:t></a:t>
            </a:r>
            <a:r>
              <a:rPr lang="es-ES" dirty="0"/>
              <a:t> i, j, k </a:t>
            </a:r>
            <a:r>
              <a:rPr lang="es-ES" dirty="0">
                <a:sym typeface="Symbol"/>
              </a:rPr>
              <a:t></a:t>
            </a:r>
            <a:r>
              <a:rPr lang="es-ES" dirty="0"/>
              <a:t> n – 1) según la ecuación que se indica a continuación</a:t>
            </a:r>
            <a:endParaRPr lang="es-ES" sz="1400" dirty="0">
              <a:latin typeface="+mj-lt"/>
              <a:cs typeface="Courier New"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3"/>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5BEBF216-E8F0-44A5-B890-6911D2BE4970}" type="slidenum">
              <a:rPr lang="es-ES" altLang="es-ES" sz="1800" smtClean="0">
                <a:solidFill>
                  <a:schemeClr val="bg1"/>
                </a:solidFill>
                <a:latin typeface="ZapfHumnst Dm BT" pitchFamily="34" charset="0"/>
              </a:rPr>
              <a:pPr eaLnBrk="1" hangingPunct="1">
                <a:spcBef>
                  <a:spcPct val="0"/>
                </a:spcBef>
                <a:buFontTx/>
                <a:buNone/>
              </a:pPr>
              <a:t>25</a:t>
            </a:fld>
            <a:endParaRPr lang="es-ES" altLang="es-ES" sz="1800">
              <a:solidFill>
                <a:schemeClr val="bg1"/>
              </a:solidFill>
              <a:latin typeface="ZapfHumnst Dm BT" pitchFamily="34" charset="0"/>
            </a:endParaRPr>
          </a:p>
        </p:txBody>
      </p:sp>
      <p:sp>
        <p:nvSpPr>
          <p:cNvPr id="11267" name="Rectangle 2"/>
          <p:cNvSpPr>
            <a:spLocks noGrp="1" noChangeArrowheads="1"/>
          </p:cNvSpPr>
          <p:nvPr>
            <p:ph type="title"/>
          </p:nvPr>
        </p:nvSpPr>
        <p:spPr/>
        <p:txBody>
          <a:bodyPr/>
          <a:lstStyle/>
          <a:p>
            <a:pPr eaLnBrk="1" hangingPunct="1"/>
            <a:r>
              <a:rPr lang="es-ES" altLang="es-ES" sz="2400"/>
              <a:t>Caminos mínimos</a:t>
            </a:r>
          </a:p>
        </p:txBody>
      </p:sp>
      <p:sp>
        <p:nvSpPr>
          <p:cNvPr id="11268" name="Rectangle 3"/>
          <p:cNvSpPr>
            <a:spLocks noGrp="1" noChangeArrowheads="1"/>
          </p:cNvSpPr>
          <p:nvPr>
            <p:ph type="body" idx="1"/>
          </p:nvPr>
        </p:nvSpPr>
        <p:spPr>
          <a:xfrm>
            <a:off x="685800" y="1557338"/>
            <a:ext cx="8278813" cy="4679950"/>
          </a:xfrm>
        </p:spPr>
        <p:txBody>
          <a:bodyPr/>
          <a:lstStyle/>
          <a:p>
            <a:pPr eaLnBrk="1" hangingPunct="1"/>
            <a:r>
              <a:rPr lang="es-ES" altLang="es-ES" b="1" dirty="0"/>
              <a:t>Algoritmo de Floyd (IV)</a:t>
            </a:r>
          </a:p>
          <a:p>
            <a:pPr eaLnBrk="1" hangingPunct="1"/>
            <a:endParaRPr lang="es-ES" altLang="es-ES" dirty="0"/>
          </a:p>
          <a:p>
            <a:pPr eaLnBrk="1" hangingPunct="1"/>
            <a:endParaRPr lang="es-ES" altLang="es-ES" dirty="0"/>
          </a:p>
          <a:p>
            <a:pPr eaLnBrk="1" hangingPunct="1"/>
            <a:endParaRPr lang="es-ES" altLang="es-ES" dirty="0"/>
          </a:p>
          <a:p>
            <a:pPr eaLnBrk="1" hangingPunct="1"/>
            <a:r>
              <a:rPr lang="es-ES" altLang="es-ES" dirty="0"/>
              <a:t>La </a:t>
            </a:r>
            <a:r>
              <a:rPr lang="es-ES" altLang="es-ES" b="1" dirty="0"/>
              <a:t>matriz de costes D</a:t>
            </a:r>
            <a:r>
              <a:rPr lang="es-ES" altLang="es-ES" dirty="0"/>
              <a:t> es el punto de partida, y se realizan sobre ella k iteraciones buscando el camino más corto. Es decir, en la k-</a:t>
            </a:r>
            <a:r>
              <a:rPr lang="es-ES" altLang="es-ES" dirty="0" err="1"/>
              <a:t>ésima</a:t>
            </a:r>
            <a:r>
              <a:rPr lang="es-ES" altLang="es-ES" dirty="0"/>
              <a:t> iteración, D[i, j] tendrá el camino de menor coste para llegar de i a j, pasando por un número de veces menor de k</a:t>
            </a:r>
          </a:p>
          <a:p>
            <a:pPr eaLnBrk="1" hangingPunct="1"/>
            <a:r>
              <a:rPr lang="es-ES" altLang="es-ES" dirty="0"/>
              <a:t>Los elementos de la secuencia de matrices: (D</a:t>
            </a:r>
            <a:r>
              <a:rPr lang="es-ES" altLang="es-ES" baseline="-25000" dirty="0"/>
              <a:t>-1</a:t>
            </a:r>
            <a:r>
              <a:rPr lang="es-ES" altLang="es-ES" dirty="0"/>
              <a:t> </a:t>
            </a:r>
            <a:r>
              <a:rPr lang="es-ES" altLang="es-ES" dirty="0">
                <a:sym typeface="Symbol" pitchFamily="18" charset="2"/>
              </a:rPr>
              <a:t></a:t>
            </a:r>
            <a:r>
              <a:rPr lang="es-ES" altLang="es-ES" dirty="0"/>
              <a:t> D), D</a:t>
            </a:r>
            <a:r>
              <a:rPr lang="es-ES" altLang="es-ES" baseline="-25000" dirty="0"/>
              <a:t>0</a:t>
            </a:r>
            <a:r>
              <a:rPr lang="es-ES" altLang="es-ES" dirty="0"/>
              <a:t>, D</a:t>
            </a:r>
            <a:r>
              <a:rPr lang="es-ES" altLang="es-ES" baseline="-25000" dirty="0"/>
              <a:t>1</a:t>
            </a:r>
            <a:r>
              <a:rPr lang="es-ES" altLang="es-ES" dirty="0"/>
              <a:t>, D</a:t>
            </a:r>
            <a:r>
              <a:rPr lang="es-ES" altLang="es-ES" baseline="-25000" dirty="0"/>
              <a:t>2</a:t>
            </a:r>
            <a:r>
              <a:rPr lang="es-ES" altLang="es-ES" dirty="0"/>
              <a:t>, ..., D</a:t>
            </a:r>
            <a:r>
              <a:rPr lang="es-ES" altLang="es-ES" baseline="-25000" dirty="0"/>
              <a:t>n-1</a:t>
            </a:r>
            <a:r>
              <a:rPr lang="es-ES" altLang="es-ES" dirty="0"/>
              <a:t>, tienen el siguiente significado</a:t>
            </a:r>
          </a:p>
        </p:txBody>
      </p:sp>
      <p:graphicFrame>
        <p:nvGraphicFramePr>
          <p:cNvPr id="67589" name="Object 5"/>
          <p:cNvGraphicFramePr>
            <a:graphicFrameLocks noChangeAspect="1"/>
          </p:cNvGraphicFramePr>
          <p:nvPr/>
        </p:nvGraphicFramePr>
        <p:xfrm>
          <a:off x="1116013" y="2139950"/>
          <a:ext cx="7469187" cy="1001713"/>
        </p:xfrm>
        <a:graphic>
          <a:graphicData uri="http://schemas.openxmlformats.org/presentationml/2006/ole">
            <mc:AlternateContent xmlns:mc="http://schemas.openxmlformats.org/markup-compatibility/2006">
              <mc:Choice xmlns:v="urn:schemas-microsoft-com:vml" Requires="v">
                <p:oleObj spid="_x0000_s11392" name="Ecuación" r:id="rId4" imgW="3479800" imgH="482600" progId="Equation.3">
                  <p:embed/>
                </p:oleObj>
              </mc:Choice>
              <mc:Fallback>
                <p:oleObj name="Ecuación" r:id="rId4" imgW="3479800" imgH="4826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2139950"/>
                        <a:ext cx="7469187"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5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CF4DCE5A-5913-4DAA-97F2-45B732F93C92}" type="slidenum">
              <a:rPr lang="es-ES" altLang="es-ES" sz="1800" smtClean="0">
                <a:solidFill>
                  <a:schemeClr val="bg1"/>
                </a:solidFill>
                <a:latin typeface="ZapfHumnst Dm BT" pitchFamily="34" charset="0"/>
              </a:rPr>
              <a:pPr eaLnBrk="1" hangingPunct="1">
                <a:spcBef>
                  <a:spcPct val="0"/>
                </a:spcBef>
                <a:buFontTx/>
                <a:buNone/>
              </a:pPr>
              <a:t>26</a:t>
            </a:fld>
            <a:endParaRPr lang="es-ES" altLang="es-ES" sz="1800">
              <a:solidFill>
                <a:schemeClr val="bg1"/>
              </a:solidFill>
              <a:latin typeface="ZapfHumnst Dm BT" pitchFamily="34" charset="0"/>
            </a:endParaRPr>
          </a:p>
        </p:txBody>
      </p:sp>
      <p:sp>
        <p:nvSpPr>
          <p:cNvPr id="12291" name="Rectangle 2"/>
          <p:cNvSpPr>
            <a:spLocks noGrp="1" noChangeArrowheads="1"/>
          </p:cNvSpPr>
          <p:nvPr>
            <p:ph type="title"/>
          </p:nvPr>
        </p:nvSpPr>
        <p:spPr/>
        <p:txBody>
          <a:bodyPr/>
          <a:lstStyle/>
          <a:p>
            <a:pPr eaLnBrk="1" hangingPunct="1"/>
            <a:r>
              <a:rPr lang="es-ES" altLang="es-ES" sz="2400"/>
              <a:t>Caminos mínimos</a:t>
            </a:r>
          </a:p>
        </p:txBody>
      </p:sp>
      <p:sp>
        <p:nvSpPr>
          <p:cNvPr id="22532" name="Rectangle 3"/>
          <p:cNvSpPr>
            <a:spLocks noGrp="1" noChangeArrowheads="1"/>
          </p:cNvSpPr>
          <p:nvPr>
            <p:ph type="body" idx="1"/>
          </p:nvPr>
        </p:nvSpPr>
        <p:spPr>
          <a:xfrm>
            <a:off x="685800" y="1557338"/>
            <a:ext cx="8278813" cy="4679950"/>
          </a:xfrm>
        </p:spPr>
        <p:txBody>
          <a:bodyPr/>
          <a:lstStyle/>
          <a:p>
            <a:pPr eaLnBrk="1" hangingPunct="1">
              <a:defRPr/>
            </a:pPr>
            <a:r>
              <a:rPr lang="es-ES" b="1" dirty="0"/>
              <a:t>Algoritmo de Floyd (V)</a:t>
            </a:r>
          </a:p>
          <a:p>
            <a:pPr lvl="1" eaLnBrk="1" hangingPunct="1">
              <a:defRPr/>
            </a:pPr>
            <a:r>
              <a:rPr lang="es-ES" dirty="0"/>
              <a:t>D</a:t>
            </a:r>
            <a:r>
              <a:rPr lang="es-ES" baseline="-25000" dirty="0"/>
              <a:t>-1</a:t>
            </a:r>
            <a:r>
              <a:rPr lang="es-ES" dirty="0"/>
              <a:t>[i, j] = </a:t>
            </a:r>
            <a:r>
              <a:rPr lang="es-ES" dirty="0" err="1"/>
              <a:t>c</a:t>
            </a:r>
            <a:r>
              <a:rPr lang="es-ES" baseline="-25000" dirty="0" err="1"/>
              <a:t>ij</a:t>
            </a:r>
            <a:r>
              <a:rPr lang="es-ES" dirty="0"/>
              <a:t>, (D</a:t>
            </a:r>
            <a:r>
              <a:rPr lang="es-ES" dirty="0">
                <a:sym typeface="Symbol"/>
              </a:rPr>
              <a:t></a:t>
            </a:r>
            <a:r>
              <a:rPr lang="es-ES" dirty="0"/>
              <a:t>D-1) coste del arco desde el vértice i al j</a:t>
            </a:r>
          </a:p>
          <a:p>
            <a:pPr lvl="1" eaLnBrk="1" hangingPunct="1">
              <a:defRPr/>
            </a:pPr>
            <a:r>
              <a:rPr lang="es-ES" dirty="0"/>
              <a:t>D</a:t>
            </a:r>
            <a:r>
              <a:rPr lang="es-ES" baseline="-25000" dirty="0"/>
              <a:t>0</a:t>
            </a:r>
            <a:r>
              <a:rPr lang="es-ES" dirty="0"/>
              <a:t>[i, j] = min{D</a:t>
            </a:r>
            <a:r>
              <a:rPr lang="es-ES" baseline="-25000" dirty="0"/>
              <a:t>-1</a:t>
            </a:r>
            <a:r>
              <a:rPr lang="es-ES" dirty="0"/>
              <a:t>[i, j], D</a:t>
            </a:r>
            <a:r>
              <a:rPr lang="es-ES" baseline="-25000" dirty="0"/>
              <a:t>-1</a:t>
            </a:r>
            <a:r>
              <a:rPr lang="es-ES" dirty="0"/>
              <a:t>[i, 0] + D</a:t>
            </a:r>
            <a:r>
              <a:rPr lang="es-ES" baseline="-25000" dirty="0"/>
              <a:t>-1</a:t>
            </a:r>
            <a:r>
              <a:rPr lang="es-ES" dirty="0"/>
              <a:t>[0, j]} </a:t>
            </a:r>
            <a:r>
              <a:rPr lang="es-ES" dirty="0">
                <a:sym typeface="Symbol"/>
              </a:rPr>
              <a:t></a:t>
            </a:r>
            <a:r>
              <a:rPr lang="es-ES" dirty="0"/>
              <a:t> Menor de los costes entre el anterior camino desde i hasta j y la suma de los costes de caminos desde i hasta 0 y desde 0 hasta j</a:t>
            </a:r>
          </a:p>
          <a:p>
            <a:pPr lvl="1" eaLnBrk="1" hangingPunct="1">
              <a:defRPr/>
            </a:pPr>
            <a:r>
              <a:rPr lang="es-ES" dirty="0"/>
              <a:t>D</a:t>
            </a:r>
            <a:r>
              <a:rPr lang="es-ES" baseline="-25000" dirty="0"/>
              <a:t>1</a:t>
            </a:r>
            <a:r>
              <a:rPr lang="es-ES" dirty="0"/>
              <a:t>[i, j] = min{D</a:t>
            </a:r>
            <a:r>
              <a:rPr lang="es-ES" baseline="-25000" dirty="0"/>
              <a:t>0</a:t>
            </a:r>
            <a:r>
              <a:rPr lang="es-ES" dirty="0"/>
              <a:t>[i, j], D</a:t>
            </a:r>
            <a:r>
              <a:rPr lang="es-ES" baseline="-25000" dirty="0"/>
              <a:t>0</a:t>
            </a:r>
            <a:r>
              <a:rPr lang="es-ES" dirty="0"/>
              <a:t>[i, 1] + D</a:t>
            </a:r>
            <a:r>
              <a:rPr lang="es-ES" baseline="-25000" dirty="0"/>
              <a:t>0</a:t>
            </a:r>
            <a:r>
              <a:rPr lang="es-ES" dirty="0"/>
              <a:t>[1, j]} </a:t>
            </a:r>
            <a:r>
              <a:rPr lang="es-ES" dirty="0">
                <a:sym typeface="Symbol"/>
              </a:rPr>
              <a:t></a:t>
            </a:r>
            <a:r>
              <a:rPr lang="es-ES" dirty="0"/>
              <a:t> Menor de los costes entre el anterior camino desde i hasta j y la suma de los costes de caminos desde i hasta 1 y desde 1 hasta j</a:t>
            </a:r>
          </a:p>
          <a:p>
            <a:pPr lvl="1" eaLnBrk="1" hangingPunct="1">
              <a:defRPr/>
            </a:pPr>
            <a:r>
              <a:rPr lang="es-ES" dirty="0"/>
              <a:t>…</a:t>
            </a:r>
          </a:p>
          <a:p>
            <a:pPr lvl="1" eaLnBrk="1" hangingPunct="1">
              <a:defRPr/>
            </a:pPr>
            <a:r>
              <a:rPr lang="es-ES" dirty="0"/>
              <a:t>D</a:t>
            </a:r>
            <a:r>
              <a:rPr lang="es-ES" baseline="-25000" dirty="0"/>
              <a:t>n-1</a:t>
            </a:r>
            <a:r>
              <a:rPr lang="es-ES" dirty="0"/>
              <a:t>[i, j] = min{D</a:t>
            </a:r>
            <a:r>
              <a:rPr lang="es-ES" baseline="-25000" dirty="0"/>
              <a:t>n-2</a:t>
            </a:r>
            <a:r>
              <a:rPr lang="es-ES" dirty="0"/>
              <a:t>[i, j], D</a:t>
            </a:r>
            <a:r>
              <a:rPr lang="es-ES" baseline="-25000" dirty="0"/>
              <a:t>n-2</a:t>
            </a:r>
            <a:r>
              <a:rPr lang="es-ES" dirty="0"/>
              <a:t>[i, n-1] + D</a:t>
            </a:r>
            <a:r>
              <a:rPr lang="es-ES" baseline="-25000" dirty="0"/>
              <a:t>n-2</a:t>
            </a:r>
            <a:r>
              <a:rPr lang="es-ES" dirty="0"/>
              <a:t>[n-1, j]} </a:t>
            </a:r>
            <a:r>
              <a:rPr lang="es-ES" dirty="0">
                <a:sym typeface="Symbol"/>
              </a:rPr>
              <a:t></a:t>
            </a:r>
            <a:r>
              <a:rPr lang="es-ES" dirty="0"/>
              <a:t> Menor  coste entre el anterior camino desde i hasta j y la suma de los costes de caminos desde i hasta n-1 y desde n-1 hasta j</a:t>
            </a:r>
            <a:endParaRPr lang="es-ES" sz="1400" dirty="0">
              <a:latin typeface="+mj-lt"/>
              <a:cs typeface="Courier New"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F2F0A2D8-95FE-49AC-B480-E93B60A4F609}" type="slidenum">
              <a:rPr lang="es-ES" altLang="es-ES" sz="1800" smtClean="0">
                <a:solidFill>
                  <a:schemeClr val="bg1"/>
                </a:solidFill>
                <a:latin typeface="ZapfHumnst Dm BT" pitchFamily="34" charset="0"/>
              </a:rPr>
              <a:pPr eaLnBrk="1" hangingPunct="1">
                <a:spcBef>
                  <a:spcPct val="0"/>
                </a:spcBef>
                <a:buFontTx/>
                <a:buNone/>
              </a:pPr>
              <a:t>27</a:t>
            </a:fld>
            <a:endParaRPr lang="es-ES" altLang="es-ES" sz="1800">
              <a:solidFill>
                <a:schemeClr val="bg1"/>
              </a:solidFill>
              <a:latin typeface="ZapfHumnst Dm BT" pitchFamily="34" charset="0"/>
            </a:endParaRPr>
          </a:p>
        </p:txBody>
      </p:sp>
      <p:sp>
        <p:nvSpPr>
          <p:cNvPr id="13315" name="Rectangle 2"/>
          <p:cNvSpPr>
            <a:spLocks noGrp="1" noChangeArrowheads="1"/>
          </p:cNvSpPr>
          <p:nvPr>
            <p:ph type="title"/>
          </p:nvPr>
        </p:nvSpPr>
        <p:spPr/>
        <p:txBody>
          <a:bodyPr/>
          <a:lstStyle/>
          <a:p>
            <a:pPr eaLnBrk="1" hangingPunct="1"/>
            <a:r>
              <a:rPr lang="es-ES" altLang="es-ES" sz="2400"/>
              <a:t>Caminos mínimos</a:t>
            </a:r>
          </a:p>
        </p:txBody>
      </p:sp>
      <p:sp>
        <p:nvSpPr>
          <p:cNvPr id="22532" name="Rectangle 3"/>
          <p:cNvSpPr>
            <a:spLocks noGrp="1" noChangeArrowheads="1"/>
          </p:cNvSpPr>
          <p:nvPr>
            <p:ph type="body" idx="1"/>
          </p:nvPr>
        </p:nvSpPr>
        <p:spPr>
          <a:xfrm>
            <a:off x="685800" y="1557338"/>
            <a:ext cx="8278813" cy="4679950"/>
          </a:xfrm>
        </p:spPr>
        <p:txBody>
          <a:bodyPr/>
          <a:lstStyle/>
          <a:p>
            <a:pPr eaLnBrk="1" hangingPunct="1">
              <a:defRPr/>
            </a:pPr>
            <a:r>
              <a:rPr lang="es-ES" b="1" dirty="0"/>
              <a:t>Algoritmo de Floyd (VI)</a:t>
            </a:r>
          </a:p>
          <a:p>
            <a:pPr eaLnBrk="1" hangingPunct="1">
              <a:defRPr/>
            </a:pPr>
            <a:r>
              <a:rPr lang="es-ES" dirty="0"/>
              <a:t>Como en el algoritmo de </a:t>
            </a:r>
            <a:r>
              <a:rPr lang="es-ES" dirty="0" err="1"/>
              <a:t>Dijkstra</a:t>
            </a:r>
            <a:r>
              <a:rPr lang="es-ES" dirty="0"/>
              <a:t>, para cada vértice sería conveniente almacenar el índice del último vértice que ha conseguido que el camino sea mínimo desde v</a:t>
            </a:r>
            <a:r>
              <a:rPr lang="es-ES" baseline="-25000" dirty="0"/>
              <a:t>i</a:t>
            </a:r>
            <a:r>
              <a:rPr lang="es-ES" dirty="0"/>
              <a:t> hasta </a:t>
            </a:r>
            <a:r>
              <a:rPr lang="es-ES" dirty="0" err="1"/>
              <a:t>v</a:t>
            </a:r>
            <a:r>
              <a:rPr lang="es-ES" baseline="-25000" dirty="0" err="1"/>
              <a:t>j</a:t>
            </a:r>
            <a:r>
              <a:rPr lang="es-ES" dirty="0"/>
              <a:t>. Para ello, se utiliza una matriz de vértices A (vértices de paso) según el siguiente criterio:</a:t>
            </a:r>
          </a:p>
          <a:p>
            <a:pPr lvl="1" eaLnBrk="1" hangingPunct="1">
              <a:defRPr/>
            </a:pPr>
            <a:r>
              <a:rPr lang="es-ES" dirty="0"/>
              <a:t>A[i, j] = -1, si no hay camino de v</a:t>
            </a:r>
            <a:r>
              <a:rPr lang="es-ES" baseline="-25000" dirty="0"/>
              <a:t>i</a:t>
            </a:r>
            <a:r>
              <a:rPr lang="es-ES" dirty="0"/>
              <a:t> a </a:t>
            </a:r>
            <a:r>
              <a:rPr lang="es-ES" dirty="0" err="1"/>
              <a:t>v</a:t>
            </a:r>
            <a:r>
              <a:rPr lang="es-ES" baseline="-25000" dirty="0" err="1"/>
              <a:t>j</a:t>
            </a:r>
            <a:r>
              <a:rPr lang="es-ES" dirty="0"/>
              <a:t> (v</a:t>
            </a:r>
            <a:r>
              <a:rPr lang="es-ES" baseline="-25000" dirty="0"/>
              <a:t>i</a:t>
            </a:r>
            <a:r>
              <a:rPr lang="es-ES" dirty="0"/>
              <a:t>, </a:t>
            </a:r>
            <a:r>
              <a:rPr lang="es-ES" dirty="0" err="1"/>
              <a:t>v</a:t>
            </a:r>
            <a:r>
              <a:rPr lang="es-ES" baseline="-25000" dirty="0" err="1"/>
              <a:t>j</a:t>
            </a:r>
            <a:r>
              <a:rPr lang="es-ES" dirty="0"/>
              <a:t>), o no hay un vértice intermedio entre los vértices v</a:t>
            </a:r>
            <a:r>
              <a:rPr lang="es-ES" baseline="-25000" dirty="0"/>
              <a:t>i</a:t>
            </a:r>
            <a:r>
              <a:rPr lang="es-ES" dirty="0"/>
              <a:t> y </a:t>
            </a:r>
            <a:r>
              <a:rPr lang="es-ES" dirty="0" err="1"/>
              <a:t>v</a:t>
            </a:r>
            <a:r>
              <a:rPr lang="es-ES" baseline="-25000" dirty="0" err="1"/>
              <a:t>j</a:t>
            </a:r>
            <a:endParaRPr lang="es-ES" baseline="-25000" dirty="0"/>
          </a:p>
          <a:p>
            <a:pPr lvl="1" eaLnBrk="1" hangingPunct="1">
              <a:defRPr/>
            </a:pPr>
            <a:r>
              <a:rPr lang="es-ES" dirty="0"/>
              <a:t>A[i, j] = k, si </a:t>
            </a:r>
            <a:r>
              <a:rPr lang="es-ES" dirty="0" err="1"/>
              <a:t>v</a:t>
            </a:r>
            <a:r>
              <a:rPr lang="es-ES" baseline="-25000" dirty="0" err="1"/>
              <a:t>j</a:t>
            </a:r>
            <a:r>
              <a:rPr lang="es-ES" dirty="0"/>
              <a:t> es accesible desde v</a:t>
            </a:r>
            <a:r>
              <a:rPr lang="es-ES" baseline="-25000" dirty="0"/>
              <a:t>i</a:t>
            </a:r>
            <a:r>
              <a:rPr lang="es-ES" dirty="0"/>
              <a:t> a través de </a:t>
            </a:r>
            <a:r>
              <a:rPr lang="es-ES" dirty="0" err="1"/>
              <a:t>v</a:t>
            </a:r>
            <a:r>
              <a:rPr lang="es-ES" baseline="-25000" dirty="0" err="1"/>
              <a:t>k</a:t>
            </a:r>
            <a:r>
              <a:rPr lang="es-ES" dirty="0"/>
              <a:t> (vértice intermedio) en el camino mínimo entre ambos vértices v</a:t>
            </a:r>
            <a:r>
              <a:rPr lang="es-ES" baseline="-25000" dirty="0"/>
              <a:t>i</a:t>
            </a:r>
            <a:r>
              <a:rPr lang="es-ES" dirty="0"/>
              <a:t> y </a:t>
            </a:r>
            <a:r>
              <a:rPr lang="es-ES" dirty="0" err="1"/>
              <a:t>v</a:t>
            </a:r>
            <a:r>
              <a:rPr lang="es-ES" baseline="-25000" dirty="0" err="1"/>
              <a:t>j</a:t>
            </a:r>
            <a:endParaRPr lang="es-ES" baseline="-25000" dirty="0"/>
          </a:p>
          <a:p>
            <a:pPr eaLnBrk="1" hangingPunct="1">
              <a:defRPr/>
            </a:pPr>
            <a:r>
              <a:rPr lang="es-ES" dirty="0"/>
              <a:t>Camino de i a j: i </a:t>
            </a:r>
            <a:r>
              <a:rPr lang="es-ES" dirty="0">
                <a:sym typeface="Symbol"/>
              </a:rPr>
              <a:t></a:t>
            </a:r>
            <a:r>
              <a:rPr lang="es-ES" dirty="0"/>
              <a:t> … </a:t>
            </a:r>
            <a:r>
              <a:rPr lang="es-ES" dirty="0">
                <a:sym typeface="Symbol"/>
              </a:rPr>
              <a:t></a:t>
            </a:r>
            <a:r>
              <a:rPr lang="es-ES" dirty="0"/>
              <a:t> A[i, j] </a:t>
            </a:r>
            <a:r>
              <a:rPr lang="es-ES" dirty="0">
                <a:sym typeface="Symbol"/>
              </a:rPr>
              <a:t></a:t>
            </a:r>
            <a:r>
              <a:rPr lang="es-ES" dirty="0"/>
              <a:t> … </a:t>
            </a:r>
            <a:r>
              <a:rPr lang="es-ES" dirty="0">
                <a:sym typeface="Symbol"/>
              </a:rPr>
              <a:t></a:t>
            </a:r>
            <a:r>
              <a:rPr lang="es-ES" dirty="0"/>
              <a:t> j</a:t>
            </a:r>
            <a:endParaRPr lang="es-ES" sz="1400" dirty="0">
              <a:latin typeface="+mj-lt"/>
              <a:cs typeface="Courier New"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F2F0A2D8-95FE-49AC-B480-E93B60A4F609}" type="slidenum">
              <a:rPr lang="es-ES" altLang="es-ES" sz="1800" smtClean="0">
                <a:solidFill>
                  <a:schemeClr val="bg1"/>
                </a:solidFill>
                <a:latin typeface="ZapfHumnst Dm BT" pitchFamily="34" charset="0"/>
              </a:rPr>
              <a:pPr eaLnBrk="1" hangingPunct="1">
                <a:spcBef>
                  <a:spcPct val="0"/>
                </a:spcBef>
                <a:buFontTx/>
                <a:buNone/>
              </a:pPr>
              <a:t>28</a:t>
            </a:fld>
            <a:endParaRPr lang="es-ES" altLang="es-ES" sz="1800">
              <a:solidFill>
                <a:schemeClr val="bg1"/>
              </a:solidFill>
              <a:latin typeface="ZapfHumnst Dm BT" pitchFamily="34" charset="0"/>
            </a:endParaRPr>
          </a:p>
        </p:txBody>
      </p:sp>
      <p:sp>
        <p:nvSpPr>
          <p:cNvPr id="13315" name="Rectangle 2"/>
          <p:cNvSpPr>
            <a:spLocks noGrp="1" noChangeArrowheads="1"/>
          </p:cNvSpPr>
          <p:nvPr>
            <p:ph type="title"/>
          </p:nvPr>
        </p:nvSpPr>
        <p:spPr/>
        <p:txBody>
          <a:bodyPr/>
          <a:lstStyle/>
          <a:p>
            <a:pPr eaLnBrk="1" hangingPunct="1"/>
            <a:r>
              <a:rPr lang="es-ES" altLang="es-ES" sz="2400"/>
              <a:t>Caminos mínimos</a:t>
            </a:r>
          </a:p>
        </p:txBody>
      </p:sp>
      <p:sp>
        <p:nvSpPr>
          <p:cNvPr id="22532" name="Rectangle 3"/>
          <p:cNvSpPr>
            <a:spLocks noGrp="1" noChangeArrowheads="1"/>
          </p:cNvSpPr>
          <p:nvPr>
            <p:ph type="body" idx="1"/>
          </p:nvPr>
        </p:nvSpPr>
        <p:spPr>
          <a:xfrm>
            <a:off x="685800" y="1557338"/>
            <a:ext cx="8278813" cy="4679950"/>
          </a:xfrm>
        </p:spPr>
        <p:txBody>
          <a:bodyPr/>
          <a:lstStyle/>
          <a:p>
            <a:pPr eaLnBrk="1" hangingPunct="1">
              <a:defRPr/>
            </a:pPr>
            <a:r>
              <a:rPr lang="es-ES" b="1" dirty="0"/>
              <a:t>Algoritmo de Floyd (VII)</a:t>
            </a:r>
          </a:p>
          <a:p>
            <a:pPr marL="0" indent="0" eaLnBrk="1" hangingPunct="1">
              <a:buNone/>
              <a:defRPr/>
            </a:pPr>
            <a:r>
              <a:rPr lang="es-ES" dirty="0" err="1"/>
              <a:t>funcion</a:t>
            </a:r>
            <a:r>
              <a:rPr lang="es-ES" dirty="0"/>
              <a:t> </a:t>
            </a:r>
            <a:r>
              <a:rPr lang="es-ES" dirty="0" err="1"/>
              <a:t>floyd</a:t>
            </a:r>
            <a:r>
              <a:rPr lang="es-ES" dirty="0"/>
              <a:t>(A[0..n-1, 0..n-1] ): D[0..n-1, 0..n-1]</a:t>
            </a:r>
          </a:p>
          <a:p>
            <a:pPr marL="0" indent="0" eaLnBrk="1" hangingPunct="1">
              <a:buNone/>
              <a:defRPr/>
            </a:pPr>
            <a:r>
              <a:rPr lang="es-ES" dirty="0"/>
              <a:t>   D: matriz n * n</a:t>
            </a:r>
          </a:p>
          <a:p>
            <a:pPr marL="0" indent="0" eaLnBrk="1" hangingPunct="1">
              <a:buNone/>
              <a:defRPr/>
            </a:pPr>
            <a:r>
              <a:rPr lang="es-ES" dirty="0"/>
              <a:t>   D = A  // A es la matriz de adyacencia</a:t>
            </a:r>
          </a:p>
          <a:p>
            <a:pPr marL="0" indent="0" eaLnBrk="1" hangingPunct="1">
              <a:buNone/>
              <a:defRPr/>
            </a:pPr>
            <a:r>
              <a:rPr lang="es-ES" dirty="0"/>
              <a:t>   </a:t>
            </a:r>
            <a:r>
              <a:rPr lang="es-ES" b="1" dirty="0"/>
              <a:t>para</a:t>
            </a:r>
            <a:r>
              <a:rPr lang="es-ES" dirty="0"/>
              <a:t> k = 0 </a:t>
            </a:r>
            <a:r>
              <a:rPr lang="es-ES" b="1" dirty="0"/>
              <a:t>hasta</a:t>
            </a:r>
            <a:r>
              <a:rPr lang="es-ES" dirty="0"/>
              <a:t> n-1 hacer</a:t>
            </a:r>
          </a:p>
          <a:p>
            <a:pPr marL="0" indent="0" eaLnBrk="1" hangingPunct="1">
              <a:buNone/>
              <a:defRPr/>
            </a:pPr>
            <a:r>
              <a:rPr lang="es-ES" dirty="0"/>
              <a:t>      </a:t>
            </a:r>
            <a:r>
              <a:rPr lang="es-ES" b="1" dirty="0"/>
              <a:t>para</a:t>
            </a:r>
            <a:r>
              <a:rPr lang="es-ES" dirty="0"/>
              <a:t> i = 0 </a:t>
            </a:r>
            <a:r>
              <a:rPr lang="es-ES" b="1" dirty="0"/>
              <a:t>hasta</a:t>
            </a:r>
            <a:r>
              <a:rPr lang="es-ES" dirty="0"/>
              <a:t> n-1 hacer</a:t>
            </a:r>
          </a:p>
          <a:p>
            <a:pPr marL="0" indent="0" eaLnBrk="1" hangingPunct="1">
              <a:buNone/>
              <a:defRPr/>
            </a:pPr>
            <a:r>
              <a:rPr lang="es-ES" dirty="0"/>
              <a:t>         </a:t>
            </a:r>
            <a:r>
              <a:rPr lang="es-ES" b="1" dirty="0"/>
              <a:t>para</a:t>
            </a:r>
            <a:r>
              <a:rPr lang="es-ES" dirty="0"/>
              <a:t> j = 0 </a:t>
            </a:r>
            <a:r>
              <a:rPr lang="es-ES" b="1" dirty="0"/>
              <a:t>hasta</a:t>
            </a:r>
            <a:r>
              <a:rPr lang="es-ES" dirty="0"/>
              <a:t> n-1 hacer</a:t>
            </a:r>
          </a:p>
          <a:p>
            <a:pPr marL="0" indent="0" eaLnBrk="1" hangingPunct="1">
              <a:buNone/>
              <a:defRPr/>
            </a:pPr>
            <a:r>
              <a:rPr lang="es-ES" dirty="0"/>
              <a:t>            D[i, j] = min{D[i, j], D[i, k] + D[k, j]}</a:t>
            </a:r>
          </a:p>
          <a:p>
            <a:pPr marL="0" indent="0" eaLnBrk="1" hangingPunct="1">
              <a:buNone/>
              <a:defRPr/>
            </a:pPr>
            <a:r>
              <a:rPr lang="es-ES" dirty="0"/>
              <a:t>   </a:t>
            </a:r>
            <a:r>
              <a:rPr lang="es-ES" b="1" dirty="0"/>
              <a:t>devolver</a:t>
            </a:r>
            <a:r>
              <a:rPr lang="es-ES" dirty="0"/>
              <a:t> D</a:t>
            </a:r>
            <a:endParaRPr lang="es-ES" sz="1400" dirty="0">
              <a:latin typeface="+mj-lt"/>
              <a:cs typeface="Courier New" pitchFamily="49" charset="0"/>
            </a:endParaRPr>
          </a:p>
        </p:txBody>
      </p:sp>
    </p:spTree>
    <p:extLst>
      <p:ext uri="{BB962C8B-B14F-4D97-AF65-F5344CB8AC3E}">
        <p14:creationId xmlns:p14="http://schemas.microsoft.com/office/powerpoint/2010/main" val="10668590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3815C71A-D98F-4047-B956-63F9032A3DE9}" type="slidenum">
              <a:rPr lang="es-ES" altLang="es-ES" sz="1800" smtClean="0">
                <a:solidFill>
                  <a:schemeClr val="bg1"/>
                </a:solidFill>
                <a:latin typeface="ZapfHumnst Dm BT" pitchFamily="34" charset="0"/>
              </a:rPr>
              <a:pPr eaLnBrk="1" hangingPunct="1">
                <a:spcBef>
                  <a:spcPct val="0"/>
                </a:spcBef>
                <a:buFontTx/>
                <a:buNone/>
              </a:pPr>
              <a:t>29</a:t>
            </a:fld>
            <a:endParaRPr lang="es-ES" altLang="es-ES" sz="1800">
              <a:solidFill>
                <a:schemeClr val="bg1"/>
              </a:solidFill>
              <a:latin typeface="ZapfHumnst Dm BT" pitchFamily="34" charset="0"/>
            </a:endParaRPr>
          </a:p>
        </p:txBody>
      </p:sp>
      <p:sp>
        <p:nvSpPr>
          <p:cNvPr id="14339" name="Rectangle 2"/>
          <p:cNvSpPr>
            <a:spLocks noGrp="1" noChangeArrowheads="1"/>
          </p:cNvSpPr>
          <p:nvPr>
            <p:ph type="title"/>
          </p:nvPr>
        </p:nvSpPr>
        <p:spPr/>
        <p:txBody>
          <a:bodyPr/>
          <a:lstStyle/>
          <a:p>
            <a:pPr eaLnBrk="1" hangingPunct="1"/>
            <a:r>
              <a:rPr lang="es-ES" altLang="es-ES" sz="2400"/>
              <a:t>Caminos mínimos</a:t>
            </a:r>
          </a:p>
        </p:txBody>
      </p:sp>
      <p:sp>
        <p:nvSpPr>
          <p:cNvPr id="22532" name="Rectangle 3"/>
          <p:cNvSpPr>
            <a:spLocks noGrp="1" noChangeArrowheads="1"/>
          </p:cNvSpPr>
          <p:nvPr>
            <p:ph type="body" idx="1"/>
          </p:nvPr>
        </p:nvSpPr>
        <p:spPr>
          <a:xfrm>
            <a:off x="685800" y="1557338"/>
            <a:ext cx="8278813" cy="4679950"/>
          </a:xfrm>
        </p:spPr>
        <p:txBody>
          <a:bodyPr/>
          <a:lstStyle/>
          <a:p>
            <a:pPr eaLnBrk="1" hangingPunct="1">
              <a:defRPr/>
            </a:pPr>
            <a:r>
              <a:rPr lang="es-ES" b="1" dirty="0"/>
              <a:t>Algoritmo de Floyd. Ejemplo de aplicación (I)</a:t>
            </a:r>
          </a:p>
          <a:p>
            <a:pPr eaLnBrk="1" hangingPunct="1">
              <a:defRPr/>
            </a:pPr>
            <a:r>
              <a:rPr lang="es-ES" dirty="0"/>
              <a:t>Grafo orientado y matriz de distancias</a:t>
            </a:r>
            <a:endParaRPr lang="es-ES" sz="1400" dirty="0">
              <a:latin typeface="+mj-lt"/>
              <a:cs typeface="Courier New" pitchFamily="49" charset="0"/>
            </a:endParaRPr>
          </a:p>
        </p:txBody>
      </p:sp>
      <p:grpSp>
        <p:nvGrpSpPr>
          <p:cNvPr id="2" name="Group 36"/>
          <p:cNvGrpSpPr>
            <a:grpSpLocks/>
          </p:cNvGrpSpPr>
          <p:nvPr/>
        </p:nvGrpSpPr>
        <p:grpSpPr bwMode="auto">
          <a:xfrm>
            <a:off x="1152525" y="2997200"/>
            <a:ext cx="3800475" cy="2586038"/>
            <a:chOff x="562" y="2021"/>
            <a:chExt cx="2394" cy="1629"/>
          </a:xfrm>
        </p:grpSpPr>
        <p:grpSp>
          <p:nvGrpSpPr>
            <p:cNvPr id="14395" name="Group 7"/>
            <p:cNvGrpSpPr>
              <a:grpSpLocks/>
            </p:cNvGrpSpPr>
            <p:nvPr/>
          </p:nvGrpSpPr>
          <p:grpSpPr bwMode="auto">
            <a:xfrm>
              <a:off x="562" y="2704"/>
              <a:ext cx="246" cy="298"/>
              <a:chOff x="555" y="2789"/>
              <a:chExt cx="246" cy="298"/>
            </a:xfrm>
          </p:grpSpPr>
          <p:sp>
            <p:nvSpPr>
              <p:cNvPr id="14424" name="Oval 5"/>
              <p:cNvSpPr>
                <a:spLocks noChangeArrowheads="1"/>
              </p:cNvSpPr>
              <p:nvPr/>
            </p:nvSpPr>
            <p:spPr bwMode="auto">
              <a:xfrm>
                <a:off x="555" y="2789"/>
                <a:ext cx="246" cy="253"/>
              </a:xfrm>
              <a:prstGeom prst="ellipse">
                <a:avLst/>
              </a:prstGeom>
              <a:noFill/>
              <a:ln w="25400">
                <a:solidFill>
                  <a:srgbClr val="00517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endParaRPr lang="es-ES" altLang="es-ES">
                  <a:latin typeface="ZapfHumnst Dm BT" pitchFamily="34" charset="0"/>
                </a:endParaRPr>
              </a:p>
            </p:txBody>
          </p:sp>
          <p:sp>
            <p:nvSpPr>
              <p:cNvPr id="14425" name="Text Box 6"/>
              <p:cNvSpPr txBox="1">
                <a:spLocks noChangeArrowheads="1"/>
              </p:cNvSpPr>
              <p:nvPr/>
            </p:nvSpPr>
            <p:spPr bwMode="auto">
              <a:xfrm>
                <a:off x="577" y="2796"/>
                <a:ext cx="18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algn="ctr" eaLnBrk="1" hangingPunct="1">
                  <a:spcBef>
                    <a:spcPct val="50000"/>
                  </a:spcBef>
                  <a:buFontTx/>
                  <a:buNone/>
                </a:pPr>
                <a:r>
                  <a:rPr lang="es-ES" altLang="es-ES">
                    <a:latin typeface="ZapfHumnst Dm BT" pitchFamily="34" charset="0"/>
                  </a:rPr>
                  <a:t>0</a:t>
                </a:r>
              </a:p>
            </p:txBody>
          </p:sp>
        </p:grpSp>
        <p:grpSp>
          <p:nvGrpSpPr>
            <p:cNvPr id="14396" name="Group 8"/>
            <p:cNvGrpSpPr>
              <a:grpSpLocks/>
            </p:cNvGrpSpPr>
            <p:nvPr/>
          </p:nvGrpSpPr>
          <p:grpSpPr bwMode="auto">
            <a:xfrm>
              <a:off x="1510" y="2136"/>
              <a:ext cx="246" cy="298"/>
              <a:chOff x="555" y="2789"/>
              <a:chExt cx="246" cy="298"/>
            </a:xfrm>
          </p:grpSpPr>
          <p:sp>
            <p:nvSpPr>
              <p:cNvPr id="14422" name="Oval 9"/>
              <p:cNvSpPr>
                <a:spLocks noChangeArrowheads="1"/>
              </p:cNvSpPr>
              <p:nvPr/>
            </p:nvSpPr>
            <p:spPr bwMode="auto">
              <a:xfrm>
                <a:off x="555" y="2789"/>
                <a:ext cx="246" cy="253"/>
              </a:xfrm>
              <a:prstGeom prst="ellipse">
                <a:avLst/>
              </a:prstGeom>
              <a:noFill/>
              <a:ln w="25400">
                <a:solidFill>
                  <a:srgbClr val="00517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endParaRPr lang="es-ES" altLang="es-ES">
                  <a:latin typeface="ZapfHumnst Dm BT" pitchFamily="34" charset="0"/>
                </a:endParaRPr>
              </a:p>
            </p:txBody>
          </p:sp>
          <p:sp>
            <p:nvSpPr>
              <p:cNvPr id="14423" name="Text Box 10"/>
              <p:cNvSpPr txBox="1">
                <a:spLocks noChangeArrowheads="1"/>
              </p:cNvSpPr>
              <p:nvPr/>
            </p:nvSpPr>
            <p:spPr bwMode="auto">
              <a:xfrm>
                <a:off x="577" y="2796"/>
                <a:ext cx="18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algn="ctr" eaLnBrk="1" hangingPunct="1">
                  <a:spcBef>
                    <a:spcPct val="50000"/>
                  </a:spcBef>
                  <a:buFontTx/>
                  <a:buNone/>
                </a:pPr>
                <a:r>
                  <a:rPr lang="es-ES" altLang="es-ES">
                    <a:latin typeface="ZapfHumnst Dm BT" pitchFamily="34" charset="0"/>
                  </a:rPr>
                  <a:t>1</a:t>
                </a:r>
              </a:p>
            </p:txBody>
          </p:sp>
        </p:grpSp>
        <p:grpSp>
          <p:nvGrpSpPr>
            <p:cNvPr id="14397" name="Group 11"/>
            <p:cNvGrpSpPr>
              <a:grpSpLocks/>
            </p:cNvGrpSpPr>
            <p:nvPr/>
          </p:nvGrpSpPr>
          <p:grpSpPr bwMode="auto">
            <a:xfrm>
              <a:off x="1510" y="3218"/>
              <a:ext cx="246" cy="298"/>
              <a:chOff x="555" y="2789"/>
              <a:chExt cx="246" cy="298"/>
            </a:xfrm>
          </p:grpSpPr>
          <p:sp>
            <p:nvSpPr>
              <p:cNvPr id="14420" name="Oval 12"/>
              <p:cNvSpPr>
                <a:spLocks noChangeArrowheads="1"/>
              </p:cNvSpPr>
              <p:nvPr/>
            </p:nvSpPr>
            <p:spPr bwMode="auto">
              <a:xfrm>
                <a:off x="555" y="2789"/>
                <a:ext cx="246" cy="253"/>
              </a:xfrm>
              <a:prstGeom prst="ellipse">
                <a:avLst/>
              </a:prstGeom>
              <a:noFill/>
              <a:ln w="25400">
                <a:solidFill>
                  <a:srgbClr val="00517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endParaRPr lang="es-ES" altLang="es-ES">
                  <a:latin typeface="ZapfHumnst Dm BT" pitchFamily="34" charset="0"/>
                </a:endParaRPr>
              </a:p>
            </p:txBody>
          </p:sp>
          <p:sp>
            <p:nvSpPr>
              <p:cNvPr id="14421" name="Text Box 13"/>
              <p:cNvSpPr txBox="1">
                <a:spLocks noChangeArrowheads="1"/>
              </p:cNvSpPr>
              <p:nvPr/>
            </p:nvSpPr>
            <p:spPr bwMode="auto">
              <a:xfrm>
                <a:off x="577" y="2796"/>
                <a:ext cx="18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algn="ctr" eaLnBrk="1" hangingPunct="1">
                  <a:spcBef>
                    <a:spcPct val="50000"/>
                  </a:spcBef>
                  <a:buFontTx/>
                  <a:buNone/>
                </a:pPr>
                <a:r>
                  <a:rPr lang="es-ES" altLang="es-ES">
                    <a:latin typeface="ZapfHumnst Dm BT" pitchFamily="34" charset="0"/>
                  </a:rPr>
                  <a:t>2</a:t>
                </a:r>
              </a:p>
            </p:txBody>
          </p:sp>
        </p:grpSp>
        <p:grpSp>
          <p:nvGrpSpPr>
            <p:cNvPr id="14398" name="Group 14"/>
            <p:cNvGrpSpPr>
              <a:grpSpLocks/>
            </p:cNvGrpSpPr>
            <p:nvPr/>
          </p:nvGrpSpPr>
          <p:grpSpPr bwMode="auto">
            <a:xfrm>
              <a:off x="2563" y="2136"/>
              <a:ext cx="246" cy="298"/>
              <a:chOff x="555" y="2789"/>
              <a:chExt cx="246" cy="298"/>
            </a:xfrm>
          </p:grpSpPr>
          <p:sp>
            <p:nvSpPr>
              <p:cNvPr id="14418" name="Oval 15"/>
              <p:cNvSpPr>
                <a:spLocks noChangeArrowheads="1"/>
              </p:cNvSpPr>
              <p:nvPr/>
            </p:nvSpPr>
            <p:spPr bwMode="auto">
              <a:xfrm>
                <a:off x="555" y="2789"/>
                <a:ext cx="246" cy="253"/>
              </a:xfrm>
              <a:prstGeom prst="ellipse">
                <a:avLst/>
              </a:prstGeom>
              <a:noFill/>
              <a:ln w="25400">
                <a:solidFill>
                  <a:srgbClr val="00517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endParaRPr lang="es-ES" altLang="es-ES">
                  <a:latin typeface="ZapfHumnst Dm BT" pitchFamily="34" charset="0"/>
                </a:endParaRPr>
              </a:p>
            </p:txBody>
          </p:sp>
          <p:sp>
            <p:nvSpPr>
              <p:cNvPr id="14419" name="Text Box 16"/>
              <p:cNvSpPr txBox="1">
                <a:spLocks noChangeArrowheads="1"/>
              </p:cNvSpPr>
              <p:nvPr/>
            </p:nvSpPr>
            <p:spPr bwMode="auto">
              <a:xfrm>
                <a:off x="577" y="2796"/>
                <a:ext cx="18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algn="ctr" eaLnBrk="1" hangingPunct="1">
                  <a:spcBef>
                    <a:spcPct val="50000"/>
                  </a:spcBef>
                  <a:buFontTx/>
                  <a:buNone/>
                </a:pPr>
                <a:r>
                  <a:rPr lang="es-ES" altLang="es-ES">
                    <a:latin typeface="ZapfHumnst Dm BT" pitchFamily="34" charset="0"/>
                  </a:rPr>
                  <a:t>3</a:t>
                </a:r>
              </a:p>
            </p:txBody>
          </p:sp>
        </p:grpSp>
        <p:grpSp>
          <p:nvGrpSpPr>
            <p:cNvPr id="14399" name="Group 17"/>
            <p:cNvGrpSpPr>
              <a:grpSpLocks/>
            </p:cNvGrpSpPr>
            <p:nvPr/>
          </p:nvGrpSpPr>
          <p:grpSpPr bwMode="auto">
            <a:xfrm>
              <a:off x="2563" y="3218"/>
              <a:ext cx="246" cy="298"/>
              <a:chOff x="555" y="2789"/>
              <a:chExt cx="246" cy="298"/>
            </a:xfrm>
          </p:grpSpPr>
          <p:sp>
            <p:nvSpPr>
              <p:cNvPr id="14416" name="Oval 18"/>
              <p:cNvSpPr>
                <a:spLocks noChangeArrowheads="1"/>
              </p:cNvSpPr>
              <p:nvPr/>
            </p:nvSpPr>
            <p:spPr bwMode="auto">
              <a:xfrm>
                <a:off x="555" y="2789"/>
                <a:ext cx="246" cy="253"/>
              </a:xfrm>
              <a:prstGeom prst="ellipse">
                <a:avLst/>
              </a:prstGeom>
              <a:noFill/>
              <a:ln w="25400">
                <a:solidFill>
                  <a:srgbClr val="00517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endParaRPr lang="es-ES" altLang="es-ES">
                  <a:latin typeface="ZapfHumnst Dm BT" pitchFamily="34" charset="0"/>
                </a:endParaRPr>
              </a:p>
            </p:txBody>
          </p:sp>
          <p:sp>
            <p:nvSpPr>
              <p:cNvPr id="14417" name="Text Box 19"/>
              <p:cNvSpPr txBox="1">
                <a:spLocks noChangeArrowheads="1"/>
              </p:cNvSpPr>
              <p:nvPr/>
            </p:nvSpPr>
            <p:spPr bwMode="auto">
              <a:xfrm>
                <a:off x="577" y="2796"/>
                <a:ext cx="18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algn="ctr" eaLnBrk="1" hangingPunct="1">
                  <a:spcBef>
                    <a:spcPct val="50000"/>
                  </a:spcBef>
                  <a:buFontTx/>
                  <a:buNone/>
                </a:pPr>
                <a:r>
                  <a:rPr lang="es-ES" altLang="es-ES">
                    <a:latin typeface="ZapfHumnst Dm BT" pitchFamily="34" charset="0"/>
                  </a:rPr>
                  <a:t>4</a:t>
                </a:r>
              </a:p>
            </p:txBody>
          </p:sp>
        </p:grpSp>
        <p:sp>
          <p:nvSpPr>
            <p:cNvPr id="14400" name="Line 20"/>
            <p:cNvSpPr>
              <a:spLocks noChangeShapeType="1"/>
            </p:cNvSpPr>
            <p:nvPr/>
          </p:nvSpPr>
          <p:spPr bwMode="auto">
            <a:xfrm flipV="1">
              <a:off x="787" y="2311"/>
              <a:ext cx="734" cy="443"/>
            </a:xfrm>
            <a:prstGeom prst="line">
              <a:avLst/>
            </a:prstGeom>
            <a:noFill/>
            <a:ln w="12700">
              <a:solidFill>
                <a:srgbClr val="005176"/>
              </a:solidFill>
              <a:round/>
              <a:headEnd/>
              <a:tailEnd type="triangle" w="lg" len="med"/>
            </a:ln>
            <a:extLst>
              <a:ext uri="{909E8E84-426E-40DD-AFC4-6F175D3DCCD1}">
                <a14:hiddenFill xmlns:a14="http://schemas.microsoft.com/office/drawing/2010/main">
                  <a:noFill/>
                </a14:hiddenFill>
              </a:ext>
            </a:extLst>
          </p:spPr>
          <p:txBody>
            <a:bodyPr/>
            <a:lstStyle/>
            <a:p>
              <a:endParaRPr lang="es-ES"/>
            </a:p>
          </p:txBody>
        </p:sp>
        <p:sp>
          <p:nvSpPr>
            <p:cNvPr id="14401" name="Line 21"/>
            <p:cNvSpPr>
              <a:spLocks noChangeShapeType="1"/>
            </p:cNvSpPr>
            <p:nvPr/>
          </p:nvSpPr>
          <p:spPr bwMode="auto">
            <a:xfrm>
              <a:off x="787" y="2910"/>
              <a:ext cx="722" cy="439"/>
            </a:xfrm>
            <a:prstGeom prst="line">
              <a:avLst/>
            </a:prstGeom>
            <a:noFill/>
            <a:ln w="12700">
              <a:solidFill>
                <a:srgbClr val="005176"/>
              </a:solidFill>
              <a:round/>
              <a:headEnd/>
              <a:tailEnd type="triangle" w="lg" len="med"/>
            </a:ln>
            <a:extLst>
              <a:ext uri="{909E8E84-426E-40DD-AFC4-6F175D3DCCD1}">
                <a14:hiddenFill xmlns:a14="http://schemas.microsoft.com/office/drawing/2010/main">
                  <a:noFill/>
                </a14:hiddenFill>
              </a:ext>
            </a:extLst>
          </p:spPr>
          <p:txBody>
            <a:bodyPr/>
            <a:lstStyle/>
            <a:p>
              <a:endParaRPr lang="es-ES"/>
            </a:p>
          </p:txBody>
        </p:sp>
        <p:sp>
          <p:nvSpPr>
            <p:cNvPr id="14402" name="Line 22"/>
            <p:cNvSpPr>
              <a:spLocks noChangeShapeType="1"/>
            </p:cNvSpPr>
            <p:nvPr/>
          </p:nvSpPr>
          <p:spPr bwMode="auto">
            <a:xfrm>
              <a:off x="1759" y="2262"/>
              <a:ext cx="794" cy="1"/>
            </a:xfrm>
            <a:prstGeom prst="line">
              <a:avLst/>
            </a:prstGeom>
            <a:noFill/>
            <a:ln w="12700">
              <a:solidFill>
                <a:srgbClr val="005176"/>
              </a:solidFill>
              <a:round/>
              <a:headEnd/>
              <a:tailEnd type="triangle" w="lg" len="med"/>
            </a:ln>
            <a:extLst>
              <a:ext uri="{909E8E84-426E-40DD-AFC4-6F175D3DCCD1}">
                <a14:hiddenFill xmlns:a14="http://schemas.microsoft.com/office/drawing/2010/main">
                  <a:noFill/>
                </a14:hiddenFill>
              </a:ext>
            </a:extLst>
          </p:spPr>
          <p:txBody>
            <a:bodyPr/>
            <a:lstStyle/>
            <a:p>
              <a:endParaRPr lang="es-ES"/>
            </a:p>
          </p:txBody>
        </p:sp>
        <p:sp>
          <p:nvSpPr>
            <p:cNvPr id="14403" name="Line 23"/>
            <p:cNvSpPr>
              <a:spLocks noChangeShapeType="1"/>
            </p:cNvSpPr>
            <p:nvPr/>
          </p:nvSpPr>
          <p:spPr bwMode="auto">
            <a:xfrm>
              <a:off x="1765" y="3354"/>
              <a:ext cx="794" cy="1"/>
            </a:xfrm>
            <a:prstGeom prst="line">
              <a:avLst/>
            </a:prstGeom>
            <a:noFill/>
            <a:ln w="12700">
              <a:solidFill>
                <a:srgbClr val="005176"/>
              </a:solidFill>
              <a:round/>
              <a:headEnd type="triangle" w="lg" len="med"/>
              <a:tailEnd type="none" w="lg" len="med"/>
            </a:ln>
            <a:extLst>
              <a:ext uri="{909E8E84-426E-40DD-AFC4-6F175D3DCCD1}">
                <a14:hiddenFill xmlns:a14="http://schemas.microsoft.com/office/drawing/2010/main">
                  <a:noFill/>
                </a14:hiddenFill>
              </a:ext>
            </a:extLst>
          </p:spPr>
          <p:txBody>
            <a:bodyPr/>
            <a:lstStyle/>
            <a:p>
              <a:endParaRPr lang="es-ES"/>
            </a:p>
          </p:txBody>
        </p:sp>
        <p:sp>
          <p:nvSpPr>
            <p:cNvPr id="14404" name="Line 24"/>
            <p:cNvSpPr>
              <a:spLocks noChangeShapeType="1"/>
            </p:cNvSpPr>
            <p:nvPr/>
          </p:nvSpPr>
          <p:spPr bwMode="auto">
            <a:xfrm flipV="1">
              <a:off x="1627" y="2407"/>
              <a:ext cx="2" cy="803"/>
            </a:xfrm>
            <a:prstGeom prst="line">
              <a:avLst/>
            </a:prstGeom>
            <a:noFill/>
            <a:ln w="12700">
              <a:solidFill>
                <a:srgbClr val="005176"/>
              </a:solidFill>
              <a:round/>
              <a:headEnd/>
              <a:tailEnd type="triangle" w="lg" len="med"/>
            </a:ln>
            <a:extLst>
              <a:ext uri="{909E8E84-426E-40DD-AFC4-6F175D3DCCD1}">
                <a14:hiddenFill xmlns:a14="http://schemas.microsoft.com/office/drawing/2010/main">
                  <a:noFill/>
                </a14:hiddenFill>
              </a:ext>
            </a:extLst>
          </p:spPr>
          <p:txBody>
            <a:bodyPr/>
            <a:lstStyle/>
            <a:p>
              <a:endParaRPr lang="es-ES"/>
            </a:p>
          </p:txBody>
        </p:sp>
        <p:sp>
          <p:nvSpPr>
            <p:cNvPr id="14405" name="Line 25"/>
            <p:cNvSpPr>
              <a:spLocks noChangeShapeType="1"/>
            </p:cNvSpPr>
            <p:nvPr/>
          </p:nvSpPr>
          <p:spPr bwMode="auto">
            <a:xfrm flipV="1">
              <a:off x="2689" y="2407"/>
              <a:ext cx="2" cy="803"/>
            </a:xfrm>
            <a:prstGeom prst="line">
              <a:avLst/>
            </a:prstGeom>
            <a:noFill/>
            <a:ln w="12700">
              <a:solidFill>
                <a:srgbClr val="005176"/>
              </a:solidFill>
              <a:round/>
              <a:headEnd/>
              <a:tailEnd type="triangle" w="lg" len="med"/>
            </a:ln>
            <a:extLst>
              <a:ext uri="{909E8E84-426E-40DD-AFC4-6F175D3DCCD1}">
                <a14:hiddenFill xmlns:a14="http://schemas.microsoft.com/office/drawing/2010/main">
                  <a:noFill/>
                </a14:hiddenFill>
              </a:ext>
            </a:extLst>
          </p:spPr>
          <p:txBody>
            <a:bodyPr/>
            <a:lstStyle/>
            <a:p>
              <a:endParaRPr lang="es-ES"/>
            </a:p>
          </p:txBody>
        </p:sp>
        <p:sp>
          <p:nvSpPr>
            <p:cNvPr id="14406" name="Line 26"/>
            <p:cNvSpPr>
              <a:spLocks noChangeShapeType="1"/>
            </p:cNvSpPr>
            <p:nvPr/>
          </p:nvSpPr>
          <p:spPr bwMode="auto">
            <a:xfrm flipV="1">
              <a:off x="1705" y="2365"/>
              <a:ext cx="890" cy="869"/>
            </a:xfrm>
            <a:prstGeom prst="line">
              <a:avLst/>
            </a:prstGeom>
            <a:noFill/>
            <a:ln w="12700">
              <a:solidFill>
                <a:srgbClr val="005176"/>
              </a:solidFill>
              <a:round/>
              <a:headEnd/>
              <a:tailEnd type="triangle" w="lg" len="med"/>
            </a:ln>
            <a:extLst>
              <a:ext uri="{909E8E84-426E-40DD-AFC4-6F175D3DCCD1}">
                <a14:hiddenFill xmlns:a14="http://schemas.microsoft.com/office/drawing/2010/main">
                  <a:noFill/>
                </a14:hiddenFill>
              </a:ext>
            </a:extLst>
          </p:spPr>
          <p:txBody>
            <a:bodyPr/>
            <a:lstStyle/>
            <a:p>
              <a:endParaRPr lang="es-ES"/>
            </a:p>
          </p:txBody>
        </p:sp>
        <p:sp>
          <p:nvSpPr>
            <p:cNvPr id="14407" name="Line 27"/>
            <p:cNvSpPr>
              <a:spLocks noChangeShapeType="1"/>
            </p:cNvSpPr>
            <p:nvPr/>
          </p:nvSpPr>
          <p:spPr bwMode="auto">
            <a:xfrm>
              <a:off x="1729" y="2346"/>
              <a:ext cx="866" cy="907"/>
            </a:xfrm>
            <a:prstGeom prst="line">
              <a:avLst/>
            </a:prstGeom>
            <a:noFill/>
            <a:ln w="12700">
              <a:solidFill>
                <a:srgbClr val="005176"/>
              </a:solidFill>
              <a:round/>
              <a:headEnd/>
              <a:tailEnd type="triangle" w="lg" len="med"/>
            </a:ln>
            <a:extLst>
              <a:ext uri="{909E8E84-426E-40DD-AFC4-6F175D3DCCD1}">
                <a14:hiddenFill xmlns:a14="http://schemas.microsoft.com/office/drawing/2010/main">
                  <a:noFill/>
                </a14:hiddenFill>
              </a:ext>
            </a:extLst>
          </p:spPr>
          <p:txBody>
            <a:bodyPr/>
            <a:lstStyle/>
            <a:p>
              <a:endParaRPr lang="es-ES"/>
            </a:p>
          </p:txBody>
        </p:sp>
        <p:sp>
          <p:nvSpPr>
            <p:cNvPr id="14408" name="Text Box 28"/>
            <p:cNvSpPr txBox="1">
              <a:spLocks noChangeArrowheads="1"/>
            </p:cNvSpPr>
            <p:nvPr/>
          </p:nvSpPr>
          <p:spPr bwMode="auto">
            <a:xfrm>
              <a:off x="962" y="2351"/>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r>
                <a:rPr lang="es-ES" altLang="es-ES">
                  <a:latin typeface="ZapfHumnst Dm BT" pitchFamily="34" charset="0"/>
                </a:rPr>
                <a:t>4</a:t>
              </a:r>
            </a:p>
          </p:txBody>
        </p:sp>
        <p:sp>
          <p:nvSpPr>
            <p:cNvPr id="14409" name="Text Box 29"/>
            <p:cNvSpPr txBox="1">
              <a:spLocks noChangeArrowheads="1"/>
            </p:cNvSpPr>
            <p:nvPr/>
          </p:nvSpPr>
          <p:spPr bwMode="auto">
            <a:xfrm>
              <a:off x="944" y="3107"/>
              <a:ext cx="31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r>
                <a:rPr lang="es-ES" altLang="es-ES">
                  <a:latin typeface="ZapfHumnst Dm BT" pitchFamily="34" charset="0"/>
                </a:rPr>
                <a:t>11</a:t>
              </a:r>
            </a:p>
          </p:txBody>
        </p:sp>
        <p:sp>
          <p:nvSpPr>
            <p:cNvPr id="14410" name="Text Box 30"/>
            <p:cNvSpPr txBox="1">
              <a:spLocks noChangeArrowheads="1"/>
            </p:cNvSpPr>
            <p:nvPr/>
          </p:nvSpPr>
          <p:spPr bwMode="auto">
            <a:xfrm>
              <a:off x="1382" y="2711"/>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r>
                <a:rPr lang="es-ES" altLang="es-ES">
                  <a:latin typeface="ZapfHumnst Dm BT" pitchFamily="34" charset="0"/>
                </a:rPr>
                <a:t>3</a:t>
              </a:r>
            </a:p>
          </p:txBody>
        </p:sp>
        <p:sp>
          <p:nvSpPr>
            <p:cNvPr id="14411" name="Text Box 31"/>
            <p:cNvSpPr txBox="1">
              <a:spLocks noChangeArrowheads="1"/>
            </p:cNvSpPr>
            <p:nvPr/>
          </p:nvSpPr>
          <p:spPr bwMode="auto">
            <a:xfrm>
              <a:off x="1922" y="2363"/>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r>
                <a:rPr lang="es-ES" altLang="es-ES">
                  <a:latin typeface="ZapfHumnst Dm BT" pitchFamily="34" charset="0"/>
                </a:rPr>
                <a:t>2</a:t>
              </a:r>
            </a:p>
          </p:txBody>
        </p:sp>
        <p:sp>
          <p:nvSpPr>
            <p:cNvPr id="14412" name="Text Box 32"/>
            <p:cNvSpPr txBox="1">
              <a:spLocks noChangeArrowheads="1"/>
            </p:cNvSpPr>
            <p:nvPr/>
          </p:nvSpPr>
          <p:spPr bwMode="auto">
            <a:xfrm>
              <a:off x="1916" y="2957"/>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r>
                <a:rPr lang="es-ES" altLang="es-ES">
                  <a:latin typeface="ZapfHumnst Dm BT" pitchFamily="34" charset="0"/>
                </a:rPr>
                <a:t>6</a:t>
              </a:r>
            </a:p>
          </p:txBody>
        </p:sp>
        <p:sp>
          <p:nvSpPr>
            <p:cNvPr id="14413" name="Text Box 33"/>
            <p:cNvSpPr txBox="1">
              <a:spLocks noChangeArrowheads="1"/>
            </p:cNvSpPr>
            <p:nvPr/>
          </p:nvSpPr>
          <p:spPr bwMode="auto">
            <a:xfrm>
              <a:off x="2060" y="2021"/>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r>
                <a:rPr lang="es-ES" altLang="es-ES">
                  <a:latin typeface="ZapfHumnst Dm BT" pitchFamily="34" charset="0"/>
                </a:rPr>
                <a:t>6</a:t>
              </a:r>
            </a:p>
          </p:txBody>
        </p:sp>
        <p:sp>
          <p:nvSpPr>
            <p:cNvPr id="14414" name="Text Box 34"/>
            <p:cNvSpPr txBox="1">
              <a:spLocks noChangeArrowheads="1"/>
            </p:cNvSpPr>
            <p:nvPr/>
          </p:nvSpPr>
          <p:spPr bwMode="auto">
            <a:xfrm>
              <a:off x="2054" y="3359"/>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r>
                <a:rPr lang="es-ES" altLang="es-ES">
                  <a:latin typeface="ZapfHumnst Dm BT" pitchFamily="34" charset="0"/>
                </a:rPr>
                <a:t>5</a:t>
              </a:r>
            </a:p>
          </p:txBody>
        </p:sp>
        <p:sp>
          <p:nvSpPr>
            <p:cNvPr id="14415" name="Text Box 35"/>
            <p:cNvSpPr txBox="1">
              <a:spLocks noChangeArrowheads="1"/>
            </p:cNvSpPr>
            <p:nvPr/>
          </p:nvSpPr>
          <p:spPr bwMode="auto">
            <a:xfrm>
              <a:off x="2732" y="2717"/>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r>
                <a:rPr lang="es-ES" altLang="es-ES">
                  <a:latin typeface="ZapfHumnst Dm BT" pitchFamily="34" charset="0"/>
                </a:rPr>
                <a:t>3</a:t>
              </a:r>
            </a:p>
          </p:txBody>
        </p:sp>
      </p:grpSp>
      <p:graphicFrame>
        <p:nvGraphicFramePr>
          <p:cNvPr id="37" name="Group 767"/>
          <p:cNvGraphicFramePr>
            <a:graphicFrameLocks/>
          </p:cNvGraphicFramePr>
          <p:nvPr/>
        </p:nvGraphicFramePr>
        <p:xfrm>
          <a:off x="5822950" y="3240088"/>
          <a:ext cx="2565400" cy="2058989"/>
        </p:xfrm>
        <a:graphic>
          <a:graphicData uri="http://schemas.openxmlformats.org/drawingml/2006/table">
            <a:tbl>
              <a:tblPr/>
              <a:tblGrid>
                <a:gridCol w="407988">
                  <a:extLst>
                    <a:ext uri="{9D8B030D-6E8A-4147-A177-3AD203B41FA5}">
                      <a16:colId xmlns:a16="http://schemas.microsoft.com/office/drawing/2014/main" val="20000"/>
                    </a:ext>
                  </a:extLst>
                </a:gridCol>
                <a:gridCol w="441325">
                  <a:extLst>
                    <a:ext uri="{9D8B030D-6E8A-4147-A177-3AD203B41FA5}">
                      <a16:colId xmlns:a16="http://schemas.microsoft.com/office/drawing/2014/main" val="20001"/>
                    </a:ext>
                  </a:extLst>
                </a:gridCol>
                <a:gridCol w="439737">
                  <a:extLst>
                    <a:ext uri="{9D8B030D-6E8A-4147-A177-3AD203B41FA5}">
                      <a16:colId xmlns:a16="http://schemas.microsoft.com/office/drawing/2014/main" val="20002"/>
                    </a:ext>
                  </a:extLst>
                </a:gridCol>
                <a:gridCol w="395288">
                  <a:extLst>
                    <a:ext uri="{9D8B030D-6E8A-4147-A177-3AD203B41FA5}">
                      <a16:colId xmlns:a16="http://schemas.microsoft.com/office/drawing/2014/main" val="20003"/>
                    </a:ext>
                  </a:extLst>
                </a:gridCol>
                <a:gridCol w="439737">
                  <a:extLst>
                    <a:ext uri="{9D8B030D-6E8A-4147-A177-3AD203B41FA5}">
                      <a16:colId xmlns:a16="http://schemas.microsoft.com/office/drawing/2014/main" val="20004"/>
                    </a:ext>
                  </a:extLst>
                </a:gridCol>
                <a:gridCol w="441325">
                  <a:extLst>
                    <a:ext uri="{9D8B030D-6E8A-4147-A177-3AD203B41FA5}">
                      <a16:colId xmlns:a16="http://schemas.microsoft.com/office/drawing/2014/main" val="20005"/>
                    </a:ext>
                  </a:extLst>
                </a:gridCol>
              </a:tblGrid>
              <a:tr h="37470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s-ES" sz="1600" b="0" i="0" u="none" strike="noStrike" cap="none" normalizeH="0" baseline="0" dirty="0">
                        <a:ln>
                          <a:noFill/>
                        </a:ln>
                        <a:solidFill>
                          <a:srgbClr val="005176"/>
                        </a:solidFill>
                        <a:effectLst/>
                        <a:latin typeface="Arial" pitchFamily="34" charset="0"/>
                      </a:endParaRPr>
                    </a:p>
                  </a:txBody>
                  <a:tcPr marT="45727" marB="45727"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a:ln>
                            <a:noFill/>
                          </a:ln>
                          <a:solidFill>
                            <a:srgbClr val="005176"/>
                          </a:solidFill>
                          <a:effectLst/>
                          <a:latin typeface="Times New Roman" pitchFamily="18" charset="0"/>
                          <a:cs typeface="Times New Roman" pitchFamily="18" charset="0"/>
                        </a:rPr>
                        <a:t>0</a:t>
                      </a:r>
                      <a:endParaRPr kumimoji="0" lang="es-ES" sz="1600" b="0" i="0" u="none" strike="noStrike" cap="none" normalizeH="0" baseline="0">
                        <a:ln>
                          <a:noFill/>
                        </a:ln>
                        <a:solidFill>
                          <a:srgbClr val="005176"/>
                        </a:solidFill>
                        <a:effectLst/>
                        <a:latin typeface="Arial"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a:ln>
                            <a:noFill/>
                          </a:ln>
                          <a:solidFill>
                            <a:srgbClr val="005176"/>
                          </a:solidFill>
                          <a:effectLst/>
                          <a:latin typeface="Times New Roman" pitchFamily="18" charset="0"/>
                          <a:cs typeface="Times New Roman" pitchFamily="18" charset="0"/>
                        </a:rPr>
                        <a:t>1</a:t>
                      </a:r>
                      <a:endParaRPr kumimoji="0" lang="es-ES" sz="1600" b="0" i="0" u="none" strike="noStrike" cap="none" normalizeH="0" baseline="0">
                        <a:ln>
                          <a:noFill/>
                        </a:ln>
                        <a:solidFill>
                          <a:srgbClr val="005176"/>
                        </a:solidFill>
                        <a:effectLst/>
                        <a:latin typeface="Arial"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a:ln>
                            <a:noFill/>
                          </a:ln>
                          <a:solidFill>
                            <a:srgbClr val="005176"/>
                          </a:solidFill>
                          <a:effectLst/>
                          <a:latin typeface="Times New Roman" pitchFamily="18" charset="0"/>
                          <a:cs typeface="Times New Roman" pitchFamily="18" charset="0"/>
                        </a:rPr>
                        <a:t>2</a:t>
                      </a:r>
                      <a:endParaRPr kumimoji="0" lang="es-ES" sz="1600" b="0" i="0" u="none" strike="noStrike" cap="none" normalizeH="0" baseline="0">
                        <a:ln>
                          <a:noFill/>
                        </a:ln>
                        <a:solidFill>
                          <a:srgbClr val="005176"/>
                        </a:solidFill>
                        <a:effectLst/>
                        <a:latin typeface="Arial"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a:ln>
                            <a:noFill/>
                          </a:ln>
                          <a:solidFill>
                            <a:srgbClr val="005176"/>
                          </a:solidFill>
                          <a:effectLst/>
                          <a:latin typeface="Times New Roman" pitchFamily="18" charset="0"/>
                          <a:cs typeface="Times New Roman" pitchFamily="18" charset="0"/>
                        </a:rPr>
                        <a:t>3</a:t>
                      </a:r>
                      <a:endParaRPr kumimoji="0" lang="es-ES" sz="1600" b="0" i="0" u="none" strike="noStrike" cap="none" normalizeH="0" baseline="0">
                        <a:ln>
                          <a:noFill/>
                        </a:ln>
                        <a:solidFill>
                          <a:srgbClr val="005176"/>
                        </a:solidFill>
                        <a:effectLst/>
                        <a:latin typeface="Arial"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a:ln>
                            <a:noFill/>
                          </a:ln>
                          <a:solidFill>
                            <a:srgbClr val="005176"/>
                          </a:solidFill>
                          <a:effectLst/>
                          <a:latin typeface="Times New Roman" pitchFamily="18" charset="0"/>
                          <a:cs typeface="Times New Roman" pitchFamily="18" charset="0"/>
                        </a:rPr>
                        <a:t>4</a:t>
                      </a:r>
                      <a:endParaRPr kumimoji="0" lang="es-ES" sz="1600" b="0" i="0" u="none" strike="noStrike" cap="none" normalizeH="0" baseline="0">
                        <a:ln>
                          <a:noFill/>
                        </a:ln>
                        <a:solidFill>
                          <a:srgbClr val="005176"/>
                        </a:solidFill>
                        <a:effectLst/>
                        <a:latin typeface="Arial"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95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600" b="0" i="0" u="none" strike="noStrike" cap="none" normalizeH="0" baseline="0" dirty="0">
                        <a:ln>
                          <a:noFill/>
                        </a:ln>
                        <a:solidFill>
                          <a:srgbClr val="005176"/>
                        </a:solidFill>
                        <a:effectLst/>
                        <a:latin typeface="Arial"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a:ln>
                            <a:noFill/>
                          </a:ln>
                          <a:solidFill>
                            <a:srgbClr val="005176"/>
                          </a:solidFill>
                          <a:effectLst/>
                          <a:latin typeface="Times New Roman" pitchFamily="18" charset="0"/>
                          <a:cs typeface="Times New Roman" pitchFamily="18" charset="0"/>
                        </a:rPr>
                        <a:t>0</a:t>
                      </a:r>
                      <a:endParaRPr kumimoji="0" lang="es-ES" sz="1600" b="0" i="0" u="none" strike="noStrike" cap="none" normalizeH="0" baseline="0">
                        <a:ln>
                          <a:noFill/>
                        </a:ln>
                        <a:solidFill>
                          <a:srgbClr val="005176"/>
                        </a:solidFill>
                        <a:effectLst/>
                        <a:latin typeface="Arial"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a:ln>
                            <a:noFill/>
                          </a:ln>
                          <a:solidFill>
                            <a:srgbClr val="005176"/>
                          </a:solidFill>
                          <a:effectLst/>
                          <a:latin typeface="Times New Roman" pitchFamily="18" charset="0"/>
                          <a:cs typeface="Times New Roman" pitchFamily="18" charset="0"/>
                        </a:rPr>
                        <a:t>4</a:t>
                      </a:r>
                      <a:endParaRPr kumimoji="0" lang="es-ES" sz="1600" b="0" i="0" u="none" strike="noStrike" cap="none" normalizeH="0" baseline="0">
                        <a:ln>
                          <a:noFill/>
                        </a:ln>
                        <a:solidFill>
                          <a:srgbClr val="005176"/>
                        </a:solidFill>
                        <a:effectLst/>
                        <a:latin typeface="Arial"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a:ln>
                            <a:noFill/>
                          </a:ln>
                          <a:solidFill>
                            <a:srgbClr val="005176"/>
                          </a:solidFill>
                          <a:effectLst/>
                          <a:latin typeface="Times New Roman" pitchFamily="18" charset="0"/>
                          <a:cs typeface="Times New Roman" pitchFamily="18" charset="0"/>
                        </a:rPr>
                        <a:t>11</a:t>
                      </a:r>
                      <a:endParaRPr kumimoji="0" lang="es-ES" sz="1600" b="0" i="0" u="none" strike="noStrike" cap="none" normalizeH="0" baseline="0">
                        <a:ln>
                          <a:noFill/>
                        </a:ln>
                        <a:solidFill>
                          <a:srgbClr val="005176"/>
                        </a:solidFill>
                        <a:effectLst/>
                        <a:latin typeface="Arial"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3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a:ln>
                            <a:noFill/>
                          </a:ln>
                          <a:solidFill>
                            <a:srgbClr val="005176"/>
                          </a:solidFill>
                          <a:effectLst/>
                          <a:latin typeface="Times New Roman" pitchFamily="18" charset="0"/>
                          <a:cs typeface="Times New Roman" pitchFamily="18" charset="0"/>
                        </a:rPr>
                        <a:t>1</a:t>
                      </a:r>
                      <a:endParaRPr kumimoji="0" lang="es-ES" sz="1600" b="0" i="0" u="none" strike="noStrike" cap="none" normalizeH="0" baseline="0" dirty="0">
                        <a:ln>
                          <a:noFill/>
                        </a:ln>
                        <a:solidFill>
                          <a:srgbClr val="005176"/>
                        </a:solidFill>
                        <a:effectLst/>
                        <a:latin typeface="Arial"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a:ln>
                            <a:noFill/>
                          </a:ln>
                          <a:solidFill>
                            <a:srgbClr val="005176"/>
                          </a:solidFill>
                          <a:effectLst/>
                          <a:latin typeface="Times New Roman" pitchFamily="18" charset="0"/>
                          <a:cs typeface="Times New Roman" pitchFamily="18" charset="0"/>
                        </a:rPr>
                        <a:t>0</a:t>
                      </a:r>
                      <a:endParaRPr kumimoji="0" lang="es-ES" sz="1600" b="0" i="0" u="none" strike="noStrike" cap="none" normalizeH="0" baseline="0">
                        <a:ln>
                          <a:noFill/>
                        </a:ln>
                        <a:solidFill>
                          <a:srgbClr val="005176"/>
                        </a:solidFill>
                        <a:effectLst/>
                        <a:latin typeface="Arial"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a:ln>
                            <a:noFill/>
                          </a:ln>
                          <a:solidFill>
                            <a:srgbClr val="005176"/>
                          </a:solidFill>
                          <a:effectLst/>
                          <a:latin typeface="Times New Roman" pitchFamily="18" charset="0"/>
                          <a:cs typeface="Times New Roman" pitchFamily="18" charset="0"/>
                        </a:rPr>
                        <a:t>6</a:t>
                      </a:r>
                      <a:endParaRPr kumimoji="0" lang="es-ES" sz="1600" b="0" i="0" u="none" strike="noStrike" cap="none" normalizeH="0" baseline="0">
                        <a:ln>
                          <a:noFill/>
                        </a:ln>
                        <a:solidFill>
                          <a:srgbClr val="005176"/>
                        </a:solidFill>
                        <a:effectLst/>
                        <a:latin typeface="Arial"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a:ln>
                            <a:noFill/>
                          </a:ln>
                          <a:solidFill>
                            <a:srgbClr val="005176"/>
                          </a:solidFill>
                          <a:effectLst/>
                          <a:latin typeface="Times New Roman" pitchFamily="18" charset="0"/>
                          <a:cs typeface="Times New Roman" pitchFamily="18" charset="0"/>
                        </a:rPr>
                        <a:t>2</a:t>
                      </a:r>
                      <a:endParaRPr kumimoji="0" lang="es-ES" sz="1600" b="0" i="0" u="none" strike="noStrike" cap="none" normalizeH="0" baseline="0">
                        <a:ln>
                          <a:noFill/>
                        </a:ln>
                        <a:solidFill>
                          <a:srgbClr val="005176"/>
                        </a:solidFill>
                        <a:effectLst/>
                        <a:latin typeface="Arial"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3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a:ln>
                            <a:noFill/>
                          </a:ln>
                          <a:solidFill>
                            <a:srgbClr val="005176"/>
                          </a:solidFill>
                          <a:effectLst/>
                          <a:latin typeface="Times New Roman" pitchFamily="18" charset="0"/>
                          <a:cs typeface="Times New Roman" pitchFamily="18" charset="0"/>
                        </a:rPr>
                        <a:t>2</a:t>
                      </a:r>
                      <a:endParaRPr kumimoji="0" lang="es-ES" sz="1600" b="0" i="0" u="none" strike="noStrike" cap="none" normalizeH="0" baseline="0" dirty="0">
                        <a:ln>
                          <a:noFill/>
                        </a:ln>
                        <a:solidFill>
                          <a:srgbClr val="005176"/>
                        </a:solidFill>
                        <a:effectLst/>
                        <a:latin typeface="Arial"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a:ln>
                            <a:noFill/>
                          </a:ln>
                          <a:solidFill>
                            <a:srgbClr val="005176"/>
                          </a:solidFill>
                          <a:effectLst/>
                          <a:latin typeface="Times New Roman" pitchFamily="18" charset="0"/>
                          <a:cs typeface="Times New Roman" pitchFamily="18" charset="0"/>
                        </a:rPr>
                        <a:t>3</a:t>
                      </a:r>
                      <a:endParaRPr kumimoji="0" lang="es-ES" sz="1600" b="0" i="0" u="none" strike="noStrike" cap="none" normalizeH="0" baseline="0">
                        <a:ln>
                          <a:noFill/>
                        </a:ln>
                        <a:solidFill>
                          <a:srgbClr val="005176"/>
                        </a:solidFill>
                        <a:effectLst/>
                        <a:latin typeface="Arial"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a:ln>
                            <a:noFill/>
                          </a:ln>
                          <a:solidFill>
                            <a:srgbClr val="005176"/>
                          </a:solidFill>
                          <a:effectLst/>
                          <a:latin typeface="Times New Roman" pitchFamily="18" charset="0"/>
                          <a:cs typeface="Times New Roman" pitchFamily="18" charset="0"/>
                        </a:rPr>
                        <a:t>0</a:t>
                      </a:r>
                      <a:endParaRPr kumimoji="0" lang="es-ES" sz="1600" b="0" i="0" u="none" strike="noStrike" cap="none" normalizeH="0" baseline="0">
                        <a:ln>
                          <a:noFill/>
                        </a:ln>
                        <a:solidFill>
                          <a:srgbClr val="005176"/>
                        </a:solidFill>
                        <a:effectLst/>
                        <a:latin typeface="Arial"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a:ln>
                            <a:noFill/>
                          </a:ln>
                          <a:solidFill>
                            <a:srgbClr val="005176"/>
                          </a:solidFill>
                          <a:effectLst/>
                          <a:latin typeface="Times New Roman" pitchFamily="18" charset="0"/>
                          <a:cs typeface="Times New Roman" pitchFamily="18" charset="0"/>
                        </a:rPr>
                        <a:t>6</a:t>
                      </a:r>
                      <a:endParaRPr kumimoji="0" lang="es-ES" sz="1600" b="0" i="0" u="none" strike="noStrike" cap="none" normalizeH="0" baseline="0">
                        <a:ln>
                          <a:noFill/>
                        </a:ln>
                        <a:solidFill>
                          <a:srgbClr val="005176"/>
                        </a:solidFill>
                        <a:effectLst/>
                        <a:latin typeface="Arial"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3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a:ln>
                            <a:noFill/>
                          </a:ln>
                          <a:solidFill>
                            <a:srgbClr val="005176"/>
                          </a:solidFill>
                          <a:effectLst/>
                          <a:latin typeface="Times New Roman" pitchFamily="18" charset="0"/>
                          <a:cs typeface="Times New Roman" pitchFamily="18" charset="0"/>
                        </a:rPr>
                        <a:t>3</a:t>
                      </a:r>
                      <a:endParaRPr kumimoji="0" lang="es-ES" sz="1600" b="0" i="0" u="none" strike="noStrike" cap="none" normalizeH="0" baseline="0" dirty="0">
                        <a:ln>
                          <a:noFill/>
                        </a:ln>
                        <a:solidFill>
                          <a:srgbClr val="005176"/>
                        </a:solidFill>
                        <a:effectLst/>
                        <a:latin typeface="Arial"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a:ln>
                            <a:noFill/>
                          </a:ln>
                          <a:solidFill>
                            <a:srgbClr val="005176"/>
                          </a:solidFill>
                          <a:effectLst/>
                          <a:latin typeface="Times New Roman" pitchFamily="18" charset="0"/>
                          <a:cs typeface="Times New Roman" pitchFamily="18" charset="0"/>
                        </a:rPr>
                        <a:t>0</a:t>
                      </a:r>
                      <a:endParaRPr kumimoji="0" lang="es-ES" sz="1600" b="0" i="0" u="none" strike="noStrike" cap="none" normalizeH="0" baseline="0">
                        <a:ln>
                          <a:noFill/>
                        </a:ln>
                        <a:solidFill>
                          <a:srgbClr val="005176"/>
                        </a:solidFill>
                        <a:effectLst/>
                        <a:latin typeface="Arial"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3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a:ln>
                            <a:noFill/>
                          </a:ln>
                          <a:solidFill>
                            <a:srgbClr val="005176"/>
                          </a:solidFill>
                          <a:effectLst/>
                          <a:latin typeface="Times New Roman" pitchFamily="18" charset="0"/>
                          <a:cs typeface="Times New Roman" pitchFamily="18" charset="0"/>
                        </a:rPr>
                        <a:t>4</a:t>
                      </a:r>
                      <a:endParaRPr kumimoji="0" lang="es-ES" sz="1600" b="0" i="0" u="none" strike="noStrike" cap="none" normalizeH="0" baseline="0" dirty="0">
                        <a:ln>
                          <a:noFill/>
                        </a:ln>
                        <a:solidFill>
                          <a:srgbClr val="005176"/>
                        </a:solidFill>
                        <a:effectLst/>
                        <a:latin typeface="Arial"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dirty="0">
                          <a:ln>
                            <a:noFill/>
                          </a:ln>
                          <a:solidFill>
                            <a:srgbClr val="005176"/>
                          </a:solidFill>
                          <a:effectLst/>
                          <a:latin typeface="Times New Roman" pitchFamily="18" charset="0"/>
                          <a:cs typeface="Times New Roman" pitchFamily="18" charset="0"/>
                        </a:rPr>
                        <a:t>5</a:t>
                      </a:r>
                      <a:endParaRPr kumimoji="0" lang="es-ES" sz="1600" b="0" i="0" u="none" strike="noStrike" cap="none" normalizeH="0" baseline="0" dirty="0">
                        <a:ln>
                          <a:noFill/>
                        </a:ln>
                        <a:solidFill>
                          <a:srgbClr val="005176"/>
                        </a:solidFill>
                        <a:effectLst/>
                        <a:latin typeface="Arial"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dirty="0">
                          <a:ln>
                            <a:noFill/>
                          </a:ln>
                          <a:solidFill>
                            <a:srgbClr val="005176"/>
                          </a:solidFill>
                          <a:effectLst/>
                          <a:latin typeface="Times New Roman" pitchFamily="18" charset="0"/>
                          <a:cs typeface="Times New Roman" pitchFamily="18" charset="0"/>
                        </a:rPr>
                        <a:t>3</a:t>
                      </a:r>
                      <a:endParaRPr kumimoji="0" lang="es-ES" sz="1600" b="0" i="0" u="none" strike="noStrike" cap="none" normalizeH="0" baseline="0" dirty="0">
                        <a:ln>
                          <a:noFill/>
                        </a:ln>
                        <a:solidFill>
                          <a:srgbClr val="005176"/>
                        </a:solidFill>
                        <a:effectLst/>
                        <a:latin typeface="Arial"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600" b="0" i="0" u="none" strike="noStrike" cap="none" normalizeH="0" baseline="0" dirty="0">
                        <a:ln>
                          <a:noFill/>
                        </a:ln>
                        <a:solidFill>
                          <a:srgbClr val="005176"/>
                        </a:solidFill>
                        <a:effectLst/>
                        <a:latin typeface="Arial"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29BDA35B-9875-4FC1-9DC7-C715CF5331B8}" type="slidenum">
              <a:rPr lang="es-ES" altLang="es-ES" sz="1800" smtClean="0">
                <a:solidFill>
                  <a:schemeClr val="bg1"/>
                </a:solidFill>
                <a:latin typeface="ZapfHumnst Dm BT" pitchFamily="34" charset="0"/>
              </a:rPr>
              <a:pPr eaLnBrk="1" hangingPunct="1">
                <a:spcBef>
                  <a:spcPct val="0"/>
                </a:spcBef>
                <a:buFontTx/>
                <a:buNone/>
              </a:pPr>
              <a:t>3</a:t>
            </a:fld>
            <a:endParaRPr lang="es-ES" altLang="es-ES" sz="1800">
              <a:solidFill>
                <a:schemeClr val="bg1"/>
              </a:solidFill>
              <a:latin typeface="ZapfHumnst Dm BT" pitchFamily="34" charset="0"/>
            </a:endParaRPr>
          </a:p>
        </p:txBody>
      </p:sp>
      <p:sp>
        <p:nvSpPr>
          <p:cNvPr id="3075" name="Rectangle 2"/>
          <p:cNvSpPr>
            <a:spLocks noGrp="1" noChangeArrowheads="1"/>
          </p:cNvSpPr>
          <p:nvPr>
            <p:ph type="title"/>
          </p:nvPr>
        </p:nvSpPr>
        <p:spPr/>
        <p:txBody>
          <a:bodyPr/>
          <a:lstStyle/>
          <a:p>
            <a:pPr eaLnBrk="1" hangingPunct="1"/>
            <a:r>
              <a:rPr lang="es-ES" altLang="es-ES" sz="2400" dirty="0"/>
              <a:t>Método general</a:t>
            </a:r>
          </a:p>
        </p:txBody>
      </p:sp>
      <p:sp>
        <p:nvSpPr>
          <p:cNvPr id="22532" name="Rectangle 3"/>
          <p:cNvSpPr>
            <a:spLocks noGrp="1" noChangeArrowheads="1"/>
          </p:cNvSpPr>
          <p:nvPr>
            <p:ph type="body" idx="1"/>
          </p:nvPr>
        </p:nvSpPr>
        <p:spPr>
          <a:xfrm>
            <a:off x="685800" y="1557338"/>
            <a:ext cx="8278813" cy="4679950"/>
          </a:xfrm>
        </p:spPr>
        <p:txBody>
          <a:bodyPr/>
          <a:lstStyle/>
          <a:p>
            <a:pPr eaLnBrk="1" hangingPunct="1">
              <a:defRPr/>
            </a:pPr>
            <a:r>
              <a:rPr lang="es-ES" dirty="0"/>
              <a:t>Ejemplo: </a:t>
            </a:r>
            <a:r>
              <a:rPr lang="es-ES" b="1" dirty="0"/>
              <a:t>Sucesión de Fibonacci</a:t>
            </a:r>
          </a:p>
          <a:p>
            <a:pPr eaLnBrk="1" hangingPunct="1">
              <a:defRPr/>
            </a:pPr>
            <a:r>
              <a:rPr lang="es-ES" dirty="0"/>
              <a:t>Con divide y vencerás ⇒ recursividad</a:t>
            </a:r>
          </a:p>
          <a:p>
            <a:pPr marL="0" indent="0" eaLnBrk="1" hangingPunct="1">
              <a:buNone/>
              <a:defRPr/>
            </a:pPr>
            <a:r>
              <a:rPr lang="es-ES" sz="2000" dirty="0" err="1"/>
              <a:t>funcion</a:t>
            </a:r>
            <a:r>
              <a:rPr lang="es-ES" sz="2000" dirty="0"/>
              <a:t> </a:t>
            </a:r>
            <a:r>
              <a:rPr lang="es-ES" sz="2000" dirty="0" err="1"/>
              <a:t>fibRec</a:t>
            </a:r>
            <a:r>
              <a:rPr lang="es-ES" sz="2000" dirty="0"/>
              <a:t>(n)</a:t>
            </a:r>
          </a:p>
          <a:p>
            <a:pPr marL="0" indent="0" eaLnBrk="1" hangingPunct="1">
              <a:buNone/>
              <a:defRPr/>
            </a:pPr>
            <a:r>
              <a:rPr lang="es-ES" sz="2000" dirty="0"/>
              <a:t>     </a:t>
            </a:r>
            <a:r>
              <a:rPr lang="es-ES" sz="2000" b="1" dirty="0"/>
              <a:t>si</a:t>
            </a:r>
            <a:r>
              <a:rPr lang="es-ES" sz="2000" dirty="0"/>
              <a:t> n &lt; 2 Devolver n</a:t>
            </a:r>
          </a:p>
          <a:p>
            <a:pPr marL="0" indent="0" eaLnBrk="1" hangingPunct="1">
              <a:buNone/>
              <a:defRPr/>
            </a:pPr>
            <a:r>
              <a:rPr lang="es-ES" sz="2000" dirty="0"/>
              <a:t>     </a:t>
            </a:r>
            <a:r>
              <a:rPr lang="es-ES" sz="2000" b="1" dirty="0"/>
              <a:t>si no</a:t>
            </a:r>
            <a:r>
              <a:rPr lang="es-ES" sz="2000" dirty="0"/>
              <a:t> Devolver </a:t>
            </a:r>
            <a:r>
              <a:rPr lang="es-ES" sz="2000" dirty="0" err="1"/>
              <a:t>fibRec</a:t>
            </a:r>
            <a:r>
              <a:rPr lang="es-ES" sz="2000" dirty="0"/>
              <a:t>(n − 1) + </a:t>
            </a:r>
            <a:r>
              <a:rPr lang="es-ES" sz="2000" dirty="0" err="1"/>
              <a:t>fibRec</a:t>
            </a:r>
            <a:r>
              <a:rPr lang="es-ES" sz="2000" dirty="0"/>
              <a:t>(n − 2)</a:t>
            </a:r>
          </a:p>
          <a:p>
            <a:pPr eaLnBrk="1" hangingPunct="1">
              <a:defRPr/>
            </a:pPr>
            <a:r>
              <a:rPr lang="es-ES" dirty="0"/>
              <a:t>Con programación dinámica ⇒ Calcula los valores de menor a mayor, empezando por 0, y los va guardando en una </a:t>
            </a:r>
            <a:r>
              <a:rPr lang="es-ES" b="1" dirty="0"/>
              <a:t>tabla</a:t>
            </a:r>
          </a:p>
          <a:p>
            <a:pPr marL="0" indent="0" eaLnBrk="1" hangingPunct="1">
              <a:buNone/>
              <a:defRPr/>
            </a:pPr>
            <a:r>
              <a:rPr lang="es-ES" sz="2000" dirty="0" err="1"/>
              <a:t>funcion</a:t>
            </a:r>
            <a:r>
              <a:rPr lang="es-ES" sz="2000" dirty="0"/>
              <a:t> </a:t>
            </a:r>
            <a:r>
              <a:rPr lang="es-ES" sz="2000" dirty="0" err="1"/>
              <a:t>fibProgDin</a:t>
            </a:r>
            <a:r>
              <a:rPr lang="es-ES" sz="2000" dirty="0"/>
              <a:t>(n)</a:t>
            </a:r>
          </a:p>
          <a:p>
            <a:pPr marL="0" indent="0" eaLnBrk="1" hangingPunct="1">
              <a:buNone/>
              <a:defRPr/>
            </a:pPr>
            <a:r>
              <a:rPr lang="es-ES" sz="2000" dirty="0"/>
              <a:t>     T[0] = 0; T[1] = 1</a:t>
            </a:r>
          </a:p>
          <a:p>
            <a:pPr marL="0" indent="0" eaLnBrk="1" hangingPunct="1">
              <a:buNone/>
              <a:defRPr/>
            </a:pPr>
            <a:r>
              <a:rPr lang="es-ES" sz="2000" dirty="0"/>
              <a:t>     </a:t>
            </a:r>
            <a:r>
              <a:rPr lang="es-ES" sz="2000" b="1" dirty="0"/>
              <a:t>para</a:t>
            </a:r>
            <a:r>
              <a:rPr lang="es-ES" sz="2000" dirty="0"/>
              <a:t> i = 2 </a:t>
            </a:r>
            <a:r>
              <a:rPr lang="es-ES" sz="2000" b="1" dirty="0"/>
              <a:t>hasta</a:t>
            </a:r>
            <a:r>
              <a:rPr lang="es-ES" sz="2000" dirty="0"/>
              <a:t> n hacer</a:t>
            </a:r>
          </a:p>
          <a:p>
            <a:pPr marL="0" indent="0" eaLnBrk="1" hangingPunct="1">
              <a:buNone/>
              <a:defRPr/>
            </a:pPr>
            <a:r>
              <a:rPr lang="es-ES" sz="2000" dirty="0"/>
              <a:t>          T[i] ← T[i − 1] + T[i − 2]</a:t>
            </a:r>
          </a:p>
          <a:p>
            <a:pPr marL="0" indent="0" eaLnBrk="1" hangingPunct="1">
              <a:buNone/>
              <a:defRPr/>
            </a:pPr>
            <a:r>
              <a:rPr lang="es-ES" sz="2000" dirty="0"/>
              <a:t>     </a:t>
            </a:r>
            <a:r>
              <a:rPr lang="es-ES" sz="2000" b="1" dirty="0"/>
              <a:t>devolver</a:t>
            </a:r>
            <a:r>
              <a:rPr lang="es-ES" sz="2000" dirty="0"/>
              <a:t> T[n]</a:t>
            </a:r>
          </a:p>
        </p:txBody>
      </p:sp>
    </p:spTree>
    <p:extLst>
      <p:ext uri="{BB962C8B-B14F-4D97-AF65-F5344CB8AC3E}">
        <p14:creationId xmlns:p14="http://schemas.microsoft.com/office/powerpoint/2010/main" val="7939384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2F6BC689-A76E-4E93-9FA3-2A7286A72C3C}" type="slidenum">
              <a:rPr lang="es-ES" altLang="es-ES" sz="1800" smtClean="0">
                <a:solidFill>
                  <a:schemeClr val="bg1"/>
                </a:solidFill>
                <a:latin typeface="ZapfHumnst Dm BT" pitchFamily="34" charset="0"/>
              </a:rPr>
              <a:pPr eaLnBrk="1" hangingPunct="1">
                <a:spcBef>
                  <a:spcPct val="0"/>
                </a:spcBef>
                <a:buFontTx/>
                <a:buNone/>
              </a:pPr>
              <a:t>30</a:t>
            </a:fld>
            <a:endParaRPr lang="es-ES" altLang="es-ES" sz="1800">
              <a:solidFill>
                <a:schemeClr val="bg1"/>
              </a:solidFill>
              <a:latin typeface="ZapfHumnst Dm BT" pitchFamily="34" charset="0"/>
            </a:endParaRPr>
          </a:p>
        </p:txBody>
      </p:sp>
      <p:sp>
        <p:nvSpPr>
          <p:cNvPr id="15363" name="Rectangle 2"/>
          <p:cNvSpPr>
            <a:spLocks noGrp="1" noChangeArrowheads="1"/>
          </p:cNvSpPr>
          <p:nvPr>
            <p:ph type="title"/>
          </p:nvPr>
        </p:nvSpPr>
        <p:spPr/>
        <p:txBody>
          <a:bodyPr/>
          <a:lstStyle/>
          <a:p>
            <a:pPr eaLnBrk="1" hangingPunct="1"/>
            <a:r>
              <a:rPr lang="es-ES" altLang="es-ES" sz="2400"/>
              <a:t>Caminos mínimos</a:t>
            </a:r>
          </a:p>
        </p:txBody>
      </p:sp>
      <p:sp>
        <p:nvSpPr>
          <p:cNvPr id="22532" name="Rectangle 3"/>
          <p:cNvSpPr>
            <a:spLocks noGrp="1" noChangeArrowheads="1"/>
          </p:cNvSpPr>
          <p:nvPr>
            <p:ph type="body" idx="1"/>
          </p:nvPr>
        </p:nvSpPr>
        <p:spPr>
          <a:xfrm>
            <a:off x="685800" y="1557338"/>
            <a:ext cx="8278813" cy="4679950"/>
          </a:xfrm>
        </p:spPr>
        <p:txBody>
          <a:bodyPr/>
          <a:lstStyle/>
          <a:p>
            <a:pPr eaLnBrk="1" hangingPunct="1">
              <a:defRPr/>
            </a:pPr>
            <a:r>
              <a:rPr lang="es-ES" b="1" dirty="0"/>
              <a:t>Algoritmo de Floyd. Ejemplo de aplicación (II)</a:t>
            </a:r>
          </a:p>
          <a:p>
            <a:pPr eaLnBrk="1" hangingPunct="1">
              <a:defRPr/>
            </a:pPr>
            <a:r>
              <a:rPr lang="es-ES" dirty="0"/>
              <a:t>Aplicación de algoritmo: secuencia de matrices (</a:t>
            </a:r>
            <a:r>
              <a:rPr lang="es-ES" dirty="0" err="1"/>
              <a:t>D</a:t>
            </a:r>
            <a:r>
              <a:rPr lang="es-ES" baseline="-25000" dirty="0" err="1"/>
              <a:t>k</a:t>
            </a:r>
            <a:r>
              <a:rPr lang="es-ES" dirty="0"/>
              <a:t>)</a:t>
            </a:r>
            <a:endParaRPr lang="es-ES" sz="1400" dirty="0">
              <a:latin typeface="+mj-lt"/>
              <a:cs typeface="Courier New" pitchFamily="49" charset="0"/>
            </a:endParaRPr>
          </a:p>
        </p:txBody>
      </p:sp>
      <p:graphicFrame>
        <p:nvGraphicFramePr>
          <p:cNvPr id="38" name="Group 96"/>
          <p:cNvGraphicFramePr>
            <a:graphicFrameLocks/>
          </p:cNvGraphicFramePr>
          <p:nvPr/>
        </p:nvGraphicFramePr>
        <p:xfrm>
          <a:off x="2135188" y="2524125"/>
          <a:ext cx="2184400" cy="1697038"/>
        </p:xfrm>
        <a:graphic>
          <a:graphicData uri="http://schemas.openxmlformats.org/drawingml/2006/table">
            <a:tbl>
              <a:tblPr/>
              <a:tblGrid>
                <a:gridCol w="347663">
                  <a:extLst>
                    <a:ext uri="{9D8B030D-6E8A-4147-A177-3AD203B41FA5}">
                      <a16:colId xmlns:a16="http://schemas.microsoft.com/office/drawing/2014/main" val="20000"/>
                    </a:ext>
                  </a:extLst>
                </a:gridCol>
                <a:gridCol w="376237">
                  <a:extLst>
                    <a:ext uri="{9D8B030D-6E8A-4147-A177-3AD203B41FA5}">
                      <a16:colId xmlns:a16="http://schemas.microsoft.com/office/drawing/2014/main" val="20001"/>
                    </a:ext>
                  </a:extLst>
                </a:gridCol>
                <a:gridCol w="373063">
                  <a:extLst>
                    <a:ext uri="{9D8B030D-6E8A-4147-A177-3AD203B41FA5}">
                      <a16:colId xmlns:a16="http://schemas.microsoft.com/office/drawing/2014/main" val="20002"/>
                    </a:ext>
                  </a:extLst>
                </a:gridCol>
                <a:gridCol w="336550">
                  <a:extLst>
                    <a:ext uri="{9D8B030D-6E8A-4147-A177-3AD203B41FA5}">
                      <a16:colId xmlns:a16="http://schemas.microsoft.com/office/drawing/2014/main" val="20003"/>
                    </a:ext>
                  </a:extLst>
                </a:gridCol>
                <a:gridCol w="376237">
                  <a:extLst>
                    <a:ext uri="{9D8B030D-6E8A-4147-A177-3AD203B41FA5}">
                      <a16:colId xmlns:a16="http://schemas.microsoft.com/office/drawing/2014/main" val="20004"/>
                    </a:ext>
                  </a:extLst>
                </a:gridCol>
                <a:gridCol w="374650">
                  <a:extLst>
                    <a:ext uri="{9D8B030D-6E8A-4147-A177-3AD203B41FA5}">
                      <a16:colId xmlns:a16="http://schemas.microsoft.com/office/drawing/2014/main" val="20005"/>
                    </a:ext>
                  </a:extLst>
                </a:gridCol>
              </a:tblGrid>
              <a:tr h="27442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1</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2</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3</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4</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42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4</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11</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744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1</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6</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2</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744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2</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3</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6</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585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3</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744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4</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rPr>
                        <a:t>5</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rPr>
                        <a:t>3</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39" name="Group 97"/>
          <p:cNvGraphicFramePr>
            <a:graphicFrameLocks noGrp="1"/>
          </p:cNvGraphicFramePr>
          <p:nvPr/>
        </p:nvGraphicFramePr>
        <p:xfrm>
          <a:off x="2135188" y="4414838"/>
          <a:ext cx="2184400" cy="1697036"/>
        </p:xfrm>
        <a:graphic>
          <a:graphicData uri="http://schemas.openxmlformats.org/drawingml/2006/table">
            <a:tbl>
              <a:tblPr/>
              <a:tblGrid>
                <a:gridCol w="347663">
                  <a:extLst>
                    <a:ext uri="{9D8B030D-6E8A-4147-A177-3AD203B41FA5}">
                      <a16:colId xmlns:a16="http://schemas.microsoft.com/office/drawing/2014/main" val="20000"/>
                    </a:ext>
                  </a:extLst>
                </a:gridCol>
                <a:gridCol w="376237">
                  <a:extLst>
                    <a:ext uri="{9D8B030D-6E8A-4147-A177-3AD203B41FA5}">
                      <a16:colId xmlns:a16="http://schemas.microsoft.com/office/drawing/2014/main" val="20001"/>
                    </a:ext>
                  </a:extLst>
                </a:gridCol>
                <a:gridCol w="373063">
                  <a:extLst>
                    <a:ext uri="{9D8B030D-6E8A-4147-A177-3AD203B41FA5}">
                      <a16:colId xmlns:a16="http://schemas.microsoft.com/office/drawing/2014/main" val="20002"/>
                    </a:ext>
                  </a:extLst>
                </a:gridCol>
                <a:gridCol w="336550">
                  <a:extLst>
                    <a:ext uri="{9D8B030D-6E8A-4147-A177-3AD203B41FA5}">
                      <a16:colId xmlns:a16="http://schemas.microsoft.com/office/drawing/2014/main" val="20003"/>
                    </a:ext>
                  </a:extLst>
                </a:gridCol>
                <a:gridCol w="376237">
                  <a:extLst>
                    <a:ext uri="{9D8B030D-6E8A-4147-A177-3AD203B41FA5}">
                      <a16:colId xmlns:a16="http://schemas.microsoft.com/office/drawing/2014/main" val="20004"/>
                    </a:ext>
                  </a:extLst>
                </a:gridCol>
                <a:gridCol w="374650">
                  <a:extLst>
                    <a:ext uri="{9D8B030D-6E8A-4147-A177-3AD203B41FA5}">
                      <a16:colId xmlns:a16="http://schemas.microsoft.com/office/drawing/2014/main" val="20005"/>
                    </a:ext>
                  </a:extLst>
                </a:gridCol>
              </a:tblGrid>
              <a:tr h="27442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1</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2</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3</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4</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42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4</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11</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sym typeface="Symbol" pitchFamily="18" charset="2"/>
                        </a:rPr>
                        <a:t>10</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sym typeface="Symbol" pitchFamily="18" charset="2"/>
                        </a:rPr>
                        <a:t>6</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744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1</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6</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2</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744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2</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3</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6</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sym typeface="Symbol" pitchFamily="18" charset="2"/>
                        </a:rPr>
                        <a:t>5</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585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3</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744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4</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rPr>
                        <a:t>5</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rPr>
                        <a:t>3</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0" name="Text Box 150"/>
          <p:cNvSpPr txBox="1">
            <a:spLocks noChangeArrowheads="1"/>
          </p:cNvSpPr>
          <p:nvPr/>
        </p:nvSpPr>
        <p:spPr bwMode="auto">
          <a:xfrm>
            <a:off x="890588" y="3165475"/>
            <a:ext cx="1181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50000"/>
              </a:spcBef>
              <a:buFontTx/>
              <a:buNone/>
            </a:pPr>
            <a:r>
              <a:rPr lang="es-ES" altLang="es-ES" sz="1800" b="1">
                <a:latin typeface="ZapfHumnst Dm BT" pitchFamily="34" charset="0"/>
              </a:rPr>
              <a:t>D</a:t>
            </a:r>
            <a:r>
              <a:rPr lang="es-ES" altLang="es-ES" sz="1800">
                <a:latin typeface="ZapfHumnst Dm BT" pitchFamily="34" charset="0"/>
              </a:rPr>
              <a:t>=</a:t>
            </a:r>
            <a:r>
              <a:rPr lang="es-ES" altLang="es-ES" sz="1800" b="1">
                <a:latin typeface="ZapfHumnst Dm BT" pitchFamily="34" charset="0"/>
              </a:rPr>
              <a:t>D</a:t>
            </a:r>
            <a:r>
              <a:rPr lang="es-ES" altLang="es-ES" sz="1800" b="1" baseline="-25000">
                <a:latin typeface="ZapfHumnst Dm BT" pitchFamily="34" charset="0"/>
              </a:rPr>
              <a:t>i</a:t>
            </a:r>
            <a:r>
              <a:rPr lang="es-ES" altLang="es-ES" sz="1800">
                <a:latin typeface="ZapfHumnst Dm BT" pitchFamily="34" charset="0"/>
              </a:rPr>
              <a:t>=D</a:t>
            </a:r>
            <a:r>
              <a:rPr lang="es-ES" altLang="es-ES" sz="1800" baseline="-25000">
                <a:latin typeface="ZapfHumnst Dm BT" pitchFamily="34" charset="0"/>
              </a:rPr>
              <a:t>-1</a:t>
            </a:r>
          </a:p>
        </p:txBody>
      </p:sp>
      <p:graphicFrame>
        <p:nvGraphicFramePr>
          <p:cNvPr id="41" name="Group 204"/>
          <p:cNvGraphicFramePr>
            <a:graphicFrameLocks noGrp="1"/>
          </p:cNvGraphicFramePr>
          <p:nvPr/>
        </p:nvGraphicFramePr>
        <p:xfrm>
          <a:off x="5843588" y="2524125"/>
          <a:ext cx="2184400" cy="1682751"/>
        </p:xfrm>
        <a:graphic>
          <a:graphicData uri="http://schemas.openxmlformats.org/drawingml/2006/table">
            <a:tbl>
              <a:tblPr/>
              <a:tblGrid>
                <a:gridCol w="347663">
                  <a:extLst>
                    <a:ext uri="{9D8B030D-6E8A-4147-A177-3AD203B41FA5}">
                      <a16:colId xmlns:a16="http://schemas.microsoft.com/office/drawing/2014/main" val="20000"/>
                    </a:ext>
                  </a:extLst>
                </a:gridCol>
                <a:gridCol w="376237">
                  <a:extLst>
                    <a:ext uri="{9D8B030D-6E8A-4147-A177-3AD203B41FA5}">
                      <a16:colId xmlns:a16="http://schemas.microsoft.com/office/drawing/2014/main" val="20001"/>
                    </a:ext>
                  </a:extLst>
                </a:gridCol>
                <a:gridCol w="373063">
                  <a:extLst>
                    <a:ext uri="{9D8B030D-6E8A-4147-A177-3AD203B41FA5}">
                      <a16:colId xmlns:a16="http://schemas.microsoft.com/office/drawing/2014/main" val="20002"/>
                    </a:ext>
                  </a:extLst>
                </a:gridCol>
                <a:gridCol w="336550">
                  <a:extLst>
                    <a:ext uri="{9D8B030D-6E8A-4147-A177-3AD203B41FA5}">
                      <a16:colId xmlns:a16="http://schemas.microsoft.com/office/drawing/2014/main" val="20003"/>
                    </a:ext>
                  </a:extLst>
                </a:gridCol>
                <a:gridCol w="376237">
                  <a:extLst>
                    <a:ext uri="{9D8B030D-6E8A-4147-A177-3AD203B41FA5}">
                      <a16:colId xmlns:a16="http://schemas.microsoft.com/office/drawing/2014/main" val="20004"/>
                    </a:ext>
                  </a:extLst>
                </a:gridCol>
                <a:gridCol w="374650">
                  <a:extLst>
                    <a:ext uri="{9D8B030D-6E8A-4147-A177-3AD203B41FA5}">
                      <a16:colId xmlns:a16="http://schemas.microsoft.com/office/drawing/2014/main" val="20005"/>
                    </a:ext>
                  </a:extLst>
                </a:gridCol>
              </a:tblGrid>
              <a:tr h="27426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1</a:t>
                      </a:r>
                      <a:endParaRPr kumimoji="0" lang="es-ES" sz="1200" b="0" i="0" u="none" strike="noStrike" cap="none" normalizeH="0" baseline="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2</a:t>
                      </a:r>
                      <a:endParaRPr kumimoji="0" lang="es-ES" sz="1200" b="0" i="0" u="none" strike="noStrike" cap="none" normalizeH="0" baseline="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3</a:t>
                      </a:r>
                      <a:endParaRPr kumimoji="0" lang="es-ES" sz="1200" b="0" i="0" u="none" strike="noStrike" cap="none" normalizeH="0" baseline="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4</a:t>
                      </a:r>
                      <a:endParaRPr kumimoji="0" lang="es-ES" sz="1200" b="0" i="0" u="none" strike="noStrike" cap="none" normalizeH="0" baseline="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26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4</a:t>
                      </a:r>
                      <a:endParaRPr kumimoji="0" lang="es-ES" sz="1200" b="0" i="0" u="none" strike="noStrike" cap="none" normalizeH="0" baseline="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11</a:t>
                      </a:r>
                      <a:endParaRPr kumimoji="0" lang="es-ES" sz="1200" b="0" i="0" u="none" strike="noStrike" cap="none" normalizeH="0" baseline="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71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1</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6</a:t>
                      </a:r>
                      <a:endParaRPr kumimoji="0" lang="es-ES" sz="1200" b="0" i="0" u="none" strike="noStrike" cap="none" normalizeH="0" baseline="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2</a:t>
                      </a:r>
                      <a:endParaRPr kumimoji="0" lang="es-ES" sz="1200" b="0" i="0" u="none" strike="noStrike" cap="none" normalizeH="0" baseline="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71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2</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3</a:t>
                      </a:r>
                      <a:endParaRPr kumimoji="0" lang="es-ES" sz="1200" b="0" i="0" u="none" strike="noStrike" cap="none" normalizeH="0" baseline="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6</a:t>
                      </a:r>
                      <a:endParaRPr kumimoji="0" lang="es-ES" sz="1200" b="0" i="0" u="none" strike="noStrike" cap="none" normalizeH="0" baseline="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5591">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3</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26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4</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rPr>
                        <a:t>5</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rPr>
                        <a:t>3</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42" name="Group 205"/>
          <p:cNvGraphicFramePr>
            <a:graphicFrameLocks noGrp="1"/>
          </p:cNvGraphicFramePr>
          <p:nvPr/>
        </p:nvGraphicFramePr>
        <p:xfrm>
          <a:off x="5843588" y="4414838"/>
          <a:ext cx="2184400" cy="1682751"/>
        </p:xfrm>
        <a:graphic>
          <a:graphicData uri="http://schemas.openxmlformats.org/drawingml/2006/table">
            <a:tbl>
              <a:tblPr/>
              <a:tblGrid>
                <a:gridCol w="347663">
                  <a:extLst>
                    <a:ext uri="{9D8B030D-6E8A-4147-A177-3AD203B41FA5}">
                      <a16:colId xmlns:a16="http://schemas.microsoft.com/office/drawing/2014/main" val="20000"/>
                    </a:ext>
                  </a:extLst>
                </a:gridCol>
                <a:gridCol w="376237">
                  <a:extLst>
                    <a:ext uri="{9D8B030D-6E8A-4147-A177-3AD203B41FA5}">
                      <a16:colId xmlns:a16="http://schemas.microsoft.com/office/drawing/2014/main" val="20001"/>
                    </a:ext>
                  </a:extLst>
                </a:gridCol>
                <a:gridCol w="373063">
                  <a:extLst>
                    <a:ext uri="{9D8B030D-6E8A-4147-A177-3AD203B41FA5}">
                      <a16:colId xmlns:a16="http://schemas.microsoft.com/office/drawing/2014/main" val="20002"/>
                    </a:ext>
                  </a:extLst>
                </a:gridCol>
                <a:gridCol w="336550">
                  <a:extLst>
                    <a:ext uri="{9D8B030D-6E8A-4147-A177-3AD203B41FA5}">
                      <a16:colId xmlns:a16="http://schemas.microsoft.com/office/drawing/2014/main" val="20003"/>
                    </a:ext>
                  </a:extLst>
                </a:gridCol>
                <a:gridCol w="376237">
                  <a:extLst>
                    <a:ext uri="{9D8B030D-6E8A-4147-A177-3AD203B41FA5}">
                      <a16:colId xmlns:a16="http://schemas.microsoft.com/office/drawing/2014/main" val="20004"/>
                    </a:ext>
                  </a:extLst>
                </a:gridCol>
                <a:gridCol w="374650">
                  <a:extLst>
                    <a:ext uri="{9D8B030D-6E8A-4147-A177-3AD203B41FA5}">
                      <a16:colId xmlns:a16="http://schemas.microsoft.com/office/drawing/2014/main" val="20005"/>
                    </a:ext>
                  </a:extLst>
                </a:gridCol>
              </a:tblGrid>
              <a:tr h="27426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1</a:t>
                      </a:r>
                      <a:endParaRPr kumimoji="0" lang="es-ES" sz="1200" b="0" i="0" u="none" strike="noStrike" cap="none" normalizeH="0" baseline="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2</a:t>
                      </a:r>
                      <a:endParaRPr kumimoji="0" lang="es-ES" sz="1200" b="0" i="0" u="none" strike="noStrike" cap="none" normalizeH="0" baseline="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3</a:t>
                      </a:r>
                      <a:endParaRPr kumimoji="0" lang="es-ES" sz="1200" b="0" i="0" u="none" strike="noStrike" cap="none" normalizeH="0" baseline="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4</a:t>
                      </a:r>
                      <a:endParaRPr kumimoji="0" lang="es-ES" sz="1200" b="0" i="0" u="none" strike="noStrike" cap="none" normalizeH="0" baseline="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26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4</a:t>
                      </a:r>
                      <a:endParaRPr kumimoji="0" lang="es-ES" sz="1200" b="0" i="0" u="none" strike="noStrike" cap="none" normalizeH="0" baseline="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11</a:t>
                      </a:r>
                      <a:endParaRPr kumimoji="0" lang="es-ES" sz="1200" b="0" i="0" u="none" strike="noStrike" cap="none" normalizeH="0" baseline="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10</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6</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71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1</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6</a:t>
                      </a:r>
                      <a:endParaRPr kumimoji="0" lang="es-ES" sz="1200" b="0" i="0" u="none" strike="noStrike" cap="none" normalizeH="0" baseline="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2</a:t>
                      </a:r>
                      <a:endParaRPr kumimoji="0" lang="es-ES" sz="1200" b="0" i="0" u="none" strike="noStrike" cap="none" normalizeH="0" baseline="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71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2</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3</a:t>
                      </a:r>
                      <a:endParaRPr kumimoji="0" lang="es-ES" sz="1200" b="0" i="0" u="none" strike="noStrike" cap="none" normalizeH="0" baseline="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6</a:t>
                      </a:r>
                      <a:endParaRPr kumimoji="0" lang="es-ES" sz="1200" b="0" i="0" u="none" strike="noStrike" cap="none" normalizeH="0" baseline="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5</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5591">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3</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26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4</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8</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rPr>
                        <a:t>5</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rPr>
                        <a:t>3</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3" name="Text Box 259"/>
          <p:cNvSpPr txBox="1">
            <a:spLocks noChangeArrowheads="1"/>
          </p:cNvSpPr>
          <p:nvPr/>
        </p:nvSpPr>
        <p:spPr bwMode="auto">
          <a:xfrm>
            <a:off x="5183188" y="3165475"/>
            <a:ext cx="469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50000"/>
              </a:spcBef>
              <a:buFontTx/>
              <a:buNone/>
            </a:pPr>
            <a:r>
              <a:rPr lang="es-ES" altLang="es-ES" sz="1800">
                <a:latin typeface="ZapfHumnst Dm BT" pitchFamily="34" charset="0"/>
              </a:rPr>
              <a:t>D</a:t>
            </a:r>
            <a:r>
              <a:rPr lang="es-ES" altLang="es-ES" sz="1800" baseline="-25000">
                <a:latin typeface="ZapfHumnst Dm BT" pitchFamily="34" charset="0"/>
              </a:rPr>
              <a:t>0</a:t>
            </a:r>
          </a:p>
        </p:txBody>
      </p:sp>
      <p:sp>
        <p:nvSpPr>
          <p:cNvPr id="44" name="Text Box 260"/>
          <p:cNvSpPr txBox="1">
            <a:spLocks noChangeArrowheads="1"/>
          </p:cNvSpPr>
          <p:nvPr/>
        </p:nvSpPr>
        <p:spPr bwMode="auto">
          <a:xfrm>
            <a:off x="1449388" y="5068888"/>
            <a:ext cx="469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50000"/>
              </a:spcBef>
              <a:buFontTx/>
              <a:buNone/>
            </a:pPr>
            <a:r>
              <a:rPr lang="es-ES" altLang="es-ES" sz="1800">
                <a:latin typeface="ZapfHumnst Dm BT" pitchFamily="34" charset="0"/>
              </a:rPr>
              <a:t>D</a:t>
            </a:r>
            <a:r>
              <a:rPr lang="es-ES" altLang="es-ES" sz="1800" baseline="-25000">
                <a:latin typeface="ZapfHumnst Dm BT" pitchFamily="34" charset="0"/>
              </a:rPr>
              <a:t>1</a:t>
            </a:r>
          </a:p>
        </p:txBody>
      </p:sp>
      <p:sp>
        <p:nvSpPr>
          <p:cNvPr id="45" name="Text Box 261"/>
          <p:cNvSpPr txBox="1">
            <a:spLocks noChangeArrowheads="1"/>
          </p:cNvSpPr>
          <p:nvPr/>
        </p:nvSpPr>
        <p:spPr bwMode="auto">
          <a:xfrm>
            <a:off x="5183188" y="5068888"/>
            <a:ext cx="469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50000"/>
              </a:spcBef>
              <a:buFontTx/>
              <a:buNone/>
            </a:pPr>
            <a:r>
              <a:rPr lang="es-ES" altLang="es-ES" sz="1800">
                <a:latin typeface="ZapfHumnst Dm BT" pitchFamily="34" charset="0"/>
              </a:rPr>
              <a:t>D</a:t>
            </a:r>
            <a:r>
              <a:rPr lang="es-ES" altLang="es-ES" sz="1800" baseline="-25000">
                <a:latin typeface="ZapfHumnst Dm BT" pitchFamily="34" charset="0"/>
              </a:rPr>
              <a: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3" grpId="0"/>
      <p:bldP spid="44" grpId="0"/>
      <p:bldP spid="4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D901E084-DAFB-4F69-B804-C0E1AAD28D0B}" type="slidenum">
              <a:rPr lang="es-ES" altLang="es-ES" sz="1800" smtClean="0">
                <a:solidFill>
                  <a:schemeClr val="bg1"/>
                </a:solidFill>
                <a:latin typeface="ZapfHumnst Dm BT" pitchFamily="34" charset="0"/>
              </a:rPr>
              <a:pPr eaLnBrk="1" hangingPunct="1">
                <a:spcBef>
                  <a:spcPct val="0"/>
                </a:spcBef>
                <a:buFontTx/>
                <a:buNone/>
              </a:pPr>
              <a:t>31</a:t>
            </a:fld>
            <a:endParaRPr lang="es-ES" altLang="es-ES" sz="1800">
              <a:solidFill>
                <a:schemeClr val="bg1"/>
              </a:solidFill>
              <a:latin typeface="ZapfHumnst Dm BT" pitchFamily="34" charset="0"/>
            </a:endParaRPr>
          </a:p>
        </p:txBody>
      </p:sp>
      <p:sp>
        <p:nvSpPr>
          <p:cNvPr id="16387" name="Rectangle 2"/>
          <p:cNvSpPr>
            <a:spLocks noGrp="1" noChangeArrowheads="1"/>
          </p:cNvSpPr>
          <p:nvPr>
            <p:ph type="title"/>
          </p:nvPr>
        </p:nvSpPr>
        <p:spPr/>
        <p:txBody>
          <a:bodyPr/>
          <a:lstStyle/>
          <a:p>
            <a:pPr eaLnBrk="1" hangingPunct="1"/>
            <a:r>
              <a:rPr lang="es-ES" altLang="es-ES" sz="2400"/>
              <a:t>Caminos mínimos</a:t>
            </a:r>
          </a:p>
        </p:txBody>
      </p:sp>
      <p:sp>
        <p:nvSpPr>
          <p:cNvPr id="22532" name="Rectangle 3"/>
          <p:cNvSpPr>
            <a:spLocks noGrp="1" noChangeArrowheads="1"/>
          </p:cNvSpPr>
          <p:nvPr>
            <p:ph type="body" idx="1"/>
          </p:nvPr>
        </p:nvSpPr>
        <p:spPr>
          <a:xfrm>
            <a:off x="685800" y="1557338"/>
            <a:ext cx="8278813" cy="4679950"/>
          </a:xfrm>
        </p:spPr>
        <p:txBody>
          <a:bodyPr/>
          <a:lstStyle/>
          <a:p>
            <a:pPr eaLnBrk="1" hangingPunct="1">
              <a:defRPr/>
            </a:pPr>
            <a:r>
              <a:rPr lang="es-ES" b="1" dirty="0"/>
              <a:t>Algoritmo de Floyd. Ejemplo de aplicación (III)</a:t>
            </a:r>
          </a:p>
          <a:p>
            <a:pPr eaLnBrk="1" hangingPunct="1">
              <a:defRPr/>
            </a:pPr>
            <a:r>
              <a:rPr lang="es-ES" dirty="0"/>
              <a:t>Aplicación de algoritmo: secuencia de matrices (</a:t>
            </a:r>
            <a:r>
              <a:rPr lang="es-ES" dirty="0" err="1"/>
              <a:t>D</a:t>
            </a:r>
            <a:r>
              <a:rPr lang="es-ES" baseline="-25000" dirty="0" err="1"/>
              <a:t>k</a:t>
            </a:r>
            <a:r>
              <a:rPr lang="es-ES" dirty="0"/>
              <a:t>)</a:t>
            </a:r>
            <a:endParaRPr lang="es-ES" sz="1400" dirty="0">
              <a:latin typeface="+mj-lt"/>
              <a:cs typeface="Courier New" pitchFamily="49" charset="0"/>
            </a:endParaRPr>
          </a:p>
        </p:txBody>
      </p:sp>
      <p:graphicFrame>
        <p:nvGraphicFramePr>
          <p:cNvPr id="14" name="Group 5"/>
          <p:cNvGraphicFramePr>
            <a:graphicFrameLocks/>
          </p:cNvGraphicFramePr>
          <p:nvPr/>
        </p:nvGraphicFramePr>
        <p:xfrm>
          <a:off x="1930400" y="2479675"/>
          <a:ext cx="2184400" cy="1697038"/>
        </p:xfrm>
        <a:graphic>
          <a:graphicData uri="http://schemas.openxmlformats.org/drawingml/2006/table">
            <a:tbl>
              <a:tblPr/>
              <a:tblGrid>
                <a:gridCol w="347663">
                  <a:extLst>
                    <a:ext uri="{9D8B030D-6E8A-4147-A177-3AD203B41FA5}">
                      <a16:colId xmlns:a16="http://schemas.microsoft.com/office/drawing/2014/main" val="20000"/>
                    </a:ext>
                  </a:extLst>
                </a:gridCol>
                <a:gridCol w="376237">
                  <a:extLst>
                    <a:ext uri="{9D8B030D-6E8A-4147-A177-3AD203B41FA5}">
                      <a16:colId xmlns:a16="http://schemas.microsoft.com/office/drawing/2014/main" val="20001"/>
                    </a:ext>
                  </a:extLst>
                </a:gridCol>
                <a:gridCol w="373063">
                  <a:extLst>
                    <a:ext uri="{9D8B030D-6E8A-4147-A177-3AD203B41FA5}">
                      <a16:colId xmlns:a16="http://schemas.microsoft.com/office/drawing/2014/main" val="20002"/>
                    </a:ext>
                  </a:extLst>
                </a:gridCol>
                <a:gridCol w="336550">
                  <a:extLst>
                    <a:ext uri="{9D8B030D-6E8A-4147-A177-3AD203B41FA5}">
                      <a16:colId xmlns:a16="http://schemas.microsoft.com/office/drawing/2014/main" val="20003"/>
                    </a:ext>
                  </a:extLst>
                </a:gridCol>
                <a:gridCol w="376237">
                  <a:extLst>
                    <a:ext uri="{9D8B030D-6E8A-4147-A177-3AD203B41FA5}">
                      <a16:colId xmlns:a16="http://schemas.microsoft.com/office/drawing/2014/main" val="20004"/>
                    </a:ext>
                  </a:extLst>
                </a:gridCol>
                <a:gridCol w="374650">
                  <a:extLst>
                    <a:ext uri="{9D8B030D-6E8A-4147-A177-3AD203B41FA5}">
                      <a16:colId xmlns:a16="http://schemas.microsoft.com/office/drawing/2014/main" val="20005"/>
                    </a:ext>
                  </a:extLst>
                </a:gridCol>
              </a:tblGrid>
              <a:tr h="27442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1</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2</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3</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4</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42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4</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11</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10</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6</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744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1</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6</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2</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744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2</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rPr>
                        <a:t>3</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6</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5</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585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3</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744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4</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8</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rPr>
                        <a:t>5</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rPr>
                        <a:t>3</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5" name="Text Box 111"/>
          <p:cNvSpPr txBox="1">
            <a:spLocks noChangeArrowheads="1"/>
          </p:cNvSpPr>
          <p:nvPr/>
        </p:nvSpPr>
        <p:spPr bwMode="auto">
          <a:xfrm>
            <a:off x="1244600" y="3121025"/>
            <a:ext cx="469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50000"/>
              </a:spcBef>
              <a:buFontTx/>
              <a:buNone/>
            </a:pPr>
            <a:r>
              <a:rPr lang="es-ES" altLang="es-ES" sz="1800">
                <a:latin typeface="ZapfHumnst Dm BT" pitchFamily="34" charset="0"/>
              </a:rPr>
              <a:t>D</a:t>
            </a:r>
            <a:r>
              <a:rPr lang="es-ES" altLang="es-ES" sz="1800" baseline="-25000">
                <a:latin typeface="ZapfHumnst Dm BT" pitchFamily="34" charset="0"/>
              </a:rPr>
              <a:t>3</a:t>
            </a:r>
          </a:p>
        </p:txBody>
      </p:sp>
      <p:graphicFrame>
        <p:nvGraphicFramePr>
          <p:cNvPr id="16" name="Group 331"/>
          <p:cNvGraphicFramePr>
            <a:graphicFrameLocks noGrp="1"/>
          </p:cNvGraphicFramePr>
          <p:nvPr/>
        </p:nvGraphicFramePr>
        <p:xfrm>
          <a:off x="1981200" y="4292600"/>
          <a:ext cx="2527300" cy="1828800"/>
        </p:xfrm>
        <a:graphic>
          <a:graphicData uri="http://schemas.openxmlformats.org/drawingml/2006/table">
            <a:tbl>
              <a:tblPr/>
              <a:tblGrid>
                <a:gridCol w="401638">
                  <a:extLst>
                    <a:ext uri="{9D8B030D-6E8A-4147-A177-3AD203B41FA5}">
                      <a16:colId xmlns:a16="http://schemas.microsoft.com/office/drawing/2014/main" val="20000"/>
                    </a:ext>
                  </a:extLst>
                </a:gridCol>
                <a:gridCol w="436562">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gridCol w="388938">
                  <a:extLst>
                    <a:ext uri="{9D8B030D-6E8A-4147-A177-3AD203B41FA5}">
                      <a16:colId xmlns:a16="http://schemas.microsoft.com/office/drawing/2014/main" val="20003"/>
                    </a:ext>
                  </a:extLst>
                </a:gridCol>
                <a:gridCol w="434975">
                  <a:extLst>
                    <a:ext uri="{9D8B030D-6E8A-4147-A177-3AD203B41FA5}">
                      <a16:colId xmlns:a16="http://schemas.microsoft.com/office/drawing/2014/main" val="20004"/>
                    </a:ext>
                  </a:extLst>
                </a:gridCol>
                <a:gridCol w="433387">
                  <a:extLst>
                    <a:ext uri="{9D8B030D-6E8A-4147-A177-3AD203B41FA5}">
                      <a16:colId xmlns:a16="http://schemas.microsoft.com/office/drawing/2014/main" val="20005"/>
                    </a:ext>
                  </a:extLst>
                </a:gridCol>
              </a:tblGrid>
              <a:tr h="2476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s-ES" sz="1400" b="0" i="0" u="none" strike="noStrike" cap="none" normalizeH="0" baseline="0" dirty="0">
                        <a:ln>
                          <a:noFill/>
                        </a:ln>
                        <a:solidFill>
                          <a:srgbClr val="005176"/>
                        </a:solidFill>
                        <a:effectLst/>
                        <a:latin typeface="Arial" pitchFamily="34"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005176"/>
                          </a:solidFill>
                          <a:effectLst/>
                          <a:latin typeface="Times New Roman" pitchFamily="18" charset="0"/>
                          <a:cs typeface="Times New Roman" pitchFamily="18" charset="0"/>
                        </a:rPr>
                        <a:t>0</a:t>
                      </a:r>
                      <a:endParaRPr kumimoji="0" lang="es-ES" sz="1400" b="0" i="0" u="none" strike="noStrike" cap="none" normalizeH="0" baseline="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005176"/>
                          </a:solidFill>
                          <a:effectLst/>
                          <a:latin typeface="Times New Roman" pitchFamily="18" charset="0"/>
                          <a:cs typeface="Times New Roman" pitchFamily="18" charset="0"/>
                        </a:rPr>
                        <a:t>1</a:t>
                      </a:r>
                      <a:endParaRPr kumimoji="0" lang="es-ES" sz="1400" b="0" i="0" u="none" strike="noStrike" cap="none" normalizeH="0" baseline="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005176"/>
                          </a:solidFill>
                          <a:effectLst/>
                          <a:latin typeface="Times New Roman" pitchFamily="18" charset="0"/>
                          <a:cs typeface="Times New Roman" pitchFamily="18" charset="0"/>
                        </a:rPr>
                        <a:t>2</a:t>
                      </a:r>
                      <a:endParaRPr kumimoji="0" lang="es-ES" sz="1400" b="0" i="0" u="none" strike="noStrike" cap="none" normalizeH="0" baseline="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005176"/>
                          </a:solidFill>
                          <a:effectLst/>
                          <a:latin typeface="Times New Roman" pitchFamily="18" charset="0"/>
                          <a:cs typeface="Times New Roman" pitchFamily="18" charset="0"/>
                        </a:rPr>
                        <a:t>3</a:t>
                      </a:r>
                      <a:endParaRPr kumimoji="0" lang="es-ES" sz="1400" b="0" i="0" u="none" strike="noStrike" cap="none" normalizeH="0" baseline="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005176"/>
                          </a:solidFill>
                          <a:effectLst/>
                          <a:latin typeface="Times New Roman" pitchFamily="18" charset="0"/>
                          <a:cs typeface="Times New Roman" pitchFamily="18" charset="0"/>
                        </a:rPr>
                        <a:t>4</a:t>
                      </a:r>
                      <a:endParaRPr kumimoji="0" lang="es-ES" sz="1400" b="0" i="0" u="none" strike="noStrike" cap="none" normalizeH="0" baseline="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92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rgbClr val="005176"/>
                          </a:solidFill>
                          <a:effectLst/>
                          <a:latin typeface="Times New Roman" pitchFamily="18" charset="0"/>
                          <a:cs typeface="Times New Roman" pitchFamily="18" charset="0"/>
                        </a:rPr>
                        <a:t>-1</a:t>
                      </a:r>
                      <a:endParaRPr kumimoji="0" lang="es-ES" sz="1400" b="0" i="0" u="none" strike="noStrike" cap="none" normalizeH="0" baseline="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rgbClr val="005176"/>
                          </a:solidFill>
                          <a:effectLst/>
                          <a:latin typeface="Times New Roman" pitchFamily="18" charset="0"/>
                          <a:cs typeface="Times New Roman" pitchFamily="18" charset="0"/>
                        </a:rPr>
                        <a:t>-1</a:t>
                      </a:r>
                      <a:endParaRPr kumimoji="0" lang="es-ES" sz="1400" b="0" i="0" u="none" strike="noStrike" cap="none" normalizeH="0" baseline="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rgbClr val="005176"/>
                          </a:solidFill>
                          <a:effectLst/>
                          <a:latin typeface="Times New Roman" pitchFamily="18" charset="0"/>
                          <a:cs typeface="Times New Roman" pitchFamily="18" charset="0"/>
                        </a:rPr>
                        <a:t>-1</a:t>
                      </a:r>
                      <a:endParaRPr kumimoji="0" lang="es-ES" sz="1400" b="0" i="0" u="none" strike="noStrike" cap="none" normalizeH="0" baseline="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005176"/>
                          </a:solidFill>
                          <a:effectLst/>
                          <a:latin typeface="Times New Roman" pitchFamily="18" charset="0"/>
                          <a:cs typeface="Times New Roman" pitchFamily="18" charset="0"/>
                          <a:sym typeface="Symbol" pitchFamily="18" charset="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005176"/>
                          </a:solidFill>
                          <a:effectLst/>
                          <a:latin typeface="Times New Roman" pitchFamily="18" charset="0"/>
                          <a:cs typeface="Times New Roman" pitchFamily="18" charset="0"/>
                          <a:sym typeface="Symbol" pitchFamily="18" charset="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73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005176"/>
                          </a:solidFill>
                          <a:effectLst/>
                          <a:latin typeface="Times New Roman" pitchFamily="18" charset="0"/>
                          <a:cs typeface="Times New Roman" pitchFamily="18" charset="0"/>
                        </a:rPr>
                        <a:t>1</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rgbClr val="005176"/>
                          </a:solidFill>
                          <a:effectLst/>
                          <a:latin typeface="Times New Roman" pitchFamily="18" charset="0"/>
                          <a:cs typeface="Times New Roman" pitchFamily="18" charset="0"/>
                        </a:rPr>
                        <a:t>-1</a:t>
                      </a:r>
                      <a:endParaRPr kumimoji="0" lang="es-ES" sz="1400" b="0" i="0" u="none" strike="noStrike" cap="none" normalizeH="0" baseline="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005176"/>
                          </a:solidFill>
                          <a:effectLst/>
                          <a:latin typeface="Times New Roman" pitchFamily="18" charset="0"/>
                          <a:cs typeface="Times New Roman" pitchFamily="18" charset="0"/>
                          <a:sym typeface="Symbol" pitchFamily="18" charset="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005176"/>
                          </a:solidFill>
                          <a:effectLst/>
                          <a:latin typeface="Times New Roman" pitchFamily="18" charset="0"/>
                          <a:cs typeface="Times New Roman" pitchFamily="18" charset="0"/>
                        </a:rPr>
                        <a:t>4</a:t>
                      </a:r>
                      <a:endParaRPr kumimoji="0" lang="es-ES" sz="1400" b="1" i="0" u="none" strike="noStrike" cap="none" normalizeH="0" baseline="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rgbClr val="005176"/>
                          </a:solidFill>
                          <a:effectLst/>
                          <a:latin typeface="Times New Roman" pitchFamily="18" charset="0"/>
                          <a:cs typeface="Times New Roman" pitchFamily="18" charset="0"/>
                        </a:rPr>
                        <a:t>-1</a:t>
                      </a:r>
                      <a:endParaRPr kumimoji="0" lang="es-ES" sz="1400" b="0" i="0" u="none" strike="noStrike" cap="none" normalizeH="0" baseline="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73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005176"/>
                          </a:solidFill>
                          <a:effectLst/>
                          <a:latin typeface="Times New Roman" pitchFamily="18" charset="0"/>
                          <a:cs typeface="Times New Roman" pitchFamily="18" charset="0"/>
                        </a:rPr>
                        <a:t>2</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rgbClr val="005176"/>
                          </a:solidFill>
                          <a:effectLst/>
                          <a:latin typeface="Times New Roman" pitchFamily="18" charset="0"/>
                          <a:cs typeface="Times New Roman" pitchFamily="18" charset="0"/>
                        </a:rPr>
                        <a:t>-1</a:t>
                      </a:r>
                      <a:endParaRPr kumimoji="0" lang="es-ES" sz="1400" b="0" i="0" u="none" strike="noStrike" cap="none" normalizeH="0" baseline="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rgbClr val="005176"/>
                          </a:solidFill>
                          <a:effectLst/>
                          <a:latin typeface="Times New Roman" pitchFamily="18" charset="0"/>
                          <a:cs typeface="Times New Roman" pitchFamily="18" charset="0"/>
                        </a:rPr>
                        <a:t>-1</a:t>
                      </a:r>
                      <a:endParaRPr kumimoji="0" lang="es-ES" sz="1400" b="0" i="0" u="none" strike="noStrike" cap="none" normalizeH="0" baseline="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rgbClr val="005176"/>
                          </a:solidFill>
                          <a:effectLst/>
                          <a:latin typeface="Times New Roman" pitchFamily="18" charset="0"/>
                          <a:cs typeface="Times New Roman" pitchFamily="18" charset="0"/>
                        </a:rPr>
                        <a:t>-1</a:t>
                      </a:r>
                      <a:endParaRPr kumimoji="0" lang="es-ES" sz="1400" b="0" i="0" u="none" strike="noStrike" cap="none" normalizeH="0" baseline="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005176"/>
                          </a:solidFill>
                          <a:effectLst/>
                          <a:latin typeface="Times New Roman" pitchFamily="18" charset="0"/>
                          <a:cs typeface="Times New Roman" pitchFamily="18" charset="0"/>
                          <a:sym typeface="Symbol" pitchFamily="18" charset="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57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005176"/>
                          </a:solidFill>
                          <a:effectLst/>
                          <a:latin typeface="Times New Roman" pitchFamily="18" charset="0"/>
                          <a:cs typeface="Times New Roman" pitchFamily="18" charset="0"/>
                        </a:rPr>
                        <a:t>3</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rgbClr val="005176"/>
                          </a:solidFill>
                          <a:effectLst/>
                          <a:latin typeface="Times New Roman" pitchFamily="18" charset="0"/>
                          <a:cs typeface="Times New Roman" pitchFamily="18" charset="0"/>
                        </a:rPr>
                        <a:t>-1</a:t>
                      </a:r>
                      <a:endParaRPr kumimoji="0" lang="es-ES" sz="1400" b="0" i="0" u="none" strike="noStrike" cap="none" normalizeH="0" baseline="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08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005176"/>
                          </a:solidFill>
                          <a:effectLst/>
                          <a:latin typeface="Times New Roman" pitchFamily="18" charset="0"/>
                          <a:cs typeface="Times New Roman" pitchFamily="18" charset="0"/>
                        </a:rPr>
                        <a:t>4</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rPr>
                        <a:t>-1</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rPr>
                        <a:t>-1</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rPr>
                        <a:t>-1</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7" name="Text Box 218"/>
          <p:cNvSpPr txBox="1">
            <a:spLocks noChangeArrowheads="1"/>
          </p:cNvSpPr>
          <p:nvPr/>
        </p:nvSpPr>
        <p:spPr bwMode="auto">
          <a:xfrm>
            <a:off x="4483100" y="3095625"/>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50000"/>
              </a:spcBef>
              <a:buFontTx/>
              <a:buNone/>
            </a:pPr>
            <a:r>
              <a:rPr lang="es-ES" altLang="es-ES" sz="1800" b="1">
                <a:latin typeface="ZapfHumnst Dm BT" pitchFamily="34" charset="0"/>
              </a:rPr>
              <a:t>D</a:t>
            </a:r>
            <a:r>
              <a:rPr lang="es-ES" altLang="es-ES" sz="1800" b="1" baseline="-25000">
                <a:latin typeface="ZapfHumnst Dm BT" pitchFamily="34" charset="0"/>
              </a:rPr>
              <a:t>f</a:t>
            </a:r>
            <a:r>
              <a:rPr lang="es-ES" altLang="es-ES" sz="1800">
                <a:latin typeface="ZapfHumnst Dm BT" pitchFamily="34" charset="0"/>
              </a:rPr>
              <a:t> = D</a:t>
            </a:r>
            <a:r>
              <a:rPr lang="es-ES" altLang="es-ES" sz="1800" baseline="-25000">
                <a:latin typeface="ZapfHumnst Dm BT" pitchFamily="34" charset="0"/>
              </a:rPr>
              <a:t>4</a:t>
            </a:r>
          </a:p>
        </p:txBody>
      </p:sp>
      <p:sp>
        <p:nvSpPr>
          <p:cNvPr id="18" name="Text Box 220"/>
          <p:cNvSpPr txBox="1">
            <a:spLocks noChangeArrowheads="1"/>
          </p:cNvSpPr>
          <p:nvPr/>
        </p:nvSpPr>
        <p:spPr bwMode="auto">
          <a:xfrm>
            <a:off x="863600" y="5267325"/>
            <a:ext cx="965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50000"/>
              </a:spcBef>
              <a:buFontTx/>
              <a:buNone/>
            </a:pPr>
            <a:r>
              <a:rPr lang="es-ES" altLang="es-ES" sz="1800" b="1">
                <a:latin typeface="ZapfHumnst Dm BT" pitchFamily="34" charset="0"/>
              </a:rPr>
              <a:t>A</a:t>
            </a:r>
            <a:r>
              <a:rPr lang="es-ES" altLang="es-ES" sz="1800" b="1" baseline="-25000">
                <a:latin typeface="ZapfHumnst Dm BT" pitchFamily="34" charset="0"/>
              </a:rPr>
              <a:t>f</a:t>
            </a:r>
            <a:r>
              <a:rPr lang="es-ES" altLang="es-ES" sz="1800">
                <a:latin typeface="ZapfHumnst Dm BT" pitchFamily="34" charset="0"/>
              </a:rPr>
              <a:t> = A</a:t>
            </a:r>
            <a:r>
              <a:rPr lang="es-ES" altLang="es-ES" sz="1800" baseline="-25000">
                <a:latin typeface="ZapfHumnst Dm BT" pitchFamily="34" charset="0"/>
              </a:rPr>
              <a:t>4</a:t>
            </a:r>
          </a:p>
        </p:txBody>
      </p:sp>
      <p:graphicFrame>
        <p:nvGraphicFramePr>
          <p:cNvPr id="19" name="Group 332"/>
          <p:cNvGraphicFramePr>
            <a:graphicFrameLocks noGrp="1"/>
          </p:cNvGraphicFramePr>
          <p:nvPr/>
        </p:nvGraphicFramePr>
        <p:xfrm>
          <a:off x="5664200" y="2441575"/>
          <a:ext cx="2578100" cy="1846263"/>
        </p:xfrm>
        <a:graphic>
          <a:graphicData uri="http://schemas.openxmlformats.org/drawingml/2006/table">
            <a:tbl>
              <a:tblPr/>
              <a:tblGrid>
                <a:gridCol w="409575">
                  <a:extLst>
                    <a:ext uri="{9D8B030D-6E8A-4147-A177-3AD203B41FA5}">
                      <a16:colId xmlns:a16="http://schemas.microsoft.com/office/drawing/2014/main" val="20000"/>
                    </a:ext>
                  </a:extLst>
                </a:gridCol>
                <a:gridCol w="444500">
                  <a:extLst>
                    <a:ext uri="{9D8B030D-6E8A-4147-A177-3AD203B41FA5}">
                      <a16:colId xmlns:a16="http://schemas.microsoft.com/office/drawing/2014/main" val="20001"/>
                    </a:ext>
                  </a:extLst>
                </a:gridCol>
                <a:gridCol w="441325">
                  <a:extLst>
                    <a:ext uri="{9D8B030D-6E8A-4147-A177-3AD203B41FA5}">
                      <a16:colId xmlns:a16="http://schemas.microsoft.com/office/drawing/2014/main" val="20002"/>
                    </a:ext>
                  </a:extLst>
                </a:gridCol>
                <a:gridCol w="396875">
                  <a:extLst>
                    <a:ext uri="{9D8B030D-6E8A-4147-A177-3AD203B41FA5}">
                      <a16:colId xmlns:a16="http://schemas.microsoft.com/office/drawing/2014/main" val="20003"/>
                    </a:ext>
                  </a:extLst>
                </a:gridCol>
                <a:gridCol w="442913">
                  <a:extLst>
                    <a:ext uri="{9D8B030D-6E8A-4147-A177-3AD203B41FA5}">
                      <a16:colId xmlns:a16="http://schemas.microsoft.com/office/drawing/2014/main" val="20004"/>
                    </a:ext>
                  </a:extLst>
                </a:gridCol>
                <a:gridCol w="442912">
                  <a:extLst>
                    <a:ext uri="{9D8B030D-6E8A-4147-A177-3AD203B41FA5}">
                      <a16:colId xmlns:a16="http://schemas.microsoft.com/office/drawing/2014/main" val="20005"/>
                    </a:ext>
                  </a:extLst>
                </a:gridCol>
              </a:tblGrid>
              <a:tr h="2476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s-ES" sz="1400" b="0" i="0" u="none" strike="noStrike" cap="none" normalizeH="0" baseline="0" dirty="0">
                        <a:ln>
                          <a:noFill/>
                        </a:ln>
                        <a:solidFill>
                          <a:srgbClr val="005176"/>
                        </a:solidFill>
                        <a:effectLst/>
                        <a:latin typeface="Arial" pitchFamily="34"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005176"/>
                          </a:solidFill>
                          <a:effectLst/>
                          <a:latin typeface="Times New Roman" pitchFamily="18" charset="0"/>
                          <a:cs typeface="Times New Roman" pitchFamily="18" charset="0"/>
                        </a:rPr>
                        <a:t>0</a:t>
                      </a:r>
                      <a:endParaRPr kumimoji="0" lang="es-ES" sz="1400" b="0" i="0" u="none" strike="noStrike" cap="none" normalizeH="0" baseline="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005176"/>
                          </a:solidFill>
                          <a:effectLst/>
                          <a:latin typeface="Times New Roman" pitchFamily="18" charset="0"/>
                          <a:cs typeface="Times New Roman" pitchFamily="18" charset="0"/>
                        </a:rPr>
                        <a:t>1</a:t>
                      </a:r>
                      <a:endParaRPr kumimoji="0" lang="es-ES" sz="1400" b="0" i="0" u="none" strike="noStrike" cap="none" normalizeH="0" baseline="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005176"/>
                          </a:solidFill>
                          <a:effectLst/>
                          <a:latin typeface="Times New Roman" pitchFamily="18" charset="0"/>
                          <a:cs typeface="Times New Roman" pitchFamily="18" charset="0"/>
                        </a:rPr>
                        <a:t>2</a:t>
                      </a:r>
                      <a:endParaRPr kumimoji="0" lang="es-ES" sz="1400" b="0" i="0" u="none" strike="noStrike" cap="none" normalizeH="0" baseline="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005176"/>
                          </a:solidFill>
                          <a:effectLst/>
                          <a:latin typeface="Times New Roman" pitchFamily="18" charset="0"/>
                          <a:cs typeface="Times New Roman" pitchFamily="18" charset="0"/>
                        </a:rPr>
                        <a:t>3</a:t>
                      </a:r>
                      <a:endParaRPr kumimoji="0" lang="es-ES" sz="1400" b="0" i="0" u="none" strike="noStrike" cap="none" normalizeH="0" baseline="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005176"/>
                          </a:solidFill>
                          <a:effectLst/>
                          <a:latin typeface="Times New Roman" pitchFamily="18" charset="0"/>
                          <a:cs typeface="Times New Roman" pitchFamily="18" charset="0"/>
                        </a:rPr>
                        <a:t>4</a:t>
                      </a:r>
                      <a:endParaRPr kumimoji="0" lang="es-ES" sz="1400" b="0" i="0" u="none" strike="noStrike" cap="none" normalizeH="0" baseline="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92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rgbClr val="005176"/>
                          </a:solidFill>
                          <a:effectLst/>
                          <a:latin typeface="Times New Roman" pitchFamily="18" charset="0"/>
                          <a:cs typeface="Times New Roman" pitchFamily="18" charset="0"/>
                        </a:rPr>
                        <a:t>0</a:t>
                      </a:r>
                      <a:endParaRPr kumimoji="0" lang="es-ES" sz="1400" b="0" i="0" u="none" strike="noStrike" cap="none" normalizeH="0" baseline="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rgbClr val="005176"/>
                          </a:solidFill>
                          <a:effectLst/>
                          <a:latin typeface="Times New Roman" pitchFamily="18" charset="0"/>
                          <a:cs typeface="Times New Roman" pitchFamily="18" charset="0"/>
                        </a:rPr>
                        <a:t>4</a:t>
                      </a:r>
                      <a:endParaRPr kumimoji="0" lang="es-ES" sz="1400" b="0" i="0" u="none" strike="noStrike" cap="none" normalizeH="0" baseline="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rgbClr val="005176"/>
                          </a:solidFill>
                          <a:effectLst/>
                          <a:latin typeface="Times New Roman" pitchFamily="18" charset="0"/>
                          <a:cs typeface="Times New Roman" pitchFamily="18" charset="0"/>
                        </a:rPr>
                        <a:t>11</a:t>
                      </a:r>
                      <a:endParaRPr kumimoji="0" lang="es-ES" sz="1400" b="0" i="0" u="none" strike="noStrike" cap="none" normalizeH="0" baseline="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005176"/>
                          </a:solidFill>
                          <a:effectLst/>
                          <a:latin typeface="Times New Roman" pitchFamily="18" charset="0"/>
                          <a:cs typeface="Times New Roman" pitchFamily="18" charset="0"/>
                          <a:sym typeface="Symbol" pitchFamily="18" charset="2"/>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73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005176"/>
                          </a:solidFill>
                          <a:effectLst/>
                          <a:latin typeface="Times New Roman" pitchFamily="18" charset="0"/>
                          <a:cs typeface="Times New Roman" pitchFamily="18" charset="0"/>
                        </a:rPr>
                        <a:t>1</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rgbClr val="005176"/>
                          </a:solidFill>
                          <a:effectLst/>
                          <a:latin typeface="Times New Roman" pitchFamily="18" charset="0"/>
                          <a:cs typeface="Times New Roman" pitchFamily="18" charset="0"/>
                        </a:rPr>
                        <a:t>0</a:t>
                      </a:r>
                      <a:endParaRPr kumimoji="0" lang="es-ES" sz="1400" b="0" i="0" u="none" strike="noStrike" cap="none" normalizeH="0" baseline="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005176"/>
                          </a:solidFill>
                          <a:effectLst/>
                          <a:latin typeface="Times New Roman" pitchFamily="18" charset="0"/>
                          <a:cs typeface="Times New Roman" pitchFamily="18" charset="0"/>
                          <a:sym typeface="Symbol" pitchFamily="18" charset="2"/>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005176"/>
                          </a:solidFill>
                          <a:effectLst/>
                          <a:latin typeface="Times New Roman" pitchFamily="18" charset="0"/>
                          <a:cs typeface="Times New Roman" pitchFamily="18" charset="0"/>
                        </a:rPr>
                        <a:t>5</a:t>
                      </a:r>
                      <a:endParaRPr kumimoji="0" lang="es-ES" sz="1400" b="1" i="0" u="none" strike="noStrike" cap="none" normalizeH="0" baseline="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rgbClr val="005176"/>
                          </a:solidFill>
                          <a:effectLst/>
                          <a:latin typeface="Times New Roman" pitchFamily="18" charset="0"/>
                          <a:cs typeface="Times New Roman" pitchFamily="18" charset="0"/>
                        </a:rPr>
                        <a:t>2</a:t>
                      </a:r>
                      <a:endParaRPr kumimoji="0" lang="es-ES" sz="1400" b="0" i="0" u="none" strike="noStrike" cap="none" normalizeH="0" baseline="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22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005176"/>
                          </a:solidFill>
                          <a:effectLst/>
                          <a:latin typeface="Times New Roman" pitchFamily="18" charset="0"/>
                          <a:cs typeface="Times New Roman" pitchFamily="18" charset="0"/>
                        </a:rPr>
                        <a:t>2</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rgbClr val="005176"/>
                          </a:solidFill>
                          <a:effectLst/>
                          <a:latin typeface="Times New Roman" pitchFamily="18" charset="0"/>
                          <a:cs typeface="Times New Roman" pitchFamily="18" charset="0"/>
                        </a:rPr>
                        <a:t>3</a:t>
                      </a:r>
                      <a:endParaRPr kumimoji="0" lang="es-ES" sz="1400" b="0" i="0" u="none" strike="noStrike" cap="none" normalizeH="0" baseline="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rgbClr val="005176"/>
                          </a:solidFill>
                          <a:effectLst/>
                          <a:latin typeface="Times New Roman" pitchFamily="18" charset="0"/>
                          <a:cs typeface="Times New Roman" pitchFamily="18" charset="0"/>
                        </a:rPr>
                        <a:t>0</a:t>
                      </a:r>
                      <a:endParaRPr kumimoji="0" lang="es-ES" sz="1400" b="0" i="0" u="none" strike="noStrike" cap="none" normalizeH="0" baseline="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rgbClr val="005176"/>
                          </a:solidFill>
                          <a:effectLst/>
                          <a:latin typeface="Times New Roman" pitchFamily="18" charset="0"/>
                          <a:cs typeface="Times New Roman" pitchFamily="18" charset="0"/>
                        </a:rPr>
                        <a:t>6</a:t>
                      </a:r>
                      <a:endParaRPr kumimoji="0" lang="es-ES" sz="1400" b="0" i="0" u="none" strike="noStrike" cap="none" normalizeH="0" baseline="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57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005176"/>
                          </a:solidFill>
                          <a:effectLst/>
                          <a:latin typeface="Times New Roman" pitchFamily="18" charset="0"/>
                          <a:cs typeface="Times New Roman" pitchFamily="18" charset="0"/>
                        </a:rPr>
                        <a:t>3</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rgbClr val="005176"/>
                          </a:solidFill>
                          <a:effectLst/>
                          <a:latin typeface="Times New Roman" pitchFamily="18" charset="0"/>
                          <a:cs typeface="Times New Roman" pitchFamily="18" charset="0"/>
                        </a:rPr>
                        <a:t>0</a:t>
                      </a:r>
                      <a:endParaRPr kumimoji="0" lang="es-ES" sz="1400" b="0" i="0" u="none" strike="noStrike" cap="none" normalizeH="0" baseline="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73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005176"/>
                          </a:solidFill>
                          <a:effectLst/>
                          <a:latin typeface="Times New Roman" pitchFamily="18" charset="0"/>
                          <a:cs typeface="Times New Roman" pitchFamily="18" charset="0"/>
                        </a:rPr>
                        <a:t>4</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rPr>
                        <a:t>5</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rPr>
                        <a:t>3</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0" name="Rectangle 333"/>
          <p:cNvSpPr>
            <a:spLocks noChangeArrowheads="1"/>
          </p:cNvSpPr>
          <p:nvPr/>
        </p:nvSpPr>
        <p:spPr bwMode="auto">
          <a:xfrm>
            <a:off x="5270500" y="4308475"/>
            <a:ext cx="3571875"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lnSpc>
                <a:spcPct val="85000"/>
              </a:lnSpc>
              <a:spcBef>
                <a:spcPct val="0"/>
              </a:spcBef>
              <a:buFontTx/>
              <a:buNone/>
            </a:pPr>
            <a:r>
              <a:rPr lang="pt-BR" altLang="es-ES" sz="1600">
                <a:latin typeface="ZapfHumnst Dm BT" pitchFamily="34" charset="0"/>
                <a:sym typeface="Symbol" pitchFamily="18" charset="2"/>
              </a:rPr>
              <a:t>Camino de 0 a 1: 01 (4)</a:t>
            </a:r>
          </a:p>
          <a:p>
            <a:pPr eaLnBrk="1" hangingPunct="1">
              <a:lnSpc>
                <a:spcPct val="85000"/>
              </a:lnSpc>
              <a:spcBef>
                <a:spcPct val="0"/>
              </a:spcBef>
              <a:buFontTx/>
              <a:buNone/>
            </a:pPr>
            <a:r>
              <a:rPr lang="pt-BR" altLang="es-ES" sz="1600">
                <a:latin typeface="ZapfHumnst Dm BT" pitchFamily="34" charset="0"/>
                <a:sym typeface="Symbol" pitchFamily="18" charset="2"/>
              </a:rPr>
              <a:t>Camino de 0 a 2: 02 (11)</a:t>
            </a:r>
          </a:p>
          <a:p>
            <a:pPr eaLnBrk="1" hangingPunct="1">
              <a:lnSpc>
                <a:spcPct val="85000"/>
              </a:lnSpc>
              <a:spcBef>
                <a:spcPct val="0"/>
              </a:spcBef>
              <a:buFontTx/>
              <a:buNone/>
            </a:pPr>
            <a:r>
              <a:rPr lang="pt-BR" altLang="es-ES" sz="1600">
                <a:latin typeface="ZapfHumnst Dm BT" pitchFamily="34" charset="0"/>
                <a:sym typeface="Symbol" pitchFamily="18" charset="2"/>
              </a:rPr>
              <a:t>Camino de 0 a 3: 0143 (9)</a:t>
            </a:r>
          </a:p>
          <a:p>
            <a:pPr eaLnBrk="1" hangingPunct="1">
              <a:lnSpc>
                <a:spcPct val="85000"/>
              </a:lnSpc>
              <a:spcBef>
                <a:spcPct val="0"/>
              </a:spcBef>
              <a:buFontTx/>
              <a:buNone/>
            </a:pPr>
            <a:r>
              <a:rPr lang="pt-BR" altLang="es-ES" sz="1600">
                <a:latin typeface="ZapfHumnst Dm BT" pitchFamily="34" charset="0"/>
                <a:sym typeface="Symbol" pitchFamily="18" charset="2"/>
              </a:rPr>
              <a:t>Camino de 0 a 4: 014 (6)</a:t>
            </a:r>
          </a:p>
          <a:p>
            <a:pPr eaLnBrk="1" hangingPunct="1">
              <a:lnSpc>
                <a:spcPct val="85000"/>
              </a:lnSpc>
              <a:spcBef>
                <a:spcPct val="0"/>
              </a:spcBef>
              <a:buFontTx/>
              <a:buNone/>
            </a:pPr>
            <a:endParaRPr lang="pt-BR" altLang="es-ES" sz="800">
              <a:latin typeface="ZapfHumnst Dm BT" pitchFamily="34" charset="0"/>
              <a:sym typeface="Symbol" pitchFamily="18" charset="2"/>
            </a:endParaRPr>
          </a:p>
          <a:p>
            <a:pPr eaLnBrk="1" hangingPunct="1">
              <a:lnSpc>
                <a:spcPct val="85000"/>
              </a:lnSpc>
              <a:spcBef>
                <a:spcPct val="0"/>
              </a:spcBef>
              <a:buFontTx/>
              <a:buNone/>
            </a:pPr>
            <a:r>
              <a:rPr lang="pt-BR" altLang="es-ES" sz="1600">
                <a:latin typeface="ZapfHumnst Dm BT" pitchFamily="34" charset="0"/>
                <a:sym typeface="Symbol" pitchFamily="18" charset="2"/>
              </a:rPr>
              <a:t>Camino de 1 a 2: 142 (7)</a:t>
            </a:r>
          </a:p>
          <a:p>
            <a:pPr eaLnBrk="1" hangingPunct="1">
              <a:lnSpc>
                <a:spcPct val="85000"/>
              </a:lnSpc>
              <a:spcBef>
                <a:spcPct val="0"/>
              </a:spcBef>
              <a:buFontTx/>
              <a:buNone/>
            </a:pPr>
            <a:r>
              <a:rPr lang="pt-BR" altLang="es-ES" sz="1600">
                <a:latin typeface="ZapfHumnst Dm BT" pitchFamily="34" charset="0"/>
                <a:sym typeface="Symbol" pitchFamily="18" charset="2"/>
              </a:rPr>
              <a:t>Camino de 1 a 3: 143 (5)</a:t>
            </a:r>
          </a:p>
          <a:p>
            <a:pPr eaLnBrk="1" hangingPunct="1">
              <a:lnSpc>
                <a:spcPct val="85000"/>
              </a:lnSpc>
              <a:spcBef>
                <a:spcPct val="0"/>
              </a:spcBef>
              <a:buFontTx/>
              <a:buNone/>
            </a:pPr>
            <a:r>
              <a:rPr lang="pt-BR" altLang="es-ES" sz="1600">
                <a:latin typeface="ZapfHumnst Dm BT" pitchFamily="34" charset="0"/>
                <a:sym typeface="Symbol" pitchFamily="18" charset="2"/>
              </a:rPr>
              <a:t>Camino de 1 a 4: 14 (2)</a:t>
            </a:r>
          </a:p>
          <a:p>
            <a:pPr eaLnBrk="1" hangingPunct="1">
              <a:lnSpc>
                <a:spcPct val="85000"/>
              </a:lnSpc>
              <a:spcBef>
                <a:spcPct val="0"/>
              </a:spcBef>
              <a:buFontTx/>
              <a:buNone/>
            </a:pPr>
            <a:endParaRPr lang="pt-BR" altLang="es-ES" sz="800">
              <a:latin typeface="ZapfHumnst Dm BT" pitchFamily="34" charset="0"/>
              <a:sym typeface="Symbol" pitchFamily="18" charset="2"/>
            </a:endParaRPr>
          </a:p>
          <a:p>
            <a:pPr eaLnBrk="1" hangingPunct="1">
              <a:lnSpc>
                <a:spcPct val="85000"/>
              </a:lnSpc>
              <a:spcBef>
                <a:spcPct val="0"/>
              </a:spcBef>
              <a:buFontTx/>
              <a:buNone/>
            </a:pPr>
            <a:r>
              <a:rPr lang="pt-BR" altLang="es-ES" sz="1600">
                <a:latin typeface="ZapfHumnst Dm BT" pitchFamily="34" charset="0"/>
                <a:sym typeface="Symbol" pitchFamily="18" charset="2"/>
              </a:rPr>
              <a:t>Camino de 3 a 2: 32 (3)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8" grpId="0"/>
      <p:bldP spid="20"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9F276CD4-BAF1-4FD6-8F34-1FB3F4D57CAE}" type="slidenum">
              <a:rPr lang="es-ES" altLang="es-ES" sz="1800" smtClean="0">
                <a:solidFill>
                  <a:schemeClr val="bg1"/>
                </a:solidFill>
                <a:latin typeface="ZapfHumnst Dm BT" pitchFamily="34" charset="0"/>
              </a:rPr>
              <a:pPr eaLnBrk="1" hangingPunct="1">
                <a:spcBef>
                  <a:spcPct val="0"/>
                </a:spcBef>
                <a:buFontTx/>
                <a:buNone/>
              </a:pPr>
              <a:t>32</a:t>
            </a:fld>
            <a:endParaRPr lang="es-ES" altLang="es-ES" sz="1800">
              <a:solidFill>
                <a:schemeClr val="bg1"/>
              </a:solidFill>
              <a:latin typeface="ZapfHumnst Dm BT" pitchFamily="34" charset="0"/>
            </a:endParaRPr>
          </a:p>
        </p:txBody>
      </p:sp>
      <p:sp>
        <p:nvSpPr>
          <p:cNvPr id="17411" name="Rectangle 2"/>
          <p:cNvSpPr>
            <a:spLocks noGrp="1" noChangeArrowheads="1"/>
          </p:cNvSpPr>
          <p:nvPr>
            <p:ph type="title"/>
          </p:nvPr>
        </p:nvSpPr>
        <p:spPr/>
        <p:txBody>
          <a:bodyPr/>
          <a:lstStyle/>
          <a:p>
            <a:pPr eaLnBrk="1" hangingPunct="1"/>
            <a:r>
              <a:rPr lang="es-ES" altLang="es-ES" sz="2400"/>
              <a:t>Caminos mínimos</a:t>
            </a:r>
          </a:p>
        </p:txBody>
      </p:sp>
      <p:sp>
        <p:nvSpPr>
          <p:cNvPr id="17412" name="Rectangle 3"/>
          <p:cNvSpPr>
            <a:spLocks noGrp="1" noChangeArrowheads="1"/>
          </p:cNvSpPr>
          <p:nvPr>
            <p:ph type="body" idx="1"/>
          </p:nvPr>
        </p:nvSpPr>
        <p:spPr>
          <a:xfrm>
            <a:off x="685800" y="1557338"/>
            <a:ext cx="8278813" cy="4679950"/>
          </a:xfrm>
        </p:spPr>
        <p:txBody>
          <a:bodyPr/>
          <a:lstStyle/>
          <a:p>
            <a:pPr eaLnBrk="1" hangingPunct="1"/>
            <a:r>
              <a:rPr lang="es-ES" altLang="es-ES" b="1"/>
              <a:t>Algoritmo de Floyd. Implementación (I)</a:t>
            </a:r>
            <a:endParaRPr lang="es-ES" altLang="es-ES"/>
          </a:p>
          <a:p>
            <a:pPr eaLnBrk="1" hangingPunct="1">
              <a:buFontTx/>
              <a:buNone/>
            </a:pPr>
            <a:r>
              <a:rPr lang="es-ES" altLang="es-ES" sz="1800"/>
              <a:t>public void </a:t>
            </a:r>
            <a:r>
              <a:rPr lang="es-ES" altLang="es-ES" sz="1800" b="1"/>
              <a:t>Floyd</a:t>
            </a:r>
            <a:r>
              <a:rPr lang="es-ES" altLang="es-ES" sz="1800"/>
              <a:t>() {</a:t>
            </a:r>
          </a:p>
          <a:p>
            <a:pPr eaLnBrk="1" hangingPunct="1">
              <a:buFontTx/>
              <a:buNone/>
            </a:pPr>
            <a:r>
              <a:rPr lang="es-ES" altLang="es-ES" sz="1400"/>
              <a:t>	final double INFINITY = Double.MAX_VALUE;</a:t>
            </a:r>
          </a:p>
          <a:p>
            <a:pPr eaLnBrk="1" hangingPunct="1">
              <a:buFontTx/>
              <a:buNone/>
            </a:pPr>
            <a:r>
              <a:rPr lang="es-ES" altLang="es-ES" sz="1400"/>
              <a:t>	double [][] D;</a:t>
            </a:r>
          </a:p>
          <a:p>
            <a:pPr eaLnBrk="1" hangingPunct="1">
              <a:buFontTx/>
              <a:buNone/>
            </a:pPr>
            <a:r>
              <a:rPr lang="es-ES" altLang="es-ES" sz="1400"/>
              <a:t> 	int [][] A;</a:t>
            </a:r>
          </a:p>
          <a:p>
            <a:pPr eaLnBrk="1" hangingPunct="1">
              <a:buFontTx/>
              <a:buNone/>
            </a:pPr>
            <a:r>
              <a:rPr lang="es-ES" altLang="es-ES" sz="1400"/>
              <a:t>	TreeMap&lt;Vertex, Integer&gt; vtxIndex = new TreeMap&lt;Vertex, Integer&gt;();</a:t>
            </a:r>
          </a:p>
          <a:p>
            <a:pPr eaLnBrk="1" hangingPunct="1">
              <a:buFontTx/>
              <a:buNone/>
            </a:pPr>
            <a:r>
              <a:rPr lang="es-ES" altLang="es-ES" sz="1400"/>
              <a:t>	Vertex vertex, from, to;</a:t>
            </a:r>
          </a:p>
          <a:p>
            <a:pPr eaLnBrk="1" hangingPunct="1">
              <a:buFontTx/>
              <a:buNone/>
            </a:pPr>
            <a:r>
              <a:rPr lang="es-ES" altLang="es-ES" sz="1400"/>
              <a:t>	EdgeWeight edgeWeight;</a:t>
            </a:r>
          </a:p>
          <a:p>
            <a:pPr eaLnBrk="1" hangingPunct="1">
              <a:buFontTx/>
              <a:buNone/>
            </a:pPr>
            <a:r>
              <a:rPr lang="es-ES" altLang="es-ES" sz="1400"/>
              <a:t>	double weight;</a:t>
            </a:r>
          </a:p>
          <a:p>
            <a:pPr eaLnBrk="1" hangingPunct="1">
              <a:buFontTx/>
              <a:buNone/>
            </a:pPr>
            <a:r>
              <a:rPr lang="es-ES" altLang="es-ES" sz="1400"/>
              <a:t>	int i, j, k;</a:t>
            </a:r>
          </a:p>
          <a:p>
            <a:pPr eaLnBrk="1" hangingPunct="1">
              <a:buFontTx/>
              <a:buNone/>
            </a:pPr>
            <a:r>
              <a:rPr lang="es-ES" altLang="es-ES" sz="1400"/>
              <a:t>	int n = numberOfVertices();</a:t>
            </a:r>
          </a:p>
          <a:p>
            <a:pPr eaLnBrk="1" hangingPunct="1">
              <a:buFontTx/>
              <a:buNone/>
            </a:pPr>
            <a:r>
              <a:rPr lang="es-ES" altLang="es-ES" sz="1400"/>
              <a:t>	if (n &lt;= 0)     return;</a:t>
            </a:r>
          </a:p>
          <a:p>
            <a:pPr eaLnBrk="1" hangingPunct="1">
              <a:buFontTx/>
              <a:buNone/>
            </a:pPr>
            <a:r>
              <a:rPr lang="es-ES" altLang="es-ES" sz="1400"/>
              <a:t>       D = new double [n] [n];</a:t>
            </a:r>
          </a:p>
          <a:p>
            <a:pPr eaLnBrk="1" hangingPunct="1">
              <a:buFontTx/>
              <a:buNone/>
            </a:pPr>
            <a:r>
              <a:rPr lang="es-ES" altLang="es-ES" sz="1400"/>
              <a:t>       A = new int [n] [n];</a:t>
            </a:r>
          </a:p>
          <a:p>
            <a:pPr eaLnBrk="1" hangingPunct="1">
              <a:buFontTx/>
              <a:buNone/>
            </a:pPr>
            <a:r>
              <a:rPr lang="es-ES" altLang="es-ES" sz="1400"/>
              <a:t>	int index = 0;</a:t>
            </a:r>
          </a:p>
          <a:p>
            <a:pPr eaLnBrk="1" hangingPunct="1">
              <a:buFontTx/>
              <a:buNone/>
            </a:pPr>
            <a:r>
              <a:rPr lang="es-ES" altLang="es-ES" sz="1400"/>
              <a:t>	for (Map.Entry&lt;Vertex, TreeMap&lt;Vertex, Double&gt;&gt; e : adjacencyMap.entrySet())</a:t>
            </a:r>
          </a:p>
          <a:p>
            <a:pPr eaLnBrk="1" hangingPunct="1">
              <a:buFontTx/>
              <a:buNone/>
            </a:pPr>
            <a:r>
              <a:rPr lang="es-ES" altLang="es-ES" sz="1400"/>
              <a:t>		vtxIndex.put(e.getKey(), index++);</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ECA988B5-FA4C-429F-9A57-36E952D524FA}" type="slidenum">
              <a:rPr lang="es-ES" altLang="es-ES" sz="1800" smtClean="0">
                <a:solidFill>
                  <a:schemeClr val="bg1"/>
                </a:solidFill>
                <a:latin typeface="ZapfHumnst Dm BT" pitchFamily="34" charset="0"/>
              </a:rPr>
              <a:pPr eaLnBrk="1" hangingPunct="1">
                <a:spcBef>
                  <a:spcPct val="0"/>
                </a:spcBef>
                <a:buFontTx/>
                <a:buNone/>
              </a:pPr>
              <a:t>33</a:t>
            </a:fld>
            <a:endParaRPr lang="es-ES" altLang="es-ES" sz="1800">
              <a:solidFill>
                <a:schemeClr val="bg1"/>
              </a:solidFill>
              <a:latin typeface="ZapfHumnst Dm BT" pitchFamily="34" charset="0"/>
            </a:endParaRPr>
          </a:p>
        </p:txBody>
      </p:sp>
      <p:sp>
        <p:nvSpPr>
          <p:cNvPr id="18435" name="Rectangle 2"/>
          <p:cNvSpPr>
            <a:spLocks noGrp="1" noChangeArrowheads="1"/>
          </p:cNvSpPr>
          <p:nvPr>
            <p:ph type="title"/>
          </p:nvPr>
        </p:nvSpPr>
        <p:spPr/>
        <p:txBody>
          <a:bodyPr/>
          <a:lstStyle/>
          <a:p>
            <a:pPr eaLnBrk="1" hangingPunct="1"/>
            <a:r>
              <a:rPr lang="es-ES" altLang="es-ES" sz="2400"/>
              <a:t>Caminos mínimos</a:t>
            </a:r>
          </a:p>
        </p:txBody>
      </p:sp>
      <p:sp>
        <p:nvSpPr>
          <p:cNvPr id="18436" name="Rectangle 3"/>
          <p:cNvSpPr>
            <a:spLocks noGrp="1" noChangeArrowheads="1"/>
          </p:cNvSpPr>
          <p:nvPr>
            <p:ph type="body" idx="1"/>
          </p:nvPr>
        </p:nvSpPr>
        <p:spPr>
          <a:xfrm>
            <a:off x="685800" y="1557338"/>
            <a:ext cx="8278813" cy="4679950"/>
          </a:xfrm>
        </p:spPr>
        <p:txBody>
          <a:bodyPr/>
          <a:lstStyle/>
          <a:p>
            <a:pPr eaLnBrk="1" hangingPunct="1"/>
            <a:r>
              <a:rPr lang="es-ES" altLang="es-ES" b="1"/>
              <a:t>Algoritmo de Floyd. Implementación (II)</a:t>
            </a:r>
            <a:endParaRPr lang="es-ES" altLang="es-ES"/>
          </a:p>
          <a:p>
            <a:pPr eaLnBrk="1" hangingPunct="1">
              <a:buFontTx/>
              <a:buNone/>
            </a:pPr>
            <a:r>
              <a:rPr lang="es-ES" altLang="es-ES" sz="1800"/>
              <a:t>public void </a:t>
            </a:r>
            <a:r>
              <a:rPr lang="es-ES" altLang="es-ES" sz="1800" b="1"/>
              <a:t>Floyd</a:t>
            </a:r>
            <a:r>
              <a:rPr lang="es-ES" altLang="es-ES" sz="1800"/>
              <a:t>() {</a:t>
            </a:r>
          </a:p>
          <a:p>
            <a:pPr eaLnBrk="1" hangingPunct="1">
              <a:buFontTx/>
              <a:buNone/>
            </a:pPr>
            <a:r>
              <a:rPr lang="es-ES" altLang="es-ES" sz="1400"/>
              <a:t>	for (i = 0; i &lt; n; i++) {</a:t>
            </a:r>
          </a:p>
          <a:p>
            <a:pPr eaLnBrk="1" hangingPunct="1">
              <a:buFontTx/>
              <a:buNone/>
            </a:pPr>
            <a:r>
              <a:rPr lang="es-ES" altLang="es-ES" sz="1400"/>
              <a:t>		for (j = 0; j &lt; n; j++) {</a:t>
            </a:r>
          </a:p>
          <a:p>
            <a:pPr eaLnBrk="1" hangingPunct="1">
              <a:buFontTx/>
              <a:buNone/>
            </a:pPr>
            <a:r>
              <a:rPr lang="es-ES" altLang="es-ES" sz="1400"/>
              <a:t>			D[i][j] = INFINITY;</a:t>
            </a:r>
          </a:p>
          <a:p>
            <a:pPr eaLnBrk="1" hangingPunct="1">
              <a:buFontTx/>
              <a:buNone/>
            </a:pPr>
            <a:r>
              <a:rPr lang="es-ES" altLang="es-ES" sz="1400"/>
              <a:t>			A[i][j] = -1;</a:t>
            </a:r>
          </a:p>
          <a:p>
            <a:pPr eaLnBrk="1" hangingPunct="1">
              <a:buFontTx/>
              <a:buNone/>
            </a:pPr>
            <a:r>
              <a:rPr lang="es-ES" altLang="es-ES" sz="1400"/>
              <a:t>		}</a:t>
            </a:r>
          </a:p>
          <a:p>
            <a:pPr eaLnBrk="1" hangingPunct="1">
              <a:buFontTx/>
              <a:buNone/>
            </a:pPr>
            <a:r>
              <a:rPr lang="es-ES" altLang="es-ES" sz="1400"/>
              <a:t>	}</a:t>
            </a:r>
          </a:p>
          <a:p>
            <a:pPr eaLnBrk="1" hangingPunct="1">
              <a:buFontTx/>
              <a:buNone/>
            </a:pPr>
            <a:r>
              <a:rPr lang="es-ES" altLang="es-ES" sz="1400"/>
              <a:t>	for (Map.Entry&lt;Vertex, TreeMap&lt;Vertex, Double&gt;&gt; e1 : adjacencyMap.entrySet()) {</a:t>
            </a:r>
          </a:p>
          <a:p>
            <a:pPr eaLnBrk="1" hangingPunct="1">
              <a:buFontTx/>
              <a:buNone/>
            </a:pPr>
            <a:r>
              <a:rPr lang="es-ES" altLang="es-ES" sz="1400"/>
              <a:t>		TreeMap&lt;Vertex, Double&gt; neighborMap = e1.getValue();</a:t>
            </a:r>
          </a:p>
          <a:p>
            <a:pPr eaLnBrk="1" hangingPunct="1">
              <a:buFontTx/>
              <a:buNone/>
            </a:pPr>
            <a:r>
              <a:rPr lang="es-ES" altLang="es-ES" sz="1400"/>
              <a:t>		for (Map.Entry&lt;Vertex, Double&gt; e2 : neighborMap.entrySet()) {</a:t>
            </a:r>
          </a:p>
          <a:p>
            <a:pPr eaLnBrk="1" hangingPunct="1">
              <a:buFontTx/>
              <a:buNone/>
            </a:pPr>
            <a:r>
              <a:rPr lang="es-ES" altLang="es-ES" sz="1400"/>
              <a:t>			from = e1.getKey();</a:t>
            </a:r>
          </a:p>
          <a:p>
            <a:pPr eaLnBrk="1" hangingPunct="1">
              <a:buFontTx/>
              <a:buNone/>
            </a:pPr>
            <a:r>
              <a:rPr lang="es-ES" altLang="es-ES" sz="1400"/>
              <a:t>			to = e2.getKey();</a:t>
            </a:r>
          </a:p>
          <a:p>
            <a:pPr eaLnBrk="1" hangingPunct="1">
              <a:buFontTx/>
              <a:buNone/>
            </a:pPr>
            <a:r>
              <a:rPr lang="es-ES" altLang="es-ES" sz="1400"/>
              <a:t>			weight = e2.getValue();</a:t>
            </a:r>
          </a:p>
          <a:p>
            <a:pPr eaLnBrk="1" hangingPunct="1">
              <a:buFontTx/>
              <a:buNone/>
            </a:pPr>
            <a:r>
              <a:rPr lang="es-ES" altLang="es-ES" sz="1400"/>
              <a:t>			D[vtxIndex.get(from)][vtxIndex.get(to)] = weight;</a:t>
            </a:r>
          </a:p>
          <a:p>
            <a:pPr eaLnBrk="1" hangingPunct="1">
              <a:buFontTx/>
              <a:buNone/>
            </a:pPr>
            <a:r>
              <a:rPr lang="es-ES" altLang="es-ES" sz="1400"/>
              <a:t>		}</a:t>
            </a:r>
          </a:p>
          <a:p>
            <a:pPr eaLnBrk="1" hangingPunct="1">
              <a:buFontTx/>
              <a:buNone/>
            </a:pPr>
            <a:r>
              <a:rPr lang="es-ES" altLang="es-ES" sz="1400"/>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76C51A67-59D8-4082-A0CA-51EDE2E56D2A}" type="slidenum">
              <a:rPr lang="es-ES" altLang="es-ES" sz="1800" smtClean="0">
                <a:solidFill>
                  <a:schemeClr val="bg1"/>
                </a:solidFill>
                <a:latin typeface="ZapfHumnst Dm BT" pitchFamily="34" charset="0"/>
              </a:rPr>
              <a:pPr eaLnBrk="1" hangingPunct="1">
                <a:spcBef>
                  <a:spcPct val="0"/>
                </a:spcBef>
                <a:buFontTx/>
                <a:buNone/>
              </a:pPr>
              <a:t>34</a:t>
            </a:fld>
            <a:endParaRPr lang="es-ES" altLang="es-ES" sz="1800">
              <a:solidFill>
                <a:schemeClr val="bg1"/>
              </a:solidFill>
              <a:latin typeface="ZapfHumnst Dm BT" pitchFamily="34" charset="0"/>
            </a:endParaRPr>
          </a:p>
        </p:txBody>
      </p:sp>
      <p:sp>
        <p:nvSpPr>
          <p:cNvPr id="19459" name="Rectangle 2"/>
          <p:cNvSpPr>
            <a:spLocks noGrp="1" noChangeArrowheads="1"/>
          </p:cNvSpPr>
          <p:nvPr>
            <p:ph type="title"/>
          </p:nvPr>
        </p:nvSpPr>
        <p:spPr/>
        <p:txBody>
          <a:bodyPr/>
          <a:lstStyle/>
          <a:p>
            <a:pPr eaLnBrk="1" hangingPunct="1"/>
            <a:r>
              <a:rPr lang="es-ES" altLang="es-ES" sz="2400"/>
              <a:t>Caminos mínimos</a:t>
            </a:r>
          </a:p>
        </p:txBody>
      </p:sp>
      <p:sp>
        <p:nvSpPr>
          <p:cNvPr id="19460" name="Rectangle 3"/>
          <p:cNvSpPr>
            <a:spLocks noGrp="1" noChangeArrowheads="1"/>
          </p:cNvSpPr>
          <p:nvPr>
            <p:ph type="body" idx="1"/>
          </p:nvPr>
        </p:nvSpPr>
        <p:spPr>
          <a:xfrm>
            <a:off x="685800" y="1557338"/>
            <a:ext cx="8278813" cy="4679950"/>
          </a:xfrm>
        </p:spPr>
        <p:txBody>
          <a:bodyPr/>
          <a:lstStyle/>
          <a:p>
            <a:pPr eaLnBrk="1" hangingPunct="1"/>
            <a:r>
              <a:rPr lang="es-ES" altLang="es-ES" b="1"/>
              <a:t>Algoritmo de Floyd. Implementación (III)</a:t>
            </a:r>
            <a:endParaRPr lang="es-ES" altLang="es-ES"/>
          </a:p>
          <a:p>
            <a:pPr eaLnBrk="1" hangingPunct="1">
              <a:buFontTx/>
              <a:buNone/>
            </a:pPr>
            <a:r>
              <a:rPr lang="es-ES" altLang="es-ES" sz="1800"/>
              <a:t>public void </a:t>
            </a:r>
            <a:r>
              <a:rPr lang="es-ES" altLang="es-ES" sz="1800" b="1"/>
              <a:t>Floyd</a:t>
            </a:r>
            <a:r>
              <a:rPr lang="es-ES" altLang="es-ES" sz="1800"/>
              <a:t>() {</a:t>
            </a:r>
          </a:p>
          <a:p>
            <a:pPr eaLnBrk="1" hangingPunct="1">
              <a:buFontTx/>
              <a:buNone/>
            </a:pPr>
            <a:r>
              <a:rPr lang="es-ES" altLang="es-ES" sz="1400"/>
              <a:t>	for (k = 0; (k &lt; n); k++) {</a:t>
            </a:r>
          </a:p>
          <a:p>
            <a:pPr eaLnBrk="1" hangingPunct="1">
              <a:buFontTx/>
              <a:buNone/>
            </a:pPr>
            <a:r>
              <a:rPr lang="es-ES" altLang="es-ES" sz="1400"/>
              <a:t>		for (i = 0; (i &lt; n); i++) {</a:t>
            </a:r>
          </a:p>
          <a:p>
            <a:pPr eaLnBrk="1" hangingPunct="1">
              <a:buFontTx/>
              <a:buNone/>
            </a:pPr>
            <a:r>
              <a:rPr lang="es-ES" altLang="es-ES" sz="1400"/>
              <a:t>			for (j = 0; (j &lt; n); j++) {</a:t>
            </a:r>
          </a:p>
          <a:p>
            <a:pPr eaLnBrk="1" hangingPunct="1">
              <a:buFontTx/>
              <a:buNone/>
            </a:pPr>
            <a:r>
              <a:rPr lang="es-ES" altLang="es-ES" sz="1400"/>
              <a:t>				if ((D[i][k] &lt; INFINITY) &amp;&amp; (D[k][j] &lt; INFINITY)) {</a:t>
            </a:r>
          </a:p>
          <a:p>
            <a:pPr eaLnBrk="1" hangingPunct="1">
              <a:buFontTx/>
              <a:buNone/>
            </a:pPr>
            <a:r>
              <a:rPr lang="es-ES" altLang="es-ES" sz="1400"/>
              <a:t>					if ((D[i][k] + D[k][j]) &lt; D[i][j]) {</a:t>
            </a:r>
          </a:p>
          <a:p>
            <a:pPr eaLnBrk="1" hangingPunct="1">
              <a:buFontTx/>
              <a:buNone/>
            </a:pPr>
            <a:r>
              <a:rPr lang="es-ES" altLang="es-ES" sz="1400"/>
              <a:t>						D[i][j] = D[i][k] + D[k][j];</a:t>
            </a:r>
          </a:p>
          <a:p>
            <a:pPr eaLnBrk="1" hangingPunct="1">
              <a:buFontTx/>
              <a:buNone/>
            </a:pPr>
            <a:r>
              <a:rPr lang="es-ES" altLang="es-ES" sz="1400"/>
              <a:t>						A[i][j] = k;</a:t>
            </a:r>
          </a:p>
          <a:p>
            <a:pPr eaLnBrk="1" hangingPunct="1">
              <a:buFontTx/>
              <a:buNone/>
            </a:pPr>
            <a:r>
              <a:rPr lang="es-ES" altLang="es-ES" sz="1400"/>
              <a:t>					}</a:t>
            </a:r>
          </a:p>
          <a:p>
            <a:pPr eaLnBrk="1" hangingPunct="1">
              <a:buFontTx/>
              <a:buNone/>
            </a:pPr>
            <a:r>
              <a:rPr lang="es-ES" altLang="es-ES" sz="1400"/>
              <a:t>				}</a:t>
            </a:r>
          </a:p>
          <a:p>
            <a:pPr eaLnBrk="1" hangingPunct="1">
              <a:buFontTx/>
              <a:buNone/>
            </a:pPr>
            <a:r>
              <a:rPr lang="es-ES" altLang="es-ES" sz="1400"/>
              <a:t>			}</a:t>
            </a:r>
          </a:p>
          <a:p>
            <a:pPr eaLnBrk="1" hangingPunct="1">
              <a:buFontTx/>
              <a:buNone/>
            </a:pPr>
            <a:r>
              <a:rPr lang="es-ES" altLang="es-ES" sz="1400"/>
              <a:t>		}</a:t>
            </a:r>
          </a:p>
          <a:p>
            <a:pPr eaLnBrk="1" hangingPunct="1">
              <a:buFontTx/>
              <a:buNone/>
            </a:pPr>
            <a:r>
              <a:rPr lang="es-ES" altLang="es-ES" sz="1400"/>
              <a:t>	}</a:t>
            </a:r>
          </a:p>
          <a:p>
            <a:pPr eaLnBrk="1" hangingPunct="1">
              <a:buFontTx/>
              <a:buNone/>
            </a:pPr>
            <a:r>
              <a:rPr lang="es-ES" altLang="es-ES" sz="1400"/>
              <a:t>	</a:t>
            </a:r>
            <a:r>
              <a:rPr lang="es-ES" altLang="es-ES" sz="1400" b="1"/>
              <a:t>showPaths(D, A, vtxIndex);</a:t>
            </a:r>
          </a:p>
          <a:p>
            <a:pPr eaLnBrk="1" hangingPunct="1">
              <a:buFontTx/>
              <a:buNone/>
            </a:pPr>
            <a:r>
              <a:rPr lang="es-ES" altLang="es-ES" sz="140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6774A770-5F8A-4199-82B2-4AE783A79207}" type="slidenum">
              <a:rPr lang="es-ES" altLang="es-ES" sz="1800" smtClean="0">
                <a:solidFill>
                  <a:schemeClr val="bg1"/>
                </a:solidFill>
                <a:latin typeface="ZapfHumnst Dm BT" pitchFamily="34" charset="0"/>
              </a:rPr>
              <a:pPr eaLnBrk="1" hangingPunct="1">
                <a:spcBef>
                  <a:spcPct val="0"/>
                </a:spcBef>
                <a:buFontTx/>
                <a:buNone/>
              </a:pPr>
              <a:t>35</a:t>
            </a:fld>
            <a:endParaRPr lang="es-ES" altLang="es-ES" sz="1800">
              <a:solidFill>
                <a:schemeClr val="bg1"/>
              </a:solidFill>
              <a:latin typeface="ZapfHumnst Dm BT" pitchFamily="34" charset="0"/>
            </a:endParaRPr>
          </a:p>
        </p:txBody>
      </p:sp>
      <p:sp>
        <p:nvSpPr>
          <p:cNvPr id="20483" name="Rectangle 2"/>
          <p:cNvSpPr>
            <a:spLocks noGrp="1" noChangeArrowheads="1"/>
          </p:cNvSpPr>
          <p:nvPr>
            <p:ph type="title"/>
          </p:nvPr>
        </p:nvSpPr>
        <p:spPr/>
        <p:txBody>
          <a:bodyPr/>
          <a:lstStyle/>
          <a:p>
            <a:pPr eaLnBrk="1" hangingPunct="1"/>
            <a:r>
              <a:rPr lang="es-ES" altLang="es-ES" sz="2400"/>
              <a:t>Caminos mínimos</a:t>
            </a:r>
          </a:p>
        </p:txBody>
      </p:sp>
      <p:sp>
        <p:nvSpPr>
          <p:cNvPr id="20484" name="Rectangle 3"/>
          <p:cNvSpPr>
            <a:spLocks noGrp="1" noChangeArrowheads="1"/>
          </p:cNvSpPr>
          <p:nvPr>
            <p:ph type="body" idx="1"/>
          </p:nvPr>
        </p:nvSpPr>
        <p:spPr>
          <a:xfrm>
            <a:off x="685800" y="1557338"/>
            <a:ext cx="8278813" cy="4679950"/>
          </a:xfrm>
        </p:spPr>
        <p:txBody>
          <a:bodyPr/>
          <a:lstStyle/>
          <a:p>
            <a:pPr eaLnBrk="1" hangingPunct="1"/>
            <a:r>
              <a:rPr lang="es-ES" altLang="es-ES" b="1"/>
              <a:t>Algoritmo de Floyd. Implementación (IV)</a:t>
            </a:r>
            <a:endParaRPr lang="es-ES" altLang="es-ES"/>
          </a:p>
          <a:p>
            <a:pPr eaLnBrk="1" hangingPunct="1">
              <a:buFontTx/>
              <a:buNone/>
            </a:pPr>
            <a:r>
              <a:rPr lang="es-ES" altLang="es-ES" sz="1800"/>
              <a:t>private void </a:t>
            </a:r>
            <a:r>
              <a:rPr lang="es-ES" altLang="es-ES" sz="1800" b="1"/>
              <a:t>showPaths(</a:t>
            </a:r>
            <a:r>
              <a:rPr lang="es-ES" altLang="es-ES" sz="1800"/>
              <a:t>double D[][], int A[][], TreeMap&lt;Vertex, Integer&gt; vI) {</a:t>
            </a:r>
            <a:endParaRPr lang="es-ES" altLang="es-ES" sz="1400"/>
          </a:p>
          <a:p>
            <a:pPr eaLnBrk="1" hangingPunct="1">
              <a:buFontTx/>
              <a:buNone/>
            </a:pPr>
            <a:r>
              <a:rPr lang="es-ES" altLang="es-ES" sz="1200"/>
              <a:t> 	final double INFINITY = Double.MAX_VALUE;  		</a:t>
            </a:r>
          </a:p>
          <a:p>
            <a:pPr eaLnBrk="1" hangingPunct="1">
              <a:buFontTx/>
              <a:buNone/>
            </a:pPr>
            <a:r>
              <a:rPr lang="es-ES" altLang="es-ES" sz="1200"/>
              <a:t>   	int i, j;</a:t>
            </a:r>
          </a:p>
          <a:p>
            <a:pPr eaLnBrk="1" hangingPunct="1">
              <a:buFontTx/>
              <a:buNone/>
            </a:pPr>
            <a:endParaRPr lang="es-ES" altLang="es-ES" sz="1000"/>
          </a:p>
          <a:p>
            <a:pPr eaLnBrk="1" hangingPunct="1">
              <a:buFontTx/>
              <a:buNone/>
            </a:pPr>
            <a:r>
              <a:rPr lang="es-ES" altLang="es-ES" sz="1200"/>
              <a:t>   	for (i = 0; (i &lt; numberOfVertices()); i++) {</a:t>
            </a:r>
          </a:p>
          <a:p>
            <a:pPr eaLnBrk="1" hangingPunct="1">
              <a:buFontTx/>
              <a:buNone/>
            </a:pPr>
            <a:r>
              <a:rPr lang="es-ES" altLang="es-ES" sz="1200"/>
              <a:t>   		for (j = 0; (j &lt; numberOfVertices()); j++) {</a:t>
            </a:r>
          </a:p>
          <a:p>
            <a:pPr eaLnBrk="1" hangingPunct="1">
              <a:buFontTx/>
              <a:buNone/>
            </a:pPr>
            <a:r>
              <a:rPr lang="es-ES" altLang="es-ES" sz="1200"/>
              <a:t>   			if ((D[i][j] &gt;= 0) &amp;&amp; (D[i][j] &lt; INFINITY)) {</a:t>
            </a:r>
          </a:p>
          <a:p>
            <a:pPr eaLnBrk="1" hangingPunct="1">
              <a:buFontTx/>
              <a:buNone/>
            </a:pPr>
            <a:r>
              <a:rPr lang="es-ES" altLang="es-ES" sz="1200"/>
              <a:t>   				if (!(getVertexFromIndex(vI, i).equals(getVertexFromIndex(vI, j)))) {</a:t>
            </a:r>
          </a:p>
          <a:p>
            <a:pPr eaLnBrk="1" hangingPunct="1">
              <a:buFontTx/>
              <a:buNone/>
            </a:pPr>
            <a:r>
              <a:rPr lang="es-ES" altLang="es-ES" sz="1200"/>
              <a:t>   					System.out.print("Camino de " + getVertexFromIndex(vI, i) +</a:t>
            </a:r>
          </a:p>
          <a:p>
            <a:pPr eaLnBrk="1" hangingPunct="1">
              <a:buFontTx/>
              <a:buNone/>
            </a:pPr>
            <a:r>
              <a:rPr lang="es-ES" altLang="es-ES" sz="1200"/>
              <a:t>						" a " + getVertexFromIndex(vI, j) + ": " +</a:t>
            </a:r>
          </a:p>
          <a:p>
            <a:pPr eaLnBrk="1" hangingPunct="1">
              <a:buFontTx/>
              <a:buNone/>
            </a:pPr>
            <a:r>
              <a:rPr lang="es-ES" altLang="es-ES" sz="1200"/>
              <a:t>						getVertexFromIndex(vI, i) + ", ");</a:t>
            </a:r>
          </a:p>
          <a:p>
            <a:pPr eaLnBrk="1" hangingPunct="1">
              <a:buFontTx/>
              <a:buNone/>
            </a:pPr>
            <a:r>
              <a:rPr lang="es-ES" altLang="es-ES" sz="1200"/>
              <a:t>   					showPath(i, j, A, vI);</a:t>
            </a:r>
          </a:p>
          <a:p>
            <a:pPr eaLnBrk="1" hangingPunct="1">
              <a:buFontTx/>
              <a:buNone/>
            </a:pPr>
            <a:r>
              <a:rPr lang="es-ES" altLang="es-ES" sz="1200"/>
              <a:t>   					System.out.println(getVertexFromIndex(vI, j) + " (" + D[i][j] + ")");</a:t>
            </a:r>
          </a:p>
          <a:p>
            <a:pPr eaLnBrk="1" hangingPunct="1">
              <a:buFontTx/>
              <a:buNone/>
            </a:pPr>
            <a:r>
              <a:rPr lang="es-ES" altLang="es-ES" sz="1200"/>
              <a:t>   				}</a:t>
            </a:r>
          </a:p>
          <a:p>
            <a:pPr eaLnBrk="1" hangingPunct="1">
              <a:buFontTx/>
              <a:buNone/>
            </a:pPr>
            <a:r>
              <a:rPr lang="es-ES" altLang="es-ES" sz="1200"/>
              <a:t>   			}</a:t>
            </a:r>
          </a:p>
          <a:p>
            <a:pPr eaLnBrk="1" hangingPunct="1">
              <a:buFontTx/>
              <a:buNone/>
            </a:pPr>
            <a:r>
              <a:rPr lang="es-ES" altLang="es-ES" sz="1200"/>
              <a:t>   		}</a:t>
            </a:r>
          </a:p>
          <a:p>
            <a:pPr eaLnBrk="1" hangingPunct="1">
              <a:buFontTx/>
              <a:buNone/>
            </a:pPr>
            <a:r>
              <a:rPr lang="es-ES" altLang="es-ES" sz="1200"/>
              <a:t>   		System.out.println();</a:t>
            </a:r>
          </a:p>
          <a:p>
            <a:pPr eaLnBrk="1" hangingPunct="1">
              <a:buFontTx/>
              <a:buNone/>
            </a:pPr>
            <a:r>
              <a:rPr lang="es-ES" altLang="es-ES" sz="1200"/>
              <a:t>   	}</a:t>
            </a:r>
          </a:p>
          <a:p>
            <a:pPr eaLnBrk="1" hangingPunct="1">
              <a:buFontTx/>
              <a:buNone/>
            </a:pPr>
            <a:r>
              <a:rPr lang="es-ES" altLang="es-ES" sz="120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367B68DA-4702-4470-B09E-BB708B60FAF3}" type="slidenum">
              <a:rPr lang="es-ES" altLang="es-ES" sz="1800" smtClean="0">
                <a:solidFill>
                  <a:schemeClr val="bg1"/>
                </a:solidFill>
                <a:latin typeface="ZapfHumnst Dm BT" pitchFamily="34" charset="0"/>
              </a:rPr>
              <a:pPr eaLnBrk="1" hangingPunct="1">
                <a:spcBef>
                  <a:spcPct val="0"/>
                </a:spcBef>
                <a:buFontTx/>
                <a:buNone/>
              </a:pPr>
              <a:t>36</a:t>
            </a:fld>
            <a:endParaRPr lang="es-ES" altLang="es-ES" sz="1800">
              <a:solidFill>
                <a:schemeClr val="bg1"/>
              </a:solidFill>
              <a:latin typeface="ZapfHumnst Dm BT" pitchFamily="34" charset="0"/>
            </a:endParaRPr>
          </a:p>
        </p:txBody>
      </p:sp>
      <p:sp>
        <p:nvSpPr>
          <p:cNvPr id="21507" name="Rectangle 2"/>
          <p:cNvSpPr>
            <a:spLocks noGrp="1" noChangeArrowheads="1"/>
          </p:cNvSpPr>
          <p:nvPr>
            <p:ph type="title"/>
          </p:nvPr>
        </p:nvSpPr>
        <p:spPr/>
        <p:txBody>
          <a:bodyPr/>
          <a:lstStyle/>
          <a:p>
            <a:pPr eaLnBrk="1" hangingPunct="1"/>
            <a:r>
              <a:rPr lang="es-ES" altLang="es-ES" sz="2400"/>
              <a:t>Caminos mínimos</a:t>
            </a:r>
          </a:p>
        </p:txBody>
      </p:sp>
      <p:sp>
        <p:nvSpPr>
          <p:cNvPr id="21508" name="Rectangle 3"/>
          <p:cNvSpPr>
            <a:spLocks noGrp="1" noChangeArrowheads="1"/>
          </p:cNvSpPr>
          <p:nvPr>
            <p:ph type="body" idx="1"/>
          </p:nvPr>
        </p:nvSpPr>
        <p:spPr>
          <a:xfrm>
            <a:off x="685800" y="1557338"/>
            <a:ext cx="8278813" cy="4679950"/>
          </a:xfrm>
        </p:spPr>
        <p:txBody>
          <a:bodyPr/>
          <a:lstStyle/>
          <a:p>
            <a:pPr eaLnBrk="1" hangingPunct="1"/>
            <a:r>
              <a:rPr lang="es-ES" altLang="es-ES" b="1"/>
              <a:t>Algoritmo de Floyd. Implementación (V)</a:t>
            </a:r>
            <a:endParaRPr lang="es-ES" altLang="es-ES"/>
          </a:p>
          <a:p>
            <a:pPr eaLnBrk="1" hangingPunct="1">
              <a:buFontTx/>
              <a:buNone/>
            </a:pPr>
            <a:r>
              <a:rPr lang="es-ES" altLang="es-ES" sz="1800"/>
              <a:t>private void </a:t>
            </a:r>
            <a:r>
              <a:rPr lang="es-ES" altLang="es-ES" sz="1800" b="1"/>
              <a:t>showPath</a:t>
            </a:r>
            <a:r>
              <a:rPr lang="es-ES" altLang="es-ES" sz="1800"/>
              <a:t>(int i, int j, int A[][], TreeMap&lt;Vertex, Integer&gt; vI) {</a:t>
            </a:r>
            <a:endParaRPr lang="es-ES" altLang="es-ES" sz="1400"/>
          </a:p>
          <a:p>
            <a:pPr eaLnBrk="1" hangingPunct="1">
              <a:buFontTx/>
              <a:buNone/>
            </a:pPr>
            <a:r>
              <a:rPr lang="es-ES" altLang="es-ES" sz="1200"/>
              <a:t> </a:t>
            </a:r>
            <a:r>
              <a:rPr lang="es-ES" altLang="es-ES" sz="1400"/>
              <a:t> 	int k = A[i][j];</a:t>
            </a:r>
          </a:p>
          <a:p>
            <a:pPr eaLnBrk="1" hangingPunct="1">
              <a:buFontTx/>
              <a:buNone/>
            </a:pPr>
            <a:r>
              <a:rPr lang="es-ES" altLang="es-ES" sz="1400"/>
              <a:t>   	if (k &gt;= 0) {</a:t>
            </a:r>
          </a:p>
          <a:p>
            <a:pPr eaLnBrk="1" hangingPunct="1">
              <a:buFontTx/>
              <a:buNone/>
            </a:pPr>
            <a:r>
              <a:rPr lang="es-ES" altLang="es-ES" sz="1400"/>
              <a:t>   		showPath(i, k, A, vI);</a:t>
            </a:r>
          </a:p>
          <a:p>
            <a:pPr eaLnBrk="1" hangingPunct="1">
              <a:buFontTx/>
              <a:buNone/>
            </a:pPr>
            <a:r>
              <a:rPr lang="es-ES" altLang="es-ES" sz="1400"/>
              <a:t> 		System.out.print(getVertexFromIndex(vI, k) + ", ");</a:t>
            </a:r>
          </a:p>
          <a:p>
            <a:pPr eaLnBrk="1" hangingPunct="1">
              <a:buFontTx/>
              <a:buNone/>
            </a:pPr>
            <a:r>
              <a:rPr lang="es-ES" altLang="es-ES" sz="1400"/>
              <a:t> 		showPath(k, j, A, vI);</a:t>
            </a:r>
          </a:p>
          <a:p>
            <a:pPr eaLnBrk="1" hangingPunct="1">
              <a:buFontTx/>
              <a:buNone/>
            </a:pPr>
            <a:r>
              <a:rPr lang="es-ES" altLang="es-ES" sz="1400"/>
              <a:t>   	}</a:t>
            </a:r>
          </a:p>
          <a:p>
            <a:pPr eaLnBrk="1" hangingPunct="1">
              <a:buFontTx/>
              <a:buNone/>
            </a:pPr>
            <a:r>
              <a:rPr lang="es-ES" altLang="es-ES" sz="1400"/>
              <a:t>}</a:t>
            </a:r>
          </a:p>
          <a:p>
            <a:pPr eaLnBrk="1" hangingPunct="1">
              <a:buFontTx/>
              <a:buNone/>
            </a:pPr>
            <a:r>
              <a:rPr lang="es-ES" altLang="es-ES" sz="1800"/>
              <a:t>private Vertex </a:t>
            </a:r>
            <a:r>
              <a:rPr lang="es-ES" altLang="es-ES" sz="1800" b="1"/>
              <a:t>getVertexFromIndex</a:t>
            </a:r>
            <a:r>
              <a:rPr lang="es-ES" altLang="es-ES" sz="1800"/>
              <a:t>(TreeMap&lt;Vertex, Integer&gt; vI, int index) {</a:t>
            </a:r>
          </a:p>
          <a:p>
            <a:pPr eaLnBrk="1" hangingPunct="1">
              <a:buFontTx/>
              <a:buNone/>
            </a:pPr>
            <a:r>
              <a:rPr lang="es-ES" altLang="es-ES" sz="1200"/>
              <a:t>   	Vertex v = null;</a:t>
            </a:r>
          </a:p>
          <a:p>
            <a:pPr eaLnBrk="1" hangingPunct="1">
              <a:buFontTx/>
              <a:buNone/>
            </a:pPr>
            <a:r>
              <a:rPr lang="es-ES" altLang="es-ES" sz="1200"/>
              <a:t>   	for (Map.Entry&lt;Vertex, Integer&gt; ei : vI.entrySet())</a:t>
            </a:r>
          </a:p>
          <a:p>
            <a:pPr eaLnBrk="1" hangingPunct="1">
              <a:buFontTx/>
              <a:buNone/>
            </a:pPr>
            <a:r>
              <a:rPr lang="es-ES" altLang="es-ES" sz="1200"/>
              <a:t>   		if (ei.getValue() == index) {</a:t>
            </a:r>
          </a:p>
          <a:p>
            <a:pPr eaLnBrk="1" hangingPunct="1">
              <a:buFontTx/>
              <a:buNone/>
            </a:pPr>
            <a:r>
              <a:rPr lang="es-ES" altLang="es-ES" sz="1200"/>
              <a:t>   			v = ei.getKey();</a:t>
            </a:r>
          </a:p>
          <a:p>
            <a:pPr eaLnBrk="1" hangingPunct="1">
              <a:buFontTx/>
              <a:buNone/>
            </a:pPr>
            <a:r>
              <a:rPr lang="es-ES" altLang="es-ES" sz="1200"/>
              <a:t>   			break;</a:t>
            </a:r>
          </a:p>
          <a:p>
            <a:pPr eaLnBrk="1" hangingPunct="1">
              <a:buFontTx/>
              <a:buNone/>
            </a:pPr>
            <a:r>
              <a:rPr lang="es-ES" altLang="es-ES" sz="1200"/>
              <a:t>   		}</a:t>
            </a:r>
          </a:p>
          <a:p>
            <a:pPr eaLnBrk="1" hangingPunct="1">
              <a:buFontTx/>
              <a:buNone/>
            </a:pPr>
            <a:r>
              <a:rPr lang="es-ES" altLang="es-ES" sz="1200"/>
              <a:t>   	return v;</a:t>
            </a:r>
          </a:p>
          <a:p>
            <a:pPr eaLnBrk="1" hangingPunct="1">
              <a:buFontTx/>
              <a:buNone/>
            </a:pPr>
            <a:r>
              <a:rPr lang="es-ES" altLang="es-ES" sz="1200"/>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F2F0A2D8-95FE-49AC-B480-E93B60A4F609}" type="slidenum">
              <a:rPr lang="es-ES" altLang="es-ES" sz="1800" smtClean="0">
                <a:solidFill>
                  <a:schemeClr val="bg1"/>
                </a:solidFill>
                <a:latin typeface="ZapfHumnst Dm BT" pitchFamily="34" charset="0"/>
              </a:rPr>
              <a:pPr eaLnBrk="1" hangingPunct="1">
                <a:spcBef>
                  <a:spcPct val="0"/>
                </a:spcBef>
                <a:buFontTx/>
                <a:buNone/>
              </a:pPr>
              <a:t>37</a:t>
            </a:fld>
            <a:endParaRPr lang="es-ES" altLang="es-ES" sz="1800">
              <a:solidFill>
                <a:schemeClr val="bg1"/>
              </a:solidFill>
              <a:latin typeface="ZapfHumnst Dm BT" pitchFamily="34" charset="0"/>
            </a:endParaRPr>
          </a:p>
        </p:txBody>
      </p:sp>
      <p:sp>
        <p:nvSpPr>
          <p:cNvPr id="13315" name="Rectangle 2"/>
          <p:cNvSpPr>
            <a:spLocks noGrp="1" noChangeArrowheads="1"/>
          </p:cNvSpPr>
          <p:nvPr>
            <p:ph type="title"/>
          </p:nvPr>
        </p:nvSpPr>
        <p:spPr/>
        <p:txBody>
          <a:bodyPr/>
          <a:lstStyle/>
          <a:p>
            <a:pPr eaLnBrk="1" hangingPunct="1"/>
            <a:r>
              <a:rPr lang="es-ES" altLang="es-ES" sz="2400"/>
              <a:t>Caminos mínimos</a:t>
            </a:r>
          </a:p>
        </p:txBody>
      </p:sp>
      <p:sp>
        <p:nvSpPr>
          <p:cNvPr id="22532" name="Rectangle 3"/>
          <p:cNvSpPr>
            <a:spLocks noGrp="1" noChangeArrowheads="1"/>
          </p:cNvSpPr>
          <p:nvPr>
            <p:ph type="body" idx="1"/>
          </p:nvPr>
        </p:nvSpPr>
        <p:spPr>
          <a:xfrm>
            <a:off x="685800" y="1557338"/>
            <a:ext cx="8278813" cy="4679950"/>
          </a:xfrm>
        </p:spPr>
        <p:txBody>
          <a:bodyPr/>
          <a:lstStyle/>
          <a:p>
            <a:pPr eaLnBrk="1" hangingPunct="1">
              <a:defRPr/>
            </a:pPr>
            <a:r>
              <a:rPr lang="es-ES" b="1" dirty="0"/>
              <a:t>Algoritmo de Floyd - Tiempo de ejecución</a:t>
            </a:r>
          </a:p>
          <a:p>
            <a:pPr eaLnBrk="1" hangingPunct="1">
              <a:defRPr/>
            </a:pPr>
            <a:r>
              <a:rPr lang="es-ES" dirty="0"/>
              <a:t>Tiempo de ejecución: Grafo G = (V, E) con n vértices:</a:t>
            </a:r>
          </a:p>
          <a:p>
            <a:pPr marL="0" indent="0" eaLnBrk="1" hangingPunct="1">
              <a:buNone/>
              <a:defRPr/>
            </a:pPr>
            <a:r>
              <a:rPr lang="es-ES" dirty="0" err="1"/>
              <a:t>T</a:t>
            </a:r>
            <a:r>
              <a:rPr lang="es-ES" baseline="-25000" dirty="0" err="1"/>
              <a:t>Floyd</a:t>
            </a:r>
            <a:r>
              <a:rPr lang="es-ES" dirty="0"/>
              <a:t>(n) ∈ O(n</a:t>
            </a:r>
            <a:r>
              <a:rPr lang="es-ES" baseline="30000" dirty="0"/>
              <a:t>3</a:t>
            </a:r>
            <a:r>
              <a:rPr lang="es-ES" dirty="0"/>
              <a:t>)</a:t>
            </a:r>
          </a:p>
          <a:p>
            <a:pPr eaLnBrk="1" hangingPunct="1">
              <a:defRPr/>
            </a:pPr>
            <a:r>
              <a:rPr lang="es-ES" dirty="0"/>
              <a:t>Tiempo de ejecución: Grafo G = (V, E) con n vértices y m aristas. Al ejecutar algoritmo Algoritmo de </a:t>
            </a:r>
            <a:r>
              <a:rPr lang="es-ES" dirty="0" err="1"/>
              <a:t>Dijkstra</a:t>
            </a:r>
            <a:r>
              <a:rPr lang="es-ES" dirty="0"/>
              <a:t> n veces, seleccionando en cada caso un nodo origen del grafo:</a:t>
            </a:r>
          </a:p>
          <a:p>
            <a:pPr eaLnBrk="1" hangingPunct="1">
              <a:defRPr/>
            </a:pPr>
            <a:r>
              <a:rPr lang="es-ES" dirty="0"/>
              <a:t>Tiempo de ejecución estaría en:</a:t>
            </a:r>
          </a:p>
          <a:p>
            <a:pPr marL="0" indent="0" eaLnBrk="1" hangingPunct="1">
              <a:buNone/>
              <a:defRPr/>
            </a:pPr>
            <a:r>
              <a:rPr lang="es-ES" dirty="0"/>
              <a:t>n * </a:t>
            </a:r>
            <a:r>
              <a:rPr lang="es-ES" dirty="0" err="1"/>
              <a:t>T</a:t>
            </a:r>
            <a:r>
              <a:rPr lang="es-ES" baseline="-25000" dirty="0" err="1"/>
              <a:t>Dijkstra</a:t>
            </a:r>
            <a:r>
              <a:rPr lang="es-ES" dirty="0"/>
              <a:t>(n, m) = n * O(n</a:t>
            </a:r>
            <a:r>
              <a:rPr lang="es-ES" baseline="30000" dirty="0"/>
              <a:t>2</a:t>
            </a:r>
            <a:r>
              <a:rPr lang="es-ES" dirty="0"/>
              <a:t>) = O(n</a:t>
            </a:r>
            <a:r>
              <a:rPr lang="es-ES" baseline="30000" dirty="0"/>
              <a:t>3</a:t>
            </a:r>
            <a:r>
              <a:rPr lang="es-ES" dirty="0"/>
              <a:t>)</a:t>
            </a:r>
          </a:p>
          <a:p>
            <a:pPr marL="0" indent="0" eaLnBrk="1" hangingPunct="1">
              <a:buNone/>
              <a:defRPr/>
            </a:pPr>
            <a:r>
              <a:rPr lang="es-ES" dirty="0"/>
              <a:t>* Vemos que tiene el mismo orden que </a:t>
            </a:r>
            <a:r>
              <a:rPr lang="es-ES" dirty="0" err="1"/>
              <a:t>T</a:t>
            </a:r>
            <a:r>
              <a:rPr lang="es-ES" baseline="-25000" dirty="0" err="1"/>
              <a:t>Floyd</a:t>
            </a:r>
            <a:r>
              <a:rPr lang="es-ES" dirty="0"/>
              <a:t>, pero es posible que la constante multiplicativa oculta en la notación para el algoritmo de Floyd sea más pequeña, por lo que lo haría + rápido</a:t>
            </a:r>
          </a:p>
        </p:txBody>
      </p:sp>
    </p:spTree>
    <p:extLst>
      <p:ext uri="{BB962C8B-B14F-4D97-AF65-F5344CB8AC3E}">
        <p14:creationId xmlns:p14="http://schemas.microsoft.com/office/powerpoint/2010/main" val="21461456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F2F0A2D8-95FE-49AC-B480-E93B60A4F609}" type="slidenum">
              <a:rPr lang="es-ES" altLang="es-ES" sz="1800" smtClean="0">
                <a:solidFill>
                  <a:schemeClr val="bg1"/>
                </a:solidFill>
                <a:latin typeface="ZapfHumnst Dm BT" pitchFamily="34" charset="0"/>
              </a:rPr>
              <a:pPr eaLnBrk="1" hangingPunct="1">
                <a:spcBef>
                  <a:spcPct val="0"/>
                </a:spcBef>
                <a:buFontTx/>
                <a:buNone/>
              </a:pPr>
              <a:t>38</a:t>
            </a:fld>
            <a:endParaRPr lang="es-ES" altLang="es-ES" sz="1800">
              <a:solidFill>
                <a:schemeClr val="bg1"/>
              </a:solidFill>
              <a:latin typeface="ZapfHumnst Dm BT" pitchFamily="34" charset="0"/>
            </a:endParaRPr>
          </a:p>
        </p:txBody>
      </p:sp>
      <p:sp>
        <p:nvSpPr>
          <p:cNvPr id="13315" name="Rectangle 2"/>
          <p:cNvSpPr>
            <a:spLocks noGrp="1" noChangeArrowheads="1"/>
          </p:cNvSpPr>
          <p:nvPr>
            <p:ph type="title"/>
          </p:nvPr>
        </p:nvSpPr>
        <p:spPr/>
        <p:txBody>
          <a:bodyPr/>
          <a:lstStyle/>
          <a:p>
            <a:pPr eaLnBrk="1" hangingPunct="1"/>
            <a:r>
              <a:rPr lang="es-ES" altLang="es-ES" sz="2400"/>
              <a:t>Caminos mínimos</a:t>
            </a:r>
          </a:p>
        </p:txBody>
      </p:sp>
      <p:sp>
        <p:nvSpPr>
          <p:cNvPr id="22532" name="Rectangle 3"/>
          <p:cNvSpPr>
            <a:spLocks noGrp="1" noChangeArrowheads="1"/>
          </p:cNvSpPr>
          <p:nvPr>
            <p:ph type="body" idx="1"/>
          </p:nvPr>
        </p:nvSpPr>
        <p:spPr>
          <a:xfrm>
            <a:off x="685800" y="1557338"/>
            <a:ext cx="8278813" cy="4679950"/>
          </a:xfrm>
        </p:spPr>
        <p:txBody>
          <a:bodyPr/>
          <a:lstStyle/>
          <a:p>
            <a:pPr eaLnBrk="1" hangingPunct="1">
              <a:defRPr/>
            </a:pPr>
            <a:r>
              <a:rPr lang="es-ES" b="1" dirty="0"/>
              <a:t>Algoritmo de Floyd - Tiempo de ejecución</a:t>
            </a:r>
          </a:p>
          <a:p>
            <a:pPr eaLnBrk="1" hangingPunct="1">
              <a:defRPr/>
            </a:pPr>
            <a:r>
              <a:rPr lang="es-ES" dirty="0"/>
              <a:t>Si implementamos el Algoritmo de </a:t>
            </a:r>
            <a:r>
              <a:rPr lang="es-ES" dirty="0" err="1"/>
              <a:t>Dijkstra</a:t>
            </a:r>
            <a:r>
              <a:rPr lang="es-ES" dirty="0"/>
              <a:t> con </a:t>
            </a:r>
            <a:r>
              <a:rPr lang="es-ES" dirty="0" err="1"/>
              <a:t>heaps</a:t>
            </a:r>
            <a:r>
              <a:rPr lang="es-ES" dirty="0"/>
              <a:t>: </a:t>
            </a:r>
            <a:r>
              <a:rPr lang="es-ES" dirty="0" err="1"/>
              <a:t>T</a:t>
            </a:r>
            <a:r>
              <a:rPr lang="es-ES" baseline="-25000" dirty="0" err="1"/>
              <a:t>Dijkstra</a:t>
            </a:r>
            <a:r>
              <a:rPr lang="es-ES" dirty="0"/>
              <a:t>(n, m) ∈ O((m + n) log n)</a:t>
            </a:r>
          </a:p>
          <a:p>
            <a:pPr marL="0" indent="0" eaLnBrk="1" hangingPunct="1">
              <a:buNone/>
              <a:defRPr/>
            </a:pPr>
            <a:r>
              <a:rPr lang="es-ES" dirty="0"/>
              <a:t>Tiempo de ejecución: n * O((m + n) log n) = O((m * n + n</a:t>
            </a:r>
            <a:r>
              <a:rPr lang="es-ES" baseline="30000" dirty="0"/>
              <a:t>2</a:t>
            </a:r>
            <a:r>
              <a:rPr lang="es-ES" dirty="0"/>
              <a:t>) log n)</a:t>
            </a:r>
          </a:p>
          <a:p>
            <a:pPr eaLnBrk="1" hangingPunct="1">
              <a:defRPr/>
            </a:pPr>
            <a:r>
              <a:rPr lang="es-ES" dirty="0"/>
              <a:t>Casos según el tipo de grafo</a:t>
            </a:r>
          </a:p>
          <a:p>
            <a:pPr lvl="1" eaLnBrk="1" hangingPunct="1">
              <a:defRPr/>
            </a:pPr>
            <a:r>
              <a:rPr lang="es-ES" sz="2200" dirty="0"/>
              <a:t>Grafo disperso, m ≪ n</a:t>
            </a:r>
            <a:r>
              <a:rPr lang="es-ES" sz="2200" baseline="30000" dirty="0"/>
              <a:t>2</a:t>
            </a:r>
            <a:r>
              <a:rPr lang="es-ES" sz="2200" dirty="0"/>
              <a:t>: mejor ejecutar </a:t>
            </a:r>
            <a:r>
              <a:rPr lang="es-ES" sz="2200" dirty="0" err="1"/>
              <a:t>Dijkstra</a:t>
            </a:r>
            <a:r>
              <a:rPr lang="es-ES" sz="2200" dirty="0"/>
              <a:t> n veces</a:t>
            </a:r>
          </a:p>
          <a:p>
            <a:pPr lvl="1" eaLnBrk="1" hangingPunct="1">
              <a:defRPr/>
            </a:pPr>
            <a:r>
              <a:rPr lang="es-ES" sz="2200" dirty="0"/>
              <a:t>Grafo es denso, m ≃ n</a:t>
            </a:r>
            <a:r>
              <a:rPr lang="es-ES" sz="2200" baseline="30000" dirty="0"/>
              <a:t>2</a:t>
            </a:r>
            <a:r>
              <a:rPr lang="es-ES" sz="2200" dirty="0"/>
              <a:t>: mejor ejecutar Floyd</a:t>
            </a:r>
          </a:p>
        </p:txBody>
      </p:sp>
    </p:spTree>
    <p:extLst>
      <p:ext uri="{BB962C8B-B14F-4D97-AF65-F5344CB8AC3E}">
        <p14:creationId xmlns:p14="http://schemas.microsoft.com/office/powerpoint/2010/main" val="25339216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BC41FC3F-F838-4FEA-BBFA-658EB537B180}" type="slidenum">
              <a:rPr lang="es-ES" altLang="es-ES" sz="1800" smtClean="0">
                <a:solidFill>
                  <a:schemeClr val="bg1"/>
                </a:solidFill>
                <a:latin typeface="ZapfHumnst Dm BT" pitchFamily="34" charset="0"/>
              </a:rPr>
              <a:pPr eaLnBrk="1" hangingPunct="1">
                <a:spcBef>
                  <a:spcPct val="0"/>
                </a:spcBef>
                <a:buFontTx/>
                <a:buNone/>
              </a:pPr>
              <a:t>39</a:t>
            </a:fld>
            <a:endParaRPr lang="es-ES" altLang="es-ES" sz="1800">
              <a:solidFill>
                <a:schemeClr val="bg1"/>
              </a:solidFill>
              <a:latin typeface="ZapfHumnst Dm BT" pitchFamily="34" charset="0"/>
            </a:endParaRPr>
          </a:p>
        </p:txBody>
      </p:sp>
      <p:sp>
        <p:nvSpPr>
          <p:cNvPr id="22531" name="Rectangle 2"/>
          <p:cNvSpPr>
            <a:spLocks noGrp="1" noChangeArrowheads="1"/>
          </p:cNvSpPr>
          <p:nvPr>
            <p:ph type="title"/>
          </p:nvPr>
        </p:nvSpPr>
        <p:spPr/>
        <p:txBody>
          <a:bodyPr/>
          <a:lstStyle/>
          <a:p>
            <a:pPr eaLnBrk="1" hangingPunct="1"/>
            <a:r>
              <a:rPr lang="es-ES" altLang="es-ES" sz="2400"/>
              <a:t>Caminos mínimos</a:t>
            </a:r>
          </a:p>
        </p:txBody>
      </p:sp>
      <p:sp>
        <p:nvSpPr>
          <p:cNvPr id="22532" name="Rectangle 3"/>
          <p:cNvSpPr>
            <a:spLocks noGrp="1" noChangeArrowheads="1"/>
          </p:cNvSpPr>
          <p:nvPr>
            <p:ph type="body" idx="1"/>
          </p:nvPr>
        </p:nvSpPr>
        <p:spPr>
          <a:xfrm>
            <a:off x="685800" y="1557338"/>
            <a:ext cx="8278813" cy="4679950"/>
          </a:xfrm>
        </p:spPr>
        <p:txBody>
          <a:bodyPr/>
          <a:lstStyle/>
          <a:p>
            <a:pPr eaLnBrk="1" hangingPunct="1">
              <a:defRPr/>
            </a:pPr>
            <a:r>
              <a:rPr lang="es-ES" b="1" dirty="0"/>
              <a:t>Algoritmo de Floyd. Ejemplo de aplicación (I)</a:t>
            </a:r>
          </a:p>
          <a:p>
            <a:pPr eaLnBrk="1" hangingPunct="1">
              <a:defRPr/>
            </a:pPr>
            <a:r>
              <a:rPr lang="es-ES" dirty="0"/>
              <a:t>Grafo orientado y matriz de distancias (EDA II)</a:t>
            </a:r>
            <a:endParaRPr lang="es-ES" sz="1400" dirty="0">
              <a:latin typeface="+mj-lt"/>
              <a:cs typeface="Courier New" pitchFamily="49" charset="0"/>
            </a:endParaRPr>
          </a:p>
        </p:txBody>
      </p:sp>
      <p:grpSp>
        <p:nvGrpSpPr>
          <p:cNvPr id="2" name="Group 36"/>
          <p:cNvGrpSpPr>
            <a:grpSpLocks/>
          </p:cNvGrpSpPr>
          <p:nvPr/>
        </p:nvGrpSpPr>
        <p:grpSpPr bwMode="auto">
          <a:xfrm>
            <a:off x="1152525" y="3141663"/>
            <a:ext cx="3879850" cy="2389187"/>
            <a:chOff x="562" y="2112"/>
            <a:chExt cx="2444" cy="1505"/>
          </a:xfrm>
        </p:grpSpPr>
        <p:grpSp>
          <p:nvGrpSpPr>
            <p:cNvPr id="22587" name="Group 7"/>
            <p:cNvGrpSpPr>
              <a:grpSpLocks/>
            </p:cNvGrpSpPr>
            <p:nvPr/>
          </p:nvGrpSpPr>
          <p:grpSpPr bwMode="auto">
            <a:xfrm>
              <a:off x="562" y="2704"/>
              <a:ext cx="246" cy="298"/>
              <a:chOff x="555" y="2789"/>
              <a:chExt cx="246" cy="298"/>
            </a:xfrm>
          </p:grpSpPr>
          <p:sp>
            <p:nvSpPr>
              <p:cNvPr id="22614" name="Oval 5"/>
              <p:cNvSpPr>
                <a:spLocks noChangeArrowheads="1"/>
              </p:cNvSpPr>
              <p:nvPr/>
            </p:nvSpPr>
            <p:spPr bwMode="auto">
              <a:xfrm>
                <a:off x="555" y="2789"/>
                <a:ext cx="246" cy="253"/>
              </a:xfrm>
              <a:prstGeom prst="ellipse">
                <a:avLst/>
              </a:prstGeom>
              <a:noFill/>
              <a:ln w="25400">
                <a:solidFill>
                  <a:srgbClr val="00517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endParaRPr lang="es-ES" altLang="es-ES">
                  <a:latin typeface="ZapfHumnst Dm BT" pitchFamily="34" charset="0"/>
                </a:endParaRPr>
              </a:p>
            </p:txBody>
          </p:sp>
          <p:sp>
            <p:nvSpPr>
              <p:cNvPr id="22615" name="Text Box 6"/>
              <p:cNvSpPr txBox="1">
                <a:spLocks noChangeArrowheads="1"/>
              </p:cNvSpPr>
              <p:nvPr/>
            </p:nvSpPr>
            <p:spPr bwMode="auto">
              <a:xfrm>
                <a:off x="577" y="2796"/>
                <a:ext cx="18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algn="ctr" eaLnBrk="1" hangingPunct="1">
                  <a:spcBef>
                    <a:spcPct val="50000"/>
                  </a:spcBef>
                  <a:buFontTx/>
                  <a:buNone/>
                </a:pPr>
                <a:r>
                  <a:rPr lang="es-ES" altLang="es-ES">
                    <a:latin typeface="ZapfHumnst Dm BT" pitchFamily="34" charset="0"/>
                  </a:rPr>
                  <a:t>0</a:t>
                </a:r>
              </a:p>
            </p:txBody>
          </p:sp>
        </p:grpSp>
        <p:grpSp>
          <p:nvGrpSpPr>
            <p:cNvPr id="22588" name="Group 8"/>
            <p:cNvGrpSpPr>
              <a:grpSpLocks/>
            </p:cNvGrpSpPr>
            <p:nvPr/>
          </p:nvGrpSpPr>
          <p:grpSpPr bwMode="auto">
            <a:xfrm>
              <a:off x="1510" y="2136"/>
              <a:ext cx="246" cy="298"/>
              <a:chOff x="555" y="2789"/>
              <a:chExt cx="246" cy="298"/>
            </a:xfrm>
          </p:grpSpPr>
          <p:sp>
            <p:nvSpPr>
              <p:cNvPr id="22612" name="Oval 9"/>
              <p:cNvSpPr>
                <a:spLocks noChangeArrowheads="1"/>
              </p:cNvSpPr>
              <p:nvPr/>
            </p:nvSpPr>
            <p:spPr bwMode="auto">
              <a:xfrm>
                <a:off x="555" y="2789"/>
                <a:ext cx="246" cy="253"/>
              </a:xfrm>
              <a:prstGeom prst="ellipse">
                <a:avLst/>
              </a:prstGeom>
              <a:noFill/>
              <a:ln w="25400">
                <a:solidFill>
                  <a:srgbClr val="00517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endParaRPr lang="es-ES" altLang="es-ES">
                  <a:latin typeface="ZapfHumnst Dm BT" pitchFamily="34" charset="0"/>
                </a:endParaRPr>
              </a:p>
            </p:txBody>
          </p:sp>
          <p:sp>
            <p:nvSpPr>
              <p:cNvPr id="22613" name="Text Box 10"/>
              <p:cNvSpPr txBox="1">
                <a:spLocks noChangeArrowheads="1"/>
              </p:cNvSpPr>
              <p:nvPr/>
            </p:nvSpPr>
            <p:spPr bwMode="auto">
              <a:xfrm>
                <a:off x="577" y="2796"/>
                <a:ext cx="18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algn="ctr" eaLnBrk="1" hangingPunct="1">
                  <a:spcBef>
                    <a:spcPct val="50000"/>
                  </a:spcBef>
                  <a:buFontTx/>
                  <a:buNone/>
                </a:pPr>
                <a:r>
                  <a:rPr lang="es-ES" altLang="es-ES">
                    <a:latin typeface="ZapfHumnst Dm BT" pitchFamily="34" charset="0"/>
                  </a:rPr>
                  <a:t>1</a:t>
                </a:r>
              </a:p>
            </p:txBody>
          </p:sp>
        </p:grpSp>
        <p:grpSp>
          <p:nvGrpSpPr>
            <p:cNvPr id="22589" name="Group 11"/>
            <p:cNvGrpSpPr>
              <a:grpSpLocks/>
            </p:cNvGrpSpPr>
            <p:nvPr/>
          </p:nvGrpSpPr>
          <p:grpSpPr bwMode="auto">
            <a:xfrm>
              <a:off x="1510" y="3218"/>
              <a:ext cx="246" cy="298"/>
              <a:chOff x="555" y="2789"/>
              <a:chExt cx="246" cy="298"/>
            </a:xfrm>
          </p:grpSpPr>
          <p:sp>
            <p:nvSpPr>
              <p:cNvPr id="22610" name="Oval 12"/>
              <p:cNvSpPr>
                <a:spLocks noChangeArrowheads="1"/>
              </p:cNvSpPr>
              <p:nvPr/>
            </p:nvSpPr>
            <p:spPr bwMode="auto">
              <a:xfrm>
                <a:off x="555" y="2789"/>
                <a:ext cx="246" cy="253"/>
              </a:xfrm>
              <a:prstGeom prst="ellipse">
                <a:avLst/>
              </a:prstGeom>
              <a:noFill/>
              <a:ln w="25400">
                <a:solidFill>
                  <a:srgbClr val="00517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endParaRPr lang="es-ES" altLang="es-ES">
                  <a:latin typeface="ZapfHumnst Dm BT" pitchFamily="34" charset="0"/>
                </a:endParaRPr>
              </a:p>
            </p:txBody>
          </p:sp>
          <p:sp>
            <p:nvSpPr>
              <p:cNvPr id="22611" name="Text Box 13"/>
              <p:cNvSpPr txBox="1">
                <a:spLocks noChangeArrowheads="1"/>
              </p:cNvSpPr>
              <p:nvPr/>
            </p:nvSpPr>
            <p:spPr bwMode="auto">
              <a:xfrm>
                <a:off x="577" y="2796"/>
                <a:ext cx="18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algn="ctr" eaLnBrk="1" hangingPunct="1">
                  <a:spcBef>
                    <a:spcPct val="50000"/>
                  </a:spcBef>
                  <a:buFontTx/>
                  <a:buNone/>
                </a:pPr>
                <a:r>
                  <a:rPr lang="es-ES" altLang="es-ES">
                    <a:latin typeface="ZapfHumnst Dm BT" pitchFamily="34" charset="0"/>
                  </a:rPr>
                  <a:t>2</a:t>
                </a:r>
              </a:p>
            </p:txBody>
          </p:sp>
        </p:grpSp>
        <p:grpSp>
          <p:nvGrpSpPr>
            <p:cNvPr id="22590" name="Group 14"/>
            <p:cNvGrpSpPr>
              <a:grpSpLocks/>
            </p:cNvGrpSpPr>
            <p:nvPr/>
          </p:nvGrpSpPr>
          <p:grpSpPr bwMode="auto">
            <a:xfrm>
              <a:off x="2563" y="2136"/>
              <a:ext cx="246" cy="298"/>
              <a:chOff x="555" y="2789"/>
              <a:chExt cx="246" cy="298"/>
            </a:xfrm>
          </p:grpSpPr>
          <p:sp>
            <p:nvSpPr>
              <p:cNvPr id="22608" name="Oval 15"/>
              <p:cNvSpPr>
                <a:spLocks noChangeArrowheads="1"/>
              </p:cNvSpPr>
              <p:nvPr/>
            </p:nvSpPr>
            <p:spPr bwMode="auto">
              <a:xfrm>
                <a:off x="555" y="2789"/>
                <a:ext cx="246" cy="253"/>
              </a:xfrm>
              <a:prstGeom prst="ellipse">
                <a:avLst/>
              </a:prstGeom>
              <a:noFill/>
              <a:ln w="25400">
                <a:solidFill>
                  <a:srgbClr val="00517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endParaRPr lang="es-ES" altLang="es-ES">
                  <a:latin typeface="ZapfHumnst Dm BT" pitchFamily="34" charset="0"/>
                </a:endParaRPr>
              </a:p>
            </p:txBody>
          </p:sp>
          <p:sp>
            <p:nvSpPr>
              <p:cNvPr id="22609" name="Text Box 16"/>
              <p:cNvSpPr txBox="1">
                <a:spLocks noChangeArrowheads="1"/>
              </p:cNvSpPr>
              <p:nvPr/>
            </p:nvSpPr>
            <p:spPr bwMode="auto">
              <a:xfrm>
                <a:off x="577" y="2796"/>
                <a:ext cx="18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algn="ctr" eaLnBrk="1" hangingPunct="1">
                  <a:spcBef>
                    <a:spcPct val="50000"/>
                  </a:spcBef>
                  <a:buFontTx/>
                  <a:buNone/>
                </a:pPr>
                <a:r>
                  <a:rPr lang="es-ES" altLang="es-ES">
                    <a:latin typeface="ZapfHumnst Dm BT" pitchFamily="34" charset="0"/>
                  </a:rPr>
                  <a:t>3</a:t>
                </a:r>
              </a:p>
            </p:txBody>
          </p:sp>
        </p:grpSp>
        <p:grpSp>
          <p:nvGrpSpPr>
            <p:cNvPr id="22591" name="Group 17"/>
            <p:cNvGrpSpPr>
              <a:grpSpLocks/>
            </p:cNvGrpSpPr>
            <p:nvPr/>
          </p:nvGrpSpPr>
          <p:grpSpPr bwMode="auto">
            <a:xfrm>
              <a:off x="2563" y="3218"/>
              <a:ext cx="246" cy="298"/>
              <a:chOff x="555" y="2789"/>
              <a:chExt cx="246" cy="298"/>
            </a:xfrm>
          </p:grpSpPr>
          <p:sp>
            <p:nvSpPr>
              <p:cNvPr id="22606" name="Oval 18"/>
              <p:cNvSpPr>
                <a:spLocks noChangeArrowheads="1"/>
              </p:cNvSpPr>
              <p:nvPr/>
            </p:nvSpPr>
            <p:spPr bwMode="auto">
              <a:xfrm>
                <a:off x="555" y="2789"/>
                <a:ext cx="246" cy="253"/>
              </a:xfrm>
              <a:prstGeom prst="ellipse">
                <a:avLst/>
              </a:prstGeom>
              <a:noFill/>
              <a:ln w="25400">
                <a:solidFill>
                  <a:srgbClr val="00517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endParaRPr lang="es-ES" altLang="es-ES">
                  <a:latin typeface="ZapfHumnst Dm BT" pitchFamily="34" charset="0"/>
                </a:endParaRPr>
              </a:p>
            </p:txBody>
          </p:sp>
          <p:sp>
            <p:nvSpPr>
              <p:cNvPr id="22607" name="Text Box 19"/>
              <p:cNvSpPr txBox="1">
                <a:spLocks noChangeArrowheads="1"/>
              </p:cNvSpPr>
              <p:nvPr/>
            </p:nvSpPr>
            <p:spPr bwMode="auto">
              <a:xfrm>
                <a:off x="577" y="2796"/>
                <a:ext cx="18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algn="ctr" eaLnBrk="1" hangingPunct="1">
                  <a:spcBef>
                    <a:spcPct val="50000"/>
                  </a:spcBef>
                  <a:buFontTx/>
                  <a:buNone/>
                </a:pPr>
                <a:r>
                  <a:rPr lang="es-ES" altLang="es-ES">
                    <a:latin typeface="ZapfHumnst Dm BT" pitchFamily="34" charset="0"/>
                  </a:rPr>
                  <a:t>4</a:t>
                </a:r>
              </a:p>
            </p:txBody>
          </p:sp>
        </p:grpSp>
        <p:sp>
          <p:nvSpPr>
            <p:cNvPr id="22592" name="Line 20"/>
            <p:cNvSpPr>
              <a:spLocks noChangeShapeType="1"/>
            </p:cNvSpPr>
            <p:nvPr/>
          </p:nvSpPr>
          <p:spPr bwMode="auto">
            <a:xfrm flipV="1">
              <a:off x="787" y="2311"/>
              <a:ext cx="734" cy="443"/>
            </a:xfrm>
            <a:prstGeom prst="line">
              <a:avLst/>
            </a:prstGeom>
            <a:noFill/>
            <a:ln w="12700">
              <a:solidFill>
                <a:srgbClr val="005176"/>
              </a:solidFill>
              <a:round/>
              <a:headEnd/>
              <a:tailEnd type="triangle" w="lg" len="med"/>
            </a:ln>
            <a:extLst>
              <a:ext uri="{909E8E84-426E-40DD-AFC4-6F175D3DCCD1}">
                <a14:hiddenFill xmlns:a14="http://schemas.microsoft.com/office/drawing/2010/main">
                  <a:noFill/>
                </a14:hiddenFill>
              </a:ext>
            </a:extLst>
          </p:spPr>
          <p:txBody>
            <a:bodyPr/>
            <a:lstStyle/>
            <a:p>
              <a:endParaRPr lang="es-ES"/>
            </a:p>
          </p:txBody>
        </p:sp>
        <p:sp>
          <p:nvSpPr>
            <p:cNvPr id="22593" name="Line 21"/>
            <p:cNvSpPr>
              <a:spLocks noChangeShapeType="1"/>
            </p:cNvSpPr>
            <p:nvPr/>
          </p:nvSpPr>
          <p:spPr bwMode="auto">
            <a:xfrm>
              <a:off x="787" y="2910"/>
              <a:ext cx="1808" cy="343"/>
            </a:xfrm>
            <a:prstGeom prst="line">
              <a:avLst/>
            </a:prstGeom>
            <a:noFill/>
            <a:ln w="12700">
              <a:solidFill>
                <a:srgbClr val="005176"/>
              </a:solidFill>
              <a:round/>
              <a:headEnd/>
              <a:tailEnd type="triangle" w="lg" len="med"/>
            </a:ln>
            <a:extLst>
              <a:ext uri="{909E8E84-426E-40DD-AFC4-6F175D3DCCD1}">
                <a14:hiddenFill xmlns:a14="http://schemas.microsoft.com/office/drawing/2010/main">
                  <a:noFill/>
                </a14:hiddenFill>
              </a:ext>
            </a:extLst>
          </p:spPr>
          <p:txBody>
            <a:bodyPr/>
            <a:lstStyle/>
            <a:p>
              <a:endParaRPr lang="es-ES"/>
            </a:p>
          </p:txBody>
        </p:sp>
        <p:sp>
          <p:nvSpPr>
            <p:cNvPr id="22594" name="Line 22"/>
            <p:cNvSpPr>
              <a:spLocks noChangeShapeType="1"/>
            </p:cNvSpPr>
            <p:nvPr/>
          </p:nvSpPr>
          <p:spPr bwMode="auto">
            <a:xfrm>
              <a:off x="1631" y="2389"/>
              <a:ext cx="0" cy="821"/>
            </a:xfrm>
            <a:prstGeom prst="line">
              <a:avLst/>
            </a:prstGeom>
            <a:noFill/>
            <a:ln w="12700">
              <a:solidFill>
                <a:srgbClr val="005176"/>
              </a:solidFill>
              <a:round/>
              <a:headEnd/>
              <a:tailEnd type="triangle" w="lg" len="med"/>
            </a:ln>
            <a:extLst>
              <a:ext uri="{909E8E84-426E-40DD-AFC4-6F175D3DCCD1}">
                <a14:hiddenFill xmlns:a14="http://schemas.microsoft.com/office/drawing/2010/main">
                  <a:noFill/>
                </a14:hiddenFill>
              </a:ext>
            </a:extLst>
          </p:spPr>
          <p:txBody>
            <a:bodyPr/>
            <a:lstStyle/>
            <a:p>
              <a:endParaRPr lang="es-ES"/>
            </a:p>
          </p:txBody>
        </p:sp>
        <p:sp>
          <p:nvSpPr>
            <p:cNvPr id="22595" name="Line 23"/>
            <p:cNvSpPr>
              <a:spLocks noChangeShapeType="1"/>
            </p:cNvSpPr>
            <p:nvPr/>
          </p:nvSpPr>
          <p:spPr bwMode="auto">
            <a:xfrm flipV="1">
              <a:off x="1729" y="2363"/>
              <a:ext cx="888" cy="891"/>
            </a:xfrm>
            <a:prstGeom prst="line">
              <a:avLst/>
            </a:prstGeom>
            <a:noFill/>
            <a:ln w="12700">
              <a:solidFill>
                <a:srgbClr val="005176"/>
              </a:solidFill>
              <a:round/>
              <a:headEnd type="triangle" w="lg" len="med"/>
              <a:tailEnd type="none" w="lg" len="med"/>
            </a:ln>
            <a:extLst>
              <a:ext uri="{909E8E84-426E-40DD-AFC4-6F175D3DCCD1}">
                <a14:hiddenFill xmlns:a14="http://schemas.microsoft.com/office/drawing/2010/main">
                  <a:noFill/>
                </a14:hiddenFill>
              </a:ext>
            </a:extLst>
          </p:spPr>
          <p:txBody>
            <a:bodyPr/>
            <a:lstStyle/>
            <a:p>
              <a:endParaRPr lang="es-ES"/>
            </a:p>
          </p:txBody>
        </p:sp>
        <p:sp>
          <p:nvSpPr>
            <p:cNvPr id="22596" name="Line 25"/>
            <p:cNvSpPr>
              <a:spLocks noChangeShapeType="1"/>
            </p:cNvSpPr>
            <p:nvPr/>
          </p:nvSpPr>
          <p:spPr bwMode="auto">
            <a:xfrm>
              <a:off x="2681" y="2396"/>
              <a:ext cx="0" cy="814"/>
            </a:xfrm>
            <a:prstGeom prst="line">
              <a:avLst/>
            </a:prstGeom>
            <a:noFill/>
            <a:ln w="12700">
              <a:solidFill>
                <a:srgbClr val="005176"/>
              </a:solidFill>
              <a:round/>
              <a:headEnd/>
              <a:tailEnd type="triangle" w="lg" len="med"/>
            </a:ln>
            <a:extLst>
              <a:ext uri="{909E8E84-426E-40DD-AFC4-6F175D3DCCD1}">
                <a14:hiddenFill xmlns:a14="http://schemas.microsoft.com/office/drawing/2010/main">
                  <a:noFill/>
                </a14:hiddenFill>
              </a:ext>
            </a:extLst>
          </p:spPr>
          <p:txBody>
            <a:bodyPr/>
            <a:lstStyle/>
            <a:p>
              <a:endParaRPr lang="es-ES"/>
            </a:p>
          </p:txBody>
        </p:sp>
        <p:sp>
          <p:nvSpPr>
            <p:cNvPr id="22597" name="Line 26"/>
            <p:cNvSpPr>
              <a:spLocks noChangeShapeType="1"/>
            </p:cNvSpPr>
            <p:nvPr/>
          </p:nvSpPr>
          <p:spPr bwMode="auto">
            <a:xfrm flipV="1">
              <a:off x="1772" y="3330"/>
              <a:ext cx="787" cy="0"/>
            </a:xfrm>
            <a:prstGeom prst="line">
              <a:avLst/>
            </a:prstGeom>
            <a:noFill/>
            <a:ln w="12700">
              <a:solidFill>
                <a:srgbClr val="005176"/>
              </a:solidFill>
              <a:round/>
              <a:headEnd/>
              <a:tailEnd type="triangle" w="lg" len="med"/>
            </a:ln>
            <a:extLst>
              <a:ext uri="{909E8E84-426E-40DD-AFC4-6F175D3DCCD1}">
                <a14:hiddenFill xmlns:a14="http://schemas.microsoft.com/office/drawing/2010/main">
                  <a:noFill/>
                </a14:hiddenFill>
              </a:ext>
            </a:extLst>
          </p:spPr>
          <p:txBody>
            <a:bodyPr/>
            <a:lstStyle/>
            <a:p>
              <a:endParaRPr lang="es-ES"/>
            </a:p>
          </p:txBody>
        </p:sp>
        <p:sp>
          <p:nvSpPr>
            <p:cNvPr id="22598" name="Text Box 28"/>
            <p:cNvSpPr txBox="1">
              <a:spLocks noChangeArrowheads="1"/>
            </p:cNvSpPr>
            <p:nvPr/>
          </p:nvSpPr>
          <p:spPr bwMode="auto">
            <a:xfrm>
              <a:off x="935" y="2288"/>
              <a:ext cx="33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r>
                <a:rPr lang="es-ES" altLang="es-ES">
                  <a:latin typeface="ZapfHumnst Dm BT" pitchFamily="34" charset="0"/>
                </a:rPr>
                <a:t>10</a:t>
              </a:r>
            </a:p>
          </p:txBody>
        </p:sp>
        <p:sp>
          <p:nvSpPr>
            <p:cNvPr id="22599" name="Text Box 29"/>
            <p:cNvSpPr txBox="1">
              <a:spLocks noChangeArrowheads="1"/>
            </p:cNvSpPr>
            <p:nvPr/>
          </p:nvSpPr>
          <p:spPr bwMode="auto">
            <a:xfrm>
              <a:off x="1016" y="2963"/>
              <a:ext cx="4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r>
                <a:rPr lang="es-ES" altLang="es-ES">
                  <a:latin typeface="ZapfHumnst Dm BT" pitchFamily="34" charset="0"/>
                </a:rPr>
                <a:t>100</a:t>
              </a:r>
            </a:p>
          </p:txBody>
        </p:sp>
        <p:sp>
          <p:nvSpPr>
            <p:cNvPr id="22600" name="Text Box 30"/>
            <p:cNvSpPr txBox="1">
              <a:spLocks noChangeArrowheads="1"/>
            </p:cNvSpPr>
            <p:nvPr/>
          </p:nvSpPr>
          <p:spPr bwMode="auto">
            <a:xfrm>
              <a:off x="1613" y="2656"/>
              <a:ext cx="33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r>
                <a:rPr lang="es-ES" altLang="es-ES">
                  <a:latin typeface="ZapfHumnst Dm BT" pitchFamily="34" charset="0"/>
                </a:rPr>
                <a:t>50</a:t>
              </a:r>
            </a:p>
          </p:txBody>
        </p:sp>
        <p:sp>
          <p:nvSpPr>
            <p:cNvPr id="22601" name="Text Box 31"/>
            <p:cNvSpPr txBox="1">
              <a:spLocks noChangeArrowheads="1"/>
            </p:cNvSpPr>
            <p:nvPr/>
          </p:nvSpPr>
          <p:spPr bwMode="auto">
            <a:xfrm>
              <a:off x="2081" y="2112"/>
              <a:ext cx="33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r>
                <a:rPr lang="es-ES" altLang="es-ES">
                  <a:latin typeface="ZapfHumnst Dm BT" pitchFamily="34" charset="0"/>
                </a:rPr>
                <a:t>30</a:t>
              </a:r>
            </a:p>
          </p:txBody>
        </p:sp>
        <p:sp>
          <p:nvSpPr>
            <p:cNvPr id="22602" name="Text Box 32"/>
            <p:cNvSpPr txBox="1">
              <a:spLocks noChangeArrowheads="1"/>
            </p:cNvSpPr>
            <p:nvPr/>
          </p:nvSpPr>
          <p:spPr bwMode="auto">
            <a:xfrm>
              <a:off x="2203" y="2682"/>
              <a:ext cx="33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r>
                <a:rPr lang="es-ES" altLang="es-ES">
                  <a:latin typeface="ZapfHumnst Dm BT" pitchFamily="34" charset="0"/>
                </a:rPr>
                <a:t>20</a:t>
              </a:r>
            </a:p>
          </p:txBody>
        </p:sp>
        <p:sp>
          <p:nvSpPr>
            <p:cNvPr id="22603" name="Text Box 34"/>
            <p:cNvSpPr txBox="1">
              <a:spLocks noChangeArrowheads="1"/>
            </p:cNvSpPr>
            <p:nvPr/>
          </p:nvSpPr>
          <p:spPr bwMode="auto">
            <a:xfrm>
              <a:off x="2000" y="3326"/>
              <a:ext cx="33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r>
                <a:rPr lang="es-ES" altLang="es-ES">
                  <a:latin typeface="ZapfHumnst Dm BT" pitchFamily="34" charset="0"/>
                </a:rPr>
                <a:t>10</a:t>
              </a:r>
            </a:p>
          </p:txBody>
        </p:sp>
        <p:sp>
          <p:nvSpPr>
            <p:cNvPr id="22604" name="Text Box 35"/>
            <p:cNvSpPr txBox="1">
              <a:spLocks noChangeArrowheads="1"/>
            </p:cNvSpPr>
            <p:nvPr/>
          </p:nvSpPr>
          <p:spPr bwMode="auto">
            <a:xfrm>
              <a:off x="2674" y="2717"/>
              <a:ext cx="33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r>
                <a:rPr lang="es-ES" altLang="es-ES">
                  <a:latin typeface="ZapfHumnst Dm BT" pitchFamily="34" charset="0"/>
                </a:rPr>
                <a:t>60</a:t>
              </a:r>
            </a:p>
          </p:txBody>
        </p:sp>
        <p:sp>
          <p:nvSpPr>
            <p:cNvPr id="22605" name="Line 20"/>
            <p:cNvSpPr>
              <a:spLocks noChangeShapeType="1"/>
            </p:cNvSpPr>
            <p:nvPr/>
          </p:nvSpPr>
          <p:spPr bwMode="auto">
            <a:xfrm flipV="1">
              <a:off x="808" y="2263"/>
              <a:ext cx="1751" cy="569"/>
            </a:xfrm>
            <a:prstGeom prst="line">
              <a:avLst/>
            </a:prstGeom>
            <a:noFill/>
            <a:ln w="12700">
              <a:solidFill>
                <a:srgbClr val="005176"/>
              </a:solidFill>
              <a:round/>
              <a:headEnd/>
              <a:tailEnd type="triangle" w="lg" len="med"/>
            </a:ln>
            <a:extLst>
              <a:ext uri="{909E8E84-426E-40DD-AFC4-6F175D3DCCD1}">
                <a14:hiddenFill xmlns:a14="http://schemas.microsoft.com/office/drawing/2010/main">
                  <a:noFill/>
                </a14:hiddenFill>
              </a:ext>
            </a:extLst>
          </p:spPr>
          <p:txBody>
            <a:bodyPr/>
            <a:lstStyle/>
            <a:p>
              <a:endParaRPr lang="es-ES"/>
            </a:p>
          </p:txBody>
        </p:sp>
      </p:grpSp>
      <p:graphicFrame>
        <p:nvGraphicFramePr>
          <p:cNvPr id="37" name="Group 767"/>
          <p:cNvGraphicFramePr>
            <a:graphicFrameLocks/>
          </p:cNvGraphicFramePr>
          <p:nvPr/>
        </p:nvGraphicFramePr>
        <p:xfrm>
          <a:off x="5822950" y="3240088"/>
          <a:ext cx="2565400" cy="2058989"/>
        </p:xfrm>
        <a:graphic>
          <a:graphicData uri="http://schemas.openxmlformats.org/drawingml/2006/table">
            <a:tbl>
              <a:tblPr/>
              <a:tblGrid>
                <a:gridCol w="407988">
                  <a:extLst>
                    <a:ext uri="{9D8B030D-6E8A-4147-A177-3AD203B41FA5}">
                      <a16:colId xmlns:a16="http://schemas.microsoft.com/office/drawing/2014/main" val="20000"/>
                    </a:ext>
                  </a:extLst>
                </a:gridCol>
                <a:gridCol w="441325">
                  <a:extLst>
                    <a:ext uri="{9D8B030D-6E8A-4147-A177-3AD203B41FA5}">
                      <a16:colId xmlns:a16="http://schemas.microsoft.com/office/drawing/2014/main" val="20001"/>
                    </a:ext>
                  </a:extLst>
                </a:gridCol>
                <a:gridCol w="439737">
                  <a:extLst>
                    <a:ext uri="{9D8B030D-6E8A-4147-A177-3AD203B41FA5}">
                      <a16:colId xmlns:a16="http://schemas.microsoft.com/office/drawing/2014/main" val="20002"/>
                    </a:ext>
                  </a:extLst>
                </a:gridCol>
                <a:gridCol w="395288">
                  <a:extLst>
                    <a:ext uri="{9D8B030D-6E8A-4147-A177-3AD203B41FA5}">
                      <a16:colId xmlns:a16="http://schemas.microsoft.com/office/drawing/2014/main" val="20003"/>
                    </a:ext>
                  </a:extLst>
                </a:gridCol>
                <a:gridCol w="439737">
                  <a:extLst>
                    <a:ext uri="{9D8B030D-6E8A-4147-A177-3AD203B41FA5}">
                      <a16:colId xmlns:a16="http://schemas.microsoft.com/office/drawing/2014/main" val="20004"/>
                    </a:ext>
                  </a:extLst>
                </a:gridCol>
                <a:gridCol w="441325">
                  <a:extLst>
                    <a:ext uri="{9D8B030D-6E8A-4147-A177-3AD203B41FA5}">
                      <a16:colId xmlns:a16="http://schemas.microsoft.com/office/drawing/2014/main" val="20005"/>
                    </a:ext>
                  </a:extLst>
                </a:gridCol>
              </a:tblGrid>
              <a:tr h="37470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s-ES" sz="1600" b="0" i="0" u="none" strike="noStrike" cap="none" normalizeH="0" baseline="0" dirty="0">
                        <a:ln>
                          <a:noFill/>
                        </a:ln>
                        <a:solidFill>
                          <a:srgbClr val="005176"/>
                        </a:solidFill>
                        <a:effectLst/>
                        <a:latin typeface="Arial" pitchFamily="34" charset="0"/>
                      </a:endParaRPr>
                    </a:p>
                  </a:txBody>
                  <a:tcPr marT="45727" marB="45727"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600" b="0" i="0" u="none" strike="noStrike" cap="none" normalizeH="0" baseline="0" dirty="0">
                        <a:ln>
                          <a:noFill/>
                        </a:ln>
                        <a:solidFill>
                          <a:srgbClr val="005176"/>
                        </a:solidFill>
                        <a:effectLst/>
                        <a:latin typeface="Arial"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a:ln>
                            <a:noFill/>
                          </a:ln>
                          <a:solidFill>
                            <a:srgbClr val="005176"/>
                          </a:solidFill>
                          <a:effectLst/>
                          <a:latin typeface="Times New Roman" pitchFamily="18" charset="0"/>
                          <a:cs typeface="Times New Roman" pitchFamily="18" charset="0"/>
                        </a:rPr>
                        <a:t>1</a:t>
                      </a:r>
                      <a:endParaRPr kumimoji="0" lang="es-ES" sz="1600" b="0" i="0" u="none" strike="noStrike" cap="none" normalizeH="0" baseline="0">
                        <a:ln>
                          <a:noFill/>
                        </a:ln>
                        <a:solidFill>
                          <a:srgbClr val="005176"/>
                        </a:solidFill>
                        <a:effectLst/>
                        <a:latin typeface="Arial"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a:ln>
                            <a:noFill/>
                          </a:ln>
                          <a:solidFill>
                            <a:srgbClr val="005176"/>
                          </a:solidFill>
                          <a:effectLst/>
                          <a:latin typeface="Times New Roman" pitchFamily="18" charset="0"/>
                          <a:cs typeface="Times New Roman" pitchFamily="18" charset="0"/>
                        </a:rPr>
                        <a:t>2</a:t>
                      </a:r>
                      <a:endParaRPr kumimoji="0" lang="es-ES" sz="1600" b="0" i="0" u="none" strike="noStrike" cap="none" normalizeH="0" baseline="0">
                        <a:ln>
                          <a:noFill/>
                        </a:ln>
                        <a:solidFill>
                          <a:srgbClr val="005176"/>
                        </a:solidFill>
                        <a:effectLst/>
                        <a:latin typeface="Arial"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a:ln>
                            <a:noFill/>
                          </a:ln>
                          <a:solidFill>
                            <a:srgbClr val="005176"/>
                          </a:solidFill>
                          <a:effectLst/>
                          <a:latin typeface="Times New Roman" pitchFamily="18" charset="0"/>
                          <a:cs typeface="Times New Roman" pitchFamily="18" charset="0"/>
                        </a:rPr>
                        <a:t>3</a:t>
                      </a:r>
                      <a:endParaRPr kumimoji="0" lang="es-ES" sz="1600" b="0" i="0" u="none" strike="noStrike" cap="none" normalizeH="0" baseline="0">
                        <a:ln>
                          <a:noFill/>
                        </a:ln>
                        <a:solidFill>
                          <a:srgbClr val="005176"/>
                        </a:solidFill>
                        <a:effectLst/>
                        <a:latin typeface="Arial"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a:ln>
                            <a:noFill/>
                          </a:ln>
                          <a:solidFill>
                            <a:srgbClr val="005176"/>
                          </a:solidFill>
                          <a:effectLst/>
                          <a:latin typeface="Times New Roman" pitchFamily="18" charset="0"/>
                          <a:cs typeface="Times New Roman" pitchFamily="18" charset="0"/>
                        </a:rPr>
                        <a:t>4</a:t>
                      </a:r>
                      <a:endParaRPr kumimoji="0" lang="es-ES" sz="1600" b="0" i="0" u="none" strike="noStrike" cap="none" normalizeH="0" baseline="0">
                        <a:ln>
                          <a:noFill/>
                        </a:ln>
                        <a:solidFill>
                          <a:srgbClr val="005176"/>
                        </a:solidFill>
                        <a:effectLst/>
                        <a:latin typeface="Arial"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95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600" b="0" i="0" u="none" strike="noStrike" cap="none" normalizeH="0" baseline="0" dirty="0">
                        <a:ln>
                          <a:noFill/>
                        </a:ln>
                        <a:solidFill>
                          <a:srgbClr val="005176"/>
                        </a:solidFill>
                        <a:effectLst/>
                        <a:latin typeface="Arial"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600" b="0" i="0" u="none" strike="noStrike" cap="none" normalizeH="0" baseline="0" dirty="0">
                        <a:ln>
                          <a:noFill/>
                        </a:ln>
                        <a:solidFill>
                          <a:srgbClr val="005176"/>
                        </a:solidFill>
                        <a:effectLst/>
                        <a:latin typeface="Arial"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defRPr/>
                      </a:pPr>
                      <a:r>
                        <a:rPr kumimoji="0" lang="es-ES" sz="16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10</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defRPr/>
                      </a:pPr>
                      <a:r>
                        <a:rPr kumimoji="0" lang="es-ES" sz="16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30</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100</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3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a:ln>
                            <a:noFill/>
                          </a:ln>
                          <a:solidFill>
                            <a:srgbClr val="005176"/>
                          </a:solidFill>
                          <a:effectLst/>
                          <a:latin typeface="Times New Roman" pitchFamily="18" charset="0"/>
                          <a:cs typeface="Times New Roman" pitchFamily="18" charset="0"/>
                        </a:rPr>
                        <a:t>1</a:t>
                      </a:r>
                      <a:endParaRPr kumimoji="0" lang="es-ES" sz="1600" b="0" i="0" u="none" strike="noStrike" cap="none" normalizeH="0" baseline="0" dirty="0">
                        <a:ln>
                          <a:noFill/>
                        </a:ln>
                        <a:solidFill>
                          <a:srgbClr val="005176"/>
                        </a:solidFill>
                        <a:effectLst/>
                        <a:latin typeface="Arial"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600" b="0" i="0" u="none" strike="noStrike" cap="none" normalizeH="0" baseline="0" dirty="0">
                        <a:ln>
                          <a:noFill/>
                        </a:ln>
                        <a:solidFill>
                          <a:srgbClr val="005176"/>
                        </a:solidFill>
                        <a:effectLst/>
                        <a:latin typeface="Arial"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50</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3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a:ln>
                            <a:noFill/>
                          </a:ln>
                          <a:solidFill>
                            <a:srgbClr val="005176"/>
                          </a:solidFill>
                          <a:effectLst/>
                          <a:latin typeface="Times New Roman" pitchFamily="18" charset="0"/>
                          <a:cs typeface="Times New Roman" pitchFamily="18" charset="0"/>
                        </a:rPr>
                        <a:t>2</a:t>
                      </a:r>
                      <a:endParaRPr kumimoji="0" lang="es-ES" sz="1600" b="0" i="0" u="none" strike="noStrike" cap="none" normalizeH="0" baseline="0" dirty="0">
                        <a:ln>
                          <a:noFill/>
                        </a:ln>
                        <a:solidFill>
                          <a:srgbClr val="005176"/>
                        </a:solidFill>
                        <a:effectLst/>
                        <a:latin typeface="Arial"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defRPr/>
                      </a:pPr>
                      <a:r>
                        <a:rPr kumimoji="0" lang="es-ES" sz="16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600" b="0" i="0" u="none" strike="noStrike" cap="none" normalizeH="0" baseline="0" dirty="0">
                        <a:ln>
                          <a:noFill/>
                        </a:ln>
                        <a:solidFill>
                          <a:srgbClr val="005176"/>
                        </a:solidFill>
                        <a:effectLst/>
                        <a:latin typeface="Arial"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defRPr/>
                      </a:pPr>
                      <a:r>
                        <a:rPr kumimoji="0" lang="es-ES" sz="16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10</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3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a:ln>
                            <a:noFill/>
                          </a:ln>
                          <a:solidFill>
                            <a:srgbClr val="005176"/>
                          </a:solidFill>
                          <a:effectLst/>
                          <a:latin typeface="Times New Roman" pitchFamily="18" charset="0"/>
                          <a:cs typeface="Times New Roman" pitchFamily="18" charset="0"/>
                        </a:rPr>
                        <a:t>3</a:t>
                      </a:r>
                      <a:endParaRPr kumimoji="0" lang="es-ES" sz="1600" b="0" i="0" u="none" strike="noStrike" cap="none" normalizeH="0" baseline="0" dirty="0">
                        <a:ln>
                          <a:noFill/>
                        </a:ln>
                        <a:solidFill>
                          <a:srgbClr val="005176"/>
                        </a:solidFill>
                        <a:effectLst/>
                        <a:latin typeface="Arial"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20</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600" b="0" i="0" u="none" strike="noStrike" cap="none" normalizeH="0" baseline="0" dirty="0">
                        <a:ln>
                          <a:noFill/>
                        </a:ln>
                        <a:solidFill>
                          <a:srgbClr val="005176"/>
                        </a:solidFill>
                        <a:effectLst/>
                        <a:latin typeface="Arial"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60</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3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a:ln>
                            <a:noFill/>
                          </a:ln>
                          <a:solidFill>
                            <a:srgbClr val="005176"/>
                          </a:solidFill>
                          <a:effectLst/>
                          <a:latin typeface="Times New Roman" pitchFamily="18" charset="0"/>
                          <a:cs typeface="Times New Roman" pitchFamily="18" charset="0"/>
                        </a:rPr>
                        <a:t>4</a:t>
                      </a:r>
                      <a:endParaRPr kumimoji="0" lang="es-ES" sz="1600" b="0" i="0" u="none" strike="noStrike" cap="none" normalizeH="0" baseline="0" dirty="0">
                        <a:ln>
                          <a:noFill/>
                        </a:ln>
                        <a:solidFill>
                          <a:srgbClr val="005176"/>
                        </a:solidFill>
                        <a:effectLst/>
                        <a:latin typeface="Arial"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defRPr/>
                      </a:pPr>
                      <a:r>
                        <a:rPr kumimoji="0" lang="es-ES" sz="16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600" b="0" i="0" u="none" strike="noStrike" cap="none" normalizeH="0" baseline="0" dirty="0">
                        <a:ln>
                          <a:noFill/>
                        </a:ln>
                        <a:solidFill>
                          <a:srgbClr val="005176"/>
                        </a:solidFill>
                        <a:effectLst/>
                        <a:latin typeface="Arial" pitchFamily="34"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29BDA35B-9875-4FC1-9DC7-C715CF5331B8}" type="slidenum">
              <a:rPr lang="es-ES" altLang="es-ES" sz="1800" smtClean="0">
                <a:solidFill>
                  <a:schemeClr val="bg1"/>
                </a:solidFill>
                <a:latin typeface="ZapfHumnst Dm BT" pitchFamily="34" charset="0"/>
              </a:rPr>
              <a:pPr eaLnBrk="1" hangingPunct="1">
                <a:spcBef>
                  <a:spcPct val="0"/>
                </a:spcBef>
                <a:buFontTx/>
                <a:buNone/>
              </a:pPr>
              <a:t>4</a:t>
            </a:fld>
            <a:endParaRPr lang="es-ES" altLang="es-ES" sz="1800">
              <a:solidFill>
                <a:schemeClr val="bg1"/>
              </a:solidFill>
              <a:latin typeface="ZapfHumnst Dm BT" pitchFamily="34" charset="0"/>
            </a:endParaRPr>
          </a:p>
        </p:txBody>
      </p:sp>
      <p:sp>
        <p:nvSpPr>
          <p:cNvPr id="3075" name="Rectangle 2"/>
          <p:cNvSpPr>
            <a:spLocks noGrp="1" noChangeArrowheads="1"/>
          </p:cNvSpPr>
          <p:nvPr>
            <p:ph type="title"/>
          </p:nvPr>
        </p:nvSpPr>
        <p:spPr/>
        <p:txBody>
          <a:bodyPr/>
          <a:lstStyle/>
          <a:p>
            <a:pPr eaLnBrk="1" hangingPunct="1"/>
            <a:r>
              <a:rPr lang="es-ES" altLang="es-ES" sz="2400" dirty="0"/>
              <a:t>Método general</a:t>
            </a:r>
          </a:p>
        </p:txBody>
      </p:sp>
      <p:sp>
        <p:nvSpPr>
          <p:cNvPr id="22532" name="Rectangle 3"/>
          <p:cNvSpPr>
            <a:spLocks noGrp="1" noChangeArrowheads="1"/>
          </p:cNvSpPr>
          <p:nvPr>
            <p:ph type="body" idx="1"/>
          </p:nvPr>
        </p:nvSpPr>
        <p:spPr>
          <a:xfrm>
            <a:off x="685800" y="1557338"/>
            <a:ext cx="8278813" cy="4679950"/>
          </a:xfrm>
        </p:spPr>
        <p:txBody>
          <a:bodyPr/>
          <a:lstStyle/>
          <a:p>
            <a:pPr eaLnBrk="1" hangingPunct="1">
              <a:defRPr/>
            </a:pPr>
            <a:r>
              <a:rPr lang="es-ES" dirty="0"/>
              <a:t>Los algoritmos </a:t>
            </a:r>
            <a:r>
              <a:rPr lang="es-ES" b="1" dirty="0"/>
              <a:t>divide y vencerás</a:t>
            </a:r>
            <a:r>
              <a:rPr lang="es-ES" dirty="0"/>
              <a:t> están dentro de los métodos </a:t>
            </a:r>
            <a:r>
              <a:rPr lang="es-ES" b="1" dirty="0"/>
              <a:t>descendentes</a:t>
            </a:r>
            <a:r>
              <a:rPr lang="es-ES" dirty="0"/>
              <a:t>:</a:t>
            </a:r>
          </a:p>
          <a:p>
            <a:pPr marL="715963" lvl="1" indent="-352425" eaLnBrk="1" hangingPunct="1">
              <a:defRPr/>
            </a:pPr>
            <a:r>
              <a:rPr lang="es-ES" dirty="0"/>
              <a:t>Empezar con el problema original y descomponer en pasos sucesivos en problemas de menor tamaño</a:t>
            </a:r>
          </a:p>
          <a:p>
            <a:pPr marL="715963" lvl="1" indent="-352425" eaLnBrk="1" hangingPunct="1">
              <a:defRPr/>
            </a:pPr>
            <a:r>
              <a:rPr lang="es-ES" dirty="0"/>
              <a:t>Partiendo del problema grande, descendemos hacia problemas más sencillos</a:t>
            </a:r>
          </a:p>
          <a:p>
            <a:pPr eaLnBrk="1" hangingPunct="1">
              <a:defRPr/>
            </a:pPr>
            <a:r>
              <a:rPr lang="es-ES" dirty="0"/>
              <a:t>La </a:t>
            </a:r>
            <a:r>
              <a:rPr lang="es-ES" b="1" dirty="0"/>
              <a:t>programación dinámica</a:t>
            </a:r>
            <a:r>
              <a:rPr lang="es-ES" dirty="0"/>
              <a:t>, por el contrario, es un método </a:t>
            </a:r>
            <a:r>
              <a:rPr lang="es-ES" b="1" dirty="0"/>
              <a:t>ascendente</a:t>
            </a:r>
            <a:r>
              <a:rPr lang="es-ES" dirty="0"/>
              <a:t>:</a:t>
            </a:r>
          </a:p>
          <a:p>
            <a:pPr marL="715963" lvl="1" indent="-352425" eaLnBrk="1" hangingPunct="1">
              <a:defRPr/>
            </a:pPr>
            <a:r>
              <a:rPr lang="es-ES" dirty="0"/>
              <a:t>Resolvemos primero los problemas pequeños y después vamos combinando para resolver los problemas más grandes</a:t>
            </a:r>
          </a:p>
          <a:p>
            <a:pPr marL="715963" lvl="1" indent="-352425" eaLnBrk="1" hangingPunct="1">
              <a:defRPr/>
            </a:pPr>
            <a:r>
              <a:rPr lang="es-ES" dirty="0"/>
              <a:t>La idea es evitar calcular dos veces una misma cosa, normalmente manteniendo una </a:t>
            </a:r>
            <a:r>
              <a:rPr lang="es-ES" b="1" dirty="0"/>
              <a:t>tabla de resultados</a:t>
            </a:r>
            <a:r>
              <a:rPr lang="es-ES" dirty="0"/>
              <a:t> conocidos que se va llenando a medida que se resuelven los </a:t>
            </a:r>
            <a:r>
              <a:rPr lang="es-ES" dirty="0" err="1"/>
              <a:t>subcasos</a:t>
            </a:r>
            <a:endParaRPr lang="es-ES" dirty="0"/>
          </a:p>
        </p:txBody>
      </p:sp>
    </p:spTree>
    <p:extLst>
      <p:ext uri="{BB962C8B-B14F-4D97-AF65-F5344CB8AC3E}">
        <p14:creationId xmlns:p14="http://schemas.microsoft.com/office/powerpoint/2010/main" val="7358592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81714015-6975-4B7C-BB82-852F11776507}" type="slidenum">
              <a:rPr lang="es-ES" altLang="es-ES" sz="1800" smtClean="0">
                <a:solidFill>
                  <a:schemeClr val="bg1"/>
                </a:solidFill>
                <a:latin typeface="ZapfHumnst Dm BT" pitchFamily="34" charset="0"/>
              </a:rPr>
              <a:pPr eaLnBrk="1" hangingPunct="1">
                <a:spcBef>
                  <a:spcPct val="0"/>
                </a:spcBef>
                <a:buFontTx/>
                <a:buNone/>
              </a:pPr>
              <a:t>40</a:t>
            </a:fld>
            <a:endParaRPr lang="es-ES" altLang="es-ES" sz="1800">
              <a:solidFill>
                <a:schemeClr val="bg1"/>
              </a:solidFill>
              <a:latin typeface="ZapfHumnst Dm BT" pitchFamily="34" charset="0"/>
            </a:endParaRPr>
          </a:p>
        </p:txBody>
      </p:sp>
      <p:sp>
        <p:nvSpPr>
          <p:cNvPr id="23555" name="Rectangle 2"/>
          <p:cNvSpPr>
            <a:spLocks noGrp="1" noChangeArrowheads="1"/>
          </p:cNvSpPr>
          <p:nvPr>
            <p:ph type="title"/>
          </p:nvPr>
        </p:nvSpPr>
        <p:spPr/>
        <p:txBody>
          <a:bodyPr/>
          <a:lstStyle/>
          <a:p>
            <a:pPr eaLnBrk="1" hangingPunct="1"/>
            <a:r>
              <a:rPr lang="es-ES" altLang="es-ES" sz="2400"/>
              <a:t>Caminos mínimos</a:t>
            </a:r>
          </a:p>
        </p:txBody>
      </p:sp>
      <p:sp>
        <p:nvSpPr>
          <p:cNvPr id="22532" name="Rectangle 3"/>
          <p:cNvSpPr>
            <a:spLocks noGrp="1" noChangeArrowheads="1"/>
          </p:cNvSpPr>
          <p:nvPr>
            <p:ph type="body" idx="1"/>
          </p:nvPr>
        </p:nvSpPr>
        <p:spPr>
          <a:xfrm>
            <a:off x="685800" y="1557338"/>
            <a:ext cx="8278813" cy="4679950"/>
          </a:xfrm>
        </p:spPr>
        <p:txBody>
          <a:bodyPr/>
          <a:lstStyle/>
          <a:p>
            <a:pPr eaLnBrk="1" hangingPunct="1">
              <a:defRPr/>
            </a:pPr>
            <a:r>
              <a:rPr lang="es-ES" b="1" dirty="0"/>
              <a:t>Algoritmo de Floyd. Ejemplo de aplicación (II)</a:t>
            </a:r>
          </a:p>
          <a:p>
            <a:pPr eaLnBrk="1" hangingPunct="1">
              <a:defRPr/>
            </a:pPr>
            <a:r>
              <a:rPr lang="es-ES" dirty="0"/>
              <a:t>Aplicación de algoritmo: secuencia de matrices (</a:t>
            </a:r>
            <a:r>
              <a:rPr lang="es-ES" dirty="0" err="1"/>
              <a:t>D</a:t>
            </a:r>
            <a:r>
              <a:rPr lang="es-ES" baseline="-25000" dirty="0" err="1"/>
              <a:t>k</a:t>
            </a:r>
            <a:r>
              <a:rPr lang="es-ES" dirty="0"/>
              <a:t>)</a:t>
            </a:r>
            <a:endParaRPr lang="es-ES" sz="1400" dirty="0">
              <a:latin typeface="+mj-lt"/>
              <a:cs typeface="Courier New" pitchFamily="49" charset="0"/>
            </a:endParaRPr>
          </a:p>
        </p:txBody>
      </p:sp>
      <p:graphicFrame>
        <p:nvGraphicFramePr>
          <p:cNvPr id="38" name="Group 96"/>
          <p:cNvGraphicFramePr>
            <a:graphicFrameLocks/>
          </p:cNvGraphicFramePr>
          <p:nvPr/>
        </p:nvGraphicFramePr>
        <p:xfrm>
          <a:off x="2135188" y="2524125"/>
          <a:ext cx="2184400" cy="1697038"/>
        </p:xfrm>
        <a:graphic>
          <a:graphicData uri="http://schemas.openxmlformats.org/drawingml/2006/table">
            <a:tbl>
              <a:tblPr/>
              <a:tblGrid>
                <a:gridCol w="347663">
                  <a:extLst>
                    <a:ext uri="{9D8B030D-6E8A-4147-A177-3AD203B41FA5}">
                      <a16:colId xmlns:a16="http://schemas.microsoft.com/office/drawing/2014/main" val="20000"/>
                    </a:ext>
                  </a:extLst>
                </a:gridCol>
                <a:gridCol w="376237">
                  <a:extLst>
                    <a:ext uri="{9D8B030D-6E8A-4147-A177-3AD203B41FA5}">
                      <a16:colId xmlns:a16="http://schemas.microsoft.com/office/drawing/2014/main" val="20001"/>
                    </a:ext>
                  </a:extLst>
                </a:gridCol>
                <a:gridCol w="373063">
                  <a:extLst>
                    <a:ext uri="{9D8B030D-6E8A-4147-A177-3AD203B41FA5}">
                      <a16:colId xmlns:a16="http://schemas.microsoft.com/office/drawing/2014/main" val="20002"/>
                    </a:ext>
                  </a:extLst>
                </a:gridCol>
                <a:gridCol w="336550">
                  <a:extLst>
                    <a:ext uri="{9D8B030D-6E8A-4147-A177-3AD203B41FA5}">
                      <a16:colId xmlns:a16="http://schemas.microsoft.com/office/drawing/2014/main" val="20003"/>
                    </a:ext>
                  </a:extLst>
                </a:gridCol>
                <a:gridCol w="376237">
                  <a:extLst>
                    <a:ext uri="{9D8B030D-6E8A-4147-A177-3AD203B41FA5}">
                      <a16:colId xmlns:a16="http://schemas.microsoft.com/office/drawing/2014/main" val="20004"/>
                    </a:ext>
                  </a:extLst>
                </a:gridCol>
                <a:gridCol w="374650">
                  <a:extLst>
                    <a:ext uri="{9D8B030D-6E8A-4147-A177-3AD203B41FA5}">
                      <a16:colId xmlns:a16="http://schemas.microsoft.com/office/drawing/2014/main" val="20005"/>
                    </a:ext>
                  </a:extLst>
                </a:gridCol>
              </a:tblGrid>
              <a:tr h="27442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1</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2</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3</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4</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42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10</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30</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100</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744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1</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50</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744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2</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10</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585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3</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20</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60</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744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4</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39" name="Group 97"/>
          <p:cNvGraphicFramePr>
            <a:graphicFrameLocks noGrp="1"/>
          </p:cNvGraphicFramePr>
          <p:nvPr/>
        </p:nvGraphicFramePr>
        <p:xfrm>
          <a:off x="2135188" y="4414838"/>
          <a:ext cx="2184400" cy="1697036"/>
        </p:xfrm>
        <a:graphic>
          <a:graphicData uri="http://schemas.openxmlformats.org/drawingml/2006/table">
            <a:tbl>
              <a:tblPr/>
              <a:tblGrid>
                <a:gridCol w="347663">
                  <a:extLst>
                    <a:ext uri="{9D8B030D-6E8A-4147-A177-3AD203B41FA5}">
                      <a16:colId xmlns:a16="http://schemas.microsoft.com/office/drawing/2014/main" val="20000"/>
                    </a:ext>
                  </a:extLst>
                </a:gridCol>
                <a:gridCol w="376237">
                  <a:extLst>
                    <a:ext uri="{9D8B030D-6E8A-4147-A177-3AD203B41FA5}">
                      <a16:colId xmlns:a16="http://schemas.microsoft.com/office/drawing/2014/main" val="20001"/>
                    </a:ext>
                  </a:extLst>
                </a:gridCol>
                <a:gridCol w="373063">
                  <a:extLst>
                    <a:ext uri="{9D8B030D-6E8A-4147-A177-3AD203B41FA5}">
                      <a16:colId xmlns:a16="http://schemas.microsoft.com/office/drawing/2014/main" val="20002"/>
                    </a:ext>
                  </a:extLst>
                </a:gridCol>
                <a:gridCol w="336550">
                  <a:extLst>
                    <a:ext uri="{9D8B030D-6E8A-4147-A177-3AD203B41FA5}">
                      <a16:colId xmlns:a16="http://schemas.microsoft.com/office/drawing/2014/main" val="20003"/>
                    </a:ext>
                  </a:extLst>
                </a:gridCol>
                <a:gridCol w="376237">
                  <a:extLst>
                    <a:ext uri="{9D8B030D-6E8A-4147-A177-3AD203B41FA5}">
                      <a16:colId xmlns:a16="http://schemas.microsoft.com/office/drawing/2014/main" val="20004"/>
                    </a:ext>
                  </a:extLst>
                </a:gridCol>
                <a:gridCol w="374650">
                  <a:extLst>
                    <a:ext uri="{9D8B030D-6E8A-4147-A177-3AD203B41FA5}">
                      <a16:colId xmlns:a16="http://schemas.microsoft.com/office/drawing/2014/main" val="20005"/>
                    </a:ext>
                  </a:extLst>
                </a:gridCol>
              </a:tblGrid>
              <a:tr h="27442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1</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2</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3</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4</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42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10</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60</a:t>
                      </a:r>
                      <a:endParaRPr kumimoji="0" lang="es-ES" sz="1200" b="1"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30</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100</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744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1</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50</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744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2</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10</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585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3</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20</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60</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744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4</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0" name="Text Box 150"/>
          <p:cNvSpPr txBox="1">
            <a:spLocks noChangeArrowheads="1"/>
          </p:cNvSpPr>
          <p:nvPr/>
        </p:nvSpPr>
        <p:spPr bwMode="auto">
          <a:xfrm>
            <a:off x="890588" y="3165475"/>
            <a:ext cx="1181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50000"/>
              </a:spcBef>
              <a:buFontTx/>
              <a:buNone/>
            </a:pPr>
            <a:r>
              <a:rPr lang="es-ES" altLang="es-ES" sz="1800" b="1">
                <a:latin typeface="ZapfHumnst Dm BT" pitchFamily="34" charset="0"/>
              </a:rPr>
              <a:t>D</a:t>
            </a:r>
            <a:r>
              <a:rPr lang="es-ES" altLang="es-ES" sz="1800">
                <a:latin typeface="ZapfHumnst Dm BT" pitchFamily="34" charset="0"/>
              </a:rPr>
              <a:t>=</a:t>
            </a:r>
            <a:r>
              <a:rPr lang="es-ES" altLang="es-ES" sz="1800" b="1">
                <a:latin typeface="ZapfHumnst Dm BT" pitchFamily="34" charset="0"/>
              </a:rPr>
              <a:t>D</a:t>
            </a:r>
            <a:r>
              <a:rPr lang="es-ES" altLang="es-ES" sz="1800" b="1" baseline="-25000">
                <a:latin typeface="ZapfHumnst Dm BT" pitchFamily="34" charset="0"/>
              </a:rPr>
              <a:t>i</a:t>
            </a:r>
            <a:r>
              <a:rPr lang="es-ES" altLang="es-ES" sz="1800">
                <a:latin typeface="ZapfHumnst Dm BT" pitchFamily="34" charset="0"/>
              </a:rPr>
              <a:t>=D</a:t>
            </a:r>
            <a:r>
              <a:rPr lang="es-ES" altLang="es-ES" sz="1800" baseline="-25000">
                <a:latin typeface="ZapfHumnst Dm BT" pitchFamily="34" charset="0"/>
              </a:rPr>
              <a:t>-1</a:t>
            </a:r>
          </a:p>
        </p:txBody>
      </p:sp>
      <p:graphicFrame>
        <p:nvGraphicFramePr>
          <p:cNvPr id="41" name="Group 204"/>
          <p:cNvGraphicFramePr>
            <a:graphicFrameLocks noGrp="1"/>
          </p:cNvGraphicFramePr>
          <p:nvPr/>
        </p:nvGraphicFramePr>
        <p:xfrm>
          <a:off x="5843588" y="2524125"/>
          <a:ext cx="2184400" cy="1682751"/>
        </p:xfrm>
        <a:graphic>
          <a:graphicData uri="http://schemas.openxmlformats.org/drawingml/2006/table">
            <a:tbl>
              <a:tblPr/>
              <a:tblGrid>
                <a:gridCol w="347663">
                  <a:extLst>
                    <a:ext uri="{9D8B030D-6E8A-4147-A177-3AD203B41FA5}">
                      <a16:colId xmlns:a16="http://schemas.microsoft.com/office/drawing/2014/main" val="20000"/>
                    </a:ext>
                  </a:extLst>
                </a:gridCol>
                <a:gridCol w="376237">
                  <a:extLst>
                    <a:ext uri="{9D8B030D-6E8A-4147-A177-3AD203B41FA5}">
                      <a16:colId xmlns:a16="http://schemas.microsoft.com/office/drawing/2014/main" val="20001"/>
                    </a:ext>
                  </a:extLst>
                </a:gridCol>
                <a:gridCol w="373063">
                  <a:extLst>
                    <a:ext uri="{9D8B030D-6E8A-4147-A177-3AD203B41FA5}">
                      <a16:colId xmlns:a16="http://schemas.microsoft.com/office/drawing/2014/main" val="20002"/>
                    </a:ext>
                  </a:extLst>
                </a:gridCol>
                <a:gridCol w="336550">
                  <a:extLst>
                    <a:ext uri="{9D8B030D-6E8A-4147-A177-3AD203B41FA5}">
                      <a16:colId xmlns:a16="http://schemas.microsoft.com/office/drawing/2014/main" val="20003"/>
                    </a:ext>
                  </a:extLst>
                </a:gridCol>
                <a:gridCol w="376237">
                  <a:extLst>
                    <a:ext uri="{9D8B030D-6E8A-4147-A177-3AD203B41FA5}">
                      <a16:colId xmlns:a16="http://schemas.microsoft.com/office/drawing/2014/main" val="20004"/>
                    </a:ext>
                  </a:extLst>
                </a:gridCol>
                <a:gridCol w="374650">
                  <a:extLst>
                    <a:ext uri="{9D8B030D-6E8A-4147-A177-3AD203B41FA5}">
                      <a16:colId xmlns:a16="http://schemas.microsoft.com/office/drawing/2014/main" val="20005"/>
                    </a:ext>
                  </a:extLst>
                </a:gridCol>
              </a:tblGrid>
              <a:tr h="27426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1</a:t>
                      </a:r>
                      <a:endParaRPr kumimoji="0" lang="es-ES" sz="1200" b="0" i="0" u="none" strike="noStrike" cap="none" normalizeH="0" baseline="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2</a:t>
                      </a:r>
                      <a:endParaRPr kumimoji="0" lang="es-ES" sz="1200" b="0" i="0" u="none" strike="noStrike" cap="none" normalizeH="0" baseline="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3</a:t>
                      </a:r>
                      <a:endParaRPr kumimoji="0" lang="es-ES" sz="1200" b="0" i="0" u="none" strike="noStrike" cap="none" normalizeH="0" baseline="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4</a:t>
                      </a:r>
                      <a:endParaRPr kumimoji="0" lang="es-ES" sz="1200" b="0" i="0" u="none" strike="noStrike" cap="none" normalizeH="0" baseline="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26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10</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30</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0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100</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71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1</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50</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71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2</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10</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5591">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3</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20</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60</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26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4</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42" name="Group 205"/>
          <p:cNvGraphicFramePr>
            <a:graphicFrameLocks noGrp="1"/>
          </p:cNvGraphicFramePr>
          <p:nvPr/>
        </p:nvGraphicFramePr>
        <p:xfrm>
          <a:off x="5843588" y="4414838"/>
          <a:ext cx="2184400" cy="1682751"/>
        </p:xfrm>
        <a:graphic>
          <a:graphicData uri="http://schemas.openxmlformats.org/drawingml/2006/table">
            <a:tbl>
              <a:tblPr/>
              <a:tblGrid>
                <a:gridCol w="347663">
                  <a:extLst>
                    <a:ext uri="{9D8B030D-6E8A-4147-A177-3AD203B41FA5}">
                      <a16:colId xmlns:a16="http://schemas.microsoft.com/office/drawing/2014/main" val="20000"/>
                    </a:ext>
                  </a:extLst>
                </a:gridCol>
                <a:gridCol w="376237">
                  <a:extLst>
                    <a:ext uri="{9D8B030D-6E8A-4147-A177-3AD203B41FA5}">
                      <a16:colId xmlns:a16="http://schemas.microsoft.com/office/drawing/2014/main" val="20001"/>
                    </a:ext>
                  </a:extLst>
                </a:gridCol>
                <a:gridCol w="373063">
                  <a:extLst>
                    <a:ext uri="{9D8B030D-6E8A-4147-A177-3AD203B41FA5}">
                      <a16:colId xmlns:a16="http://schemas.microsoft.com/office/drawing/2014/main" val="20002"/>
                    </a:ext>
                  </a:extLst>
                </a:gridCol>
                <a:gridCol w="336550">
                  <a:extLst>
                    <a:ext uri="{9D8B030D-6E8A-4147-A177-3AD203B41FA5}">
                      <a16:colId xmlns:a16="http://schemas.microsoft.com/office/drawing/2014/main" val="20003"/>
                    </a:ext>
                  </a:extLst>
                </a:gridCol>
                <a:gridCol w="376237">
                  <a:extLst>
                    <a:ext uri="{9D8B030D-6E8A-4147-A177-3AD203B41FA5}">
                      <a16:colId xmlns:a16="http://schemas.microsoft.com/office/drawing/2014/main" val="20004"/>
                    </a:ext>
                  </a:extLst>
                </a:gridCol>
                <a:gridCol w="374650">
                  <a:extLst>
                    <a:ext uri="{9D8B030D-6E8A-4147-A177-3AD203B41FA5}">
                      <a16:colId xmlns:a16="http://schemas.microsoft.com/office/drawing/2014/main" val="20005"/>
                    </a:ext>
                  </a:extLst>
                </a:gridCol>
              </a:tblGrid>
              <a:tr h="27426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1</a:t>
                      </a:r>
                      <a:endParaRPr kumimoji="0" lang="es-ES" sz="1200" b="0" i="0" u="none" strike="noStrike" cap="none" normalizeH="0" baseline="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2</a:t>
                      </a:r>
                      <a:endParaRPr kumimoji="0" lang="es-ES" sz="1200" b="0" i="0" u="none" strike="noStrike" cap="none" normalizeH="0" baseline="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3</a:t>
                      </a:r>
                      <a:endParaRPr kumimoji="0" lang="es-ES" sz="1200" b="0" i="0" u="none" strike="noStrike" cap="none" normalizeH="0" baseline="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4</a:t>
                      </a:r>
                      <a:endParaRPr kumimoji="0" lang="es-ES" sz="1200" b="0" i="0" u="none" strike="noStrike" cap="none" normalizeH="0" baseline="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26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10</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60</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30</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70</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71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1</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50</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60</a:t>
                      </a:r>
                      <a:endParaRPr kumimoji="0" lang="es-ES" sz="1200" b="1"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71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2</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10</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5591">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3</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20</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30</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26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4</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dirty="0">
                        <a:ln>
                          <a:noFill/>
                        </a:ln>
                        <a:solidFill>
                          <a:srgbClr val="005176"/>
                        </a:solidFill>
                        <a:effectLst/>
                        <a:latin typeface="Arial" pitchFamily="34" charset="0"/>
                      </a:endParaRPr>
                    </a:p>
                  </a:txBody>
                  <a:tcPr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3" name="Text Box 259"/>
          <p:cNvSpPr txBox="1">
            <a:spLocks noChangeArrowheads="1"/>
          </p:cNvSpPr>
          <p:nvPr/>
        </p:nvSpPr>
        <p:spPr bwMode="auto">
          <a:xfrm>
            <a:off x="5183188" y="3165475"/>
            <a:ext cx="469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50000"/>
              </a:spcBef>
              <a:buFontTx/>
              <a:buNone/>
            </a:pPr>
            <a:r>
              <a:rPr lang="es-ES" altLang="es-ES" sz="1800">
                <a:latin typeface="ZapfHumnst Dm BT" pitchFamily="34" charset="0"/>
              </a:rPr>
              <a:t>D</a:t>
            </a:r>
            <a:r>
              <a:rPr lang="es-ES" altLang="es-ES" sz="1800" baseline="-25000">
                <a:latin typeface="ZapfHumnst Dm BT" pitchFamily="34" charset="0"/>
              </a:rPr>
              <a:t>0</a:t>
            </a:r>
          </a:p>
        </p:txBody>
      </p:sp>
      <p:sp>
        <p:nvSpPr>
          <p:cNvPr id="44" name="Text Box 260"/>
          <p:cNvSpPr txBox="1">
            <a:spLocks noChangeArrowheads="1"/>
          </p:cNvSpPr>
          <p:nvPr/>
        </p:nvSpPr>
        <p:spPr bwMode="auto">
          <a:xfrm>
            <a:off x="1449388" y="5068888"/>
            <a:ext cx="469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50000"/>
              </a:spcBef>
              <a:buFontTx/>
              <a:buNone/>
            </a:pPr>
            <a:r>
              <a:rPr lang="es-ES" altLang="es-ES" sz="1800">
                <a:latin typeface="ZapfHumnst Dm BT" pitchFamily="34" charset="0"/>
              </a:rPr>
              <a:t>D</a:t>
            </a:r>
            <a:r>
              <a:rPr lang="es-ES" altLang="es-ES" sz="1800" baseline="-25000">
                <a:latin typeface="ZapfHumnst Dm BT" pitchFamily="34" charset="0"/>
              </a:rPr>
              <a:t>1</a:t>
            </a:r>
          </a:p>
        </p:txBody>
      </p:sp>
      <p:sp>
        <p:nvSpPr>
          <p:cNvPr id="45" name="Text Box 261"/>
          <p:cNvSpPr txBox="1">
            <a:spLocks noChangeArrowheads="1"/>
          </p:cNvSpPr>
          <p:nvPr/>
        </p:nvSpPr>
        <p:spPr bwMode="auto">
          <a:xfrm>
            <a:off x="5183188" y="5068888"/>
            <a:ext cx="469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50000"/>
              </a:spcBef>
              <a:buFontTx/>
              <a:buNone/>
            </a:pPr>
            <a:r>
              <a:rPr lang="es-ES" altLang="es-ES" sz="1800">
                <a:latin typeface="ZapfHumnst Dm BT" pitchFamily="34" charset="0"/>
              </a:rPr>
              <a:t>D</a:t>
            </a:r>
            <a:r>
              <a:rPr lang="es-ES" altLang="es-ES" sz="1800" baseline="-25000">
                <a:latin typeface="ZapfHumnst Dm BT" pitchFamily="34" charset="0"/>
              </a:rPr>
              <a: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3" grpId="0"/>
      <p:bldP spid="44" grpId="0"/>
      <p:bldP spid="4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E1CDF0B5-5DF8-49D6-A104-CEF8121763D1}" type="slidenum">
              <a:rPr lang="es-ES" altLang="es-ES" sz="1800" smtClean="0">
                <a:solidFill>
                  <a:schemeClr val="bg1"/>
                </a:solidFill>
                <a:latin typeface="ZapfHumnst Dm BT" pitchFamily="34" charset="0"/>
              </a:rPr>
              <a:pPr eaLnBrk="1" hangingPunct="1">
                <a:spcBef>
                  <a:spcPct val="0"/>
                </a:spcBef>
                <a:buFontTx/>
                <a:buNone/>
              </a:pPr>
              <a:t>41</a:t>
            </a:fld>
            <a:endParaRPr lang="es-ES" altLang="es-ES" sz="1800">
              <a:solidFill>
                <a:schemeClr val="bg1"/>
              </a:solidFill>
              <a:latin typeface="ZapfHumnst Dm BT" pitchFamily="34" charset="0"/>
            </a:endParaRPr>
          </a:p>
        </p:txBody>
      </p:sp>
      <p:sp>
        <p:nvSpPr>
          <p:cNvPr id="24579" name="Rectangle 2"/>
          <p:cNvSpPr>
            <a:spLocks noGrp="1" noChangeArrowheads="1"/>
          </p:cNvSpPr>
          <p:nvPr>
            <p:ph type="title"/>
          </p:nvPr>
        </p:nvSpPr>
        <p:spPr/>
        <p:txBody>
          <a:bodyPr/>
          <a:lstStyle/>
          <a:p>
            <a:pPr eaLnBrk="1" hangingPunct="1"/>
            <a:r>
              <a:rPr lang="es-ES" altLang="es-ES" sz="2400"/>
              <a:t>Caminos mínimos</a:t>
            </a:r>
          </a:p>
        </p:txBody>
      </p:sp>
      <p:sp>
        <p:nvSpPr>
          <p:cNvPr id="22532" name="Rectangle 3"/>
          <p:cNvSpPr>
            <a:spLocks noGrp="1" noChangeArrowheads="1"/>
          </p:cNvSpPr>
          <p:nvPr>
            <p:ph type="body" idx="1"/>
          </p:nvPr>
        </p:nvSpPr>
        <p:spPr>
          <a:xfrm>
            <a:off x="685800" y="1557338"/>
            <a:ext cx="8278813" cy="4679950"/>
          </a:xfrm>
        </p:spPr>
        <p:txBody>
          <a:bodyPr/>
          <a:lstStyle/>
          <a:p>
            <a:pPr eaLnBrk="1" hangingPunct="1">
              <a:defRPr/>
            </a:pPr>
            <a:r>
              <a:rPr lang="es-ES" b="1" dirty="0"/>
              <a:t>Algoritmo de Floyd. Ejemplo de aplicación (III)</a:t>
            </a:r>
          </a:p>
          <a:p>
            <a:pPr eaLnBrk="1" hangingPunct="1">
              <a:defRPr/>
            </a:pPr>
            <a:r>
              <a:rPr lang="es-ES" dirty="0"/>
              <a:t>Aplicación de algoritmo: secuencia de matrices (</a:t>
            </a:r>
            <a:r>
              <a:rPr lang="es-ES" dirty="0" err="1"/>
              <a:t>D</a:t>
            </a:r>
            <a:r>
              <a:rPr lang="es-ES" baseline="-25000" dirty="0" err="1"/>
              <a:t>k</a:t>
            </a:r>
            <a:r>
              <a:rPr lang="es-ES" dirty="0"/>
              <a:t>)</a:t>
            </a:r>
            <a:endParaRPr lang="es-ES" sz="1400" dirty="0">
              <a:latin typeface="+mj-lt"/>
              <a:cs typeface="Courier New" pitchFamily="49" charset="0"/>
            </a:endParaRPr>
          </a:p>
        </p:txBody>
      </p:sp>
      <p:graphicFrame>
        <p:nvGraphicFramePr>
          <p:cNvPr id="14" name="Group 5"/>
          <p:cNvGraphicFramePr>
            <a:graphicFrameLocks/>
          </p:cNvGraphicFramePr>
          <p:nvPr/>
        </p:nvGraphicFramePr>
        <p:xfrm>
          <a:off x="1930400" y="2479675"/>
          <a:ext cx="2184400" cy="1697038"/>
        </p:xfrm>
        <a:graphic>
          <a:graphicData uri="http://schemas.openxmlformats.org/drawingml/2006/table">
            <a:tbl>
              <a:tblPr/>
              <a:tblGrid>
                <a:gridCol w="347663">
                  <a:extLst>
                    <a:ext uri="{9D8B030D-6E8A-4147-A177-3AD203B41FA5}">
                      <a16:colId xmlns:a16="http://schemas.microsoft.com/office/drawing/2014/main" val="20000"/>
                    </a:ext>
                  </a:extLst>
                </a:gridCol>
                <a:gridCol w="376237">
                  <a:extLst>
                    <a:ext uri="{9D8B030D-6E8A-4147-A177-3AD203B41FA5}">
                      <a16:colId xmlns:a16="http://schemas.microsoft.com/office/drawing/2014/main" val="20001"/>
                    </a:ext>
                  </a:extLst>
                </a:gridCol>
                <a:gridCol w="373063">
                  <a:extLst>
                    <a:ext uri="{9D8B030D-6E8A-4147-A177-3AD203B41FA5}">
                      <a16:colId xmlns:a16="http://schemas.microsoft.com/office/drawing/2014/main" val="20002"/>
                    </a:ext>
                  </a:extLst>
                </a:gridCol>
                <a:gridCol w="336550">
                  <a:extLst>
                    <a:ext uri="{9D8B030D-6E8A-4147-A177-3AD203B41FA5}">
                      <a16:colId xmlns:a16="http://schemas.microsoft.com/office/drawing/2014/main" val="20003"/>
                    </a:ext>
                  </a:extLst>
                </a:gridCol>
                <a:gridCol w="376237">
                  <a:extLst>
                    <a:ext uri="{9D8B030D-6E8A-4147-A177-3AD203B41FA5}">
                      <a16:colId xmlns:a16="http://schemas.microsoft.com/office/drawing/2014/main" val="20004"/>
                    </a:ext>
                  </a:extLst>
                </a:gridCol>
                <a:gridCol w="374650">
                  <a:extLst>
                    <a:ext uri="{9D8B030D-6E8A-4147-A177-3AD203B41FA5}">
                      <a16:colId xmlns:a16="http://schemas.microsoft.com/office/drawing/2014/main" val="20005"/>
                    </a:ext>
                  </a:extLst>
                </a:gridCol>
              </a:tblGrid>
              <a:tr h="27442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1</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2</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3</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a:ln>
                            <a:noFill/>
                          </a:ln>
                          <a:solidFill>
                            <a:srgbClr val="005176"/>
                          </a:solidFill>
                          <a:effectLst/>
                          <a:latin typeface="Times New Roman" pitchFamily="18" charset="0"/>
                          <a:cs typeface="Times New Roman" pitchFamily="18" charset="0"/>
                        </a:rPr>
                        <a:t>4</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42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10</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50</a:t>
                      </a:r>
                      <a:endParaRPr kumimoji="0" lang="es-ES" sz="1200" b="1"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30</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60</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744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1</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50</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60</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744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2</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10</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585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3</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20</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30</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744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dirty="0">
                          <a:ln>
                            <a:noFill/>
                          </a:ln>
                          <a:solidFill>
                            <a:srgbClr val="005176"/>
                          </a:solidFill>
                          <a:effectLst/>
                          <a:latin typeface="Times New Roman" pitchFamily="18" charset="0"/>
                          <a:cs typeface="Times New Roman" pitchFamily="18" charset="0"/>
                        </a:rPr>
                        <a:t>4</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200" b="0" i="0" u="none" strike="noStrike" cap="none" normalizeH="0" baseline="0" dirty="0">
                        <a:ln>
                          <a:noFill/>
                        </a:ln>
                        <a:solidFill>
                          <a:srgbClr val="005176"/>
                        </a:solidFill>
                        <a:effectLst/>
                        <a:latin typeface="Arial" pitchFamily="34" charset="0"/>
                      </a:endParaRPr>
                    </a:p>
                  </a:txBody>
                  <a:tcPr marT="45737" marB="4573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5" name="Text Box 111"/>
          <p:cNvSpPr txBox="1">
            <a:spLocks noChangeArrowheads="1"/>
          </p:cNvSpPr>
          <p:nvPr/>
        </p:nvSpPr>
        <p:spPr bwMode="auto">
          <a:xfrm>
            <a:off x="1244600" y="3121025"/>
            <a:ext cx="469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50000"/>
              </a:spcBef>
              <a:buFontTx/>
              <a:buNone/>
            </a:pPr>
            <a:r>
              <a:rPr lang="es-ES" altLang="es-ES" sz="1800">
                <a:latin typeface="ZapfHumnst Dm BT" pitchFamily="34" charset="0"/>
              </a:rPr>
              <a:t>D</a:t>
            </a:r>
            <a:r>
              <a:rPr lang="es-ES" altLang="es-ES" sz="1800" baseline="-25000">
                <a:latin typeface="ZapfHumnst Dm BT" pitchFamily="34" charset="0"/>
              </a:rPr>
              <a:t>3</a:t>
            </a:r>
          </a:p>
        </p:txBody>
      </p:sp>
      <p:graphicFrame>
        <p:nvGraphicFramePr>
          <p:cNvPr id="16" name="Group 331"/>
          <p:cNvGraphicFramePr>
            <a:graphicFrameLocks noGrp="1"/>
          </p:cNvGraphicFramePr>
          <p:nvPr/>
        </p:nvGraphicFramePr>
        <p:xfrm>
          <a:off x="1981200" y="4292600"/>
          <a:ext cx="2527300" cy="1828800"/>
        </p:xfrm>
        <a:graphic>
          <a:graphicData uri="http://schemas.openxmlformats.org/drawingml/2006/table">
            <a:tbl>
              <a:tblPr/>
              <a:tblGrid>
                <a:gridCol w="401638">
                  <a:extLst>
                    <a:ext uri="{9D8B030D-6E8A-4147-A177-3AD203B41FA5}">
                      <a16:colId xmlns:a16="http://schemas.microsoft.com/office/drawing/2014/main" val="20000"/>
                    </a:ext>
                  </a:extLst>
                </a:gridCol>
                <a:gridCol w="436562">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gridCol w="388938">
                  <a:extLst>
                    <a:ext uri="{9D8B030D-6E8A-4147-A177-3AD203B41FA5}">
                      <a16:colId xmlns:a16="http://schemas.microsoft.com/office/drawing/2014/main" val="20003"/>
                    </a:ext>
                  </a:extLst>
                </a:gridCol>
                <a:gridCol w="434975">
                  <a:extLst>
                    <a:ext uri="{9D8B030D-6E8A-4147-A177-3AD203B41FA5}">
                      <a16:colId xmlns:a16="http://schemas.microsoft.com/office/drawing/2014/main" val="20004"/>
                    </a:ext>
                  </a:extLst>
                </a:gridCol>
                <a:gridCol w="433387">
                  <a:extLst>
                    <a:ext uri="{9D8B030D-6E8A-4147-A177-3AD203B41FA5}">
                      <a16:colId xmlns:a16="http://schemas.microsoft.com/office/drawing/2014/main" val="20005"/>
                    </a:ext>
                  </a:extLst>
                </a:gridCol>
              </a:tblGrid>
              <a:tr h="2476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s-ES" sz="1400" b="0" i="0" u="none" strike="noStrike" cap="none" normalizeH="0" baseline="0" dirty="0">
                        <a:ln>
                          <a:noFill/>
                        </a:ln>
                        <a:solidFill>
                          <a:srgbClr val="005176"/>
                        </a:solidFill>
                        <a:effectLst/>
                        <a:latin typeface="Arial" pitchFamily="34"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005176"/>
                          </a:solidFill>
                          <a:effectLst/>
                          <a:latin typeface="Times New Roman" pitchFamily="18" charset="0"/>
                          <a:cs typeface="Times New Roman" pitchFamily="18" charset="0"/>
                        </a:rPr>
                        <a:t>0</a:t>
                      </a:r>
                      <a:endParaRPr kumimoji="0" lang="es-ES" sz="1400" b="0" i="0" u="none" strike="noStrike" cap="none" normalizeH="0" baseline="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005176"/>
                          </a:solidFill>
                          <a:effectLst/>
                          <a:latin typeface="Times New Roman" pitchFamily="18" charset="0"/>
                          <a:cs typeface="Times New Roman" pitchFamily="18" charset="0"/>
                        </a:rPr>
                        <a:t>1</a:t>
                      </a:r>
                      <a:endParaRPr kumimoji="0" lang="es-ES" sz="1400" b="0" i="0" u="none" strike="noStrike" cap="none" normalizeH="0" baseline="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005176"/>
                          </a:solidFill>
                          <a:effectLst/>
                          <a:latin typeface="Times New Roman" pitchFamily="18" charset="0"/>
                          <a:cs typeface="Times New Roman" pitchFamily="18" charset="0"/>
                        </a:rPr>
                        <a:t>2</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005176"/>
                          </a:solidFill>
                          <a:effectLst/>
                          <a:latin typeface="Times New Roman" pitchFamily="18" charset="0"/>
                          <a:cs typeface="Times New Roman" pitchFamily="18" charset="0"/>
                        </a:rPr>
                        <a:t>3</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005176"/>
                          </a:solidFill>
                          <a:effectLst/>
                          <a:latin typeface="Times New Roman" pitchFamily="18" charset="0"/>
                          <a:cs typeface="Times New Roman" pitchFamily="18" charset="0"/>
                        </a:rPr>
                        <a:t>4</a:t>
                      </a:r>
                      <a:endParaRPr kumimoji="0" lang="es-ES" sz="1400" b="0" i="0" u="none" strike="noStrike" cap="none" normalizeH="0" baseline="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92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rgbClr val="005176"/>
                          </a:solidFill>
                          <a:effectLst/>
                          <a:latin typeface="Times New Roman" pitchFamily="18" charset="0"/>
                          <a:cs typeface="Times New Roman" pitchFamily="18" charset="0"/>
                        </a:rPr>
                        <a:t>-1</a:t>
                      </a:r>
                      <a:endParaRPr kumimoji="0" lang="es-ES" sz="1400" b="0" i="0" u="none" strike="noStrike" cap="none" normalizeH="0" baseline="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rPr>
                        <a:t>-1</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005176"/>
                          </a:solidFill>
                          <a:effectLst/>
                          <a:latin typeface="Times New Roman" pitchFamily="18" charset="0"/>
                          <a:cs typeface="Times New Roman" pitchFamily="18" charset="0"/>
                        </a:rPr>
                        <a:t>3</a:t>
                      </a:r>
                      <a:endParaRPr kumimoji="0" lang="es-ES" sz="1400" b="1"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73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005176"/>
                          </a:solidFill>
                          <a:effectLst/>
                          <a:latin typeface="Times New Roman" pitchFamily="18" charset="0"/>
                          <a:cs typeface="Times New Roman" pitchFamily="18" charset="0"/>
                        </a:rPr>
                        <a:t>1</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rPr>
                        <a:t>-1</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rPr>
                        <a:t>-1</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005176"/>
                          </a:solidFill>
                          <a:effectLst/>
                          <a:latin typeface="Times New Roman" pitchFamily="18" charset="0"/>
                          <a:cs typeface="Times New Roman" pitchFamily="18" charset="0"/>
                        </a:rPr>
                        <a:t>2</a:t>
                      </a:r>
                      <a:endParaRPr kumimoji="0" lang="es-ES" sz="1400" b="1"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73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005176"/>
                          </a:solidFill>
                          <a:effectLst/>
                          <a:latin typeface="Times New Roman" pitchFamily="18" charset="0"/>
                          <a:cs typeface="Times New Roman" pitchFamily="18" charset="0"/>
                        </a:rPr>
                        <a:t>2</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rgbClr val="005176"/>
                          </a:solidFill>
                          <a:effectLst/>
                          <a:latin typeface="Times New Roman" pitchFamily="18" charset="0"/>
                          <a:cs typeface="Times New Roman" pitchFamily="18" charset="0"/>
                        </a:rPr>
                        <a:t>-1</a:t>
                      </a:r>
                      <a:endParaRPr kumimoji="0" lang="es-ES" sz="1400" b="0" i="0" u="none" strike="noStrike" cap="none" normalizeH="0" baseline="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rPr>
                        <a:t>-1</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rPr>
                        <a:t>-1</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57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005176"/>
                          </a:solidFill>
                          <a:effectLst/>
                          <a:latin typeface="Times New Roman" pitchFamily="18" charset="0"/>
                          <a:cs typeface="Times New Roman" pitchFamily="18" charset="0"/>
                        </a:rPr>
                        <a:t>3</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rPr>
                        <a:t>-1</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08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005176"/>
                          </a:solidFill>
                          <a:effectLst/>
                          <a:latin typeface="Times New Roman" pitchFamily="18" charset="0"/>
                          <a:cs typeface="Times New Roman" pitchFamily="18" charset="0"/>
                        </a:rPr>
                        <a:t>4</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rPr>
                        <a:t>-1</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rPr>
                        <a:t>-1</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rPr>
                        <a:t>-1</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7" name="Text Box 218"/>
          <p:cNvSpPr txBox="1">
            <a:spLocks noChangeArrowheads="1"/>
          </p:cNvSpPr>
          <p:nvPr/>
        </p:nvSpPr>
        <p:spPr bwMode="auto">
          <a:xfrm>
            <a:off x="4483100" y="3095625"/>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50000"/>
              </a:spcBef>
              <a:buFontTx/>
              <a:buNone/>
            </a:pPr>
            <a:r>
              <a:rPr lang="es-ES" altLang="es-ES" sz="1800" b="1">
                <a:latin typeface="ZapfHumnst Dm BT" pitchFamily="34" charset="0"/>
              </a:rPr>
              <a:t>D</a:t>
            </a:r>
            <a:r>
              <a:rPr lang="es-ES" altLang="es-ES" sz="1800" b="1" baseline="-25000">
                <a:latin typeface="ZapfHumnst Dm BT" pitchFamily="34" charset="0"/>
              </a:rPr>
              <a:t>f</a:t>
            </a:r>
            <a:r>
              <a:rPr lang="es-ES" altLang="es-ES" sz="1800">
                <a:latin typeface="ZapfHumnst Dm BT" pitchFamily="34" charset="0"/>
              </a:rPr>
              <a:t> = D</a:t>
            </a:r>
            <a:r>
              <a:rPr lang="es-ES" altLang="es-ES" sz="1800" baseline="-25000">
                <a:latin typeface="ZapfHumnst Dm BT" pitchFamily="34" charset="0"/>
              </a:rPr>
              <a:t>4</a:t>
            </a:r>
          </a:p>
        </p:txBody>
      </p:sp>
      <p:sp>
        <p:nvSpPr>
          <p:cNvPr id="18" name="Text Box 220"/>
          <p:cNvSpPr txBox="1">
            <a:spLocks noChangeArrowheads="1"/>
          </p:cNvSpPr>
          <p:nvPr/>
        </p:nvSpPr>
        <p:spPr bwMode="auto">
          <a:xfrm>
            <a:off x="863600" y="5267325"/>
            <a:ext cx="965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50000"/>
              </a:spcBef>
              <a:buFontTx/>
              <a:buNone/>
            </a:pPr>
            <a:r>
              <a:rPr lang="es-ES" altLang="es-ES" sz="1800" b="1">
                <a:latin typeface="ZapfHumnst Dm BT" pitchFamily="34" charset="0"/>
              </a:rPr>
              <a:t>A</a:t>
            </a:r>
            <a:r>
              <a:rPr lang="es-ES" altLang="es-ES" sz="1800" b="1" baseline="-25000">
                <a:latin typeface="ZapfHumnst Dm BT" pitchFamily="34" charset="0"/>
              </a:rPr>
              <a:t>f</a:t>
            </a:r>
            <a:r>
              <a:rPr lang="es-ES" altLang="es-ES" sz="1800">
                <a:latin typeface="ZapfHumnst Dm BT" pitchFamily="34" charset="0"/>
              </a:rPr>
              <a:t> = A</a:t>
            </a:r>
            <a:r>
              <a:rPr lang="es-ES" altLang="es-ES" sz="1800" baseline="-25000">
                <a:latin typeface="ZapfHumnst Dm BT" pitchFamily="34" charset="0"/>
              </a:rPr>
              <a:t>4</a:t>
            </a:r>
          </a:p>
        </p:txBody>
      </p:sp>
      <p:graphicFrame>
        <p:nvGraphicFramePr>
          <p:cNvPr id="19" name="Group 332"/>
          <p:cNvGraphicFramePr>
            <a:graphicFrameLocks noGrp="1"/>
          </p:cNvGraphicFramePr>
          <p:nvPr/>
        </p:nvGraphicFramePr>
        <p:xfrm>
          <a:off x="5664200" y="2441575"/>
          <a:ext cx="2578100" cy="1846263"/>
        </p:xfrm>
        <a:graphic>
          <a:graphicData uri="http://schemas.openxmlformats.org/drawingml/2006/table">
            <a:tbl>
              <a:tblPr/>
              <a:tblGrid>
                <a:gridCol w="409575">
                  <a:extLst>
                    <a:ext uri="{9D8B030D-6E8A-4147-A177-3AD203B41FA5}">
                      <a16:colId xmlns:a16="http://schemas.microsoft.com/office/drawing/2014/main" val="20000"/>
                    </a:ext>
                  </a:extLst>
                </a:gridCol>
                <a:gridCol w="444500">
                  <a:extLst>
                    <a:ext uri="{9D8B030D-6E8A-4147-A177-3AD203B41FA5}">
                      <a16:colId xmlns:a16="http://schemas.microsoft.com/office/drawing/2014/main" val="20001"/>
                    </a:ext>
                  </a:extLst>
                </a:gridCol>
                <a:gridCol w="441325">
                  <a:extLst>
                    <a:ext uri="{9D8B030D-6E8A-4147-A177-3AD203B41FA5}">
                      <a16:colId xmlns:a16="http://schemas.microsoft.com/office/drawing/2014/main" val="20002"/>
                    </a:ext>
                  </a:extLst>
                </a:gridCol>
                <a:gridCol w="396875">
                  <a:extLst>
                    <a:ext uri="{9D8B030D-6E8A-4147-A177-3AD203B41FA5}">
                      <a16:colId xmlns:a16="http://schemas.microsoft.com/office/drawing/2014/main" val="20003"/>
                    </a:ext>
                  </a:extLst>
                </a:gridCol>
                <a:gridCol w="442913">
                  <a:extLst>
                    <a:ext uri="{9D8B030D-6E8A-4147-A177-3AD203B41FA5}">
                      <a16:colId xmlns:a16="http://schemas.microsoft.com/office/drawing/2014/main" val="20004"/>
                    </a:ext>
                  </a:extLst>
                </a:gridCol>
                <a:gridCol w="442912">
                  <a:extLst>
                    <a:ext uri="{9D8B030D-6E8A-4147-A177-3AD203B41FA5}">
                      <a16:colId xmlns:a16="http://schemas.microsoft.com/office/drawing/2014/main" val="20005"/>
                    </a:ext>
                  </a:extLst>
                </a:gridCol>
              </a:tblGrid>
              <a:tr h="2476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s-ES" sz="1400" b="0" i="0" u="none" strike="noStrike" cap="none" normalizeH="0" baseline="0" dirty="0">
                        <a:ln>
                          <a:noFill/>
                        </a:ln>
                        <a:solidFill>
                          <a:srgbClr val="005176"/>
                        </a:solidFill>
                        <a:effectLst/>
                        <a:latin typeface="Arial" pitchFamily="34"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005176"/>
                          </a:solidFill>
                          <a:effectLst/>
                          <a:latin typeface="Times New Roman" pitchFamily="18" charset="0"/>
                          <a:cs typeface="Times New Roman" pitchFamily="18" charset="0"/>
                        </a:rPr>
                        <a:t>1</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005176"/>
                          </a:solidFill>
                          <a:effectLst/>
                          <a:latin typeface="Times New Roman" pitchFamily="18" charset="0"/>
                          <a:cs typeface="Times New Roman" pitchFamily="18" charset="0"/>
                        </a:rPr>
                        <a:t>2</a:t>
                      </a:r>
                      <a:endParaRPr kumimoji="0" lang="es-ES" sz="1400" b="0" i="0" u="none" strike="noStrike" cap="none" normalizeH="0" baseline="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005176"/>
                          </a:solidFill>
                          <a:effectLst/>
                          <a:latin typeface="Times New Roman" pitchFamily="18" charset="0"/>
                          <a:cs typeface="Times New Roman" pitchFamily="18" charset="0"/>
                        </a:rPr>
                        <a:t>3</a:t>
                      </a:r>
                      <a:endParaRPr kumimoji="0" lang="es-ES" sz="1400" b="0" i="0" u="none" strike="noStrike" cap="none" normalizeH="0" baseline="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a:ln>
                            <a:noFill/>
                          </a:ln>
                          <a:solidFill>
                            <a:srgbClr val="005176"/>
                          </a:solidFill>
                          <a:effectLst/>
                          <a:latin typeface="Times New Roman" pitchFamily="18" charset="0"/>
                          <a:cs typeface="Times New Roman" pitchFamily="18" charset="0"/>
                        </a:rPr>
                        <a:t>4</a:t>
                      </a:r>
                      <a:endParaRPr kumimoji="0" lang="es-ES" sz="1400" b="0" i="0" u="none" strike="noStrike" cap="none" normalizeH="0" baseline="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92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10</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50</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60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73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005176"/>
                          </a:solidFill>
                          <a:effectLst/>
                          <a:latin typeface="Times New Roman" pitchFamily="18" charset="0"/>
                          <a:cs typeface="Times New Roman" pitchFamily="18" charset="0"/>
                        </a:rPr>
                        <a:t>1</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60</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22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005176"/>
                          </a:solidFill>
                          <a:effectLst/>
                          <a:latin typeface="Times New Roman" pitchFamily="18" charset="0"/>
                          <a:cs typeface="Times New Roman" pitchFamily="18" charset="0"/>
                        </a:rPr>
                        <a:t>2</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57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005176"/>
                          </a:solidFill>
                          <a:effectLst/>
                          <a:latin typeface="Times New Roman" pitchFamily="18" charset="0"/>
                          <a:cs typeface="Times New Roman" pitchFamily="18" charset="0"/>
                        </a:rPr>
                        <a:t>3</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rgbClr val="005176"/>
                          </a:solidFill>
                          <a:effectLst/>
                          <a:latin typeface="Times New Roman" pitchFamily="18" charset="0"/>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73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005176"/>
                          </a:solidFill>
                          <a:effectLst/>
                          <a:latin typeface="Times New Roman" pitchFamily="18" charset="0"/>
                          <a:cs typeface="Times New Roman" pitchFamily="18" charset="0"/>
                        </a:rPr>
                        <a:t>4</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sym typeface="Symbol" pitchFamily="18" charset="2"/>
                        </a:rPr>
                        <a:t></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005176"/>
                          </a:solidFill>
                          <a:effectLst/>
                          <a:latin typeface="Times New Roman" pitchFamily="18" charset="0"/>
                          <a:cs typeface="Times New Roman" pitchFamily="18" charset="0"/>
                        </a:rPr>
                        <a:t>0</a:t>
                      </a:r>
                      <a:endParaRPr kumimoji="0" lang="es-ES" sz="1400" b="0" i="0" u="none" strike="noStrike" cap="none" normalizeH="0" baseline="0" dirty="0">
                        <a:ln>
                          <a:noFill/>
                        </a:ln>
                        <a:solidFill>
                          <a:srgbClr val="005176"/>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0" name="Rectangle 333"/>
          <p:cNvSpPr>
            <a:spLocks noChangeArrowheads="1"/>
          </p:cNvSpPr>
          <p:nvPr/>
        </p:nvSpPr>
        <p:spPr bwMode="auto">
          <a:xfrm>
            <a:off x="5076825" y="4308475"/>
            <a:ext cx="3959225"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lnSpc>
                <a:spcPct val="85000"/>
              </a:lnSpc>
              <a:spcBef>
                <a:spcPct val="0"/>
              </a:spcBef>
              <a:buFontTx/>
              <a:buNone/>
            </a:pPr>
            <a:r>
              <a:rPr lang="pt-BR" altLang="es-ES" sz="1600">
                <a:latin typeface="ZapfHumnst Dm BT" pitchFamily="34" charset="0"/>
                <a:sym typeface="Symbol" pitchFamily="18" charset="2"/>
              </a:rPr>
              <a:t>Camino de 0 a 1: 01 (10)</a:t>
            </a:r>
          </a:p>
          <a:p>
            <a:pPr eaLnBrk="1" hangingPunct="1">
              <a:lnSpc>
                <a:spcPct val="85000"/>
              </a:lnSpc>
              <a:spcBef>
                <a:spcPct val="0"/>
              </a:spcBef>
              <a:buFontTx/>
              <a:buNone/>
            </a:pPr>
            <a:r>
              <a:rPr lang="pt-BR" altLang="es-ES" sz="1600">
                <a:latin typeface="ZapfHumnst Dm BT" pitchFamily="34" charset="0"/>
                <a:sym typeface="Symbol" pitchFamily="18" charset="2"/>
              </a:rPr>
              <a:t>Camino de 0 a 2: 0 32 (50)</a:t>
            </a:r>
          </a:p>
          <a:p>
            <a:pPr eaLnBrk="1" hangingPunct="1">
              <a:lnSpc>
                <a:spcPct val="85000"/>
              </a:lnSpc>
              <a:spcBef>
                <a:spcPct val="0"/>
              </a:spcBef>
              <a:buFontTx/>
              <a:buNone/>
            </a:pPr>
            <a:r>
              <a:rPr lang="pt-BR" altLang="es-ES" sz="1600">
                <a:latin typeface="ZapfHumnst Dm BT" pitchFamily="34" charset="0"/>
                <a:sym typeface="Symbol" pitchFamily="18" charset="2"/>
              </a:rPr>
              <a:t>Camino de 0 a 3: 03 (30)</a:t>
            </a:r>
          </a:p>
          <a:p>
            <a:pPr eaLnBrk="1" hangingPunct="1">
              <a:lnSpc>
                <a:spcPct val="85000"/>
              </a:lnSpc>
              <a:spcBef>
                <a:spcPct val="0"/>
              </a:spcBef>
              <a:buFontTx/>
              <a:buNone/>
            </a:pPr>
            <a:r>
              <a:rPr lang="pt-BR" altLang="es-ES" sz="1600">
                <a:latin typeface="ZapfHumnst Dm BT" pitchFamily="34" charset="0"/>
                <a:sym typeface="Symbol" pitchFamily="18" charset="2"/>
              </a:rPr>
              <a:t>Camino de 0 a 4: 0324 (60)</a:t>
            </a:r>
          </a:p>
          <a:p>
            <a:pPr eaLnBrk="1" hangingPunct="1">
              <a:lnSpc>
                <a:spcPct val="85000"/>
              </a:lnSpc>
              <a:spcBef>
                <a:spcPct val="0"/>
              </a:spcBef>
              <a:buFontTx/>
              <a:buNone/>
            </a:pPr>
            <a:endParaRPr lang="pt-BR" altLang="es-ES" sz="800">
              <a:latin typeface="ZapfHumnst Dm BT" pitchFamily="34" charset="0"/>
              <a:sym typeface="Symbol" pitchFamily="18" charset="2"/>
            </a:endParaRPr>
          </a:p>
          <a:p>
            <a:pPr eaLnBrk="1" hangingPunct="1">
              <a:lnSpc>
                <a:spcPct val="85000"/>
              </a:lnSpc>
              <a:spcBef>
                <a:spcPct val="0"/>
              </a:spcBef>
              <a:buFontTx/>
              <a:buNone/>
            </a:pPr>
            <a:r>
              <a:rPr lang="pt-BR" altLang="es-ES" sz="1600">
                <a:latin typeface="ZapfHumnst Dm BT" pitchFamily="34" charset="0"/>
                <a:sym typeface="Symbol" pitchFamily="18" charset="2"/>
              </a:rPr>
              <a:t>Camino de 1 a 2: 12 (50)</a:t>
            </a:r>
          </a:p>
          <a:p>
            <a:pPr eaLnBrk="1" hangingPunct="1">
              <a:lnSpc>
                <a:spcPct val="85000"/>
              </a:lnSpc>
              <a:spcBef>
                <a:spcPct val="0"/>
              </a:spcBef>
              <a:buFontTx/>
              <a:buNone/>
            </a:pPr>
            <a:r>
              <a:rPr lang="pt-BR" altLang="es-ES" sz="1600">
                <a:latin typeface="ZapfHumnst Dm BT" pitchFamily="34" charset="0"/>
                <a:sym typeface="Symbol" pitchFamily="18" charset="2"/>
              </a:rPr>
              <a:t>Camino de 1 a 4: 124 (60) 24 (10)</a:t>
            </a:r>
          </a:p>
          <a:p>
            <a:pPr eaLnBrk="1" hangingPunct="1">
              <a:lnSpc>
                <a:spcPct val="85000"/>
              </a:lnSpc>
              <a:spcBef>
                <a:spcPct val="0"/>
              </a:spcBef>
              <a:buFontTx/>
              <a:buNone/>
            </a:pPr>
            <a:endParaRPr lang="pt-BR" altLang="es-ES" sz="800">
              <a:latin typeface="ZapfHumnst Dm BT" pitchFamily="34" charset="0"/>
              <a:sym typeface="Symbol" pitchFamily="18" charset="2"/>
            </a:endParaRPr>
          </a:p>
          <a:p>
            <a:pPr eaLnBrk="1" hangingPunct="1">
              <a:lnSpc>
                <a:spcPct val="85000"/>
              </a:lnSpc>
              <a:spcBef>
                <a:spcPct val="0"/>
              </a:spcBef>
              <a:buFontTx/>
              <a:buNone/>
            </a:pPr>
            <a:r>
              <a:rPr lang="pt-BR" altLang="es-ES" sz="1600">
                <a:latin typeface="ZapfHumnst Dm BT" pitchFamily="34" charset="0"/>
                <a:sym typeface="Symbol" pitchFamily="18" charset="2"/>
              </a:rPr>
              <a:t>Camino de 3 a 2: 32 (20)</a:t>
            </a:r>
          </a:p>
          <a:p>
            <a:pPr eaLnBrk="1" hangingPunct="1">
              <a:lnSpc>
                <a:spcPct val="85000"/>
              </a:lnSpc>
              <a:spcBef>
                <a:spcPct val="0"/>
              </a:spcBef>
              <a:buFontTx/>
              <a:buNone/>
            </a:pPr>
            <a:r>
              <a:rPr lang="pt-BR" altLang="es-ES" sz="1600">
                <a:latin typeface="ZapfHumnst Dm BT" pitchFamily="34" charset="0"/>
                <a:sym typeface="Symbol" pitchFamily="18" charset="2"/>
              </a:rPr>
              <a:t>Camino de 3 a 4: 324 (30)</a:t>
            </a:r>
          </a:p>
          <a:p>
            <a:pPr eaLnBrk="1" hangingPunct="1">
              <a:lnSpc>
                <a:spcPct val="85000"/>
              </a:lnSpc>
              <a:spcBef>
                <a:spcPct val="0"/>
              </a:spcBef>
              <a:buFontTx/>
              <a:buNone/>
            </a:pPr>
            <a:r>
              <a:rPr lang="pt-BR" altLang="es-ES" sz="1600">
                <a:latin typeface="ZapfHumnst Dm BT" pitchFamily="34" charset="0"/>
                <a:sym typeface="Symbol"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8" grpId="0"/>
      <p:bldP spid="20"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6C88FDF6-5193-4A30-BCCA-F05DC5B60675}" type="slidenum">
              <a:rPr lang="es-ES" altLang="es-ES" sz="1800" smtClean="0">
                <a:solidFill>
                  <a:schemeClr val="bg1"/>
                </a:solidFill>
                <a:latin typeface="ZapfHumnst Dm BT" pitchFamily="34" charset="0"/>
              </a:rPr>
              <a:pPr eaLnBrk="1" hangingPunct="1">
                <a:spcBef>
                  <a:spcPct val="0"/>
                </a:spcBef>
                <a:buFontTx/>
                <a:buNone/>
              </a:pPr>
              <a:t>42</a:t>
            </a:fld>
            <a:endParaRPr lang="es-ES" altLang="es-ES" sz="1800">
              <a:solidFill>
                <a:schemeClr val="bg1"/>
              </a:solidFill>
              <a:latin typeface="ZapfHumnst Dm BT" pitchFamily="34" charset="0"/>
            </a:endParaRPr>
          </a:p>
        </p:txBody>
      </p:sp>
      <p:sp>
        <p:nvSpPr>
          <p:cNvPr id="25603" name="Rectangle 2"/>
          <p:cNvSpPr>
            <a:spLocks noGrp="1" noChangeArrowheads="1"/>
          </p:cNvSpPr>
          <p:nvPr>
            <p:ph type="title"/>
          </p:nvPr>
        </p:nvSpPr>
        <p:spPr/>
        <p:txBody>
          <a:bodyPr/>
          <a:lstStyle/>
          <a:p>
            <a:pPr eaLnBrk="1" hangingPunct="1"/>
            <a:r>
              <a:rPr lang="es-ES" altLang="es-ES" sz="2400"/>
              <a:t>Caminos mínimos</a:t>
            </a:r>
          </a:p>
        </p:txBody>
      </p:sp>
      <p:sp>
        <p:nvSpPr>
          <p:cNvPr id="25604" name="Rectangle 3"/>
          <p:cNvSpPr>
            <a:spLocks noGrp="1" noChangeArrowheads="1"/>
          </p:cNvSpPr>
          <p:nvPr>
            <p:ph type="body" idx="1"/>
          </p:nvPr>
        </p:nvSpPr>
        <p:spPr>
          <a:xfrm>
            <a:off x="685800" y="1557338"/>
            <a:ext cx="8278813" cy="4679950"/>
          </a:xfrm>
        </p:spPr>
        <p:txBody>
          <a:bodyPr/>
          <a:lstStyle/>
          <a:p>
            <a:pPr eaLnBrk="1" hangingPunct="1"/>
            <a:r>
              <a:rPr lang="es-ES" altLang="es-ES" b="1"/>
              <a:t>Algoritmo de Floyd (recursos en Internet)</a:t>
            </a:r>
          </a:p>
          <a:p>
            <a:pPr eaLnBrk="1" hangingPunct="1"/>
            <a:r>
              <a:rPr lang="es-ES" altLang="es-ES"/>
              <a:t>https://www.youtube.com/watch?v=T_eGloMib1w</a:t>
            </a:r>
          </a:p>
          <a:p>
            <a:pPr eaLnBrk="1" hangingPunct="1"/>
            <a:r>
              <a:rPr lang="es-ES" altLang="es-ES"/>
              <a:t>https://www.youtube.com/watch?v=2D60XEBCP4E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D45A9B73-61C9-4BE7-87C8-220A674297CF}" type="slidenum">
              <a:rPr lang="es-ES" altLang="es-ES" sz="1800" smtClean="0">
                <a:solidFill>
                  <a:schemeClr val="bg1"/>
                </a:solidFill>
                <a:latin typeface="ZapfHumnst Dm BT" pitchFamily="34" charset="0"/>
              </a:rPr>
              <a:pPr eaLnBrk="1" hangingPunct="1">
                <a:spcBef>
                  <a:spcPct val="0"/>
                </a:spcBef>
                <a:buFontTx/>
                <a:buNone/>
              </a:pPr>
              <a:t>43</a:t>
            </a:fld>
            <a:endParaRPr lang="es-ES" altLang="es-ES" sz="1800">
              <a:solidFill>
                <a:schemeClr val="bg1"/>
              </a:solidFill>
              <a:latin typeface="ZapfHumnst Dm BT" pitchFamily="34" charset="0"/>
            </a:endParaRPr>
          </a:p>
        </p:txBody>
      </p:sp>
      <p:sp>
        <p:nvSpPr>
          <p:cNvPr id="9219" name="Rectangle 2"/>
          <p:cNvSpPr>
            <a:spLocks noGrp="1" noChangeArrowheads="1"/>
          </p:cNvSpPr>
          <p:nvPr>
            <p:ph type="title"/>
          </p:nvPr>
        </p:nvSpPr>
        <p:spPr/>
        <p:txBody>
          <a:bodyPr/>
          <a:lstStyle/>
          <a:p>
            <a:pPr eaLnBrk="1" hangingPunct="1"/>
            <a:r>
              <a:rPr lang="es-ES" altLang="es-ES" sz="2400" dirty="0"/>
              <a:t>Matriz de caminos</a:t>
            </a:r>
          </a:p>
        </p:txBody>
      </p:sp>
      <p:sp>
        <p:nvSpPr>
          <p:cNvPr id="22532" name="Rectangle 3"/>
          <p:cNvSpPr>
            <a:spLocks noGrp="1" noChangeArrowheads="1"/>
          </p:cNvSpPr>
          <p:nvPr>
            <p:ph type="body" idx="1"/>
          </p:nvPr>
        </p:nvSpPr>
        <p:spPr>
          <a:xfrm>
            <a:off x="685800" y="1557338"/>
            <a:ext cx="8278813" cy="4679950"/>
          </a:xfrm>
        </p:spPr>
        <p:txBody>
          <a:bodyPr/>
          <a:lstStyle/>
          <a:p>
            <a:pPr eaLnBrk="1" hangingPunct="1">
              <a:defRPr/>
            </a:pPr>
            <a:r>
              <a:rPr lang="es-ES" b="1" dirty="0"/>
              <a:t>Algoritmo de </a:t>
            </a:r>
            <a:r>
              <a:rPr lang="es-ES" b="1" dirty="0" err="1"/>
              <a:t>Warshall</a:t>
            </a:r>
            <a:r>
              <a:rPr lang="es-ES" b="1" dirty="0"/>
              <a:t> (I)</a:t>
            </a:r>
          </a:p>
          <a:p>
            <a:pPr eaLnBrk="1" hangingPunct="1">
              <a:defRPr/>
            </a:pPr>
            <a:r>
              <a:rPr lang="es-ES" dirty="0"/>
              <a:t>Este algoritmo calcula la </a:t>
            </a:r>
            <a:r>
              <a:rPr lang="es-ES" b="1" dirty="0"/>
              <a:t>matriz de caminos</a:t>
            </a:r>
            <a:r>
              <a:rPr lang="es-ES" dirty="0"/>
              <a:t> (también conocido como </a:t>
            </a:r>
            <a:r>
              <a:rPr lang="es-ES" b="1" dirty="0"/>
              <a:t>cierre transitivo</a:t>
            </a:r>
            <a:r>
              <a:rPr lang="es-ES" dirty="0"/>
              <a:t> o clausura reflexiva y transitiva) de un grafo G = (V, E) orientado con n vértices. Estos se numeran de 0 a n – 1. Utilizamos una matriz de adyacencia A de </a:t>
            </a:r>
            <a:r>
              <a:rPr lang="es-ES" b="1" dirty="0"/>
              <a:t>n</a:t>
            </a:r>
            <a:r>
              <a:rPr lang="es-ES" dirty="0"/>
              <a:t> </a:t>
            </a:r>
            <a:r>
              <a:rPr lang="es-ES" dirty="0">
                <a:sym typeface="Symbol"/>
              </a:rPr>
              <a:t>* </a:t>
            </a:r>
            <a:r>
              <a:rPr lang="es-ES" b="1" dirty="0">
                <a:sym typeface="Symbol"/>
              </a:rPr>
              <a:t>n</a:t>
            </a:r>
            <a:r>
              <a:rPr lang="es-ES" dirty="0">
                <a:sym typeface="Symbol"/>
              </a:rPr>
              <a:t> </a:t>
            </a:r>
            <a:r>
              <a:rPr lang="es-ES" dirty="0"/>
              <a:t>con 0 o 1 para indicar si los vértices v</a:t>
            </a:r>
            <a:r>
              <a:rPr lang="es-ES" baseline="-25000" dirty="0"/>
              <a:t>i</a:t>
            </a:r>
            <a:r>
              <a:rPr lang="es-ES" dirty="0"/>
              <a:t> y </a:t>
            </a:r>
            <a:r>
              <a:rPr lang="es-ES" dirty="0" err="1"/>
              <a:t>v</a:t>
            </a:r>
            <a:r>
              <a:rPr lang="es-ES" baseline="-25000" dirty="0" err="1"/>
              <a:t>j</a:t>
            </a:r>
            <a:r>
              <a:rPr lang="es-ES" dirty="0"/>
              <a:t> están conectados (1) o no (0)</a:t>
            </a:r>
          </a:p>
          <a:p>
            <a:pPr eaLnBrk="1" hangingPunct="1">
              <a:defRPr/>
            </a:pPr>
            <a:r>
              <a:rPr lang="es-ES" dirty="0"/>
              <a:t>La estrategia que sigue este algoritmo consiste en definir, a nivel lógico, una secuencia de matrices n-cuadradas P</a:t>
            </a:r>
            <a:r>
              <a:rPr lang="es-ES" baseline="-25000" dirty="0"/>
              <a:t>-1</a:t>
            </a:r>
            <a:r>
              <a:rPr lang="es-ES" dirty="0"/>
              <a:t>, P</a:t>
            </a:r>
            <a:r>
              <a:rPr lang="es-ES" baseline="-25000" dirty="0"/>
              <a:t>0</a:t>
            </a:r>
            <a:r>
              <a:rPr lang="es-ES" dirty="0"/>
              <a:t>, P</a:t>
            </a:r>
            <a:r>
              <a:rPr lang="es-ES" baseline="-25000" dirty="0"/>
              <a:t>1</a:t>
            </a:r>
            <a:r>
              <a:rPr lang="es-ES" dirty="0"/>
              <a:t>, P</a:t>
            </a:r>
            <a:r>
              <a:rPr lang="es-ES" baseline="-25000" dirty="0"/>
              <a:t>2</a:t>
            </a:r>
            <a:r>
              <a:rPr lang="es-ES" dirty="0"/>
              <a:t>, ..., P</a:t>
            </a:r>
            <a:r>
              <a:rPr lang="es-ES" baseline="-25000" dirty="0"/>
              <a:t>n-1</a:t>
            </a:r>
            <a:r>
              <a:rPr lang="es-ES" dirty="0"/>
              <a:t>. Los elementos de cada una de las matrices </a:t>
            </a:r>
            <a:r>
              <a:rPr lang="es-ES" dirty="0" err="1"/>
              <a:t>P</a:t>
            </a:r>
            <a:r>
              <a:rPr lang="es-ES" baseline="-25000" dirty="0" err="1"/>
              <a:t>k</a:t>
            </a:r>
            <a:r>
              <a:rPr lang="es-ES" dirty="0"/>
              <a:t>[i, j] tienen el valor </a:t>
            </a:r>
            <a:r>
              <a:rPr lang="es-ES" b="1" dirty="0"/>
              <a:t>0</a:t>
            </a:r>
            <a:r>
              <a:rPr lang="es-ES" dirty="0"/>
              <a:t> si no hay camino y </a:t>
            </a:r>
            <a:r>
              <a:rPr lang="es-ES" b="1" dirty="0"/>
              <a:t>1</a:t>
            </a:r>
            <a:r>
              <a:rPr lang="es-ES" dirty="0"/>
              <a:t> si existe un camino del vértice i y al j. La matriz P</a:t>
            </a:r>
            <a:r>
              <a:rPr lang="es-ES" baseline="-25000" dirty="0"/>
              <a:t>-1</a:t>
            </a:r>
            <a:r>
              <a:rPr lang="es-ES" dirty="0"/>
              <a:t> es la matriz de adyacencia original</a:t>
            </a:r>
            <a:endParaRPr lang="es-ES" sz="1400" dirty="0">
              <a:latin typeface="+mj-lt"/>
              <a:cs typeface="Courier New" pitchFamily="49" charset="0"/>
            </a:endParaRPr>
          </a:p>
        </p:txBody>
      </p:sp>
    </p:spTree>
    <p:extLst>
      <p:ext uri="{BB962C8B-B14F-4D97-AF65-F5344CB8AC3E}">
        <p14:creationId xmlns:p14="http://schemas.microsoft.com/office/powerpoint/2010/main" val="13831703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5BEBF216-E8F0-44A5-B890-6911D2BE4970}" type="slidenum">
              <a:rPr lang="es-ES" altLang="es-ES" sz="1800" smtClean="0">
                <a:solidFill>
                  <a:schemeClr val="bg1"/>
                </a:solidFill>
                <a:latin typeface="ZapfHumnst Dm BT" pitchFamily="34" charset="0"/>
              </a:rPr>
              <a:pPr eaLnBrk="1" hangingPunct="1">
                <a:spcBef>
                  <a:spcPct val="0"/>
                </a:spcBef>
                <a:buFontTx/>
                <a:buNone/>
              </a:pPr>
              <a:t>44</a:t>
            </a:fld>
            <a:endParaRPr lang="es-ES" altLang="es-ES" sz="1800">
              <a:solidFill>
                <a:schemeClr val="bg1"/>
              </a:solidFill>
              <a:latin typeface="ZapfHumnst Dm BT" pitchFamily="34" charset="0"/>
            </a:endParaRPr>
          </a:p>
        </p:txBody>
      </p:sp>
      <p:sp>
        <p:nvSpPr>
          <p:cNvPr id="11267" name="Rectangle 2"/>
          <p:cNvSpPr>
            <a:spLocks noGrp="1" noChangeArrowheads="1"/>
          </p:cNvSpPr>
          <p:nvPr>
            <p:ph type="title"/>
          </p:nvPr>
        </p:nvSpPr>
        <p:spPr/>
        <p:txBody>
          <a:bodyPr/>
          <a:lstStyle/>
          <a:p>
            <a:pPr eaLnBrk="1" hangingPunct="1"/>
            <a:r>
              <a:rPr lang="es-ES" altLang="es-ES" sz="2400" dirty="0"/>
              <a:t>Matriz de caminos</a:t>
            </a:r>
          </a:p>
        </p:txBody>
      </p:sp>
      <p:sp>
        <p:nvSpPr>
          <p:cNvPr id="11268" name="Rectangle 3"/>
          <p:cNvSpPr>
            <a:spLocks noGrp="1" noChangeArrowheads="1"/>
          </p:cNvSpPr>
          <p:nvPr>
            <p:ph type="body" idx="1"/>
          </p:nvPr>
        </p:nvSpPr>
        <p:spPr>
          <a:xfrm>
            <a:off x="685800" y="1557338"/>
            <a:ext cx="8458200" cy="4679950"/>
          </a:xfrm>
        </p:spPr>
        <p:txBody>
          <a:bodyPr/>
          <a:lstStyle/>
          <a:p>
            <a:pPr eaLnBrk="1" hangingPunct="1"/>
            <a:r>
              <a:rPr lang="es-ES" b="1" dirty="0"/>
              <a:t>Algoritmo de </a:t>
            </a:r>
            <a:r>
              <a:rPr lang="es-ES" b="1" dirty="0" err="1"/>
              <a:t>Warshall</a:t>
            </a:r>
            <a:r>
              <a:rPr lang="es-ES" b="1" dirty="0"/>
              <a:t> (II)</a:t>
            </a:r>
            <a:endParaRPr lang="es-ES" altLang="es-ES" b="1" dirty="0"/>
          </a:p>
          <a:p>
            <a:pPr eaLnBrk="1" hangingPunct="1"/>
            <a:r>
              <a:rPr lang="es-ES" altLang="es-ES" dirty="0"/>
              <a:t>Recordar que </a:t>
            </a:r>
            <a:r>
              <a:rPr lang="es-ES" altLang="es-ES" b="1" dirty="0" err="1"/>
              <a:t>P</a:t>
            </a:r>
            <a:r>
              <a:rPr lang="es-ES" altLang="es-ES" b="1" baseline="-25000" dirty="0" err="1"/>
              <a:t>k</a:t>
            </a:r>
            <a:r>
              <a:rPr lang="es-ES" altLang="es-ES" b="1" dirty="0"/>
              <a:t>[i, j]</a:t>
            </a:r>
            <a:r>
              <a:rPr lang="es-ES" altLang="es-ES" dirty="0"/>
              <a:t> es un booleano que indica si existe un camino del vértice i al vértice j utilizando como posibles vértices intermedios aquellos vértices entre 0 y k-1</a:t>
            </a:r>
          </a:p>
          <a:p>
            <a:pPr eaLnBrk="1" hangingPunct="1"/>
            <a:r>
              <a:rPr lang="es-ES" altLang="es-ES" dirty="0"/>
              <a:t>Los elementos </a:t>
            </a:r>
            <a:r>
              <a:rPr lang="es-ES" altLang="es-ES" dirty="0" err="1"/>
              <a:t>P</a:t>
            </a:r>
            <a:r>
              <a:rPr lang="es-ES" altLang="es-ES" baseline="-25000" dirty="0" err="1"/>
              <a:t>ij</a:t>
            </a:r>
            <a:r>
              <a:rPr lang="es-ES" altLang="es-ES" dirty="0"/>
              <a:t> de P</a:t>
            </a:r>
            <a:r>
              <a:rPr lang="es-ES" altLang="es-ES" baseline="-25000" dirty="0"/>
              <a:t>0</a:t>
            </a:r>
            <a:r>
              <a:rPr lang="es-ES" altLang="es-ES" dirty="0"/>
              <a:t> son igual a 1 si lo son los de la matriz P</a:t>
            </a:r>
            <a:r>
              <a:rPr lang="es-ES" altLang="es-ES" baseline="-25000" dirty="0"/>
              <a:t>-1</a:t>
            </a:r>
            <a:r>
              <a:rPr lang="es-ES" altLang="es-ES" dirty="0"/>
              <a:t>, o bien si se puede formar un camino desde el vértice v</a:t>
            </a:r>
            <a:r>
              <a:rPr lang="es-ES" altLang="es-ES" baseline="-25000" dirty="0"/>
              <a:t>i</a:t>
            </a:r>
            <a:r>
              <a:rPr lang="es-ES" altLang="es-ES" dirty="0"/>
              <a:t> al </a:t>
            </a:r>
            <a:r>
              <a:rPr lang="es-ES" altLang="es-ES" dirty="0" err="1"/>
              <a:t>v</a:t>
            </a:r>
            <a:r>
              <a:rPr lang="es-ES" altLang="es-ES" baseline="-25000" dirty="0" err="1"/>
              <a:t>j</a:t>
            </a:r>
            <a:r>
              <a:rPr lang="es-ES" altLang="es-ES" dirty="0"/>
              <a:t>, con la ayuda del vértice intermedio 0. La diferencia entre dos matrices consecutivas </a:t>
            </a:r>
            <a:r>
              <a:rPr lang="es-ES" altLang="es-ES" dirty="0" err="1"/>
              <a:t>P</a:t>
            </a:r>
            <a:r>
              <a:rPr lang="es-ES" altLang="es-ES" baseline="-25000" dirty="0" err="1"/>
              <a:t>k</a:t>
            </a:r>
            <a:r>
              <a:rPr lang="es-ES" altLang="es-ES" dirty="0"/>
              <a:t> y P</a:t>
            </a:r>
            <a:r>
              <a:rPr lang="es-ES" altLang="es-ES" baseline="-25000" dirty="0"/>
              <a:t>k-1</a:t>
            </a:r>
            <a:r>
              <a:rPr lang="es-ES" altLang="es-ES" dirty="0"/>
              <a:t> viene dada por la incorporación del vértice de orden k, para estudiar si es posible formar camino desde el vértice i y al j con la ayuda del vértice k</a:t>
            </a:r>
          </a:p>
          <a:p>
            <a:pPr eaLnBrk="1" hangingPunct="1"/>
            <a:r>
              <a:rPr lang="es-ES" altLang="es-ES" dirty="0"/>
              <a:t>Los elementos de la secuencia de matrices: (P</a:t>
            </a:r>
            <a:r>
              <a:rPr lang="es-ES" altLang="es-ES" baseline="-25000" dirty="0"/>
              <a:t>-1</a:t>
            </a:r>
            <a:r>
              <a:rPr lang="es-ES" altLang="es-ES" dirty="0"/>
              <a:t> </a:t>
            </a:r>
            <a:r>
              <a:rPr lang="es-ES" altLang="es-ES" dirty="0">
                <a:sym typeface="Symbol" pitchFamily="18" charset="2"/>
              </a:rPr>
              <a:t></a:t>
            </a:r>
            <a:r>
              <a:rPr lang="es-ES" altLang="es-ES" dirty="0"/>
              <a:t> A), P</a:t>
            </a:r>
            <a:r>
              <a:rPr lang="es-ES" altLang="es-ES" baseline="-25000" dirty="0"/>
              <a:t>0</a:t>
            </a:r>
            <a:r>
              <a:rPr lang="es-ES" altLang="es-ES" dirty="0"/>
              <a:t>, P</a:t>
            </a:r>
            <a:r>
              <a:rPr lang="es-ES" altLang="es-ES" baseline="-25000" dirty="0"/>
              <a:t>1</a:t>
            </a:r>
            <a:r>
              <a:rPr lang="es-ES" altLang="es-ES" dirty="0"/>
              <a:t>, P</a:t>
            </a:r>
            <a:r>
              <a:rPr lang="es-ES" altLang="es-ES" baseline="-25000" dirty="0"/>
              <a:t>2</a:t>
            </a:r>
            <a:r>
              <a:rPr lang="es-ES" altLang="es-ES" dirty="0"/>
              <a:t>, ..., P</a:t>
            </a:r>
            <a:r>
              <a:rPr lang="es-ES" altLang="es-ES" baseline="-25000" dirty="0"/>
              <a:t>n-1</a:t>
            </a:r>
            <a:r>
              <a:rPr lang="es-ES" altLang="es-ES" dirty="0"/>
              <a:t>, tienen el siguiente significado</a:t>
            </a:r>
          </a:p>
        </p:txBody>
      </p:sp>
    </p:spTree>
    <p:extLst>
      <p:ext uri="{BB962C8B-B14F-4D97-AF65-F5344CB8AC3E}">
        <p14:creationId xmlns:p14="http://schemas.microsoft.com/office/powerpoint/2010/main" val="17610005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CF4DCE5A-5913-4DAA-97F2-45B732F93C92}" type="slidenum">
              <a:rPr lang="es-ES" altLang="es-ES" sz="1800" smtClean="0">
                <a:solidFill>
                  <a:schemeClr val="bg1"/>
                </a:solidFill>
                <a:latin typeface="ZapfHumnst Dm BT" pitchFamily="34" charset="0"/>
              </a:rPr>
              <a:pPr eaLnBrk="1" hangingPunct="1">
                <a:spcBef>
                  <a:spcPct val="0"/>
                </a:spcBef>
                <a:buFontTx/>
                <a:buNone/>
              </a:pPr>
              <a:t>45</a:t>
            </a:fld>
            <a:endParaRPr lang="es-ES" altLang="es-ES" sz="1800">
              <a:solidFill>
                <a:schemeClr val="bg1"/>
              </a:solidFill>
              <a:latin typeface="ZapfHumnst Dm BT" pitchFamily="34" charset="0"/>
            </a:endParaRPr>
          </a:p>
        </p:txBody>
      </p:sp>
      <p:sp>
        <p:nvSpPr>
          <p:cNvPr id="12291" name="Rectangle 2"/>
          <p:cNvSpPr>
            <a:spLocks noGrp="1" noChangeArrowheads="1"/>
          </p:cNvSpPr>
          <p:nvPr>
            <p:ph type="title"/>
          </p:nvPr>
        </p:nvSpPr>
        <p:spPr/>
        <p:txBody>
          <a:bodyPr/>
          <a:lstStyle/>
          <a:p>
            <a:pPr eaLnBrk="1" hangingPunct="1"/>
            <a:r>
              <a:rPr lang="es-ES" altLang="es-ES" sz="2400" dirty="0"/>
              <a:t>Matriz de caminos</a:t>
            </a:r>
          </a:p>
        </p:txBody>
      </p:sp>
      <p:sp>
        <p:nvSpPr>
          <p:cNvPr id="22532" name="Rectangle 3"/>
          <p:cNvSpPr>
            <a:spLocks noGrp="1" noChangeArrowheads="1"/>
          </p:cNvSpPr>
          <p:nvPr>
            <p:ph type="body" idx="1"/>
          </p:nvPr>
        </p:nvSpPr>
        <p:spPr>
          <a:xfrm>
            <a:off x="685800" y="1557338"/>
            <a:ext cx="8278813" cy="4679950"/>
          </a:xfrm>
        </p:spPr>
        <p:txBody>
          <a:bodyPr/>
          <a:lstStyle/>
          <a:p>
            <a:pPr eaLnBrk="1" hangingPunct="1">
              <a:defRPr/>
            </a:pPr>
            <a:r>
              <a:rPr lang="es-ES" b="1" dirty="0"/>
              <a:t>Algoritmo de </a:t>
            </a:r>
            <a:r>
              <a:rPr lang="es-ES" b="1" dirty="0" err="1"/>
              <a:t>Warshall</a:t>
            </a:r>
            <a:r>
              <a:rPr lang="es-ES" b="1" dirty="0"/>
              <a:t> (III)</a:t>
            </a:r>
          </a:p>
          <a:p>
            <a:pPr lvl="1" eaLnBrk="1" hangingPunct="1">
              <a:defRPr/>
            </a:pPr>
            <a:r>
              <a:rPr lang="es-ES" dirty="0"/>
              <a:t>P</a:t>
            </a:r>
            <a:r>
              <a:rPr lang="es-ES" baseline="-25000" dirty="0"/>
              <a:t>-1</a:t>
            </a:r>
            <a:r>
              <a:rPr lang="es-ES" dirty="0"/>
              <a:t>[i, j] = 1 si existe una arista desde el v</a:t>
            </a:r>
            <a:r>
              <a:rPr lang="es-ES" baseline="-25000" dirty="0"/>
              <a:t>i</a:t>
            </a:r>
            <a:r>
              <a:rPr lang="es-ES" dirty="0"/>
              <a:t> a </a:t>
            </a:r>
            <a:r>
              <a:rPr lang="es-ES" dirty="0" err="1"/>
              <a:t>v</a:t>
            </a:r>
            <a:r>
              <a:rPr lang="es-ES" baseline="-25000" dirty="0" err="1"/>
              <a:t>j</a:t>
            </a:r>
            <a:r>
              <a:rPr lang="es-ES" dirty="0"/>
              <a:t>, 0 en otro caso</a:t>
            </a:r>
          </a:p>
          <a:p>
            <a:pPr lvl="1" eaLnBrk="1" hangingPunct="1">
              <a:defRPr/>
            </a:pPr>
            <a:r>
              <a:rPr lang="es-ES" dirty="0"/>
              <a:t>P</a:t>
            </a:r>
            <a:r>
              <a:rPr lang="es-ES" baseline="-25000" dirty="0"/>
              <a:t>0</a:t>
            </a:r>
            <a:r>
              <a:rPr lang="es-ES" dirty="0"/>
              <a:t>[i, j] = 1 si existe un camino simple de v</a:t>
            </a:r>
            <a:r>
              <a:rPr lang="es-ES" baseline="-25000" dirty="0"/>
              <a:t>i</a:t>
            </a:r>
            <a:r>
              <a:rPr lang="es-ES" dirty="0"/>
              <a:t> a </a:t>
            </a:r>
            <a:r>
              <a:rPr lang="es-ES" dirty="0" err="1"/>
              <a:t>v</a:t>
            </a:r>
            <a:r>
              <a:rPr lang="es-ES" baseline="-25000" dirty="0" err="1"/>
              <a:t>j</a:t>
            </a:r>
            <a:r>
              <a:rPr lang="es-ES" dirty="0"/>
              <a:t> que no pasa por ningún otro vértice que no sea el 0, 0 en otro caso</a:t>
            </a:r>
          </a:p>
          <a:p>
            <a:pPr lvl="1" eaLnBrk="1" hangingPunct="1">
              <a:defRPr/>
            </a:pPr>
            <a:r>
              <a:rPr lang="es-ES" dirty="0"/>
              <a:t>P</a:t>
            </a:r>
            <a:r>
              <a:rPr lang="es-ES" baseline="-25000" dirty="0"/>
              <a:t>1</a:t>
            </a:r>
            <a:r>
              <a:rPr lang="es-ES" dirty="0"/>
              <a:t>[i, j] = 1 si existe un camino simple de v</a:t>
            </a:r>
            <a:r>
              <a:rPr lang="es-ES" baseline="-25000" dirty="0"/>
              <a:t>i</a:t>
            </a:r>
            <a:r>
              <a:rPr lang="es-ES" dirty="0"/>
              <a:t> a </a:t>
            </a:r>
            <a:r>
              <a:rPr lang="es-ES" dirty="0" err="1"/>
              <a:t>v</a:t>
            </a:r>
            <a:r>
              <a:rPr lang="es-ES" baseline="-25000" dirty="0" err="1"/>
              <a:t>j</a:t>
            </a:r>
            <a:r>
              <a:rPr lang="es-ES" dirty="0"/>
              <a:t> que no pasa por ningún otro vértice a no ser por los que están comprendido entre los vértices 0 y 1, 0 en otro caso</a:t>
            </a:r>
          </a:p>
          <a:p>
            <a:pPr lvl="1" eaLnBrk="1" hangingPunct="1">
              <a:defRPr/>
            </a:pPr>
            <a:r>
              <a:rPr lang="es-ES" dirty="0"/>
              <a:t>…</a:t>
            </a:r>
          </a:p>
          <a:p>
            <a:pPr lvl="1" eaLnBrk="1" hangingPunct="1">
              <a:defRPr/>
            </a:pPr>
            <a:r>
              <a:rPr lang="es-ES" dirty="0" err="1"/>
              <a:t>P</a:t>
            </a:r>
            <a:r>
              <a:rPr lang="es-ES" baseline="-25000" dirty="0" err="1"/>
              <a:t>k</a:t>
            </a:r>
            <a:r>
              <a:rPr lang="es-ES" dirty="0"/>
              <a:t>[i, j] = 1 si existe un camino simple de v</a:t>
            </a:r>
            <a:r>
              <a:rPr lang="es-ES" baseline="-25000" dirty="0"/>
              <a:t>i</a:t>
            </a:r>
            <a:r>
              <a:rPr lang="es-ES" dirty="0"/>
              <a:t> a </a:t>
            </a:r>
            <a:r>
              <a:rPr lang="es-ES" dirty="0" err="1"/>
              <a:t>v</a:t>
            </a:r>
            <a:r>
              <a:rPr lang="es-ES" baseline="-25000" dirty="0" err="1"/>
              <a:t>j</a:t>
            </a:r>
            <a:r>
              <a:rPr lang="es-ES" dirty="0"/>
              <a:t> que no pasa por ningún otro vértice a no ser por los que están comprendido entre los vértices 0 y k, 0 en otro caso</a:t>
            </a:r>
          </a:p>
          <a:p>
            <a:pPr lvl="1" eaLnBrk="1" hangingPunct="1">
              <a:defRPr/>
            </a:pPr>
            <a:r>
              <a:rPr lang="es-ES" dirty="0"/>
              <a:t>P</a:t>
            </a:r>
            <a:r>
              <a:rPr lang="es-ES" baseline="-25000" dirty="0"/>
              <a:t>n-1</a:t>
            </a:r>
            <a:r>
              <a:rPr lang="es-ES" dirty="0"/>
              <a:t>[i, j] = 1 si existe un camino simple de v</a:t>
            </a:r>
            <a:r>
              <a:rPr lang="es-ES" baseline="-25000" dirty="0"/>
              <a:t>i</a:t>
            </a:r>
            <a:r>
              <a:rPr lang="es-ES" dirty="0"/>
              <a:t> a </a:t>
            </a:r>
            <a:r>
              <a:rPr lang="es-ES" dirty="0" err="1"/>
              <a:t>v</a:t>
            </a:r>
            <a:r>
              <a:rPr lang="es-ES" baseline="-25000" dirty="0" err="1"/>
              <a:t>j</a:t>
            </a:r>
            <a:r>
              <a:rPr lang="es-ES" dirty="0"/>
              <a:t> que no pasa por ningún otro vértice a no ser por los que están comprendido entre los vértices 0 y n-1, 0 en otro caso</a:t>
            </a:r>
            <a:endParaRPr lang="es-ES" sz="1400" dirty="0">
              <a:latin typeface="+mj-lt"/>
              <a:cs typeface="Courier New" pitchFamily="49" charset="0"/>
            </a:endParaRPr>
          </a:p>
        </p:txBody>
      </p:sp>
    </p:spTree>
    <p:extLst>
      <p:ext uri="{BB962C8B-B14F-4D97-AF65-F5344CB8AC3E}">
        <p14:creationId xmlns:p14="http://schemas.microsoft.com/office/powerpoint/2010/main" val="32665782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F2F0A2D8-95FE-49AC-B480-E93B60A4F609}" type="slidenum">
              <a:rPr lang="es-ES" altLang="es-ES" sz="1800" smtClean="0">
                <a:solidFill>
                  <a:schemeClr val="bg1"/>
                </a:solidFill>
                <a:latin typeface="ZapfHumnst Dm BT" pitchFamily="34" charset="0"/>
              </a:rPr>
              <a:pPr eaLnBrk="1" hangingPunct="1">
                <a:spcBef>
                  <a:spcPct val="0"/>
                </a:spcBef>
                <a:buFontTx/>
                <a:buNone/>
              </a:pPr>
              <a:t>46</a:t>
            </a:fld>
            <a:endParaRPr lang="es-ES" altLang="es-ES" sz="1800">
              <a:solidFill>
                <a:schemeClr val="bg1"/>
              </a:solidFill>
              <a:latin typeface="ZapfHumnst Dm BT" pitchFamily="34" charset="0"/>
            </a:endParaRPr>
          </a:p>
        </p:txBody>
      </p:sp>
      <p:sp>
        <p:nvSpPr>
          <p:cNvPr id="13315" name="Rectangle 2"/>
          <p:cNvSpPr>
            <a:spLocks noGrp="1" noChangeArrowheads="1"/>
          </p:cNvSpPr>
          <p:nvPr>
            <p:ph type="title"/>
          </p:nvPr>
        </p:nvSpPr>
        <p:spPr/>
        <p:txBody>
          <a:bodyPr/>
          <a:lstStyle/>
          <a:p>
            <a:pPr eaLnBrk="1" hangingPunct="1"/>
            <a:r>
              <a:rPr lang="es-ES" altLang="es-ES" sz="2400" dirty="0"/>
              <a:t>Matriz de caminos</a:t>
            </a:r>
          </a:p>
        </p:txBody>
      </p:sp>
      <p:sp>
        <p:nvSpPr>
          <p:cNvPr id="22532" name="Rectangle 3"/>
          <p:cNvSpPr>
            <a:spLocks noGrp="1" noChangeArrowheads="1"/>
          </p:cNvSpPr>
          <p:nvPr>
            <p:ph type="body" idx="1"/>
          </p:nvPr>
        </p:nvSpPr>
        <p:spPr>
          <a:xfrm>
            <a:off x="685800" y="1557338"/>
            <a:ext cx="8278813" cy="4679950"/>
          </a:xfrm>
        </p:spPr>
        <p:txBody>
          <a:bodyPr/>
          <a:lstStyle/>
          <a:p>
            <a:pPr eaLnBrk="1" hangingPunct="1">
              <a:defRPr/>
            </a:pPr>
            <a:r>
              <a:rPr lang="es-ES" b="1" dirty="0"/>
              <a:t>Algoritmo de </a:t>
            </a:r>
            <a:r>
              <a:rPr lang="es-ES" b="1" dirty="0" err="1"/>
              <a:t>Warshall</a:t>
            </a:r>
            <a:r>
              <a:rPr lang="es-ES" b="1" dirty="0"/>
              <a:t> (IV)</a:t>
            </a:r>
          </a:p>
          <a:p>
            <a:r>
              <a:rPr lang="es-ES" dirty="0" err="1">
                <a:latin typeface=""/>
              </a:rPr>
              <a:t>Warshall</a:t>
            </a:r>
            <a:r>
              <a:rPr lang="es-ES" dirty="0">
                <a:latin typeface=""/>
              </a:rPr>
              <a:t> encuentra una relación recurrente entre la matriz P</a:t>
            </a:r>
            <a:r>
              <a:rPr lang="es-ES" baseline="-25000" dirty="0">
                <a:latin typeface=""/>
              </a:rPr>
              <a:t>k-1</a:t>
            </a:r>
            <a:r>
              <a:rPr lang="es-ES" dirty="0">
                <a:latin typeface=""/>
              </a:rPr>
              <a:t> y </a:t>
            </a:r>
            <a:r>
              <a:rPr lang="es-ES" dirty="0" err="1">
                <a:latin typeface=""/>
              </a:rPr>
              <a:t>P</a:t>
            </a:r>
            <a:r>
              <a:rPr lang="es-ES" baseline="-25000" dirty="0" err="1">
                <a:latin typeface=""/>
              </a:rPr>
              <a:t>k</a:t>
            </a:r>
            <a:r>
              <a:rPr lang="es-ES" dirty="0">
                <a:latin typeface=""/>
              </a:rPr>
              <a:t> que permite, a partir de, la matriz de adyacencia P</a:t>
            </a:r>
            <a:r>
              <a:rPr lang="es-ES" baseline="-25000" dirty="0">
                <a:latin typeface=""/>
              </a:rPr>
              <a:t>-1</a:t>
            </a:r>
            <a:r>
              <a:rPr lang="es-ES" dirty="0">
                <a:latin typeface=""/>
              </a:rPr>
              <a:t> encontrar P</a:t>
            </a:r>
            <a:r>
              <a:rPr lang="es-ES" baseline="-25000" dirty="0">
                <a:latin typeface=""/>
              </a:rPr>
              <a:t>n-1</a:t>
            </a:r>
            <a:r>
              <a:rPr lang="es-ES" dirty="0">
                <a:latin typeface=""/>
              </a:rPr>
              <a:t> matriz de caminos. Esa relación se puede expresar como una operación lógica: </a:t>
            </a:r>
            <a:r>
              <a:rPr lang="es-ES" b="1" dirty="0" err="1">
                <a:latin typeface=""/>
              </a:rPr>
              <a:t>P</a:t>
            </a:r>
            <a:r>
              <a:rPr lang="es-ES" b="1" baseline="-25000" dirty="0" err="1">
                <a:latin typeface=""/>
              </a:rPr>
              <a:t>k</a:t>
            </a:r>
            <a:r>
              <a:rPr lang="es-ES" b="1" dirty="0">
                <a:latin typeface=""/>
              </a:rPr>
              <a:t>[i, j] = P</a:t>
            </a:r>
            <a:r>
              <a:rPr lang="es-ES" b="1" baseline="-25000" dirty="0">
                <a:latin typeface=""/>
              </a:rPr>
              <a:t>k-1</a:t>
            </a:r>
            <a:r>
              <a:rPr lang="es-ES" b="1" dirty="0">
                <a:latin typeface=""/>
              </a:rPr>
              <a:t>[i, j] ∨ (P</a:t>
            </a:r>
            <a:r>
              <a:rPr lang="es-ES" b="1" baseline="-25000" dirty="0">
                <a:latin typeface=""/>
              </a:rPr>
              <a:t>k-1</a:t>
            </a:r>
            <a:r>
              <a:rPr lang="es-ES" b="1" dirty="0">
                <a:latin typeface=""/>
              </a:rPr>
              <a:t>[i, k] ∧ P</a:t>
            </a:r>
            <a:r>
              <a:rPr lang="es-ES" b="1" baseline="-25000" dirty="0">
                <a:latin typeface=""/>
              </a:rPr>
              <a:t>k-1</a:t>
            </a:r>
            <a:r>
              <a:rPr lang="es-ES" b="1" dirty="0">
                <a:latin typeface=""/>
              </a:rPr>
              <a:t>[k, j])</a:t>
            </a:r>
            <a:endParaRPr lang="es-ES" b="1" dirty="0"/>
          </a:p>
          <a:p>
            <a:pPr marL="0" indent="0" eaLnBrk="1" hangingPunct="1">
              <a:buNone/>
              <a:defRPr/>
            </a:pPr>
            <a:r>
              <a:rPr lang="es-ES" sz="1600" dirty="0" err="1"/>
              <a:t>funcion</a:t>
            </a:r>
            <a:r>
              <a:rPr lang="es-ES" sz="1600" dirty="0"/>
              <a:t> </a:t>
            </a:r>
            <a:r>
              <a:rPr lang="es-ES" sz="1600" dirty="0" err="1"/>
              <a:t>warshall</a:t>
            </a:r>
            <a:r>
              <a:rPr lang="es-ES" sz="1600" dirty="0"/>
              <a:t>(A[0..n-1, 0..n-1] ): P[0..n-1, 0..n-1]</a:t>
            </a:r>
          </a:p>
          <a:p>
            <a:pPr marL="0" indent="0" eaLnBrk="1" hangingPunct="1">
              <a:buNone/>
              <a:defRPr/>
            </a:pPr>
            <a:r>
              <a:rPr lang="es-ES" sz="1600" dirty="0"/>
              <a:t>   P: matriz n * n</a:t>
            </a:r>
          </a:p>
          <a:p>
            <a:pPr marL="0" indent="0" eaLnBrk="1" hangingPunct="1">
              <a:buNone/>
              <a:defRPr/>
            </a:pPr>
            <a:r>
              <a:rPr lang="es-ES" sz="1600" dirty="0"/>
              <a:t>   P = A  // A es la matriz de adyacencia</a:t>
            </a:r>
          </a:p>
          <a:p>
            <a:pPr marL="0" indent="0" eaLnBrk="1" hangingPunct="1">
              <a:buNone/>
              <a:defRPr/>
            </a:pPr>
            <a:r>
              <a:rPr lang="es-ES" sz="1600" dirty="0"/>
              <a:t>   </a:t>
            </a:r>
            <a:r>
              <a:rPr lang="es-ES" sz="1600" b="1" dirty="0"/>
              <a:t>para</a:t>
            </a:r>
            <a:r>
              <a:rPr lang="es-ES" sz="1600" dirty="0"/>
              <a:t> k = 0 </a:t>
            </a:r>
            <a:r>
              <a:rPr lang="es-ES" sz="1600" b="1" dirty="0"/>
              <a:t>hasta</a:t>
            </a:r>
            <a:r>
              <a:rPr lang="es-ES" sz="1600" dirty="0"/>
              <a:t> n-1 hacer</a:t>
            </a:r>
          </a:p>
          <a:p>
            <a:pPr marL="0" indent="0" eaLnBrk="1" hangingPunct="1">
              <a:buNone/>
              <a:defRPr/>
            </a:pPr>
            <a:r>
              <a:rPr lang="es-ES" sz="1600" dirty="0"/>
              <a:t>      </a:t>
            </a:r>
            <a:r>
              <a:rPr lang="es-ES" sz="1600" b="1" dirty="0"/>
              <a:t>para</a:t>
            </a:r>
            <a:r>
              <a:rPr lang="es-ES" sz="1600" dirty="0"/>
              <a:t> i = 0 </a:t>
            </a:r>
            <a:r>
              <a:rPr lang="es-ES" sz="1600" b="1" dirty="0"/>
              <a:t>hasta</a:t>
            </a:r>
            <a:r>
              <a:rPr lang="es-ES" sz="1600" dirty="0"/>
              <a:t> n-1 hacer</a:t>
            </a:r>
          </a:p>
          <a:p>
            <a:pPr marL="0" indent="0" eaLnBrk="1" hangingPunct="1">
              <a:buNone/>
              <a:defRPr/>
            </a:pPr>
            <a:r>
              <a:rPr lang="es-ES" sz="1600" dirty="0"/>
              <a:t>         </a:t>
            </a:r>
            <a:r>
              <a:rPr lang="es-ES" sz="1600" b="1" dirty="0"/>
              <a:t>para</a:t>
            </a:r>
            <a:r>
              <a:rPr lang="es-ES" sz="1600" dirty="0"/>
              <a:t> j = 0 </a:t>
            </a:r>
            <a:r>
              <a:rPr lang="es-ES" sz="1600" b="1" dirty="0"/>
              <a:t>hasta</a:t>
            </a:r>
            <a:r>
              <a:rPr lang="es-ES" sz="1600" dirty="0"/>
              <a:t> n-1 hacer</a:t>
            </a:r>
          </a:p>
          <a:p>
            <a:pPr marL="0" indent="0" eaLnBrk="1" hangingPunct="1">
              <a:buNone/>
              <a:defRPr/>
            </a:pPr>
            <a:r>
              <a:rPr lang="es-ES" sz="1600" dirty="0"/>
              <a:t>            P[i, j] = min{P[i, j] + (P[i, k] * P[k, j]), 1}</a:t>
            </a:r>
          </a:p>
          <a:p>
            <a:pPr marL="0" indent="0" eaLnBrk="1" hangingPunct="1">
              <a:buNone/>
              <a:defRPr/>
            </a:pPr>
            <a:r>
              <a:rPr lang="es-ES" sz="1600" dirty="0"/>
              <a:t>   </a:t>
            </a:r>
            <a:r>
              <a:rPr lang="es-ES" sz="1600" b="1" dirty="0"/>
              <a:t>devolver</a:t>
            </a:r>
            <a:r>
              <a:rPr lang="es-ES" sz="1600" dirty="0"/>
              <a:t> P</a:t>
            </a:r>
            <a:endParaRPr lang="es-ES" sz="1600" dirty="0">
              <a:latin typeface="+mj-lt"/>
              <a:cs typeface="Courier New" pitchFamily="49" charset="0"/>
            </a:endParaRPr>
          </a:p>
        </p:txBody>
      </p:sp>
    </p:spTree>
    <p:extLst>
      <p:ext uri="{BB962C8B-B14F-4D97-AF65-F5344CB8AC3E}">
        <p14:creationId xmlns:p14="http://schemas.microsoft.com/office/powerpoint/2010/main" val="5232967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8A9A63DA-707F-4F06-93A2-639BC39770C3}" type="slidenum">
              <a:rPr lang="es-ES" altLang="es-ES" sz="1800" smtClean="0">
                <a:solidFill>
                  <a:schemeClr val="bg1"/>
                </a:solidFill>
                <a:latin typeface="ZapfHumnst Dm BT" pitchFamily="34" charset="0"/>
              </a:rPr>
              <a:pPr eaLnBrk="1" hangingPunct="1">
                <a:spcBef>
                  <a:spcPct val="0"/>
                </a:spcBef>
                <a:buFontTx/>
                <a:buNone/>
              </a:pPr>
              <a:t>47</a:t>
            </a:fld>
            <a:endParaRPr lang="es-ES" altLang="es-ES" sz="1800">
              <a:solidFill>
                <a:schemeClr val="bg1"/>
              </a:solidFill>
              <a:latin typeface="ZapfHumnst Dm BT" pitchFamily="34" charset="0"/>
            </a:endParaRPr>
          </a:p>
        </p:txBody>
      </p:sp>
      <p:sp>
        <p:nvSpPr>
          <p:cNvPr id="26627" name="Rectangle 2"/>
          <p:cNvSpPr>
            <a:spLocks noGrp="1" noChangeArrowheads="1"/>
          </p:cNvSpPr>
          <p:nvPr>
            <p:ph type="title"/>
          </p:nvPr>
        </p:nvSpPr>
        <p:spPr/>
        <p:txBody>
          <a:bodyPr/>
          <a:lstStyle/>
          <a:p>
            <a:pPr eaLnBrk="1" hangingPunct="1"/>
            <a:r>
              <a:rPr lang="es-ES" altLang="es-ES" sz="2400"/>
              <a:t>El problema de la Mochila 0/1</a:t>
            </a:r>
          </a:p>
        </p:txBody>
      </p:sp>
      <p:sp>
        <p:nvSpPr>
          <p:cNvPr id="26628" name="Rectangle 3"/>
          <p:cNvSpPr>
            <a:spLocks noGrp="1" noChangeArrowheads="1"/>
          </p:cNvSpPr>
          <p:nvPr>
            <p:ph type="body" idx="1"/>
          </p:nvPr>
        </p:nvSpPr>
        <p:spPr>
          <a:xfrm>
            <a:off x="685800" y="1557338"/>
            <a:ext cx="8278813" cy="4679950"/>
          </a:xfrm>
        </p:spPr>
        <p:txBody>
          <a:bodyPr/>
          <a:lstStyle/>
          <a:p>
            <a:pPr eaLnBrk="1" hangingPunct="1"/>
            <a:r>
              <a:rPr lang="es-ES" altLang="es-ES" b="1"/>
              <a:t>Problema de la mochila 0/1 (recursos en Internet)</a:t>
            </a:r>
          </a:p>
          <a:p>
            <a:pPr eaLnBrk="1" hangingPunct="1"/>
            <a:r>
              <a:rPr lang="es-ES" altLang="es-ES"/>
              <a:t>https://www.youtube.com/watch?v=fVrPwSkSo0I</a:t>
            </a:r>
          </a:p>
          <a:p>
            <a:pPr eaLnBrk="1" hangingPunct="1"/>
            <a:r>
              <a:rPr lang="es-ES" altLang="es-ES"/>
              <a:t>https://www.youtube.com/watch?v=sVAB0p58tlg</a:t>
            </a:r>
          </a:p>
          <a:p>
            <a:pPr eaLnBrk="1" hangingPunct="1"/>
            <a:r>
              <a:rPr lang="es-ES" altLang="es-ES"/>
              <a:t>https://www.youtube.com/watch?v=nLmhmB6NzcM</a:t>
            </a:r>
          </a:p>
          <a:p>
            <a:pPr eaLnBrk="1" hangingPunct="1"/>
            <a:endParaRPr lang="es-ES" altLang="es-ES"/>
          </a:p>
          <a:p>
            <a:pPr eaLnBrk="1" hangingPunct="1"/>
            <a:endParaRPr lang="es-ES" altLang="es-ES"/>
          </a:p>
          <a:p>
            <a:pPr eaLnBrk="1" hangingPunct="1"/>
            <a:endParaRPr lang="es-ES" altLang="es-ES"/>
          </a:p>
          <a:p>
            <a:pPr eaLnBrk="1" hangingPunct="1"/>
            <a:endParaRPr lang="es-ES" altLang="es-ES"/>
          </a:p>
          <a:p>
            <a:pPr algn="just" eaLnBrk="1" hangingPunct="1"/>
            <a:r>
              <a:rPr lang="es-ES" altLang="es-ES" sz="2000"/>
              <a:t>Nuestro objetivo es encontrar F(n, W), el valor máximo de un subconjunto de los n elementos dados que caben en la mochila de la capacidad W, y un subconjunto óptimo en sí mismo.</a:t>
            </a:r>
          </a:p>
        </p:txBody>
      </p:sp>
      <p:pic>
        <p:nvPicPr>
          <p:cNvPr id="26629" name="2 Image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650" y="3430588"/>
            <a:ext cx="790575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E466D654-A51E-4CD9-A81A-431237F3B89C}" type="slidenum">
              <a:rPr lang="es-ES" altLang="es-ES" sz="1800" smtClean="0">
                <a:solidFill>
                  <a:schemeClr val="bg1"/>
                </a:solidFill>
                <a:latin typeface="ZapfHumnst Dm BT" pitchFamily="34" charset="0"/>
              </a:rPr>
              <a:pPr eaLnBrk="1" hangingPunct="1">
                <a:spcBef>
                  <a:spcPct val="0"/>
                </a:spcBef>
                <a:buFontTx/>
                <a:buNone/>
              </a:pPr>
              <a:t>48</a:t>
            </a:fld>
            <a:endParaRPr lang="es-ES" altLang="es-ES" sz="1800">
              <a:solidFill>
                <a:schemeClr val="bg1"/>
              </a:solidFill>
              <a:latin typeface="ZapfHumnst Dm BT" pitchFamily="34" charset="0"/>
            </a:endParaRPr>
          </a:p>
        </p:txBody>
      </p:sp>
      <p:sp>
        <p:nvSpPr>
          <p:cNvPr id="27651" name="Rectangle 2"/>
          <p:cNvSpPr>
            <a:spLocks noGrp="1" noChangeArrowheads="1"/>
          </p:cNvSpPr>
          <p:nvPr>
            <p:ph type="title"/>
          </p:nvPr>
        </p:nvSpPr>
        <p:spPr/>
        <p:txBody>
          <a:bodyPr/>
          <a:lstStyle/>
          <a:p>
            <a:pPr eaLnBrk="1" hangingPunct="1"/>
            <a:r>
              <a:rPr lang="es-ES" altLang="es-ES" sz="2400"/>
              <a:t>El problema de la Mochila 0/1</a:t>
            </a:r>
          </a:p>
        </p:txBody>
      </p:sp>
      <p:sp>
        <p:nvSpPr>
          <p:cNvPr id="27652" name="Rectangle 3"/>
          <p:cNvSpPr>
            <a:spLocks noGrp="1" noChangeArrowheads="1"/>
          </p:cNvSpPr>
          <p:nvPr>
            <p:ph type="body" idx="1"/>
          </p:nvPr>
        </p:nvSpPr>
        <p:spPr>
          <a:xfrm>
            <a:off x="685800" y="1557338"/>
            <a:ext cx="8278813" cy="4679950"/>
          </a:xfrm>
        </p:spPr>
        <p:txBody>
          <a:bodyPr/>
          <a:lstStyle/>
          <a:p>
            <a:pPr eaLnBrk="1" hangingPunct="1">
              <a:defRPr/>
            </a:pPr>
            <a:r>
              <a:rPr lang="es-ES" altLang="es-ES" b="1" dirty="0"/>
              <a:t>Problema de la mochila 0/1</a:t>
            </a:r>
          </a:p>
          <a:p>
            <a:pPr eaLnBrk="1" hangingPunct="1">
              <a:defRPr/>
            </a:pPr>
            <a:endParaRPr lang="es-ES" altLang="es-ES" dirty="0"/>
          </a:p>
          <a:p>
            <a:pPr eaLnBrk="1" hangingPunct="1">
              <a:defRPr/>
            </a:pPr>
            <a:endParaRPr lang="es-ES" altLang="es-ES" dirty="0"/>
          </a:p>
          <a:p>
            <a:pPr eaLnBrk="1" hangingPunct="1">
              <a:defRPr/>
            </a:pPr>
            <a:endParaRPr lang="es-ES" altLang="es-ES" dirty="0"/>
          </a:p>
          <a:p>
            <a:pPr eaLnBrk="1" hangingPunct="1">
              <a:defRPr/>
            </a:pPr>
            <a:endParaRPr lang="es-ES" altLang="es-ES" dirty="0"/>
          </a:p>
          <a:p>
            <a:pPr eaLnBrk="1" hangingPunct="1">
              <a:defRPr/>
            </a:pPr>
            <a:endParaRPr lang="es-ES" altLang="es-ES" dirty="0"/>
          </a:p>
          <a:p>
            <a:pPr eaLnBrk="1" hangingPunct="1">
              <a:defRPr/>
            </a:pPr>
            <a:endParaRPr lang="es-ES" altLang="es-ES" dirty="0"/>
          </a:p>
          <a:p>
            <a:pPr marL="0" indent="0" algn="just" eaLnBrk="1" hangingPunct="1">
              <a:buFontTx/>
              <a:buNone/>
              <a:defRPr/>
            </a:pPr>
            <a:r>
              <a:rPr lang="es-ES" altLang="es-ES" sz="2000" dirty="0"/>
              <a:t>Para i, j &gt; 0, para calcular la entrada en la i-</a:t>
            </a:r>
            <a:r>
              <a:rPr lang="es-ES" altLang="es-ES" sz="2000" dirty="0" err="1"/>
              <a:t>ésima</a:t>
            </a:r>
            <a:r>
              <a:rPr lang="es-ES" altLang="es-ES" sz="2000" dirty="0"/>
              <a:t> fila y la j-</a:t>
            </a:r>
            <a:r>
              <a:rPr lang="es-ES" altLang="es-ES" sz="2000" dirty="0" err="1"/>
              <a:t>ésima</a:t>
            </a:r>
            <a:r>
              <a:rPr lang="es-ES" altLang="es-ES" sz="2000" dirty="0"/>
              <a:t> columna de la tabla, </a:t>
            </a:r>
            <a:r>
              <a:rPr lang="es-ES" altLang="es-ES" sz="2000" b="1" dirty="0"/>
              <a:t>F(i, j)</a:t>
            </a:r>
            <a:r>
              <a:rPr lang="es-ES" altLang="es-ES" sz="2000" dirty="0"/>
              <a:t>, calculamos el máximo de la entrada en la </a:t>
            </a:r>
            <a:r>
              <a:rPr lang="es-ES" altLang="es-ES" sz="2000" i="1" dirty="0"/>
              <a:t>fila anterior y la misma columna</a:t>
            </a:r>
            <a:r>
              <a:rPr lang="es-ES" altLang="es-ES" sz="2000" dirty="0"/>
              <a:t> y la suma de v</a:t>
            </a:r>
            <a:r>
              <a:rPr lang="es-ES" altLang="es-ES" sz="2000" baseline="-25000" dirty="0"/>
              <a:t>i</a:t>
            </a:r>
            <a:r>
              <a:rPr lang="es-ES" altLang="es-ES" sz="2000" dirty="0"/>
              <a:t> más la entrada en la fila anterior y </a:t>
            </a:r>
            <a:r>
              <a:rPr lang="es-ES" altLang="es-ES" sz="2000" dirty="0" err="1"/>
              <a:t>w</a:t>
            </a:r>
            <a:r>
              <a:rPr lang="es-ES" altLang="es-ES" sz="2000" baseline="-25000" dirty="0" err="1"/>
              <a:t>i</a:t>
            </a:r>
            <a:r>
              <a:rPr lang="es-ES" altLang="es-ES" sz="2000" dirty="0"/>
              <a:t> columnas a la izquierda. La tabla puede llenarse fila por fila o columna por columna. Los objetos (i) ordenados por peso (</a:t>
            </a:r>
            <a:r>
              <a:rPr lang="es-ES" altLang="es-ES" sz="2000" dirty="0" err="1"/>
              <a:t>w</a:t>
            </a:r>
            <a:r>
              <a:rPr lang="es-ES" altLang="es-ES" sz="2000" baseline="-25000" dirty="0" err="1"/>
              <a:t>i</a:t>
            </a:r>
            <a:r>
              <a:rPr lang="es-ES" altLang="es-ES" sz="2000" dirty="0"/>
              <a:t>)</a:t>
            </a:r>
            <a:endParaRPr lang="es-ES" altLang="es-ES" dirty="0"/>
          </a:p>
        </p:txBody>
      </p:sp>
      <p:pic>
        <p:nvPicPr>
          <p:cNvPr id="27653" name="5 Image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989138"/>
            <a:ext cx="72009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C138A4EB-C407-4607-A021-4823EFCD6B33}" type="slidenum">
              <a:rPr lang="es-ES" altLang="es-ES" sz="1800" smtClean="0">
                <a:solidFill>
                  <a:schemeClr val="bg1"/>
                </a:solidFill>
                <a:latin typeface="ZapfHumnst Dm BT" pitchFamily="34" charset="0"/>
              </a:rPr>
              <a:pPr eaLnBrk="1" hangingPunct="1">
                <a:spcBef>
                  <a:spcPct val="0"/>
                </a:spcBef>
                <a:buFontTx/>
                <a:buNone/>
              </a:pPr>
              <a:t>49</a:t>
            </a:fld>
            <a:endParaRPr lang="es-ES" altLang="es-ES" sz="1800">
              <a:solidFill>
                <a:schemeClr val="bg1"/>
              </a:solidFill>
              <a:latin typeface="ZapfHumnst Dm BT" pitchFamily="34" charset="0"/>
            </a:endParaRPr>
          </a:p>
        </p:txBody>
      </p:sp>
      <p:sp>
        <p:nvSpPr>
          <p:cNvPr id="28675" name="Rectangle 2"/>
          <p:cNvSpPr>
            <a:spLocks noGrp="1" noChangeArrowheads="1"/>
          </p:cNvSpPr>
          <p:nvPr>
            <p:ph type="title"/>
          </p:nvPr>
        </p:nvSpPr>
        <p:spPr/>
        <p:txBody>
          <a:bodyPr/>
          <a:lstStyle/>
          <a:p>
            <a:pPr eaLnBrk="1" hangingPunct="1"/>
            <a:r>
              <a:rPr lang="es-ES" altLang="es-ES" sz="2400"/>
              <a:t>El problema de la Mochila 0/1</a:t>
            </a:r>
          </a:p>
        </p:txBody>
      </p:sp>
      <p:sp>
        <p:nvSpPr>
          <p:cNvPr id="28676" name="Rectangle 3"/>
          <p:cNvSpPr>
            <a:spLocks noGrp="1" noChangeArrowheads="1"/>
          </p:cNvSpPr>
          <p:nvPr>
            <p:ph type="body" idx="1"/>
          </p:nvPr>
        </p:nvSpPr>
        <p:spPr>
          <a:xfrm>
            <a:off x="685800" y="1557338"/>
            <a:ext cx="8278813" cy="4679950"/>
          </a:xfrm>
        </p:spPr>
        <p:txBody>
          <a:bodyPr/>
          <a:lstStyle/>
          <a:p>
            <a:pPr eaLnBrk="1" hangingPunct="1"/>
            <a:r>
              <a:rPr lang="es-ES" altLang="es-ES" b="1"/>
              <a:t>Problema de la mochila 0/1</a:t>
            </a:r>
          </a:p>
          <a:p>
            <a:pPr algn="just" eaLnBrk="1" hangingPunct="1"/>
            <a:r>
              <a:rPr lang="es-ES" altLang="es-ES"/>
              <a:t>Ejemplo de resolver una instancia del problema de la mochila mediante el algoritmo de programación dinámica</a:t>
            </a:r>
          </a:p>
        </p:txBody>
      </p:sp>
      <p:pic>
        <p:nvPicPr>
          <p:cNvPr id="28677" name="1 Image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81113" y="3141663"/>
            <a:ext cx="7178675"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29BDA35B-9875-4FC1-9DC7-C715CF5331B8}" type="slidenum">
              <a:rPr lang="es-ES" altLang="es-ES" sz="1800" smtClean="0">
                <a:solidFill>
                  <a:schemeClr val="bg1"/>
                </a:solidFill>
                <a:latin typeface="ZapfHumnst Dm BT" pitchFamily="34" charset="0"/>
              </a:rPr>
              <a:pPr eaLnBrk="1" hangingPunct="1">
                <a:spcBef>
                  <a:spcPct val="0"/>
                </a:spcBef>
                <a:buFontTx/>
                <a:buNone/>
              </a:pPr>
              <a:t>5</a:t>
            </a:fld>
            <a:endParaRPr lang="es-ES" altLang="es-ES" sz="1800">
              <a:solidFill>
                <a:schemeClr val="bg1"/>
              </a:solidFill>
              <a:latin typeface="ZapfHumnst Dm BT" pitchFamily="34" charset="0"/>
            </a:endParaRPr>
          </a:p>
        </p:txBody>
      </p:sp>
      <p:sp>
        <p:nvSpPr>
          <p:cNvPr id="3075" name="Rectangle 2"/>
          <p:cNvSpPr>
            <a:spLocks noGrp="1" noChangeArrowheads="1"/>
          </p:cNvSpPr>
          <p:nvPr>
            <p:ph type="title"/>
          </p:nvPr>
        </p:nvSpPr>
        <p:spPr/>
        <p:txBody>
          <a:bodyPr/>
          <a:lstStyle/>
          <a:p>
            <a:pPr eaLnBrk="1" hangingPunct="1"/>
            <a:r>
              <a:rPr lang="es-ES" altLang="es-ES" sz="2400" dirty="0"/>
              <a:t>Método general</a:t>
            </a:r>
          </a:p>
        </p:txBody>
      </p:sp>
      <p:sp>
        <p:nvSpPr>
          <p:cNvPr id="22532" name="Rectangle 3"/>
          <p:cNvSpPr>
            <a:spLocks noGrp="1" noChangeArrowheads="1"/>
          </p:cNvSpPr>
          <p:nvPr>
            <p:ph type="body" idx="1"/>
          </p:nvPr>
        </p:nvSpPr>
        <p:spPr>
          <a:xfrm>
            <a:off x="685800" y="1557338"/>
            <a:ext cx="8278813" cy="4679950"/>
          </a:xfrm>
        </p:spPr>
        <p:txBody>
          <a:bodyPr/>
          <a:lstStyle/>
          <a:p>
            <a:pPr eaLnBrk="1" hangingPunct="1">
              <a:defRPr/>
            </a:pPr>
            <a:r>
              <a:rPr lang="es-ES" b="1" dirty="0"/>
              <a:t>Principio de </a:t>
            </a:r>
            <a:r>
              <a:rPr lang="es-ES" b="1" dirty="0" err="1"/>
              <a:t>Optimalidad</a:t>
            </a:r>
            <a:r>
              <a:rPr lang="es-ES" b="1" dirty="0"/>
              <a:t> de </a:t>
            </a:r>
            <a:r>
              <a:rPr lang="es-ES" b="1" dirty="0" err="1"/>
              <a:t>Bellman</a:t>
            </a:r>
            <a:r>
              <a:rPr lang="es-ES" dirty="0"/>
              <a:t>: Cualquier </a:t>
            </a:r>
            <a:r>
              <a:rPr lang="es-ES" dirty="0" err="1"/>
              <a:t>subsecuencia</a:t>
            </a:r>
            <a:r>
              <a:rPr lang="es-ES" dirty="0"/>
              <a:t> de una secuencia óptima debe ser, a su vez, una secuencia </a:t>
            </a:r>
            <a:r>
              <a:rPr lang="es-ES" b="1" dirty="0"/>
              <a:t>óptima</a:t>
            </a:r>
          </a:p>
          <a:p>
            <a:pPr eaLnBrk="1" hangingPunct="1">
              <a:defRPr/>
            </a:pPr>
            <a:r>
              <a:rPr lang="es-ES" dirty="0"/>
              <a:t>La programación dinámica se basa en este principio</a:t>
            </a:r>
          </a:p>
          <a:p>
            <a:pPr eaLnBrk="1" hangingPunct="1">
              <a:defRPr/>
            </a:pPr>
            <a:r>
              <a:rPr lang="es-ES" dirty="0"/>
              <a:t>Ejemplo: Si tenemos un camino mínimo de A a B pasando por C, entonces: los trozos de camino de A a C, y de C a B deben ser también mínimos</a:t>
            </a:r>
          </a:p>
          <a:p>
            <a:pPr eaLnBrk="1" hangingPunct="1">
              <a:defRPr/>
            </a:pPr>
            <a:r>
              <a:rPr lang="es-ES" dirty="0"/>
              <a:t>Este principio no es aplicable en todos los problemas</a:t>
            </a:r>
          </a:p>
          <a:p>
            <a:pPr eaLnBrk="1" hangingPunct="1">
              <a:defRPr/>
            </a:pPr>
            <a:r>
              <a:rPr lang="es-ES" dirty="0"/>
              <a:t>Para cada problema debemos comprobar si es aplicable el </a:t>
            </a:r>
            <a:r>
              <a:rPr lang="es-ES" b="1" dirty="0"/>
              <a:t>principio de </a:t>
            </a:r>
            <a:r>
              <a:rPr lang="es-ES" b="1" dirty="0" err="1"/>
              <a:t>optimalidad</a:t>
            </a:r>
            <a:endParaRPr lang="es-ES" b="1" dirty="0"/>
          </a:p>
        </p:txBody>
      </p:sp>
    </p:spTree>
    <p:extLst>
      <p:ext uri="{BB962C8B-B14F-4D97-AF65-F5344CB8AC3E}">
        <p14:creationId xmlns:p14="http://schemas.microsoft.com/office/powerpoint/2010/main" val="5372173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B72C7FDA-603E-48A2-9238-0B3EF4A2EF0B}" type="slidenum">
              <a:rPr lang="es-ES" altLang="es-ES" sz="1800" smtClean="0">
                <a:solidFill>
                  <a:schemeClr val="bg1"/>
                </a:solidFill>
                <a:latin typeface="ZapfHumnst Dm BT" pitchFamily="34" charset="0"/>
              </a:rPr>
              <a:pPr eaLnBrk="1" hangingPunct="1">
                <a:spcBef>
                  <a:spcPct val="0"/>
                </a:spcBef>
                <a:buFontTx/>
                <a:buNone/>
              </a:pPr>
              <a:t>50</a:t>
            </a:fld>
            <a:endParaRPr lang="es-ES" altLang="es-ES" sz="1800">
              <a:solidFill>
                <a:schemeClr val="bg1"/>
              </a:solidFill>
              <a:latin typeface="ZapfHumnst Dm BT" pitchFamily="34" charset="0"/>
            </a:endParaRPr>
          </a:p>
        </p:txBody>
      </p:sp>
      <p:sp>
        <p:nvSpPr>
          <p:cNvPr id="29699" name="Rectangle 2"/>
          <p:cNvSpPr>
            <a:spLocks noGrp="1" noChangeArrowheads="1"/>
          </p:cNvSpPr>
          <p:nvPr>
            <p:ph type="title"/>
          </p:nvPr>
        </p:nvSpPr>
        <p:spPr/>
        <p:txBody>
          <a:bodyPr/>
          <a:lstStyle/>
          <a:p>
            <a:pPr eaLnBrk="1" hangingPunct="1"/>
            <a:r>
              <a:rPr lang="es-ES" altLang="es-ES" sz="2400"/>
              <a:t>El problema de la Mochila 0/1</a:t>
            </a:r>
          </a:p>
        </p:txBody>
      </p:sp>
      <p:sp>
        <p:nvSpPr>
          <p:cNvPr id="29700" name="Rectangle 3"/>
          <p:cNvSpPr>
            <a:spLocks noGrp="1" noChangeArrowheads="1"/>
          </p:cNvSpPr>
          <p:nvPr>
            <p:ph type="body" idx="1"/>
          </p:nvPr>
        </p:nvSpPr>
        <p:spPr>
          <a:xfrm>
            <a:off x="685800" y="1557338"/>
            <a:ext cx="8278813" cy="4679950"/>
          </a:xfrm>
        </p:spPr>
        <p:txBody>
          <a:bodyPr/>
          <a:lstStyle/>
          <a:p>
            <a:pPr eaLnBrk="1" hangingPunct="1"/>
            <a:r>
              <a:rPr lang="es-ES" altLang="es-ES" b="1"/>
              <a:t>Algoritmo</a:t>
            </a:r>
            <a:endParaRPr lang="es-ES" altLang="es-ES"/>
          </a:p>
          <a:p>
            <a:pPr eaLnBrk="1" hangingPunct="1">
              <a:buFontTx/>
              <a:buNone/>
            </a:pPr>
            <a:r>
              <a:rPr lang="es-ES" altLang="es-ES" sz="1800"/>
              <a:t>void </a:t>
            </a:r>
            <a:r>
              <a:rPr lang="es-ES" altLang="es-ES" sz="1800" b="1"/>
              <a:t>mochila</a:t>
            </a:r>
            <a:r>
              <a:rPr lang="es-ES" altLang="es-ES" sz="1800"/>
              <a:t>(int W, int n, int w[], int b[], int B[][]) {</a:t>
            </a:r>
            <a:endParaRPr lang="es-ES" altLang="es-ES" sz="1400"/>
          </a:p>
          <a:p>
            <a:pPr eaLnBrk="1" hangingPunct="1">
              <a:buFontTx/>
              <a:buNone/>
            </a:pPr>
            <a:r>
              <a:rPr lang="es-ES" altLang="es-ES" sz="1400"/>
              <a:t>   for w = 0 to W</a:t>
            </a:r>
          </a:p>
          <a:p>
            <a:pPr eaLnBrk="1" hangingPunct="1">
              <a:buFontTx/>
              <a:buNone/>
            </a:pPr>
            <a:r>
              <a:rPr lang="es-ES" altLang="es-ES" sz="1400"/>
              <a:t>      B[0, w] = 0;</a:t>
            </a:r>
          </a:p>
          <a:p>
            <a:pPr eaLnBrk="1" hangingPunct="1">
              <a:buFontTx/>
              <a:buNone/>
            </a:pPr>
            <a:r>
              <a:rPr lang="es-ES" altLang="es-ES" sz="1400"/>
              <a:t>   for i = 0 to n</a:t>
            </a:r>
          </a:p>
          <a:p>
            <a:pPr eaLnBrk="1" hangingPunct="1">
              <a:buFontTx/>
              <a:buNone/>
            </a:pPr>
            <a:r>
              <a:rPr lang="es-ES" altLang="es-ES" sz="1400"/>
              <a:t>      B[i, 0] = 0;</a:t>
            </a:r>
          </a:p>
          <a:p>
            <a:pPr eaLnBrk="1" hangingPunct="1">
              <a:buFontTx/>
              <a:buNone/>
            </a:pPr>
            <a:r>
              <a:rPr lang="es-ES" altLang="es-ES" sz="1400"/>
              <a:t>   for i = 1 to n</a:t>
            </a:r>
          </a:p>
          <a:p>
            <a:pPr eaLnBrk="1" hangingPunct="1">
              <a:buFontTx/>
              <a:buNone/>
            </a:pPr>
            <a:r>
              <a:rPr lang="es-ES" altLang="es-ES" sz="1400"/>
              <a:t>      for w = 1 to W</a:t>
            </a:r>
          </a:p>
          <a:p>
            <a:pPr eaLnBrk="1" hangingPunct="1">
              <a:buFontTx/>
              <a:buNone/>
            </a:pPr>
            <a:r>
              <a:rPr lang="es-ES" altLang="es-ES" sz="1400"/>
              <a:t>         if </a:t>
            </a:r>
            <a:r>
              <a:rPr lang="es-ES" altLang="es-ES" sz="1400" b="1"/>
              <a:t>(w</a:t>
            </a:r>
            <a:r>
              <a:rPr lang="es-ES" altLang="es-ES" sz="1400" b="1" baseline="-25000"/>
              <a:t>i</a:t>
            </a:r>
            <a:r>
              <a:rPr lang="es-ES" altLang="es-ES" sz="1400" b="1"/>
              <a:t> &lt;= w)</a:t>
            </a:r>
            <a:r>
              <a:rPr lang="es-ES" altLang="es-ES" sz="1400"/>
              <a:t> {</a:t>
            </a:r>
          </a:p>
          <a:p>
            <a:pPr eaLnBrk="1" hangingPunct="1">
              <a:buFontTx/>
              <a:buNone/>
            </a:pPr>
            <a:r>
              <a:rPr lang="es-ES" altLang="es-ES" sz="1400"/>
              <a:t>            if (B[i - 1, w - w</a:t>
            </a:r>
            <a:r>
              <a:rPr lang="es-ES" altLang="es-ES" sz="1400" baseline="-25000"/>
              <a:t>i</a:t>
            </a:r>
            <a:r>
              <a:rPr lang="es-ES" altLang="es-ES" sz="1400"/>
              <a:t>] + b</a:t>
            </a:r>
            <a:r>
              <a:rPr lang="es-ES" altLang="es-ES" sz="1400" baseline="-25000"/>
              <a:t>i</a:t>
            </a:r>
            <a:r>
              <a:rPr lang="es-ES" altLang="es-ES" sz="1400"/>
              <a:t> &gt; B[i - 1, w])</a:t>
            </a:r>
          </a:p>
          <a:p>
            <a:pPr eaLnBrk="1" hangingPunct="1">
              <a:buFontTx/>
              <a:buNone/>
            </a:pPr>
            <a:r>
              <a:rPr lang="es-ES" altLang="es-ES" sz="1400"/>
              <a:t>               B[i, w] = B[i - 1, w - w</a:t>
            </a:r>
            <a:r>
              <a:rPr lang="es-ES" altLang="es-ES" sz="1400" baseline="-25000"/>
              <a:t>i</a:t>
            </a:r>
            <a:r>
              <a:rPr lang="es-ES" altLang="es-ES" sz="1400"/>
              <a:t>] + b</a:t>
            </a:r>
            <a:r>
              <a:rPr lang="es-ES" altLang="es-ES" sz="1400" baseline="-25000"/>
              <a:t>i</a:t>
            </a:r>
            <a:endParaRPr lang="es-ES" altLang="es-ES" sz="1400"/>
          </a:p>
          <a:p>
            <a:pPr eaLnBrk="1" hangingPunct="1">
              <a:buFontTx/>
              <a:buNone/>
            </a:pPr>
            <a:r>
              <a:rPr lang="es-ES" altLang="es-ES" sz="1400"/>
              <a:t>            else</a:t>
            </a:r>
          </a:p>
          <a:p>
            <a:pPr eaLnBrk="1" hangingPunct="1">
              <a:buFontTx/>
              <a:buNone/>
            </a:pPr>
            <a:r>
              <a:rPr lang="es-ES" altLang="es-ES" sz="1400"/>
              <a:t>               B[i, w] = B[i - 1, w]</a:t>
            </a:r>
          </a:p>
          <a:p>
            <a:pPr eaLnBrk="1" hangingPunct="1">
              <a:buFontTx/>
              <a:buNone/>
            </a:pPr>
            <a:r>
              <a:rPr lang="es-ES" altLang="es-ES" sz="1400"/>
              <a:t>         }</a:t>
            </a:r>
          </a:p>
          <a:p>
            <a:pPr eaLnBrk="1" hangingPunct="1">
              <a:buFontTx/>
              <a:buNone/>
            </a:pPr>
            <a:r>
              <a:rPr lang="es-ES" altLang="es-ES" sz="1400"/>
              <a:t>         else  </a:t>
            </a:r>
            <a:r>
              <a:rPr lang="es-ES" altLang="es-ES" sz="1400" i="1"/>
              <a:t>// w</a:t>
            </a:r>
            <a:r>
              <a:rPr lang="es-ES" altLang="es-ES" sz="1400" i="1" baseline="-25000"/>
              <a:t>i</a:t>
            </a:r>
            <a:r>
              <a:rPr lang="es-ES" altLang="es-ES" sz="1400" i="1"/>
              <a:t> &gt; w</a:t>
            </a:r>
          </a:p>
          <a:p>
            <a:pPr eaLnBrk="1" hangingPunct="1">
              <a:buFontTx/>
              <a:buNone/>
            </a:pPr>
            <a:r>
              <a:rPr lang="es-ES" altLang="es-ES" sz="1400"/>
              <a:t>            B[i, w] = B[i - 1, w]</a:t>
            </a:r>
          </a:p>
          <a:p>
            <a:pPr eaLnBrk="1" hangingPunct="1">
              <a:buFontTx/>
              <a:buNone/>
            </a:pPr>
            <a:r>
              <a:rPr lang="es-ES" altLang="es-ES" sz="1400"/>
              <a:t>}</a:t>
            </a:r>
          </a:p>
        </p:txBody>
      </p:sp>
      <p:pic>
        <p:nvPicPr>
          <p:cNvPr id="29701" name="2 Image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11638" y="2420938"/>
            <a:ext cx="4824412"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1 Image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43025" y="1428750"/>
            <a:ext cx="7550150" cy="480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3"/>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3"/>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0239E8B7-3FC5-4863-94D3-C1D1730D3F28}" type="slidenum">
              <a:rPr lang="es-ES" altLang="es-ES" sz="1800" smtClean="0">
                <a:solidFill>
                  <a:schemeClr val="bg1"/>
                </a:solidFill>
                <a:latin typeface="ZapfHumnst Dm BT" pitchFamily="34" charset="0"/>
              </a:rPr>
              <a:pPr eaLnBrk="1" hangingPunct="1">
                <a:spcBef>
                  <a:spcPct val="0"/>
                </a:spcBef>
                <a:buFontTx/>
                <a:buNone/>
              </a:pPr>
              <a:t>51</a:t>
            </a:fld>
            <a:endParaRPr lang="es-ES" altLang="es-ES" sz="1800">
              <a:solidFill>
                <a:schemeClr val="bg1"/>
              </a:solidFill>
              <a:latin typeface="ZapfHumnst Dm BT" pitchFamily="34" charset="0"/>
            </a:endParaRPr>
          </a:p>
        </p:txBody>
      </p:sp>
      <p:sp>
        <p:nvSpPr>
          <p:cNvPr id="30724" name="Rectangle 2"/>
          <p:cNvSpPr>
            <a:spLocks noGrp="1" noChangeArrowheads="1"/>
          </p:cNvSpPr>
          <p:nvPr>
            <p:ph type="title"/>
          </p:nvPr>
        </p:nvSpPr>
        <p:spPr/>
        <p:txBody>
          <a:bodyPr/>
          <a:lstStyle/>
          <a:p>
            <a:pPr eaLnBrk="1" hangingPunct="1"/>
            <a:r>
              <a:rPr lang="es-ES" altLang="es-ES" sz="2400"/>
              <a:t>El problema de la Mochila 0/1</a:t>
            </a:r>
          </a:p>
        </p:txBody>
      </p:sp>
      <p:sp>
        <p:nvSpPr>
          <p:cNvPr id="30725" name="Rectangle 3"/>
          <p:cNvSpPr>
            <a:spLocks noGrp="1" noChangeArrowheads="1"/>
          </p:cNvSpPr>
          <p:nvPr>
            <p:ph type="body" idx="1"/>
          </p:nvPr>
        </p:nvSpPr>
        <p:spPr>
          <a:xfrm>
            <a:off x="700088" y="1557338"/>
            <a:ext cx="8278812" cy="1943100"/>
          </a:xfrm>
        </p:spPr>
        <p:txBody>
          <a:bodyPr/>
          <a:lstStyle/>
          <a:p>
            <a:pPr eaLnBrk="1" hangingPunct="1"/>
            <a:r>
              <a:rPr lang="es-ES" altLang="es-ES" b="1"/>
              <a:t>Ejemplo</a:t>
            </a:r>
            <a:endParaRPr lang="es-ES" altLang="es-ES"/>
          </a:p>
        </p:txBody>
      </p:sp>
      <p:sp>
        <p:nvSpPr>
          <p:cNvPr id="30726" name="8 CuadroTexto"/>
          <p:cNvSpPr txBox="1">
            <a:spLocks noChangeArrowheads="1"/>
          </p:cNvSpPr>
          <p:nvPr/>
        </p:nvSpPr>
        <p:spPr bwMode="auto">
          <a:xfrm>
            <a:off x="504825" y="2133600"/>
            <a:ext cx="5795963" cy="13223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3"/>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3"/>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r>
              <a:rPr lang="es-ES_tradnl" altLang="es-ES" sz="2000">
                <a:latin typeface="ZapfHumnst BT (Cuerpo)"/>
              </a:rPr>
              <a:t>Ejemplo de tabla B:</a:t>
            </a:r>
          </a:p>
          <a:p>
            <a:pPr eaLnBrk="1" hangingPunct="1">
              <a:spcBef>
                <a:spcPct val="0"/>
              </a:spcBef>
              <a:buFontTx/>
              <a:buNone/>
            </a:pPr>
            <a:r>
              <a:rPr lang="es-ES_tradnl" altLang="es-ES" sz="2000">
                <a:latin typeface="ZapfHumnst BT (Cuerpo)"/>
              </a:rPr>
              <a:t>Mochila de tamaño P = 11 (W = 11)</a:t>
            </a:r>
          </a:p>
          <a:p>
            <a:pPr eaLnBrk="1" hangingPunct="1">
              <a:spcBef>
                <a:spcPct val="0"/>
              </a:spcBef>
              <a:buFontTx/>
              <a:buNone/>
            </a:pPr>
            <a:r>
              <a:rPr lang="es-ES_tradnl" altLang="es-ES" sz="2000">
                <a:latin typeface="ZapfHumnst BT (Cuerpo)"/>
              </a:rPr>
              <a:t>Número de objetos n = 5 (</a:t>
            </a:r>
            <a:r>
              <a:rPr lang="es-ES_tradnl" altLang="es-ES" sz="2000" b="1">
                <a:latin typeface="ZapfHumnst BT (Cuerpo)"/>
              </a:rPr>
              <a:t>ordenados por peso</a:t>
            </a:r>
            <a:r>
              <a:rPr lang="es-ES_tradnl" altLang="es-ES" sz="2000">
                <a:latin typeface="ZapfHumnst BT (Cuerpo)"/>
              </a:rPr>
              <a:t>)</a:t>
            </a:r>
          </a:p>
          <a:p>
            <a:pPr eaLnBrk="1" hangingPunct="1">
              <a:spcBef>
                <a:spcPct val="0"/>
              </a:spcBef>
              <a:buFontTx/>
              <a:buNone/>
            </a:pPr>
            <a:r>
              <a:rPr lang="es-ES_tradnl" altLang="es-ES" sz="2000">
                <a:latin typeface="ZapfHumnst BT (Cuerpo)"/>
              </a:rPr>
              <a:t>Solución óptima: {3,4} B = 40</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A61C1D71-51E9-470F-BB67-B8048C2593FB}" type="slidenum">
              <a:rPr lang="es-ES" altLang="es-ES" sz="1800" smtClean="0">
                <a:solidFill>
                  <a:schemeClr val="bg1"/>
                </a:solidFill>
                <a:latin typeface="ZapfHumnst Dm BT" pitchFamily="34" charset="0"/>
              </a:rPr>
              <a:pPr eaLnBrk="1" hangingPunct="1">
                <a:spcBef>
                  <a:spcPct val="0"/>
                </a:spcBef>
                <a:buFontTx/>
                <a:buNone/>
              </a:pPr>
              <a:t>52</a:t>
            </a:fld>
            <a:endParaRPr lang="es-ES" altLang="es-ES" sz="1800">
              <a:solidFill>
                <a:schemeClr val="bg1"/>
              </a:solidFill>
              <a:latin typeface="ZapfHumnst Dm BT" pitchFamily="34" charset="0"/>
            </a:endParaRPr>
          </a:p>
        </p:txBody>
      </p:sp>
      <p:sp>
        <p:nvSpPr>
          <p:cNvPr id="31747" name="Rectangle 2"/>
          <p:cNvSpPr>
            <a:spLocks noGrp="1" noChangeArrowheads="1"/>
          </p:cNvSpPr>
          <p:nvPr>
            <p:ph type="title"/>
          </p:nvPr>
        </p:nvSpPr>
        <p:spPr/>
        <p:txBody>
          <a:bodyPr/>
          <a:lstStyle/>
          <a:p>
            <a:pPr eaLnBrk="1" hangingPunct="1"/>
            <a:r>
              <a:rPr lang="es-ES" altLang="es-ES" sz="2400"/>
              <a:t>El problema de la Mochila 0/1</a:t>
            </a:r>
          </a:p>
        </p:txBody>
      </p:sp>
      <p:sp>
        <p:nvSpPr>
          <p:cNvPr id="28676" name="Rectangle 3"/>
          <p:cNvSpPr>
            <a:spLocks noGrp="1" noChangeArrowheads="1"/>
          </p:cNvSpPr>
          <p:nvPr>
            <p:ph type="body" idx="1"/>
          </p:nvPr>
        </p:nvSpPr>
        <p:spPr>
          <a:xfrm>
            <a:off x="395288" y="1557338"/>
            <a:ext cx="8569325" cy="4679950"/>
          </a:xfrm>
        </p:spPr>
        <p:txBody>
          <a:bodyPr/>
          <a:lstStyle/>
          <a:p>
            <a:pPr eaLnBrk="1" hangingPunct="1">
              <a:defRPr/>
            </a:pPr>
            <a:r>
              <a:rPr lang="es-ES" altLang="es-ES" b="1" dirty="0"/>
              <a:t>Problema de la mochila 0/1 – Determinar los elementos</a:t>
            </a:r>
          </a:p>
          <a:p>
            <a:pPr algn="just" eaLnBrk="1" hangingPunct="1">
              <a:defRPr/>
            </a:pPr>
            <a:r>
              <a:rPr lang="es-ES" altLang="es-ES" sz="2000" dirty="0"/>
              <a:t>Este algoritmo sólo encuentra el beneficio máximo que se puede cargar en la mochila, es decir B[n, W] (</a:t>
            </a:r>
            <a:r>
              <a:rPr lang="es-ES" altLang="es-ES" sz="2000" b="1" dirty="0"/>
              <a:t>40</a:t>
            </a:r>
            <a:r>
              <a:rPr lang="es-ES" altLang="es-ES" sz="2000" dirty="0"/>
              <a:t>)</a:t>
            </a:r>
          </a:p>
          <a:p>
            <a:pPr algn="just" eaLnBrk="1" hangingPunct="1">
              <a:defRPr/>
            </a:pPr>
            <a:r>
              <a:rPr lang="es-ES" altLang="es-ES" sz="2000" dirty="0"/>
              <a:t>Para determinar los objetos/elementos que maximizan el valor debemos de aplicar el siguiente algoritmo a la tabla B[i, w]</a:t>
            </a:r>
          </a:p>
          <a:p>
            <a:pPr marL="0" indent="0" algn="just" eaLnBrk="1" hangingPunct="1">
              <a:buFontTx/>
              <a:buNone/>
              <a:defRPr/>
            </a:pPr>
            <a:r>
              <a:rPr lang="es-ES" altLang="es-ES" sz="1800" dirty="0"/>
              <a:t>i = n; w = W; Sol = </a:t>
            </a:r>
            <a:r>
              <a:rPr lang="es-ES" altLang="es-ES" sz="1800" dirty="0">
                <a:sym typeface="Symbol"/>
              </a:rPr>
              <a:t></a:t>
            </a:r>
            <a:endParaRPr lang="es-ES" altLang="es-ES" sz="1800" dirty="0"/>
          </a:p>
          <a:p>
            <a:pPr marL="0" indent="0" algn="just" eaLnBrk="1" hangingPunct="1">
              <a:buFontTx/>
              <a:buNone/>
              <a:defRPr/>
            </a:pPr>
            <a:r>
              <a:rPr lang="es-ES" altLang="es-ES" sz="1800" dirty="0" err="1"/>
              <a:t>while</a:t>
            </a:r>
            <a:r>
              <a:rPr lang="es-ES" altLang="es-ES" sz="1800" dirty="0"/>
              <a:t> ((i &gt; 0) &amp;&amp; (w &gt; 0))</a:t>
            </a:r>
          </a:p>
          <a:p>
            <a:pPr marL="0" indent="0" algn="just" eaLnBrk="1" hangingPunct="1">
              <a:buFontTx/>
              <a:buNone/>
              <a:defRPr/>
            </a:pPr>
            <a:r>
              <a:rPr lang="es-ES" altLang="es-ES" sz="1800" dirty="0"/>
              <a:t>   </a:t>
            </a:r>
            <a:r>
              <a:rPr lang="es-ES" altLang="es-ES" sz="1800" dirty="0" err="1"/>
              <a:t>if</a:t>
            </a:r>
            <a:r>
              <a:rPr lang="es-ES" altLang="es-ES" sz="1800" dirty="0"/>
              <a:t> (B[i, w] </a:t>
            </a:r>
            <a:r>
              <a:rPr lang="es-ES" altLang="es-ES" sz="1800" dirty="0">
                <a:sym typeface="Symbol"/>
              </a:rPr>
              <a:t> B[i – 1, w])   // el elemento i hay que añadirlo a la mochila</a:t>
            </a:r>
          </a:p>
          <a:p>
            <a:pPr marL="0" indent="0" algn="just" eaLnBrk="1" hangingPunct="1">
              <a:buFontTx/>
              <a:buNone/>
              <a:defRPr/>
            </a:pPr>
            <a:r>
              <a:rPr lang="es-ES" altLang="es-ES" sz="1800" dirty="0">
                <a:sym typeface="Symbol"/>
              </a:rPr>
              <a:t>      Sol = Sol  { i }</a:t>
            </a:r>
          </a:p>
          <a:p>
            <a:pPr marL="0" indent="0" algn="just" eaLnBrk="1" hangingPunct="1">
              <a:buFontTx/>
              <a:buNone/>
              <a:defRPr/>
            </a:pPr>
            <a:r>
              <a:rPr lang="es-ES" altLang="es-ES" sz="1800" dirty="0">
                <a:sym typeface="Symbol"/>
              </a:rPr>
              <a:t>      i = i – 1</a:t>
            </a:r>
          </a:p>
          <a:p>
            <a:pPr marL="0" indent="0" algn="just" eaLnBrk="1" hangingPunct="1">
              <a:buFontTx/>
              <a:buNone/>
              <a:defRPr/>
            </a:pPr>
            <a:r>
              <a:rPr lang="es-ES" altLang="es-ES" sz="1800" dirty="0">
                <a:sym typeface="Symbol"/>
              </a:rPr>
              <a:t>      w = w – </a:t>
            </a:r>
            <a:r>
              <a:rPr lang="es-ES" altLang="es-ES" sz="1800" dirty="0" err="1">
                <a:sym typeface="Symbol"/>
              </a:rPr>
              <a:t>w</a:t>
            </a:r>
            <a:r>
              <a:rPr lang="es-ES" altLang="es-ES" sz="1800" baseline="-25000" dirty="0" err="1">
                <a:sym typeface="Symbol"/>
              </a:rPr>
              <a:t>i</a:t>
            </a:r>
            <a:endParaRPr lang="es-ES" altLang="es-ES" sz="1800" baseline="-25000" dirty="0">
              <a:sym typeface="Symbol"/>
            </a:endParaRPr>
          </a:p>
          <a:p>
            <a:pPr marL="0" indent="0" algn="just" eaLnBrk="1" hangingPunct="1">
              <a:buFontTx/>
              <a:buNone/>
              <a:defRPr/>
            </a:pPr>
            <a:r>
              <a:rPr lang="es-ES" altLang="es-ES" sz="1800" dirty="0">
                <a:sym typeface="Symbol"/>
              </a:rPr>
              <a:t>   </a:t>
            </a:r>
            <a:r>
              <a:rPr lang="es-ES" altLang="es-ES" sz="1800" dirty="0" err="1">
                <a:sym typeface="Symbol"/>
              </a:rPr>
              <a:t>else</a:t>
            </a:r>
            <a:r>
              <a:rPr lang="es-ES" altLang="es-ES" sz="1800" dirty="0">
                <a:sym typeface="Symbol"/>
              </a:rPr>
              <a:t>   // el elemento i no se añade a la mochila</a:t>
            </a:r>
          </a:p>
          <a:p>
            <a:pPr marL="0" indent="0" algn="just" eaLnBrk="1" hangingPunct="1">
              <a:buFontTx/>
              <a:buNone/>
              <a:defRPr/>
            </a:pPr>
            <a:r>
              <a:rPr lang="es-ES" altLang="es-ES" sz="1800" dirty="0">
                <a:sym typeface="Symbol"/>
              </a:rPr>
              <a:t>      i = i – 1</a:t>
            </a:r>
          </a:p>
          <a:p>
            <a:pPr marL="0" indent="0" algn="just" eaLnBrk="1" hangingPunct="1">
              <a:buFontTx/>
              <a:buNone/>
              <a:defRPr/>
            </a:pPr>
            <a:r>
              <a:rPr lang="es-ES" altLang="es-ES" sz="1800" dirty="0" err="1">
                <a:sym typeface="Symbol"/>
              </a:rPr>
              <a:t>Return</a:t>
            </a:r>
            <a:r>
              <a:rPr lang="es-ES" altLang="es-ES" sz="1800" dirty="0">
                <a:sym typeface="Symbol"/>
              </a:rPr>
              <a:t> Sol</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C138A4EB-C407-4607-A021-4823EFCD6B33}" type="slidenum">
              <a:rPr lang="es-ES" altLang="es-ES" sz="1800" smtClean="0">
                <a:solidFill>
                  <a:schemeClr val="bg1"/>
                </a:solidFill>
                <a:latin typeface="ZapfHumnst Dm BT" pitchFamily="34" charset="0"/>
              </a:rPr>
              <a:pPr eaLnBrk="1" hangingPunct="1">
                <a:spcBef>
                  <a:spcPct val="0"/>
                </a:spcBef>
                <a:buFontTx/>
                <a:buNone/>
              </a:pPr>
              <a:t>53</a:t>
            </a:fld>
            <a:endParaRPr lang="es-ES" altLang="es-ES" sz="1800">
              <a:solidFill>
                <a:schemeClr val="bg1"/>
              </a:solidFill>
              <a:latin typeface="ZapfHumnst Dm BT" pitchFamily="34" charset="0"/>
            </a:endParaRPr>
          </a:p>
        </p:txBody>
      </p:sp>
      <p:sp>
        <p:nvSpPr>
          <p:cNvPr id="28675" name="Rectangle 2"/>
          <p:cNvSpPr>
            <a:spLocks noGrp="1" noChangeArrowheads="1"/>
          </p:cNvSpPr>
          <p:nvPr>
            <p:ph type="title"/>
          </p:nvPr>
        </p:nvSpPr>
        <p:spPr/>
        <p:txBody>
          <a:bodyPr/>
          <a:lstStyle/>
          <a:p>
            <a:pPr eaLnBrk="1" hangingPunct="1"/>
            <a:r>
              <a:rPr lang="es-ES" altLang="es-ES" sz="2400"/>
              <a:t>El problema de la Mochila 0/1</a:t>
            </a:r>
          </a:p>
        </p:txBody>
      </p:sp>
      <p:sp>
        <p:nvSpPr>
          <p:cNvPr id="28676" name="Rectangle 3"/>
          <p:cNvSpPr>
            <a:spLocks noGrp="1" noChangeArrowheads="1"/>
          </p:cNvSpPr>
          <p:nvPr>
            <p:ph type="body" idx="1"/>
          </p:nvPr>
        </p:nvSpPr>
        <p:spPr>
          <a:xfrm>
            <a:off x="685800" y="1557338"/>
            <a:ext cx="8278813" cy="4679950"/>
          </a:xfrm>
        </p:spPr>
        <p:txBody>
          <a:bodyPr/>
          <a:lstStyle/>
          <a:p>
            <a:pPr eaLnBrk="1" hangingPunct="1"/>
            <a:r>
              <a:rPr lang="es-ES" altLang="es-ES" b="1" dirty="0"/>
              <a:t>Problema de la Mochila 0/1</a:t>
            </a:r>
          </a:p>
          <a:p>
            <a:pPr algn="just" eaLnBrk="1" hangingPunct="1"/>
            <a:r>
              <a:rPr lang="es-ES" altLang="es-ES" b="1" dirty="0"/>
              <a:t>Descripción</a:t>
            </a:r>
            <a:r>
              <a:rPr lang="es-ES" altLang="es-ES" dirty="0"/>
              <a:t>: n objetos y una mochila. Cada objeto i tiene peso </a:t>
            </a:r>
            <a:r>
              <a:rPr lang="es-ES" altLang="es-ES" dirty="0" err="1"/>
              <a:t>w</a:t>
            </a:r>
            <a:r>
              <a:rPr lang="es-ES" altLang="es-ES" baseline="-25000" dirty="0" err="1"/>
              <a:t>i</a:t>
            </a:r>
            <a:r>
              <a:rPr lang="es-ES" altLang="es-ES" dirty="0"/>
              <a:t> y valor v</a:t>
            </a:r>
            <a:r>
              <a:rPr lang="es-ES" altLang="es-ES" baseline="-25000" dirty="0"/>
              <a:t>i</a:t>
            </a:r>
            <a:r>
              <a:rPr lang="es-ES" altLang="es-ES" dirty="0"/>
              <a:t>. Peso máximo que admite la mochila es </a:t>
            </a:r>
            <a:r>
              <a:rPr lang="es-ES" altLang="es-ES" b="1" dirty="0"/>
              <a:t>W</a:t>
            </a:r>
          </a:p>
          <a:p>
            <a:pPr algn="just" eaLnBrk="1" hangingPunct="1"/>
            <a:r>
              <a:rPr lang="es-ES" altLang="es-ES" b="1" dirty="0"/>
              <a:t>Objetivo</a:t>
            </a:r>
            <a:r>
              <a:rPr lang="es-ES" altLang="es-ES" dirty="0"/>
              <a:t>: Llenar la mochila de manera que: se maximice la suma de los valores v</a:t>
            </a:r>
            <a:r>
              <a:rPr lang="es-ES" altLang="es-ES" baseline="-25000" dirty="0"/>
              <a:t>i</a:t>
            </a:r>
            <a:r>
              <a:rPr lang="es-ES" altLang="es-ES" dirty="0"/>
              <a:t> de los objetos que contiene y que no sobrepase el peso máximo </a:t>
            </a:r>
            <a:r>
              <a:rPr lang="es-ES" altLang="es-ES" b="1" dirty="0"/>
              <a:t>W</a:t>
            </a:r>
          </a:p>
          <a:p>
            <a:pPr algn="just" eaLnBrk="1" hangingPunct="1"/>
            <a:r>
              <a:rPr lang="es-ES" altLang="es-ES" dirty="0"/>
              <a:t>Solución básica: (</a:t>
            </a:r>
            <a:r>
              <a:rPr lang="es-ES" altLang="es-ES" b="1" dirty="0" err="1"/>
              <a:t>greedy</a:t>
            </a:r>
            <a:r>
              <a:rPr lang="es-ES" altLang="es-ES" dirty="0"/>
              <a:t>) Es posible romper los objetos, si no se fraccionan es posible no encontrar la solución óptima</a:t>
            </a:r>
          </a:p>
          <a:p>
            <a:pPr algn="just" eaLnBrk="1" hangingPunct="1"/>
            <a:r>
              <a:rPr lang="es-ES" altLang="es-ES" dirty="0"/>
              <a:t>Solución 2: NO es posible romper los objetos. Cada objeto se puede coger entero (x</a:t>
            </a:r>
            <a:r>
              <a:rPr lang="es-ES" altLang="es-ES" baseline="-25000" dirty="0"/>
              <a:t>i</a:t>
            </a:r>
            <a:r>
              <a:rPr lang="es-ES" altLang="es-ES" dirty="0"/>
              <a:t> = 1) o no cogerlo (x</a:t>
            </a:r>
            <a:r>
              <a:rPr lang="es-ES" altLang="es-ES" baseline="-25000" dirty="0"/>
              <a:t>i</a:t>
            </a:r>
            <a:r>
              <a:rPr lang="es-ES" altLang="es-ES" dirty="0"/>
              <a:t> = 0)</a:t>
            </a:r>
          </a:p>
        </p:txBody>
      </p:sp>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91544460-BFF1-9C4C-AC4D-DD25CD8EF7C8}"/>
                  </a:ext>
                </a:extLst>
              </p:cNvPr>
              <p:cNvSpPr txBox="1"/>
              <p:nvPr/>
            </p:nvSpPr>
            <p:spPr>
              <a:xfrm>
                <a:off x="1160736" y="5650674"/>
                <a:ext cx="2835200" cy="370614"/>
              </a:xfrm>
              <a:prstGeom prst="rect">
                <a:avLst/>
              </a:prstGeom>
              <a:noFill/>
            </p:spPr>
            <p:txBody>
              <a:bodyPr wrap="none" lIns="0" tIns="0" rIns="0" bIns="0" rtlCol="0">
                <a:spAutoFit/>
              </a:bodyPr>
              <a:lstStyle/>
              <a:p>
                <a:r>
                  <a:rPr lang="es-ES" dirty="0">
                    <a:solidFill>
                      <a:srgbClr val="005176"/>
                    </a:solidFill>
                  </a:rPr>
                  <a:t>Maximixar </a:t>
                </a:r>
                <a14:m>
                  <m:oMath xmlns:m="http://schemas.openxmlformats.org/officeDocument/2006/math">
                    <m:nary>
                      <m:naryPr>
                        <m:chr m:val="∑"/>
                        <m:ctrlPr>
                          <a:rPr lang="es-ES" i="1" smtClean="0">
                            <a:solidFill>
                              <a:srgbClr val="005176"/>
                            </a:solidFill>
                            <a:latin typeface="Cambria Math" panose="02040503050406030204" pitchFamily="18" charset="0"/>
                          </a:rPr>
                        </m:ctrlPr>
                      </m:naryPr>
                      <m:sub>
                        <m:r>
                          <m:rPr>
                            <m:brk m:alnAt="23"/>
                          </m:rPr>
                          <a:rPr lang="es-ES" b="0" i="1" smtClean="0">
                            <a:solidFill>
                              <a:srgbClr val="005176"/>
                            </a:solidFill>
                            <a:latin typeface="Cambria Math" panose="02040503050406030204" pitchFamily="18" charset="0"/>
                          </a:rPr>
                          <m:t>𝑖</m:t>
                        </m:r>
                        <m:r>
                          <a:rPr lang="es-ES" b="0" i="1" smtClean="0">
                            <a:solidFill>
                              <a:srgbClr val="005176"/>
                            </a:solidFill>
                            <a:latin typeface="Cambria Math" panose="02040503050406030204" pitchFamily="18" charset="0"/>
                          </a:rPr>
                          <m:t>=1</m:t>
                        </m:r>
                      </m:sub>
                      <m:sup>
                        <m:r>
                          <a:rPr lang="es-ES" b="0" i="1" smtClean="0">
                            <a:solidFill>
                              <a:srgbClr val="005176"/>
                            </a:solidFill>
                            <a:latin typeface="Cambria Math" panose="02040503050406030204" pitchFamily="18" charset="0"/>
                          </a:rPr>
                          <m:t>𝑛</m:t>
                        </m:r>
                      </m:sup>
                      <m:e>
                        <m:sSub>
                          <m:sSubPr>
                            <m:ctrlPr>
                              <a:rPr lang="es-ES" i="1" smtClean="0">
                                <a:solidFill>
                                  <a:srgbClr val="005176"/>
                                </a:solidFill>
                                <a:latin typeface="Cambria Math" panose="02040503050406030204" pitchFamily="18" charset="0"/>
                              </a:rPr>
                            </m:ctrlPr>
                          </m:sSubPr>
                          <m:e>
                            <m:r>
                              <a:rPr lang="es-ES" b="0" i="1" smtClean="0">
                                <a:solidFill>
                                  <a:srgbClr val="005176"/>
                                </a:solidFill>
                                <a:latin typeface="Cambria Math" panose="02040503050406030204" pitchFamily="18" charset="0"/>
                              </a:rPr>
                              <m:t>𝑥</m:t>
                            </m:r>
                          </m:e>
                          <m:sub>
                            <m:r>
                              <a:rPr lang="es-ES" b="0" i="1" smtClean="0">
                                <a:solidFill>
                                  <a:srgbClr val="005176"/>
                                </a:solidFill>
                                <a:latin typeface="Cambria Math" panose="02040503050406030204" pitchFamily="18" charset="0"/>
                              </a:rPr>
                              <m:t>𝑖</m:t>
                            </m:r>
                          </m:sub>
                        </m:sSub>
                        <m:r>
                          <a:rPr lang="es-ES" b="0" i="1" smtClean="0">
                            <a:solidFill>
                              <a:srgbClr val="005176"/>
                            </a:solidFill>
                            <a:latin typeface="Cambria Math" panose="02040503050406030204" pitchFamily="18" charset="0"/>
                          </a:rPr>
                          <m:t>∗</m:t>
                        </m:r>
                        <m:sSub>
                          <m:sSubPr>
                            <m:ctrlPr>
                              <a:rPr lang="es-ES" b="0" i="1" smtClean="0">
                                <a:solidFill>
                                  <a:srgbClr val="005176"/>
                                </a:solidFill>
                                <a:latin typeface="Cambria Math" panose="02040503050406030204" pitchFamily="18" charset="0"/>
                              </a:rPr>
                            </m:ctrlPr>
                          </m:sSubPr>
                          <m:e>
                            <m:r>
                              <a:rPr lang="es-ES" b="0" i="1" smtClean="0">
                                <a:solidFill>
                                  <a:srgbClr val="005176"/>
                                </a:solidFill>
                                <a:latin typeface="Cambria Math" panose="02040503050406030204" pitchFamily="18" charset="0"/>
                              </a:rPr>
                              <m:t>𝑣</m:t>
                            </m:r>
                          </m:e>
                          <m:sub>
                            <m:r>
                              <a:rPr lang="es-ES" b="0" i="1" smtClean="0">
                                <a:solidFill>
                                  <a:srgbClr val="005176"/>
                                </a:solidFill>
                                <a:latin typeface="Cambria Math" panose="02040503050406030204" pitchFamily="18" charset="0"/>
                              </a:rPr>
                              <m:t>𝑖</m:t>
                            </m:r>
                          </m:sub>
                        </m:sSub>
                      </m:e>
                    </m:nary>
                  </m:oMath>
                </a14:m>
                <a:endParaRPr lang="es-ES" dirty="0">
                  <a:solidFill>
                    <a:srgbClr val="005176"/>
                  </a:solidFill>
                </a:endParaRPr>
              </a:p>
            </p:txBody>
          </p:sp>
        </mc:Choice>
        <mc:Fallback xmlns="">
          <p:sp>
            <p:nvSpPr>
              <p:cNvPr id="2" name="CuadroTexto 1">
                <a:extLst>
                  <a:ext uri="{FF2B5EF4-FFF2-40B4-BE49-F238E27FC236}">
                    <a16:creationId xmlns:a16="http://schemas.microsoft.com/office/drawing/2014/main" id="{91544460-BFF1-9C4C-AC4D-DD25CD8EF7C8}"/>
                  </a:ext>
                </a:extLst>
              </p:cNvPr>
              <p:cNvSpPr txBox="1">
                <a:spLocks noRot="1" noChangeAspect="1" noMove="1" noResize="1" noEditPoints="1" noAdjustHandles="1" noChangeArrowheads="1" noChangeShapeType="1" noTextEdit="1"/>
              </p:cNvSpPr>
              <p:nvPr/>
            </p:nvSpPr>
            <p:spPr>
              <a:xfrm>
                <a:off x="1160736" y="5650674"/>
                <a:ext cx="2835200" cy="370614"/>
              </a:xfrm>
              <a:prstGeom prst="rect">
                <a:avLst/>
              </a:prstGeom>
              <a:blipFill>
                <a:blip r:embed="rId3"/>
                <a:stretch>
                  <a:fillRect l="-6696" t="-161290" r="-1339" b="-241935"/>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62DD54ED-137F-A449-9BEF-2BF1658D16EB}"/>
                  </a:ext>
                </a:extLst>
              </p:cNvPr>
              <p:cNvSpPr txBox="1"/>
              <p:nvPr/>
            </p:nvSpPr>
            <p:spPr>
              <a:xfrm>
                <a:off x="4178947" y="5650674"/>
                <a:ext cx="4785541" cy="370614"/>
              </a:xfrm>
              <a:prstGeom prst="rect">
                <a:avLst/>
              </a:prstGeom>
              <a:noFill/>
            </p:spPr>
            <p:txBody>
              <a:bodyPr wrap="none" lIns="0" tIns="0" rIns="0" bIns="0" rtlCol="0">
                <a:spAutoFit/>
              </a:bodyPr>
              <a:lstStyle/>
              <a:p>
                <a:r>
                  <a:rPr lang="es-ES" dirty="0">
                    <a:solidFill>
                      <a:srgbClr val="005176"/>
                    </a:solidFill>
                  </a:rPr>
                  <a:t>con la restricción de </a:t>
                </a:r>
                <a14:m>
                  <m:oMath xmlns:m="http://schemas.openxmlformats.org/officeDocument/2006/math">
                    <m:nary>
                      <m:naryPr>
                        <m:chr m:val="∑"/>
                        <m:ctrlPr>
                          <a:rPr lang="es-ES" i="1" smtClean="0">
                            <a:solidFill>
                              <a:srgbClr val="005176"/>
                            </a:solidFill>
                            <a:latin typeface="Cambria Math" panose="02040503050406030204" pitchFamily="18" charset="0"/>
                          </a:rPr>
                        </m:ctrlPr>
                      </m:naryPr>
                      <m:sub>
                        <m:r>
                          <m:rPr>
                            <m:brk m:alnAt="23"/>
                          </m:rPr>
                          <a:rPr lang="es-ES" b="0" i="1" smtClean="0">
                            <a:solidFill>
                              <a:srgbClr val="005176"/>
                            </a:solidFill>
                            <a:latin typeface="Cambria Math" panose="02040503050406030204" pitchFamily="18" charset="0"/>
                          </a:rPr>
                          <m:t>𝑖</m:t>
                        </m:r>
                        <m:r>
                          <a:rPr lang="es-ES" b="0" i="1" smtClean="0">
                            <a:solidFill>
                              <a:srgbClr val="005176"/>
                            </a:solidFill>
                            <a:latin typeface="Cambria Math" panose="02040503050406030204" pitchFamily="18" charset="0"/>
                          </a:rPr>
                          <m:t>=1</m:t>
                        </m:r>
                      </m:sub>
                      <m:sup>
                        <m:r>
                          <a:rPr lang="es-ES" b="0" i="1" smtClean="0">
                            <a:solidFill>
                              <a:srgbClr val="005176"/>
                            </a:solidFill>
                            <a:latin typeface="Cambria Math" panose="02040503050406030204" pitchFamily="18" charset="0"/>
                          </a:rPr>
                          <m:t>𝑛</m:t>
                        </m:r>
                      </m:sup>
                      <m:e>
                        <m:sSub>
                          <m:sSubPr>
                            <m:ctrlPr>
                              <a:rPr lang="es-ES" i="1" smtClean="0">
                                <a:solidFill>
                                  <a:srgbClr val="005176"/>
                                </a:solidFill>
                                <a:latin typeface="Cambria Math" panose="02040503050406030204" pitchFamily="18" charset="0"/>
                              </a:rPr>
                            </m:ctrlPr>
                          </m:sSubPr>
                          <m:e>
                            <m:r>
                              <a:rPr lang="es-ES" b="0" i="1" smtClean="0">
                                <a:solidFill>
                                  <a:srgbClr val="005176"/>
                                </a:solidFill>
                                <a:latin typeface="Cambria Math" panose="02040503050406030204" pitchFamily="18" charset="0"/>
                              </a:rPr>
                              <m:t>𝑥</m:t>
                            </m:r>
                          </m:e>
                          <m:sub>
                            <m:r>
                              <a:rPr lang="es-ES" b="0" i="1" smtClean="0">
                                <a:solidFill>
                                  <a:srgbClr val="005176"/>
                                </a:solidFill>
                                <a:latin typeface="Cambria Math" panose="02040503050406030204" pitchFamily="18" charset="0"/>
                              </a:rPr>
                              <m:t>𝑖</m:t>
                            </m:r>
                          </m:sub>
                        </m:sSub>
                        <m:r>
                          <a:rPr lang="es-ES" b="0" i="1" smtClean="0">
                            <a:solidFill>
                              <a:srgbClr val="005176"/>
                            </a:solidFill>
                            <a:latin typeface="Cambria Math" panose="02040503050406030204" pitchFamily="18" charset="0"/>
                          </a:rPr>
                          <m:t>∗</m:t>
                        </m:r>
                        <m:sSub>
                          <m:sSubPr>
                            <m:ctrlPr>
                              <a:rPr lang="es-ES" b="0" i="1" smtClean="0">
                                <a:solidFill>
                                  <a:srgbClr val="005176"/>
                                </a:solidFill>
                                <a:latin typeface="Cambria Math" panose="02040503050406030204" pitchFamily="18" charset="0"/>
                              </a:rPr>
                            </m:ctrlPr>
                          </m:sSubPr>
                          <m:e>
                            <m:r>
                              <a:rPr lang="es-ES" b="0" i="1" smtClean="0">
                                <a:solidFill>
                                  <a:srgbClr val="005176"/>
                                </a:solidFill>
                                <a:latin typeface="Cambria Math" panose="02040503050406030204" pitchFamily="18" charset="0"/>
                              </a:rPr>
                              <m:t>𝑤</m:t>
                            </m:r>
                          </m:e>
                          <m:sub>
                            <m:r>
                              <a:rPr lang="es-ES" b="0" i="1" smtClean="0">
                                <a:solidFill>
                                  <a:srgbClr val="005176"/>
                                </a:solidFill>
                                <a:latin typeface="Cambria Math" panose="02040503050406030204" pitchFamily="18" charset="0"/>
                              </a:rPr>
                              <m:t>𝑖</m:t>
                            </m:r>
                          </m:sub>
                        </m:sSub>
                        <m:r>
                          <a:rPr lang="es-ES" b="0" i="1" smtClean="0">
                            <a:solidFill>
                              <a:srgbClr val="005176"/>
                            </a:solidFill>
                            <a:latin typeface="Cambria Math" panose="02040503050406030204" pitchFamily="18" charset="0"/>
                            <a:ea typeface="Cambria Math" panose="02040503050406030204" pitchFamily="18" charset="0"/>
                          </a:rPr>
                          <m:t>≤</m:t>
                        </m:r>
                        <m:r>
                          <a:rPr lang="es-ES" b="0" i="1" smtClean="0">
                            <a:solidFill>
                              <a:srgbClr val="005176"/>
                            </a:solidFill>
                            <a:latin typeface="Cambria Math" panose="02040503050406030204" pitchFamily="18" charset="0"/>
                            <a:ea typeface="Cambria Math" panose="02040503050406030204" pitchFamily="18" charset="0"/>
                          </a:rPr>
                          <m:t>𝑊</m:t>
                        </m:r>
                      </m:e>
                    </m:nary>
                  </m:oMath>
                </a14:m>
                <a:endParaRPr lang="es-ES" dirty="0">
                  <a:solidFill>
                    <a:srgbClr val="005176"/>
                  </a:solidFill>
                </a:endParaRPr>
              </a:p>
            </p:txBody>
          </p:sp>
        </mc:Choice>
        <mc:Fallback xmlns="">
          <p:sp>
            <p:nvSpPr>
              <p:cNvPr id="7" name="CuadroTexto 6">
                <a:extLst>
                  <a:ext uri="{FF2B5EF4-FFF2-40B4-BE49-F238E27FC236}">
                    <a16:creationId xmlns:a16="http://schemas.microsoft.com/office/drawing/2014/main" id="{62DD54ED-137F-A449-9BEF-2BF1658D16EB}"/>
                  </a:ext>
                </a:extLst>
              </p:cNvPr>
              <p:cNvSpPr txBox="1">
                <a:spLocks noRot="1" noChangeAspect="1" noMove="1" noResize="1" noEditPoints="1" noAdjustHandles="1" noChangeArrowheads="1" noChangeShapeType="1" noTextEdit="1"/>
              </p:cNvSpPr>
              <p:nvPr/>
            </p:nvSpPr>
            <p:spPr>
              <a:xfrm>
                <a:off x="4178947" y="5650674"/>
                <a:ext cx="4785541" cy="370614"/>
              </a:xfrm>
              <a:prstGeom prst="rect">
                <a:avLst/>
              </a:prstGeom>
              <a:blipFill>
                <a:blip r:embed="rId4"/>
                <a:stretch>
                  <a:fillRect l="-3968" t="-161290" r="-794" b="-241935"/>
                </a:stretch>
              </a:blipFill>
            </p:spPr>
            <p:txBody>
              <a:bodyPr/>
              <a:lstStyle/>
              <a:p>
                <a:r>
                  <a:rPr lang="es-ES">
                    <a:noFill/>
                  </a:rPr>
                  <a:t> </a:t>
                </a:r>
              </a:p>
            </p:txBody>
          </p:sp>
        </mc:Fallback>
      </mc:AlternateContent>
    </p:spTree>
    <p:extLst>
      <p:ext uri="{BB962C8B-B14F-4D97-AF65-F5344CB8AC3E}">
        <p14:creationId xmlns:p14="http://schemas.microsoft.com/office/powerpoint/2010/main" val="35208981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C138A4EB-C407-4607-A021-4823EFCD6B33}" type="slidenum">
              <a:rPr lang="es-ES" altLang="es-ES" sz="1800" smtClean="0">
                <a:solidFill>
                  <a:schemeClr val="bg1"/>
                </a:solidFill>
                <a:latin typeface="ZapfHumnst Dm BT" pitchFamily="34" charset="0"/>
              </a:rPr>
              <a:pPr eaLnBrk="1" hangingPunct="1">
                <a:spcBef>
                  <a:spcPct val="0"/>
                </a:spcBef>
                <a:buFontTx/>
                <a:buNone/>
              </a:pPr>
              <a:t>54</a:t>
            </a:fld>
            <a:endParaRPr lang="es-ES" altLang="es-ES" sz="1800">
              <a:solidFill>
                <a:schemeClr val="bg1"/>
              </a:solidFill>
              <a:latin typeface="ZapfHumnst Dm BT" pitchFamily="34" charset="0"/>
            </a:endParaRPr>
          </a:p>
        </p:txBody>
      </p:sp>
      <p:sp>
        <p:nvSpPr>
          <p:cNvPr id="28675" name="Rectangle 2"/>
          <p:cNvSpPr>
            <a:spLocks noGrp="1" noChangeArrowheads="1"/>
          </p:cNvSpPr>
          <p:nvPr>
            <p:ph type="title"/>
          </p:nvPr>
        </p:nvSpPr>
        <p:spPr/>
        <p:txBody>
          <a:bodyPr/>
          <a:lstStyle/>
          <a:p>
            <a:pPr eaLnBrk="1" hangingPunct="1"/>
            <a:r>
              <a:rPr lang="es-ES" altLang="es-ES" sz="2400"/>
              <a:t>El problema de la Mochila 0/1</a:t>
            </a:r>
          </a:p>
        </p:txBody>
      </p:sp>
      <p:sp>
        <p:nvSpPr>
          <p:cNvPr id="28676" name="Rectangle 3"/>
          <p:cNvSpPr>
            <a:spLocks noGrp="1" noChangeArrowheads="1"/>
          </p:cNvSpPr>
          <p:nvPr>
            <p:ph type="body" idx="1"/>
          </p:nvPr>
        </p:nvSpPr>
        <p:spPr>
          <a:xfrm>
            <a:off x="685800" y="1557338"/>
            <a:ext cx="8278813" cy="4680000"/>
          </a:xfrm>
        </p:spPr>
        <p:txBody>
          <a:bodyPr/>
          <a:lstStyle/>
          <a:p>
            <a:pPr eaLnBrk="1" hangingPunct="1"/>
            <a:r>
              <a:rPr lang="es-ES" altLang="es-ES" b="1" dirty="0"/>
              <a:t>Definición de ecuación recurrente - Mochila 0/1</a:t>
            </a:r>
          </a:p>
          <a:p>
            <a:pPr algn="just" eaLnBrk="1" hangingPunct="1"/>
            <a:r>
              <a:rPr lang="es-ES" altLang="es-ES" b="1" dirty="0"/>
              <a:t>mochila</a:t>
            </a:r>
            <a:r>
              <a:rPr lang="es-ES" altLang="es-ES" dirty="0"/>
              <a:t>(i, m): considerar sólo los i primeros objetos (de los n originales) con una capacidad de peso m. Devolverá el valor del beneficio total:</a:t>
            </a:r>
          </a:p>
          <a:p>
            <a:pPr algn="just" eaLnBrk="1" hangingPunct="1"/>
            <a:endParaRPr lang="es-ES" altLang="es-ES" dirty="0"/>
          </a:p>
          <a:p>
            <a:pPr algn="just" eaLnBrk="1" hangingPunct="1"/>
            <a:r>
              <a:rPr lang="es-ES" altLang="es-ES" dirty="0"/>
              <a:t>Podemos definir el problema de forma recurrente, en función de que se use o no el objeto i:</a:t>
            </a:r>
          </a:p>
          <a:p>
            <a:pPr marL="715963" lvl="1" indent="-352425"/>
            <a:r>
              <a:rPr lang="es-ES" sz="2200" dirty="0"/>
              <a:t>Si </a:t>
            </a:r>
            <a:r>
              <a:rPr lang="es-ES" sz="2200" b="1" dirty="0"/>
              <a:t>no</a:t>
            </a:r>
            <a:r>
              <a:rPr lang="es-ES" sz="2200" dirty="0"/>
              <a:t> se usa el objeto i: </a:t>
            </a:r>
            <a:r>
              <a:rPr lang="es-ES" sz="2200" b="1" dirty="0"/>
              <a:t>mochila</a:t>
            </a:r>
            <a:r>
              <a:rPr lang="es-ES" sz="2200" dirty="0"/>
              <a:t>(i, m) = </a:t>
            </a:r>
            <a:r>
              <a:rPr lang="es-ES" sz="2200" b="1" dirty="0"/>
              <a:t>mochila</a:t>
            </a:r>
            <a:r>
              <a:rPr lang="es-ES" sz="2200" dirty="0"/>
              <a:t>(i − 1, m)</a:t>
            </a:r>
          </a:p>
          <a:p>
            <a:pPr marL="715963" lvl="1" indent="-352425"/>
            <a:r>
              <a:rPr lang="es-ES" sz="2200" dirty="0"/>
              <a:t>Si se usa el objeto i: </a:t>
            </a:r>
            <a:r>
              <a:rPr lang="es-ES" sz="2200" b="1" dirty="0"/>
              <a:t>mochila</a:t>
            </a:r>
            <a:r>
              <a:rPr lang="es-ES" sz="2200" dirty="0"/>
              <a:t>(i, m) = v</a:t>
            </a:r>
            <a:r>
              <a:rPr lang="es-ES" sz="2200" baseline="-25000" dirty="0"/>
              <a:t>i</a:t>
            </a:r>
            <a:r>
              <a:rPr lang="es-ES" sz="2200" dirty="0"/>
              <a:t> + </a:t>
            </a:r>
            <a:r>
              <a:rPr lang="es-ES" sz="2200" b="1" dirty="0"/>
              <a:t>mochila</a:t>
            </a:r>
            <a:r>
              <a:rPr lang="es-ES" sz="2200" dirty="0"/>
              <a:t>(i − 1, m − </a:t>
            </a:r>
            <a:r>
              <a:rPr lang="es-ES" sz="2200" dirty="0" err="1"/>
              <a:t>w</a:t>
            </a:r>
            <a:r>
              <a:rPr lang="es-ES" sz="2200" baseline="-25000" dirty="0" err="1"/>
              <a:t>i</a:t>
            </a:r>
            <a:r>
              <a:rPr lang="es-ES" sz="2200" dirty="0"/>
              <a:t>)</a:t>
            </a:r>
          </a:p>
          <a:p>
            <a:pPr marL="715963" lvl="1" indent="-352425"/>
            <a:r>
              <a:rPr lang="es-ES" sz="2200" dirty="0"/>
              <a:t>Valor óptimo: </a:t>
            </a:r>
            <a:r>
              <a:rPr lang="es-ES" sz="2200" b="1" dirty="0"/>
              <a:t>mochila</a:t>
            </a:r>
            <a:r>
              <a:rPr lang="es-ES" sz="2200" dirty="0"/>
              <a:t>(i, m) = </a:t>
            </a:r>
            <a:r>
              <a:rPr lang="es-ES" sz="2200" dirty="0" err="1"/>
              <a:t>max</a:t>
            </a:r>
            <a:r>
              <a:rPr lang="es-ES" sz="2200" dirty="0"/>
              <a:t>{</a:t>
            </a:r>
            <a:r>
              <a:rPr lang="es-ES" sz="2200" b="1" dirty="0"/>
              <a:t>mochila</a:t>
            </a:r>
            <a:r>
              <a:rPr lang="es-ES" sz="2200" dirty="0"/>
              <a:t>(i − 1, m), v</a:t>
            </a:r>
            <a:r>
              <a:rPr lang="es-ES" sz="2200" baseline="-25000" dirty="0"/>
              <a:t>i</a:t>
            </a:r>
            <a:r>
              <a:rPr lang="es-ES" sz="2200" dirty="0"/>
              <a:t> + </a:t>
            </a:r>
            <a:r>
              <a:rPr lang="es-ES" sz="2200" b="1" dirty="0"/>
              <a:t>mochila</a:t>
            </a:r>
            <a:r>
              <a:rPr lang="es-ES" sz="2200" dirty="0"/>
              <a:t>(i − 1, m − </a:t>
            </a:r>
            <a:r>
              <a:rPr lang="es-ES" sz="2200" dirty="0" err="1"/>
              <a:t>w</a:t>
            </a:r>
            <a:r>
              <a:rPr lang="es-ES" sz="2200" baseline="-25000" dirty="0" err="1"/>
              <a:t>i</a:t>
            </a:r>
            <a:r>
              <a:rPr lang="es-ES" sz="2200" dirty="0"/>
              <a:t>)}</a:t>
            </a:r>
            <a:endParaRPr lang="es-ES" altLang="es-ES" sz="2200"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6C2A3FD2-DB09-B749-A6E7-6F2DF9ED293E}"/>
                  </a:ext>
                </a:extLst>
              </p:cNvPr>
              <p:cNvSpPr txBox="1">
                <a:spLocks/>
              </p:cNvSpPr>
              <p:nvPr/>
            </p:nvSpPr>
            <p:spPr>
              <a:xfrm>
                <a:off x="3563888" y="2780928"/>
                <a:ext cx="1337892" cy="91101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s-ES" sz="2000" i="1" smtClean="0">
                              <a:solidFill>
                                <a:srgbClr val="005176"/>
                              </a:solidFill>
                              <a:latin typeface="Cambria Math" panose="02040503050406030204" pitchFamily="18" charset="0"/>
                            </a:rPr>
                          </m:ctrlPr>
                        </m:naryPr>
                        <m:sub>
                          <m:r>
                            <m:rPr>
                              <m:brk m:alnAt="23"/>
                            </m:rPr>
                            <a:rPr lang="es-ES" sz="2000" b="0" i="1" smtClean="0">
                              <a:solidFill>
                                <a:srgbClr val="005176"/>
                              </a:solidFill>
                              <a:latin typeface="Cambria Math" panose="02040503050406030204" pitchFamily="18" charset="0"/>
                            </a:rPr>
                            <m:t>𝑗</m:t>
                          </m:r>
                          <m:r>
                            <a:rPr lang="es-ES" sz="2000" b="0" i="1" smtClean="0">
                              <a:solidFill>
                                <a:srgbClr val="005176"/>
                              </a:solidFill>
                              <a:latin typeface="Cambria Math" panose="02040503050406030204" pitchFamily="18" charset="0"/>
                            </a:rPr>
                            <m:t>=1</m:t>
                          </m:r>
                        </m:sub>
                        <m:sup>
                          <m:r>
                            <a:rPr lang="es-ES" sz="2000" b="0" i="1" smtClean="0">
                              <a:solidFill>
                                <a:srgbClr val="005176"/>
                              </a:solidFill>
                              <a:latin typeface="Cambria Math" panose="02040503050406030204" pitchFamily="18" charset="0"/>
                            </a:rPr>
                            <m:t>𝑖</m:t>
                          </m:r>
                        </m:sup>
                        <m:e>
                          <m:sSub>
                            <m:sSubPr>
                              <m:ctrlPr>
                                <a:rPr lang="es-ES" sz="2000" i="1" smtClean="0">
                                  <a:solidFill>
                                    <a:srgbClr val="005176"/>
                                  </a:solidFill>
                                  <a:latin typeface="Cambria Math" panose="02040503050406030204" pitchFamily="18" charset="0"/>
                                </a:rPr>
                              </m:ctrlPr>
                            </m:sSubPr>
                            <m:e>
                              <m:r>
                                <a:rPr lang="es-ES" sz="2000" b="0" i="1" smtClean="0">
                                  <a:solidFill>
                                    <a:srgbClr val="005176"/>
                                  </a:solidFill>
                                  <a:latin typeface="Cambria Math" panose="02040503050406030204" pitchFamily="18" charset="0"/>
                                </a:rPr>
                                <m:t>𝑥</m:t>
                              </m:r>
                            </m:e>
                            <m:sub>
                              <m:r>
                                <a:rPr lang="es-ES" sz="2000" b="0" i="1" smtClean="0">
                                  <a:solidFill>
                                    <a:srgbClr val="005176"/>
                                  </a:solidFill>
                                  <a:latin typeface="Cambria Math" panose="02040503050406030204" pitchFamily="18" charset="0"/>
                                </a:rPr>
                                <m:t>𝑗</m:t>
                              </m:r>
                            </m:sub>
                          </m:sSub>
                          <m:r>
                            <a:rPr lang="es-ES" sz="2000" b="0" i="1" smtClean="0">
                              <a:solidFill>
                                <a:srgbClr val="005176"/>
                              </a:solidFill>
                              <a:latin typeface="Cambria Math" panose="02040503050406030204" pitchFamily="18" charset="0"/>
                            </a:rPr>
                            <m:t>∗</m:t>
                          </m:r>
                          <m:sSub>
                            <m:sSubPr>
                              <m:ctrlPr>
                                <a:rPr lang="es-ES" sz="2000" b="0" i="1" smtClean="0">
                                  <a:solidFill>
                                    <a:srgbClr val="005176"/>
                                  </a:solidFill>
                                  <a:latin typeface="Cambria Math" panose="02040503050406030204" pitchFamily="18" charset="0"/>
                                </a:rPr>
                              </m:ctrlPr>
                            </m:sSubPr>
                            <m:e>
                              <m:r>
                                <a:rPr lang="es-ES" sz="2000" b="0" i="1" smtClean="0">
                                  <a:solidFill>
                                    <a:srgbClr val="005176"/>
                                  </a:solidFill>
                                  <a:latin typeface="Cambria Math" panose="02040503050406030204" pitchFamily="18" charset="0"/>
                                </a:rPr>
                                <m:t>𝑣</m:t>
                              </m:r>
                            </m:e>
                            <m:sub>
                              <m:r>
                                <a:rPr lang="es-ES" sz="2000" b="0" i="1" smtClean="0">
                                  <a:solidFill>
                                    <a:srgbClr val="005176"/>
                                  </a:solidFill>
                                  <a:latin typeface="Cambria Math" panose="02040503050406030204" pitchFamily="18" charset="0"/>
                                </a:rPr>
                                <m:t>𝑗</m:t>
                              </m:r>
                            </m:sub>
                          </m:sSub>
                        </m:e>
                      </m:nary>
                    </m:oMath>
                  </m:oMathPara>
                </a14:m>
                <a:endParaRPr lang="es-ES" sz="2000" dirty="0">
                  <a:solidFill>
                    <a:srgbClr val="005176"/>
                  </a:solidFill>
                </a:endParaRPr>
              </a:p>
            </p:txBody>
          </p:sp>
        </mc:Choice>
        <mc:Fallback xmlns="">
          <p:sp>
            <p:nvSpPr>
              <p:cNvPr id="8" name="CuadroTexto 7">
                <a:extLst>
                  <a:ext uri="{FF2B5EF4-FFF2-40B4-BE49-F238E27FC236}">
                    <a16:creationId xmlns:a16="http://schemas.microsoft.com/office/drawing/2014/main" id="{6C2A3FD2-DB09-B749-A6E7-6F2DF9ED293E}"/>
                  </a:ext>
                </a:extLst>
              </p:cNvPr>
              <p:cNvSpPr txBox="1">
                <a:spLocks noRot="1" noChangeAspect="1" noMove="1" noResize="1" noEditPoints="1" noAdjustHandles="1" noChangeArrowheads="1" noChangeShapeType="1" noTextEdit="1"/>
              </p:cNvSpPr>
              <p:nvPr/>
            </p:nvSpPr>
            <p:spPr>
              <a:xfrm>
                <a:off x="3563888" y="2780928"/>
                <a:ext cx="1337892" cy="911019"/>
              </a:xfrm>
              <a:prstGeom prst="rect">
                <a:avLst/>
              </a:prstGeom>
              <a:blipFill>
                <a:blip r:embed="rId3"/>
                <a:stretch>
                  <a:fillRect l="-60377" t="-105479" b="-161644"/>
                </a:stretch>
              </a:blipFill>
            </p:spPr>
            <p:txBody>
              <a:bodyPr/>
              <a:lstStyle/>
              <a:p>
                <a:r>
                  <a:rPr lang="es-ES">
                    <a:noFill/>
                  </a:rPr>
                  <a:t> </a:t>
                </a:r>
              </a:p>
            </p:txBody>
          </p:sp>
        </mc:Fallback>
      </mc:AlternateContent>
    </p:spTree>
    <p:extLst>
      <p:ext uri="{BB962C8B-B14F-4D97-AF65-F5344CB8AC3E}">
        <p14:creationId xmlns:p14="http://schemas.microsoft.com/office/powerpoint/2010/main" val="19745127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C138A4EB-C407-4607-A021-4823EFCD6B33}" type="slidenum">
              <a:rPr lang="es-ES" altLang="es-ES" sz="1800" smtClean="0">
                <a:solidFill>
                  <a:schemeClr val="bg1"/>
                </a:solidFill>
                <a:latin typeface="ZapfHumnst Dm BT" pitchFamily="34" charset="0"/>
              </a:rPr>
              <a:pPr eaLnBrk="1" hangingPunct="1">
                <a:spcBef>
                  <a:spcPct val="0"/>
                </a:spcBef>
                <a:buFontTx/>
                <a:buNone/>
              </a:pPr>
              <a:t>55</a:t>
            </a:fld>
            <a:endParaRPr lang="es-ES" altLang="es-ES" sz="1800">
              <a:solidFill>
                <a:schemeClr val="bg1"/>
              </a:solidFill>
              <a:latin typeface="ZapfHumnst Dm BT" pitchFamily="34" charset="0"/>
            </a:endParaRPr>
          </a:p>
        </p:txBody>
      </p:sp>
      <p:sp>
        <p:nvSpPr>
          <p:cNvPr id="28675" name="Rectangle 2"/>
          <p:cNvSpPr>
            <a:spLocks noGrp="1" noChangeArrowheads="1"/>
          </p:cNvSpPr>
          <p:nvPr>
            <p:ph type="title"/>
          </p:nvPr>
        </p:nvSpPr>
        <p:spPr/>
        <p:txBody>
          <a:bodyPr/>
          <a:lstStyle/>
          <a:p>
            <a:pPr eaLnBrk="1" hangingPunct="1"/>
            <a:r>
              <a:rPr lang="es-ES" altLang="es-ES" sz="2400"/>
              <a:t>El problema de la Mochila 0/1</a:t>
            </a:r>
          </a:p>
        </p:txBody>
      </p:sp>
      <p:sp>
        <p:nvSpPr>
          <p:cNvPr id="28676" name="Rectangle 3"/>
          <p:cNvSpPr>
            <a:spLocks noGrp="1" noChangeArrowheads="1"/>
          </p:cNvSpPr>
          <p:nvPr>
            <p:ph type="body" idx="1"/>
          </p:nvPr>
        </p:nvSpPr>
        <p:spPr>
          <a:xfrm>
            <a:off x="685800" y="1557338"/>
            <a:ext cx="8278813" cy="4680000"/>
          </a:xfrm>
        </p:spPr>
        <p:txBody>
          <a:bodyPr/>
          <a:lstStyle/>
          <a:p>
            <a:pPr eaLnBrk="1" hangingPunct="1"/>
            <a:r>
              <a:rPr lang="es-ES" altLang="es-ES" b="1" dirty="0"/>
              <a:t>Definición de ecuación recurrente - Mochila 0/1</a:t>
            </a:r>
          </a:p>
          <a:p>
            <a:pPr algn="just" eaLnBrk="1" hangingPunct="1"/>
            <a:r>
              <a:rPr lang="es-ES" altLang="es-ES" b="1" dirty="0"/>
              <a:t>Casos base</a:t>
            </a:r>
            <a:r>
              <a:rPr lang="es-ES" altLang="es-ES" dirty="0"/>
              <a:t>:</a:t>
            </a:r>
          </a:p>
          <a:p>
            <a:pPr marL="715963" lvl="1" indent="-352425" algn="just" eaLnBrk="1" hangingPunct="1"/>
            <a:r>
              <a:rPr lang="es-ES" sz="2200" dirty="0"/>
              <a:t>Si i &lt; 0 o m &lt; 0: no existe solución y </a:t>
            </a:r>
            <a:r>
              <a:rPr lang="es-ES" sz="2200" b="1" dirty="0"/>
              <a:t>mochila</a:t>
            </a:r>
            <a:r>
              <a:rPr lang="es-ES" sz="2200" dirty="0"/>
              <a:t>(i, m) = +∞</a:t>
            </a:r>
          </a:p>
          <a:p>
            <a:pPr marL="715963" lvl="1" indent="-352425"/>
            <a:r>
              <a:rPr lang="es-ES" sz="2200" dirty="0"/>
              <a:t>Otro caso, i = 0 o m = 0: la solución es no incluir ningún objeto: </a:t>
            </a:r>
            <a:r>
              <a:rPr lang="es-ES" sz="2200" b="1" dirty="0"/>
              <a:t>mochila</a:t>
            </a:r>
            <a:r>
              <a:rPr lang="es-ES" sz="2200" dirty="0"/>
              <a:t>(i, m) = 0</a:t>
            </a:r>
          </a:p>
          <a:p>
            <a:r>
              <a:rPr lang="es-ES" dirty="0"/>
              <a:t>Definición de tablas. El problema original será mochila(n, W)</a:t>
            </a:r>
          </a:p>
          <a:p>
            <a:r>
              <a:rPr lang="es-ES" altLang="es-ES" dirty="0"/>
              <a:t>Tabla </a:t>
            </a:r>
            <a:r>
              <a:rPr lang="es-ES" altLang="es-ES" b="1" dirty="0"/>
              <a:t>B</a:t>
            </a:r>
            <a:r>
              <a:rPr lang="es-ES" altLang="es-ES" dirty="0"/>
              <a:t> de n * W (nº de objetos = nº de filas * peso total = nº de columnas) de enteros tal que: </a:t>
            </a:r>
            <a:r>
              <a:rPr lang="es-ES" altLang="es-ES" b="1" dirty="0"/>
              <a:t>B[i, j] = mochila(i, j)</a:t>
            </a:r>
            <a:r>
              <a:rPr lang="es-ES" altLang="es-ES" dirty="0"/>
              <a:t>: beneficio máximo usando los i primero objetos y peso j</a:t>
            </a:r>
          </a:p>
          <a:p>
            <a:r>
              <a:rPr lang="es-ES" altLang="es-ES" dirty="0"/>
              <a:t>Forma de rellenar la tabla: Inicializar los casos base, fila 0 y columna 0, todos sus valores a 0.</a:t>
            </a:r>
          </a:p>
        </p:txBody>
      </p:sp>
    </p:spTree>
    <p:extLst>
      <p:ext uri="{BB962C8B-B14F-4D97-AF65-F5344CB8AC3E}">
        <p14:creationId xmlns:p14="http://schemas.microsoft.com/office/powerpoint/2010/main" val="13621894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C138A4EB-C407-4607-A021-4823EFCD6B33}" type="slidenum">
              <a:rPr lang="es-ES" altLang="es-ES" sz="1800" smtClean="0">
                <a:solidFill>
                  <a:schemeClr val="bg1"/>
                </a:solidFill>
                <a:latin typeface="ZapfHumnst Dm BT" pitchFamily="34" charset="0"/>
              </a:rPr>
              <a:pPr eaLnBrk="1" hangingPunct="1">
                <a:spcBef>
                  <a:spcPct val="0"/>
                </a:spcBef>
                <a:buFontTx/>
                <a:buNone/>
              </a:pPr>
              <a:t>56</a:t>
            </a:fld>
            <a:endParaRPr lang="es-ES" altLang="es-ES" sz="1800">
              <a:solidFill>
                <a:schemeClr val="bg1"/>
              </a:solidFill>
              <a:latin typeface="ZapfHumnst Dm BT" pitchFamily="34" charset="0"/>
            </a:endParaRPr>
          </a:p>
        </p:txBody>
      </p:sp>
      <p:sp>
        <p:nvSpPr>
          <p:cNvPr id="28675" name="Rectangle 2"/>
          <p:cNvSpPr>
            <a:spLocks noGrp="1" noChangeArrowheads="1"/>
          </p:cNvSpPr>
          <p:nvPr>
            <p:ph type="title"/>
          </p:nvPr>
        </p:nvSpPr>
        <p:spPr/>
        <p:txBody>
          <a:bodyPr/>
          <a:lstStyle/>
          <a:p>
            <a:pPr eaLnBrk="1" hangingPunct="1"/>
            <a:r>
              <a:rPr lang="es-ES" altLang="es-ES" sz="2400"/>
              <a:t>El problema de la Mochila 0/1</a:t>
            </a:r>
          </a:p>
        </p:txBody>
      </p:sp>
      <p:sp>
        <p:nvSpPr>
          <p:cNvPr id="28676" name="Rectangle 3"/>
          <p:cNvSpPr>
            <a:spLocks noGrp="1" noChangeArrowheads="1"/>
          </p:cNvSpPr>
          <p:nvPr>
            <p:ph type="body" idx="1"/>
          </p:nvPr>
        </p:nvSpPr>
        <p:spPr>
          <a:xfrm>
            <a:off x="685800" y="1557338"/>
            <a:ext cx="8278813" cy="4680000"/>
          </a:xfrm>
        </p:spPr>
        <p:txBody>
          <a:bodyPr/>
          <a:lstStyle/>
          <a:p>
            <a:r>
              <a:rPr lang="es-ES" altLang="es-ES" b="1" dirty="0"/>
              <a:t>Forma de rellenar la tabla (Algoritmo)</a:t>
            </a:r>
            <a:r>
              <a:rPr lang="es-ES" altLang="es-ES" dirty="0"/>
              <a:t>:</a:t>
            </a:r>
          </a:p>
          <a:p>
            <a:pPr marL="0" indent="0">
              <a:buNone/>
            </a:pPr>
            <a:r>
              <a:rPr lang="es-ES" altLang="es-ES" dirty="0"/>
              <a:t>Para todo i desde 1 hasta n</a:t>
            </a:r>
          </a:p>
          <a:p>
            <a:pPr marL="0" indent="0">
              <a:buNone/>
            </a:pPr>
            <a:r>
              <a:rPr lang="es-ES" altLang="es-ES" dirty="0"/>
              <a:t>   Para todo j desde 1 hasta W</a:t>
            </a:r>
          </a:p>
          <a:p>
            <a:pPr marL="0" indent="0">
              <a:buNone/>
            </a:pPr>
            <a:r>
              <a:rPr lang="es-ES" altLang="es-ES" dirty="0"/>
              <a:t>      B[i, j] = </a:t>
            </a:r>
            <a:r>
              <a:rPr lang="es-ES" altLang="es-ES" dirty="0" err="1"/>
              <a:t>max</a:t>
            </a:r>
            <a:r>
              <a:rPr lang="es-ES" altLang="es-ES" dirty="0"/>
              <a:t>{B[i - 1, j], v</a:t>
            </a:r>
            <a:r>
              <a:rPr lang="es-ES" altLang="es-ES" baseline="-25000" dirty="0"/>
              <a:t>i</a:t>
            </a:r>
            <a:r>
              <a:rPr lang="es-ES" altLang="es-ES" dirty="0"/>
              <a:t> + B[i - 1, j - </a:t>
            </a:r>
            <a:r>
              <a:rPr lang="es-ES" altLang="es-ES" dirty="0" err="1"/>
              <a:t>w</a:t>
            </a:r>
            <a:r>
              <a:rPr lang="es-ES" altLang="es-ES" baseline="-25000" dirty="0" err="1"/>
              <a:t>i</a:t>
            </a:r>
            <a:r>
              <a:rPr lang="es-ES" altLang="es-ES" dirty="0"/>
              <a:t>]}</a:t>
            </a:r>
          </a:p>
          <a:p>
            <a:pPr marL="0" indent="0">
              <a:buNone/>
            </a:pPr>
            <a:r>
              <a:rPr lang="es-ES" altLang="es-ES" dirty="0"/>
              <a:t>El beneficio máximo que se puede cargar en la mochila está en </a:t>
            </a:r>
            <a:r>
              <a:rPr lang="es-ES" altLang="es-ES" b="1" dirty="0"/>
              <a:t>B[n, W]</a:t>
            </a:r>
          </a:p>
          <a:p>
            <a:r>
              <a:rPr lang="es-ES" altLang="es-ES" dirty="0"/>
              <a:t>Tiempo de ejecución: O(n*W)</a:t>
            </a:r>
          </a:p>
        </p:txBody>
      </p:sp>
    </p:spTree>
    <p:extLst>
      <p:ext uri="{BB962C8B-B14F-4D97-AF65-F5344CB8AC3E}">
        <p14:creationId xmlns:p14="http://schemas.microsoft.com/office/powerpoint/2010/main" val="10235970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F6C3095F-6CF0-48F2-AE93-83A7434103CC}" type="slidenum">
              <a:rPr lang="es-ES" altLang="es-ES" sz="1800" smtClean="0">
                <a:solidFill>
                  <a:schemeClr val="bg1"/>
                </a:solidFill>
                <a:latin typeface="ZapfHumnst Dm BT" pitchFamily="34" charset="0"/>
              </a:rPr>
              <a:pPr eaLnBrk="1" hangingPunct="1">
                <a:spcBef>
                  <a:spcPct val="0"/>
                </a:spcBef>
                <a:buFontTx/>
                <a:buNone/>
              </a:pPr>
              <a:t>57</a:t>
            </a:fld>
            <a:endParaRPr lang="es-ES" altLang="es-ES" sz="1800">
              <a:solidFill>
                <a:schemeClr val="bg1"/>
              </a:solidFill>
              <a:latin typeface="ZapfHumnst Dm BT" pitchFamily="34" charset="0"/>
            </a:endParaRPr>
          </a:p>
        </p:txBody>
      </p:sp>
      <p:sp>
        <p:nvSpPr>
          <p:cNvPr id="32771" name="Rectangle 2"/>
          <p:cNvSpPr>
            <a:spLocks noGrp="1" noChangeArrowheads="1"/>
          </p:cNvSpPr>
          <p:nvPr>
            <p:ph type="title"/>
          </p:nvPr>
        </p:nvSpPr>
        <p:spPr/>
        <p:txBody>
          <a:bodyPr/>
          <a:lstStyle/>
          <a:p>
            <a:pPr eaLnBrk="1" hangingPunct="1"/>
            <a:r>
              <a:rPr lang="es-ES" altLang="es-ES" sz="2400"/>
              <a:t>El problema del Viajante de Comercio (TSP)</a:t>
            </a:r>
          </a:p>
        </p:txBody>
      </p:sp>
      <p:sp>
        <p:nvSpPr>
          <p:cNvPr id="8" name="Rectangle 3"/>
          <p:cNvSpPr txBox="1">
            <a:spLocks noChangeArrowheads="1"/>
          </p:cNvSpPr>
          <p:nvPr/>
        </p:nvSpPr>
        <p:spPr bwMode="auto">
          <a:xfrm>
            <a:off x="685800" y="1557338"/>
            <a:ext cx="8278813"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Blip>
                <a:blip r:embed="rId2"/>
              </a:buBlip>
              <a:defRPr sz="2400">
                <a:solidFill>
                  <a:srgbClr val="005176"/>
                </a:solidFill>
                <a:latin typeface="+mn-lt"/>
                <a:ea typeface="+mn-ea"/>
                <a:cs typeface="+mn-cs"/>
              </a:defRPr>
            </a:lvl1pPr>
            <a:lvl2pPr marL="742950" indent="-285750" algn="l" rtl="0" eaLnBrk="0" fontAlgn="base" hangingPunct="0">
              <a:spcBef>
                <a:spcPct val="20000"/>
              </a:spcBef>
              <a:spcAft>
                <a:spcPct val="0"/>
              </a:spcAft>
              <a:buFont typeface="Times New Roman" pitchFamily="18" charset="0"/>
              <a:buBlip>
                <a:blip r:embed="rId2"/>
              </a:buBlip>
              <a:defRPr sz="2000">
                <a:solidFill>
                  <a:srgbClr val="005176"/>
                </a:solidFill>
                <a:latin typeface="+mn-lt"/>
              </a:defRPr>
            </a:lvl2pPr>
            <a:lvl3pPr marL="1143000" indent="-228600" algn="l" rtl="0" eaLnBrk="0" fontAlgn="base" hangingPunct="0">
              <a:spcBef>
                <a:spcPct val="20000"/>
              </a:spcBef>
              <a:spcAft>
                <a:spcPct val="0"/>
              </a:spcAft>
              <a:buChar char="•"/>
              <a:defRPr>
                <a:solidFill>
                  <a:srgbClr val="005176"/>
                </a:solidFill>
                <a:latin typeface="+mn-lt"/>
              </a:defRPr>
            </a:lvl3pPr>
            <a:lvl4pPr marL="1600200" indent="-228600" algn="l" rtl="0" eaLnBrk="0" fontAlgn="base" hangingPunct="0">
              <a:spcBef>
                <a:spcPct val="20000"/>
              </a:spcBef>
              <a:spcAft>
                <a:spcPct val="0"/>
              </a:spcAft>
              <a:buChar char="–"/>
              <a:defRPr sz="1600">
                <a:solidFill>
                  <a:srgbClr val="005176"/>
                </a:solidFill>
                <a:latin typeface="+mn-lt"/>
              </a:defRPr>
            </a:lvl4pPr>
            <a:lvl5pPr marL="2057400" indent="-228600" algn="l" rtl="0" eaLnBrk="0" fontAlgn="base" hangingPunct="0">
              <a:spcBef>
                <a:spcPct val="20000"/>
              </a:spcBef>
              <a:spcAft>
                <a:spcPct val="0"/>
              </a:spcAft>
              <a:buChar char="»"/>
              <a:defRPr sz="1400">
                <a:solidFill>
                  <a:srgbClr val="005176"/>
                </a:solidFill>
                <a:latin typeface="+mn-lt"/>
              </a:defRPr>
            </a:lvl5pPr>
            <a:lvl6pPr marL="2514600" indent="-228600" algn="l" rtl="0" fontAlgn="base">
              <a:spcBef>
                <a:spcPct val="20000"/>
              </a:spcBef>
              <a:spcAft>
                <a:spcPct val="0"/>
              </a:spcAft>
              <a:buChar char="»"/>
              <a:defRPr sz="1400">
                <a:solidFill>
                  <a:srgbClr val="005176"/>
                </a:solidFill>
                <a:latin typeface="+mn-lt"/>
              </a:defRPr>
            </a:lvl6pPr>
            <a:lvl7pPr marL="2971800" indent="-228600" algn="l" rtl="0" fontAlgn="base">
              <a:spcBef>
                <a:spcPct val="20000"/>
              </a:spcBef>
              <a:spcAft>
                <a:spcPct val="0"/>
              </a:spcAft>
              <a:buChar char="»"/>
              <a:defRPr sz="1400">
                <a:solidFill>
                  <a:srgbClr val="005176"/>
                </a:solidFill>
                <a:latin typeface="+mn-lt"/>
              </a:defRPr>
            </a:lvl7pPr>
            <a:lvl8pPr marL="3429000" indent="-228600" algn="l" rtl="0" fontAlgn="base">
              <a:spcBef>
                <a:spcPct val="20000"/>
              </a:spcBef>
              <a:spcAft>
                <a:spcPct val="0"/>
              </a:spcAft>
              <a:buChar char="»"/>
              <a:defRPr sz="1400">
                <a:solidFill>
                  <a:srgbClr val="005176"/>
                </a:solidFill>
                <a:latin typeface="+mn-lt"/>
              </a:defRPr>
            </a:lvl8pPr>
            <a:lvl9pPr marL="3886200" indent="-228600" algn="l" rtl="0" fontAlgn="base">
              <a:spcBef>
                <a:spcPct val="20000"/>
              </a:spcBef>
              <a:spcAft>
                <a:spcPct val="0"/>
              </a:spcAft>
              <a:buChar char="»"/>
              <a:defRPr sz="1400">
                <a:solidFill>
                  <a:srgbClr val="005176"/>
                </a:solidFill>
                <a:latin typeface="+mn-lt"/>
              </a:defRPr>
            </a:lvl9pPr>
          </a:lstStyle>
          <a:p>
            <a:pPr eaLnBrk="1" hangingPunct="1">
              <a:defRPr/>
            </a:pPr>
            <a:r>
              <a:rPr lang="es-ES" altLang="es-ES" b="1" kern="0" dirty="0"/>
              <a:t>Consideraciones relativas al algoritmo</a:t>
            </a:r>
          </a:p>
          <a:p>
            <a:pPr algn="just" eaLnBrk="1" hangingPunct="1">
              <a:defRPr/>
            </a:pPr>
            <a:r>
              <a:rPr lang="es-ES" altLang="es-ES" sz="2000" b="1" kern="0" dirty="0"/>
              <a:t>Problema</a:t>
            </a:r>
            <a:r>
              <a:rPr lang="es-ES" altLang="es-ES" sz="2000" kern="0" dirty="0"/>
              <a:t>: Determinar un </a:t>
            </a:r>
            <a:r>
              <a:rPr lang="es-ES" altLang="es-ES" sz="2000" i="1" kern="0" dirty="0"/>
              <a:t>tour óptimo</a:t>
            </a:r>
            <a:r>
              <a:rPr lang="es-ES" altLang="es-ES" sz="2000" kern="0" dirty="0"/>
              <a:t> en un grafo dirigido y ponderado positivamente (</a:t>
            </a:r>
            <a:r>
              <a:rPr lang="es-ES" altLang="es-ES" sz="2000" kern="0" dirty="0" err="1"/>
              <a:t>w</a:t>
            </a:r>
            <a:r>
              <a:rPr lang="es-ES" altLang="es-ES" sz="2000" kern="0" baseline="-25000" dirty="0" err="1"/>
              <a:t>ij</a:t>
            </a:r>
            <a:r>
              <a:rPr lang="es-ES" altLang="es-ES" sz="2000" kern="0" dirty="0"/>
              <a:t> &gt; 0)</a:t>
            </a:r>
          </a:p>
          <a:p>
            <a:pPr algn="just" eaLnBrk="1" hangingPunct="1">
              <a:defRPr/>
            </a:pPr>
            <a:r>
              <a:rPr lang="es-ES" altLang="es-ES" sz="2000" b="1" kern="0" dirty="0"/>
              <a:t>Inputs</a:t>
            </a:r>
            <a:r>
              <a:rPr lang="es-ES" altLang="es-ES" sz="2000" kern="0" dirty="0"/>
              <a:t>: </a:t>
            </a:r>
            <a:r>
              <a:rPr lang="es-ES" altLang="es-ES" sz="2000" b="1" kern="0" dirty="0"/>
              <a:t>n</a:t>
            </a:r>
            <a:r>
              <a:rPr lang="es-ES" altLang="es-ES" sz="2000" kern="0" dirty="0"/>
              <a:t> número de vértices de un grafo, dirigido y ponderado positivamente. El grafo está representado por una matriz de adyacencia bidimensional </a:t>
            </a:r>
            <a:r>
              <a:rPr lang="es-ES" altLang="es-ES" sz="2000" b="1" kern="0" dirty="0"/>
              <a:t>W</a:t>
            </a:r>
            <a:r>
              <a:rPr lang="es-ES" altLang="es-ES" sz="2000" kern="0" dirty="0"/>
              <a:t> (filas y columnas indexadas de 1 a n), </a:t>
            </a:r>
            <a:r>
              <a:rPr lang="es-ES" altLang="es-ES" sz="2000" b="1" kern="0" dirty="0"/>
              <a:t>W[i, j]</a:t>
            </a:r>
            <a:r>
              <a:rPr lang="es-ES" altLang="es-ES" sz="2000" kern="0" dirty="0"/>
              <a:t> es el peso de la arista desde v</a:t>
            </a:r>
            <a:r>
              <a:rPr lang="es-ES" altLang="es-ES" sz="2000" kern="0" baseline="-25000" dirty="0"/>
              <a:t>i</a:t>
            </a:r>
            <a:r>
              <a:rPr lang="es-ES" altLang="es-ES" sz="2000" kern="0" dirty="0"/>
              <a:t> hasta </a:t>
            </a:r>
            <a:r>
              <a:rPr lang="es-ES" altLang="es-ES" sz="2000" kern="0" dirty="0" err="1"/>
              <a:t>v</a:t>
            </a:r>
            <a:r>
              <a:rPr lang="es-ES" altLang="es-ES" sz="2000" kern="0" baseline="-25000" dirty="0" err="1"/>
              <a:t>j</a:t>
            </a:r>
            <a:endParaRPr lang="es-ES" altLang="es-ES" sz="2000" kern="0" baseline="-25000" dirty="0"/>
          </a:p>
          <a:p>
            <a:pPr algn="just" eaLnBrk="1" hangingPunct="1">
              <a:defRPr/>
            </a:pPr>
            <a:r>
              <a:rPr lang="es-ES" altLang="es-ES" sz="2000" b="1" kern="0" dirty="0"/>
              <a:t>Outputs</a:t>
            </a:r>
            <a:r>
              <a:rPr lang="es-ES" altLang="es-ES" sz="2000" kern="0" dirty="0"/>
              <a:t>: una variable </a:t>
            </a:r>
            <a:r>
              <a:rPr lang="es-ES" altLang="es-ES" sz="2000" b="1" kern="0" dirty="0" err="1"/>
              <a:t>minLength</a:t>
            </a:r>
            <a:r>
              <a:rPr lang="es-ES" altLang="es-ES" sz="2000" kern="0" dirty="0"/>
              <a:t> cuyo valor es la longitud de un tour óptimo. Y una matriz bidimensional </a:t>
            </a:r>
            <a:r>
              <a:rPr lang="es-ES" altLang="es-ES" sz="2000" b="1" kern="0" dirty="0"/>
              <a:t>P</a:t>
            </a:r>
            <a:r>
              <a:rPr lang="es-ES" altLang="es-ES" sz="2000" kern="0" dirty="0"/>
              <a:t> desde la cual se puede construir el tour óptimo. P tiene las filas indexadas de 1 a n y sus columnas indexadas por todos los subconjuntos de vértices V – {v</a:t>
            </a:r>
            <a:r>
              <a:rPr lang="es-ES" altLang="es-ES" sz="2000" kern="0" baseline="-25000" dirty="0"/>
              <a:t>1</a:t>
            </a:r>
            <a:r>
              <a:rPr lang="es-ES" altLang="es-ES" sz="2000" kern="0" dirty="0"/>
              <a:t>}. </a:t>
            </a:r>
            <a:r>
              <a:rPr lang="es-ES" altLang="es-ES" sz="2000" b="1" kern="0" dirty="0"/>
              <a:t>P[i, A]</a:t>
            </a:r>
            <a:r>
              <a:rPr lang="es-ES" altLang="es-ES" sz="2000" kern="0" dirty="0"/>
              <a:t> es el índice del primer vértice después de v</a:t>
            </a:r>
            <a:r>
              <a:rPr lang="es-ES" altLang="es-ES" sz="2000" kern="0" baseline="-25000" dirty="0"/>
              <a:t>i</a:t>
            </a:r>
            <a:r>
              <a:rPr lang="es-ES" altLang="es-ES" sz="2000" kern="0" dirty="0"/>
              <a:t> sobre un camino más corto desde v</a:t>
            </a:r>
            <a:r>
              <a:rPr lang="es-ES" altLang="es-ES" sz="2000" kern="0" baseline="-25000" dirty="0"/>
              <a:t>i</a:t>
            </a:r>
            <a:r>
              <a:rPr lang="es-ES" altLang="es-ES" sz="2000" kern="0" dirty="0"/>
              <a:t> hasta v</a:t>
            </a:r>
            <a:r>
              <a:rPr lang="es-ES" altLang="es-ES" sz="2000" kern="0" baseline="-25000" dirty="0"/>
              <a:t>1</a:t>
            </a:r>
            <a:r>
              <a:rPr lang="es-ES" altLang="es-ES" sz="2000" kern="0" dirty="0"/>
              <a:t> que pasa a través de todos los vértices de A (que es un subconjunto de V – {v</a:t>
            </a:r>
            <a:r>
              <a:rPr lang="es-ES" altLang="es-ES" sz="2000" kern="0" baseline="-25000" dirty="0"/>
              <a:t>1</a:t>
            </a:r>
            <a:r>
              <a:rPr lang="es-ES" altLang="es-ES" sz="2000" kern="0" dirty="0"/>
              <a:t>}) exactamente una vez</a:t>
            </a:r>
            <a:endParaRPr lang="es-ES" altLang="es-ES" kern="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6249501F-0C70-4627-80DE-EBEBD80416F6}" type="slidenum">
              <a:rPr lang="es-ES" altLang="es-ES" sz="1800" smtClean="0">
                <a:solidFill>
                  <a:schemeClr val="bg1"/>
                </a:solidFill>
                <a:latin typeface="ZapfHumnst Dm BT" pitchFamily="34" charset="0"/>
              </a:rPr>
              <a:pPr eaLnBrk="1" hangingPunct="1">
                <a:spcBef>
                  <a:spcPct val="0"/>
                </a:spcBef>
                <a:buFontTx/>
                <a:buNone/>
              </a:pPr>
              <a:t>58</a:t>
            </a:fld>
            <a:endParaRPr lang="es-ES" altLang="es-ES" sz="1800">
              <a:solidFill>
                <a:schemeClr val="bg1"/>
              </a:solidFill>
              <a:latin typeface="ZapfHumnst Dm BT" pitchFamily="34" charset="0"/>
            </a:endParaRPr>
          </a:p>
        </p:txBody>
      </p:sp>
      <p:sp>
        <p:nvSpPr>
          <p:cNvPr id="33795" name="Rectangle 2"/>
          <p:cNvSpPr>
            <a:spLocks noGrp="1" noChangeArrowheads="1"/>
          </p:cNvSpPr>
          <p:nvPr>
            <p:ph type="title"/>
          </p:nvPr>
        </p:nvSpPr>
        <p:spPr/>
        <p:txBody>
          <a:bodyPr/>
          <a:lstStyle/>
          <a:p>
            <a:pPr eaLnBrk="1" hangingPunct="1"/>
            <a:r>
              <a:rPr lang="es-ES" altLang="es-ES" sz="2400"/>
              <a:t>El problema del Viajante de Comercio (TSP)</a:t>
            </a:r>
          </a:p>
        </p:txBody>
      </p:sp>
      <p:sp>
        <p:nvSpPr>
          <p:cNvPr id="8" name="Rectangle 3"/>
          <p:cNvSpPr txBox="1">
            <a:spLocks noChangeArrowheads="1"/>
          </p:cNvSpPr>
          <p:nvPr/>
        </p:nvSpPr>
        <p:spPr bwMode="auto">
          <a:xfrm>
            <a:off x="685800" y="1557338"/>
            <a:ext cx="8278813"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Blip>
                <a:blip r:embed="rId2"/>
              </a:buBlip>
              <a:defRPr sz="2400">
                <a:solidFill>
                  <a:srgbClr val="005176"/>
                </a:solidFill>
                <a:latin typeface="+mn-lt"/>
                <a:ea typeface="+mn-ea"/>
                <a:cs typeface="+mn-cs"/>
              </a:defRPr>
            </a:lvl1pPr>
            <a:lvl2pPr marL="742950" indent="-285750" algn="l" rtl="0" eaLnBrk="0" fontAlgn="base" hangingPunct="0">
              <a:spcBef>
                <a:spcPct val="20000"/>
              </a:spcBef>
              <a:spcAft>
                <a:spcPct val="0"/>
              </a:spcAft>
              <a:buFont typeface="Times New Roman" pitchFamily="18" charset="0"/>
              <a:buBlip>
                <a:blip r:embed="rId2"/>
              </a:buBlip>
              <a:defRPr sz="2000">
                <a:solidFill>
                  <a:srgbClr val="005176"/>
                </a:solidFill>
                <a:latin typeface="+mn-lt"/>
              </a:defRPr>
            </a:lvl2pPr>
            <a:lvl3pPr marL="1143000" indent="-228600" algn="l" rtl="0" eaLnBrk="0" fontAlgn="base" hangingPunct="0">
              <a:spcBef>
                <a:spcPct val="20000"/>
              </a:spcBef>
              <a:spcAft>
                <a:spcPct val="0"/>
              </a:spcAft>
              <a:buChar char="•"/>
              <a:defRPr>
                <a:solidFill>
                  <a:srgbClr val="005176"/>
                </a:solidFill>
                <a:latin typeface="+mn-lt"/>
              </a:defRPr>
            </a:lvl3pPr>
            <a:lvl4pPr marL="1600200" indent="-228600" algn="l" rtl="0" eaLnBrk="0" fontAlgn="base" hangingPunct="0">
              <a:spcBef>
                <a:spcPct val="20000"/>
              </a:spcBef>
              <a:spcAft>
                <a:spcPct val="0"/>
              </a:spcAft>
              <a:buChar char="–"/>
              <a:defRPr sz="1600">
                <a:solidFill>
                  <a:srgbClr val="005176"/>
                </a:solidFill>
                <a:latin typeface="+mn-lt"/>
              </a:defRPr>
            </a:lvl4pPr>
            <a:lvl5pPr marL="2057400" indent="-228600" algn="l" rtl="0" eaLnBrk="0" fontAlgn="base" hangingPunct="0">
              <a:spcBef>
                <a:spcPct val="20000"/>
              </a:spcBef>
              <a:spcAft>
                <a:spcPct val="0"/>
              </a:spcAft>
              <a:buChar char="»"/>
              <a:defRPr sz="1400">
                <a:solidFill>
                  <a:srgbClr val="005176"/>
                </a:solidFill>
                <a:latin typeface="+mn-lt"/>
              </a:defRPr>
            </a:lvl5pPr>
            <a:lvl6pPr marL="2514600" indent="-228600" algn="l" rtl="0" fontAlgn="base">
              <a:spcBef>
                <a:spcPct val="20000"/>
              </a:spcBef>
              <a:spcAft>
                <a:spcPct val="0"/>
              </a:spcAft>
              <a:buChar char="»"/>
              <a:defRPr sz="1400">
                <a:solidFill>
                  <a:srgbClr val="005176"/>
                </a:solidFill>
                <a:latin typeface="+mn-lt"/>
              </a:defRPr>
            </a:lvl6pPr>
            <a:lvl7pPr marL="2971800" indent="-228600" algn="l" rtl="0" fontAlgn="base">
              <a:spcBef>
                <a:spcPct val="20000"/>
              </a:spcBef>
              <a:spcAft>
                <a:spcPct val="0"/>
              </a:spcAft>
              <a:buChar char="»"/>
              <a:defRPr sz="1400">
                <a:solidFill>
                  <a:srgbClr val="005176"/>
                </a:solidFill>
                <a:latin typeface="+mn-lt"/>
              </a:defRPr>
            </a:lvl7pPr>
            <a:lvl8pPr marL="3429000" indent="-228600" algn="l" rtl="0" fontAlgn="base">
              <a:spcBef>
                <a:spcPct val="20000"/>
              </a:spcBef>
              <a:spcAft>
                <a:spcPct val="0"/>
              </a:spcAft>
              <a:buChar char="»"/>
              <a:defRPr sz="1400">
                <a:solidFill>
                  <a:srgbClr val="005176"/>
                </a:solidFill>
                <a:latin typeface="+mn-lt"/>
              </a:defRPr>
            </a:lvl8pPr>
            <a:lvl9pPr marL="3886200" indent="-228600" algn="l" rtl="0" fontAlgn="base">
              <a:spcBef>
                <a:spcPct val="20000"/>
              </a:spcBef>
              <a:spcAft>
                <a:spcPct val="0"/>
              </a:spcAft>
              <a:buChar char="»"/>
              <a:defRPr sz="1400">
                <a:solidFill>
                  <a:srgbClr val="005176"/>
                </a:solidFill>
                <a:latin typeface="+mn-lt"/>
              </a:defRPr>
            </a:lvl9pPr>
          </a:lstStyle>
          <a:p>
            <a:pPr eaLnBrk="1" hangingPunct="1">
              <a:defRPr/>
            </a:pPr>
            <a:r>
              <a:rPr lang="es-ES" altLang="es-ES" b="1" kern="0" dirty="0"/>
              <a:t>Algoritmo</a:t>
            </a:r>
            <a:endParaRPr lang="es-ES" altLang="es-ES" kern="0" dirty="0"/>
          </a:p>
          <a:p>
            <a:pPr eaLnBrk="1" hangingPunct="1">
              <a:buFontTx/>
              <a:buNone/>
              <a:defRPr/>
            </a:pPr>
            <a:r>
              <a:rPr lang="es-ES" altLang="es-ES" sz="1800" kern="0" dirty="0" err="1"/>
              <a:t>void</a:t>
            </a:r>
            <a:r>
              <a:rPr lang="es-ES" altLang="es-ES" sz="1800" kern="0" dirty="0"/>
              <a:t> </a:t>
            </a:r>
            <a:r>
              <a:rPr lang="es-ES" altLang="es-ES" sz="1800" b="1" kern="0" dirty="0" err="1"/>
              <a:t>tsp</a:t>
            </a:r>
            <a:r>
              <a:rPr lang="es-ES" altLang="es-ES" sz="1800" kern="0" dirty="0"/>
              <a:t>(</a:t>
            </a:r>
            <a:r>
              <a:rPr lang="es-ES" altLang="es-ES" sz="1800" kern="0" dirty="0" err="1"/>
              <a:t>int</a:t>
            </a:r>
            <a:r>
              <a:rPr lang="es-ES" altLang="es-ES" sz="1800" kern="0" dirty="0"/>
              <a:t> n, </a:t>
            </a:r>
            <a:r>
              <a:rPr lang="es-ES" altLang="es-ES" sz="1800" kern="0" dirty="0" err="1"/>
              <a:t>int</a:t>
            </a:r>
            <a:r>
              <a:rPr lang="es-ES" altLang="es-ES" sz="1800" kern="0" dirty="0"/>
              <a:t> W[][], </a:t>
            </a:r>
            <a:r>
              <a:rPr lang="es-ES" altLang="es-ES" sz="1800" kern="0" dirty="0" err="1"/>
              <a:t>int</a:t>
            </a:r>
            <a:r>
              <a:rPr lang="es-ES" altLang="es-ES" sz="1800" kern="0" dirty="0"/>
              <a:t> P[][], </a:t>
            </a:r>
            <a:r>
              <a:rPr lang="es-ES" altLang="es-ES" sz="1800" kern="0" dirty="0" err="1"/>
              <a:t>int</a:t>
            </a:r>
            <a:r>
              <a:rPr lang="es-ES" altLang="es-ES" sz="1800" kern="0" dirty="0"/>
              <a:t> </a:t>
            </a:r>
            <a:r>
              <a:rPr lang="es-ES" altLang="es-ES" sz="1800" kern="0" dirty="0" err="1"/>
              <a:t>minLength</a:t>
            </a:r>
            <a:r>
              <a:rPr lang="es-ES" altLang="es-ES" sz="1800" kern="0" dirty="0"/>
              <a:t>) {</a:t>
            </a:r>
            <a:endParaRPr lang="es-ES" altLang="es-ES" sz="1400" kern="0" dirty="0"/>
          </a:p>
          <a:p>
            <a:pPr eaLnBrk="1" hangingPunct="1">
              <a:buFontTx/>
              <a:buNone/>
              <a:defRPr/>
            </a:pPr>
            <a:r>
              <a:rPr lang="es-ES" altLang="es-ES" sz="1400" kern="0" dirty="0"/>
              <a:t>   </a:t>
            </a:r>
            <a:r>
              <a:rPr lang="es-ES" altLang="es-ES" sz="1400" kern="0" dirty="0" err="1"/>
              <a:t>int</a:t>
            </a:r>
            <a:r>
              <a:rPr lang="es-ES" altLang="es-ES" sz="1400" kern="0" dirty="0"/>
              <a:t> D[1..n, </a:t>
            </a:r>
            <a:r>
              <a:rPr lang="es-ES" altLang="es-ES" sz="1400" kern="0" dirty="0" err="1"/>
              <a:t>subset</a:t>
            </a:r>
            <a:r>
              <a:rPr lang="es-ES" altLang="es-ES" sz="1400" kern="0" dirty="0"/>
              <a:t> of V – {v</a:t>
            </a:r>
            <a:r>
              <a:rPr lang="es-ES" altLang="es-ES" sz="1400" kern="0" baseline="-25000" dirty="0"/>
              <a:t>1</a:t>
            </a:r>
            <a:r>
              <a:rPr lang="es-ES" altLang="es-ES" sz="1400" kern="0" dirty="0"/>
              <a:t>}] </a:t>
            </a:r>
          </a:p>
          <a:p>
            <a:pPr eaLnBrk="1" hangingPunct="1">
              <a:buFontTx/>
              <a:buNone/>
              <a:defRPr/>
            </a:pPr>
            <a:r>
              <a:rPr lang="es-ES" altLang="es-ES" sz="1400" kern="0" dirty="0"/>
              <a:t>   </a:t>
            </a:r>
            <a:r>
              <a:rPr lang="es-ES" altLang="es-ES" sz="1400" kern="0" dirty="0" err="1"/>
              <a:t>for</a:t>
            </a:r>
            <a:r>
              <a:rPr lang="es-ES" altLang="es-ES" sz="1400" kern="0" dirty="0"/>
              <a:t> i = 2 to n</a:t>
            </a:r>
          </a:p>
          <a:p>
            <a:pPr eaLnBrk="1" hangingPunct="1">
              <a:buFontTx/>
              <a:buNone/>
              <a:defRPr/>
            </a:pPr>
            <a:r>
              <a:rPr lang="es-ES" altLang="es-ES" sz="1400" kern="0" dirty="0"/>
              <a:t>      D[i, </a:t>
            </a:r>
            <a:r>
              <a:rPr lang="es-ES" altLang="es-ES" sz="1400" kern="0" dirty="0">
                <a:sym typeface="Symbol"/>
              </a:rPr>
              <a:t></a:t>
            </a:r>
            <a:r>
              <a:rPr lang="es-ES" altLang="es-ES" sz="1400" kern="0" dirty="0"/>
              <a:t>] = W[i, 1]</a:t>
            </a:r>
          </a:p>
          <a:p>
            <a:pPr eaLnBrk="1" hangingPunct="1">
              <a:buFontTx/>
              <a:buNone/>
              <a:defRPr/>
            </a:pPr>
            <a:r>
              <a:rPr lang="es-ES" altLang="es-ES" sz="1400" kern="0" dirty="0"/>
              <a:t>   </a:t>
            </a:r>
            <a:r>
              <a:rPr lang="es-ES" altLang="es-ES" sz="1400" kern="0" dirty="0" err="1"/>
              <a:t>for</a:t>
            </a:r>
            <a:r>
              <a:rPr lang="es-ES" altLang="es-ES" sz="1400" kern="0" dirty="0"/>
              <a:t> k = 1 to n – 2</a:t>
            </a:r>
          </a:p>
          <a:p>
            <a:pPr eaLnBrk="1" hangingPunct="1">
              <a:buFontTx/>
              <a:buNone/>
              <a:defRPr/>
            </a:pPr>
            <a:r>
              <a:rPr lang="es-ES" altLang="es-ES" sz="1400" kern="0" dirty="0"/>
              <a:t>      </a:t>
            </a:r>
            <a:r>
              <a:rPr lang="es-ES" altLang="es-ES" sz="1400" kern="0" dirty="0" err="1"/>
              <a:t>for</a:t>
            </a:r>
            <a:r>
              <a:rPr lang="es-ES" altLang="es-ES" sz="1400" kern="0" dirty="0"/>
              <a:t> (</a:t>
            </a:r>
            <a:r>
              <a:rPr lang="es-ES" altLang="es-ES" sz="1400" kern="0" dirty="0" err="1"/>
              <a:t>all</a:t>
            </a:r>
            <a:r>
              <a:rPr lang="es-ES" altLang="es-ES" sz="1400" kern="0" dirty="0"/>
              <a:t> </a:t>
            </a:r>
            <a:r>
              <a:rPr lang="es-ES" altLang="es-ES" sz="1400" kern="0" dirty="0" err="1"/>
              <a:t>subsets</a:t>
            </a:r>
            <a:r>
              <a:rPr lang="es-ES" altLang="es-ES" sz="1400" kern="0" dirty="0"/>
              <a:t> A </a:t>
            </a:r>
            <a:r>
              <a:rPr lang="es-ES" altLang="es-ES" sz="1400" kern="0" dirty="0">
                <a:sym typeface="Symbol"/>
              </a:rPr>
              <a:t> V – {v</a:t>
            </a:r>
            <a:r>
              <a:rPr lang="es-ES" altLang="es-ES" sz="1400" kern="0" baseline="-25000" dirty="0">
                <a:sym typeface="Symbol"/>
              </a:rPr>
              <a:t>1</a:t>
            </a:r>
            <a:r>
              <a:rPr lang="es-ES" altLang="es-ES" sz="1400" kern="0" dirty="0">
                <a:sym typeface="Symbol"/>
              </a:rPr>
              <a:t>} </a:t>
            </a:r>
            <a:r>
              <a:rPr lang="es-ES" altLang="es-ES" sz="1400" kern="0" dirty="0" err="1">
                <a:sym typeface="Symbol"/>
              </a:rPr>
              <a:t>containing</a:t>
            </a:r>
            <a:r>
              <a:rPr lang="es-ES" altLang="es-ES" sz="1400" kern="0" dirty="0">
                <a:sym typeface="Symbol"/>
              </a:rPr>
              <a:t> k </a:t>
            </a:r>
            <a:r>
              <a:rPr lang="es-ES" altLang="es-ES" sz="1400" kern="0" dirty="0" err="1">
                <a:sym typeface="Symbol"/>
              </a:rPr>
              <a:t>vertices</a:t>
            </a:r>
            <a:r>
              <a:rPr lang="es-ES" altLang="es-ES" sz="1400" kern="0" dirty="0"/>
              <a:t>)</a:t>
            </a:r>
          </a:p>
          <a:p>
            <a:pPr eaLnBrk="1" hangingPunct="1">
              <a:buFontTx/>
              <a:buNone/>
              <a:defRPr/>
            </a:pPr>
            <a:r>
              <a:rPr lang="es-ES" altLang="es-ES" sz="1400" kern="0" dirty="0"/>
              <a:t>         </a:t>
            </a:r>
            <a:r>
              <a:rPr lang="es-ES" altLang="es-ES" sz="1400" kern="0" dirty="0" err="1"/>
              <a:t>for</a:t>
            </a:r>
            <a:r>
              <a:rPr lang="es-ES" altLang="es-ES" sz="1400" kern="0" dirty="0"/>
              <a:t> (i </a:t>
            </a:r>
            <a:r>
              <a:rPr lang="es-ES" altLang="es-ES" sz="1400" kern="0" dirty="0" err="1"/>
              <a:t>such</a:t>
            </a:r>
            <a:r>
              <a:rPr lang="es-ES" altLang="es-ES" sz="1400" kern="0" dirty="0"/>
              <a:t> </a:t>
            </a:r>
            <a:r>
              <a:rPr lang="es-ES" altLang="es-ES" sz="1400" kern="0" dirty="0" err="1"/>
              <a:t>that</a:t>
            </a:r>
            <a:r>
              <a:rPr lang="es-ES" altLang="es-ES" sz="1400" kern="0" dirty="0"/>
              <a:t> i </a:t>
            </a:r>
            <a:r>
              <a:rPr lang="es-ES" altLang="es-ES" sz="1400" kern="0" dirty="0">
                <a:sym typeface="Symbol"/>
              </a:rPr>
              <a:t> 1 and v</a:t>
            </a:r>
            <a:r>
              <a:rPr lang="es-ES" altLang="es-ES" sz="1400" kern="0" baseline="-25000" dirty="0">
                <a:sym typeface="Symbol"/>
              </a:rPr>
              <a:t>i</a:t>
            </a:r>
            <a:r>
              <a:rPr lang="es-ES" altLang="es-ES" sz="1400" kern="0" dirty="0">
                <a:sym typeface="Symbol"/>
              </a:rPr>
              <a:t> </a:t>
            </a:r>
            <a:r>
              <a:rPr lang="es-ES" altLang="es-ES" sz="1400" kern="0" dirty="0" err="1">
                <a:sym typeface="Symbol"/>
              </a:rPr>
              <a:t>is</a:t>
            </a:r>
            <a:r>
              <a:rPr lang="es-ES" altLang="es-ES" sz="1400" kern="0" dirty="0">
                <a:sym typeface="Symbol"/>
              </a:rPr>
              <a:t> </a:t>
            </a:r>
            <a:r>
              <a:rPr lang="es-ES" altLang="es-ES" sz="1400" kern="0" dirty="0" err="1">
                <a:sym typeface="Symbol"/>
              </a:rPr>
              <a:t>not</a:t>
            </a:r>
            <a:r>
              <a:rPr lang="es-ES" altLang="es-ES" sz="1400" kern="0" dirty="0">
                <a:sym typeface="Symbol"/>
              </a:rPr>
              <a:t> in A</a:t>
            </a:r>
            <a:r>
              <a:rPr lang="es-ES" altLang="es-ES" sz="1400" kern="0" dirty="0"/>
              <a:t>) {</a:t>
            </a:r>
          </a:p>
          <a:p>
            <a:pPr eaLnBrk="1" hangingPunct="1">
              <a:buFontTx/>
              <a:buNone/>
              <a:defRPr/>
            </a:pPr>
            <a:r>
              <a:rPr lang="es-ES" altLang="es-ES" sz="1400" kern="0" dirty="0"/>
              <a:t>            D[i, A] = </a:t>
            </a:r>
            <a:r>
              <a:rPr lang="es-ES" altLang="es-ES" sz="1400" b="1" kern="0" dirty="0"/>
              <a:t>min</a:t>
            </a:r>
            <a:r>
              <a:rPr lang="es-ES" altLang="es-ES" sz="1400" kern="0" dirty="0"/>
              <a:t>(j: </a:t>
            </a:r>
            <a:r>
              <a:rPr lang="es-ES" altLang="es-ES" sz="1400" kern="0" dirty="0" err="1"/>
              <a:t>v</a:t>
            </a:r>
            <a:r>
              <a:rPr lang="es-ES" altLang="es-ES" sz="1400" kern="0" baseline="-25000" dirty="0" err="1"/>
              <a:t>j</a:t>
            </a:r>
            <a:r>
              <a:rPr lang="es-ES" altLang="es-ES" sz="1400" kern="0" dirty="0"/>
              <a:t> </a:t>
            </a:r>
            <a:r>
              <a:rPr lang="es-ES" altLang="es-ES" sz="1400" kern="0" dirty="0">
                <a:sym typeface="Symbol"/>
              </a:rPr>
              <a:t> A</a:t>
            </a:r>
            <a:r>
              <a:rPr lang="es-ES" altLang="es-ES" sz="1400" kern="0" dirty="0"/>
              <a:t>) {W[i, j] + D[j, A – {</a:t>
            </a:r>
            <a:r>
              <a:rPr lang="es-ES" altLang="es-ES" sz="1400" kern="0" dirty="0" err="1"/>
              <a:t>v</a:t>
            </a:r>
            <a:r>
              <a:rPr lang="es-ES" altLang="es-ES" sz="1400" kern="0" baseline="-25000" dirty="0" err="1"/>
              <a:t>j</a:t>
            </a:r>
            <a:r>
              <a:rPr lang="es-ES" altLang="es-ES" sz="1400" kern="0" dirty="0"/>
              <a:t>}]}</a:t>
            </a:r>
          </a:p>
          <a:p>
            <a:pPr eaLnBrk="1" hangingPunct="1">
              <a:buFontTx/>
              <a:buNone/>
              <a:defRPr/>
            </a:pPr>
            <a:r>
              <a:rPr lang="es-ES" altLang="es-ES" sz="1400" kern="0" dirty="0"/>
              <a:t>            P[i, A] = </a:t>
            </a:r>
            <a:r>
              <a:rPr lang="es-ES" altLang="es-ES" sz="1400" kern="0" dirty="0" err="1"/>
              <a:t>value</a:t>
            </a:r>
            <a:r>
              <a:rPr lang="es-ES" altLang="es-ES" sz="1400" kern="0" dirty="0"/>
              <a:t> of j </a:t>
            </a:r>
            <a:r>
              <a:rPr lang="es-ES" altLang="es-ES" sz="1400" kern="0" dirty="0" err="1"/>
              <a:t>that</a:t>
            </a:r>
            <a:r>
              <a:rPr lang="es-ES" altLang="es-ES" sz="1400" kern="0" dirty="0"/>
              <a:t> </a:t>
            </a:r>
            <a:r>
              <a:rPr lang="es-ES" altLang="es-ES" sz="1400" kern="0" dirty="0" err="1"/>
              <a:t>gave</a:t>
            </a:r>
            <a:r>
              <a:rPr lang="es-ES" altLang="es-ES" sz="1400" kern="0" dirty="0"/>
              <a:t> </a:t>
            </a:r>
            <a:r>
              <a:rPr lang="es-ES" altLang="es-ES" sz="1400" kern="0" dirty="0" err="1"/>
              <a:t>the</a:t>
            </a:r>
            <a:r>
              <a:rPr lang="es-ES" altLang="es-ES" sz="1400" kern="0" dirty="0"/>
              <a:t> </a:t>
            </a:r>
            <a:r>
              <a:rPr lang="es-ES" altLang="es-ES" sz="1400" kern="0" dirty="0" err="1"/>
              <a:t>minimum</a:t>
            </a:r>
            <a:endParaRPr lang="es-ES" altLang="es-ES" sz="1400" kern="0" dirty="0"/>
          </a:p>
          <a:p>
            <a:pPr eaLnBrk="1" hangingPunct="1">
              <a:buFontTx/>
              <a:buNone/>
              <a:defRPr/>
            </a:pPr>
            <a:r>
              <a:rPr lang="es-ES" altLang="es-ES" sz="1400" kern="0" dirty="0"/>
              <a:t>         }</a:t>
            </a:r>
          </a:p>
          <a:p>
            <a:pPr eaLnBrk="1" hangingPunct="1">
              <a:buFontTx/>
              <a:buNone/>
              <a:defRPr/>
            </a:pPr>
            <a:r>
              <a:rPr lang="es-ES" altLang="es-ES" sz="1400" kern="0" dirty="0"/>
              <a:t>   D[1, V – {v</a:t>
            </a:r>
            <a:r>
              <a:rPr lang="es-ES" altLang="es-ES" sz="1400" kern="0" baseline="-25000" dirty="0"/>
              <a:t>1</a:t>
            </a:r>
            <a:r>
              <a:rPr lang="es-ES" altLang="es-ES" sz="1400" kern="0" dirty="0"/>
              <a:t>}] = </a:t>
            </a:r>
            <a:r>
              <a:rPr lang="es-ES" altLang="es-ES" sz="1400" b="1" kern="0" dirty="0"/>
              <a:t>min</a:t>
            </a:r>
            <a:r>
              <a:rPr lang="es-ES" altLang="es-ES" sz="1400" kern="0" dirty="0"/>
              <a:t>(2 </a:t>
            </a:r>
            <a:r>
              <a:rPr lang="es-ES" altLang="es-ES" sz="1400" kern="0" dirty="0">
                <a:sym typeface="Symbol"/>
              </a:rPr>
              <a:t> j  n</a:t>
            </a:r>
            <a:r>
              <a:rPr lang="es-ES" altLang="es-ES" sz="1400" kern="0" dirty="0"/>
              <a:t>) {W[1, j] + D[j, V – {v</a:t>
            </a:r>
            <a:r>
              <a:rPr lang="es-ES" altLang="es-ES" sz="1400" kern="0" baseline="-25000" dirty="0"/>
              <a:t>1</a:t>
            </a:r>
            <a:r>
              <a:rPr lang="es-ES" altLang="es-ES" sz="1400" kern="0" dirty="0"/>
              <a:t>, </a:t>
            </a:r>
            <a:r>
              <a:rPr lang="es-ES" altLang="es-ES" sz="1400" kern="0" dirty="0" err="1"/>
              <a:t>v</a:t>
            </a:r>
            <a:r>
              <a:rPr lang="es-ES" altLang="es-ES" sz="1400" kern="0" baseline="-25000" dirty="0" err="1"/>
              <a:t>j</a:t>
            </a:r>
            <a:r>
              <a:rPr lang="es-ES" altLang="es-ES" sz="1400" kern="0" dirty="0"/>
              <a:t>}]}</a:t>
            </a:r>
          </a:p>
          <a:p>
            <a:pPr eaLnBrk="1" hangingPunct="1">
              <a:buFontTx/>
              <a:buNone/>
              <a:defRPr/>
            </a:pPr>
            <a:r>
              <a:rPr lang="es-ES" altLang="es-ES" sz="1400" kern="0" dirty="0"/>
              <a:t>   P[1, V – {v</a:t>
            </a:r>
            <a:r>
              <a:rPr lang="es-ES" altLang="es-ES" sz="1400" kern="0" baseline="-25000" dirty="0"/>
              <a:t>1</a:t>
            </a:r>
            <a:r>
              <a:rPr lang="es-ES" altLang="es-ES" sz="1400" kern="0" dirty="0"/>
              <a:t>}] = </a:t>
            </a:r>
            <a:r>
              <a:rPr lang="es-ES" altLang="es-ES" sz="1400" kern="0" dirty="0" err="1"/>
              <a:t>value</a:t>
            </a:r>
            <a:r>
              <a:rPr lang="es-ES" altLang="es-ES" sz="1400" kern="0" dirty="0"/>
              <a:t> of j </a:t>
            </a:r>
            <a:r>
              <a:rPr lang="es-ES" altLang="es-ES" sz="1400" kern="0" dirty="0" err="1"/>
              <a:t>that</a:t>
            </a:r>
            <a:r>
              <a:rPr lang="es-ES" altLang="es-ES" sz="1400" kern="0" dirty="0"/>
              <a:t> </a:t>
            </a:r>
            <a:r>
              <a:rPr lang="es-ES" altLang="es-ES" sz="1400" kern="0" dirty="0" err="1"/>
              <a:t>gave</a:t>
            </a:r>
            <a:r>
              <a:rPr lang="es-ES" altLang="es-ES" sz="1400" kern="0" dirty="0"/>
              <a:t> </a:t>
            </a:r>
            <a:r>
              <a:rPr lang="es-ES" altLang="es-ES" sz="1400" kern="0" dirty="0" err="1"/>
              <a:t>the</a:t>
            </a:r>
            <a:r>
              <a:rPr lang="es-ES" altLang="es-ES" sz="1400" kern="0" dirty="0"/>
              <a:t> </a:t>
            </a:r>
            <a:r>
              <a:rPr lang="es-ES" altLang="es-ES" sz="1400" kern="0" dirty="0" err="1"/>
              <a:t>minimum</a:t>
            </a:r>
            <a:endParaRPr lang="es-ES" altLang="es-ES" sz="1400" kern="0" dirty="0"/>
          </a:p>
          <a:p>
            <a:pPr eaLnBrk="1" hangingPunct="1">
              <a:buFontTx/>
              <a:buNone/>
              <a:defRPr/>
            </a:pPr>
            <a:r>
              <a:rPr lang="es-ES" altLang="es-ES" sz="1400" kern="0" dirty="0"/>
              <a:t>   </a:t>
            </a:r>
            <a:r>
              <a:rPr lang="es-ES" altLang="es-ES" sz="1400" kern="0" dirty="0" err="1"/>
              <a:t>minLength</a:t>
            </a:r>
            <a:r>
              <a:rPr lang="es-ES" altLang="es-ES" sz="1400" kern="0" dirty="0"/>
              <a:t> = D[1, V – {v</a:t>
            </a:r>
            <a:r>
              <a:rPr lang="es-ES" altLang="es-ES" sz="1400" kern="0" baseline="-25000" dirty="0"/>
              <a:t>1</a:t>
            </a:r>
            <a:r>
              <a:rPr lang="es-ES" altLang="es-ES" sz="1400" kern="0" dirty="0"/>
              <a:t>}]</a:t>
            </a:r>
          </a:p>
          <a:p>
            <a:pPr eaLnBrk="1" hangingPunct="1">
              <a:buFontTx/>
              <a:buNone/>
              <a:defRPr/>
            </a:pPr>
            <a:r>
              <a:rPr lang="es-ES" altLang="es-ES" sz="1400" kern="0" dirty="0"/>
              <a:t>}</a:t>
            </a:r>
          </a:p>
          <a:p>
            <a:pPr eaLnBrk="1" hangingPunct="1">
              <a:buFontTx/>
              <a:buNone/>
              <a:defRPr/>
            </a:pPr>
            <a:r>
              <a:rPr lang="es-ES" altLang="es-ES" sz="1400" b="1" kern="0" dirty="0"/>
              <a:t>D[v</a:t>
            </a:r>
            <a:r>
              <a:rPr lang="es-ES" altLang="es-ES" sz="1400" b="1" kern="0" baseline="-25000" dirty="0"/>
              <a:t>i</a:t>
            </a:r>
            <a:r>
              <a:rPr lang="es-ES" altLang="es-ES" sz="1400" b="1" kern="0" dirty="0"/>
              <a:t>, A]</a:t>
            </a:r>
            <a:r>
              <a:rPr lang="es-ES" altLang="es-ES" sz="1400" kern="0" dirty="0"/>
              <a:t> = longitud de un camino más corto desde v</a:t>
            </a:r>
            <a:r>
              <a:rPr lang="es-ES" altLang="es-ES" sz="1400" kern="0" baseline="-25000" dirty="0"/>
              <a:t>i</a:t>
            </a:r>
            <a:r>
              <a:rPr lang="es-ES" altLang="es-ES" sz="1400" kern="0" dirty="0"/>
              <a:t> a v</a:t>
            </a:r>
            <a:r>
              <a:rPr lang="es-ES" altLang="es-ES" sz="1400" kern="0" baseline="-25000" dirty="0"/>
              <a:t>1</a:t>
            </a:r>
            <a:r>
              <a:rPr lang="es-ES" altLang="es-ES" sz="1400" kern="0" dirty="0"/>
              <a:t>, pasando a través de cada vértice de A exactamente una vez, donde A es un subconjunto de V – {v</a:t>
            </a:r>
            <a:r>
              <a:rPr lang="es-ES" altLang="es-ES" sz="1400" kern="0" baseline="-25000" dirty="0"/>
              <a:t>1</a:t>
            </a:r>
            <a:r>
              <a:rPr lang="es-ES" altLang="es-ES" sz="1400" kern="0" dirty="0"/>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828D5731-9E32-4F3A-916D-2D757100F9CC}" type="slidenum">
              <a:rPr lang="es-ES" altLang="es-ES" sz="1800" smtClean="0">
                <a:solidFill>
                  <a:schemeClr val="bg1"/>
                </a:solidFill>
                <a:latin typeface="ZapfHumnst Dm BT" pitchFamily="34" charset="0"/>
              </a:rPr>
              <a:pPr eaLnBrk="1" hangingPunct="1">
                <a:spcBef>
                  <a:spcPct val="0"/>
                </a:spcBef>
                <a:buFontTx/>
                <a:buNone/>
              </a:pPr>
              <a:t>59</a:t>
            </a:fld>
            <a:endParaRPr lang="es-ES" altLang="es-ES" sz="1800">
              <a:solidFill>
                <a:schemeClr val="bg1"/>
              </a:solidFill>
              <a:latin typeface="ZapfHumnst Dm BT" pitchFamily="34" charset="0"/>
            </a:endParaRPr>
          </a:p>
        </p:txBody>
      </p:sp>
      <p:sp>
        <p:nvSpPr>
          <p:cNvPr id="34819" name="Rectangle 2"/>
          <p:cNvSpPr>
            <a:spLocks noGrp="1" noChangeArrowheads="1"/>
          </p:cNvSpPr>
          <p:nvPr>
            <p:ph type="title"/>
          </p:nvPr>
        </p:nvSpPr>
        <p:spPr/>
        <p:txBody>
          <a:bodyPr/>
          <a:lstStyle/>
          <a:p>
            <a:pPr eaLnBrk="1" hangingPunct="1"/>
            <a:r>
              <a:rPr lang="es-ES" altLang="es-ES" sz="2400"/>
              <a:t>El problema del Viajante de Comercio (TSP)</a:t>
            </a:r>
          </a:p>
        </p:txBody>
      </p:sp>
      <p:sp>
        <p:nvSpPr>
          <p:cNvPr id="34820" name="Rectangle 3"/>
          <p:cNvSpPr>
            <a:spLocks noGrp="1" noChangeArrowheads="1"/>
          </p:cNvSpPr>
          <p:nvPr>
            <p:ph type="body" idx="1"/>
          </p:nvPr>
        </p:nvSpPr>
        <p:spPr>
          <a:xfrm>
            <a:off x="685800" y="1557338"/>
            <a:ext cx="8278813" cy="4679950"/>
          </a:xfrm>
        </p:spPr>
        <p:txBody>
          <a:bodyPr/>
          <a:lstStyle/>
          <a:p>
            <a:pPr eaLnBrk="1" hangingPunct="1"/>
            <a:r>
              <a:rPr lang="es-ES" altLang="es-ES" b="1" dirty="0" err="1"/>
              <a:t>Traveling</a:t>
            </a:r>
            <a:r>
              <a:rPr lang="es-ES" altLang="es-ES" b="1" dirty="0"/>
              <a:t> </a:t>
            </a:r>
            <a:r>
              <a:rPr lang="es-ES" altLang="es-ES" b="1" dirty="0" err="1"/>
              <a:t>Salesman</a:t>
            </a:r>
            <a:r>
              <a:rPr lang="es-ES" altLang="es-ES" b="1" dirty="0"/>
              <a:t> </a:t>
            </a:r>
            <a:r>
              <a:rPr lang="es-ES" altLang="es-ES" b="1" dirty="0" err="1"/>
              <a:t>Problem</a:t>
            </a:r>
            <a:r>
              <a:rPr lang="es-ES" altLang="es-ES" b="1" dirty="0"/>
              <a:t> (recursos en Internet)</a:t>
            </a:r>
          </a:p>
          <a:p>
            <a:pPr eaLnBrk="1" hangingPunct="1"/>
            <a:r>
              <a:rPr lang="es-ES" altLang="es-ES" dirty="0"/>
              <a:t>https://www.youtube.com/watch?v=Q4zHb-Swzro</a:t>
            </a:r>
          </a:p>
          <a:p>
            <a:pPr eaLnBrk="1" hangingPunct="1"/>
            <a:r>
              <a:rPr lang="es-ES" altLang="es-ES" dirty="0"/>
              <a:t>https://www.youtube.com/watch?v=-JjA4BLQyqE</a:t>
            </a:r>
          </a:p>
          <a:p>
            <a:pPr eaLnBrk="1" hangingPunct="1"/>
            <a:r>
              <a:rPr lang="es-ES" altLang="es-ES" dirty="0"/>
              <a:t>Otro ejemplo de grafo para </a:t>
            </a:r>
            <a:r>
              <a:rPr lang="es-ES" altLang="es-ES" dirty="0" err="1"/>
              <a:t>prácticar</a:t>
            </a:r>
            <a:r>
              <a:rPr lang="es-ES" altLang="es-ES" dirty="0"/>
              <a:t> con el algoritmo </a:t>
            </a:r>
            <a:r>
              <a:rPr lang="es-ES" altLang="es-ES" b="1" dirty="0" err="1"/>
              <a:t>tsp</a:t>
            </a:r>
            <a:endParaRPr lang="es-ES" altLang="es-ES" b="1" dirty="0"/>
          </a:p>
        </p:txBody>
      </p:sp>
      <p:grpSp>
        <p:nvGrpSpPr>
          <p:cNvPr id="5" name="Group 36"/>
          <p:cNvGrpSpPr>
            <a:grpSpLocks/>
          </p:cNvGrpSpPr>
          <p:nvPr/>
        </p:nvGrpSpPr>
        <p:grpSpPr bwMode="auto">
          <a:xfrm>
            <a:off x="3009900" y="3324225"/>
            <a:ext cx="2489200" cy="2697163"/>
            <a:chOff x="1382" y="1951"/>
            <a:chExt cx="1568" cy="1699"/>
          </a:xfrm>
        </p:grpSpPr>
        <p:grpSp>
          <p:nvGrpSpPr>
            <p:cNvPr id="34822" name="Group 8"/>
            <p:cNvGrpSpPr>
              <a:grpSpLocks/>
            </p:cNvGrpSpPr>
            <p:nvPr/>
          </p:nvGrpSpPr>
          <p:grpSpPr bwMode="auto">
            <a:xfrm>
              <a:off x="1510" y="2136"/>
              <a:ext cx="246" cy="298"/>
              <a:chOff x="555" y="2789"/>
              <a:chExt cx="246" cy="298"/>
            </a:xfrm>
          </p:grpSpPr>
          <p:sp>
            <p:nvSpPr>
              <p:cNvPr id="34850" name="Oval 9"/>
              <p:cNvSpPr>
                <a:spLocks noChangeArrowheads="1"/>
              </p:cNvSpPr>
              <p:nvPr/>
            </p:nvSpPr>
            <p:spPr bwMode="auto">
              <a:xfrm>
                <a:off x="555" y="2789"/>
                <a:ext cx="246" cy="253"/>
              </a:xfrm>
              <a:prstGeom prst="ellipse">
                <a:avLst/>
              </a:prstGeom>
              <a:noFill/>
              <a:ln w="25400">
                <a:solidFill>
                  <a:srgbClr val="00517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endParaRPr lang="es-ES" altLang="es-ES">
                  <a:latin typeface="ZapfHumnst Dm BT" pitchFamily="34" charset="0"/>
                </a:endParaRPr>
              </a:p>
            </p:txBody>
          </p:sp>
          <p:sp>
            <p:nvSpPr>
              <p:cNvPr id="34851" name="Text Box 10"/>
              <p:cNvSpPr txBox="1">
                <a:spLocks noChangeArrowheads="1"/>
              </p:cNvSpPr>
              <p:nvPr/>
            </p:nvSpPr>
            <p:spPr bwMode="auto">
              <a:xfrm>
                <a:off x="577" y="2796"/>
                <a:ext cx="18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algn="ctr" eaLnBrk="1" hangingPunct="1">
                  <a:spcBef>
                    <a:spcPct val="50000"/>
                  </a:spcBef>
                  <a:buFontTx/>
                  <a:buNone/>
                </a:pPr>
                <a:r>
                  <a:rPr lang="es-ES" altLang="es-ES">
                    <a:latin typeface="ZapfHumnst Dm BT" pitchFamily="34" charset="0"/>
                  </a:rPr>
                  <a:t>1</a:t>
                </a:r>
              </a:p>
            </p:txBody>
          </p:sp>
        </p:grpSp>
        <p:grpSp>
          <p:nvGrpSpPr>
            <p:cNvPr id="34823" name="Group 11"/>
            <p:cNvGrpSpPr>
              <a:grpSpLocks/>
            </p:cNvGrpSpPr>
            <p:nvPr/>
          </p:nvGrpSpPr>
          <p:grpSpPr bwMode="auto">
            <a:xfrm>
              <a:off x="1510" y="3218"/>
              <a:ext cx="246" cy="298"/>
              <a:chOff x="555" y="2789"/>
              <a:chExt cx="246" cy="298"/>
            </a:xfrm>
          </p:grpSpPr>
          <p:sp>
            <p:nvSpPr>
              <p:cNvPr id="34848" name="Oval 12"/>
              <p:cNvSpPr>
                <a:spLocks noChangeArrowheads="1"/>
              </p:cNvSpPr>
              <p:nvPr/>
            </p:nvSpPr>
            <p:spPr bwMode="auto">
              <a:xfrm>
                <a:off x="555" y="2789"/>
                <a:ext cx="246" cy="253"/>
              </a:xfrm>
              <a:prstGeom prst="ellipse">
                <a:avLst/>
              </a:prstGeom>
              <a:noFill/>
              <a:ln w="25400">
                <a:solidFill>
                  <a:srgbClr val="00517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endParaRPr lang="es-ES" altLang="es-ES">
                  <a:latin typeface="ZapfHumnst Dm BT" pitchFamily="34" charset="0"/>
                </a:endParaRPr>
              </a:p>
            </p:txBody>
          </p:sp>
          <p:sp>
            <p:nvSpPr>
              <p:cNvPr id="34849" name="Text Box 13"/>
              <p:cNvSpPr txBox="1">
                <a:spLocks noChangeArrowheads="1"/>
              </p:cNvSpPr>
              <p:nvPr/>
            </p:nvSpPr>
            <p:spPr bwMode="auto">
              <a:xfrm>
                <a:off x="577" y="2796"/>
                <a:ext cx="18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algn="ctr" eaLnBrk="1" hangingPunct="1">
                  <a:spcBef>
                    <a:spcPct val="50000"/>
                  </a:spcBef>
                  <a:buFontTx/>
                  <a:buNone/>
                </a:pPr>
                <a:r>
                  <a:rPr lang="es-ES" altLang="es-ES">
                    <a:latin typeface="ZapfHumnst Dm BT" pitchFamily="34" charset="0"/>
                  </a:rPr>
                  <a:t>4</a:t>
                </a:r>
              </a:p>
            </p:txBody>
          </p:sp>
        </p:grpSp>
        <p:grpSp>
          <p:nvGrpSpPr>
            <p:cNvPr id="34824" name="Group 14"/>
            <p:cNvGrpSpPr>
              <a:grpSpLocks/>
            </p:cNvGrpSpPr>
            <p:nvPr/>
          </p:nvGrpSpPr>
          <p:grpSpPr bwMode="auto">
            <a:xfrm>
              <a:off x="2563" y="2136"/>
              <a:ext cx="246" cy="298"/>
              <a:chOff x="555" y="2789"/>
              <a:chExt cx="246" cy="298"/>
            </a:xfrm>
          </p:grpSpPr>
          <p:sp>
            <p:nvSpPr>
              <p:cNvPr id="34846" name="Oval 15"/>
              <p:cNvSpPr>
                <a:spLocks noChangeArrowheads="1"/>
              </p:cNvSpPr>
              <p:nvPr/>
            </p:nvSpPr>
            <p:spPr bwMode="auto">
              <a:xfrm>
                <a:off x="555" y="2789"/>
                <a:ext cx="246" cy="253"/>
              </a:xfrm>
              <a:prstGeom prst="ellipse">
                <a:avLst/>
              </a:prstGeom>
              <a:noFill/>
              <a:ln w="25400">
                <a:solidFill>
                  <a:srgbClr val="00517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endParaRPr lang="es-ES" altLang="es-ES">
                  <a:latin typeface="ZapfHumnst Dm BT" pitchFamily="34" charset="0"/>
                </a:endParaRPr>
              </a:p>
            </p:txBody>
          </p:sp>
          <p:sp>
            <p:nvSpPr>
              <p:cNvPr id="34847" name="Text Box 16"/>
              <p:cNvSpPr txBox="1">
                <a:spLocks noChangeArrowheads="1"/>
              </p:cNvSpPr>
              <p:nvPr/>
            </p:nvSpPr>
            <p:spPr bwMode="auto">
              <a:xfrm>
                <a:off x="577" y="2796"/>
                <a:ext cx="18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algn="ctr" eaLnBrk="1" hangingPunct="1">
                  <a:spcBef>
                    <a:spcPct val="50000"/>
                  </a:spcBef>
                  <a:buFontTx/>
                  <a:buNone/>
                </a:pPr>
                <a:r>
                  <a:rPr lang="es-ES" altLang="es-ES">
                    <a:latin typeface="ZapfHumnst Dm BT" pitchFamily="34" charset="0"/>
                  </a:rPr>
                  <a:t>2</a:t>
                </a:r>
              </a:p>
            </p:txBody>
          </p:sp>
        </p:grpSp>
        <p:grpSp>
          <p:nvGrpSpPr>
            <p:cNvPr id="34825" name="Group 17"/>
            <p:cNvGrpSpPr>
              <a:grpSpLocks/>
            </p:cNvGrpSpPr>
            <p:nvPr/>
          </p:nvGrpSpPr>
          <p:grpSpPr bwMode="auto">
            <a:xfrm>
              <a:off x="2563" y="3218"/>
              <a:ext cx="246" cy="298"/>
              <a:chOff x="555" y="2789"/>
              <a:chExt cx="246" cy="298"/>
            </a:xfrm>
          </p:grpSpPr>
          <p:sp>
            <p:nvSpPr>
              <p:cNvPr id="34844" name="Oval 18"/>
              <p:cNvSpPr>
                <a:spLocks noChangeArrowheads="1"/>
              </p:cNvSpPr>
              <p:nvPr/>
            </p:nvSpPr>
            <p:spPr bwMode="auto">
              <a:xfrm>
                <a:off x="555" y="2789"/>
                <a:ext cx="246" cy="253"/>
              </a:xfrm>
              <a:prstGeom prst="ellipse">
                <a:avLst/>
              </a:prstGeom>
              <a:noFill/>
              <a:ln w="25400">
                <a:solidFill>
                  <a:srgbClr val="00517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endParaRPr lang="es-ES" altLang="es-ES">
                  <a:latin typeface="ZapfHumnst Dm BT" pitchFamily="34" charset="0"/>
                </a:endParaRPr>
              </a:p>
            </p:txBody>
          </p:sp>
          <p:sp>
            <p:nvSpPr>
              <p:cNvPr id="34845" name="Text Box 19"/>
              <p:cNvSpPr txBox="1">
                <a:spLocks noChangeArrowheads="1"/>
              </p:cNvSpPr>
              <p:nvPr/>
            </p:nvSpPr>
            <p:spPr bwMode="auto">
              <a:xfrm>
                <a:off x="577" y="2796"/>
                <a:ext cx="18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algn="ctr" eaLnBrk="1" hangingPunct="1">
                  <a:spcBef>
                    <a:spcPct val="50000"/>
                  </a:spcBef>
                  <a:buFontTx/>
                  <a:buNone/>
                </a:pPr>
                <a:r>
                  <a:rPr lang="es-ES" altLang="es-ES">
                    <a:latin typeface="ZapfHumnst Dm BT" pitchFamily="34" charset="0"/>
                  </a:rPr>
                  <a:t>3</a:t>
                </a:r>
              </a:p>
            </p:txBody>
          </p:sp>
        </p:grpSp>
        <p:sp>
          <p:nvSpPr>
            <p:cNvPr id="34826" name="Line 22"/>
            <p:cNvSpPr>
              <a:spLocks noChangeShapeType="1"/>
            </p:cNvSpPr>
            <p:nvPr/>
          </p:nvSpPr>
          <p:spPr bwMode="auto">
            <a:xfrm>
              <a:off x="1769" y="2217"/>
              <a:ext cx="794" cy="1"/>
            </a:xfrm>
            <a:prstGeom prst="line">
              <a:avLst/>
            </a:prstGeom>
            <a:noFill/>
            <a:ln w="12700">
              <a:solidFill>
                <a:srgbClr val="005176"/>
              </a:solidFill>
              <a:round/>
              <a:headEnd/>
              <a:tailEnd type="triangle" w="lg" len="med"/>
            </a:ln>
            <a:extLst>
              <a:ext uri="{909E8E84-426E-40DD-AFC4-6F175D3DCCD1}">
                <a14:hiddenFill xmlns:a14="http://schemas.microsoft.com/office/drawing/2010/main">
                  <a:noFill/>
                </a14:hiddenFill>
              </a:ext>
            </a:extLst>
          </p:spPr>
          <p:txBody>
            <a:bodyPr/>
            <a:lstStyle/>
            <a:p>
              <a:endParaRPr lang="es-ES"/>
            </a:p>
          </p:txBody>
        </p:sp>
        <p:sp>
          <p:nvSpPr>
            <p:cNvPr id="34827" name="Line 23"/>
            <p:cNvSpPr>
              <a:spLocks noChangeShapeType="1"/>
            </p:cNvSpPr>
            <p:nvPr/>
          </p:nvSpPr>
          <p:spPr bwMode="auto">
            <a:xfrm>
              <a:off x="1765" y="3354"/>
              <a:ext cx="794" cy="1"/>
            </a:xfrm>
            <a:prstGeom prst="line">
              <a:avLst/>
            </a:prstGeom>
            <a:noFill/>
            <a:ln w="12700">
              <a:solidFill>
                <a:srgbClr val="005176"/>
              </a:solidFill>
              <a:round/>
              <a:headEnd type="triangle" w="lg" len="med"/>
              <a:tailEnd type="none" w="lg" len="med"/>
            </a:ln>
            <a:extLst>
              <a:ext uri="{909E8E84-426E-40DD-AFC4-6F175D3DCCD1}">
                <a14:hiddenFill xmlns:a14="http://schemas.microsoft.com/office/drawing/2010/main">
                  <a:noFill/>
                </a14:hiddenFill>
              </a:ext>
            </a:extLst>
          </p:spPr>
          <p:txBody>
            <a:bodyPr/>
            <a:lstStyle/>
            <a:p>
              <a:endParaRPr lang="es-ES"/>
            </a:p>
          </p:txBody>
        </p:sp>
        <p:sp>
          <p:nvSpPr>
            <p:cNvPr id="34828" name="Line 24"/>
            <p:cNvSpPr>
              <a:spLocks noChangeShapeType="1"/>
            </p:cNvSpPr>
            <p:nvPr/>
          </p:nvSpPr>
          <p:spPr bwMode="auto">
            <a:xfrm flipV="1">
              <a:off x="1627" y="2407"/>
              <a:ext cx="2" cy="803"/>
            </a:xfrm>
            <a:prstGeom prst="line">
              <a:avLst/>
            </a:prstGeom>
            <a:noFill/>
            <a:ln w="12700">
              <a:solidFill>
                <a:srgbClr val="005176"/>
              </a:solidFill>
              <a:round/>
              <a:headEnd/>
              <a:tailEnd type="triangle" w="lg" len="med"/>
            </a:ln>
            <a:extLst>
              <a:ext uri="{909E8E84-426E-40DD-AFC4-6F175D3DCCD1}">
                <a14:hiddenFill xmlns:a14="http://schemas.microsoft.com/office/drawing/2010/main">
                  <a:noFill/>
                </a14:hiddenFill>
              </a:ext>
            </a:extLst>
          </p:spPr>
          <p:txBody>
            <a:bodyPr/>
            <a:lstStyle/>
            <a:p>
              <a:endParaRPr lang="es-ES"/>
            </a:p>
          </p:txBody>
        </p:sp>
        <p:sp>
          <p:nvSpPr>
            <p:cNvPr id="34829" name="Line 25"/>
            <p:cNvSpPr>
              <a:spLocks noChangeShapeType="1"/>
            </p:cNvSpPr>
            <p:nvPr/>
          </p:nvSpPr>
          <p:spPr bwMode="auto">
            <a:xfrm flipV="1">
              <a:off x="2751" y="2382"/>
              <a:ext cx="0" cy="852"/>
            </a:xfrm>
            <a:prstGeom prst="line">
              <a:avLst/>
            </a:prstGeom>
            <a:noFill/>
            <a:ln w="12700">
              <a:solidFill>
                <a:srgbClr val="005176"/>
              </a:solidFill>
              <a:round/>
              <a:headEnd/>
              <a:tailEnd type="triangle" w="lg" len="med"/>
            </a:ln>
            <a:extLst>
              <a:ext uri="{909E8E84-426E-40DD-AFC4-6F175D3DCCD1}">
                <a14:hiddenFill xmlns:a14="http://schemas.microsoft.com/office/drawing/2010/main">
                  <a:noFill/>
                </a14:hiddenFill>
              </a:ext>
            </a:extLst>
          </p:spPr>
          <p:txBody>
            <a:bodyPr/>
            <a:lstStyle/>
            <a:p>
              <a:endParaRPr lang="es-ES"/>
            </a:p>
          </p:txBody>
        </p:sp>
        <p:sp>
          <p:nvSpPr>
            <p:cNvPr id="34830" name="Line 26"/>
            <p:cNvSpPr>
              <a:spLocks noChangeShapeType="1"/>
            </p:cNvSpPr>
            <p:nvPr/>
          </p:nvSpPr>
          <p:spPr bwMode="auto">
            <a:xfrm flipV="1">
              <a:off x="1660" y="2325"/>
              <a:ext cx="915" cy="893"/>
            </a:xfrm>
            <a:prstGeom prst="line">
              <a:avLst/>
            </a:prstGeom>
            <a:noFill/>
            <a:ln w="12700">
              <a:solidFill>
                <a:srgbClr val="005176"/>
              </a:solidFill>
              <a:round/>
              <a:headEnd/>
              <a:tailEnd type="triangle" w="lg" len="med"/>
            </a:ln>
            <a:extLst>
              <a:ext uri="{909E8E84-426E-40DD-AFC4-6F175D3DCCD1}">
                <a14:hiddenFill xmlns:a14="http://schemas.microsoft.com/office/drawing/2010/main">
                  <a:noFill/>
                </a14:hiddenFill>
              </a:ext>
            </a:extLst>
          </p:spPr>
          <p:txBody>
            <a:bodyPr/>
            <a:lstStyle/>
            <a:p>
              <a:endParaRPr lang="es-ES"/>
            </a:p>
          </p:txBody>
        </p:sp>
        <p:sp>
          <p:nvSpPr>
            <p:cNvPr id="34831" name="Line 27"/>
            <p:cNvSpPr>
              <a:spLocks noChangeShapeType="1"/>
            </p:cNvSpPr>
            <p:nvPr/>
          </p:nvSpPr>
          <p:spPr bwMode="auto">
            <a:xfrm>
              <a:off x="1729" y="2346"/>
              <a:ext cx="866" cy="907"/>
            </a:xfrm>
            <a:prstGeom prst="line">
              <a:avLst/>
            </a:prstGeom>
            <a:noFill/>
            <a:ln w="12700">
              <a:solidFill>
                <a:srgbClr val="005176"/>
              </a:solidFill>
              <a:round/>
              <a:headEnd/>
              <a:tailEnd type="triangle" w="lg" len="med"/>
            </a:ln>
            <a:extLst>
              <a:ext uri="{909E8E84-426E-40DD-AFC4-6F175D3DCCD1}">
                <a14:hiddenFill xmlns:a14="http://schemas.microsoft.com/office/drawing/2010/main">
                  <a:noFill/>
                </a14:hiddenFill>
              </a:ext>
            </a:extLst>
          </p:spPr>
          <p:txBody>
            <a:bodyPr/>
            <a:lstStyle/>
            <a:p>
              <a:endParaRPr lang="es-ES"/>
            </a:p>
          </p:txBody>
        </p:sp>
        <p:sp>
          <p:nvSpPr>
            <p:cNvPr id="34832" name="Text Box 30"/>
            <p:cNvSpPr txBox="1">
              <a:spLocks noChangeArrowheads="1"/>
            </p:cNvSpPr>
            <p:nvPr/>
          </p:nvSpPr>
          <p:spPr bwMode="auto">
            <a:xfrm>
              <a:off x="1382" y="2711"/>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r>
                <a:rPr lang="es-ES" altLang="es-ES">
                  <a:latin typeface="ZapfHumnst Dm BT" pitchFamily="34" charset="0"/>
                </a:rPr>
                <a:t>6</a:t>
              </a:r>
            </a:p>
          </p:txBody>
        </p:sp>
        <p:sp>
          <p:nvSpPr>
            <p:cNvPr id="34833" name="Text Box 31"/>
            <p:cNvSpPr txBox="1">
              <a:spLocks noChangeArrowheads="1"/>
            </p:cNvSpPr>
            <p:nvPr/>
          </p:nvSpPr>
          <p:spPr bwMode="auto">
            <a:xfrm>
              <a:off x="1704" y="2406"/>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r>
                <a:rPr lang="es-ES" altLang="es-ES">
                  <a:latin typeface="ZapfHumnst Dm BT" pitchFamily="34" charset="0"/>
                </a:rPr>
                <a:t>9</a:t>
              </a:r>
            </a:p>
          </p:txBody>
        </p:sp>
        <p:sp>
          <p:nvSpPr>
            <p:cNvPr id="34834" name="Text Box 32"/>
            <p:cNvSpPr txBox="1">
              <a:spLocks noChangeArrowheads="1"/>
            </p:cNvSpPr>
            <p:nvPr/>
          </p:nvSpPr>
          <p:spPr bwMode="auto">
            <a:xfrm>
              <a:off x="1711" y="2788"/>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r>
                <a:rPr lang="es-ES" altLang="es-ES">
                  <a:latin typeface="ZapfHumnst Dm BT" pitchFamily="34" charset="0"/>
                </a:rPr>
                <a:t>3</a:t>
              </a:r>
            </a:p>
          </p:txBody>
        </p:sp>
        <p:sp>
          <p:nvSpPr>
            <p:cNvPr id="34835" name="Text Box 33"/>
            <p:cNvSpPr txBox="1">
              <a:spLocks noChangeArrowheads="1"/>
            </p:cNvSpPr>
            <p:nvPr/>
          </p:nvSpPr>
          <p:spPr bwMode="auto">
            <a:xfrm>
              <a:off x="2060" y="1951"/>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r>
                <a:rPr lang="es-ES" altLang="es-ES">
                  <a:latin typeface="ZapfHumnst Dm BT" pitchFamily="34" charset="0"/>
                </a:rPr>
                <a:t>2</a:t>
              </a:r>
            </a:p>
          </p:txBody>
        </p:sp>
        <p:sp>
          <p:nvSpPr>
            <p:cNvPr id="34836" name="Text Box 34"/>
            <p:cNvSpPr txBox="1">
              <a:spLocks noChangeArrowheads="1"/>
            </p:cNvSpPr>
            <p:nvPr/>
          </p:nvSpPr>
          <p:spPr bwMode="auto">
            <a:xfrm>
              <a:off x="2054" y="3359"/>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r>
                <a:rPr lang="es-ES" altLang="es-ES">
                  <a:latin typeface="ZapfHumnst Dm BT" pitchFamily="34" charset="0"/>
                </a:rPr>
                <a:t>8</a:t>
              </a:r>
            </a:p>
          </p:txBody>
        </p:sp>
        <p:sp>
          <p:nvSpPr>
            <p:cNvPr id="34837" name="Text Box 35"/>
            <p:cNvSpPr txBox="1">
              <a:spLocks noChangeArrowheads="1"/>
            </p:cNvSpPr>
            <p:nvPr/>
          </p:nvSpPr>
          <p:spPr bwMode="auto">
            <a:xfrm>
              <a:off x="2726" y="2717"/>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r>
                <a:rPr lang="es-ES" altLang="es-ES">
                  <a:latin typeface="ZapfHumnst Dm BT" pitchFamily="34" charset="0"/>
                </a:rPr>
                <a:t>7</a:t>
              </a:r>
            </a:p>
          </p:txBody>
        </p:sp>
        <p:sp>
          <p:nvSpPr>
            <p:cNvPr id="34838" name="Line 23"/>
            <p:cNvSpPr>
              <a:spLocks noChangeShapeType="1"/>
            </p:cNvSpPr>
            <p:nvPr/>
          </p:nvSpPr>
          <p:spPr bwMode="auto">
            <a:xfrm>
              <a:off x="1762" y="2288"/>
              <a:ext cx="794" cy="1"/>
            </a:xfrm>
            <a:prstGeom prst="line">
              <a:avLst/>
            </a:prstGeom>
            <a:noFill/>
            <a:ln w="12700">
              <a:solidFill>
                <a:srgbClr val="005176"/>
              </a:solidFill>
              <a:round/>
              <a:headEnd type="triangle" w="lg" len="med"/>
              <a:tailEnd type="none" w="lg" len="med"/>
            </a:ln>
            <a:extLst>
              <a:ext uri="{909E8E84-426E-40DD-AFC4-6F175D3DCCD1}">
                <a14:hiddenFill xmlns:a14="http://schemas.microsoft.com/office/drawing/2010/main">
                  <a:noFill/>
                </a14:hiddenFill>
              </a:ext>
            </a:extLst>
          </p:spPr>
          <p:txBody>
            <a:bodyPr/>
            <a:lstStyle/>
            <a:p>
              <a:endParaRPr lang="es-ES"/>
            </a:p>
          </p:txBody>
        </p:sp>
        <p:sp>
          <p:nvSpPr>
            <p:cNvPr id="34839" name="Text Box 31"/>
            <p:cNvSpPr txBox="1">
              <a:spLocks noChangeArrowheads="1"/>
            </p:cNvSpPr>
            <p:nvPr/>
          </p:nvSpPr>
          <p:spPr bwMode="auto">
            <a:xfrm>
              <a:off x="1975" y="2229"/>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r>
                <a:rPr lang="es-ES" altLang="es-ES">
                  <a:latin typeface="ZapfHumnst Dm BT" pitchFamily="34" charset="0"/>
                </a:rPr>
                <a:t>1</a:t>
              </a:r>
            </a:p>
          </p:txBody>
        </p:sp>
        <p:sp>
          <p:nvSpPr>
            <p:cNvPr id="34840" name="Line 25"/>
            <p:cNvSpPr>
              <a:spLocks noChangeShapeType="1"/>
            </p:cNvSpPr>
            <p:nvPr/>
          </p:nvSpPr>
          <p:spPr bwMode="auto">
            <a:xfrm flipV="1">
              <a:off x="2657" y="2389"/>
              <a:ext cx="0" cy="829"/>
            </a:xfrm>
            <a:prstGeom prst="line">
              <a:avLst/>
            </a:prstGeom>
            <a:noFill/>
            <a:ln w="12700">
              <a:solidFill>
                <a:srgbClr val="005176"/>
              </a:solidFill>
              <a:round/>
              <a:headEnd type="triangle" w="lg" len="med"/>
              <a:tailEnd type="none" w="lg" len="med"/>
            </a:ln>
            <a:extLst>
              <a:ext uri="{909E8E84-426E-40DD-AFC4-6F175D3DCCD1}">
                <a14:hiddenFill xmlns:a14="http://schemas.microsoft.com/office/drawing/2010/main">
                  <a:noFill/>
                </a14:hiddenFill>
              </a:ext>
            </a:extLst>
          </p:spPr>
          <p:txBody>
            <a:bodyPr/>
            <a:lstStyle/>
            <a:p>
              <a:endParaRPr lang="es-ES"/>
            </a:p>
          </p:txBody>
        </p:sp>
        <p:sp>
          <p:nvSpPr>
            <p:cNvPr id="34841" name="Text Box 35"/>
            <p:cNvSpPr txBox="1">
              <a:spLocks noChangeArrowheads="1"/>
            </p:cNvSpPr>
            <p:nvPr/>
          </p:nvSpPr>
          <p:spPr bwMode="auto">
            <a:xfrm>
              <a:off x="2465" y="2729"/>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r>
                <a:rPr lang="es-ES" altLang="es-ES">
                  <a:latin typeface="ZapfHumnst Dm BT" pitchFamily="34" charset="0"/>
                </a:rPr>
                <a:t>6</a:t>
              </a:r>
            </a:p>
          </p:txBody>
        </p:sp>
        <p:sp>
          <p:nvSpPr>
            <p:cNvPr id="34842" name="Line 26"/>
            <p:cNvSpPr>
              <a:spLocks noChangeShapeType="1"/>
            </p:cNvSpPr>
            <p:nvPr/>
          </p:nvSpPr>
          <p:spPr bwMode="auto">
            <a:xfrm flipV="1">
              <a:off x="1721" y="2374"/>
              <a:ext cx="915" cy="893"/>
            </a:xfrm>
            <a:prstGeom prst="line">
              <a:avLst/>
            </a:prstGeom>
            <a:noFill/>
            <a:ln w="12700">
              <a:solidFill>
                <a:srgbClr val="005176"/>
              </a:solidFill>
              <a:round/>
              <a:headEnd type="triangle" w="lg" len="med"/>
              <a:tailEnd type="none" w="lg" len="med"/>
            </a:ln>
            <a:extLst>
              <a:ext uri="{909E8E84-426E-40DD-AFC4-6F175D3DCCD1}">
                <a14:hiddenFill xmlns:a14="http://schemas.microsoft.com/office/drawing/2010/main">
                  <a:noFill/>
                </a14:hiddenFill>
              </a:ext>
            </a:extLst>
          </p:spPr>
          <p:txBody>
            <a:bodyPr/>
            <a:lstStyle/>
            <a:p>
              <a:endParaRPr lang="es-ES"/>
            </a:p>
          </p:txBody>
        </p:sp>
        <p:sp>
          <p:nvSpPr>
            <p:cNvPr id="34843" name="Text Box 35"/>
            <p:cNvSpPr txBox="1">
              <a:spLocks noChangeArrowheads="1"/>
            </p:cNvSpPr>
            <p:nvPr/>
          </p:nvSpPr>
          <p:spPr bwMode="auto">
            <a:xfrm>
              <a:off x="1913" y="2951"/>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r>
                <a:rPr lang="es-ES" altLang="es-ES">
                  <a:latin typeface="ZapfHumnst Dm BT" pitchFamily="34" charset="0"/>
                </a:rPr>
                <a:t>4</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29BDA35B-9875-4FC1-9DC7-C715CF5331B8}" type="slidenum">
              <a:rPr lang="es-ES" altLang="es-ES" sz="1800" smtClean="0">
                <a:solidFill>
                  <a:schemeClr val="bg1"/>
                </a:solidFill>
                <a:latin typeface="ZapfHumnst Dm BT" pitchFamily="34" charset="0"/>
              </a:rPr>
              <a:pPr eaLnBrk="1" hangingPunct="1">
                <a:spcBef>
                  <a:spcPct val="0"/>
                </a:spcBef>
                <a:buFontTx/>
                <a:buNone/>
              </a:pPr>
              <a:t>6</a:t>
            </a:fld>
            <a:endParaRPr lang="es-ES" altLang="es-ES" sz="1800">
              <a:solidFill>
                <a:schemeClr val="bg1"/>
              </a:solidFill>
              <a:latin typeface="ZapfHumnst Dm BT" pitchFamily="34" charset="0"/>
            </a:endParaRPr>
          </a:p>
        </p:txBody>
      </p:sp>
      <p:sp>
        <p:nvSpPr>
          <p:cNvPr id="3075" name="Rectangle 2"/>
          <p:cNvSpPr>
            <a:spLocks noGrp="1" noChangeArrowheads="1"/>
          </p:cNvSpPr>
          <p:nvPr>
            <p:ph type="title"/>
          </p:nvPr>
        </p:nvSpPr>
        <p:spPr/>
        <p:txBody>
          <a:bodyPr/>
          <a:lstStyle/>
          <a:p>
            <a:pPr eaLnBrk="1" hangingPunct="1"/>
            <a:r>
              <a:rPr lang="es-ES" altLang="es-ES" sz="2400" dirty="0"/>
              <a:t>Método general</a:t>
            </a:r>
          </a:p>
        </p:txBody>
      </p:sp>
      <p:sp>
        <p:nvSpPr>
          <p:cNvPr id="22532" name="Rectangle 3"/>
          <p:cNvSpPr>
            <a:spLocks noGrp="1" noChangeArrowheads="1"/>
          </p:cNvSpPr>
          <p:nvPr>
            <p:ph type="body" idx="1"/>
          </p:nvPr>
        </p:nvSpPr>
        <p:spPr>
          <a:xfrm>
            <a:off x="685800" y="1557338"/>
            <a:ext cx="8350696" cy="4679950"/>
          </a:xfrm>
        </p:spPr>
        <p:txBody>
          <a:bodyPr/>
          <a:lstStyle/>
          <a:p>
            <a:pPr eaLnBrk="1" hangingPunct="1">
              <a:defRPr/>
            </a:pPr>
            <a:r>
              <a:rPr lang="es-ES" b="1" dirty="0"/>
              <a:t>Elementos/pasos </a:t>
            </a:r>
            <a:r>
              <a:rPr lang="es-ES" dirty="0"/>
              <a:t>de un algoritmo de</a:t>
            </a:r>
            <a:r>
              <a:rPr lang="es-ES" b="1" dirty="0"/>
              <a:t> Programación Dinámica</a:t>
            </a:r>
          </a:p>
          <a:p>
            <a:pPr eaLnBrk="1" hangingPunct="1">
              <a:defRPr/>
            </a:pPr>
            <a:r>
              <a:rPr lang="es-ES" dirty="0"/>
              <a:t>Qué </a:t>
            </a:r>
            <a:r>
              <a:rPr lang="es-ES" b="1" dirty="0"/>
              <a:t>parámetros</a:t>
            </a:r>
            <a:r>
              <a:rPr lang="es-ES" dirty="0"/>
              <a:t> determinan el </a:t>
            </a:r>
            <a:r>
              <a:rPr lang="es-ES" b="1" dirty="0"/>
              <a:t>tamaño del problema</a:t>
            </a:r>
            <a:r>
              <a:rPr lang="es-ES" dirty="0"/>
              <a:t>?</a:t>
            </a:r>
          </a:p>
          <a:p>
            <a:pPr eaLnBrk="1" hangingPunct="1">
              <a:defRPr/>
            </a:pPr>
            <a:r>
              <a:rPr lang="es-ES" b="1" dirty="0"/>
              <a:t>Obtener la ecuación recurrente</a:t>
            </a:r>
            <a:r>
              <a:rPr lang="es-ES" dirty="0"/>
              <a:t> que vincula la solución de los problemas grandes en función de las soluciones de los problemas más pequeños</a:t>
            </a:r>
          </a:p>
          <a:p>
            <a:pPr eaLnBrk="1" hangingPunct="1">
              <a:defRPr/>
            </a:pPr>
            <a:r>
              <a:rPr lang="es-ES" dirty="0"/>
              <a:t>Establecer los </a:t>
            </a:r>
            <a:r>
              <a:rPr lang="es-ES" b="1" dirty="0"/>
              <a:t>casos base</a:t>
            </a:r>
            <a:r>
              <a:rPr lang="es-ES" dirty="0"/>
              <a:t> y </a:t>
            </a:r>
            <a:r>
              <a:rPr lang="es-ES" b="1" dirty="0"/>
              <a:t>sus valores</a:t>
            </a:r>
            <a:endParaRPr lang="es-ES" dirty="0"/>
          </a:p>
          <a:p>
            <a:pPr eaLnBrk="1" hangingPunct="1">
              <a:defRPr/>
            </a:pPr>
            <a:r>
              <a:rPr lang="es-ES" b="1" dirty="0"/>
              <a:t>Definir las tablas</a:t>
            </a:r>
            <a:r>
              <a:rPr lang="es-ES" dirty="0"/>
              <a:t> utilizadas por el algoritmo, y determinar la forma en que se rellenan ⇒ En el caso de que sea muy grande, intentar tener almacenada estrictamente la parte necesaria</a:t>
            </a:r>
          </a:p>
          <a:p>
            <a:pPr eaLnBrk="1" hangingPunct="1">
              <a:defRPr/>
            </a:pPr>
            <a:r>
              <a:rPr lang="es-ES" dirty="0"/>
              <a:t>Especificar cómo se recompone la </a:t>
            </a:r>
            <a:r>
              <a:rPr lang="es-ES" b="1" dirty="0"/>
              <a:t>solución final</a:t>
            </a:r>
            <a:r>
              <a:rPr lang="es-ES" dirty="0"/>
              <a:t> a partir de los valores de las tablas</a:t>
            </a:r>
          </a:p>
        </p:txBody>
      </p:sp>
    </p:spTree>
    <p:extLst>
      <p:ext uri="{BB962C8B-B14F-4D97-AF65-F5344CB8AC3E}">
        <p14:creationId xmlns:p14="http://schemas.microsoft.com/office/powerpoint/2010/main" val="16771322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FD19C115-5FEB-4D0C-BEC6-874CBF9C8391}" type="slidenum">
              <a:rPr lang="es-ES" altLang="es-ES" sz="1800" smtClean="0">
                <a:solidFill>
                  <a:schemeClr val="bg1"/>
                </a:solidFill>
                <a:latin typeface="ZapfHumnst Dm BT" pitchFamily="34" charset="0"/>
              </a:rPr>
              <a:pPr eaLnBrk="1" hangingPunct="1">
                <a:spcBef>
                  <a:spcPct val="0"/>
                </a:spcBef>
                <a:buFontTx/>
                <a:buNone/>
              </a:pPr>
              <a:t>60</a:t>
            </a:fld>
            <a:endParaRPr lang="es-ES" altLang="es-ES" sz="1800">
              <a:solidFill>
                <a:schemeClr val="bg1"/>
              </a:solidFill>
              <a:latin typeface="ZapfHumnst Dm BT" pitchFamily="34" charset="0"/>
            </a:endParaRPr>
          </a:p>
        </p:txBody>
      </p:sp>
      <p:sp>
        <p:nvSpPr>
          <p:cNvPr id="35843" name="Rectangle 2"/>
          <p:cNvSpPr>
            <a:spLocks noGrp="1" noChangeArrowheads="1"/>
          </p:cNvSpPr>
          <p:nvPr>
            <p:ph type="title"/>
          </p:nvPr>
        </p:nvSpPr>
        <p:spPr/>
        <p:txBody>
          <a:bodyPr/>
          <a:lstStyle/>
          <a:p>
            <a:pPr eaLnBrk="1" hangingPunct="1"/>
            <a:r>
              <a:rPr lang="es-ES" altLang="es-ES" sz="2400"/>
              <a:t>Árboles Binarios de Búsqueda Óptimos (OBST)</a:t>
            </a:r>
          </a:p>
        </p:txBody>
      </p:sp>
      <mc:AlternateContent xmlns:mc="http://schemas.openxmlformats.org/markup-compatibility/2006" xmlns:a14="http://schemas.microsoft.com/office/drawing/2010/main">
        <mc:Choice Requires="a14">
          <p:sp>
            <p:nvSpPr>
              <p:cNvPr id="8" name="Rectangle 3"/>
              <p:cNvSpPr txBox="1">
                <a:spLocks noChangeArrowheads="1"/>
              </p:cNvSpPr>
              <p:nvPr/>
            </p:nvSpPr>
            <p:spPr bwMode="auto">
              <a:xfrm>
                <a:off x="685800" y="1557338"/>
                <a:ext cx="8278813" cy="467995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Blip>
                    <a:blip r:embed="rId2"/>
                  </a:buBlip>
                  <a:defRPr sz="2400">
                    <a:solidFill>
                      <a:srgbClr val="005176"/>
                    </a:solidFill>
                    <a:latin typeface="+mn-lt"/>
                    <a:ea typeface="+mn-ea"/>
                    <a:cs typeface="+mn-cs"/>
                  </a:defRPr>
                </a:lvl1pPr>
                <a:lvl2pPr marL="742950" indent="-285750" algn="l" rtl="0" eaLnBrk="0" fontAlgn="base" hangingPunct="0">
                  <a:spcBef>
                    <a:spcPct val="20000"/>
                  </a:spcBef>
                  <a:spcAft>
                    <a:spcPct val="0"/>
                  </a:spcAft>
                  <a:buFont typeface="Times New Roman" pitchFamily="18" charset="0"/>
                  <a:buBlip>
                    <a:blip r:embed="rId2"/>
                  </a:buBlip>
                  <a:defRPr sz="2000">
                    <a:solidFill>
                      <a:srgbClr val="005176"/>
                    </a:solidFill>
                    <a:latin typeface="+mn-lt"/>
                  </a:defRPr>
                </a:lvl2pPr>
                <a:lvl3pPr marL="1143000" indent="-228600" algn="l" rtl="0" eaLnBrk="0" fontAlgn="base" hangingPunct="0">
                  <a:spcBef>
                    <a:spcPct val="20000"/>
                  </a:spcBef>
                  <a:spcAft>
                    <a:spcPct val="0"/>
                  </a:spcAft>
                  <a:buChar char="•"/>
                  <a:defRPr>
                    <a:solidFill>
                      <a:srgbClr val="005176"/>
                    </a:solidFill>
                    <a:latin typeface="+mn-lt"/>
                  </a:defRPr>
                </a:lvl3pPr>
                <a:lvl4pPr marL="1600200" indent="-228600" algn="l" rtl="0" eaLnBrk="0" fontAlgn="base" hangingPunct="0">
                  <a:spcBef>
                    <a:spcPct val="20000"/>
                  </a:spcBef>
                  <a:spcAft>
                    <a:spcPct val="0"/>
                  </a:spcAft>
                  <a:buChar char="–"/>
                  <a:defRPr sz="1600">
                    <a:solidFill>
                      <a:srgbClr val="005176"/>
                    </a:solidFill>
                    <a:latin typeface="+mn-lt"/>
                  </a:defRPr>
                </a:lvl4pPr>
                <a:lvl5pPr marL="2057400" indent="-228600" algn="l" rtl="0" eaLnBrk="0" fontAlgn="base" hangingPunct="0">
                  <a:spcBef>
                    <a:spcPct val="20000"/>
                  </a:spcBef>
                  <a:spcAft>
                    <a:spcPct val="0"/>
                  </a:spcAft>
                  <a:buChar char="»"/>
                  <a:defRPr sz="1400">
                    <a:solidFill>
                      <a:srgbClr val="005176"/>
                    </a:solidFill>
                    <a:latin typeface="+mn-lt"/>
                  </a:defRPr>
                </a:lvl5pPr>
                <a:lvl6pPr marL="2514600" indent="-228600" algn="l" rtl="0" fontAlgn="base">
                  <a:spcBef>
                    <a:spcPct val="20000"/>
                  </a:spcBef>
                  <a:spcAft>
                    <a:spcPct val="0"/>
                  </a:spcAft>
                  <a:buChar char="»"/>
                  <a:defRPr sz="1400">
                    <a:solidFill>
                      <a:srgbClr val="005176"/>
                    </a:solidFill>
                    <a:latin typeface="+mn-lt"/>
                  </a:defRPr>
                </a:lvl6pPr>
                <a:lvl7pPr marL="2971800" indent="-228600" algn="l" rtl="0" fontAlgn="base">
                  <a:spcBef>
                    <a:spcPct val="20000"/>
                  </a:spcBef>
                  <a:spcAft>
                    <a:spcPct val="0"/>
                  </a:spcAft>
                  <a:buChar char="»"/>
                  <a:defRPr sz="1400">
                    <a:solidFill>
                      <a:srgbClr val="005176"/>
                    </a:solidFill>
                    <a:latin typeface="+mn-lt"/>
                  </a:defRPr>
                </a:lvl7pPr>
                <a:lvl8pPr marL="3429000" indent="-228600" algn="l" rtl="0" fontAlgn="base">
                  <a:spcBef>
                    <a:spcPct val="20000"/>
                  </a:spcBef>
                  <a:spcAft>
                    <a:spcPct val="0"/>
                  </a:spcAft>
                  <a:buChar char="»"/>
                  <a:defRPr sz="1400">
                    <a:solidFill>
                      <a:srgbClr val="005176"/>
                    </a:solidFill>
                    <a:latin typeface="+mn-lt"/>
                  </a:defRPr>
                </a:lvl8pPr>
                <a:lvl9pPr marL="3886200" indent="-228600" algn="l" rtl="0" fontAlgn="base">
                  <a:spcBef>
                    <a:spcPct val="20000"/>
                  </a:spcBef>
                  <a:spcAft>
                    <a:spcPct val="0"/>
                  </a:spcAft>
                  <a:buChar char="»"/>
                  <a:defRPr sz="1400">
                    <a:solidFill>
                      <a:srgbClr val="005176"/>
                    </a:solidFill>
                    <a:latin typeface="+mn-lt"/>
                  </a:defRPr>
                </a:lvl9pPr>
              </a:lstStyle>
              <a:p>
                <a:pPr eaLnBrk="1" hangingPunct="1">
                  <a:defRPr/>
                </a:pPr>
                <a:r>
                  <a:rPr lang="es-ES" altLang="es-ES" b="1" kern="0" dirty="0"/>
                  <a:t>Objetivo</a:t>
                </a:r>
              </a:p>
              <a:p>
                <a:pPr algn="just" eaLnBrk="1" hangingPunct="1">
                  <a:defRPr/>
                </a:pPr>
                <a:r>
                  <a:rPr lang="es-ES" altLang="es-ES" sz="2000" kern="0" dirty="0"/>
                  <a:t>Sean Key</a:t>
                </a:r>
                <a:r>
                  <a:rPr lang="es-ES" altLang="es-ES" sz="2000" kern="0" baseline="-25000" dirty="0"/>
                  <a:t>1</a:t>
                </a:r>
                <a:r>
                  <a:rPr lang="es-ES" altLang="es-ES" sz="2000" kern="0" dirty="0"/>
                  <a:t>, Key</a:t>
                </a:r>
                <a:r>
                  <a:rPr lang="es-ES" altLang="es-ES" sz="2000" kern="0" baseline="-25000" dirty="0"/>
                  <a:t>2</a:t>
                </a:r>
                <a:r>
                  <a:rPr lang="es-ES" altLang="es-ES" sz="2000" kern="0" dirty="0"/>
                  <a:t>, …, </a:t>
                </a:r>
                <a:r>
                  <a:rPr lang="es-ES" altLang="es-ES" sz="2000" kern="0" dirty="0" err="1"/>
                  <a:t>Key</a:t>
                </a:r>
                <a:r>
                  <a:rPr lang="es-ES" altLang="es-ES" sz="2000" kern="0" baseline="-25000" dirty="0" err="1"/>
                  <a:t>n</a:t>
                </a:r>
                <a:r>
                  <a:rPr lang="es-ES" altLang="es-ES" sz="2000" kern="0" dirty="0"/>
                  <a:t>, n claves ordenadas, y sea p[i] la probabilidad con la que se pide buscar a la clave </a:t>
                </a:r>
                <a:r>
                  <a:rPr lang="es-ES" altLang="es-ES" sz="2000" kern="0" dirty="0" err="1"/>
                  <a:t>Key</a:t>
                </a:r>
                <a:r>
                  <a:rPr lang="es-ES" altLang="es-ES" sz="2000" kern="0" baseline="-25000" dirty="0" err="1"/>
                  <a:t>i</a:t>
                </a:r>
                <a:r>
                  <a:rPr lang="es-ES" altLang="es-ES" sz="2000" kern="0" dirty="0"/>
                  <a:t> como clave de búsqueda. Si c[i] es el número de comparaciones necesarias para encontrar </a:t>
                </a:r>
                <a:r>
                  <a:rPr lang="es-ES" altLang="es-ES" sz="2000" kern="0" dirty="0" err="1"/>
                  <a:t>Key</a:t>
                </a:r>
                <a:r>
                  <a:rPr lang="es-ES" altLang="es-ES" sz="2000" kern="0" baseline="-25000" dirty="0" err="1"/>
                  <a:t>i</a:t>
                </a:r>
                <a:r>
                  <a:rPr lang="es-ES" altLang="es-ES" sz="2000" kern="0" dirty="0"/>
                  <a:t> en un árbol dado, entonces el tiempo de búsqueda promedio para ese árbol es </a:t>
                </a:r>
                <a14:m>
                  <m:oMath xmlns:m="http://schemas.openxmlformats.org/officeDocument/2006/math">
                    <m:nary>
                      <m:naryPr>
                        <m:chr m:val="∑"/>
                        <m:ctrlPr>
                          <a:rPr lang="es-ES" altLang="es-ES" sz="2000" i="1" kern="0" smtClean="0">
                            <a:latin typeface="Cambria Math" panose="02040503050406030204" pitchFamily="18" charset="0"/>
                          </a:rPr>
                        </m:ctrlPr>
                      </m:naryPr>
                      <m:sub>
                        <m:r>
                          <m:rPr>
                            <m:brk m:alnAt="23"/>
                          </m:rPr>
                          <a:rPr lang="es-ES" altLang="es-ES" sz="2000" b="0" i="1" kern="0" smtClean="0">
                            <a:latin typeface="Cambria Math"/>
                          </a:rPr>
                          <m:t>𝑖</m:t>
                        </m:r>
                        <m:r>
                          <a:rPr lang="es-ES" altLang="es-ES" sz="2000" b="0" i="1" kern="0" smtClean="0">
                            <a:latin typeface="Cambria Math"/>
                          </a:rPr>
                          <m:t>=1</m:t>
                        </m:r>
                      </m:sub>
                      <m:sup>
                        <m:r>
                          <a:rPr lang="es-ES" altLang="es-ES" sz="2000" b="0" i="1" kern="0" smtClean="0">
                            <a:latin typeface="Cambria Math"/>
                          </a:rPr>
                          <m:t>𝑛</m:t>
                        </m:r>
                      </m:sup>
                      <m:e>
                        <m:r>
                          <a:rPr lang="es-ES" altLang="es-ES" sz="2000" b="0" i="1" kern="0" smtClean="0">
                            <a:latin typeface="Cambria Math"/>
                          </a:rPr>
                          <m:t>𝑐</m:t>
                        </m:r>
                        <m:d>
                          <m:dPr>
                            <m:begChr m:val="["/>
                            <m:endChr m:val="]"/>
                            <m:ctrlPr>
                              <a:rPr lang="es-ES" altLang="es-ES" sz="2000" b="0" i="1" kern="0" smtClean="0">
                                <a:latin typeface="Cambria Math" panose="02040503050406030204" pitchFamily="18" charset="0"/>
                              </a:rPr>
                            </m:ctrlPr>
                          </m:dPr>
                          <m:e>
                            <m:r>
                              <a:rPr lang="es-ES" altLang="es-ES" sz="2000" b="0" i="1" kern="0" smtClean="0">
                                <a:latin typeface="Cambria Math"/>
                              </a:rPr>
                              <m:t>𝑖</m:t>
                            </m:r>
                          </m:e>
                        </m:d>
                        <m:r>
                          <a:rPr lang="es-ES" altLang="es-ES" sz="2000" b="0" i="1" kern="0" smtClean="0">
                            <a:latin typeface="Cambria Math"/>
                          </a:rPr>
                          <m:t>𝑝</m:t>
                        </m:r>
                        <m:r>
                          <a:rPr lang="es-ES" altLang="es-ES" sz="2000" b="0" i="1" kern="0" smtClean="0">
                            <a:latin typeface="Cambria Math"/>
                          </a:rPr>
                          <m:t>[</m:t>
                        </m:r>
                        <m:r>
                          <a:rPr lang="es-ES" altLang="es-ES" sz="2000" b="0" i="1" kern="0" smtClean="0">
                            <a:latin typeface="Cambria Math"/>
                          </a:rPr>
                          <m:t>𝑖</m:t>
                        </m:r>
                        <m:r>
                          <a:rPr lang="es-ES" altLang="es-ES" sz="2000" b="0" i="1" kern="0" smtClean="0">
                            <a:latin typeface="Cambria Math"/>
                          </a:rPr>
                          <m:t>]</m:t>
                        </m:r>
                      </m:e>
                    </m:nary>
                  </m:oMath>
                </a14:m>
                <a:endParaRPr lang="es-ES" altLang="es-ES" sz="2000" kern="0" dirty="0"/>
              </a:p>
              <a:p>
                <a:pPr algn="just" eaLnBrk="1" hangingPunct="1">
                  <a:defRPr/>
                </a:pPr>
                <a:r>
                  <a:rPr lang="es-ES" altLang="es-ES" sz="2000" kern="0" dirty="0"/>
                  <a:t>Supongamos que claves de </a:t>
                </a:r>
                <a:r>
                  <a:rPr lang="es-ES" altLang="es-ES" sz="2000" kern="0" dirty="0" err="1"/>
                  <a:t>Key</a:t>
                </a:r>
                <a:r>
                  <a:rPr lang="es-ES" altLang="es-ES" sz="2000" kern="0" baseline="-25000" dirty="0" err="1"/>
                  <a:t>i</a:t>
                </a:r>
                <a:r>
                  <a:rPr lang="es-ES" altLang="es-ES" sz="2000" kern="0" dirty="0"/>
                  <a:t> a </a:t>
                </a:r>
                <a:r>
                  <a:rPr lang="es-ES" altLang="es-ES" sz="2000" kern="0" dirty="0" err="1"/>
                  <a:t>Key</a:t>
                </a:r>
                <a:r>
                  <a:rPr lang="es-ES" altLang="es-ES" sz="2000" kern="0" baseline="-25000" dirty="0" err="1"/>
                  <a:t>j</a:t>
                </a:r>
                <a:r>
                  <a:rPr lang="es-ES" altLang="es-ES" sz="2000" kern="0" dirty="0"/>
                  <a:t> están dispuestas en un árbol que minimiza </a:t>
                </a:r>
                <a14:m>
                  <m:oMath xmlns:m="http://schemas.openxmlformats.org/officeDocument/2006/math">
                    <m:nary>
                      <m:naryPr>
                        <m:chr m:val="∑"/>
                        <m:ctrlPr>
                          <a:rPr lang="es-ES" altLang="es-ES" sz="2000" i="1" kern="0">
                            <a:latin typeface="Cambria Math" panose="02040503050406030204" pitchFamily="18" charset="0"/>
                          </a:rPr>
                        </m:ctrlPr>
                      </m:naryPr>
                      <m:sub>
                        <m:r>
                          <a:rPr lang="es-ES" altLang="es-ES" sz="2000" b="0" i="1" kern="0" smtClean="0">
                            <a:latin typeface="Cambria Math"/>
                          </a:rPr>
                          <m:t>𝑚</m:t>
                        </m:r>
                        <m:r>
                          <a:rPr lang="es-ES" altLang="es-ES" sz="2000" i="1" kern="0">
                            <a:latin typeface="Cambria Math"/>
                          </a:rPr>
                          <m:t>=</m:t>
                        </m:r>
                        <m:r>
                          <a:rPr lang="es-ES" altLang="es-ES" sz="2000" b="0" i="1" kern="0" smtClean="0">
                            <a:latin typeface="Cambria Math"/>
                          </a:rPr>
                          <m:t>𝑖</m:t>
                        </m:r>
                      </m:sub>
                      <m:sup>
                        <m:r>
                          <a:rPr lang="es-ES" altLang="es-ES" sz="2000" b="0" i="1" kern="0" smtClean="0">
                            <a:latin typeface="Cambria Math"/>
                          </a:rPr>
                          <m:t>𝑗</m:t>
                        </m:r>
                      </m:sup>
                      <m:e>
                        <m:r>
                          <a:rPr lang="es-ES" altLang="es-ES" sz="2000" i="1" kern="0">
                            <a:latin typeface="Cambria Math"/>
                          </a:rPr>
                          <m:t>𝑐</m:t>
                        </m:r>
                        <m:d>
                          <m:dPr>
                            <m:begChr m:val="["/>
                            <m:endChr m:val="]"/>
                            <m:ctrlPr>
                              <a:rPr lang="es-ES" altLang="es-ES" sz="2000" i="1" kern="0">
                                <a:latin typeface="Cambria Math" panose="02040503050406030204" pitchFamily="18" charset="0"/>
                              </a:rPr>
                            </m:ctrlPr>
                          </m:dPr>
                          <m:e>
                            <m:r>
                              <a:rPr lang="es-ES" altLang="es-ES" sz="2000" b="0" i="1" kern="0" smtClean="0">
                                <a:latin typeface="Cambria Math"/>
                              </a:rPr>
                              <m:t>𝑚</m:t>
                            </m:r>
                          </m:e>
                        </m:d>
                        <m:r>
                          <a:rPr lang="es-ES" altLang="es-ES" sz="2000" i="1" kern="0">
                            <a:latin typeface="Cambria Math"/>
                          </a:rPr>
                          <m:t>𝑝</m:t>
                        </m:r>
                        <m:r>
                          <a:rPr lang="es-ES" altLang="es-ES" sz="2000" i="1" kern="0">
                            <a:latin typeface="Cambria Math"/>
                          </a:rPr>
                          <m:t>[</m:t>
                        </m:r>
                        <m:r>
                          <a:rPr lang="es-ES" altLang="es-ES" sz="2000" b="0" i="1" kern="0" smtClean="0">
                            <a:latin typeface="Cambria Math"/>
                          </a:rPr>
                          <m:t>𝑚</m:t>
                        </m:r>
                        <m:r>
                          <a:rPr lang="es-ES" altLang="es-ES" sz="2000" i="1" kern="0">
                            <a:latin typeface="Cambria Math"/>
                          </a:rPr>
                          <m:t>]</m:t>
                        </m:r>
                      </m:e>
                    </m:nary>
                  </m:oMath>
                </a14:m>
                <a:r>
                  <a:rPr lang="es-ES" altLang="es-ES" sz="2000" kern="0" dirty="0"/>
                  <a:t>, donde c[m] es el número de comparaciones necesarias para localizar la clave </a:t>
                </a:r>
                <a:r>
                  <a:rPr lang="es-ES" altLang="es-ES" sz="2000" kern="0" dirty="0" err="1"/>
                  <a:t>Key</a:t>
                </a:r>
                <a:r>
                  <a:rPr lang="es-ES" altLang="es-ES" sz="2000" kern="0" baseline="-25000" dirty="0" err="1"/>
                  <a:t>m</a:t>
                </a:r>
                <a:r>
                  <a:rPr lang="es-ES" altLang="es-ES" sz="2000" kern="0" dirty="0"/>
                  <a:t> en el árbol. Denominaremos un árbol óptimo para esas claves y denotamos el valor óptimo por A[i, j]. Porque toma una comparación para localizar una clave en el árbol que contiene una clave, A[i, i] = p[i]</a:t>
                </a:r>
              </a:p>
              <a:p>
                <a:pPr algn="just" eaLnBrk="1" hangingPunct="1">
                  <a:defRPr/>
                </a:pPr>
                <a:r>
                  <a:rPr lang="es-ES" altLang="es-ES" sz="2000" kern="0" dirty="0"/>
                  <a:t>Además, cualquier subárbol de un árbol óptimo debes ser óptimo para las claves en ese subárbol (principio de </a:t>
                </a:r>
                <a:r>
                  <a:rPr lang="es-ES" altLang="es-ES" sz="2000" kern="0" dirty="0" err="1"/>
                  <a:t>optimalidad</a:t>
                </a:r>
                <a:r>
                  <a:rPr lang="es-ES" altLang="es-ES" sz="2000" kern="0" dirty="0"/>
                  <a:t>)</a:t>
                </a:r>
              </a:p>
            </p:txBody>
          </p:sp>
        </mc:Choice>
        <mc:Fallback xmlns="">
          <p:sp>
            <p:nvSpPr>
              <p:cNvPr id="8" name="Rectangle 3"/>
              <p:cNvSpPr txBox="1">
                <a:spLocks noRot="1" noChangeAspect="1" noMove="1" noResize="1" noEditPoints="1" noAdjustHandles="1" noChangeArrowheads="1" noChangeShapeType="1" noTextEdit="1"/>
              </p:cNvSpPr>
              <p:nvPr/>
            </p:nvSpPr>
            <p:spPr bwMode="auto">
              <a:xfrm>
                <a:off x="685800" y="1557338"/>
                <a:ext cx="8278813" cy="4679950"/>
              </a:xfrm>
              <a:prstGeom prst="rect">
                <a:avLst/>
              </a:prstGeom>
              <a:blipFill rotWithShape="1">
                <a:blip r:embed="rId3"/>
                <a:stretch>
                  <a:fillRect t="-911" r="-736" b="-234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noFill/>
                  </a:rPr>
                  <a:t> </a:t>
                </a:r>
              </a:p>
            </p:txBody>
          </p:sp>
        </mc:Fallback>
      </mc:AlternateContent>
    </p:spTree>
    <p:extLst>
      <p:ext uri="{BB962C8B-B14F-4D97-AF65-F5344CB8AC3E}">
        <p14:creationId xmlns:p14="http://schemas.microsoft.com/office/powerpoint/2010/main" val="38640335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FD19C115-5FEB-4D0C-BEC6-874CBF9C8391}" type="slidenum">
              <a:rPr lang="es-ES" altLang="es-ES" sz="1800" smtClean="0">
                <a:solidFill>
                  <a:schemeClr val="bg1"/>
                </a:solidFill>
                <a:latin typeface="ZapfHumnst Dm BT" pitchFamily="34" charset="0"/>
              </a:rPr>
              <a:pPr eaLnBrk="1" hangingPunct="1">
                <a:spcBef>
                  <a:spcPct val="0"/>
                </a:spcBef>
                <a:buFontTx/>
                <a:buNone/>
              </a:pPr>
              <a:t>61</a:t>
            </a:fld>
            <a:endParaRPr lang="es-ES" altLang="es-ES" sz="1800">
              <a:solidFill>
                <a:schemeClr val="bg1"/>
              </a:solidFill>
              <a:latin typeface="ZapfHumnst Dm BT" pitchFamily="34" charset="0"/>
            </a:endParaRPr>
          </a:p>
        </p:txBody>
      </p:sp>
      <p:sp>
        <p:nvSpPr>
          <p:cNvPr id="35843" name="Rectangle 2"/>
          <p:cNvSpPr>
            <a:spLocks noGrp="1" noChangeArrowheads="1"/>
          </p:cNvSpPr>
          <p:nvPr>
            <p:ph type="title"/>
          </p:nvPr>
        </p:nvSpPr>
        <p:spPr/>
        <p:txBody>
          <a:bodyPr/>
          <a:lstStyle/>
          <a:p>
            <a:pPr eaLnBrk="1" hangingPunct="1"/>
            <a:r>
              <a:rPr lang="es-ES" altLang="es-ES" sz="2400"/>
              <a:t>Árboles Binarios de Búsqueda Óptimos (OBST)</a:t>
            </a:r>
          </a:p>
        </p:txBody>
      </p:sp>
      <p:sp>
        <p:nvSpPr>
          <p:cNvPr id="8" name="Rectangle 3"/>
          <p:cNvSpPr txBox="1">
            <a:spLocks noChangeArrowheads="1"/>
          </p:cNvSpPr>
          <p:nvPr/>
        </p:nvSpPr>
        <p:spPr bwMode="auto">
          <a:xfrm>
            <a:off x="685800" y="1557338"/>
            <a:ext cx="8278813"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Blip>
                <a:blip r:embed="rId2"/>
              </a:buBlip>
              <a:defRPr sz="2400">
                <a:solidFill>
                  <a:srgbClr val="005176"/>
                </a:solidFill>
                <a:latin typeface="+mn-lt"/>
                <a:ea typeface="+mn-ea"/>
                <a:cs typeface="+mn-cs"/>
              </a:defRPr>
            </a:lvl1pPr>
            <a:lvl2pPr marL="742950" indent="-285750" algn="l" rtl="0" eaLnBrk="0" fontAlgn="base" hangingPunct="0">
              <a:spcBef>
                <a:spcPct val="20000"/>
              </a:spcBef>
              <a:spcAft>
                <a:spcPct val="0"/>
              </a:spcAft>
              <a:buFont typeface="Times New Roman" pitchFamily="18" charset="0"/>
              <a:buBlip>
                <a:blip r:embed="rId2"/>
              </a:buBlip>
              <a:defRPr sz="2000">
                <a:solidFill>
                  <a:srgbClr val="005176"/>
                </a:solidFill>
                <a:latin typeface="+mn-lt"/>
              </a:defRPr>
            </a:lvl2pPr>
            <a:lvl3pPr marL="1143000" indent="-228600" algn="l" rtl="0" eaLnBrk="0" fontAlgn="base" hangingPunct="0">
              <a:spcBef>
                <a:spcPct val="20000"/>
              </a:spcBef>
              <a:spcAft>
                <a:spcPct val="0"/>
              </a:spcAft>
              <a:buChar char="•"/>
              <a:defRPr>
                <a:solidFill>
                  <a:srgbClr val="005176"/>
                </a:solidFill>
                <a:latin typeface="+mn-lt"/>
              </a:defRPr>
            </a:lvl3pPr>
            <a:lvl4pPr marL="1600200" indent="-228600" algn="l" rtl="0" eaLnBrk="0" fontAlgn="base" hangingPunct="0">
              <a:spcBef>
                <a:spcPct val="20000"/>
              </a:spcBef>
              <a:spcAft>
                <a:spcPct val="0"/>
              </a:spcAft>
              <a:buChar char="–"/>
              <a:defRPr sz="1600">
                <a:solidFill>
                  <a:srgbClr val="005176"/>
                </a:solidFill>
                <a:latin typeface="+mn-lt"/>
              </a:defRPr>
            </a:lvl4pPr>
            <a:lvl5pPr marL="2057400" indent="-228600" algn="l" rtl="0" eaLnBrk="0" fontAlgn="base" hangingPunct="0">
              <a:spcBef>
                <a:spcPct val="20000"/>
              </a:spcBef>
              <a:spcAft>
                <a:spcPct val="0"/>
              </a:spcAft>
              <a:buChar char="»"/>
              <a:defRPr sz="1400">
                <a:solidFill>
                  <a:srgbClr val="005176"/>
                </a:solidFill>
                <a:latin typeface="+mn-lt"/>
              </a:defRPr>
            </a:lvl5pPr>
            <a:lvl6pPr marL="2514600" indent="-228600" algn="l" rtl="0" fontAlgn="base">
              <a:spcBef>
                <a:spcPct val="20000"/>
              </a:spcBef>
              <a:spcAft>
                <a:spcPct val="0"/>
              </a:spcAft>
              <a:buChar char="»"/>
              <a:defRPr sz="1400">
                <a:solidFill>
                  <a:srgbClr val="005176"/>
                </a:solidFill>
                <a:latin typeface="+mn-lt"/>
              </a:defRPr>
            </a:lvl6pPr>
            <a:lvl7pPr marL="2971800" indent="-228600" algn="l" rtl="0" fontAlgn="base">
              <a:spcBef>
                <a:spcPct val="20000"/>
              </a:spcBef>
              <a:spcAft>
                <a:spcPct val="0"/>
              </a:spcAft>
              <a:buChar char="»"/>
              <a:defRPr sz="1400">
                <a:solidFill>
                  <a:srgbClr val="005176"/>
                </a:solidFill>
                <a:latin typeface="+mn-lt"/>
              </a:defRPr>
            </a:lvl7pPr>
            <a:lvl8pPr marL="3429000" indent="-228600" algn="l" rtl="0" fontAlgn="base">
              <a:spcBef>
                <a:spcPct val="20000"/>
              </a:spcBef>
              <a:spcAft>
                <a:spcPct val="0"/>
              </a:spcAft>
              <a:buChar char="»"/>
              <a:defRPr sz="1400">
                <a:solidFill>
                  <a:srgbClr val="005176"/>
                </a:solidFill>
                <a:latin typeface="+mn-lt"/>
              </a:defRPr>
            </a:lvl8pPr>
            <a:lvl9pPr marL="3886200" indent="-228600" algn="l" rtl="0" fontAlgn="base">
              <a:spcBef>
                <a:spcPct val="20000"/>
              </a:spcBef>
              <a:spcAft>
                <a:spcPct val="0"/>
              </a:spcAft>
              <a:buChar char="»"/>
              <a:defRPr sz="1400">
                <a:solidFill>
                  <a:srgbClr val="005176"/>
                </a:solidFill>
                <a:latin typeface="+mn-lt"/>
              </a:defRPr>
            </a:lvl9pPr>
          </a:lstStyle>
          <a:p>
            <a:pPr eaLnBrk="1" hangingPunct="1">
              <a:defRPr/>
            </a:pPr>
            <a:r>
              <a:rPr lang="es-ES" altLang="es-ES" b="1" kern="0" dirty="0"/>
              <a:t>Planteamiento de la solución</a:t>
            </a:r>
          </a:p>
          <a:p>
            <a:pPr algn="just" eaLnBrk="1" hangingPunct="1">
              <a:defRPr/>
            </a:pPr>
            <a:r>
              <a:rPr lang="es-ES" altLang="es-ES" sz="2000" kern="0" dirty="0"/>
              <a:t>Sea el árbol 1 un árbol óptimo teniendo la restricción de que Key</a:t>
            </a:r>
            <a:r>
              <a:rPr lang="es-ES" altLang="es-ES" sz="2000" kern="0" baseline="-25000" dirty="0"/>
              <a:t>1</a:t>
            </a:r>
            <a:r>
              <a:rPr lang="es-ES" altLang="es-ES" sz="2000" kern="0" dirty="0"/>
              <a:t> está en la raíz, sea el árbol 2 un árbol óptimo teniendo la restricción de que Key</a:t>
            </a:r>
            <a:r>
              <a:rPr lang="es-ES" altLang="es-ES" sz="2000" kern="0" baseline="-25000" dirty="0"/>
              <a:t>2</a:t>
            </a:r>
            <a:r>
              <a:rPr lang="es-ES" altLang="es-ES" sz="2000" kern="0" dirty="0"/>
              <a:t> está en la raíz, …, sea el árbol n un árbol óptimo teniendo la restricción de </a:t>
            </a:r>
            <a:r>
              <a:rPr lang="es-ES" altLang="es-ES" sz="2000" kern="0" dirty="0" err="1"/>
              <a:t>Key</a:t>
            </a:r>
            <a:r>
              <a:rPr lang="es-ES" altLang="es-ES" sz="2000" kern="0" baseline="-25000" dirty="0" err="1"/>
              <a:t>n</a:t>
            </a:r>
            <a:r>
              <a:rPr lang="es-ES" altLang="es-ES" sz="2000" kern="0" dirty="0"/>
              <a:t>. Para 1 </a:t>
            </a:r>
            <a:r>
              <a:rPr lang="es-ES" altLang="es-ES" sz="2000" kern="0" dirty="0">
                <a:sym typeface="Symbol"/>
              </a:rPr>
              <a:t></a:t>
            </a:r>
            <a:r>
              <a:rPr lang="es-ES" altLang="es-ES" sz="2000" kern="0" dirty="0"/>
              <a:t> k </a:t>
            </a:r>
            <a:r>
              <a:rPr lang="es-ES" altLang="es-ES" sz="2000" kern="0" dirty="0">
                <a:sym typeface="Symbol"/>
              </a:rPr>
              <a:t></a:t>
            </a:r>
            <a:r>
              <a:rPr lang="es-ES" altLang="es-ES" sz="2000" kern="0" dirty="0"/>
              <a:t> n, los subárboles de k, deben ser óptimos, y por tanto el tiempo de búsqueda promedio en esos árboles se indica en la siguiente figura</a:t>
            </a: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3863783"/>
            <a:ext cx="4032448" cy="2373529"/>
          </a:xfrm>
          <a:prstGeom prst="rect">
            <a:avLst/>
          </a:prstGeom>
        </p:spPr>
      </p:pic>
    </p:spTree>
    <p:extLst>
      <p:ext uri="{BB962C8B-B14F-4D97-AF65-F5344CB8AC3E}">
        <p14:creationId xmlns:p14="http://schemas.microsoft.com/office/powerpoint/2010/main" val="7132573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FD19C115-5FEB-4D0C-BEC6-874CBF9C8391}" type="slidenum">
              <a:rPr lang="es-ES" altLang="es-ES" sz="1800" smtClean="0">
                <a:solidFill>
                  <a:schemeClr val="bg1"/>
                </a:solidFill>
                <a:latin typeface="ZapfHumnst Dm BT" pitchFamily="34" charset="0"/>
              </a:rPr>
              <a:pPr eaLnBrk="1" hangingPunct="1">
                <a:spcBef>
                  <a:spcPct val="0"/>
                </a:spcBef>
                <a:buFontTx/>
                <a:buNone/>
              </a:pPr>
              <a:t>62</a:t>
            </a:fld>
            <a:endParaRPr lang="es-ES" altLang="es-ES" sz="1800">
              <a:solidFill>
                <a:schemeClr val="bg1"/>
              </a:solidFill>
              <a:latin typeface="ZapfHumnst Dm BT" pitchFamily="34" charset="0"/>
            </a:endParaRPr>
          </a:p>
        </p:txBody>
      </p:sp>
      <p:sp>
        <p:nvSpPr>
          <p:cNvPr id="35843" name="Rectangle 2"/>
          <p:cNvSpPr>
            <a:spLocks noGrp="1" noChangeArrowheads="1"/>
          </p:cNvSpPr>
          <p:nvPr>
            <p:ph type="title"/>
          </p:nvPr>
        </p:nvSpPr>
        <p:spPr/>
        <p:txBody>
          <a:bodyPr/>
          <a:lstStyle/>
          <a:p>
            <a:pPr eaLnBrk="1" hangingPunct="1"/>
            <a:r>
              <a:rPr lang="es-ES" altLang="es-ES" sz="2400"/>
              <a:t>Árboles Binarios de Búsqueda Óptimos (OBST)</a:t>
            </a:r>
          </a:p>
        </p:txBody>
      </p:sp>
      <p:sp>
        <p:nvSpPr>
          <p:cNvPr id="8" name="Rectangle 3"/>
          <p:cNvSpPr txBox="1">
            <a:spLocks noChangeArrowheads="1"/>
          </p:cNvSpPr>
          <p:nvPr/>
        </p:nvSpPr>
        <p:spPr bwMode="auto">
          <a:xfrm>
            <a:off x="685800" y="1557338"/>
            <a:ext cx="8278813"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Blip>
                <a:blip r:embed="rId2"/>
              </a:buBlip>
              <a:defRPr sz="2400">
                <a:solidFill>
                  <a:srgbClr val="005176"/>
                </a:solidFill>
                <a:latin typeface="+mn-lt"/>
                <a:ea typeface="+mn-ea"/>
                <a:cs typeface="+mn-cs"/>
              </a:defRPr>
            </a:lvl1pPr>
            <a:lvl2pPr marL="742950" indent="-285750" algn="l" rtl="0" eaLnBrk="0" fontAlgn="base" hangingPunct="0">
              <a:spcBef>
                <a:spcPct val="20000"/>
              </a:spcBef>
              <a:spcAft>
                <a:spcPct val="0"/>
              </a:spcAft>
              <a:buFont typeface="Times New Roman" pitchFamily="18" charset="0"/>
              <a:buBlip>
                <a:blip r:embed="rId2"/>
              </a:buBlip>
              <a:defRPr sz="2000">
                <a:solidFill>
                  <a:srgbClr val="005176"/>
                </a:solidFill>
                <a:latin typeface="+mn-lt"/>
              </a:defRPr>
            </a:lvl2pPr>
            <a:lvl3pPr marL="1143000" indent="-228600" algn="l" rtl="0" eaLnBrk="0" fontAlgn="base" hangingPunct="0">
              <a:spcBef>
                <a:spcPct val="20000"/>
              </a:spcBef>
              <a:spcAft>
                <a:spcPct val="0"/>
              </a:spcAft>
              <a:buChar char="•"/>
              <a:defRPr>
                <a:solidFill>
                  <a:srgbClr val="005176"/>
                </a:solidFill>
                <a:latin typeface="+mn-lt"/>
              </a:defRPr>
            </a:lvl3pPr>
            <a:lvl4pPr marL="1600200" indent="-228600" algn="l" rtl="0" eaLnBrk="0" fontAlgn="base" hangingPunct="0">
              <a:spcBef>
                <a:spcPct val="20000"/>
              </a:spcBef>
              <a:spcAft>
                <a:spcPct val="0"/>
              </a:spcAft>
              <a:buChar char="–"/>
              <a:defRPr sz="1600">
                <a:solidFill>
                  <a:srgbClr val="005176"/>
                </a:solidFill>
                <a:latin typeface="+mn-lt"/>
              </a:defRPr>
            </a:lvl4pPr>
            <a:lvl5pPr marL="2057400" indent="-228600" algn="l" rtl="0" eaLnBrk="0" fontAlgn="base" hangingPunct="0">
              <a:spcBef>
                <a:spcPct val="20000"/>
              </a:spcBef>
              <a:spcAft>
                <a:spcPct val="0"/>
              </a:spcAft>
              <a:buChar char="»"/>
              <a:defRPr sz="1400">
                <a:solidFill>
                  <a:srgbClr val="005176"/>
                </a:solidFill>
                <a:latin typeface="+mn-lt"/>
              </a:defRPr>
            </a:lvl5pPr>
            <a:lvl6pPr marL="2514600" indent="-228600" algn="l" rtl="0" fontAlgn="base">
              <a:spcBef>
                <a:spcPct val="20000"/>
              </a:spcBef>
              <a:spcAft>
                <a:spcPct val="0"/>
              </a:spcAft>
              <a:buChar char="»"/>
              <a:defRPr sz="1400">
                <a:solidFill>
                  <a:srgbClr val="005176"/>
                </a:solidFill>
                <a:latin typeface="+mn-lt"/>
              </a:defRPr>
            </a:lvl6pPr>
            <a:lvl7pPr marL="2971800" indent="-228600" algn="l" rtl="0" fontAlgn="base">
              <a:spcBef>
                <a:spcPct val="20000"/>
              </a:spcBef>
              <a:spcAft>
                <a:spcPct val="0"/>
              </a:spcAft>
              <a:buChar char="»"/>
              <a:defRPr sz="1400">
                <a:solidFill>
                  <a:srgbClr val="005176"/>
                </a:solidFill>
                <a:latin typeface="+mn-lt"/>
              </a:defRPr>
            </a:lvl7pPr>
            <a:lvl8pPr marL="3429000" indent="-228600" algn="l" rtl="0" fontAlgn="base">
              <a:spcBef>
                <a:spcPct val="20000"/>
              </a:spcBef>
              <a:spcAft>
                <a:spcPct val="0"/>
              </a:spcAft>
              <a:buChar char="»"/>
              <a:defRPr sz="1400">
                <a:solidFill>
                  <a:srgbClr val="005176"/>
                </a:solidFill>
                <a:latin typeface="+mn-lt"/>
              </a:defRPr>
            </a:lvl8pPr>
            <a:lvl9pPr marL="3886200" indent="-228600" algn="l" rtl="0" fontAlgn="base">
              <a:spcBef>
                <a:spcPct val="20000"/>
              </a:spcBef>
              <a:spcAft>
                <a:spcPct val="0"/>
              </a:spcAft>
              <a:buChar char="»"/>
              <a:defRPr sz="1400">
                <a:solidFill>
                  <a:srgbClr val="005176"/>
                </a:solidFill>
                <a:latin typeface="+mn-lt"/>
              </a:defRPr>
            </a:lvl9pPr>
          </a:lstStyle>
          <a:p>
            <a:pPr eaLnBrk="1" hangingPunct="1">
              <a:defRPr/>
            </a:pPr>
            <a:r>
              <a:rPr lang="es-ES" altLang="es-ES" b="1" kern="0" dirty="0"/>
              <a:t>Planteamiento de la solución</a:t>
            </a:r>
          </a:p>
          <a:p>
            <a:pPr algn="just" eaLnBrk="1" hangingPunct="1">
              <a:defRPr/>
            </a:pPr>
            <a:r>
              <a:rPr lang="es-ES" altLang="es-ES" sz="2000" kern="0" dirty="0"/>
              <a:t>Dicha figura también muestra que para cada subárbol m </a:t>
            </a:r>
            <a:r>
              <a:rPr lang="es-ES" altLang="es-ES" sz="2000" kern="0" dirty="0">
                <a:sym typeface="Symbol"/>
              </a:rPr>
              <a:t></a:t>
            </a:r>
            <a:r>
              <a:rPr lang="es-ES" altLang="es-ES" sz="2000" kern="0" dirty="0"/>
              <a:t> k, éste realiza exactamente comparación más (en la raíz) para encontrar </a:t>
            </a:r>
            <a:r>
              <a:rPr lang="es-ES" altLang="es-ES" sz="2000" kern="0" dirty="0" err="1"/>
              <a:t>Key</a:t>
            </a:r>
            <a:r>
              <a:rPr lang="es-ES" altLang="es-ES" sz="2000" kern="0" baseline="-25000" dirty="0" err="1"/>
              <a:t>m</a:t>
            </a:r>
            <a:r>
              <a:rPr lang="es-ES" altLang="es-ES" sz="2000" kern="0" dirty="0"/>
              <a:t> en el árbol k que éste realiza para encontrar esa clave en el subárbol que contiene a ésta. Esta comparación añade 1 × p[m] el tiempo de búsqueda promedio para </a:t>
            </a:r>
            <a:r>
              <a:rPr lang="es-ES" altLang="es-ES" sz="2000" kern="0" dirty="0" err="1"/>
              <a:t>Key</a:t>
            </a:r>
            <a:r>
              <a:rPr lang="es-ES" altLang="es-ES" sz="2000" kern="0" baseline="-25000" dirty="0" err="1"/>
              <a:t>m</a:t>
            </a:r>
            <a:r>
              <a:rPr lang="es-ES" altLang="es-ES" sz="2000" kern="0" dirty="0"/>
              <a:t> en el árbol k. Con ello, se establece que el tiempo de búsqueda promedio para el árbol k es</a:t>
            </a:r>
          </a:p>
          <a:p>
            <a:pPr algn="just" eaLnBrk="1" hangingPunct="1">
              <a:defRPr/>
            </a:pPr>
            <a:endParaRPr lang="es-ES" altLang="es-ES" sz="2000" kern="0" dirty="0"/>
          </a:p>
          <a:p>
            <a:pPr algn="just" eaLnBrk="1" hangingPunct="1">
              <a:defRPr/>
            </a:pPr>
            <a:endParaRPr lang="es-ES" altLang="es-ES" sz="2000" kern="0" dirty="0"/>
          </a:p>
          <a:p>
            <a:pPr algn="just" eaLnBrk="1" hangingPunct="1">
              <a:defRPr/>
            </a:pPr>
            <a:endParaRPr lang="es-ES" altLang="es-ES" sz="2000" kern="0" dirty="0"/>
          </a:p>
          <a:p>
            <a:pPr marL="0" indent="0" algn="just" eaLnBrk="1" hangingPunct="1">
              <a:buNone/>
              <a:defRPr/>
            </a:pPr>
            <a:r>
              <a:rPr lang="es-ES" altLang="es-ES" sz="2000" kern="0" dirty="0"/>
              <a:t>     que es igual a</a:t>
            </a: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4004581"/>
            <a:ext cx="7936575" cy="888107"/>
          </a:xfrm>
          <a:prstGeom prst="rect">
            <a:avLst/>
          </a:prstGeom>
        </p:spPr>
      </p:pic>
      <p:pic>
        <p:nvPicPr>
          <p:cNvPr id="4" name="3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9504" y="5367114"/>
            <a:ext cx="4088720" cy="726182"/>
          </a:xfrm>
          <a:prstGeom prst="rect">
            <a:avLst/>
          </a:prstGeom>
        </p:spPr>
      </p:pic>
    </p:spTree>
    <p:extLst>
      <p:ext uri="{BB962C8B-B14F-4D97-AF65-F5344CB8AC3E}">
        <p14:creationId xmlns:p14="http://schemas.microsoft.com/office/powerpoint/2010/main" val="30690699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FD19C115-5FEB-4D0C-BEC6-874CBF9C8391}" type="slidenum">
              <a:rPr lang="es-ES" altLang="es-ES" sz="1800" smtClean="0">
                <a:solidFill>
                  <a:schemeClr val="bg1"/>
                </a:solidFill>
                <a:latin typeface="ZapfHumnst Dm BT" pitchFamily="34" charset="0"/>
              </a:rPr>
              <a:pPr eaLnBrk="1" hangingPunct="1">
                <a:spcBef>
                  <a:spcPct val="0"/>
                </a:spcBef>
                <a:buFontTx/>
                <a:buNone/>
              </a:pPr>
              <a:t>63</a:t>
            </a:fld>
            <a:endParaRPr lang="es-ES" altLang="es-ES" sz="1800">
              <a:solidFill>
                <a:schemeClr val="bg1"/>
              </a:solidFill>
              <a:latin typeface="ZapfHumnst Dm BT" pitchFamily="34" charset="0"/>
            </a:endParaRPr>
          </a:p>
        </p:txBody>
      </p:sp>
      <p:sp>
        <p:nvSpPr>
          <p:cNvPr id="35843" name="Rectangle 2"/>
          <p:cNvSpPr>
            <a:spLocks noGrp="1" noChangeArrowheads="1"/>
          </p:cNvSpPr>
          <p:nvPr>
            <p:ph type="title"/>
          </p:nvPr>
        </p:nvSpPr>
        <p:spPr/>
        <p:txBody>
          <a:bodyPr/>
          <a:lstStyle/>
          <a:p>
            <a:pPr eaLnBrk="1" hangingPunct="1"/>
            <a:r>
              <a:rPr lang="es-ES" altLang="es-ES" sz="2400"/>
              <a:t>Árboles Binarios de Búsqueda Óptimos (OBST)</a:t>
            </a:r>
          </a:p>
        </p:txBody>
      </p:sp>
      <p:sp>
        <p:nvSpPr>
          <p:cNvPr id="8" name="Rectangle 3"/>
          <p:cNvSpPr txBox="1">
            <a:spLocks noChangeArrowheads="1"/>
          </p:cNvSpPr>
          <p:nvPr/>
        </p:nvSpPr>
        <p:spPr bwMode="auto">
          <a:xfrm>
            <a:off x="685800" y="1557338"/>
            <a:ext cx="8278813"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Blip>
                <a:blip r:embed="rId2"/>
              </a:buBlip>
              <a:defRPr sz="2400">
                <a:solidFill>
                  <a:srgbClr val="005176"/>
                </a:solidFill>
                <a:latin typeface="+mn-lt"/>
                <a:ea typeface="+mn-ea"/>
                <a:cs typeface="+mn-cs"/>
              </a:defRPr>
            </a:lvl1pPr>
            <a:lvl2pPr marL="742950" indent="-285750" algn="l" rtl="0" eaLnBrk="0" fontAlgn="base" hangingPunct="0">
              <a:spcBef>
                <a:spcPct val="20000"/>
              </a:spcBef>
              <a:spcAft>
                <a:spcPct val="0"/>
              </a:spcAft>
              <a:buFont typeface="Times New Roman" pitchFamily="18" charset="0"/>
              <a:buBlip>
                <a:blip r:embed="rId2"/>
              </a:buBlip>
              <a:defRPr sz="2000">
                <a:solidFill>
                  <a:srgbClr val="005176"/>
                </a:solidFill>
                <a:latin typeface="+mn-lt"/>
              </a:defRPr>
            </a:lvl2pPr>
            <a:lvl3pPr marL="1143000" indent="-228600" algn="l" rtl="0" eaLnBrk="0" fontAlgn="base" hangingPunct="0">
              <a:spcBef>
                <a:spcPct val="20000"/>
              </a:spcBef>
              <a:spcAft>
                <a:spcPct val="0"/>
              </a:spcAft>
              <a:buChar char="•"/>
              <a:defRPr>
                <a:solidFill>
                  <a:srgbClr val="005176"/>
                </a:solidFill>
                <a:latin typeface="+mn-lt"/>
              </a:defRPr>
            </a:lvl3pPr>
            <a:lvl4pPr marL="1600200" indent="-228600" algn="l" rtl="0" eaLnBrk="0" fontAlgn="base" hangingPunct="0">
              <a:spcBef>
                <a:spcPct val="20000"/>
              </a:spcBef>
              <a:spcAft>
                <a:spcPct val="0"/>
              </a:spcAft>
              <a:buChar char="–"/>
              <a:defRPr sz="1600">
                <a:solidFill>
                  <a:srgbClr val="005176"/>
                </a:solidFill>
                <a:latin typeface="+mn-lt"/>
              </a:defRPr>
            </a:lvl4pPr>
            <a:lvl5pPr marL="2057400" indent="-228600" algn="l" rtl="0" eaLnBrk="0" fontAlgn="base" hangingPunct="0">
              <a:spcBef>
                <a:spcPct val="20000"/>
              </a:spcBef>
              <a:spcAft>
                <a:spcPct val="0"/>
              </a:spcAft>
              <a:buChar char="»"/>
              <a:defRPr sz="1400">
                <a:solidFill>
                  <a:srgbClr val="005176"/>
                </a:solidFill>
                <a:latin typeface="+mn-lt"/>
              </a:defRPr>
            </a:lvl5pPr>
            <a:lvl6pPr marL="2514600" indent="-228600" algn="l" rtl="0" fontAlgn="base">
              <a:spcBef>
                <a:spcPct val="20000"/>
              </a:spcBef>
              <a:spcAft>
                <a:spcPct val="0"/>
              </a:spcAft>
              <a:buChar char="»"/>
              <a:defRPr sz="1400">
                <a:solidFill>
                  <a:srgbClr val="005176"/>
                </a:solidFill>
                <a:latin typeface="+mn-lt"/>
              </a:defRPr>
            </a:lvl6pPr>
            <a:lvl7pPr marL="2971800" indent="-228600" algn="l" rtl="0" fontAlgn="base">
              <a:spcBef>
                <a:spcPct val="20000"/>
              </a:spcBef>
              <a:spcAft>
                <a:spcPct val="0"/>
              </a:spcAft>
              <a:buChar char="»"/>
              <a:defRPr sz="1400">
                <a:solidFill>
                  <a:srgbClr val="005176"/>
                </a:solidFill>
                <a:latin typeface="+mn-lt"/>
              </a:defRPr>
            </a:lvl7pPr>
            <a:lvl8pPr marL="3429000" indent="-228600" algn="l" rtl="0" fontAlgn="base">
              <a:spcBef>
                <a:spcPct val="20000"/>
              </a:spcBef>
              <a:spcAft>
                <a:spcPct val="0"/>
              </a:spcAft>
              <a:buChar char="»"/>
              <a:defRPr sz="1400">
                <a:solidFill>
                  <a:srgbClr val="005176"/>
                </a:solidFill>
                <a:latin typeface="+mn-lt"/>
              </a:defRPr>
            </a:lvl8pPr>
            <a:lvl9pPr marL="3886200" indent="-228600" algn="l" rtl="0" fontAlgn="base">
              <a:spcBef>
                <a:spcPct val="20000"/>
              </a:spcBef>
              <a:spcAft>
                <a:spcPct val="0"/>
              </a:spcAft>
              <a:buChar char="»"/>
              <a:defRPr sz="1400">
                <a:solidFill>
                  <a:srgbClr val="005176"/>
                </a:solidFill>
                <a:latin typeface="+mn-lt"/>
              </a:defRPr>
            </a:lvl9pPr>
          </a:lstStyle>
          <a:p>
            <a:pPr eaLnBrk="1" hangingPunct="1">
              <a:defRPr/>
            </a:pPr>
            <a:r>
              <a:rPr lang="es-ES" altLang="es-ES" b="1" kern="0" dirty="0"/>
              <a:t>Planteamiento de la solución</a:t>
            </a:r>
          </a:p>
          <a:p>
            <a:pPr algn="just" eaLnBrk="1" hangingPunct="1">
              <a:defRPr/>
            </a:pPr>
            <a:r>
              <a:rPr lang="es-ES" altLang="es-ES" sz="2000" kern="0" dirty="0"/>
              <a:t>Debido a que uno de los k árboles debe ser óptimo, el tiempo de búsqueda promedio para el árbol óptimo viene dado por</a:t>
            </a:r>
          </a:p>
          <a:p>
            <a:pPr algn="just" eaLnBrk="1" hangingPunct="1">
              <a:defRPr/>
            </a:pPr>
            <a:endParaRPr lang="es-ES" altLang="es-ES" sz="2000" kern="0" dirty="0"/>
          </a:p>
          <a:p>
            <a:pPr algn="just" eaLnBrk="1" hangingPunct="1">
              <a:defRPr/>
            </a:pPr>
            <a:endParaRPr lang="es-ES" altLang="es-ES" sz="2000" kern="0" dirty="0"/>
          </a:p>
          <a:p>
            <a:pPr algn="just" eaLnBrk="1" hangingPunct="1">
              <a:defRPr/>
            </a:pPr>
            <a:r>
              <a:rPr lang="es-ES" altLang="es-ES" sz="2000" kern="0" dirty="0"/>
              <a:t>Donde A[1, 0] y A[n + 1, n] se inicializan a 0. Aunque la suma de probabilidades en la anterior expresión es 1, hemos escrito ésta como una suma porque ahora se desea generalizar el resultado. Para este fin, exponemos la generalización como sigue</a:t>
            </a: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2708920"/>
            <a:ext cx="4980553" cy="576064"/>
          </a:xfrm>
          <a:prstGeom prst="rect">
            <a:avLst/>
          </a:prstGeom>
        </p:spPr>
      </p:pic>
      <p:pic>
        <p:nvPicPr>
          <p:cNvPr id="5" name="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0208" y="4797152"/>
            <a:ext cx="7760662" cy="1296144"/>
          </a:xfrm>
          <a:prstGeom prst="rect">
            <a:avLst/>
          </a:prstGeom>
        </p:spPr>
      </p:pic>
    </p:spTree>
    <p:extLst>
      <p:ext uri="{BB962C8B-B14F-4D97-AF65-F5344CB8AC3E}">
        <p14:creationId xmlns:p14="http://schemas.microsoft.com/office/powerpoint/2010/main" val="28474295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FD19C115-5FEB-4D0C-BEC6-874CBF9C8391}" type="slidenum">
              <a:rPr lang="es-ES" altLang="es-ES" sz="1800" smtClean="0">
                <a:solidFill>
                  <a:schemeClr val="bg1"/>
                </a:solidFill>
                <a:latin typeface="ZapfHumnst Dm BT" pitchFamily="34" charset="0"/>
              </a:rPr>
              <a:pPr eaLnBrk="1" hangingPunct="1">
                <a:spcBef>
                  <a:spcPct val="0"/>
                </a:spcBef>
                <a:buFontTx/>
                <a:buNone/>
              </a:pPr>
              <a:t>64</a:t>
            </a:fld>
            <a:endParaRPr lang="es-ES" altLang="es-ES" sz="1800">
              <a:solidFill>
                <a:schemeClr val="bg1"/>
              </a:solidFill>
              <a:latin typeface="ZapfHumnst Dm BT" pitchFamily="34" charset="0"/>
            </a:endParaRPr>
          </a:p>
        </p:txBody>
      </p:sp>
      <p:sp>
        <p:nvSpPr>
          <p:cNvPr id="35843" name="Rectangle 2"/>
          <p:cNvSpPr>
            <a:spLocks noGrp="1" noChangeArrowheads="1"/>
          </p:cNvSpPr>
          <p:nvPr>
            <p:ph type="title"/>
          </p:nvPr>
        </p:nvSpPr>
        <p:spPr/>
        <p:txBody>
          <a:bodyPr/>
          <a:lstStyle/>
          <a:p>
            <a:pPr eaLnBrk="1" hangingPunct="1"/>
            <a:r>
              <a:rPr lang="es-ES" altLang="es-ES" sz="2400"/>
              <a:t>Árboles Binarios de Búsqueda Óptimos (OBST)</a:t>
            </a:r>
          </a:p>
        </p:txBody>
      </p:sp>
      <p:sp>
        <p:nvSpPr>
          <p:cNvPr id="8" name="Rectangle 3"/>
          <p:cNvSpPr txBox="1">
            <a:spLocks noChangeArrowheads="1"/>
          </p:cNvSpPr>
          <p:nvPr/>
        </p:nvSpPr>
        <p:spPr bwMode="auto">
          <a:xfrm>
            <a:off x="685800" y="1557338"/>
            <a:ext cx="8278813"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Blip>
                <a:blip r:embed="rId2"/>
              </a:buBlip>
              <a:defRPr sz="2400">
                <a:solidFill>
                  <a:srgbClr val="005176"/>
                </a:solidFill>
                <a:latin typeface="+mn-lt"/>
                <a:ea typeface="+mn-ea"/>
                <a:cs typeface="+mn-cs"/>
              </a:defRPr>
            </a:lvl1pPr>
            <a:lvl2pPr marL="742950" indent="-285750" algn="l" rtl="0" eaLnBrk="0" fontAlgn="base" hangingPunct="0">
              <a:spcBef>
                <a:spcPct val="20000"/>
              </a:spcBef>
              <a:spcAft>
                <a:spcPct val="0"/>
              </a:spcAft>
              <a:buFont typeface="Times New Roman" pitchFamily="18" charset="0"/>
              <a:buBlip>
                <a:blip r:embed="rId2"/>
              </a:buBlip>
              <a:defRPr sz="2000">
                <a:solidFill>
                  <a:srgbClr val="005176"/>
                </a:solidFill>
                <a:latin typeface="+mn-lt"/>
              </a:defRPr>
            </a:lvl2pPr>
            <a:lvl3pPr marL="1143000" indent="-228600" algn="l" rtl="0" eaLnBrk="0" fontAlgn="base" hangingPunct="0">
              <a:spcBef>
                <a:spcPct val="20000"/>
              </a:spcBef>
              <a:spcAft>
                <a:spcPct val="0"/>
              </a:spcAft>
              <a:buChar char="•"/>
              <a:defRPr>
                <a:solidFill>
                  <a:srgbClr val="005176"/>
                </a:solidFill>
                <a:latin typeface="+mn-lt"/>
              </a:defRPr>
            </a:lvl3pPr>
            <a:lvl4pPr marL="1600200" indent="-228600" algn="l" rtl="0" eaLnBrk="0" fontAlgn="base" hangingPunct="0">
              <a:spcBef>
                <a:spcPct val="20000"/>
              </a:spcBef>
              <a:spcAft>
                <a:spcPct val="0"/>
              </a:spcAft>
              <a:buChar char="–"/>
              <a:defRPr sz="1600">
                <a:solidFill>
                  <a:srgbClr val="005176"/>
                </a:solidFill>
                <a:latin typeface="+mn-lt"/>
              </a:defRPr>
            </a:lvl4pPr>
            <a:lvl5pPr marL="2057400" indent="-228600" algn="l" rtl="0" eaLnBrk="0" fontAlgn="base" hangingPunct="0">
              <a:spcBef>
                <a:spcPct val="20000"/>
              </a:spcBef>
              <a:spcAft>
                <a:spcPct val="0"/>
              </a:spcAft>
              <a:buChar char="»"/>
              <a:defRPr sz="1400">
                <a:solidFill>
                  <a:srgbClr val="005176"/>
                </a:solidFill>
                <a:latin typeface="+mn-lt"/>
              </a:defRPr>
            </a:lvl5pPr>
            <a:lvl6pPr marL="2514600" indent="-228600" algn="l" rtl="0" fontAlgn="base">
              <a:spcBef>
                <a:spcPct val="20000"/>
              </a:spcBef>
              <a:spcAft>
                <a:spcPct val="0"/>
              </a:spcAft>
              <a:buChar char="»"/>
              <a:defRPr sz="1400">
                <a:solidFill>
                  <a:srgbClr val="005176"/>
                </a:solidFill>
                <a:latin typeface="+mn-lt"/>
              </a:defRPr>
            </a:lvl6pPr>
            <a:lvl7pPr marL="2971800" indent="-228600" algn="l" rtl="0" fontAlgn="base">
              <a:spcBef>
                <a:spcPct val="20000"/>
              </a:spcBef>
              <a:spcAft>
                <a:spcPct val="0"/>
              </a:spcAft>
              <a:buChar char="»"/>
              <a:defRPr sz="1400">
                <a:solidFill>
                  <a:srgbClr val="005176"/>
                </a:solidFill>
                <a:latin typeface="+mn-lt"/>
              </a:defRPr>
            </a:lvl7pPr>
            <a:lvl8pPr marL="3429000" indent="-228600" algn="l" rtl="0" fontAlgn="base">
              <a:spcBef>
                <a:spcPct val="20000"/>
              </a:spcBef>
              <a:spcAft>
                <a:spcPct val="0"/>
              </a:spcAft>
              <a:buChar char="»"/>
              <a:defRPr sz="1400">
                <a:solidFill>
                  <a:srgbClr val="005176"/>
                </a:solidFill>
                <a:latin typeface="+mn-lt"/>
              </a:defRPr>
            </a:lvl8pPr>
            <a:lvl9pPr marL="3886200" indent="-228600" algn="l" rtl="0" fontAlgn="base">
              <a:spcBef>
                <a:spcPct val="20000"/>
              </a:spcBef>
              <a:spcAft>
                <a:spcPct val="0"/>
              </a:spcAft>
              <a:buChar char="»"/>
              <a:defRPr sz="1400">
                <a:solidFill>
                  <a:srgbClr val="005176"/>
                </a:solidFill>
                <a:latin typeface="+mn-lt"/>
              </a:defRPr>
            </a:lvl9pPr>
          </a:lstStyle>
          <a:p>
            <a:pPr eaLnBrk="1" hangingPunct="1">
              <a:defRPr/>
            </a:pPr>
            <a:r>
              <a:rPr lang="es-ES" altLang="es-ES" b="1" kern="0" dirty="0"/>
              <a:t>Planteamiento de la solución</a:t>
            </a:r>
          </a:p>
          <a:p>
            <a:pPr algn="just" eaLnBrk="1" hangingPunct="1">
              <a:defRPr/>
            </a:pPr>
            <a:endParaRPr lang="es-ES" altLang="es-ES" sz="2000" kern="0" dirty="0"/>
          </a:p>
          <a:p>
            <a:pPr algn="just" eaLnBrk="1" hangingPunct="1">
              <a:defRPr/>
            </a:pPr>
            <a:endParaRPr lang="es-ES" altLang="es-ES" sz="2000" kern="0" dirty="0"/>
          </a:p>
          <a:p>
            <a:pPr algn="just" eaLnBrk="1" hangingPunct="1">
              <a:defRPr/>
            </a:pPr>
            <a:endParaRPr lang="es-ES" altLang="es-ES" sz="2000" kern="0" dirty="0"/>
          </a:p>
          <a:p>
            <a:pPr algn="just" eaLnBrk="1" hangingPunct="1">
              <a:defRPr/>
            </a:pPr>
            <a:endParaRPr lang="es-ES" altLang="es-ES" sz="2000" kern="0" dirty="0"/>
          </a:p>
          <a:p>
            <a:pPr algn="just" eaLnBrk="1" hangingPunct="1">
              <a:defRPr/>
            </a:pPr>
            <a:r>
              <a:rPr lang="es-ES" altLang="es-ES" sz="2000" kern="0" dirty="0"/>
              <a:t>Utilizando esta expresión podemos diseñar un algoritmo que determine un </a:t>
            </a:r>
            <a:r>
              <a:rPr lang="es-ES" altLang="es-ES" sz="2000" kern="0" dirty="0" err="1"/>
              <a:t>optimal</a:t>
            </a:r>
            <a:r>
              <a:rPr lang="es-ES" altLang="es-ES" sz="2000" kern="0" dirty="0"/>
              <a:t> </a:t>
            </a:r>
            <a:r>
              <a:rPr lang="es-ES" altLang="es-ES" sz="2000" kern="0" dirty="0" err="1"/>
              <a:t>binary</a:t>
            </a:r>
            <a:r>
              <a:rPr lang="es-ES" altLang="es-ES" sz="2000" kern="0" dirty="0"/>
              <a:t> </a:t>
            </a:r>
            <a:r>
              <a:rPr lang="es-ES" altLang="es-ES" sz="2000" kern="0" dirty="0" err="1"/>
              <a:t>search</a:t>
            </a:r>
            <a:r>
              <a:rPr lang="es-ES" altLang="es-ES" sz="2000" kern="0" dirty="0"/>
              <a:t> </a:t>
            </a:r>
            <a:r>
              <a:rPr lang="es-ES" altLang="es-ES" sz="2000" kern="0" dirty="0" err="1"/>
              <a:t>tree</a:t>
            </a:r>
            <a:r>
              <a:rPr lang="es-ES" altLang="es-ES" sz="2000" kern="0" dirty="0"/>
              <a:t> (OBST). Debido a que A[i, j] se calcula a partir de las entradas en la fila i-</a:t>
            </a:r>
            <a:r>
              <a:rPr lang="es-ES" altLang="es-ES" sz="2000" kern="0" dirty="0" err="1"/>
              <a:t>ésima</a:t>
            </a:r>
            <a:r>
              <a:rPr lang="es-ES" altLang="es-ES" sz="2000" kern="0" dirty="0"/>
              <a:t>, pero a la izquierda de A[i, j] y de las entradas en la columna j-</a:t>
            </a:r>
            <a:r>
              <a:rPr lang="es-ES" altLang="es-ES" sz="2000" kern="0" dirty="0" err="1"/>
              <a:t>ésima</a:t>
            </a:r>
            <a:r>
              <a:rPr lang="es-ES" altLang="es-ES" sz="2000" kern="0" dirty="0"/>
              <a:t>, pero debajo de A[i, j], se procede al cálculo en secuencia de los valores de cada diagonal</a:t>
            </a:r>
          </a:p>
        </p:txBody>
      </p:sp>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2139084"/>
            <a:ext cx="7128792" cy="1190612"/>
          </a:xfrm>
          <a:prstGeom prst="rect">
            <a:avLst/>
          </a:prstGeom>
        </p:spPr>
      </p:pic>
    </p:spTree>
    <p:extLst>
      <p:ext uri="{BB962C8B-B14F-4D97-AF65-F5344CB8AC3E}">
        <p14:creationId xmlns:p14="http://schemas.microsoft.com/office/powerpoint/2010/main" val="20503260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FD19C115-5FEB-4D0C-BEC6-874CBF9C8391}" type="slidenum">
              <a:rPr lang="es-ES" altLang="es-ES" sz="1800" smtClean="0">
                <a:solidFill>
                  <a:schemeClr val="bg1"/>
                </a:solidFill>
                <a:latin typeface="ZapfHumnst Dm BT" pitchFamily="34" charset="0"/>
              </a:rPr>
              <a:pPr eaLnBrk="1" hangingPunct="1">
                <a:spcBef>
                  <a:spcPct val="0"/>
                </a:spcBef>
                <a:buFontTx/>
                <a:buNone/>
              </a:pPr>
              <a:t>65</a:t>
            </a:fld>
            <a:endParaRPr lang="es-ES" altLang="es-ES" sz="1800">
              <a:solidFill>
                <a:schemeClr val="bg1"/>
              </a:solidFill>
              <a:latin typeface="ZapfHumnst Dm BT" pitchFamily="34" charset="0"/>
            </a:endParaRPr>
          </a:p>
        </p:txBody>
      </p:sp>
      <p:sp>
        <p:nvSpPr>
          <p:cNvPr id="35843" name="Rectangle 2"/>
          <p:cNvSpPr>
            <a:spLocks noGrp="1" noChangeArrowheads="1"/>
          </p:cNvSpPr>
          <p:nvPr>
            <p:ph type="title"/>
          </p:nvPr>
        </p:nvSpPr>
        <p:spPr/>
        <p:txBody>
          <a:bodyPr/>
          <a:lstStyle/>
          <a:p>
            <a:pPr eaLnBrk="1" hangingPunct="1"/>
            <a:r>
              <a:rPr lang="es-ES" altLang="es-ES" sz="2400"/>
              <a:t>Árboles Binarios de Búsqueda Óptimos (OBST)</a:t>
            </a:r>
          </a:p>
        </p:txBody>
      </p:sp>
      <p:sp>
        <p:nvSpPr>
          <p:cNvPr id="8" name="Rectangle 3"/>
          <p:cNvSpPr txBox="1">
            <a:spLocks noChangeArrowheads="1"/>
          </p:cNvSpPr>
          <p:nvPr/>
        </p:nvSpPr>
        <p:spPr bwMode="auto">
          <a:xfrm>
            <a:off x="685800" y="1557338"/>
            <a:ext cx="8278813"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Blip>
                <a:blip r:embed="rId2"/>
              </a:buBlip>
              <a:defRPr sz="2400">
                <a:solidFill>
                  <a:srgbClr val="005176"/>
                </a:solidFill>
                <a:latin typeface="+mn-lt"/>
                <a:ea typeface="+mn-ea"/>
                <a:cs typeface="+mn-cs"/>
              </a:defRPr>
            </a:lvl1pPr>
            <a:lvl2pPr marL="742950" indent="-285750" algn="l" rtl="0" eaLnBrk="0" fontAlgn="base" hangingPunct="0">
              <a:spcBef>
                <a:spcPct val="20000"/>
              </a:spcBef>
              <a:spcAft>
                <a:spcPct val="0"/>
              </a:spcAft>
              <a:buFont typeface="Times New Roman" pitchFamily="18" charset="0"/>
              <a:buBlip>
                <a:blip r:embed="rId2"/>
              </a:buBlip>
              <a:defRPr sz="2000">
                <a:solidFill>
                  <a:srgbClr val="005176"/>
                </a:solidFill>
                <a:latin typeface="+mn-lt"/>
              </a:defRPr>
            </a:lvl2pPr>
            <a:lvl3pPr marL="1143000" indent="-228600" algn="l" rtl="0" eaLnBrk="0" fontAlgn="base" hangingPunct="0">
              <a:spcBef>
                <a:spcPct val="20000"/>
              </a:spcBef>
              <a:spcAft>
                <a:spcPct val="0"/>
              </a:spcAft>
              <a:buChar char="•"/>
              <a:defRPr>
                <a:solidFill>
                  <a:srgbClr val="005176"/>
                </a:solidFill>
                <a:latin typeface="+mn-lt"/>
              </a:defRPr>
            </a:lvl3pPr>
            <a:lvl4pPr marL="1600200" indent="-228600" algn="l" rtl="0" eaLnBrk="0" fontAlgn="base" hangingPunct="0">
              <a:spcBef>
                <a:spcPct val="20000"/>
              </a:spcBef>
              <a:spcAft>
                <a:spcPct val="0"/>
              </a:spcAft>
              <a:buChar char="–"/>
              <a:defRPr sz="1600">
                <a:solidFill>
                  <a:srgbClr val="005176"/>
                </a:solidFill>
                <a:latin typeface="+mn-lt"/>
              </a:defRPr>
            </a:lvl4pPr>
            <a:lvl5pPr marL="2057400" indent="-228600" algn="l" rtl="0" eaLnBrk="0" fontAlgn="base" hangingPunct="0">
              <a:spcBef>
                <a:spcPct val="20000"/>
              </a:spcBef>
              <a:spcAft>
                <a:spcPct val="0"/>
              </a:spcAft>
              <a:buChar char="»"/>
              <a:defRPr sz="1400">
                <a:solidFill>
                  <a:srgbClr val="005176"/>
                </a:solidFill>
                <a:latin typeface="+mn-lt"/>
              </a:defRPr>
            </a:lvl5pPr>
            <a:lvl6pPr marL="2514600" indent="-228600" algn="l" rtl="0" fontAlgn="base">
              <a:spcBef>
                <a:spcPct val="20000"/>
              </a:spcBef>
              <a:spcAft>
                <a:spcPct val="0"/>
              </a:spcAft>
              <a:buChar char="»"/>
              <a:defRPr sz="1400">
                <a:solidFill>
                  <a:srgbClr val="005176"/>
                </a:solidFill>
                <a:latin typeface="+mn-lt"/>
              </a:defRPr>
            </a:lvl6pPr>
            <a:lvl7pPr marL="2971800" indent="-228600" algn="l" rtl="0" fontAlgn="base">
              <a:spcBef>
                <a:spcPct val="20000"/>
              </a:spcBef>
              <a:spcAft>
                <a:spcPct val="0"/>
              </a:spcAft>
              <a:buChar char="»"/>
              <a:defRPr sz="1400">
                <a:solidFill>
                  <a:srgbClr val="005176"/>
                </a:solidFill>
                <a:latin typeface="+mn-lt"/>
              </a:defRPr>
            </a:lvl7pPr>
            <a:lvl8pPr marL="3429000" indent="-228600" algn="l" rtl="0" fontAlgn="base">
              <a:spcBef>
                <a:spcPct val="20000"/>
              </a:spcBef>
              <a:spcAft>
                <a:spcPct val="0"/>
              </a:spcAft>
              <a:buChar char="»"/>
              <a:defRPr sz="1400">
                <a:solidFill>
                  <a:srgbClr val="005176"/>
                </a:solidFill>
                <a:latin typeface="+mn-lt"/>
              </a:defRPr>
            </a:lvl8pPr>
            <a:lvl9pPr marL="3886200" indent="-228600" algn="l" rtl="0" fontAlgn="base">
              <a:spcBef>
                <a:spcPct val="20000"/>
              </a:spcBef>
              <a:spcAft>
                <a:spcPct val="0"/>
              </a:spcAft>
              <a:buChar char="»"/>
              <a:defRPr sz="1400">
                <a:solidFill>
                  <a:srgbClr val="005176"/>
                </a:solidFill>
                <a:latin typeface="+mn-lt"/>
              </a:defRPr>
            </a:lvl9pPr>
          </a:lstStyle>
          <a:p>
            <a:pPr eaLnBrk="1" hangingPunct="1">
              <a:defRPr/>
            </a:pPr>
            <a:r>
              <a:rPr lang="es-ES" altLang="es-ES" b="1" kern="0" dirty="0"/>
              <a:t>Consideraciones relativas al algoritmo</a:t>
            </a:r>
          </a:p>
          <a:p>
            <a:pPr algn="just" eaLnBrk="1" hangingPunct="1">
              <a:defRPr/>
            </a:pPr>
            <a:r>
              <a:rPr lang="es-ES" altLang="es-ES" sz="2000" b="1" kern="0" dirty="0"/>
              <a:t>Problema</a:t>
            </a:r>
            <a:r>
              <a:rPr lang="es-ES" altLang="es-ES" sz="2000" kern="0" dirty="0"/>
              <a:t>: Determinar un </a:t>
            </a:r>
            <a:r>
              <a:rPr lang="es-ES" altLang="es-ES" sz="2000" i="1" kern="0" dirty="0"/>
              <a:t>BST</a:t>
            </a:r>
            <a:r>
              <a:rPr lang="es-ES" altLang="es-ES" sz="2000" kern="0" dirty="0"/>
              <a:t> óptimo para un conjunto de n claves, cada una con una probabilidad dada de ser la clave de búsqueda</a:t>
            </a:r>
          </a:p>
          <a:p>
            <a:pPr algn="just" eaLnBrk="1" hangingPunct="1">
              <a:defRPr/>
            </a:pPr>
            <a:r>
              <a:rPr lang="es-ES" altLang="es-ES" sz="2000" b="1" kern="0" dirty="0"/>
              <a:t>Inputs</a:t>
            </a:r>
            <a:r>
              <a:rPr lang="es-ES" altLang="es-ES" sz="2000" kern="0" dirty="0"/>
              <a:t>: </a:t>
            </a:r>
            <a:r>
              <a:rPr lang="es-ES" altLang="es-ES" sz="2000" b="1" kern="0" dirty="0"/>
              <a:t>n</a:t>
            </a:r>
            <a:r>
              <a:rPr lang="es-ES" altLang="es-ES" sz="2000" kern="0" dirty="0"/>
              <a:t>, el número de claves, y </a:t>
            </a:r>
            <a:r>
              <a:rPr lang="es-ES" altLang="es-ES" sz="2000" b="1" kern="0" dirty="0"/>
              <a:t>p</a:t>
            </a:r>
            <a:r>
              <a:rPr lang="es-ES" altLang="es-ES" sz="2000" kern="0" dirty="0"/>
              <a:t> un </a:t>
            </a:r>
            <a:r>
              <a:rPr lang="es-ES" altLang="es-ES" sz="2000" kern="0" dirty="0" err="1"/>
              <a:t>array</a:t>
            </a:r>
            <a:r>
              <a:rPr lang="es-ES" altLang="es-ES" sz="2000" kern="0" dirty="0"/>
              <a:t> de números reales indexado de 1 a n, donde </a:t>
            </a:r>
            <a:r>
              <a:rPr lang="es-ES" altLang="es-ES" sz="2000" b="1" kern="0" dirty="0"/>
              <a:t>p[i]</a:t>
            </a:r>
            <a:r>
              <a:rPr lang="es-ES" altLang="es-ES" sz="2000" kern="0" dirty="0"/>
              <a:t> es la probabilidad de búsqueda para la i-</a:t>
            </a:r>
            <a:r>
              <a:rPr lang="es-ES" altLang="es-ES" sz="2000" kern="0" dirty="0" err="1"/>
              <a:t>ésima</a:t>
            </a:r>
            <a:r>
              <a:rPr lang="es-ES" altLang="es-ES" sz="2000" kern="0" dirty="0"/>
              <a:t> clave</a:t>
            </a:r>
            <a:endParaRPr lang="es-ES" altLang="es-ES" sz="2000" kern="0" baseline="-25000" dirty="0"/>
          </a:p>
          <a:p>
            <a:pPr algn="just" eaLnBrk="1" hangingPunct="1">
              <a:defRPr/>
            </a:pPr>
            <a:r>
              <a:rPr lang="es-ES" altLang="es-ES" sz="2000" b="1" kern="0" dirty="0"/>
              <a:t>Outputs</a:t>
            </a:r>
            <a:r>
              <a:rPr lang="es-ES" altLang="es-ES" sz="2000" kern="0" dirty="0"/>
              <a:t>: una variable </a:t>
            </a:r>
            <a:r>
              <a:rPr lang="es-ES" altLang="es-ES" sz="2000" b="1" kern="0" dirty="0" err="1"/>
              <a:t>minAvg</a:t>
            </a:r>
            <a:r>
              <a:rPr lang="es-ES" altLang="es-ES" sz="2000" kern="0" dirty="0"/>
              <a:t> cuyo valor es el tiempo de búsqueda promedio para un OBST (Optima </a:t>
            </a:r>
            <a:r>
              <a:rPr lang="es-ES" altLang="es-ES" sz="2000" kern="0" dirty="0" err="1"/>
              <a:t>Binary</a:t>
            </a:r>
            <a:r>
              <a:rPr lang="es-ES" altLang="es-ES" sz="2000" kern="0" dirty="0"/>
              <a:t> </a:t>
            </a:r>
            <a:r>
              <a:rPr lang="es-ES" altLang="es-ES" sz="2000" kern="0" dirty="0" err="1"/>
              <a:t>Search</a:t>
            </a:r>
            <a:r>
              <a:rPr lang="es-ES" altLang="es-ES" sz="2000" kern="0" dirty="0"/>
              <a:t> </a:t>
            </a:r>
            <a:r>
              <a:rPr lang="es-ES" altLang="es-ES" sz="2000" kern="0" dirty="0" err="1"/>
              <a:t>Tree</a:t>
            </a:r>
            <a:r>
              <a:rPr lang="es-ES" altLang="es-ES" sz="2000" kern="0" dirty="0"/>
              <a:t>). Y una tabla bidimensional </a:t>
            </a:r>
            <a:r>
              <a:rPr lang="es-ES" altLang="es-ES" sz="2000" b="1" kern="0" dirty="0"/>
              <a:t>R</a:t>
            </a:r>
            <a:r>
              <a:rPr lang="es-ES" altLang="es-ES" sz="2000" kern="0" dirty="0"/>
              <a:t> para la cual se puede construir un OBST. </a:t>
            </a:r>
            <a:r>
              <a:rPr lang="es-ES" altLang="es-ES" sz="2000" b="1" kern="0" dirty="0"/>
              <a:t>R</a:t>
            </a:r>
            <a:r>
              <a:rPr lang="es-ES" altLang="es-ES" sz="2000" kern="0" dirty="0"/>
              <a:t> tiene sus filas indexadas de 1 a n + 1 y sus columnas indexadas de 0 a n. </a:t>
            </a:r>
            <a:r>
              <a:rPr lang="es-ES" altLang="es-ES" sz="2000" b="1" kern="0" dirty="0"/>
              <a:t>R[i, j]</a:t>
            </a:r>
            <a:r>
              <a:rPr lang="es-ES" altLang="es-ES" sz="2000" kern="0" dirty="0"/>
              <a:t> es el índice de la clave en la raíz de un OBST conteniendo la i-</a:t>
            </a:r>
            <a:r>
              <a:rPr lang="es-ES" altLang="es-ES" sz="2000" kern="0" dirty="0" err="1"/>
              <a:t>ésima</a:t>
            </a:r>
            <a:r>
              <a:rPr lang="es-ES" altLang="es-ES" sz="2000" kern="0" dirty="0"/>
              <a:t> clave a través de las j-</a:t>
            </a:r>
            <a:r>
              <a:rPr lang="es-ES" altLang="es-ES" sz="2000" kern="0" dirty="0" err="1"/>
              <a:t>ésimas</a:t>
            </a:r>
            <a:r>
              <a:rPr lang="es-ES" altLang="es-ES" sz="2000" kern="0" dirty="0"/>
              <a:t> claves.</a:t>
            </a:r>
            <a:r>
              <a:rPr lang="es-ES" altLang="es-ES" sz="1600" kern="0" dirty="0"/>
              <a:t> Es decir, esta tabla contiene los índices de las claves escogidas desde la raíz en cada paso. R[2, 4] contiene el índice de la clave en la raíz de un árbol óptimo conteniendo la segunda, tercera y cuarta clave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4B4AE5F2-92B2-4256-9F47-8609E75FC7CB}" type="slidenum">
              <a:rPr lang="es-ES" altLang="es-ES" sz="1800" smtClean="0">
                <a:solidFill>
                  <a:schemeClr val="bg1"/>
                </a:solidFill>
                <a:latin typeface="ZapfHumnst Dm BT" pitchFamily="34" charset="0"/>
              </a:rPr>
              <a:pPr eaLnBrk="1" hangingPunct="1">
                <a:spcBef>
                  <a:spcPct val="0"/>
                </a:spcBef>
                <a:buFontTx/>
                <a:buNone/>
              </a:pPr>
              <a:t>66</a:t>
            </a:fld>
            <a:endParaRPr lang="es-ES" altLang="es-ES" sz="1800">
              <a:solidFill>
                <a:schemeClr val="bg1"/>
              </a:solidFill>
              <a:latin typeface="ZapfHumnst Dm BT" pitchFamily="34" charset="0"/>
            </a:endParaRPr>
          </a:p>
        </p:txBody>
      </p:sp>
      <p:sp>
        <p:nvSpPr>
          <p:cNvPr id="36867" name="Rectangle 2"/>
          <p:cNvSpPr>
            <a:spLocks noGrp="1" noChangeArrowheads="1"/>
          </p:cNvSpPr>
          <p:nvPr>
            <p:ph type="title"/>
          </p:nvPr>
        </p:nvSpPr>
        <p:spPr/>
        <p:txBody>
          <a:bodyPr/>
          <a:lstStyle/>
          <a:p>
            <a:pPr eaLnBrk="1" hangingPunct="1"/>
            <a:r>
              <a:rPr lang="es-ES" altLang="es-ES" sz="2400" dirty="0"/>
              <a:t>Árboles Binarios de Búsqueda Óptimos (OBST)</a:t>
            </a:r>
          </a:p>
        </p:txBody>
      </p:sp>
      <mc:AlternateContent xmlns:mc="http://schemas.openxmlformats.org/markup-compatibility/2006" xmlns:a14="http://schemas.microsoft.com/office/drawing/2010/main">
        <mc:Choice Requires="a14">
          <p:sp>
            <p:nvSpPr>
              <p:cNvPr id="5" name="Rectangle 3"/>
              <p:cNvSpPr txBox="1">
                <a:spLocks noChangeArrowheads="1"/>
              </p:cNvSpPr>
              <p:nvPr/>
            </p:nvSpPr>
            <p:spPr bwMode="auto">
              <a:xfrm>
                <a:off x="685800" y="1557338"/>
                <a:ext cx="8278813" cy="467995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Blip>
                    <a:blip r:embed="rId2"/>
                  </a:buBlip>
                  <a:defRPr sz="2400">
                    <a:solidFill>
                      <a:srgbClr val="005176"/>
                    </a:solidFill>
                    <a:latin typeface="+mn-lt"/>
                    <a:ea typeface="+mn-ea"/>
                    <a:cs typeface="+mn-cs"/>
                  </a:defRPr>
                </a:lvl1pPr>
                <a:lvl2pPr marL="742950" indent="-285750" algn="l" rtl="0" eaLnBrk="0" fontAlgn="base" hangingPunct="0">
                  <a:spcBef>
                    <a:spcPct val="20000"/>
                  </a:spcBef>
                  <a:spcAft>
                    <a:spcPct val="0"/>
                  </a:spcAft>
                  <a:buFont typeface="Times New Roman" pitchFamily="18" charset="0"/>
                  <a:buBlip>
                    <a:blip r:embed="rId2"/>
                  </a:buBlip>
                  <a:defRPr sz="2000">
                    <a:solidFill>
                      <a:srgbClr val="005176"/>
                    </a:solidFill>
                    <a:latin typeface="+mn-lt"/>
                  </a:defRPr>
                </a:lvl2pPr>
                <a:lvl3pPr marL="1143000" indent="-228600" algn="l" rtl="0" eaLnBrk="0" fontAlgn="base" hangingPunct="0">
                  <a:spcBef>
                    <a:spcPct val="20000"/>
                  </a:spcBef>
                  <a:spcAft>
                    <a:spcPct val="0"/>
                  </a:spcAft>
                  <a:buChar char="•"/>
                  <a:defRPr>
                    <a:solidFill>
                      <a:srgbClr val="005176"/>
                    </a:solidFill>
                    <a:latin typeface="+mn-lt"/>
                  </a:defRPr>
                </a:lvl3pPr>
                <a:lvl4pPr marL="1600200" indent="-228600" algn="l" rtl="0" eaLnBrk="0" fontAlgn="base" hangingPunct="0">
                  <a:spcBef>
                    <a:spcPct val="20000"/>
                  </a:spcBef>
                  <a:spcAft>
                    <a:spcPct val="0"/>
                  </a:spcAft>
                  <a:buChar char="–"/>
                  <a:defRPr sz="1600">
                    <a:solidFill>
                      <a:srgbClr val="005176"/>
                    </a:solidFill>
                    <a:latin typeface="+mn-lt"/>
                  </a:defRPr>
                </a:lvl4pPr>
                <a:lvl5pPr marL="2057400" indent="-228600" algn="l" rtl="0" eaLnBrk="0" fontAlgn="base" hangingPunct="0">
                  <a:spcBef>
                    <a:spcPct val="20000"/>
                  </a:spcBef>
                  <a:spcAft>
                    <a:spcPct val="0"/>
                  </a:spcAft>
                  <a:buChar char="»"/>
                  <a:defRPr sz="1400">
                    <a:solidFill>
                      <a:srgbClr val="005176"/>
                    </a:solidFill>
                    <a:latin typeface="+mn-lt"/>
                  </a:defRPr>
                </a:lvl5pPr>
                <a:lvl6pPr marL="2514600" indent="-228600" algn="l" rtl="0" fontAlgn="base">
                  <a:spcBef>
                    <a:spcPct val="20000"/>
                  </a:spcBef>
                  <a:spcAft>
                    <a:spcPct val="0"/>
                  </a:spcAft>
                  <a:buChar char="»"/>
                  <a:defRPr sz="1400">
                    <a:solidFill>
                      <a:srgbClr val="005176"/>
                    </a:solidFill>
                    <a:latin typeface="+mn-lt"/>
                  </a:defRPr>
                </a:lvl6pPr>
                <a:lvl7pPr marL="2971800" indent="-228600" algn="l" rtl="0" fontAlgn="base">
                  <a:spcBef>
                    <a:spcPct val="20000"/>
                  </a:spcBef>
                  <a:spcAft>
                    <a:spcPct val="0"/>
                  </a:spcAft>
                  <a:buChar char="»"/>
                  <a:defRPr sz="1400">
                    <a:solidFill>
                      <a:srgbClr val="005176"/>
                    </a:solidFill>
                    <a:latin typeface="+mn-lt"/>
                  </a:defRPr>
                </a:lvl7pPr>
                <a:lvl8pPr marL="3429000" indent="-228600" algn="l" rtl="0" fontAlgn="base">
                  <a:spcBef>
                    <a:spcPct val="20000"/>
                  </a:spcBef>
                  <a:spcAft>
                    <a:spcPct val="0"/>
                  </a:spcAft>
                  <a:buChar char="»"/>
                  <a:defRPr sz="1400">
                    <a:solidFill>
                      <a:srgbClr val="005176"/>
                    </a:solidFill>
                    <a:latin typeface="+mn-lt"/>
                  </a:defRPr>
                </a:lvl8pPr>
                <a:lvl9pPr marL="3886200" indent="-228600" algn="l" rtl="0" fontAlgn="base">
                  <a:spcBef>
                    <a:spcPct val="20000"/>
                  </a:spcBef>
                  <a:spcAft>
                    <a:spcPct val="0"/>
                  </a:spcAft>
                  <a:buChar char="»"/>
                  <a:defRPr sz="1400">
                    <a:solidFill>
                      <a:srgbClr val="005176"/>
                    </a:solidFill>
                    <a:latin typeface="+mn-lt"/>
                  </a:defRPr>
                </a:lvl9pPr>
              </a:lstStyle>
              <a:p>
                <a:pPr eaLnBrk="1" hangingPunct="1">
                  <a:defRPr/>
                </a:pPr>
                <a:r>
                  <a:rPr lang="es-ES" altLang="es-ES" b="1" kern="0" dirty="0"/>
                  <a:t>Algoritmo</a:t>
                </a:r>
                <a:endParaRPr lang="es-ES" altLang="es-ES" kern="0" dirty="0"/>
              </a:p>
              <a:p>
                <a:pPr eaLnBrk="1" hangingPunct="1">
                  <a:buFontTx/>
                  <a:buNone/>
                  <a:defRPr/>
                </a:pPr>
                <a:r>
                  <a:rPr lang="es-ES" altLang="es-ES" sz="1800" kern="0" dirty="0" err="1"/>
                  <a:t>void</a:t>
                </a:r>
                <a:r>
                  <a:rPr lang="es-ES" altLang="es-ES" sz="1800" kern="0" dirty="0"/>
                  <a:t> </a:t>
                </a:r>
                <a:r>
                  <a:rPr lang="es-ES" altLang="es-ES" sz="1800" b="1" kern="0" dirty="0" err="1"/>
                  <a:t>obst</a:t>
                </a:r>
                <a:r>
                  <a:rPr lang="es-ES" altLang="es-ES" sz="1800" kern="0" dirty="0"/>
                  <a:t>(</a:t>
                </a:r>
                <a:r>
                  <a:rPr lang="es-ES" altLang="es-ES" sz="1800" kern="0" dirty="0" err="1"/>
                  <a:t>int</a:t>
                </a:r>
                <a:r>
                  <a:rPr lang="es-ES" altLang="es-ES" sz="1800" kern="0" dirty="0"/>
                  <a:t> n, </a:t>
                </a:r>
                <a:r>
                  <a:rPr lang="es-ES" altLang="es-ES" sz="1800" kern="0" dirty="0" err="1"/>
                  <a:t>float</a:t>
                </a:r>
                <a:r>
                  <a:rPr lang="es-ES" altLang="es-ES" sz="1800" kern="0" dirty="0"/>
                  <a:t> p[], </a:t>
                </a:r>
                <a:r>
                  <a:rPr lang="es-ES" altLang="es-ES" sz="1800" kern="0" dirty="0" err="1"/>
                  <a:t>int</a:t>
                </a:r>
                <a:r>
                  <a:rPr lang="es-ES" altLang="es-ES" sz="1800" kern="0" dirty="0"/>
                  <a:t> R[][], </a:t>
                </a:r>
                <a:r>
                  <a:rPr lang="es-ES" altLang="es-ES" sz="1800" kern="0" dirty="0" err="1"/>
                  <a:t>int</a:t>
                </a:r>
                <a:r>
                  <a:rPr lang="es-ES" altLang="es-ES" sz="1800" kern="0" dirty="0"/>
                  <a:t> </a:t>
                </a:r>
                <a:r>
                  <a:rPr lang="es-ES" altLang="es-ES" sz="1800" kern="0" dirty="0" err="1"/>
                  <a:t>minAvg</a:t>
                </a:r>
                <a:r>
                  <a:rPr lang="es-ES" altLang="es-ES" sz="1800" kern="0" dirty="0"/>
                  <a:t>) {</a:t>
                </a:r>
                <a:endParaRPr lang="es-ES" altLang="es-ES" sz="1400" kern="0" dirty="0"/>
              </a:p>
              <a:p>
                <a:pPr eaLnBrk="1" hangingPunct="1">
                  <a:buFontTx/>
                  <a:buNone/>
                  <a:defRPr/>
                </a:pPr>
                <a:r>
                  <a:rPr lang="es-ES" altLang="es-ES" sz="1400" kern="0" dirty="0"/>
                  <a:t>   </a:t>
                </a:r>
                <a:r>
                  <a:rPr lang="es-ES" altLang="es-ES" sz="1400" kern="0" dirty="0" err="1"/>
                  <a:t>int</a:t>
                </a:r>
                <a:r>
                  <a:rPr lang="es-ES" altLang="es-ES" sz="1400" kern="0" dirty="0"/>
                  <a:t> A[1..n + 1, 0..n] </a:t>
                </a:r>
              </a:p>
              <a:p>
                <a:pPr eaLnBrk="1" hangingPunct="1">
                  <a:buFontTx/>
                  <a:buNone/>
                  <a:defRPr/>
                </a:pPr>
                <a:r>
                  <a:rPr lang="es-ES" altLang="es-ES" sz="1400" kern="0" dirty="0"/>
                  <a:t>   </a:t>
                </a:r>
                <a:r>
                  <a:rPr lang="es-ES" altLang="es-ES" sz="1400" kern="0" dirty="0" err="1"/>
                  <a:t>for</a:t>
                </a:r>
                <a:r>
                  <a:rPr lang="es-ES" altLang="es-ES" sz="1400" kern="0" dirty="0"/>
                  <a:t> i = 1 to n</a:t>
                </a:r>
              </a:p>
              <a:p>
                <a:pPr eaLnBrk="1" hangingPunct="1">
                  <a:buFontTx/>
                  <a:buNone/>
                  <a:defRPr/>
                </a:pPr>
                <a:r>
                  <a:rPr lang="es-ES" altLang="es-ES" sz="1400" kern="0" dirty="0"/>
                  <a:t>      A[i, </a:t>
                </a:r>
                <a:r>
                  <a:rPr lang="es-ES" altLang="es-ES" sz="1400" kern="0" dirty="0">
                    <a:sym typeface="Symbol"/>
                  </a:rPr>
                  <a:t>i – 1</a:t>
                </a:r>
                <a:r>
                  <a:rPr lang="es-ES" altLang="es-ES" sz="1400" kern="0" dirty="0"/>
                  <a:t>] = 0; A[i, i] = p[i];</a:t>
                </a:r>
              </a:p>
              <a:p>
                <a:pPr eaLnBrk="1" hangingPunct="1">
                  <a:buFontTx/>
                  <a:buNone/>
                  <a:defRPr/>
                </a:pPr>
                <a:r>
                  <a:rPr lang="es-ES" altLang="es-ES" sz="1400" kern="0" dirty="0"/>
                  <a:t>      R[i, </a:t>
                </a:r>
                <a:r>
                  <a:rPr lang="es-ES" altLang="es-ES" sz="1400" kern="0" dirty="0">
                    <a:sym typeface="Symbol"/>
                  </a:rPr>
                  <a:t>i – 1</a:t>
                </a:r>
                <a:r>
                  <a:rPr lang="es-ES" altLang="es-ES" sz="1400" kern="0" dirty="0"/>
                  <a:t>] = 0; R[i, i] = i;</a:t>
                </a:r>
              </a:p>
              <a:p>
                <a:pPr eaLnBrk="1" hangingPunct="1">
                  <a:buFontTx/>
                  <a:buNone/>
                  <a:defRPr/>
                </a:pPr>
                <a:r>
                  <a:rPr lang="es-ES" altLang="es-ES" sz="1400" kern="0" dirty="0"/>
                  <a:t>   A[n + 1, </a:t>
                </a:r>
                <a:r>
                  <a:rPr lang="es-ES" altLang="es-ES" sz="1400" kern="0" dirty="0">
                    <a:sym typeface="Symbol"/>
                  </a:rPr>
                  <a:t>n</a:t>
                </a:r>
                <a:r>
                  <a:rPr lang="es-ES" altLang="es-ES" sz="1400" kern="0" dirty="0"/>
                  <a:t>] = 0; R[n + 1, n] = 0;</a:t>
                </a:r>
              </a:p>
              <a:p>
                <a:pPr eaLnBrk="1" hangingPunct="1">
                  <a:buFontTx/>
                  <a:buNone/>
                  <a:defRPr/>
                </a:pPr>
                <a:r>
                  <a:rPr lang="es-ES" altLang="es-ES" sz="1400" kern="0" dirty="0"/>
                  <a:t>   </a:t>
                </a:r>
                <a:r>
                  <a:rPr lang="es-ES" altLang="es-ES" sz="1400" kern="0" dirty="0" err="1"/>
                  <a:t>for</a:t>
                </a:r>
                <a:r>
                  <a:rPr lang="es-ES" altLang="es-ES" sz="1400" kern="0" dirty="0"/>
                  <a:t> diagonal = 1 to n – 1</a:t>
                </a:r>
              </a:p>
              <a:p>
                <a:pPr eaLnBrk="1" hangingPunct="1">
                  <a:buFontTx/>
                  <a:buNone/>
                  <a:defRPr/>
                </a:pPr>
                <a:r>
                  <a:rPr lang="es-ES" altLang="es-ES" sz="1400" kern="0" dirty="0"/>
                  <a:t>      </a:t>
                </a:r>
                <a:r>
                  <a:rPr lang="es-ES" altLang="es-ES" sz="1400" kern="0" dirty="0" err="1"/>
                  <a:t>for</a:t>
                </a:r>
                <a:r>
                  <a:rPr lang="es-ES" altLang="es-ES" sz="1400" kern="0" dirty="0"/>
                  <a:t> i = 1 to n – diagonal {</a:t>
                </a:r>
              </a:p>
              <a:p>
                <a:pPr eaLnBrk="1" hangingPunct="1">
                  <a:buFontTx/>
                  <a:buNone/>
                  <a:defRPr/>
                </a:pPr>
                <a:r>
                  <a:rPr lang="es-ES" altLang="es-ES" sz="1400" kern="0" dirty="0"/>
                  <a:t>         j = i + diagonal</a:t>
                </a:r>
              </a:p>
              <a:p>
                <a:pPr eaLnBrk="1" hangingPunct="1">
                  <a:buFontTx/>
                  <a:buNone/>
                  <a:defRPr/>
                </a:pPr>
                <a:r>
                  <a:rPr lang="es-ES" altLang="es-ES" sz="1400" kern="0" dirty="0"/>
                  <a:t>         A[i, j] = </a:t>
                </a:r>
                <a:r>
                  <a:rPr lang="es-ES" altLang="es-ES" sz="1400" b="1" kern="0" dirty="0"/>
                  <a:t>min</a:t>
                </a:r>
                <a:r>
                  <a:rPr lang="es-ES" altLang="es-ES" sz="1400" kern="0" dirty="0"/>
                  <a:t>(i </a:t>
                </a:r>
                <a:r>
                  <a:rPr lang="es-ES" altLang="es-ES" sz="1400" kern="0" dirty="0">
                    <a:sym typeface="Symbol"/>
                  </a:rPr>
                  <a:t></a:t>
                </a:r>
                <a:r>
                  <a:rPr lang="es-ES" altLang="es-ES" sz="1400" kern="0" dirty="0"/>
                  <a:t> k </a:t>
                </a:r>
                <a:r>
                  <a:rPr lang="es-ES" altLang="es-ES" sz="1400" kern="0" dirty="0">
                    <a:sym typeface="Symbol"/>
                  </a:rPr>
                  <a:t></a:t>
                </a:r>
                <a:r>
                  <a:rPr lang="es-ES" altLang="es-ES" sz="1400" kern="0" dirty="0"/>
                  <a:t> j) {A[i, k – 1] + A[k + 1, j]} + </a:t>
                </a:r>
                <a14:m>
                  <m:oMath xmlns:m="http://schemas.openxmlformats.org/officeDocument/2006/math">
                    <m:nary>
                      <m:naryPr>
                        <m:chr m:val="∑"/>
                        <m:ctrlPr>
                          <a:rPr lang="es-ES" altLang="es-ES" sz="1400" i="1" kern="0" smtClean="0">
                            <a:latin typeface="Cambria Math" panose="02040503050406030204" pitchFamily="18" charset="0"/>
                          </a:rPr>
                        </m:ctrlPr>
                      </m:naryPr>
                      <m:sub>
                        <m:r>
                          <m:rPr>
                            <m:brk m:alnAt="23"/>
                          </m:rPr>
                          <a:rPr lang="es-ES" altLang="es-ES" sz="1400" b="0" i="1" kern="0" smtClean="0">
                            <a:latin typeface="Cambria Math"/>
                          </a:rPr>
                          <m:t>𝑚</m:t>
                        </m:r>
                        <m:r>
                          <a:rPr lang="es-ES" altLang="es-ES" sz="1400" b="0" i="1" kern="0" smtClean="0">
                            <a:latin typeface="Cambria Math"/>
                          </a:rPr>
                          <m:t>=</m:t>
                        </m:r>
                        <m:r>
                          <a:rPr lang="es-ES" altLang="es-ES" sz="1400" b="0" i="1" kern="0" smtClean="0">
                            <a:latin typeface="Cambria Math"/>
                          </a:rPr>
                          <m:t>𝑖</m:t>
                        </m:r>
                      </m:sub>
                      <m:sup>
                        <m:r>
                          <a:rPr lang="es-ES" altLang="es-ES" sz="1400" b="0" i="1" kern="0" smtClean="0">
                            <a:latin typeface="Cambria Math"/>
                          </a:rPr>
                          <m:t>𝑗</m:t>
                        </m:r>
                      </m:sup>
                      <m:e>
                        <m:r>
                          <a:rPr lang="es-ES" altLang="es-ES" sz="1400" b="0" i="1" kern="0" smtClean="0">
                            <a:latin typeface="Cambria Math"/>
                          </a:rPr>
                          <m:t>𝑝</m:t>
                        </m:r>
                        <m:r>
                          <a:rPr lang="es-ES" altLang="es-ES" sz="1400" b="0" i="1" kern="0" smtClean="0">
                            <a:latin typeface="Cambria Math"/>
                          </a:rPr>
                          <m:t>[</m:t>
                        </m:r>
                        <m:r>
                          <a:rPr lang="es-ES" altLang="es-ES" sz="1400" b="0" i="1" kern="0" smtClean="0">
                            <a:latin typeface="Cambria Math"/>
                          </a:rPr>
                          <m:t>𝑚</m:t>
                        </m:r>
                        <m:r>
                          <a:rPr lang="es-ES" altLang="es-ES" sz="1400" b="0" i="1" kern="0" smtClean="0">
                            <a:latin typeface="Cambria Math"/>
                          </a:rPr>
                          <m:t>]</m:t>
                        </m:r>
                      </m:e>
                    </m:nary>
                  </m:oMath>
                </a14:m>
                <a:r>
                  <a:rPr lang="es-ES" altLang="es-ES" sz="1400" kern="0" dirty="0"/>
                  <a:t> i &lt; j</a:t>
                </a:r>
              </a:p>
              <a:p>
                <a:pPr eaLnBrk="1" hangingPunct="1">
                  <a:buFontTx/>
                  <a:buNone/>
                  <a:defRPr/>
                </a:pPr>
                <a:r>
                  <a:rPr lang="es-ES" altLang="es-ES" sz="1400" kern="0" dirty="0"/>
                  <a:t>         R[i, j] = </a:t>
                </a:r>
                <a:r>
                  <a:rPr lang="es-ES" altLang="es-ES" sz="1400" kern="0" dirty="0" err="1"/>
                  <a:t>value</a:t>
                </a:r>
                <a:r>
                  <a:rPr lang="es-ES" altLang="es-ES" sz="1400" kern="0" dirty="0"/>
                  <a:t> of k </a:t>
                </a:r>
                <a:r>
                  <a:rPr lang="es-ES" altLang="es-ES" sz="1400" kern="0" dirty="0" err="1"/>
                  <a:t>that</a:t>
                </a:r>
                <a:r>
                  <a:rPr lang="es-ES" altLang="es-ES" sz="1400" kern="0" dirty="0"/>
                  <a:t> </a:t>
                </a:r>
                <a:r>
                  <a:rPr lang="es-ES" altLang="es-ES" sz="1400" kern="0" dirty="0" err="1"/>
                  <a:t>gave</a:t>
                </a:r>
                <a:r>
                  <a:rPr lang="es-ES" altLang="es-ES" sz="1400" kern="0" dirty="0"/>
                  <a:t> </a:t>
                </a:r>
                <a:r>
                  <a:rPr lang="es-ES" altLang="es-ES" sz="1400" kern="0" dirty="0" err="1"/>
                  <a:t>the</a:t>
                </a:r>
                <a:r>
                  <a:rPr lang="es-ES" altLang="es-ES" sz="1400" kern="0" dirty="0"/>
                  <a:t> </a:t>
                </a:r>
                <a:r>
                  <a:rPr lang="es-ES" altLang="es-ES" sz="1400" kern="0" dirty="0" err="1"/>
                  <a:t>minimum</a:t>
                </a:r>
                <a:endParaRPr lang="es-ES" altLang="es-ES" sz="1400" kern="0" dirty="0"/>
              </a:p>
              <a:p>
                <a:pPr eaLnBrk="1" hangingPunct="1">
                  <a:buFontTx/>
                  <a:buNone/>
                  <a:defRPr/>
                </a:pPr>
                <a:r>
                  <a:rPr lang="es-ES" altLang="es-ES" sz="1400" kern="0" dirty="0"/>
                  <a:t>      }</a:t>
                </a:r>
              </a:p>
              <a:p>
                <a:pPr eaLnBrk="1" hangingPunct="1">
                  <a:buFontTx/>
                  <a:buNone/>
                  <a:defRPr/>
                </a:pPr>
                <a:r>
                  <a:rPr lang="es-ES" altLang="es-ES" sz="1400" kern="0" dirty="0"/>
                  <a:t>   </a:t>
                </a:r>
                <a:r>
                  <a:rPr lang="es-ES" altLang="es-ES" sz="1400" kern="0" dirty="0" err="1"/>
                  <a:t>minAvg</a:t>
                </a:r>
                <a:r>
                  <a:rPr lang="es-ES" altLang="es-ES" sz="1400" kern="0" dirty="0"/>
                  <a:t> = A[1, n]</a:t>
                </a:r>
              </a:p>
              <a:p>
                <a:pPr eaLnBrk="1" hangingPunct="1">
                  <a:buFontTx/>
                  <a:buNone/>
                  <a:defRPr/>
                </a:pPr>
                <a:r>
                  <a:rPr lang="es-ES" altLang="es-ES" sz="1400" kern="0" dirty="0"/>
                  <a:t>}</a:t>
                </a:r>
              </a:p>
            </p:txBody>
          </p:sp>
        </mc:Choice>
        <mc:Fallback xmlns="">
          <p:sp>
            <p:nvSpPr>
              <p:cNvPr id="5" name="Rectangle 3"/>
              <p:cNvSpPr txBox="1">
                <a:spLocks noRot="1" noChangeAspect="1" noMove="1" noResize="1" noEditPoints="1" noAdjustHandles="1" noChangeArrowheads="1" noChangeShapeType="1" noTextEdit="1"/>
              </p:cNvSpPr>
              <p:nvPr/>
            </p:nvSpPr>
            <p:spPr bwMode="auto">
              <a:xfrm>
                <a:off x="685800" y="1557338"/>
                <a:ext cx="8278813" cy="4679950"/>
              </a:xfrm>
              <a:prstGeom prst="rect">
                <a:avLst/>
              </a:prstGeom>
              <a:blipFill rotWithShape="1">
                <a:blip r:embed="rId3"/>
                <a:stretch>
                  <a:fillRect l="-663" t="-9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noFill/>
                  </a:rPr>
                  <a:t> </a:t>
                </a:r>
              </a:p>
            </p:txBody>
          </p:sp>
        </mc:Fallback>
      </mc:AlternateContent>
    </p:spTree>
    <p:extLst>
      <p:ext uri="{BB962C8B-B14F-4D97-AF65-F5344CB8AC3E}">
        <p14:creationId xmlns:p14="http://schemas.microsoft.com/office/powerpoint/2010/main" val="33776165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828D5731-9E32-4F3A-916D-2D757100F9CC}" type="slidenum">
              <a:rPr lang="es-ES" altLang="es-ES" sz="1800" smtClean="0">
                <a:solidFill>
                  <a:schemeClr val="bg1"/>
                </a:solidFill>
                <a:latin typeface="ZapfHumnst Dm BT" pitchFamily="34" charset="0"/>
              </a:rPr>
              <a:pPr eaLnBrk="1" hangingPunct="1">
                <a:spcBef>
                  <a:spcPct val="0"/>
                </a:spcBef>
                <a:buFontTx/>
                <a:buNone/>
              </a:pPr>
              <a:t>67</a:t>
            </a:fld>
            <a:endParaRPr lang="es-ES" altLang="es-ES" sz="1800">
              <a:solidFill>
                <a:schemeClr val="bg1"/>
              </a:solidFill>
              <a:latin typeface="ZapfHumnst Dm BT" pitchFamily="34" charset="0"/>
            </a:endParaRPr>
          </a:p>
        </p:txBody>
      </p:sp>
      <p:sp>
        <p:nvSpPr>
          <p:cNvPr id="34819" name="Rectangle 2"/>
          <p:cNvSpPr>
            <a:spLocks noGrp="1" noChangeArrowheads="1"/>
          </p:cNvSpPr>
          <p:nvPr>
            <p:ph type="title"/>
          </p:nvPr>
        </p:nvSpPr>
        <p:spPr/>
        <p:txBody>
          <a:bodyPr/>
          <a:lstStyle/>
          <a:p>
            <a:pPr eaLnBrk="1" hangingPunct="1"/>
            <a:r>
              <a:rPr lang="es-ES" altLang="es-ES" sz="2400" dirty="0"/>
              <a:t>Árboles Binarios de Búsqueda Óptimos (OBST)</a:t>
            </a:r>
          </a:p>
        </p:txBody>
      </p:sp>
      <p:sp>
        <p:nvSpPr>
          <p:cNvPr id="34820" name="Rectangle 3"/>
          <p:cNvSpPr>
            <a:spLocks noGrp="1" noChangeArrowheads="1"/>
          </p:cNvSpPr>
          <p:nvPr>
            <p:ph type="body" idx="1"/>
          </p:nvPr>
        </p:nvSpPr>
        <p:spPr>
          <a:xfrm>
            <a:off x="685800" y="1557338"/>
            <a:ext cx="8278813" cy="4679950"/>
          </a:xfrm>
        </p:spPr>
        <p:txBody>
          <a:bodyPr/>
          <a:lstStyle/>
          <a:p>
            <a:pPr eaLnBrk="1" hangingPunct="1"/>
            <a:r>
              <a:rPr lang="es-ES" altLang="es-ES" b="1" dirty="0"/>
              <a:t>OBST (recursos en Internet)</a:t>
            </a:r>
          </a:p>
          <a:p>
            <a:pPr eaLnBrk="1" hangingPunct="1"/>
            <a:r>
              <a:rPr lang="es-ES" altLang="es-ES" dirty="0"/>
              <a:t>https://www.youtube.com/watch?v=vLS-zRCHo-Y</a:t>
            </a:r>
          </a:p>
          <a:p>
            <a:pPr eaLnBrk="1" hangingPunct="1"/>
            <a:r>
              <a:rPr lang="es-ES" altLang="es-ES" dirty="0"/>
              <a:t>https://www.youtube.com/watch?v=2y_cJMXQrtA</a:t>
            </a:r>
          </a:p>
          <a:p>
            <a:pPr eaLnBrk="1" hangingPunct="1"/>
            <a:r>
              <a:rPr lang="es-ES" altLang="es-ES" dirty="0"/>
              <a:t>https://www.youtube.com/watch?v=hgA4xxlVvfQ</a:t>
            </a:r>
          </a:p>
          <a:p>
            <a:pPr eaLnBrk="1" hangingPunct="1"/>
            <a:r>
              <a:rPr lang="es-ES" altLang="es-ES" b="1" dirty="0" err="1"/>
              <a:t>Weighted</a:t>
            </a:r>
            <a:r>
              <a:rPr lang="es-ES" altLang="es-ES" b="1" dirty="0"/>
              <a:t> </a:t>
            </a:r>
            <a:r>
              <a:rPr lang="es-ES" altLang="es-ES" b="1" dirty="0" err="1"/>
              <a:t>Interval</a:t>
            </a:r>
            <a:r>
              <a:rPr lang="es-ES" altLang="es-ES" b="1" dirty="0"/>
              <a:t> </a:t>
            </a:r>
            <a:r>
              <a:rPr lang="es-ES" altLang="es-ES" b="1" dirty="0" err="1"/>
              <a:t>Scheduling</a:t>
            </a:r>
            <a:r>
              <a:rPr lang="es-ES" altLang="es-ES" b="1" dirty="0"/>
              <a:t> (WIS)</a:t>
            </a:r>
          </a:p>
          <a:p>
            <a:pPr eaLnBrk="1" hangingPunct="1"/>
            <a:r>
              <a:rPr lang="es-ES" altLang="es-ES" dirty="0"/>
              <a:t>https://www.youtube.com/watch?v=s19y3XCAzAg</a:t>
            </a:r>
          </a:p>
          <a:p>
            <a:pPr eaLnBrk="1" hangingPunct="1"/>
            <a:r>
              <a:rPr lang="es-ES" altLang="es-ES" dirty="0"/>
              <a:t>https://www.youtube.com/watch?v=amJ67SmVKto</a:t>
            </a:r>
          </a:p>
          <a:p>
            <a:pPr eaLnBrk="1" hangingPunct="1"/>
            <a:r>
              <a:rPr lang="es-ES" altLang="es-ES" dirty="0"/>
              <a:t>https://github.com/SleekPanther/weighted-interval-scheduling</a:t>
            </a:r>
          </a:p>
        </p:txBody>
      </p:sp>
    </p:spTree>
    <p:extLst>
      <p:ext uri="{BB962C8B-B14F-4D97-AF65-F5344CB8AC3E}">
        <p14:creationId xmlns:p14="http://schemas.microsoft.com/office/powerpoint/2010/main" val="19966678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83D074C3-B0ED-40CE-9BD7-2180A0C700EA}" type="slidenum">
              <a:rPr lang="es-ES" altLang="es-ES" sz="1800" smtClean="0">
                <a:solidFill>
                  <a:schemeClr val="bg1"/>
                </a:solidFill>
                <a:latin typeface="ZapfHumnst Dm BT" pitchFamily="34" charset="0"/>
              </a:rPr>
              <a:pPr eaLnBrk="1" hangingPunct="1">
                <a:spcBef>
                  <a:spcPct val="0"/>
                </a:spcBef>
                <a:buFontTx/>
                <a:buNone/>
              </a:pPr>
              <a:t>68</a:t>
            </a:fld>
            <a:endParaRPr lang="es-ES" altLang="es-ES" sz="1800">
              <a:solidFill>
                <a:schemeClr val="bg1"/>
              </a:solidFill>
              <a:latin typeface="ZapfHumnst Dm BT" pitchFamily="34" charset="0"/>
            </a:endParaRPr>
          </a:p>
        </p:txBody>
      </p:sp>
      <p:sp>
        <p:nvSpPr>
          <p:cNvPr id="37891" name="Rectangle 2"/>
          <p:cNvSpPr>
            <a:spLocks noGrp="1" noChangeArrowheads="1"/>
          </p:cNvSpPr>
          <p:nvPr>
            <p:ph type="title"/>
          </p:nvPr>
        </p:nvSpPr>
        <p:spPr/>
        <p:txBody>
          <a:bodyPr/>
          <a:lstStyle/>
          <a:p>
            <a:pPr eaLnBrk="1" hangingPunct="1"/>
            <a:r>
              <a:rPr lang="es-ES" altLang="es-ES"/>
              <a:t>Contraportada</a:t>
            </a:r>
          </a:p>
        </p:txBody>
      </p:sp>
      <p:sp>
        <p:nvSpPr>
          <p:cNvPr id="37892" name="Rectangle 3"/>
          <p:cNvSpPr>
            <a:spLocks noGrp="1" noChangeArrowheads="1"/>
          </p:cNvSpPr>
          <p:nvPr>
            <p:ph type="body" idx="1"/>
          </p:nvPr>
        </p:nvSpPr>
        <p:spPr/>
        <p:txBody>
          <a:bodyPr/>
          <a:lstStyle/>
          <a:p>
            <a:pPr eaLnBrk="1" hangingPunct="1"/>
            <a:endParaRPr lang="es-ES" altLang="es-ES"/>
          </a:p>
        </p:txBody>
      </p:sp>
      <p:pic>
        <p:nvPicPr>
          <p:cNvPr id="37893" name="Picture 4" descr="cul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29BDA35B-9875-4FC1-9DC7-C715CF5331B8}" type="slidenum">
              <a:rPr lang="es-ES" altLang="es-ES" sz="1800" smtClean="0">
                <a:solidFill>
                  <a:schemeClr val="bg1"/>
                </a:solidFill>
                <a:latin typeface="ZapfHumnst Dm BT" pitchFamily="34" charset="0"/>
              </a:rPr>
              <a:pPr eaLnBrk="1" hangingPunct="1">
                <a:spcBef>
                  <a:spcPct val="0"/>
                </a:spcBef>
                <a:buFontTx/>
                <a:buNone/>
              </a:pPr>
              <a:t>7</a:t>
            </a:fld>
            <a:endParaRPr lang="es-ES" altLang="es-ES" sz="1800">
              <a:solidFill>
                <a:schemeClr val="bg1"/>
              </a:solidFill>
              <a:latin typeface="ZapfHumnst Dm BT" pitchFamily="34" charset="0"/>
            </a:endParaRPr>
          </a:p>
        </p:txBody>
      </p:sp>
      <p:sp>
        <p:nvSpPr>
          <p:cNvPr id="3075" name="Rectangle 2"/>
          <p:cNvSpPr>
            <a:spLocks noGrp="1" noChangeArrowheads="1"/>
          </p:cNvSpPr>
          <p:nvPr>
            <p:ph type="title"/>
          </p:nvPr>
        </p:nvSpPr>
        <p:spPr/>
        <p:txBody>
          <a:bodyPr/>
          <a:lstStyle/>
          <a:p>
            <a:pPr eaLnBrk="1" hangingPunct="1"/>
            <a:r>
              <a:rPr lang="es-ES" altLang="es-ES" sz="2400" dirty="0"/>
              <a:t>Método general</a:t>
            </a:r>
          </a:p>
        </p:txBody>
      </p:sp>
      <p:sp>
        <p:nvSpPr>
          <p:cNvPr id="22532" name="Rectangle 3"/>
          <p:cNvSpPr>
            <a:spLocks noGrp="1" noChangeArrowheads="1"/>
          </p:cNvSpPr>
          <p:nvPr>
            <p:ph type="body" idx="1"/>
          </p:nvPr>
        </p:nvSpPr>
        <p:spPr>
          <a:xfrm>
            <a:off x="685800" y="1557338"/>
            <a:ext cx="8278813" cy="4679950"/>
          </a:xfrm>
        </p:spPr>
        <p:txBody>
          <a:bodyPr/>
          <a:lstStyle/>
          <a:p>
            <a:pPr eaLnBrk="1" hangingPunct="1">
              <a:defRPr/>
            </a:pPr>
            <a:r>
              <a:rPr lang="es-ES" b="1" dirty="0"/>
              <a:t>Análisis de tiempos de ejecución</a:t>
            </a:r>
          </a:p>
          <a:p>
            <a:pPr eaLnBrk="1" hangingPunct="1">
              <a:defRPr/>
            </a:pPr>
            <a:r>
              <a:rPr lang="es-ES" dirty="0"/>
              <a:t>El tiempo de ejecución depende de las características concretas del problema a resolver</a:t>
            </a:r>
          </a:p>
          <a:p>
            <a:pPr eaLnBrk="1" hangingPunct="1">
              <a:defRPr/>
            </a:pPr>
            <a:r>
              <a:rPr lang="es-ES" dirty="0"/>
              <a:t>En general, será de la forma: </a:t>
            </a:r>
            <a:r>
              <a:rPr lang="es-ES" b="1" dirty="0"/>
              <a:t>Tamaño de la tabla * Tiempo de rellenar cada elemento de la tabla</a:t>
            </a:r>
          </a:p>
          <a:p>
            <a:pPr eaLnBrk="1" hangingPunct="1">
              <a:defRPr/>
            </a:pPr>
            <a:r>
              <a:rPr lang="es-ES" dirty="0"/>
              <a:t>Un aspecto importante de los algoritmos de programación dinámica es que necesitan una </a:t>
            </a:r>
            <a:r>
              <a:rPr lang="es-ES" b="1" dirty="0"/>
              <a:t>tabla</a:t>
            </a:r>
            <a:r>
              <a:rPr lang="es-ES" dirty="0"/>
              <a:t> para almacenar los resultados parciales, que </a:t>
            </a:r>
            <a:r>
              <a:rPr lang="es-ES" b="1" dirty="0"/>
              <a:t>puede ocupar mucha memoria</a:t>
            </a:r>
          </a:p>
          <a:p>
            <a:pPr eaLnBrk="1" hangingPunct="1">
              <a:defRPr/>
            </a:pPr>
            <a:r>
              <a:rPr lang="es-ES" dirty="0"/>
              <a:t>Además, algunos de estos cálculos pueden ser innecesarios</a:t>
            </a:r>
          </a:p>
        </p:txBody>
      </p:sp>
    </p:spTree>
    <p:extLst>
      <p:ext uri="{BB962C8B-B14F-4D97-AF65-F5344CB8AC3E}">
        <p14:creationId xmlns:p14="http://schemas.microsoft.com/office/powerpoint/2010/main" val="1475742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29BDA35B-9875-4FC1-9DC7-C715CF5331B8}" type="slidenum">
              <a:rPr lang="es-ES" altLang="es-ES" sz="1800" smtClean="0">
                <a:solidFill>
                  <a:schemeClr val="bg1"/>
                </a:solidFill>
                <a:latin typeface="ZapfHumnst Dm BT" pitchFamily="34" charset="0"/>
              </a:rPr>
              <a:pPr eaLnBrk="1" hangingPunct="1">
                <a:spcBef>
                  <a:spcPct val="0"/>
                </a:spcBef>
                <a:buFontTx/>
                <a:buNone/>
              </a:pPr>
              <a:t>8</a:t>
            </a:fld>
            <a:endParaRPr lang="es-ES" altLang="es-ES" sz="1800">
              <a:solidFill>
                <a:schemeClr val="bg1"/>
              </a:solidFill>
              <a:latin typeface="ZapfHumnst Dm BT" pitchFamily="34" charset="0"/>
            </a:endParaRPr>
          </a:p>
        </p:txBody>
      </p:sp>
      <p:sp>
        <p:nvSpPr>
          <p:cNvPr id="3075" name="Rectangle 2"/>
          <p:cNvSpPr>
            <a:spLocks noGrp="1" noChangeArrowheads="1"/>
          </p:cNvSpPr>
          <p:nvPr>
            <p:ph type="title"/>
          </p:nvPr>
        </p:nvSpPr>
        <p:spPr/>
        <p:txBody>
          <a:bodyPr/>
          <a:lstStyle/>
          <a:p>
            <a:pPr eaLnBrk="1" hangingPunct="1"/>
            <a:r>
              <a:rPr lang="es-ES" altLang="es-ES" sz="2400"/>
              <a:t>Problema del cambio en monedas</a:t>
            </a:r>
          </a:p>
        </p:txBody>
      </p:sp>
      <p:sp>
        <p:nvSpPr>
          <p:cNvPr id="22532" name="Rectangle 3"/>
          <p:cNvSpPr>
            <a:spLocks noGrp="1" noChangeArrowheads="1"/>
          </p:cNvSpPr>
          <p:nvPr>
            <p:ph type="body" idx="1"/>
          </p:nvPr>
        </p:nvSpPr>
        <p:spPr>
          <a:xfrm>
            <a:off x="685800" y="1557338"/>
            <a:ext cx="8278813" cy="4679950"/>
          </a:xfrm>
        </p:spPr>
        <p:txBody>
          <a:bodyPr/>
          <a:lstStyle/>
          <a:p>
            <a:pPr eaLnBrk="1" hangingPunct="1">
              <a:defRPr/>
            </a:pPr>
            <a:r>
              <a:rPr lang="es-ES" dirty="0"/>
              <a:t>Se trata de devolver una cantidad de euros con el menor número posible de monedas</a:t>
            </a:r>
            <a:endParaRPr lang="es-ES" b="1" dirty="0"/>
          </a:p>
          <a:p>
            <a:pPr eaLnBrk="1" hangingPunct="1">
              <a:defRPr/>
            </a:pPr>
            <a:r>
              <a:rPr lang="es-ES" dirty="0"/>
              <a:t>Se parte de: (1) un conjunto de tipos de monedas válidas, de las que se supone que hay cantidad suficiente para realizar el desglose, y de (2) un importe a devolver (desglosar)</a:t>
            </a:r>
          </a:p>
          <a:p>
            <a:pPr eaLnBrk="1" hangingPunct="1">
              <a:defRPr/>
            </a:pPr>
            <a:r>
              <a:rPr lang="es-ES" dirty="0"/>
              <a:t>Aspectos del esquema voraz: </a:t>
            </a:r>
            <a:r>
              <a:rPr lang="es-ES" sz="2000" b="1" dirty="0"/>
              <a:t>Conjunto de candidatos </a:t>
            </a:r>
            <a:r>
              <a:rPr lang="es-ES" sz="2000" dirty="0"/>
              <a:t>(monedas de diferentes tipos); </a:t>
            </a:r>
            <a:r>
              <a:rPr lang="es-ES" sz="2000" b="1" dirty="0"/>
              <a:t>Solución factible</a:t>
            </a:r>
            <a:r>
              <a:rPr lang="es-ES" sz="2000" dirty="0"/>
              <a:t> (conjunto de monedas devuelto tras el desglose, importe = importe a desglosar); </a:t>
            </a:r>
            <a:r>
              <a:rPr lang="es-ES" sz="2000" b="1" dirty="0" err="1"/>
              <a:t>Completable</a:t>
            </a:r>
            <a:r>
              <a:rPr lang="es-ES" sz="2000" dirty="0"/>
              <a:t> (importe actual de monedas &lt; importe a desglosar); </a:t>
            </a:r>
            <a:r>
              <a:rPr lang="es-ES" sz="2000" b="1" dirty="0"/>
              <a:t>Función de selección</a:t>
            </a:r>
            <a:r>
              <a:rPr lang="es-ES" sz="2000" dirty="0"/>
              <a:t> (elegir si es posible la moneda de mayor valor de entre las candidatas) y </a:t>
            </a:r>
            <a:r>
              <a:rPr lang="es-ES" sz="2000" b="1" dirty="0"/>
              <a:t>Función objetivo</a:t>
            </a:r>
            <a:r>
              <a:rPr lang="es-ES" sz="2000" dirty="0"/>
              <a:t> (minimizar el número de monedas)</a:t>
            </a:r>
            <a:endParaRPr lang="es-ES" sz="2000" dirty="0">
              <a:latin typeface="+mj-lt"/>
              <a:cs typeface="Courier New"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3 Marcador de número de diapositiva"/>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Blip>
                <a:blip r:embed="rId2"/>
              </a:buBlip>
              <a:defRPr sz="2400">
                <a:solidFill>
                  <a:srgbClr val="005176"/>
                </a:solidFill>
                <a:latin typeface="ZapfHumnst BT" pitchFamily="34" charset="0"/>
              </a:defRPr>
            </a:lvl1pPr>
            <a:lvl2pPr marL="742950" indent="-285750" eaLnBrk="0" hangingPunct="0">
              <a:spcBef>
                <a:spcPct val="20000"/>
              </a:spcBef>
              <a:buFont typeface="Times New Roman" pitchFamily="18" charset="0"/>
              <a:buBlip>
                <a:blip r:embed="rId2"/>
              </a:buBlip>
              <a:defRPr sz="2000">
                <a:solidFill>
                  <a:srgbClr val="005176"/>
                </a:solidFill>
                <a:latin typeface="ZapfHumnst BT" pitchFamily="34" charset="0"/>
              </a:defRPr>
            </a:lvl2pPr>
            <a:lvl3pPr marL="1143000" indent="-228600" eaLnBrk="0" hangingPunct="0">
              <a:spcBef>
                <a:spcPct val="20000"/>
              </a:spcBef>
              <a:buChar char="•"/>
              <a:defRPr>
                <a:solidFill>
                  <a:srgbClr val="005176"/>
                </a:solidFill>
                <a:latin typeface="ZapfHumnst BT" pitchFamily="34" charset="0"/>
              </a:defRPr>
            </a:lvl3pPr>
            <a:lvl4pPr marL="1600200" indent="-228600" eaLnBrk="0" hangingPunct="0">
              <a:spcBef>
                <a:spcPct val="20000"/>
              </a:spcBef>
              <a:buChar char="–"/>
              <a:defRPr sz="1600">
                <a:solidFill>
                  <a:srgbClr val="005176"/>
                </a:solidFill>
                <a:latin typeface="ZapfHumnst BT" pitchFamily="34" charset="0"/>
              </a:defRPr>
            </a:lvl4pPr>
            <a:lvl5pPr marL="2057400" indent="-228600" eaLnBrk="0" hangingPunct="0">
              <a:spcBef>
                <a:spcPct val="20000"/>
              </a:spcBef>
              <a:buChar char="»"/>
              <a:defRPr sz="1400">
                <a:solidFill>
                  <a:srgbClr val="005176"/>
                </a:solidFill>
                <a:latin typeface="ZapfHumnst BT" pitchFamily="34" charset="0"/>
              </a:defRPr>
            </a:lvl5pPr>
            <a:lvl6pPr marL="2514600" indent="-228600" eaLnBrk="0" fontAlgn="base" hangingPunct="0">
              <a:spcBef>
                <a:spcPct val="20000"/>
              </a:spcBef>
              <a:spcAft>
                <a:spcPct val="0"/>
              </a:spcAft>
              <a:buChar char="»"/>
              <a:defRPr sz="1400">
                <a:solidFill>
                  <a:srgbClr val="005176"/>
                </a:solidFill>
                <a:latin typeface="ZapfHumnst BT" pitchFamily="34" charset="0"/>
              </a:defRPr>
            </a:lvl6pPr>
            <a:lvl7pPr marL="2971800" indent="-228600" eaLnBrk="0" fontAlgn="base" hangingPunct="0">
              <a:spcBef>
                <a:spcPct val="20000"/>
              </a:spcBef>
              <a:spcAft>
                <a:spcPct val="0"/>
              </a:spcAft>
              <a:buChar char="»"/>
              <a:defRPr sz="1400">
                <a:solidFill>
                  <a:srgbClr val="005176"/>
                </a:solidFill>
                <a:latin typeface="ZapfHumnst BT" pitchFamily="34" charset="0"/>
              </a:defRPr>
            </a:lvl7pPr>
            <a:lvl8pPr marL="3429000" indent="-228600" eaLnBrk="0" fontAlgn="base" hangingPunct="0">
              <a:spcBef>
                <a:spcPct val="20000"/>
              </a:spcBef>
              <a:spcAft>
                <a:spcPct val="0"/>
              </a:spcAft>
              <a:buChar char="»"/>
              <a:defRPr sz="1400">
                <a:solidFill>
                  <a:srgbClr val="005176"/>
                </a:solidFill>
                <a:latin typeface="ZapfHumnst BT" pitchFamily="34" charset="0"/>
              </a:defRPr>
            </a:lvl8pPr>
            <a:lvl9pPr marL="3886200" indent="-228600" eaLnBrk="0" fontAlgn="base" hangingPunct="0">
              <a:spcBef>
                <a:spcPct val="20000"/>
              </a:spcBef>
              <a:spcAft>
                <a:spcPct val="0"/>
              </a:spcAft>
              <a:buChar char="»"/>
              <a:defRPr sz="1400">
                <a:solidFill>
                  <a:srgbClr val="005176"/>
                </a:solidFill>
                <a:latin typeface="ZapfHumnst BT" pitchFamily="34" charset="0"/>
              </a:defRPr>
            </a:lvl9pPr>
          </a:lstStyle>
          <a:p>
            <a:pPr eaLnBrk="1" hangingPunct="1">
              <a:spcBef>
                <a:spcPct val="0"/>
              </a:spcBef>
              <a:buFontTx/>
              <a:buNone/>
            </a:pPr>
            <a:fld id="{3C06DB8D-6C39-4CBC-A024-899F33B32868}" type="slidenum">
              <a:rPr lang="es-ES" altLang="es-ES" sz="1800" smtClean="0">
                <a:solidFill>
                  <a:schemeClr val="bg1"/>
                </a:solidFill>
                <a:latin typeface="ZapfHumnst Dm BT" pitchFamily="34" charset="0"/>
              </a:rPr>
              <a:pPr eaLnBrk="1" hangingPunct="1">
                <a:spcBef>
                  <a:spcPct val="0"/>
                </a:spcBef>
                <a:buFontTx/>
                <a:buNone/>
              </a:pPr>
              <a:t>9</a:t>
            </a:fld>
            <a:endParaRPr lang="es-ES" altLang="es-ES" sz="1800">
              <a:solidFill>
                <a:schemeClr val="bg1"/>
              </a:solidFill>
              <a:latin typeface="ZapfHumnst Dm BT" pitchFamily="34" charset="0"/>
            </a:endParaRPr>
          </a:p>
        </p:txBody>
      </p:sp>
      <p:sp>
        <p:nvSpPr>
          <p:cNvPr id="4099" name="Rectangle 2"/>
          <p:cNvSpPr>
            <a:spLocks noGrp="1" noChangeArrowheads="1"/>
          </p:cNvSpPr>
          <p:nvPr>
            <p:ph type="title"/>
          </p:nvPr>
        </p:nvSpPr>
        <p:spPr/>
        <p:txBody>
          <a:bodyPr/>
          <a:lstStyle/>
          <a:p>
            <a:pPr eaLnBrk="1" hangingPunct="1"/>
            <a:r>
              <a:rPr lang="es-ES" altLang="es-ES" sz="2400"/>
              <a:t>Problema del cambio en monedas</a:t>
            </a:r>
          </a:p>
        </p:txBody>
      </p:sp>
      <p:sp>
        <p:nvSpPr>
          <p:cNvPr id="4100" name="Rectangle 3"/>
          <p:cNvSpPr>
            <a:spLocks noGrp="1" noChangeArrowheads="1"/>
          </p:cNvSpPr>
          <p:nvPr>
            <p:ph type="body" idx="1"/>
          </p:nvPr>
        </p:nvSpPr>
        <p:spPr>
          <a:xfrm>
            <a:off x="685800" y="1557338"/>
            <a:ext cx="8278813" cy="4679950"/>
          </a:xfrm>
        </p:spPr>
        <p:txBody>
          <a:bodyPr/>
          <a:lstStyle/>
          <a:p>
            <a:pPr eaLnBrk="1" hangingPunct="1"/>
            <a:r>
              <a:rPr lang="es-ES" altLang="es-ES" dirty="0"/>
              <a:t>Solución </a:t>
            </a:r>
            <a:r>
              <a:rPr lang="es-ES" altLang="es-ES" b="1" dirty="0" err="1"/>
              <a:t>greedy</a:t>
            </a:r>
            <a:r>
              <a:rPr lang="es-ES" altLang="es-ES" dirty="0"/>
              <a:t> - para entender el problema</a:t>
            </a:r>
            <a:endParaRPr lang="es-ES" altLang="es-ES" b="1" dirty="0"/>
          </a:p>
        </p:txBody>
      </p:sp>
      <p:pic>
        <p:nvPicPr>
          <p:cNvPr id="4101" name="1 Image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1538" y="1998663"/>
            <a:ext cx="4819650"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Diseño predeterminado">
  <a:themeElements>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ZapfHumnst Dm BT"/>
        <a:ea typeface=""/>
        <a:cs typeface=""/>
      </a:majorFont>
      <a:minorFont>
        <a:latin typeface="ZapfHumnst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8070</TotalTime>
  <Words>8566</Words>
  <Application>Microsoft Macintosh PowerPoint</Application>
  <PresentationFormat>Presentación en pantalla (4:3)</PresentationFormat>
  <Paragraphs>1224</Paragraphs>
  <Slides>68</Slides>
  <Notes>0</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1</vt:i4>
      </vt:variant>
      <vt:variant>
        <vt:lpstr>Títulos de diapositiva</vt:lpstr>
      </vt:variant>
      <vt:variant>
        <vt:i4>68</vt:i4>
      </vt:variant>
    </vt:vector>
  </HeadingPairs>
  <TitlesOfParts>
    <vt:vector size="77" baseType="lpstr">
      <vt:lpstr>Arial</vt:lpstr>
      <vt:lpstr>Cambria Math</vt:lpstr>
      <vt:lpstr>Times New Roman</vt:lpstr>
      <vt:lpstr>Wingdings</vt:lpstr>
      <vt:lpstr>ZapfHumnst BT</vt:lpstr>
      <vt:lpstr>ZapfHumnst BT (Cuerpo)</vt:lpstr>
      <vt:lpstr>ZapfHumnst Dm BT</vt:lpstr>
      <vt:lpstr>Diseño predeterminado</vt:lpstr>
      <vt:lpstr>Ecuación</vt:lpstr>
      <vt:lpstr>Portada</vt:lpstr>
      <vt:lpstr>Método general</vt:lpstr>
      <vt:lpstr>Método general</vt:lpstr>
      <vt:lpstr>Método general</vt:lpstr>
      <vt:lpstr>Método general</vt:lpstr>
      <vt:lpstr>Método general</vt:lpstr>
      <vt:lpstr>Método general</vt:lpstr>
      <vt:lpstr>Problema del cambio en monedas</vt:lpstr>
      <vt:lpstr>Problema del cambio en monedas</vt:lpstr>
      <vt:lpstr>Problema del cambio en monedas</vt:lpstr>
      <vt:lpstr>Problema del cambio en monedas</vt:lpstr>
      <vt:lpstr>Problema del cambio en monedas</vt:lpstr>
      <vt:lpstr>Problema del cambio en monedas</vt:lpstr>
      <vt:lpstr>Problema del cambio en monedas</vt:lpstr>
      <vt:lpstr>Problema del cambio en monedas</vt:lpstr>
      <vt:lpstr>Camino más corto</vt:lpstr>
      <vt:lpstr>Camino más corto</vt:lpstr>
      <vt:lpstr>Camino más corto</vt:lpstr>
      <vt:lpstr>Camino más corto</vt:lpstr>
      <vt:lpstr>Camino más corto</vt:lpstr>
      <vt:lpstr>Caminos mínimos</vt:lpstr>
      <vt:lpstr>Caminos mínimos</vt:lpstr>
      <vt:lpstr>Caminos mínimos</vt:lpstr>
      <vt:lpstr>Caminos mínimos</vt:lpstr>
      <vt:lpstr>Caminos mínimos</vt:lpstr>
      <vt:lpstr>Caminos mínimos</vt:lpstr>
      <vt:lpstr>Caminos mínimos</vt:lpstr>
      <vt:lpstr>Caminos mínimos</vt:lpstr>
      <vt:lpstr>Caminos mínimos</vt:lpstr>
      <vt:lpstr>Caminos mínimos</vt:lpstr>
      <vt:lpstr>Caminos mínimos</vt:lpstr>
      <vt:lpstr>Caminos mínimos</vt:lpstr>
      <vt:lpstr>Caminos mínimos</vt:lpstr>
      <vt:lpstr>Caminos mínimos</vt:lpstr>
      <vt:lpstr>Caminos mínimos</vt:lpstr>
      <vt:lpstr>Caminos mínimos</vt:lpstr>
      <vt:lpstr>Caminos mínimos</vt:lpstr>
      <vt:lpstr>Caminos mínimos</vt:lpstr>
      <vt:lpstr>Caminos mínimos</vt:lpstr>
      <vt:lpstr>Caminos mínimos</vt:lpstr>
      <vt:lpstr>Caminos mínimos</vt:lpstr>
      <vt:lpstr>Caminos mínimos</vt:lpstr>
      <vt:lpstr>Matriz de caminos</vt:lpstr>
      <vt:lpstr>Matriz de caminos</vt:lpstr>
      <vt:lpstr>Matriz de caminos</vt:lpstr>
      <vt:lpstr>Matriz de caminos</vt:lpstr>
      <vt:lpstr>El problema de la Mochila 0/1</vt:lpstr>
      <vt:lpstr>El problema de la Mochila 0/1</vt:lpstr>
      <vt:lpstr>El problema de la Mochila 0/1</vt:lpstr>
      <vt:lpstr>El problema de la Mochila 0/1</vt:lpstr>
      <vt:lpstr>El problema de la Mochila 0/1</vt:lpstr>
      <vt:lpstr>El problema de la Mochila 0/1</vt:lpstr>
      <vt:lpstr>El problema de la Mochila 0/1</vt:lpstr>
      <vt:lpstr>El problema de la Mochila 0/1</vt:lpstr>
      <vt:lpstr>El problema de la Mochila 0/1</vt:lpstr>
      <vt:lpstr>El problema de la Mochila 0/1</vt:lpstr>
      <vt:lpstr>El problema del Viajante de Comercio (TSP)</vt:lpstr>
      <vt:lpstr>El problema del Viajante de Comercio (TSP)</vt:lpstr>
      <vt:lpstr>El problema del Viajante de Comercio (TSP)</vt:lpstr>
      <vt:lpstr>Árboles Binarios de Búsqueda Óptimos (OBST)</vt:lpstr>
      <vt:lpstr>Árboles Binarios de Búsqueda Óptimos (OBST)</vt:lpstr>
      <vt:lpstr>Árboles Binarios de Búsqueda Óptimos (OBST)</vt:lpstr>
      <vt:lpstr>Árboles Binarios de Búsqueda Óptimos (OBST)</vt:lpstr>
      <vt:lpstr>Árboles Binarios de Búsqueda Óptimos (OBST)</vt:lpstr>
      <vt:lpstr>Árboles Binarios de Búsqueda Óptimos (OBST)</vt:lpstr>
      <vt:lpstr>Árboles Binarios de Búsqueda Óptimos (OBST)</vt:lpstr>
      <vt:lpstr>Árboles Binarios de Búsqueda Óptimos (OBST)</vt:lpstr>
      <vt:lpstr>Contraportada</vt:lpstr>
    </vt:vector>
  </TitlesOfParts>
  <Company>Universidad de Almería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Comisión de Estatutos</dc:title>
  <dc:creator>dmata</dc:creator>
  <cp:lastModifiedBy>Antonio Corral Liria</cp:lastModifiedBy>
  <cp:revision>1482</cp:revision>
  <dcterms:created xsi:type="dcterms:W3CDTF">2003-05-30T07:54:35Z</dcterms:created>
  <dcterms:modified xsi:type="dcterms:W3CDTF">2022-04-05T07:13:30Z</dcterms:modified>
</cp:coreProperties>
</file>