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Playfair Displ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  <p:embeddedFont>
      <p:font typeface="Lato Light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PlayfairDisplay-bold.fntdata"/><Relationship Id="rId23" Type="http://schemas.openxmlformats.org/officeDocument/2006/relationships/font" Target="fonts/PlayfairDisplay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layfairDisplay-boldItalic.fntdata"/><Relationship Id="rId25" Type="http://schemas.openxmlformats.org/officeDocument/2006/relationships/font" Target="fonts/PlayfairDispl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atoLight-regular.fntdata"/><Relationship Id="rId30" Type="http://schemas.openxmlformats.org/officeDocument/2006/relationships/font" Target="fonts/Lato-boldItalic.fntdata"/><Relationship Id="rId11" Type="http://schemas.openxmlformats.org/officeDocument/2006/relationships/slide" Target="slides/slide7.xml"/><Relationship Id="rId33" Type="http://schemas.openxmlformats.org/officeDocument/2006/relationships/font" Target="fonts/LatoLight-italic.fntdata"/><Relationship Id="rId10" Type="http://schemas.openxmlformats.org/officeDocument/2006/relationships/slide" Target="slides/slide6.xml"/><Relationship Id="rId32" Type="http://schemas.openxmlformats.org/officeDocument/2006/relationships/font" Target="fonts/LatoLight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LatoLight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a152e50e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a152e50e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a152e50ef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a152e50ef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3b44823fa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3b44823fa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ac333b6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ac333b6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a868c9a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a868c9a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a868c9a2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a868c9a2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a868c9a2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a868c9a2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a868c9a2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a868c9a2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a868c9a2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a868c9a2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abccc4308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abccc4308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ac4a32b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ac4a32b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abccc4308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abccc4308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ac4a32b4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ac4a32b4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abccc4308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abccc4308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abccc4308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abccc4308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abccc4308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abccc4308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a868c9a2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a868c9a2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image" Target="../media/image14.jpg"/><Relationship Id="rId5" Type="http://schemas.openxmlformats.org/officeDocument/2006/relationships/image" Target="../media/image25.jpg"/><Relationship Id="rId6" Type="http://schemas.openxmlformats.org/officeDocument/2006/relationships/image" Target="../media/image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jpg"/><Relationship Id="rId4" Type="http://schemas.openxmlformats.org/officeDocument/2006/relationships/image" Target="../media/image20.jpg"/><Relationship Id="rId5" Type="http://schemas.openxmlformats.org/officeDocument/2006/relationships/image" Target="../media/image18.jpg"/><Relationship Id="rId6" Type="http://schemas.openxmlformats.org/officeDocument/2006/relationships/image" Target="../media/image19.jpg"/><Relationship Id="rId7" Type="http://schemas.openxmlformats.org/officeDocument/2006/relationships/image" Target="../media/image2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Relationship Id="rId4" Type="http://schemas.openxmlformats.org/officeDocument/2006/relationships/image" Target="../media/image14.jpg"/><Relationship Id="rId5" Type="http://schemas.openxmlformats.org/officeDocument/2006/relationships/image" Target="../media/image21.jpg"/><Relationship Id="rId6" Type="http://schemas.openxmlformats.org/officeDocument/2006/relationships/image" Target="../media/image2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Autoescalado en cl</a:t>
            </a:r>
            <a:r>
              <a:rPr lang="es"/>
              <a:t>ú</a:t>
            </a:r>
            <a:r>
              <a:rPr lang="es"/>
              <a:t>ster HPC con Slurm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25225" y="3148575"/>
            <a:ext cx="1985700" cy="12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lang="es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Carlos Gavidia </a:t>
            </a:r>
            <a:endParaRPr b="0">
              <a:solidFill>
                <a:schemeClr val="dk2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lang="es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Iván Monterrubio</a:t>
            </a:r>
            <a:endParaRPr b="0">
              <a:solidFill>
                <a:schemeClr val="dk2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lang="es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Javier Cortés</a:t>
            </a:r>
            <a:endParaRPr b="0">
              <a:solidFill>
                <a:schemeClr val="dk2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lang="es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Gonzalo Machado</a:t>
            </a:r>
            <a:endParaRPr b="0">
              <a:solidFill>
                <a:schemeClr val="dk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Despliegue</a:t>
            </a:r>
            <a:r>
              <a:rPr lang="es"/>
              <a:t> de Slurm a GCP</a:t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 rotWithShape="1">
          <a:blip r:embed="rId3">
            <a:alphaModFix/>
          </a:blip>
          <a:srcRect b="53074" l="32846" r="17461" t="39165"/>
          <a:stretch/>
        </p:blipFill>
        <p:spPr>
          <a:xfrm>
            <a:off x="473913" y="1017450"/>
            <a:ext cx="8196173" cy="71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713" y="1851150"/>
            <a:ext cx="8072574" cy="2576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Despliegue de Slurm a GCP</a:t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 rotWithShape="1">
          <a:blip r:embed="rId3">
            <a:alphaModFix/>
          </a:blip>
          <a:srcRect b="31532" l="0" r="29863" t="18534"/>
          <a:stretch/>
        </p:blipFill>
        <p:spPr>
          <a:xfrm>
            <a:off x="414350" y="1355300"/>
            <a:ext cx="7945277" cy="3181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Despliegue</a:t>
            </a:r>
            <a:r>
              <a:rPr lang="es"/>
              <a:t> de Slurm a GCP</a:t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000" y="1263025"/>
            <a:ext cx="8063950" cy="96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4"/>
          <p:cNvSpPr txBox="1"/>
          <p:nvPr/>
        </p:nvSpPr>
        <p:spPr>
          <a:xfrm>
            <a:off x="350400" y="2023200"/>
            <a:ext cx="3604200" cy="81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5185775" y="2074800"/>
            <a:ext cx="3209400" cy="7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000"/>
              <a:t>zona = us-central1-b </a:t>
            </a:r>
            <a:endParaRPr sz="2000"/>
          </a:p>
        </p:txBody>
      </p:sp>
      <p:pic>
        <p:nvPicPr>
          <p:cNvPr id="136" name="Google Shape;136;p24"/>
          <p:cNvPicPr preferRelativeResize="0"/>
          <p:nvPr/>
        </p:nvPicPr>
        <p:blipFill rotWithShape="1">
          <a:blip r:embed="rId4">
            <a:alphaModFix/>
          </a:blip>
          <a:srcRect b="56712" l="0" r="14464" t="31726"/>
          <a:stretch/>
        </p:blipFill>
        <p:spPr>
          <a:xfrm>
            <a:off x="471000" y="2785200"/>
            <a:ext cx="8063950" cy="81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5"/>
          <p:cNvPicPr preferRelativeResize="0"/>
          <p:nvPr/>
        </p:nvPicPr>
        <p:blipFill rotWithShape="1">
          <a:blip r:embed="rId3">
            <a:alphaModFix/>
          </a:blip>
          <a:srcRect b="14163" l="0" r="42363" t="21457"/>
          <a:stretch/>
        </p:blipFill>
        <p:spPr>
          <a:xfrm>
            <a:off x="542975" y="1017450"/>
            <a:ext cx="4857649" cy="385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Despliegue de Slurm a GCP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5622900" y="1279775"/>
            <a:ext cx="3209400" cy="7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accedemos al directorio de trabajo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desde aquí podemos mandar trabajos para que se ejecuten</a:t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43897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Ejecutar un trabajo slurm</a:t>
            </a:r>
            <a:endParaRPr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3012" y="1672288"/>
            <a:ext cx="2019300" cy="411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9800" y="1264451"/>
            <a:ext cx="3831925" cy="187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3000" y="3200425"/>
            <a:ext cx="2359425" cy="3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6"/>
          <p:cNvSpPr/>
          <p:nvPr/>
        </p:nvSpPr>
        <p:spPr>
          <a:xfrm>
            <a:off x="3417100" y="1750225"/>
            <a:ext cx="1047900" cy="30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6"/>
          <p:cNvSpPr/>
          <p:nvPr/>
        </p:nvSpPr>
        <p:spPr>
          <a:xfrm>
            <a:off x="1916900" y="3667125"/>
            <a:ext cx="273900" cy="500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43000" y="4355300"/>
            <a:ext cx="2359425" cy="3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11700" y="43897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Ejecutar un trabajo slurm</a:t>
            </a:r>
            <a:endParaRPr/>
          </a:p>
        </p:txBody>
      </p:sp>
      <p:pic>
        <p:nvPicPr>
          <p:cNvPr id="160" name="Google Shape;1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8750" y="2464938"/>
            <a:ext cx="451485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625" y="1460350"/>
            <a:ext cx="919550" cy="382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28750" y="1424300"/>
            <a:ext cx="5838825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8625" y="2591475"/>
            <a:ext cx="919550" cy="43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8625" y="3773175"/>
            <a:ext cx="1288250" cy="56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7"/>
          <p:cNvSpPr/>
          <p:nvPr/>
        </p:nvSpPr>
        <p:spPr>
          <a:xfrm>
            <a:off x="1789513" y="1499025"/>
            <a:ext cx="1047900" cy="30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7"/>
          <p:cNvSpPr/>
          <p:nvPr/>
        </p:nvSpPr>
        <p:spPr>
          <a:xfrm>
            <a:off x="1789513" y="2655438"/>
            <a:ext cx="1047900" cy="30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Escalar un grupo de slurm</a:t>
            </a:r>
            <a:endParaRPr/>
          </a:p>
        </p:txBody>
      </p:sp>
      <p:pic>
        <p:nvPicPr>
          <p:cNvPr id="172" name="Google Shape;1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3012" y="1672288"/>
            <a:ext cx="2019300" cy="411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9800" y="1264451"/>
            <a:ext cx="3831925" cy="187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8"/>
          <p:cNvSpPr/>
          <p:nvPr/>
        </p:nvSpPr>
        <p:spPr>
          <a:xfrm>
            <a:off x="3417100" y="1750225"/>
            <a:ext cx="1047900" cy="30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9800" y="2227075"/>
            <a:ext cx="1938225" cy="36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43000" y="2936074"/>
            <a:ext cx="1379625" cy="12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311700" y="1559650"/>
            <a:ext cx="8520600" cy="24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Como ejecutar un trabajo utilizando SLURM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Cómo</a:t>
            </a:r>
            <a:r>
              <a:rPr lang="es" sz="2000"/>
              <a:t> consultar la información del cluster y supervisar los trabajos.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Escalar automáticamente los nodos para satisfacer la demanda del trabajo</a:t>
            </a: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1839450" y="1246800"/>
            <a:ext cx="5465100" cy="26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Muchas gracias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¿Preguntas?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Uno de los principales gestores de carga de trabajo para clusters HPC.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Programación de tareas y gestión del trabajo de código abierto.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Altamente escalable para clusters Linux.</a:t>
            </a:r>
            <a:endParaRPr sz="2000"/>
          </a:p>
          <a:p>
            <a:pPr indent="0" lvl="0" marL="457200" marR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Recordando Slurm...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279600" y="1465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Tres funciones clave:</a:t>
            </a:r>
            <a:endParaRPr sz="2000"/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Asigna acceso exclusivo o no exclusivo de los recursos a cada usuario.</a:t>
            </a:r>
            <a:endParaRPr sz="1800"/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Proporciona un marco de trabajo del conjunto de nodos asignados.</a:t>
            </a:r>
            <a:endParaRPr sz="1800"/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Administra los recursos mediante una cola de trabajos pendientes.</a:t>
            </a:r>
            <a:endParaRPr sz="1800"/>
          </a:p>
        </p:txBody>
      </p:sp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Recordando Slurm...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Slurm en Google Cloud Platform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441350"/>
            <a:ext cx="8520600" cy="19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Google Cloud, junto a SchedMD, ha lanzado herramientas para ejecutar clusters con Slurm en su plataforma </a:t>
            </a:r>
            <a:r>
              <a:rPr b="1" lang="es" sz="2000"/>
              <a:t>Compute Engine</a:t>
            </a:r>
            <a:r>
              <a:rPr lang="es" sz="2000"/>
              <a:t>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Permite e</a:t>
            </a:r>
            <a:r>
              <a:rPr lang="es" sz="2000"/>
              <a:t>xpandir el clúster existente de manera dinámica cuando necesita recursos adicionales.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Slurm en Google Cloud Platform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441350"/>
            <a:ext cx="8520600" cy="27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En la </a:t>
            </a:r>
            <a:r>
              <a:rPr b="1" lang="es" sz="2000">
                <a:solidFill>
                  <a:schemeClr val="accent1"/>
                </a:solidFill>
              </a:rPr>
              <a:t>fuente de trabajos</a:t>
            </a:r>
            <a:r>
              <a:rPr lang="es" sz="2000"/>
              <a:t> los usuarios preparan y envían las tareas.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Mediante el </a:t>
            </a:r>
            <a:r>
              <a:rPr b="1" lang="es" sz="2000">
                <a:solidFill>
                  <a:schemeClr val="accent1"/>
                </a:solidFill>
              </a:rPr>
              <a:t>nodo login</a:t>
            </a:r>
            <a:r>
              <a:rPr b="1" lang="es" sz="2000"/>
              <a:t> </a:t>
            </a:r>
            <a:r>
              <a:rPr lang="es" sz="2000"/>
              <a:t>podrán interactuar con el clúster (enviar trabajos, monitorizar recursos, administrar tareas, etc.).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El </a:t>
            </a:r>
            <a:r>
              <a:rPr b="1" lang="es" sz="2000">
                <a:solidFill>
                  <a:schemeClr val="accent1"/>
                </a:solidFill>
              </a:rPr>
              <a:t>nodo controlador</a:t>
            </a:r>
            <a:r>
              <a:rPr lang="es" sz="2000"/>
              <a:t> ejecuta el controlador Slurm administrando los recursos y la programación de los trabajos.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Los </a:t>
            </a:r>
            <a:r>
              <a:rPr b="1" lang="es" sz="2000">
                <a:solidFill>
                  <a:schemeClr val="accent1"/>
                </a:solidFill>
              </a:rPr>
              <a:t>nodos de cómputo</a:t>
            </a:r>
            <a:r>
              <a:rPr b="1" lang="es" sz="2000"/>
              <a:t> </a:t>
            </a:r>
            <a:r>
              <a:rPr lang="es" sz="2000"/>
              <a:t>asignan las tareas entre todos los nodos en función de los requisitos y la cola de trabajos.</a:t>
            </a:r>
            <a:endParaRPr sz="20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/>
              <a:t>Configuración del entorno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6375" y="1152463"/>
            <a:ext cx="5991225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Configuración del entorno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6199" y="499000"/>
            <a:ext cx="2704625" cy="51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2113" y="1206775"/>
            <a:ext cx="5459775" cy="374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06925" y="2248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/>
              <a:t>Configuración del entorno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 rotWithShape="1">
          <a:blip r:embed="rId3">
            <a:alphaModFix/>
          </a:blip>
          <a:srcRect b="0" l="0" r="75581" t="0"/>
          <a:stretch/>
        </p:blipFill>
        <p:spPr>
          <a:xfrm>
            <a:off x="311700" y="1776800"/>
            <a:ext cx="176300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925" y="3307675"/>
            <a:ext cx="7229475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 rotWithShape="1">
          <a:blip r:embed="rId5">
            <a:alphaModFix/>
          </a:blip>
          <a:srcRect b="23429" l="68" r="42568" t="66229"/>
          <a:stretch/>
        </p:blipFill>
        <p:spPr>
          <a:xfrm>
            <a:off x="311688" y="2359548"/>
            <a:ext cx="6865700" cy="879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 rotWithShape="1">
          <a:blip r:embed="rId6">
            <a:alphaModFix/>
          </a:blip>
          <a:srcRect b="26273" l="209" r="36172" t="65758"/>
          <a:stretch/>
        </p:blipFill>
        <p:spPr>
          <a:xfrm>
            <a:off x="311700" y="3956924"/>
            <a:ext cx="7809203" cy="695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 rotWithShape="1">
          <a:blip r:embed="rId7">
            <a:alphaModFix/>
          </a:blip>
          <a:srcRect b="24388" l="212" r="39196" t="65981"/>
          <a:stretch/>
        </p:blipFill>
        <p:spPr>
          <a:xfrm>
            <a:off x="306925" y="897078"/>
            <a:ext cx="7229476" cy="816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Configuración de Slurm</a:t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 rotWithShape="1">
          <a:blip r:embed="rId3">
            <a:alphaModFix/>
          </a:blip>
          <a:srcRect b="0" l="0" r="57837" t="41107"/>
          <a:stretch/>
        </p:blipFill>
        <p:spPr>
          <a:xfrm>
            <a:off x="76200" y="933425"/>
            <a:ext cx="4085975" cy="405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 rotWithShape="1">
          <a:blip r:embed="rId4">
            <a:alphaModFix/>
          </a:blip>
          <a:srcRect b="0" l="0" r="43601" t="41424"/>
          <a:stretch/>
        </p:blipFill>
        <p:spPr>
          <a:xfrm>
            <a:off x="4238375" y="1025580"/>
            <a:ext cx="5140874" cy="3795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