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4bec52c8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4bec52c8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4bec52c8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4bec52c8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4bec52c8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4bec52c8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4bec52c8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4bec52c8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4bec52c8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4bec52c8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4bec52c8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4bec52c8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4bd7dad1e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4bd7dad1e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4bec52c8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4bec52c8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4bec52c8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4bec52c8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4bec52c8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4bec52c8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4031ac5e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4031ac5e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4bec52c8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4bec52c8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52da260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52da260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52da2609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52da2609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4031ac5e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4031ac5e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4bd7dad1e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4bd7dad1e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4031ac5e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4031ac5e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4031ac5e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4031ac5e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41b0d85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41b0d85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4bd7dad1e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4bd7dad1e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4bec52c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4bec52c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304950"/>
            <a:ext cx="8520600" cy="18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MEDIDA DE TIEMPOS Y MEMORIA CON TIME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964300" y="3437600"/>
            <a:ext cx="28680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&gt;_ Javier Cortés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&gt;_ Carlos Gavidia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&gt;_ Iván Monterrubio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11700" y="0"/>
            <a:ext cx="11544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endParaRPr sz="6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b="1" lang="es"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Resultados</a:t>
            </a:r>
            <a:endParaRPr b="1" sz="3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489300" y="1457525"/>
            <a:ext cx="35265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&gt;_ Tanto </a:t>
            </a:r>
            <a:r>
              <a:rPr b="1"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wait3 </a:t>
            </a: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como </a:t>
            </a:r>
            <a:r>
              <a:rPr b="1"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wait4 </a:t>
            </a: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nos devuelven un puntero a una estructura de tipo </a:t>
            </a:r>
            <a:r>
              <a:rPr b="1"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rusage.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b="1" lang="es"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Resultados</a:t>
            </a:r>
            <a:endParaRPr b="1" sz="3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489300" y="1457525"/>
            <a:ext cx="35265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&gt;_ Tanto </a:t>
            </a:r>
            <a:r>
              <a:rPr b="1"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wait3 </a:t>
            </a: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como </a:t>
            </a:r>
            <a:r>
              <a:rPr b="1"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wait4 </a:t>
            </a: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nos devuelven un puntero a una estructura de tipo </a:t>
            </a:r>
            <a:r>
              <a:rPr b="1"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rusage.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4516125" y="445025"/>
            <a:ext cx="4316100" cy="4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struct rusage {</a:t>
            </a:r>
            <a:b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struct timeval ru_utime;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struct timeval ru_stime; 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long   ru_maxrss;        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long   ru_ixrss;         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long   ru_idrss;         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long   ru_isrss;         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long   ru_minflt;        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long   ru_majflt;        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long   ru_nswap;         </a:t>
            </a:r>
            <a:b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long   ru_inblock;       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long   ru_oublock;       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long   ru_msgsnd;       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long   ru_msgrcv;       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long   ru_nsignals;      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long   ru_nvcsw;         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long   ru_nivcsw;        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};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b="1" lang="es"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Resultados</a:t>
            </a:r>
            <a:endParaRPr b="1" sz="3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489300" y="1457525"/>
            <a:ext cx="35265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&gt;_ Tanto </a:t>
            </a:r>
            <a:r>
              <a:rPr b="1"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wait3 </a:t>
            </a: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como </a:t>
            </a:r>
            <a:r>
              <a:rPr b="1"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wait4 </a:t>
            </a: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nos devuelven un puntero a una estructura de tipo </a:t>
            </a:r>
            <a:r>
              <a:rPr b="1"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rusage.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4516125" y="445025"/>
            <a:ext cx="4316100" cy="4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struct rusage {</a:t>
            </a:r>
            <a:b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struct timeval ru_utime;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struct timeval ru_stime; 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long   ru_maxrss;        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long   ru_ixrss;         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long   ru_idrss;         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long   ru_isrss;         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long   ru_minflt;        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long   ru_majflt;        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long   ru_nswap;         </a:t>
            </a:r>
            <a:b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long   ru_inblock;       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long   ru_oublock;       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long   ru_msgsnd;       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long   ru_msgrcv;       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long   ru_nsignals;      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long   ru_nvcsw;         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long   ru_nivcsw;        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};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" name="Google Shape;136;p24"/>
          <p:cNvSpPr/>
          <p:nvPr/>
        </p:nvSpPr>
        <p:spPr>
          <a:xfrm>
            <a:off x="5561825" y="1527150"/>
            <a:ext cx="1498800" cy="735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4"/>
          <p:cNvSpPr/>
          <p:nvPr/>
        </p:nvSpPr>
        <p:spPr>
          <a:xfrm>
            <a:off x="5561825" y="2716500"/>
            <a:ext cx="1621500" cy="309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4"/>
          <p:cNvSpPr/>
          <p:nvPr/>
        </p:nvSpPr>
        <p:spPr>
          <a:xfrm>
            <a:off x="5561825" y="3480150"/>
            <a:ext cx="1800600" cy="780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4516125" y="445025"/>
            <a:ext cx="4316100" cy="4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struct rusage {</a:t>
            </a:r>
            <a:b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struct timeval ru_utime;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struct timeval ru_stime; 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long   ru_maxrss;        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long   ru_ixrss;         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long   ru_idrss;         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long   ru_isrss;         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long   ru_minflt;        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long   ru_majflt;        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long   ru_nswap;         </a:t>
            </a:r>
            <a:b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long   ru_inblock;       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long   ru_oublock;       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long   ru_msgsnd;       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long   ru_msgrcv;       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long   ru_nsignals;      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long   ru_nvcsw;         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long   ru_nivcsw;        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};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25"/>
          <p:cNvSpPr/>
          <p:nvPr/>
        </p:nvSpPr>
        <p:spPr>
          <a:xfrm>
            <a:off x="5561825" y="1527150"/>
            <a:ext cx="1498800" cy="735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5"/>
          <p:cNvSpPr/>
          <p:nvPr/>
        </p:nvSpPr>
        <p:spPr>
          <a:xfrm>
            <a:off x="5561825" y="2771875"/>
            <a:ext cx="1621500" cy="2541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5"/>
          <p:cNvSpPr/>
          <p:nvPr/>
        </p:nvSpPr>
        <p:spPr>
          <a:xfrm>
            <a:off x="5561825" y="3480150"/>
            <a:ext cx="1800600" cy="7809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5"/>
          <p:cNvSpPr/>
          <p:nvPr/>
        </p:nvSpPr>
        <p:spPr>
          <a:xfrm>
            <a:off x="5561825" y="791850"/>
            <a:ext cx="2281200" cy="462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b="1" lang="es"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Resultados</a:t>
            </a:r>
            <a:endParaRPr b="1" sz="3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489300" y="1457525"/>
            <a:ext cx="42429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&gt;_ </a:t>
            </a: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tiempo de ejecución de instrucciones por parte del </a:t>
            </a:r>
            <a:r>
              <a:rPr b="1"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usuario.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&gt;_ tiempo de ejecución de instrucciones por parte del </a:t>
            </a:r>
            <a:r>
              <a:rPr b="1" lang="e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kernel.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4516125" y="445025"/>
            <a:ext cx="4316100" cy="4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struct rusage {</a:t>
            </a:r>
            <a:b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struct timeval ru_utime;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struct timeval ru_stime; 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long   ru_maxrss;        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long   ru_ixrss;         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long   ru_idrss;         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long   ru_isrss;         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long   ru_minflt;        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long   ru_majflt;        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long   ru_nswap;         </a:t>
            </a:r>
            <a:b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long   ru_inblock;       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long   ru_oublock;       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long   ru_msgsnd;       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long   ru_msgrcv;       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long   ru_nsignals;      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long   ru_nvcsw;         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long   ru_nivcsw;        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};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p26"/>
          <p:cNvSpPr/>
          <p:nvPr/>
        </p:nvSpPr>
        <p:spPr>
          <a:xfrm>
            <a:off x="5561825" y="1527150"/>
            <a:ext cx="1498800" cy="735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6"/>
          <p:cNvSpPr/>
          <p:nvPr/>
        </p:nvSpPr>
        <p:spPr>
          <a:xfrm>
            <a:off x="5561825" y="2771875"/>
            <a:ext cx="1621500" cy="2541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6"/>
          <p:cNvSpPr/>
          <p:nvPr/>
        </p:nvSpPr>
        <p:spPr>
          <a:xfrm>
            <a:off x="5561825" y="3480150"/>
            <a:ext cx="1800600" cy="7809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b="1" lang="es"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Resultados</a:t>
            </a:r>
            <a:endParaRPr b="1" sz="3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489300" y="1457525"/>
            <a:ext cx="42429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&gt;_ </a:t>
            </a: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memoria física de </a:t>
            </a:r>
            <a:r>
              <a:rPr b="1"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uso simultáneo </a:t>
            </a: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 </a:t>
            </a:r>
            <a:r>
              <a:rPr b="1"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todos los procesos.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5561825" y="1253850"/>
            <a:ext cx="1696800" cy="273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4516125" y="445025"/>
            <a:ext cx="4316100" cy="4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struct rusage {</a:t>
            </a:r>
            <a:b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struct timeval ru_utime;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struct timeval ru_stime; 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long   ru_maxrss;        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long   ru_ixrss;         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long   ru_idrss;         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long   ru_isrss;         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long   ru_minflt;        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long   ru_majflt;        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long   ru_nswap;         </a:t>
            </a:r>
            <a:b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long   ru_inblock;       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long   ru_oublock;       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long   ru_msgsnd;       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long   ru_msgrcv;       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long   ru_nsignals;      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long   ru_nvcsw;         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long   ru_nivcsw;        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};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5561825" y="1527150"/>
            <a:ext cx="1498800" cy="735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7"/>
          <p:cNvSpPr/>
          <p:nvPr/>
        </p:nvSpPr>
        <p:spPr>
          <a:xfrm>
            <a:off x="5561825" y="2771875"/>
            <a:ext cx="1621500" cy="2541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7"/>
          <p:cNvSpPr/>
          <p:nvPr/>
        </p:nvSpPr>
        <p:spPr>
          <a:xfrm>
            <a:off x="5561825" y="3480150"/>
            <a:ext cx="1800600" cy="7809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b="1" lang="es"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Resultados</a:t>
            </a:r>
            <a:endParaRPr b="1" sz="3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489300" y="1457525"/>
            <a:ext cx="42429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&gt;_ memoria física de </a:t>
            </a:r>
            <a:r>
              <a:rPr b="1"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uso simultáneo </a:t>
            </a: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 </a:t>
            </a:r>
            <a:r>
              <a:rPr b="1"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todos los procesos.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27"/>
          <p:cNvSpPr/>
          <p:nvPr/>
        </p:nvSpPr>
        <p:spPr>
          <a:xfrm>
            <a:off x="5561825" y="1253850"/>
            <a:ext cx="1696800" cy="273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7"/>
          <p:cNvSpPr/>
          <p:nvPr/>
        </p:nvSpPr>
        <p:spPr>
          <a:xfrm>
            <a:off x="5561825" y="2961675"/>
            <a:ext cx="1696800" cy="572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489300" y="3051125"/>
            <a:ext cx="42429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&gt;_ número de entradas/salidas del sistema.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b="1" lang="es"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Ejemplos de uso</a:t>
            </a:r>
            <a:endParaRPr b="1" sz="3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489300" y="1457525"/>
            <a:ext cx="8165400" cy="30957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&gt;_ </a:t>
            </a:r>
            <a:r>
              <a:rPr b="1" lang="es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time [</a:t>
            </a:r>
            <a:r>
              <a:rPr i="1" lang="es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options</a:t>
            </a:r>
            <a:r>
              <a:rPr b="1" lang="es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i="1" lang="es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lang="es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i="1" lang="es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arguments...</a:t>
            </a:r>
            <a:r>
              <a:rPr b="1" lang="es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00">
              <a:solidFill>
                <a:srgbClr val="111111"/>
              </a:solidFill>
              <a:highlight>
                <a:srgbClr val="EEEEEE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11111"/>
              </a:solidFill>
              <a:highlight>
                <a:srgbClr val="EEEEEE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$ /usr/bin/time sleep 2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b="1" lang="es"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Ejemplos de uso</a:t>
            </a:r>
            <a:endParaRPr b="1" sz="3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489300" y="1457525"/>
            <a:ext cx="8165400" cy="30957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&gt;_ </a:t>
            </a:r>
            <a:r>
              <a:rPr b="1" lang="es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time [</a:t>
            </a:r>
            <a:r>
              <a:rPr i="1" lang="es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options</a:t>
            </a:r>
            <a:r>
              <a:rPr b="1" lang="es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i="1" lang="es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lang="es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i="1" lang="es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arguments...</a:t>
            </a:r>
            <a:r>
              <a:rPr b="1" lang="es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00">
              <a:solidFill>
                <a:srgbClr val="111111"/>
              </a:solidFill>
              <a:highlight>
                <a:srgbClr val="EEEEEE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11111"/>
              </a:solidFill>
              <a:highlight>
                <a:srgbClr val="EEEEEE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 /usr/bin/time sleep 2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81000" lvl="0" marL="533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0.00 user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0.00 system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0:02.00 elapsed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0% CPU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……………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b="1" lang="es"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Ejemplos de uso</a:t>
            </a:r>
            <a:endParaRPr b="1" sz="3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489300" y="1457525"/>
            <a:ext cx="8165400" cy="30957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&gt;_ </a:t>
            </a:r>
            <a:r>
              <a:rPr b="1" lang="es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time [</a:t>
            </a:r>
            <a:r>
              <a:rPr i="1" lang="es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options</a:t>
            </a:r>
            <a:r>
              <a:rPr b="1" lang="es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i="1" lang="es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lang="es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i="1" lang="es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arguments...</a:t>
            </a:r>
            <a:r>
              <a:rPr b="1" lang="es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00">
              <a:solidFill>
                <a:srgbClr val="111111"/>
              </a:solidFill>
              <a:highlight>
                <a:srgbClr val="EEEEEE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11111"/>
              </a:solidFill>
              <a:highlight>
                <a:srgbClr val="EEEEEE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 /usr/bin/time -f “%P CPU Percentage”</a:t>
            </a: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...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b="1" lang="es"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Ejemplos de uso</a:t>
            </a:r>
            <a:endParaRPr b="1" sz="3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489300" y="1457525"/>
            <a:ext cx="8165400" cy="30957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&gt;_ </a:t>
            </a:r>
            <a:r>
              <a:rPr b="1" lang="es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time [</a:t>
            </a:r>
            <a:r>
              <a:rPr i="1" lang="es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options</a:t>
            </a:r>
            <a:r>
              <a:rPr b="1" lang="es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i="1" lang="es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lang="es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i="1" lang="es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arguments...</a:t>
            </a:r>
            <a:r>
              <a:rPr b="1" lang="es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00">
              <a:solidFill>
                <a:srgbClr val="111111"/>
              </a:solidFill>
              <a:highlight>
                <a:srgbClr val="EEEEEE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11111"/>
              </a:solidFill>
              <a:highlight>
                <a:srgbClr val="EEEEEE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 /usr/bin/time -f “%P CPU Percentage”</a:t>
            </a: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...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82% CPU Percentage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b="1" lang="es"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¿Qué es el comando time?</a:t>
            </a:r>
            <a:endParaRPr b="1" sz="3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321150"/>
            <a:ext cx="8520600" cy="32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time [</a:t>
            </a:r>
            <a:r>
              <a:rPr i="1" lang="es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options</a:t>
            </a:r>
            <a:r>
              <a:rPr b="1" lang="es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i="1" lang="es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lang="es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i="1" lang="es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arguments...</a:t>
            </a:r>
            <a:r>
              <a:rPr b="1" lang="es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&gt;_ Ejecuta el comando especificado con los argumentos dados.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&gt;_ Escribe en la salida de error </a:t>
            </a: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estándar</a:t>
            </a: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estadísticas de tiempo sobre la ejecución.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&gt;_ Se puede redirigir la salida con ‘2&gt;’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b="1" lang="es"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Ejemplos de uso</a:t>
            </a:r>
            <a:endParaRPr b="1" sz="3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489300" y="1457525"/>
            <a:ext cx="8165400" cy="30957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&gt;_ </a:t>
            </a:r>
            <a:r>
              <a:rPr b="1" lang="es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time [</a:t>
            </a:r>
            <a:r>
              <a:rPr i="1" lang="es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options</a:t>
            </a:r>
            <a:r>
              <a:rPr b="1" lang="es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i="1" lang="es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lang="es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i="1" lang="es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arguments...</a:t>
            </a:r>
            <a:r>
              <a:rPr b="1" lang="es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00">
              <a:solidFill>
                <a:srgbClr val="111111"/>
              </a:solidFill>
              <a:highlight>
                <a:srgbClr val="EEEEEE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11111"/>
              </a:solidFill>
              <a:highlight>
                <a:srgbClr val="EEEEEE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 /usr/bin/time -f “%P CPU Percentage”</a:t>
            </a: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...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82% CPU Percentage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Google Shape;204;p32"/>
          <p:cNvSpPr txBox="1"/>
          <p:nvPr/>
        </p:nvSpPr>
        <p:spPr>
          <a:xfrm>
            <a:off x="3487925" y="3318250"/>
            <a:ext cx="54204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Hay más modificadores:</a:t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81000" lvl="0" marL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%S -- segundos de uso de CPU</a:t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81000" lvl="0" marL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%C -- arg. del programa</a:t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81000" lvl="0" marL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%E -- tiempo usado por el proceso</a:t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22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76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762000" y="1726400"/>
            <a:ext cx="8070300" cy="28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&gt;_</a:t>
            </a:r>
            <a:r>
              <a:rPr b="1" lang="e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Visión general del tiempo de un programa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&gt;_</a:t>
            </a:r>
            <a:r>
              <a:rPr b="1" lang="e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Dónde invierte más tiempo el programa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&gt;_</a:t>
            </a:r>
            <a:r>
              <a:rPr b="1" lang="e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Cómo poder disminuirlo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&gt;_</a:t>
            </a:r>
            <a:r>
              <a:rPr b="1" lang="e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Puede explicar la ineficiencia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0" name="Google Shape;21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b="1" lang="es"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Utilidades</a:t>
            </a:r>
            <a:endParaRPr b="1" sz="3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311700" y="1012050"/>
            <a:ext cx="8520600" cy="31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chemeClr val="lt1"/>
                </a:solidFill>
              </a:rPr>
              <a:t>MUCHAS GRACIAS</a:t>
            </a:r>
            <a:endParaRPr b="1" sz="4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 sz="4800">
                <a:solidFill>
                  <a:schemeClr val="lt1"/>
                </a:solidFill>
              </a:rPr>
              <a:t>¿PREGUNTAS?</a:t>
            </a:r>
            <a:endParaRPr b="1" sz="4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b="1" lang="es"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¿Qué es el comando time?</a:t>
            </a:r>
            <a:endParaRPr b="1" sz="3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321150"/>
            <a:ext cx="8520600" cy="32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r>
              <a:rPr lang="es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time date</a:t>
            </a:r>
            <a:r>
              <a:rPr lang="es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												mar oct 23 17:00:00 CEST 2018										real	0m0.014s														user	0m0.010s														sys	0m0.002s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r>
              <a:rPr lang="es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s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time date) 2&gt; salida.txt</a:t>
            </a:r>
            <a:r>
              <a:rPr lang="es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								mar oct 23 17:00:00 CEST 2018</a:t>
            </a:r>
            <a:r>
              <a:rPr lang="es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							</a:t>
            </a:r>
            <a:r>
              <a:rPr b="1" lang="es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r>
              <a:rPr lang="es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cat salida.txt													</a:t>
            </a:r>
            <a:r>
              <a:rPr lang="es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real	0m0.014s														user	0m0.010s														sys	0m0.002s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1205700" y="3283700"/>
            <a:ext cx="3366300" cy="1590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4835650" y="3831950"/>
            <a:ext cx="37530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¡Los paréntesis son necesarios!</a:t>
            </a:r>
            <a:endParaRPr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1205700" y="1321150"/>
            <a:ext cx="3366300" cy="1346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" name="Google Shape;72;p15"/>
          <p:cNvCxnSpPr/>
          <p:nvPr/>
        </p:nvCxnSpPr>
        <p:spPr>
          <a:xfrm flipH="1" rot="10800000">
            <a:off x="2731350" y="1543713"/>
            <a:ext cx="2437200" cy="474600"/>
          </a:xfrm>
          <a:prstGeom prst="bentConnector3">
            <a:avLst>
              <a:gd fmla="val 7946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5"/>
          <p:cNvSpPr txBox="1"/>
          <p:nvPr/>
        </p:nvSpPr>
        <p:spPr>
          <a:xfrm>
            <a:off x="5387200" y="1133313"/>
            <a:ext cx="38607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Tiempo total transcurrido en ejecutar el comando, incluyendo otros procesos.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4" name="Google Shape;74;p15"/>
          <p:cNvCxnSpPr/>
          <p:nvPr/>
        </p:nvCxnSpPr>
        <p:spPr>
          <a:xfrm flipH="1" rot="10800000">
            <a:off x="2744925" y="2244688"/>
            <a:ext cx="24243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5"/>
          <p:cNvSpPr txBox="1"/>
          <p:nvPr/>
        </p:nvSpPr>
        <p:spPr>
          <a:xfrm>
            <a:off x="5387200" y="2056738"/>
            <a:ext cx="3001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Tiempo de CPU del proceso.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6" name="Google Shape;76;p15"/>
          <p:cNvCxnSpPr/>
          <p:nvPr/>
        </p:nvCxnSpPr>
        <p:spPr>
          <a:xfrm>
            <a:off x="2731350" y="2486488"/>
            <a:ext cx="2437800" cy="463500"/>
          </a:xfrm>
          <a:prstGeom prst="bentConnector3">
            <a:avLst>
              <a:gd fmla="val 7948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5"/>
          <p:cNvSpPr txBox="1"/>
          <p:nvPr/>
        </p:nvSpPr>
        <p:spPr>
          <a:xfrm>
            <a:off x="5387200" y="2633888"/>
            <a:ext cx="336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Tiempo de CPU en las llamadas al sistema del proceso.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b="1" lang="es"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Ejemplo de ejecución</a:t>
            </a:r>
            <a:endParaRPr b="1" sz="3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1540200" y="1521900"/>
            <a:ext cx="6063600" cy="20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 javi@javi-GL552VW:~$ time google-chrome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real	0m0,591s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user	0m0,214s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sys	0m0,078s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1540200" y="1484100"/>
            <a:ext cx="6063600" cy="2175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b="1" lang="es"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time no es lo que pensamos</a:t>
            </a:r>
            <a:endParaRPr b="1" sz="3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321150"/>
            <a:ext cx="8520600" cy="32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&gt;_</a:t>
            </a:r>
            <a:r>
              <a:rPr b="1"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Existen dos comandos time muy diferentes: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33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&gt;&gt; </a:t>
            </a:r>
            <a:r>
              <a:rPr b="1"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palabra clave incorporada en la shell.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33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90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b="1"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/usr/bin/time</a:t>
            </a: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archivo ejecutable. Es al que hace referencia la versión GNU 1.7. Mide, además del tiempo de ejecución, la </a:t>
            </a:r>
            <a:r>
              <a:rPr b="1"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memoria</a:t>
            </a: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la </a:t>
            </a:r>
            <a:r>
              <a:rPr b="1"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E/S</a:t>
            </a: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y las </a:t>
            </a:r>
            <a:r>
              <a:rPr b="1"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llamadas IPC</a:t>
            </a: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 Se puede ejecutar con </a:t>
            </a:r>
            <a:r>
              <a:rPr b="1"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\time</a:t>
            </a: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b="1" lang="es"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/usr/bin/time</a:t>
            </a:r>
            <a:endParaRPr b="1" sz="3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280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 /usr/bin/time date													</a:t>
            </a:r>
            <a:r>
              <a:rPr lang="es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mar oct 23 17:00:00 CEST 2018</a:t>
            </a:r>
            <a:r>
              <a:rPr b="1" lang="es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								</a:t>
            </a:r>
            <a:r>
              <a:rPr lang="es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0.00user 0.00system 0:00.00elapsed ?%CPU</a:t>
            </a:r>
            <a:r>
              <a:rPr lang="es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(0avgtext+0avgdata</a:t>
            </a:r>
            <a:r>
              <a:rPr lang="es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2720maxresident)k 0inputs+0outputs (0major+215minor)pagefaults 0swaps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756775" y="1295500"/>
            <a:ext cx="7593300" cy="11928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b="1" lang="es"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Como se ejecuta por dentro</a:t>
            </a:r>
            <a:endParaRPr b="1" sz="3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666750" y="1750225"/>
            <a:ext cx="8165400" cy="21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&gt;_</a:t>
            </a:r>
            <a:r>
              <a:rPr b="1"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El tiempo real transcurrido entre la invocación y la terminación.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&gt;_ El tiempo de CPU del usuario(tms_utime + tms_cutime).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&gt;_ El tiempo de CPU del sistema(tms_stime + tms_cstime).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b="1" lang="es"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Como se ejecuta por dentro</a:t>
            </a:r>
            <a:endParaRPr b="1" sz="3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489300" y="1457525"/>
            <a:ext cx="81654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&gt;_ Tiempo total CPU = tiempo realizando acción + tiempo de llamadas al sistema.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&gt;_ Recorrer una matriz -&gt; tiempo CPU de usuario.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&gt;_ </a:t>
            </a: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Llamadas</a:t>
            </a: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exec o fork -&gt; tiempo CPU del sistema.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b="1" lang="es"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Esquema de trabajo</a:t>
            </a:r>
            <a:endParaRPr b="1" sz="3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 rotWithShape="1">
          <a:blip r:embed="rId3">
            <a:alphaModFix/>
          </a:blip>
          <a:srcRect b="1952" l="1565" r="1167" t="932"/>
          <a:stretch/>
        </p:blipFill>
        <p:spPr>
          <a:xfrm>
            <a:off x="1376325" y="1055800"/>
            <a:ext cx="6363076" cy="395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