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3AFD52C-4FB0-466D-8833-646F763420C5}">
  <a:tblStyle styleId="{03AFD52C-4FB0-466D-8833-646F763420C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8F1"/>
          </a:solidFill>
        </a:fill>
      </a:tcStyle>
    </a:wholeTbl>
    <a:band1H>
      <a:tcTxStyle/>
      <a:tcStyle>
        <a:fill>
          <a:solidFill>
            <a:srgbClr val="CACEE2"/>
          </a:solidFill>
        </a:fill>
      </a:tcStyle>
    </a:band1H>
    <a:band2H>
      <a:tcTxStyle/>
    </a:band2H>
    <a:band1V>
      <a:tcTxStyle/>
      <a:tcStyle>
        <a:fill>
          <a:solidFill>
            <a:srgbClr val="CACEE2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#include &lt;iostream&gt;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#include &lt;stdlib.h&gt;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using namespace std;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int fibonacci_recursivo(int n)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if(n &lt; 2)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	return n;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else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	return fibonacci_recursivo(n-2) + fibonacci_recursivo(n-1);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int main()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fibonacci_recursivo(40);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return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}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#include &lt;iostream&gt;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#include &lt;stdlib.h&gt;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using namespace std;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int fibonacci_recursivo(int n)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if(n &lt; 2)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	return n;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else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	return fibonacci_recursivo(n-2) + fibonacci_recursivo(n-1);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int main()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fibonacci_recursivo(40);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return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}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#include &lt;iostream&gt;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#include &lt;stdlib.h&gt;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using namespace std;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int fibonacci_recursivo(int n)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if(n &lt; 2)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	return n;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else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	return fibonacci_recursivo(n-2) + fibonacci_recursivo(n-1);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int main()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fibonacci_recursivo(40);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return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}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#include &lt;iostream&gt;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#include &lt;stdlib.h&gt;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using namespace std;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int fibonacci_recursivo(int n)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if(n &lt; 2)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	return n;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else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	return fibonacci_recursivo(n-2) + fibonacci_recursivo(n-1);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int main()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fibonacci_recursivo(40);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return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}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#include &lt;iostream&gt;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#include &lt;stdlib.h&gt;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using namespace std;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int fibonacci_recursivo(int n)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if(n &lt; 2)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	return n;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else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	return fibonacci_recursivo(n-2) + fibonacci_recursivo(n-1);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int main()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fibonacci_recursivo(40);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return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}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7f0bba4e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47f0bba4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#include &lt;iostream&gt;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#include &lt;stdlib.h&gt;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using namespace std;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int fibonacci_recursivo(int n)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if(n &lt; 2)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	return n;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else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	return fibonacci_recursivo(n-2) + fibonacci_recursivo(n-1);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int main()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fibonacci_recursivo(40);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return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}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#include &lt;iostream&gt;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#include &lt;stdlib.h&gt;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using namespace std;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long double fibonacci_iterativo(double n)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int i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int j = 1;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for(int k = 1; k &lt; n; k++){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	int 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	t = i + j;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	i = j;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	j = 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return j;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int main()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fibonacci_iterativo(40);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return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}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#include &lt;iostream&gt;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#include &lt;stdlib.h&gt;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using namespace std;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long double fibonacci_recursivo(double n)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if(n &lt; 2)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	return n;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else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	return fibonacci_recursivo(n-2) + fibonacci_recursivo(n-1);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int main()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fibonacci_recursivo(40);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return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}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#include &lt;iostream&gt;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#include &lt;stdlib.h&gt;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using namespace std;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int fibonacci_iterativo(int n)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int i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int j = 1;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for(int k = 1; k &lt; n; k++){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	int 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	t = i + j;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	i = j;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	j = 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return j;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int main()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fibonacci_iterativo(40);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	return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}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B2C27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5500"/>
              <a:t>Fibonacci</a:t>
            </a:r>
            <a:endParaRPr sz="5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917550" y="3686825"/>
            <a:ext cx="2059800" cy="12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800"/>
              <a:t>Carlos Gavidia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800"/>
              <a:t>Iván Monterrubio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800"/>
              <a:t>Javier Cortés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800"/>
              <a:t>Gonzalo Machado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B2C27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2120850" y="408250"/>
            <a:ext cx="4902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Fibonacci recursivo - Int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6596100" y="1955675"/>
            <a:ext cx="2547900" cy="10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Real: 0.634 segundos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User: </a:t>
            </a:r>
            <a:r>
              <a:rPr b="0" i="0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0.634</a:t>
            </a:r>
            <a:r>
              <a:rPr b="0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segundos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975" y="1447350"/>
            <a:ext cx="6303125" cy="298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B2C27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2120850" y="408250"/>
            <a:ext cx="6505792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Mejoras de compilación (gcc)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779489" y="1580920"/>
            <a:ext cx="7375159" cy="26313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Opciones de compilación usadas: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- o0: sin optimizaciones, se compila el código tal cual.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- o1: se comprime el código y se crea un ejecutable reducido.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- o2: planificación de instrucciones + mejoras anteriores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- o3: funciones in-line + mejoras anteriores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- o3 -funroll-loops: desenrollado de bucles + mejoras anteriores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B2C27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2120850" y="408250"/>
            <a:ext cx="6505792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Mejoras de compilación (gcc)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8" name="Google Shape;208;p24"/>
          <p:cNvGraphicFramePr/>
          <p:nvPr/>
        </p:nvGraphicFramePr>
        <p:xfrm>
          <a:off x="809468" y="17429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{03AFD52C-4FB0-466D-8833-646F763420C5}</a:tableStyleId>
              </a:tblPr>
              <a:tblGrid>
                <a:gridCol w="1813425"/>
                <a:gridCol w="1053775"/>
                <a:gridCol w="1128325"/>
                <a:gridCol w="1128325"/>
                <a:gridCol w="1128325"/>
                <a:gridCol w="12504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-o0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-o1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-o2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-o3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-o3 + unroll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400" u="none" cap="none" strike="noStrike"/>
                        <a:t>Iterativo - int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0,1 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s" sz="1400" u="none" cap="none" strike="noStrike">
                          <a:solidFill>
                            <a:srgbClr val="1B212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0,1 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s" sz="1400" u="none" cap="none" strike="noStrike">
                          <a:solidFill>
                            <a:srgbClr val="1B212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0,1 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s" sz="1400" u="none" cap="none" strike="noStrike">
                          <a:solidFill>
                            <a:srgbClr val="1B212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0,1 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s" sz="1400" u="none" cap="none" strike="noStrike">
                          <a:solidFill>
                            <a:srgbClr val="1B212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0,2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400" u="none" cap="none" strike="noStrike"/>
                        <a:t>Iterativo - double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0,1 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s" sz="1400" u="none" cap="none" strike="noStrike">
                          <a:solidFill>
                            <a:srgbClr val="1B212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0,1 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s" sz="1400" u="none" cap="none" strike="noStrike">
                          <a:solidFill>
                            <a:srgbClr val="1B212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0,1 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s" sz="1400" u="none" cap="none" strike="noStrike">
                          <a:solidFill>
                            <a:srgbClr val="1B212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0,1 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s" sz="1400" u="none" cap="none" strike="noStrike">
                          <a:solidFill>
                            <a:srgbClr val="1B212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0,1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400" u="none" cap="none" strike="noStrike"/>
                        <a:t>Recursivo - int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0,634 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0,580 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0,326 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0,259 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0,251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400" u="none" cap="none" strike="noStrike"/>
                        <a:t>Recursivo - double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0,813 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0,754 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0,560 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0,377 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0,371 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2704" y="675850"/>
            <a:ext cx="6096000" cy="40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084" y="454870"/>
            <a:ext cx="8136000" cy="43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/>
        </p:nvSpPr>
        <p:spPr>
          <a:xfrm>
            <a:off x="1211075" y="1405800"/>
            <a:ext cx="66966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lt1"/>
                </a:solidFill>
              </a:rPr>
              <a:t>Muchas gracias</a:t>
            </a:r>
            <a:endParaRPr b="1" sz="6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lt1"/>
                </a:solidFill>
              </a:rPr>
              <a:t>¿Preguntas?</a:t>
            </a:r>
            <a:endParaRPr b="1"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B2C27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0,1,1,2,3,5,8,13,21,34,55,89,144,233,377…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f</a:t>
            </a:r>
            <a:r>
              <a:rPr lang="es" sz="1400"/>
              <a:t>n</a:t>
            </a:r>
            <a:r>
              <a:rPr lang="es" sz="1800"/>
              <a:t>=f</a:t>
            </a:r>
            <a:r>
              <a:rPr lang="es" sz="1400"/>
              <a:t>n-1</a:t>
            </a:r>
            <a:r>
              <a:rPr lang="es" sz="1800"/>
              <a:t>+f</a:t>
            </a:r>
            <a:r>
              <a:rPr lang="es" sz="1400"/>
              <a:t>n-2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Numerosas aplicaciones en ciencias de cómputo y matemáticas</a:t>
            </a:r>
            <a:endParaRPr sz="1800"/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1947600" y="455875"/>
            <a:ext cx="573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Que es la sucesión de Fibonacci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B2C27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2181900" y="408250"/>
            <a:ext cx="4780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Fibonacci iterativo - Double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775" y="1476850"/>
            <a:ext cx="3324225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6900" y="1072400"/>
            <a:ext cx="4044729" cy="38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6899" y="1084825"/>
            <a:ext cx="4044725" cy="3870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B2C27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2181900" y="408250"/>
            <a:ext cx="4780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Fibonacci iterativo - Double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5857900" y="2027100"/>
            <a:ext cx="2547900" cy="10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Real: 0.001 segundos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User: 0.001 segundos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6900" y="1072400"/>
            <a:ext cx="4044729" cy="38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6899" y="1084825"/>
            <a:ext cx="4044725" cy="3870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2D28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2120850" y="408250"/>
            <a:ext cx="4902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Fibonacci recursivo- Double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00" y="1529300"/>
            <a:ext cx="65151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B2C27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2120850" y="408250"/>
            <a:ext cx="4902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Fibonacci recursivo- Double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6596100" y="1955675"/>
            <a:ext cx="2547900" cy="10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Real: 0.813 segundos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User: </a:t>
            </a:r>
            <a:r>
              <a:rPr b="0" i="0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0.813</a:t>
            </a:r>
            <a:r>
              <a:rPr b="0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segundos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00" y="1529300"/>
            <a:ext cx="65151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B2C27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2181900" y="408250"/>
            <a:ext cx="4780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Fibonacci iterativo - Int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300" y="1025475"/>
            <a:ext cx="3245350" cy="40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B2C27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2181900" y="408250"/>
            <a:ext cx="4780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Fibonacci iterativo - Int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5857900" y="2027100"/>
            <a:ext cx="2547900" cy="10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Real: 0.001 segundos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User: 0.001 segundos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300" y="1025475"/>
            <a:ext cx="3245350" cy="40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B2C27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2120850" y="408250"/>
            <a:ext cx="4902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Fibonacci recursivo - Int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975" y="1447350"/>
            <a:ext cx="6303125" cy="298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