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20F15DD-EEC9-48BB-8DF2-B23B9800798E}">
  <a:tblStyle styleId="{120F15DD-EEC9-48BB-8DF2-B23B980079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19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735188e1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735188e1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7350efa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7350efa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5fb459b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5fb459b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5fb459b5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5fb459b5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7350ef90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7350ef90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7350efaf0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7350efaf0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7350efaf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7350efaf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7350efaf0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7350efaf0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7350efaf0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7350efaf0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815073c1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815073c1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815073c1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815073c1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815073c1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815073c1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7350ef90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7350ef90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815073c1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815073c1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815073c1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815073c1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815073c1b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815073c1b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815073c1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815073c1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5f70124f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5f70124f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40250" y="14046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Fibonacci  con OpenMP</a:t>
            </a:r>
            <a:endParaRPr sz="4800"/>
          </a:p>
        </p:txBody>
      </p:sp>
      <p:sp>
        <p:nvSpPr>
          <p:cNvPr id="135" name="Google Shape;135;p13"/>
          <p:cNvSpPr txBox="1"/>
          <p:nvPr/>
        </p:nvSpPr>
        <p:spPr>
          <a:xfrm>
            <a:off x="6917550" y="3686825"/>
            <a:ext cx="2059800" cy="12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Carlos Gavidia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Iván Monterrubio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Javier Cortés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Gonzalo Machado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Fibonacci con matrices</a:t>
            </a:r>
            <a:endParaRPr sz="3600"/>
          </a:p>
        </p:txBody>
      </p:sp>
      <p:graphicFrame>
        <p:nvGraphicFramePr>
          <p:cNvPr id="203" name="Google Shape;203;p22"/>
          <p:cNvGraphicFramePr/>
          <p:nvPr/>
        </p:nvGraphicFramePr>
        <p:xfrm>
          <a:off x="1197450" y="1979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{120F15DD-EEC9-48BB-8DF2-B23B9800798E}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threads</a:t>
                      </a: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/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time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1</a:t>
                      </a: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Threads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2 </a:t>
                      </a: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Threads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4 </a:t>
                      </a: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Threads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6 </a:t>
                      </a: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Threads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8 </a:t>
                      </a: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Threads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Real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lt1"/>
                          </a:solidFill>
                        </a:rPr>
                        <a:t>12.263 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10.925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lt1"/>
                          </a:solidFill>
                        </a:rPr>
                        <a:t>10.875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lt1"/>
                          </a:solidFill>
                        </a:rPr>
                        <a:t>10.815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lt1"/>
                          </a:solidFill>
                        </a:rPr>
                        <a:t>10.727 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User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lt1"/>
                          </a:solidFill>
                        </a:rPr>
                        <a:t>12.128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10.900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lt1"/>
                          </a:solidFill>
                        </a:rPr>
                        <a:t>10.812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lt1"/>
                          </a:solidFill>
                        </a:rPr>
                        <a:t>10.758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lt1"/>
                          </a:solidFill>
                        </a:rPr>
                        <a:t>10.624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Fibonacci con Orden (Log n)</a:t>
            </a:r>
            <a:endParaRPr sz="3600"/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647" y="1802513"/>
            <a:ext cx="3449075" cy="79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3475" y="3090625"/>
            <a:ext cx="3200400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 txBox="1"/>
          <p:nvPr/>
        </p:nvSpPr>
        <p:spPr>
          <a:xfrm>
            <a:off x="400350" y="1742200"/>
            <a:ext cx="37677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FFFF"/>
                </a:solidFill>
              </a:rPr>
              <a:t>La fórmula se puede derivar de la ecuación de matriz anterior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FFFF"/>
                </a:solidFill>
              </a:rPr>
              <a:t>Tomando el determinante en ambos lados</a:t>
            </a:r>
            <a:endParaRPr b="1"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/>
        </p:nvSpPr>
        <p:spPr>
          <a:xfrm>
            <a:off x="5882125" y="1532400"/>
            <a:ext cx="2547900" cy="20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FFFF"/>
                </a:solidFill>
              </a:rPr>
              <a:t>Fib(75)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Real: 0.046 segundos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User: 0.044 segundos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17" name="Google Shape;2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575" y="101075"/>
            <a:ext cx="363075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/>
        </p:nvSpPr>
        <p:spPr>
          <a:xfrm>
            <a:off x="5882125" y="1532400"/>
            <a:ext cx="2547900" cy="20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FFFF"/>
                </a:solidFill>
              </a:rPr>
              <a:t>Fib(75)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Real: 0.037 segundos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User: 0.037 segundos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23" name="Google Shape;2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25" y="152400"/>
            <a:ext cx="293220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Fibonacci con O(log n)</a:t>
            </a:r>
            <a:endParaRPr sz="3600"/>
          </a:p>
        </p:txBody>
      </p:sp>
      <p:graphicFrame>
        <p:nvGraphicFramePr>
          <p:cNvPr id="229" name="Google Shape;229;p26"/>
          <p:cNvGraphicFramePr/>
          <p:nvPr/>
        </p:nvGraphicFramePr>
        <p:xfrm>
          <a:off x="1197450" y="1979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{120F15DD-EEC9-48BB-8DF2-B23B9800798E}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threads/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time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1</a:t>
                      </a: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 Threads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2 Threads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4 Threads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6 Threads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8 Threads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Real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lt1"/>
                          </a:solidFill>
                        </a:rPr>
                        <a:t>0.046s</a:t>
                      </a:r>
                      <a:r>
                        <a:rPr lang="es" sz="1800">
                          <a:solidFill>
                            <a:schemeClr val="lt1"/>
                          </a:solidFill>
                        </a:rPr>
                        <a:t> 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0.023s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lt1"/>
                          </a:solidFill>
                        </a:rPr>
                        <a:t>0.037s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lt1"/>
                          </a:solidFill>
                        </a:rPr>
                        <a:t>0.065s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lt1"/>
                          </a:solidFill>
                        </a:rPr>
                        <a:t>0.067s</a:t>
                      </a:r>
                      <a:r>
                        <a:rPr lang="es" sz="1800">
                          <a:solidFill>
                            <a:schemeClr val="lt1"/>
                          </a:solidFill>
                        </a:rPr>
                        <a:t> 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User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lt1"/>
                          </a:solidFill>
                        </a:rPr>
                        <a:t>0.044s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0.022s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lt1"/>
                          </a:solidFill>
                        </a:rPr>
                        <a:t>0.037s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lt1"/>
                          </a:solidFill>
                        </a:rPr>
                        <a:t>0.034s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lt1"/>
                          </a:solidFill>
                        </a:rPr>
                        <a:t>0.022s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Iterativo vs Matrices</a:t>
            </a:r>
            <a:endParaRPr sz="3600"/>
          </a:p>
        </p:txBody>
      </p:sp>
      <p:pic>
        <p:nvPicPr>
          <p:cNvPr id="235" name="Google Shape;2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625" y="1150050"/>
            <a:ext cx="5246650" cy="39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Resultados: Recursivo (40)</a:t>
            </a:r>
            <a:endParaRPr sz="3600"/>
          </a:p>
        </p:txBody>
      </p:sp>
      <p:pic>
        <p:nvPicPr>
          <p:cNvPr id="241" name="Google Shape;2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600" y="1709085"/>
            <a:ext cx="4469400" cy="2681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75" y="1750113"/>
            <a:ext cx="4332617" cy="25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Resultados: Matrices(900M)</a:t>
            </a:r>
            <a:endParaRPr sz="3600"/>
          </a:p>
        </p:txBody>
      </p:sp>
      <p:pic>
        <p:nvPicPr>
          <p:cNvPr id="248" name="Google Shape;2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25" y="1769750"/>
            <a:ext cx="4267166" cy="25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5925" y="1769738"/>
            <a:ext cx="4267200" cy="256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Resultados: </a:t>
            </a:r>
            <a:r>
              <a:rPr lang="es" sz="3600"/>
              <a:t>Orden(log n) (75)</a:t>
            </a:r>
            <a:endParaRPr sz="3600"/>
          </a:p>
        </p:txBody>
      </p:sp>
      <p:pic>
        <p:nvPicPr>
          <p:cNvPr id="255" name="Google Shape;2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00" y="1735563"/>
            <a:ext cx="4381126" cy="26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426" y="1746663"/>
            <a:ext cx="4344174" cy="2606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MUCHAS GRACIAS</a:t>
            </a:r>
            <a:endParaRPr sz="48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4800"/>
              <a:t>¿PREGUNTAS?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Veremos ...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es" sz="2400">
                <a:latin typeface="Arial"/>
                <a:ea typeface="Arial"/>
                <a:cs typeface="Arial"/>
                <a:sym typeface="Arial"/>
              </a:rPr>
              <a:t>Fibonacci recursivo con openmp.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es" sz="2400">
                <a:latin typeface="Arial"/>
                <a:ea typeface="Arial"/>
                <a:cs typeface="Arial"/>
                <a:sym typeface="Arial"/>
              </a:rPr>
              <a:t>Fibonacci con multiplicación de matrices O(n).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es" sz="2400">
                <a:latin typeface="Arial"/>
                <a:ea typeface="Arial"/>
                <a:cs typeface="Arial"/>
                <a:sym typeface="Arial"/>
              </a:rPr>
              <a:t>Algoritmo con coste O(Log n).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3600"/>
              <a:t>Fibonacci recursivo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09650"/>
            <a:ext cx="4973299" cy="38392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/>
        </p:nvSpPr>
        <p:spPr>
          <a:xfrm>
            <a:off x="6367800" y="1532400"/>
            <a:ext cx="2776200" cy="20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FFFF"/>
                </a:solidFill>
              </a:rPr>
              <a:t>Fib(40)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Tiempo </a:t>
            </a:r>
            <a:r>
              <a:rPr lang="es" sz="1800">
                <a:solidFill>
                  <a:srgbClr val="FFFFFF"/>
                </a:solidFill>
              </a:rPr>
              <a:t>estándar</a:t>
            </a:r>
            <a:r>
              <a:rPr lang="es" sz="1800">
                <a:solidFill>
                  <a:srgbClr val="FFFFFF"/>
                </a:solidFill>
              </a:rPr>
              <a:t>: 23 seg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Fibonacci recursivo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4" name="Google Shape;154;p16"/>
          <p:cNvGraphicFramePr/>
          <p:nvPr/>
        </p:nvGraphicFramePr>
        <p:xfrm>
          <a:off x="790050" y="1979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{120F15DD-EEC9-48BB-8DF2-B23B9800798E}</a:tableStyleId>
              </a:tblPr>
              <a:tblGrid>
                <a:gridCol w="1274400"/>
                <a:gridCol w="1274400"/>
                <a:gridCol w="1274400"/>
                <a:gridCol w="1274400"/>
                <a:gridCol w="1274400"/>
                <a:gridCol w="1274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1</a:t>
                      </a: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 Threads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2 Threads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4 Threads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6 Threads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8 Threads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Tiempo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lt1"/>
                          </a:solidFill>
                        </a:rPr>
                        <a:t>23’’</a:t>
                      </a:r>
                      <a:r>
                        <a:rPr lang="es" sz="1800">
                          <a:solidFill>
                            <a:schemeClr val="lt1"/>
                          </a:solidFill>
                        </a:rPr>
                        <a:t> 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1’ 32’’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lt1"/>
                          </a:solidFill>
                        </a:rPr>
                        <a:t>1’ 57’’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lt1"/>
                          </a:solidFill>
                        </a:rPr>
                        <a:t>2’ 15’’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2’ 45’’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Fibonacci con matrices</a:t>
            </a:r>
            <a:endParaRPr sz="360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472" y="1713550"/>
            <a:ext cx="3449075" cy="793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" name="Google Shape;161;p17"/>
          <p:cNvGrpSpPr/>
          <p:nvPr/>
        </p:nvGrpSpPr>
        <p:grpSpPr>
          <a:xfrm>
            <a:off x="1077900" y="3422475"/>
            <a:ext cx="1199100" cy="1050900"/>
            <a:chOff x="1126375" y="3282150"/>
            <a:chExt cx="1199100" cy="1050900"/>
          </a:xfrm>
        </p:grpSpPr>
        <p:sp>
          <p:nvSpPr>
            <p:cNvPr id="162" name="Google Shape;162;p17"/>
            <p:cNvSpPr txBox="1"/>
            <p:nvPr/>
          </p:nvSpPr>
          <p:spPr>
            <a:xfrm>
              <a:off x="1356475" y="3427475"/>
              <a:ext cx="738900" cy="79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400">
                  <a:solidFill>
                    <a:srgbClr val="FFFFFF"/>
                  </a:solidFill>
                </a:rPr>
                <a:t>1  1</a:t>
              </a:r>
              <a:endParaRPr b="1" sz="24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400">
                  <a:solidFill>
                    <a:srgbClr val="FFFFFF"/>
                  </a:solidFill>
                </a:rPr>
                <a:t>1  0</a:t>
              </a:r>
              <a:endParaRPr b="1" sz="2400">
                <a:solidFill>
                  <a:srgbClr val="FFFFFF"/>
                </a:solidFill>
              </a:endParaRPr>
            </a:p>
          </p:txBody>
        </p:sp>
        <p:sp>
          <p:nvSpPr>
            <p:cNvPr id="163" name="Google Shape;163;p17"/>
            <p:cNvSpPr txBox="1"/>
            <p:nvPr/>
          </p:nvSpPr>
          <p:spPr>
            <a:xfrm>
              <a:off x="1126375" y="3282150"/>
              <a:ext cx="1199100" cy="10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6000">
                  <a:solidFill>
                    <a:srgbClr val="FFFFFF"/>
                  </a:solidFill>
                </a:rPr>
                <a:t>(  )</a:t>
              </a:r>
              <a:endParaRPr/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2405125" y="3422475"/>
            <a:ext cx="1199100" cy="1050900"/>
            <a:chOff x="1126375" y="3282150"/>
            <a:chExt cx="1199100" cy="1050900"/>
          </a:xfrm>
        </p:grpSpPr>
        <p:sp>
          <p:nvSpPr>
            <p:cNvPr id="165" name="Google Shape;165;p17"/>
            <p:cNvSpPr txBox="1"/>
            <p:nvPr/>
          </p:nvSpPr>
          <p:spPr>
            <a:xfrm>
              <a:off x="1356475" y="3427475"/>
              <a:ext cx="738900" cy="79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400">
                  <a:solidFill>
                    <a:srgbClr val="FFFFFF"/>
                  </a:solidFill>
                </a:rPr>
                <a:t>1  1</a:t>
              </a:r>
              <a:endParaRPr b="1" sz="24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400">
                  <a:solidFill>
                    <a:srgbClr val="FFFFFF"/>
                  </a:solidFill>
                </a:rPr>
                <a:t>1  0</a:t>
              </a:r>
              <a:endParaRPr b="1" sz="2400">
                <a:solidFill>
                  <a:srgbClr val="FFFFFF"/>
                </a:solidFill>
              </a:endParaRPr>
            </a:p>
          </p:txBody>
        </p:sp>
        <p:sp>
          <p:nvSpPr>
            <p:cNvPr id="166" name="Google Shape;166;p17"/>
            <p:cNvSpPr txBox="1"/>
            <p:nvPr/>
          </p:nvSpPr>
          <p:spPr>
            <a:xfrm>
              <a:off x="1126375" y="3282150"/>
              <a:ext cx="1199100" cy="10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6000">
                  <a:solidFill>
                    <a:srgbClr val="FFFFFF"/>
                  </a:solidFill>
                </a:rPr>
                <a:t>(  )</a:t>
              </a:r>
              <a:endParaRPr/>
            </a:p>
          </p:txBody>
        </p:sp>
      </p:grpSp>
      <p:grpSp>
        <p:nvGrpSpPr>
          <p:cNvPr id="167" name="Google Shape;167;p17"/>
          <p:cNvGrpSpPr/>
          <p:nvPr/>
        </p:nvGrpSpPr>
        <p:grpSpPr>
          <a:xfrm>
            <a:off x="3732350" y="3422475"/>
            <a:ext cx="1199100" cy="1050900"/>
            <a:chOff x="1126375" y="3282150"/>
            <a:chExt cx="1199100" cy="1050900"/>
          </a:xfrm>
        </p:grpSpPr>
        <p:sp>
          <p:nvSpPr>
            <p:cNvPr id="168" name="Google Shape;168;p17"/>
            <p:cNvSpPr txBox="1"/>
            <p:nvPr/>
          </p:nvSpPr>
          <p:spPr>
            <a:xfrm>
              <a:off x="1356475" y="3427475"/>
              <a:ext cx="738900" cy="79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400">
                  <a:solidFill>
                    <a:srgbClr val="FFFFFF"/>
                  </a:solidFill>
                </a:rPr>
                <a:t>1  1</a:t>
              </a:r>
              <a:endParaRPr b="1" sz="24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400">
                  <a:solidFill>
                    <a:srgbClr val="FFFFFF"/>
                  </a:solidFill>
                </a:rPr>
                <a:t>1  0</a:t>
              </a:r>
              <a:endParaRPr b="1" sz="2400">
                <a:solidFill>
                  <a:srgbClr val="FFFFFF"/>
                </a:solidFill>
              </a:endParaRPr>
            </a:p>
          </p:txBody>
        </p:sp>
        <p:sp>
          <p:nvSpPr>
            <p:cNvPr id="169" name="Google Shape;169;p17"/>
            <p:cNvSpPr txBox="1"/>
            <p:nvPr/>
          </p:nvSpPr>
          <p:spPr>
            <a:xfrm>
              <a:off x="1126375" y="3282150"/>
              <a:ext cx="1199100" cy="10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6000">
                  <a:solidFill>
                    <a:srgbClr val="FFFFFF"/>
                  </a:solidFill>
                </a:rPr>
                <a:t>(  )</a:t>
              </a:r>
              <a:endParaRPr/>
            </a:p>
          </p:txBody>
        </p:sp>
      </p:grpSp>
      <p:sp>
        <p:nvSpPr>
          <p:cNvPr id="170" name="Google Shape;170;p17"/>
          <p:cNvSpPr txBox="1"/>
          <p:nvPr/>
        </p:nvSpPr>
        <p:spPr>
          <a:xfrm>
            <a:off x="1077900" y="2749275"/>
            <a:ext cx="14547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Ej: </a:t>
            </a:r>
            <a:r>
              <a:rPr lang="es" sz="2400">
                <a:solidFill>
                  <a:srgbClr val="FFFFFF"/>
                </a:solidFill>
              </a:rPr>
              <a:t>Fib(3)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2131500" y="3790825"/>
            <a:ext cx="4011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FFFFF"/>
                </a:solidFill>
              </a:rPr>
              <a:t>*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3482925" y="3790825"/>
            <a:ext cx="4011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FFFFF"/>
                </a:solidFill>
              </a:rPr>
              <a:t>*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4931450" y="3711675"/>
            <a:ext cx="4824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FFFFF"/>
                </a:solidFill>
              </a:rPr>
              <a:t>=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5568200" y="3567800"/>
            <a:ext cx="7389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FF"/>
                </a:solidFill>
              </a:rPr>
              <a:t>3</a:t>
            </a:r>
            <a:r>
              <a:rPr b="1" lang="es" sz="2400">
                <a:solidFill>
                  <a:srgbClr val="FFFFFF"/>
                </a:solidFill>
              </a:rPr>
              <a:t>  2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FF"/>
                </a:solidFill>
              </a:rPr>
              <a:t>2  1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5338100" y="3422475"/>
            <a:ext cx="11991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FFFFFF"/>
                </a:solidFill>
              </a:rPr>
              <a:t>(  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100" y="186650"/>
            <a:ext cx="2975725" cy="477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100" y="186650"/>
            <a:ext cx="2975725" cy="47702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 txBox="1"/>
          <p:nvPr/>
        </p:nvSpPr>
        <p:spPr>
          <a:xfrm>
            <a:off x="5882125" y="1532400"/>
            <a:ext cx="2547900" cy="20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FFFF"/>
                </a:solidFill>
              </a:rPr>
              <a:t>Fib(900.000.000)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Real: 12.263 segundos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User: 12.128 segundos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775" y="222388"/>
            <a:ext cx="2982125" cy="476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/>
        </p:nvSpPr>
        <p:spPr>
          <a:xfrm>
            <a:off x="5882125" y="1532400"/>
            <a:ext cx="2547900" cy="20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FFFF"/>
                </a:solidFill>
              </a:rPr>
              <a:t>Fib(900.000.000)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Real: 10.727 segundos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User: 10.624 segundos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775" y="222388"/>
            <a:ext cx="2982125" cy="476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