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Montserrat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0761ECA-87E2-4163-BF32-9CF7026DB176}">
  <a:tblStyle styleId="{90761ECA-87E2-4163-BF32-9CF7026DB17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11111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11111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11111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11111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11111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111111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Montserrat-regular.fntdata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Montserrat-italic.fntdata"/><Relationship Id="rId25" Type="http://schemas.openxmlformats.org/officeDocument/2006/relationships/font" Target="fonts/Montserrat-bold.fntdata"/><Relationship Id="rId28" Type="http://schemas.openxmlformats.org/officeDocument/2006/relationships/font" Target="fonts/Lato-regular.fntdata"/><Relationship Id="rId27" Type="http://schemas.openxmlformats.org/officeDocument/2006/relationships/font" Target="fonts/Montserrat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484120459e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484120459e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484c138cb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484c138cb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484c138cb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484c138cb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484c138cb9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484c138cb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484c138cb9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484c138cb9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46130b971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46130b971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46141305e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46141305e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484120459e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484120459e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84120459e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84120459e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84c138cb9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84c138cb9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84c138cb9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84c138cb9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484c138cb9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484c138cb9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484c138cb9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484c138cb9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84c138cb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484c138cb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484120459e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484120459e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484120459e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484120459e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Relationship Id="rId4" Type="http://schemas.openxmlformats.org/officeDocument/2006/relationships/image" Target="../media/image1.jpg"/><Relationship Id="rId5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/>
              <a:t>MPI</a:t>
            </a:r>
            <a:endParaRPr sz="6000"/>
          </a:p>
        </p:txBody>
      </p:sp>
      <p:sp>
        <p:nvSpPr>
          <p:cNvPr id="135" name="Google Shape;135;p13"/>
          <p:cNvSpPr txBox="1"/>
          <p:nvPr/>
        </p:nvSpPr>
        <p:spPr>
          <a:xfrm>
            <a:off x="6917550" y="3686825"/>
            <a:ext cx="2059800" cy="12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Carlos Gavidia 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Iván Monterrubio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Javier Cortés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Gonzalo Machado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3" name="Google Shape;193;p22"/>
          <p:cNvGraphicFramePr/>
          <p:nvPr/>
        </p:nvGraphicFramePr>
        <p:xfrm>
          <a:off x="2604925" y="254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{90761ECA-87E2-4163-BF32-9CF7026DB176}</a:tableStyleId>
              </a:tblPr>
              <a:tblGrid>
                <a:gridCol w="2577100"/>
                <a:gridCol w="1823475"/>
              </a:tblGrid>
              <a:tr h="421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>
                          <a:solidFill>
                            <a:srgbClr val="FFFFFF"/>
                          </a:solidFill>
                        </a:rPr>
                        <a:t>MPI_CHAR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>
                          <a:solidFill>
                            <a:srgbClr val="FFFFFF"/>
                          </a:solidFill>
                        </a:rPr>
                        <a:t>signed char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1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>
                          <a:solidFill>
                            <a:srgbClr val="FFFFFF"/>
                          </a:solidFill>
                        </a:rPr>
                        <a:t>MPI_SHORT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>
                          <a:solidFill>
                            <a:srgbClr val="FFFFFF"/>
                          </a:solidFill>
                        </a:rPr>
                        <a:t>signed short int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1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>
                          <a:solidFill>
                            <a:srgbClr val="FFFFFF"/>
                          </a:solidFill>
                        </a:rPr>
                        <a:t>MPI_INT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>
                          <a:solidFill>
                            <a:srgbClr val="FFFFFF"/>
                          </a:solidFill>
                        </a:rPr>
                        <a:t>signed int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1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>
                          <a:solidFill>
                            <a:srgbClr val="FFFFFF"/>
                          </a:solidFill>
                        </a:rPr>
                        <a:t>MPI_LONG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>
                          <a:solidFill>
                            <a:srgbClr val="FFFFFF"/>
                          </a:solidFill>
                        </a:rPr>
                        <a:t>signed long int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1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>
                          <a:solidFill>
                            <a:srgbClr val="FFFFFF"/>
                          </a:solidFill>
                        </a:rPr>
                        <a:t>MPI_UNSIGNED_CHAR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>
                          <a:solidFill>
                            <a:srgbClr val="FFFFFF"/>
                          </a:solidFill>
                        </a:rPr>
                        <a:t>unsigned char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1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>
                          <a:solidFill>
                            <a:srgbClr val="FFFFFF"/>
                          </a:solidFill>
                        </a:rPr>
                        <a:t>MPI_UNSIGNED_SHOT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>
                          <a:solidFill>
                            <a:srgbClr val="FFFFFF"/>
                          </a:solidFill>
                        </a:rPr>
                        <a:t>unsigned short int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1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>
                          <a:solidFill>
                            <a:srgbClr val="FFFFFF"/>
                          </a:solidFill>
                        </a:rPr>
                        <a:t>MPI_UNSIGNED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>
                          <a:solidFill>
                            <a:srgbClr val="FFFFFF"/>
                          </a:solidFill>
                        </a:rPr>
                        <a:t>unsigned int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1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>
                          <a:solidFill>
                            <a:srgbClr val="FFFFFF"/>
                          </a:solidFill>
                        </a:rPr>
                        <a:t>MPI_UNSIGNED_LONG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>
                          <a:solidFill>
                            <a:srgbClr val="FFFFFF"/>
                          </a:solidFill>
                        </a:rPr>
                        <a:t>unsigned long int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1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>
                          <a:solidFill>
                            <a:srgbClr val="FFFFFF"/>
                          </a:solidFill>
                        </a:rPr>
                        <a:t>MPI_FLOAT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>
                          <a:solidFill>
                            <a:srgbClr val="FFFFFF"/>
                          </a:solidFill>
                        </a:rPr>
                        <a:t>float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1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>
                          <a:solidFill>
                            <a:srgbClr val="FFFFFF"/>
                          </a:solidFill>
                        </a:rPr>
                        <a:t>MPI_DOUBLE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>
                          <a:solidFill>
                            <a:srgbClr val="FFFFFF"/>
                          </a:solidFill>
                        </a:rPr>
                        <a:t>double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1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>
                          <a:solidFill>
                            <a:srgbClr val="FFFFFF"/>
                          </a:solidFill>
                        </a:rPr>
                        <a:t>MPI_LONG_DOUBLE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>
                          <a:solidFill>
                            <a:srgbClr val="FFFFFF"/>
                          </a:solidFill>
                        </a:rPr>
                        <a:t>long double</a:t>
                      </a:r>
                      <a:endParaRPr sz="1600">
                        <a:solidFill>
                          <a:srgbClr val="FFFFFF"/>
                        </a:solidFill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s" sz="1600">
                <a:latin typeface="Arial"/>
                <a:ea typeface="Arial"/>
                <a:cs typeface="Arial"/>
                <a:sym typeface="Arial"/>
              </a:rPr>
              <a:t>Se busca implementar el estándar en librerías, módulos y APIs.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s" sz="1600">
                <a:latin typeface="Arial"/>
                <a:ea typeface="Arial"/>
                <a:cs typeface="Arial"/>
                <a:sym typeface="Arial"/>
              </a:rPr>
              <a:t>Principalmente en C, C++ o Fortran. Cualquier lenguaje es válido.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s" sz="1600">
                <a:latin typeface="Arial"/>
                <a:ea typeface="Arial"/>
                <a:cs typeface="Arial"/>
                <a:sym typeface="Arial"/>
              </a:rPr>
              <a:t>MPICH - Argonne National Laboratory.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s" sz="1600">
                <a:latin typeface="Arial"/>
                <a:ea typeface="Arial"/>
                <a:cs typeface="Arial"/>
                <a:sym typeface="Arial"/>
              </a:rPr>
              <a:t>LAM/MPI - Centro de Supercomputación de Ohio.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s" sz="1600">
                <a:latin typeface="Arial"/>
                <a:ea typeface="Arial"/>
                <a:cs typeface="Arial"/>
                <a:sym typeface="Arial"/>
              </a:rPr>
              <a:t>MPICH2 - Argonne National Laboratory.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s" sz="1600">
                <a:latin typeface="Arial"/>
                <a:ea typeface="Arial"/>
                <a:cs typeface="Arial"/>
                <a:sym typeface="Arial"/>
              </a:rPr>
              <a:t>Open MPI.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s" sz="1600">
                <a:latin typeface="Arial"/>
                <a:ea typeface="Arial"/>
                <a:cs typeface="Arial"/>
                <a:sym typeface="Arial"/>
              </a:rPr>
              <a:t>MPI-MS - Microsoft.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/>
              <a:t>Implementaciones</a:t>
            </a:r>
            <a:endParaRPr sz="4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 u="sng">
                <a:latin typeface="Arial"/>
                <a:ea typeface="Arial"/>
                <a:cs typeface="Arial"/>
                <a:sym typeface="Arial"/>
              </a:rPr>
              <a:t>OPEN MPI</a:t>
            </a:r>
            <a:endParaRPr b="1" sz="1600" u="sng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s" sz="1600">
                <a:latin typeface="Arial"/>
                <a:ea typeface="Arial"/>
                <a:cs typeface="Arial"/>
                <a:sym typeface="Arial"/>
              </a:rPr>
              <a:t>Implementación del estándar en código abierto gratuito.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s" sz="1600">
                <a:latin typeface="Arial"/>
                <a:ea typeface="Arial"/>
                <a:cs typeface="Arial"/>
                <a:sym typeface="Arial"/>
              </a:rPr>
              <a:t>Combina tecnologías y recursos de las implementaciones FT-MPI, LA-MPI, LAM/MPI y PACX-MPI.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s" sz="1600">
                <a:latin typeface="Arial"/>
                <a:ea typeface="Arial"/>
                <a:cs typeface="Arial"/>
                <a:sym typeface="Arial"/>
              </a:rPr>
              <a:t>Proyecto colaborativo.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s" sz="1600">
                <a:latin typeface="Arial"/>
                <a:ea typeface="Arial"/>
                <a:cs typeface="Arial"/>
                <a:sym typeface="Arial"/>
              </a:rPr>
              <a:t>Software de alto rendimiento.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s" sz="1600">
                <a:latin typeface="Arial"/>
                <a:ea typeface="Arial"/>
                <a:cs typeface="Arial"/>
                <a:sym typeface="Arial"/>
              </a:rPr>
              <a:t>Utilizado por HPC y la comunidad científica.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s" sz="1600">
                <a:latin typeface="Arial"/>
                <a:ea typeface="Arial"/>
                <a:cs typeface="Arial"/>
                <a:sym typeface="Arial"/>
              </a:rPr>
              <a:t>Versión 4.0.0 lanzada el 12 de noviembre de 2018.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/>
              <a:t>Implementaciones</a:t>
            </a:r>
            <a:endParaRPr sz="4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 u="sng">
                <a:latin typeface="Arial"/>
                <a:ea typeface="Arial"/>
                <a:cs typeface="Arial"/>
                <a:sym typeface="Arial"/>
              </a:rPr>
              <a:t>PYTHON</a:t>
            </a:r>
            <a:endParaRPr b="1" sz="1600" u="sng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s" sz="1600">
                <a:latin typeface="Arial"/>
                <a:ea typeface="Arial"/>
                <a:cs typeface="Arial"/>
                <a:sym typeface="Arial"/>
              </a:rPr>
              <a:t>Existen varias implementaciones de MPI para Python: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○"/>
            </a:pPr>
            <a:r>
              <a:rPr lang="es" sz="1600" u="sng">
                <a:latin typeface="Arial"/>
                <a:ea typeface="Arial"/>
                <a:cs typeface="Arial"/>
                <a:sym typeface="Arial"/>
              </a:rPr>
              <a:t>mpi4py</a:t>
            </a:r>
            <a:endParaRPr sz="1600" u="sng"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○"/>
            </a:pPr>
            <a:r>
              <a:rPr lang="es" sz="1600" u="sng">
                <a:latin typeface="Arial"/>
                <a:ea typeface="Arial"/>
                <a:cs typeface="Arial"/>
                <a:sym typeface="Arial"/>
              </a:rPr>
              <a:t>PyMPI</a:t>
            </a:r>
            <a:r>
              <a:rPr lang="es" sz="1600">
                <a:latin typeface="Arial"/>
                <a:ea typeface="Arial"/>
                <a:cs typeface="Arial"/>
                <a:sym typeface="Arial"/>
              </a:rPr>
              <a:t>: variante del intérprete de Python 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○"/>
            </a:pPr>
            <a:r>
              <a:rPr lang="es" sz="1600" u="sng">
                <a:latin typeface="Arial"/>
                <a:ea typeface="Arial"/>
                <a:cs typeface="Arial"/>
                <a:sym typeface="Arial"/>
              </a:rPr>
              <a:t>PyPar</a:t>
            </a:r>
            <a:r>
              <a:rPr lang="es" sz="16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s" sz="1600" u="sng">
                <a:latin typeface="Arial"/>
                <a:ea typeface="Arial"/>
                <a:cs typeface="Arial"/>
                <a:sym typeface="Arial"/>
              </a:rPr>
              <a:t>MYMPI </a:t>
            </a:r>
            <a:r>
              <a:rPr lang="es" sz="1600">
                <a:latin typeface="Arial"/>
                <a:ea typeface="Arial"/>
                <a:cs typeface="Arial"/>
                <a:sym typeface="Arial"/>
              </a:rPr>
              <a:t>y </a:t>
            </a:r>
            <a:r>
              <a:rPr lang="es" sz="1600" u="sng">
                <a:latin typeface="Arial"/>
                <a:ea typeface="Arial"/>
                <a:cs typeface="Arial"/>
                <a:sym typeface="Arial"/>
              </a:rPr>
              <a:t>ScientificPython</a:t>
            </a:r>
            <a:r>
              <a:rPr lang="es" sz="1600">
                <a:latin typeface="Arial"/>
                <a:ea typeface="Arial"/>
                <a:cs typeface="Arial"/>
                <a:sym typeface="Arial"/>
              </a:rPr>
              <a:t>: módulos de Python que necesitan ser importados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/>
              <a:t>Implementaciones</a:t>
            </a:r>
            <a:endParaRPr sz="4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 u="sng">
                <a:latin typeface="Arial"/>
                <a:ea typeface="Arial"/>
                <a:cs typeface="Arial"/>
                <a:sym typeface="Arial"/>
              </a:rPr>
              <a:t>JAVA</a:t>
            </a:r>
            <a:endParaRPr b="1" sz="1600" u="sng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●"/>
            </a:pPr>
            <a:r>
              <a:rPr lang="es" sz="1600" u="sng">
                <a:latin typeface="Arial"/>
                <a:ea typeface="Arial"/>
                <a:cs typeface="Arial"/>
                <a:sym typeface="Arial"/>
              </a:rPr>
              <a:t>mpiJava</a:t>
            </a:r>
            <a:r>
              <a:rPr lang="es" sz="1600">
                <a:latin typeface="Arial"/>
                <a:ea typeface="Arial"/>
                <a:cs typeface="Arial"/>
                <a:sym typeface="Arial"/>
              </a:rPr>
              <a:t>: API equivalente a la de C++ que ofrece una biblioteca con recursos MPI. Es muy utilizada.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s" sz="1600" u="sng">
                <a:latin typeface="Arial"/>
                <a:ea typeface="Arial"/>
                <a:cs typeface="Arial"/>
                <a:sym typeface="Arial"/>
              </a:rPr>
              <a:t>API MPJ</a:t>
            </a:r>
            <a:r>
              <a:rPr lang="es" sz="1600">
                <a:latin typeface="Arial"/>
                <a:ea typeface="Arial"/>
                <a:cs typeface="Arial"/>
                <a:sym typeface="Arial"/>
              </a:rPr>
              <a:t>: diseñada para a programación orientada a objetos.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600" u="sng">
                <a:latin typeface="Arial"/>
                <a:ea typeface="Arial"/>
                <a:cs typeface="Arial"/>
                <a:sym typeface="Arial"/>
              </a:rPr>
              <a:t>.NET</a:t>
            </a:r>
            <a:endParaRPr sz="1600" u="sng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s" sz="1600" u="sng">
                <a:latin typeface="Arial"/>
                <a:ea typeface="Arial"/>
                <a:cs typeface="Arial"/>
                <a:sym typeface="Arial"/>
              </a:rPr>
              <a:t>MPI-MS</a:t>
            </a:r>
            <a:r>
              <a:rPr lang="es" sz="1600">
                <a:latin typeface="Arial"/>
                <a:ea typeface="Arial"/>
                <a:cs typeface="Arial"/>
                <a:sym typeface="Arial"/>
              </a:rPr>
              <a:t>: utilizada para la comunicación entre los nodos de procesamiento de un clúster.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/>
              <a:t>Implementaciones</a:t>
            </a:r>
            <a:endParaRPr sz="4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7"/>
          <p:cNvSpPr txBox="1"/>
          <p:nvPr/>
        </p:nvSpPr>
        <p:spPr>
          <a:xfrm>
            <a:off x="1297500" y="393750"/>
            <a:ext cx="73377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Ejemplos Código - MPI</a:t>
            </a:r>
            <a:endParaRPr sz="4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23" name="Google Shape;22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7775" y="1307850"/>
            <a:ext cx="2423614" cy="3530849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7"/>
          <p:cNvSpPr txBox="1"/>
          <p:nvPr/>
        </p:nvSpPr>
        <p:spPr>
          <a:xfrm>
            <a:off x="5311375" y="1133025"/>
            <a:ext cx="5913600" cy="6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FFFFFF"/>
                </a:solidFill>
              </a:rPr>
              <a:t>Hello World!</a:t>
            </a:r>
            <a:endParaRPr b="1" sz="2400">
              <a:solidFill>
                <a:srgbClr val="FFFFFF"/>
              </a:solidFill>
            </a:endParaRPr>
          </a:p>
        </p:txBody>
      </p:sp>
      <p:pic>
        <p:nvPicPr>
          <p:cNvPr id="225" name="Google Shape;22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34064" y="1565438"/>
            <a:ext cx="5361199" cy="301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8"/>
          <p:cNvSpPr txBox="1"/>
          <p:nvPr/>
        </p:nvSpPr>
        <p:spPr>
          <a:xfrm>
            <a:off x="1297500" y="116550"/>
            <a:ext cx="7337700" cy="4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Ejemplos Código - MPI</a:t>
            </a:r>
            <a:endParaRPr sz="4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31" name="Google Shape;23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7524" y="874100"/>
            <a:ext cx="2350900" cy="4039651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8"/>
          <p:cNvSpPr txBox="1"/>
          <p:nvPr/>
        </p:nvSpPr>
        <p:spPr>
          <a:xfrm>
            <a:off x="5300275" y="812300"/>
            <a:ext cx="5913600" cy="6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FFFFFF"/>
                </a:solidFill>
              </a:rPr>
              <a:t>Anillo</a:t>
            </a:r>
            <a:endParaRPr b="1" sz="2400">
              <a:solidFill>
                <a:srgbClr val="FFFFFF"/>
              </a:solidFill>
            </a:endParaRPr>
          </a:p>
        </p:txBody>
      </p:sp>
      <p:pic>
        <p:nvPicPr>
          <p:cNvPr id="233" name="Google Shape;23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60824" y="1372675"/>
            <a:ext cx="5178150" cy="333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9"/>
          <p:cNvSpPr txBox="1"/>
          <p:nvPr/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MUCHAS GRACIAS</a:t>
            </a:r>
            <a:endParaRPr sz="4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4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¿PREGUNTAS?</a:t>
            </a:r>
            <a:endParaRPr sz="4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/>
        </p:nvSpPr>
        <p:spPr>
          <a:xfrm>
            <a:off x="12976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Qué vamos a ver ...</a:t>
            </a:r>
            <a:endParaRPr sz="4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859600" y="1428775"/>
            <a:ext cx="7476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●"/>
            </a:pPr>
            <a:r>
              <a:rPr lang="es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Qué es MPI. Características.</a:t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●"/>
            </a:pPr>
            <a:r>
              <a:rPr lang="es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Funciones y llamadas.</a:t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●"/>
            </a:pPr>
            <a:r>
              <a:rPr lang="es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Implementaciones.</a:t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●"/>
            </a:pPr>
            <a:r>
              <a:rPr lang="es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Códigos de ejemplo.</a:t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/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¿Qué es MPI?</a:t>
            </a:r>
            <a:endParaRPr sz="4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859600" y="1428775"/>
            <a:ext cx="7476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●"/>
            </a:pPr>
            <a:r>
              <a:rPr lang="es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Especificación para programación de paso de mensajes.</a:t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●"/>
            </a:pPr>
            <a:r>
              <a:rPr lang="es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Ofrece librerías de funciones para C, C++ y Fortran para el paso de mensajes entre procesos.</a:t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●"/>
            </a:pPr>
            <a:r>
              <a:rPr lang="es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Trabaja sobre múltiples procesadores y ofrece las mismas ventajas que otros mecanismos de sincronización.</a:t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/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Principales características</a:t>
            </a:r>
            <a:endParaRPr sz="4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859600" y="1428775"/>
            <a:ext cx="7476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s" sz="2000">
                <a:latin typeface="Arial"/>
                <a:ea typeface="Arial"/>
                <a:cs typeface="Arial"/>
                <a:sym typeface="Arial"/>
              </a:rPr>
              <a:t>Gran cantidad de implementaciones libres (MPICH, LAM).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s" sz="2000">
                <a:latin typeface="Arial"/>
                <a:ea typeface="Arial"/>
                <a:cs typeface="Arial"/>
                <a:sym typeface="Arial"/>
              </a:rPr>
              <a:t>Estandarizado y ofrece buenas prestaciones.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●"/>
            </a:pPr>
            <a:r>
              <a:rPr lang="es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Diversas funcionalidades:</a:t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○"/>
            </a:pPr>
            <a:r>
              <a:rPr lang="es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comunicación punto a punto. </a:t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Puede ser:</a:t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■"/>
            </a:pPr>
            <a:r>
              <a:rPr lang="es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síncrona</a:t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■"/>
            </a:pPr>
            <a:r>
              <a:rPr lang="es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asíncrona</a:t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6475" y="2714675"/>
            <a:ext cx="3105150" cy="188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/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Principales características</a:t>
            </a:r>
            <a:endParaRPr sz="4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833563" y="1226350"/>
            <a:ext cx="7476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○"/>
            </a:pPr>
            <a:r>
              <a:rPr lang="es" sz="2000">
                <a:latin typeface="Arial"/>
                <a:ea typeface="Arial"/>
                <a:cs typeface="Arial"/>
                <a:sym typeface="Arial"/>
              </a:rPr>
              <a:t>comunicación colectiva (entre varios procesos)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■"/>
            </a:pPr>
            <a:r>
              <a:rPr lang="es" sz="2000">
                <a:latin typeface="Arial"/>
                <a:ea typeface="Arial"/>
                <a:cs typeface="Arial"/>
                <a:sym typeface="Arial"/>
              </a:rPr>
              <a:t>puede ser con técnicas de sincronización (barreras) y  transferencia de datos (broadcast + reduce).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" name="Google Shape;16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488" y="2508325"/>
            <a:ext cx="6810375" cy="192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/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Principales características</a:t>
            </a:r>
            <a:endParaRPr sz="4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7" name="Google Shape;16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872" y="1441525"/>
            <a:ext cx="1885475" cy="163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0875" y="3212800"/>
            <a:ext cx="1885475" cy="163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49750" y="1898425"/>
            <a:ext cx="6038850" cy="253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/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Funciones y llamadas</a:t>
            </a:r>
            <a:endParaRPr sz="4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" name="Google Shape;175;p19"/>
          <p:cNvSpPr txBox="1"/>
          <p:nvPr>
            <p:ph idx="1" type="body"/>
          </p:nvPr>
        </p:nvSpPr>
        <p:spPr>
          <a:xfrm>
            <a:off x="1297500" y="19672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●"/>
            </a:pPr>
            <a:r>
              <a:rPr lang="es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#include "mpi.h"</a:t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●"/>
            </a:pPr>
            <a:r>
              <a:rPr b="1" lang="es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 MPI_Init ( int *argc , char ***argv )</a:t>
            </a:r>
            <a:endParaRPr b="1"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●"/>
            </a:pPr>
            <a:r>
              <a:rPr b="1" lang="es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 MPI_Finalize ()</a:t>
            </a:r>
            <a:endParaRPr b="1"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/>
          <p:nvPr/>
        </p:nvSpPr>
        <p:spPr>
          <a:xfrm>
            <a:off x="1297500" y="393750"/>
            <a:ext cx="73377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Funciones - Comunicadores</a:t>
            </a:r>
            <a:endParaRPr sz="4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1" name="Google Shape;18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950" y="1893513"/>
            <a:ext cx="3394475" cy="207897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0"/>
          <p:cNvSpPr txBox="1"/>
          <p:nvPr>
            <p:ph idx="1" type="body"/>
          </p:nvPr>
        </p:nvSpPr>
        <p:spPr>
          <a:xfrm>
            <a:off x="4251000" y="1930388"/>
            <a:ext cx="43842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MPI_Comm_size ( MPI_Comm comm , int *size)</a:t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MPI_Comm_rank ( MPI_Comm comm , int *rank)</a:t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/>
          <p:nvPr/>
        </p:nvSpPr>
        <p:spPr>
          <a:xfrm>
            <a:off x="1297500" y="393750"/>
            <a:ext cx="73377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Funciones - Mensajes</a:t>
            </a:r>
            <a:endParaRPr sz="4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8" name="Google Shape;188;p21"/>
          <p:cNvSpPr txBox="1"/>
          <p:nvPr>
            <p:ph idx="1" type="body"/>
          </p:nvPr>
        </p:nvSpPr>
        <p:spPr>
          <a:xfrm>
            <a:off x="750875" y="2015175"/>
            <a:ext cx="80781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●"/>
            </a:pPr>
            <a:r>
              <a:rPr b="1" lang="es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 MPI_Send(void *buf, int count, MPI_Datatype dtype, int dest,int tag, MPI_Comm comm)</a:t>
            </a:r>
            <a:endParaRPr b="1"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●"/>
            </a:pPr>
            <a:r>
              <a:rPr b="1" lang="es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int MPI_Recv(void *buf, int count, MPI_Datatype dtype, int src,int tag, MPI_Comm comm, MPI_Status *stat)</a:t>
            </a:r>
            <a:endParaRPr b="1"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