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Nunito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988287b4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988287b4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988287b4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988287b4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988287b4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988287b4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988287b4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988287b4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8921158d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8921158d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8921158d1_7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8921158d1_7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8921158d1_7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8921158d1_7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8921158d1_7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8921158d1_7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8921158d1_7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48921158d1_7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8921158d1_7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8921158d1_7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9842aac82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9842aac82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8921158d1_7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8921158d1_7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9842aac82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9842aac82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8921158d1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8921158d1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8921158d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8921158d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8921158d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8921158d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8921158d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8921158d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8921158d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8921158d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8921158d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8921158d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8921158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8921158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2921850" y="1675350"/>
            <a:ext cx="3300300" cy="11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/>
              <a:t>Condor</a:t>
            </a:r>
            <a:endParaRPr sz="6000"/>
          </a:p>
        </p:txBody>
      </p:sp>
      <p:sp>
        <p:nvSpPr>
          <p:cNvPr id="129" name="Google Shape;129;p13"/>
          <p:cNvSpPr txBox="1"/>
          <p:nvPr/>
        </p:nvSpPr>
        <p:spPr>
          <a:xfrm>
            <a:off x="6735875" y="3468825"/>
            <a:ext cx="2059800" cy="12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Carlos Gavidia 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Iván Monterrubio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Javier Cortés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Gonzalo Machado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399675" y="393750"/>
            <a:ext cx="8466000" cy="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¿Como lo uso? - Estado de los trabajos enviados</a:t>
            </a:r>
            <a:endParaRPr/>
          </a:p>
        </p:txBody>
      </p:sp>
      <p:sp>
        <p:nvSpPr>
          <p:cNvPr id="184" name="Google Shape;184;p22"/>
          <p:cNvSpPr txBox="1"/>
          <p:nvPr/>
        </p:nvSpPr>
        <p:spPr>
          <a:xfrm>
            <a:off x="1323375" y="1041450"/>
            <a:ext cx="6618600" cy="3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ID: Identificador de trabajo, 2 números: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Clúster: conjunto de trabajos creado en un envío.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El trabajo dentro del clúster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Usuario que </a:t>
            </a:r>
            <a:r>
              <a:rPr lang="es" sz="1800"/>
              <a:t>envió</a:t>
            </a:r>
            <a:r>
              <a:rPr lang="es" sz="1800"/>
              <a:t> los trabajos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Fecha y tiempo de ejecución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Estado actual del trabajo: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I : No se </a:t>
            </a:r>
            <a:r>
              <a:rPr lang="es" sz="1800"/>
              <a:t>está</a:t>
            </a:r>
            <a:r>
              <a:rPr lang="es" sz="1800"/>
              <a:t> ejecutando.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R: </a:t>
            </a:r>
            <a:r>
              <a:rPr lang="es" sz="1800"/>
              <a:t>Ejecutándose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H: No se </a:t>
            </a:r>
            <a:r>
              <a:rPr lang="es" sz="1800"/>
              <a:t>está</a:t>
            </a:r>
            <a:r>
              <a:rPr lang="es" sz="1800"/>
              <a:t> ejecutando por que no quiere el usuario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Prioridad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Tamaño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Nombre del ejecutable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13" y="2615338"/>
            <a:ext cx="49625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9250" y="385025"/>
            <a:ext cx="5905488" cy="2325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type="title"/>
          </p:nvPr>
        </p:nvSpPr>
        <p:spPr>
          <a:xfrm>
            <a:off x="399675" y="393750"/>
            <a:ext cx="8466000" cy="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¿Como lo uso? - Borrado de los trabajos </a:t>
            </a:r>
            <a:endParaRPr/>
          </a:p>
        </p:txBody>
      </p:sp>
      <p:pic>
        <p:nvPicPr>
          <p:cNvPr id="196" name="Google Shape;19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113" y="1509025"/>
            <a:ext cx="7735124" cy="25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type="title"/>
          </p:nvPr>
        </p:nvSpPr>
        <p:spPr>
          <a:xfrm>
            <a:off x="399675" y="393750"/>
            <a:ext cx="8466000" cy="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¿Como lo uso? - Estado de Condor</a:t>
            </a:r>
            <a:endParaRPr/>
          </a:p>
        </p:txBody>
      </p:sp>
      <p:pic>
        <p:nvPicPr>
          <p:cNvPr id="202" name="Google Shape;20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4850" y="970025"/>
            <a:ext cx="5115630" cy="379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title"/>
          </p:nvPr>
        </p:nvSpPr>
        <p:spPr>
          <a:xfrm>
            <a:off x="399675" y="393750"/>
            <a:ext cx="8466000" cy="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básico - Hello world.</a:t>
            </a:r>
            <a:endParaRPr/>
          </a:p>
        </p:txBody>
      </p:sp>
      <p:pic>
        <p:nvPicPr>
          <p:cNvPr id="208" name="Google Shape;208;p26"/>
          <p:cNvPicPr preferRelativeResize="0"/>
          <p:nvPr/>
        </p:nvPicPr>
        <p:blipFill rotWithShape="1">
          <a:blip r:embed="rId3">
            <a:alphaModFix/>
          </a:blip>
          <a:srcRect b="82782" l="0" r="82967" t="7535"/>
          <a:stretch/>
        </p:blipFill>
        <p:spPr>
          <a:xfrm>
            <a:off x="652075" y="1902450"/>
            <a:ext cx="3731424" cy="1696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6"/>
          <p:cNvPicPr preferRelativeResize="0"/>
          <p:nvPr/>
        </p:nvPicPr>
        <p:blipFill rotWithShape="1">
          <a:blip r:embed="rId4">
            <a:alphaModFix/>
          </a:blip>
          <a:srcRect b="75797" l="0" r="72271" t="7602"/>
          <a:stretch/>
        </p:blipFill>
        <p:spPr>
          <a:xfrm>
            <a:off x="4743225" y="1902453"/>
            <a:ext cx="3542899" cy="169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title"/>
          </p:nvPr>
        </p:nvSpPr>
        <p:spPr>
          <a:xfrm>
            <a:off x="399675" y="393750"/>
            <a:ext cx="8466000" cy="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básico - Hello world.</a:t>
            </a:r>
            <a:endParaRPr/>
          </a:p>
        </p:txBody>
      </p:sp>
      <p:pic>
        <p:nvPicPr>
          <p:cNvPr id="215" name="Google Shape;215;p27"/>
          <p:cNvPicPr preferRelativeResize="0"/>
          <p:nvPr/>
        </p:nvPicPr>
        <p:blipFill rotWithShape="1">
          <a:blip r:embed="rId3">
            <a:alphaModFix/>
          </a:blip>
          <a:srcRect b="82943" l="5213" r="70126" t="9940"/>
          <a:stretch/>
        </p:blipFill>
        <p:spPr>
          <a:xfrm>
            <a:off x="2200225" y="1178350"/>
            <a:ext cx="4532301" cy="1046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7"/>
          <p:cNvPicPr preferRelativeResize="0"/>
          <p:nvPr/>
        </p:nvPicPr>
        <p:blipFill rotWithShape="1">
          <a:blip r:embed="rId4">
            <a:alphaModFix/>
          </a:blip>
          <a:srcRect b="52817" l="6010" r="31962" t="22404"/>
          <a:stretch/>
        </p:blipFill>
        <p:spPr>
          <a:xfrm>
            <a:off x="1087749" y="2430375"/>
            <a:ext cx="7202998" cy="2301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type="title"/>
          </p:nvPr>
        </p:nvSpPr>
        <p:spPr>
          <a:xfrm>
            <a:off x="399675" y="393750"/>
            <a:ext cx="8466000" cy="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básico - Hello world.</a:t>
            </a:r>
            <a:endParaRPr/>
          </a:p>
        </p:txBody>
      </p:sp>
      <p:pic>
        <p:nvPicPr>
          <p:cNvPr id="222" name="Google Shape;222;p28"/>
          <p:cNvPicPr preferRelativeResize="0"/>
          <p:nvPr/>
        </p:nvPicPr>
        <p:blipFill rotWithShape="1">
          <a:blip r:embed="rId3">
            <a:alphaModFix/>
          </a:blip>
          <a:srcRect b="10788" l="5208" r="39263" t="62400"/>
          <a:stretch/>
        </p:blipFill>
        <p:spPr>
          <a:xfrm>
            <a:off x="1357100" y="970950"/>
            <a:ext cx="6247699" cy="2413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8"/>
          <p:cNvPicPr preferRelativeResize="0"/>
          <p:nvPr/>
        </p:nvPicPr>
        <p:blipFill rotWithShape="1">
          <a:blip r:embed="rId4">
            <a:alphaModFix/>
          </a:blip>
          <a:srcRect b="1031" l="5571" r="82844" t="94753"/>
          <a:stretch/>
        </p:blipFill>
        <p:spPr>
          <a:xfrm>
            <a:off x="2505026" y="3525116"/>
            <a:ext cx="3951824" cy="1150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/>
          <p:nvPr>
            <p:ph type="title"/>
          </p:nvPr>
        </p:nvSpPr>
        <p:spPr>
          <a:xfrm>
            <a:off x="399675" y="393750"/>
            <a:ext cx="8466000" cy="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- Argumentos Y Múltiples Ejecuciones</a:t>
            </a:r>
            <a:endParaRPr/>
          </a:p>
        </p:txBody>
      </p:sp>
      <p:pic>
        <p:nvPicPr>
          <p:cNvPr id="229" name="Google Shape;229;p29"/>
          <p:cNvPicPr preferRelativeResize="0"/>
          <p:nvPr/>
        </p:nvPicPr>
        <p:blipFill rotWithShape="1">
          <a:blip r:embed="rId3">
            <a:alphaModFix/>
          </a:blip>
          <a:srcRect b="68840" l="0" r="58922" t="6831"/>
          <a:stretch/>
        </p:blipFill>
        <p:spPr>
          <a:xfrm>
            <a:off x="4064500" y="1743975"/>
            <a:ext cx="4715274" cy="223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9"/>
          <p:cNvPicPr preferRelativeResize="0"/>
          <p:nvPr/>
        </p:nvPicPr>
        <p:blipFill rotWithShape="1">
          <a:blip r:embed="rId4">
            <a:alphaModFix/>
          </a:blip>
          <a:srcRect b="83532" l="0" r="84138" t="6847"/>
          <a:stretch/>
        </p:blipFill>
        <p:spPr>
          <a:xfrm>
            <a:off x="350350" y="2036225"/>
            <a:ext cx="3594576" cy="1743949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9"/>
          <p:cNvSpPr txBox="1"/>
          <p:nvPr/>
        </p:nvSpPr>
        <p:spPr>
          <a:xfrm>
            <a:off x="5354425" y="1564850"/>
            <a:ext cx="54297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>
            <p:ph type="title"/>
          </p:nvPr>
        </p:nvSpPr>
        <p:spPr>
          <a:xfrm>
            <a:off x="399675" y="393750"/>
            <a:ext cx="8466000" cy="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- Argumentos Y Múltiples Ejecuciones</a:t>
            </a:r>
            <a:endParaRPr/>
          </a:p>
        </p:txBody>
      </p:sp>
      <p:sp>
        <p:nvSpPr>
          <p:cNvPr id="237" name="Google Shape;237;p30"/>
          <p:cNvSpPr txBox="1"/>
          <p:nvPr/>
        </p:nvSpPr>
        <p:spPr>
          <a:xfrm>
            <a:off x="5354425" y="1564850"/>
            <a:ext cx="54297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30"/>
          <p:cNvPicPr preferRelativeResize="0"/>
          <p:nvPr/>
        </p:nvPicPr>
        <p:blipFill rotWithShape="1">
          <a:blip r:embed="rId3">
            <a:alphaModFix/>
          </a:blip>
          <a:srcRect b="32636" l="5210" r="34894" t="27644"/>
          <a:stretch/>
        </p:blipFill>
        <p:spPr>
          <a:xfrm>
            <a:off x="1359325" y="1182850"/>
            <a:ext cx="6425350" cy="3408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/>
          <p:nvPr>
            <p:ph type="title"/>
          </p:nvPr>
        </p:nvSpPr>
        <p:spPr>
          <a:xfrm>
            <a:off x="399675" y="393750"/>
            <a:ext cx="8466000" cy="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- Argumentos Y Múltiples Ejecuciones</a:t>
            </a:r>
            <a:endParaRPr/>
          </a:p>
        </p:txBody>
      </p:sp>
      <p:sp>
        <p:nvSpPr>
          <p:cNvPr id="244" name="Google Shape;244;p31"/>
          <p:cNvSpPr txBox="1"/>
          <p:nvPr/>
        </p:nvSpPr>
        <p:spPr>
          <a:xfrm>
            <a:off x="5354425" y="1564850"/>
            <a:ext cx="54297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31"/>
          <p:cNvPicPr preferRelativeResize="0"/>
          <p:nvPr/>
        </p:nvPicPr>
        <p:blipFill rotWithShape="1">
          <a:blip r:embed="rId3">
            <a:alphaModFix/>
          </a:blip>
          <a:srcRect b="71113" l="0" r="64681" t="7536"/>
          <a:stretch/>
        </p:blipFill>
        <p:spPr>
          <a:xfrm>
            <a:off x="915950" y="1227225"/>
            <a:ext cx="7228198" cy="349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399675" y="393750"/>
            <a:ext cx="8466000" cy="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Condor?</a:t>
            </a:r>
            <a:endParaRPr/>
          </a:p>
        </p:txBody>
      </p:sp>
      <p:sp>
        <p:nvSpPr>
          <p:cNvPr id="135" name="Google Shape;135;p14"/>
          <p:cNvSpPr txBox="1"/>
          <p:nvPr/>
        </p:nvSpPr>
        <p:spPr>
          <a:xfrm>
            <a:off x="1213800" y="1390950"/>
            <a:ext cx="6716400" cy="23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s" sz="1800">
                <a:latin typeface="Nunito"/>
                <a:ea typeface="Nunito"/>
                <a:cs typeface="Nunito"/>
                <a:sym typeface="Nunito"/>
              </a:rPr>
              <a:t>Gestión de la carga de trabajo en computación intensiva.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s" sz="1800">
                <a:latin typeface="Nunito"/>
                <a:ea typeface="Nunito"/>
                <a:cs typeface="Nunito"/>
                <a:sym typeface="Nunito"/>
              </a:rPr>
              <a:t>Sistema por lotes.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s" sz="1800">
                <a:latin typeface="Nunito"/>
                <a:ea typeface="Nunito"/>
                <a:cs typeface="Nunito"/>
                <a:sym typeface="Nunito"/>
              </a:rPr>
              <a:t>Colas de trabajos, planificación, prioridad, monitoreo </a:t>
            </a:r>
            <a:r>
              <a:rPr lang="es" sz="1800">
                <a:latin typeface="Nunito"/>
                <a:ea typeface="Nunito"/>
                <a:cs typeface="Nunito"/>
                <a:sym typeface="Nunito"/>
              </a:rPr>
              <a:t>y administración </a:t>
            </a:r>
            <a:r>
              <a:rPr lang="es" sz="1800">
                <a:latin typeface="Nunito"/>
                <a:ea typeface="Nunito"/>
                <a:cs typeface="Nunito"/>
                <a:sym typeface="Nunito"/>
              </a:rPr>
              <a:t>de recursos…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s" sz="1800">
                <a:latin typeface="Nunito"/>
                <a:ea typeface="Nunito"/>
                <a:cs typeface="Nunito"/>
                <a:sym typeface="Nunito"/>
              </a:rPr>
              <a:t>Organiza y administra los trabajos recibidos.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/>
          <p:nvPr>
            <p:ph type="title"/>
          </p:nvPr>
        </p:nvSpPr>
        <p:spPr>
          <a:xfrm>
            <a:off x="399675" y="393750"/>
            <a:ext cx="8466000" cy="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- Argumentos Y Múltiples Ejecuciones</a:t>
            </a:r>
            <a:endParaRPr/>
          </a:p>
        </p:txBody>
      </p:sp>
      <p:sp>
        <p:nvSpPr>
          <p:cNvPr id="251" name="Google Shape;251;p32"/>
          <p:cNvSpPr txBox="1"/>
          <p:nvPr/>
        </p:nvSpPr>
        <p:spPr>
          <a:xfrm>
            <a:off x="5354425" y="1564850"/>
            <a:ext cx="54297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32"/>
          <p:cNvPicPr preferRelativeResize="0"/>
          <p:nvPr/>
        </p:nvPicPr>
        <p:blipFill rotWithShape="1">
          <a:blip r:embed="rId3">
            <a:alphaModFix/>
          </a:blip>
          <a:srcRect b="9296" l="5212" r="33105" t="21685"/>
          <a:stretch/>
        </p:blipFill>
        <p:spPr>
          <a:xfrm>
            <a:off x="2200225" y="947206"/>
            <a:ext cx="4337328" cy="388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/>
          <p:nvPr/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MUCHAS GRACIAS</a:t>
            </a:r>
            <a:endParaRPr sz="4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¿PREGUNTAS?</a:t>
            </a:r>
            <a:endParaRPr sz="4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/>
        </p:nvSpPr>
        <p:spPr>
          <a:xfrm>
            <a:off x="1213800" y="1390950"/>
            <a:ext cx="6716400" cy="23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s" sz="1800">
                <a:latin typeface="Nunito"/>
                <a:ea typeface="Nunito"/>
                <a:cs typeface="Nunito"/>
                <a:sym typeface="Nunito"/>
              </a:rPr>
              <a:t>Utiliza todas las máquinas y todos los recursos disponibles.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s" sz="1800">
                <a:latin typeface="Nunito"/>
                <a:ea typeface="Nunito"/>
                <a:cs typeface="Nunito"/>
                <a:sym typeface="Nunito"/>
              </a:rPr>
              <a:t>Puede ejecutar los trabajos secuencialmente o en paralelo.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s" sz="1800">
                <a:latin typeface="Nunito"/>
                <a:ea typeface="Nunito"/>
                <a:cs typeface="Nunito"/>
                <a:sym typeface="Nunito"/>
              </a:rPr>
              <a:t>Aprovecha recursos ociosos, no afecta al rendimiento de los ordenadores.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s" sz="1800">
                <a:latin typeface="Nunito"/>
                <a:ea typeface="Nunito"/>
                <a:cs typeface="Nunito"/>
                <a:sym typeface="Nunito"/>
              </a:rPr>
              <a:t>Exprime toda la capacidad de cálculo desaprovechada.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1" name="Google Shape;141;p15"/>
          <p:cNvSpPr txBox="1"/>
          <p:nvPr>
            <p:ph type="title"/>
          </p:nvPr>
        </p:nvSpPr>
        <p:spPr>
          <a:xfrm>
            <a:off x="399675" y="393750"/>
            <a:ext cx="8466000" cy="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¿Cómo funciona?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399675" y="393750"/>
            <a:ext cx="8466000" cy="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¿Como lo uso? - Comandos básicos</a:t>
            </a:r>
            <a:endParaRPr/>
          </a:p>
        </p:txBody>
      </p:sp>
      <p:sp>
        <p:nvSpPr>
          <p:cNvPr id="147" name="Google Shape;147;p16"/>
          <p:cNvSpPr txBox="1"/>
          <p:nvPr/>
        </p:nvSpPr>
        <p:spPr>
          <a:xfrm>
            <a:off x="1213800" y="1390950"/>
            <a:ext cx="6716400" cy="23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Nunito"/>
                <a:ea typeface="Nunito"/>
                <a:cs typeface="Nunito"/>
                <a:sym typeface="Nunito"/>
              </a:rPr>
              <a:t>Condor tiene varias aplicaciones que nos permiten: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s" sz="1800">
                <a:latin typeface="Nunito"/>
                <a:ea typeface="Nunito"/>
                <a:cs typeface="Nunito"/>
                <a:sym typeface="Nunito"/>
              </a:rPr>
              <a:t>enviar trabajos: </a:t>
            </a:r>
            <a:r>
              <a:rPr i="1" lang="es" sz="1800">
                <a:latin typeface="Nunito"/>
                <a:ea typeface="Nunito"/>
                <a:cs typeface="Nunito"/>
                <a:sym typeface="Nunito"/>
              </a:rPr>
              <a:t>condor_submit</a:t>
            </a:r>
            <a:endParaRPr i="1"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s" sz="1800">
                <a:latin typeface="Nunito"/>
                <a:ea typeface="Nunito"/>
                <a:cs typeface="Nunito"/>
                <a:sym typeface="Nunito"/>
              </a:rPr>
              <a:t>controlar su estado: </a:t>
            </a:r>
            <a:r>
              <a:rPr i="1" lang="es" sz="1800">
                <a:latin typeface="Nunito"/>
                <a:ea typeface="Nunito"/>
                <a:cs typeface="Nunito"/>
                <a:sym typeface="Nunito"/>
              </a:rPr>
              <a:t>condor_q</a:t>
            </a:r>
            <a:endParaRPr i="1"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s" sz="1800">
                <a:latin typeface="Nunito"/>
                <a:ea typeface="Nunito"/>
                <a:cs typeface="Nunito"/>
                <a:sym typeface="Nunito"/>
              </a:rPr>
              <a:t>borrarlo: </a:t>
            </a:r>
            <a:r>
              <a:rPr i="1" lang="es" sz="1800">
                <a:latin typeface="Nunito"/>
                <a:ea typeface="Nunito"/>
                <a:cs typeface="Nunito"/>
                <a:sym typeface="Nunito"/>
              </a:rPr>
              <a:t>condor_rm</a:t>
            </a:r>
            <a:endParaRPr i="1"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s" sz="1800">
                <a:latin typeface="Nunito"/>
                <a:ea typeface="Nunito"/>
                <a:cs typeface="Nunito"/>
                <a:sym typeface="Nunito"/>
              </a:rPr>
              <a:t>ver el estado de Condor: </a:t>
            </a:r>
            <a:r>
              <a:rPr i="1" lang="es" sz="1800">
                <a:latin typeface="Nunito"/>
                <a:ea typeface="Nunito"/>
                <a:cs typeface="Nunito"/>
                <a:sym typeface="Nunito"/>
              </a:rPr>
              <a:t>condor_status</a:t>
            </a:r>
            <a:endParaRPr i="1"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399675" y="393750"/>
            <a:ext cx="8466000" cy="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¿Como lo uso? - Envío de trabajos</a:t>
            </a:r>
            <a:endParaRPr/>
          </a:p>
        </p:txBody>
      </p:sp>
      <p:sp>
        <p:nvSpPr>
          <p:cNvPr id="153" name="Google Shape;153;p17"/>
          <p:cNvSpPr txBox="1"/>
          <p:nvPr/>
        </p:nvSpPr>
        <p:spPr>
          <a:xfrm>
            <a:off x="1213800" y="1390950"/>
            <a:ext cx="67164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Nunito"/>
                <a:ea typeface="Nunito"/>
                <a:cs typeface="Nunito"/>
                <a:sym typeface="Nunito"/>
              </a:rPr>
              <a:t>Para enviar el trabajo necesitamos especificar en un fichero de texto varias opciones</a:t>
            </a:r>
            <a:r>
              <a:rPr lang="es" sz="1800">
                <a:latin typeface="Nunito"/>
                <a:ea typeface="Nunito"/>
                <a:cs typeface="Nunito"/>
                <a:sym typeface="Nunito"/>
              </a:rPr>
              <a:t>:</a:t>
            </a:r>
            <a:endParaRPr i="1" sz="1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0913" y="2231050"/>
            <a:ext cx="3242175" cy="216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399675" y="393750"/>
            <a:ext cx="8466000" cy="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¿Como lo uso? - Envío de trabajos</a:t>
            </a:r>
            <a:endParaRPr/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350" y="1605850"/>
            <a:ext cx="6720626" cy="246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399675" y="393750"/>
            <a:ext cx="8466000" cy="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¿Como lo uso? - Envío de trabajos (Universos)</a:t>
            </a:r>
            <a:endParaRPr/>
          </a:p>
        </p:txBody>
      </p:sp>
      <p:sp>
        <p:nvSpPr>
          <p:cNvPr id="166" name="Google Shape;166;p19"/>
          <p:cNvSpPr txBox="1"/>
          <p:nvPr/>
        </p:nvSpPr>
        <p:spPr>
          <a:xfrm>
            <a:off x="1048500" y="1211475"/>
            <a:ext cx="7047000" cy="29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Nunito"/>
                <a:ea typeface="Nunito"/>
                <a:cs typeface="Nunito"/>
                <a:sym typeface="Nunito"/>
              </a:rPr>
              <a:t>Un universo son las características de nuestro entorno de ejecución. Podemos elegir entre los 3 siguientes: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s" sz="1800">
                <a:latin typeface="Nunito"/>
                <a:ea typeface="Nunito"/>
                <a:cs typeface="Nunito"/>
                <a:sym typeface="Nunito"/>
              </a:rPr>
              <a:t>vanilla: acepta todo tipo de programas pero no permite “checkpointing”.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s" sz="1800">
                <a:latin typeface="Nunito"/>
                <a:ea typeface="Nunito"/>
                <a:cs typeface="Nunito"/>
                <a:sym typeface="Nunito"/>
              </a:rPr>
              <a:t>standard: sí soporta llamadas remotas al sistema, luego puede parar una ejecución y continuarla en cualquier momento. Es necesario enlazar las librerías de Condor.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s" sz="1800">
                <a:latin typeface="Nunito"/>
                <a:ea typeface="Nunito"/>
                <a:cs typeface="Nunito"/>
                <a:sym typeface="Nunito"/>
              </a:rPr>
              <a:t>java: para trabajos escritos en java.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399675" y="393750"/>
            <a:ext cx="8466000" cy="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¿Como lo uso? - Envío de trabajos (Universos)</a:t>
            </a:r>
            <a:endParaRPr/>
          </a:p>
        </p:txBody>
      </p:sp>
      <p:sp>
        <p:nvSpPr>
          <p:cNvPr id="172" name="Google Shape;172;p20"/>
          <p:cNvSpPr txBox="1"/>
          <p:nvPr/>
        </p:nvSpPr>
        <p:spPr>
          <a:xfrm>
            <a:off x="1039100" y="1390950"/>
            <a:ext cx="7047000" cy="1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Nunito"/>
                <a:ea typeface="Nunito"/>
                <a:cs typeface="Nunito"/>
                <a:sym typeface="Nunito"/>
              </a:rPr>
              <a:t>El único universo con llamadas remotas es standart, luego en los demás los archivos han de estar en directorios compartidos.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s" sz="1800">
                <a:latin typeface="Nunito"/>
                <a:ea typeface="Nunito"/>
                <a:cs typeface="Nunito"/>
                <a:sym typeface="Nunito"/>
              </a:rPr>
              <a:t>home/user -&gt; todas las máquinas acceden a él.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s" sz="1800">
                <a:latin typeface="Nunito"/>
                <a:ea typeface="Nunito"/>
                <a:cs typeface="Nunito"/>
                <a:sym typeface="Nunito"/>
              </a:rPr>
              <a:t>/tmp/condor_test -&gt; solo es visible desde la propia máquina.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399675" y="393750"/>
            <a:ext cx="8466000" cy="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¿Como lo uso? - Estado de los trabajos enviados</a:t>
            </a:r>
            <a:endParaRPr/>
          </a:p>
        </p:txBody>
      </p:sp>
      <p:pic>
        <p:nvPicPr>
          <p:cNvPr id="178" name="Google Shape;17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275" y="1404950"/>
            <a:ext cx="73188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