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Nuni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9d20f6d03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9d20f6d03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9d20f6d03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9d20f6d03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9d20f6d03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9d20f6d03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9d20f6d03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9d20f6d03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9d20f6d03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9d20f6d03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9d20f6d03_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9d20f6d03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9d20f6d0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9d20f6d0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9d20f6d0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49d20f6d03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9d20f6d0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49d20f6d03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9d20f6d0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49d20f6d03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9d20f6d0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49d20f6d03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9d20f6d0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9d20f6d0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9d20f6d03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9d20f6d03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1"/>
          <p:cNvGrpSpPr/>
          <p:nvPr/>
        </p:nvGrpSpPr>
        <p:grpSpPr>
          <a:xfrm>
            <a:off x="5959222" y="4119576"/>
            <a:ext cx="2520951"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1"/>
          <p:cNvGrpSpPr/>
          <p:nvPr/>
        </p:nvGrpSpPr>
        <p:grpSpPr>
          <a:xfrm>
            <a:off x="199149" y="2"/>
            <a:ext cx="2795413"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4"/>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4"/>
          <p:cNvGrpSpPr/>
          <p:nvPr/>
        </p:nvGrpSpPr>
        <p:grpSpPr>
          <a:xfrm>
            <a:off x="5594190" y="3961115"/>
            <a:ext cx="2910144" cy="1182340"/>
            <a:chOff x="6917201" y="0"/>
            <a:chExt cx="2227777" cy="863400"/>
          </a:xfrm>
        </p:grpSpPr>
        <p:sp>
          <p:nvSpPr>
            <p:cNvPr id="47" name="Google Shape;47;p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4"/>
          <p:cNvGrpSpPr/>
          <p:nvPr/>
        </p:nvGrpSpPr>
        <p:grpSpPr>
          <a:xfrm>
            <a:off x="199149" y="2"/>
            <a:ext cx="2795413" cy="1083308"/>
            <a:chOff x="6917201" y="0"/>
            <a:chExt cx="2227777" cy="863400"/>
          </a:xfrm>
        </p:grpSpPr>
        <p:sp>
          <p:nvSpPr>
            <p:cNvPr id="51" name="Google Shape;51;p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8"/>
          <p:cNvGrpSpPr/>
          <p:nvPr/>
        </p:nvGrpSpPr>
        <p:grpSpPr>
          <a:xfrm>
            <a:off x="5886353" y="1243"/>
            <a:ext cx="3257454"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8"/>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98550" y="1675350"/>
            <a:ext cx="8573400" cy="1110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s" sz="6000"/>
              <a:t>Deep learning con HPC</a:t>
            </a:r>
            <a:endParaRPr sz="6000"/>
          </a:p>
        </p:txBody>
      </p:sp>
      <p:sp>
        <p:nvSpPr>
          <p:cNvPr id="129" name="Google Shape;129;p13"/>
          <p:cNvSpPr txBox="1"/>
          <p:nvPr/>
        </p:nvSpPr>
        <p:spPr>
          <a:xfrm>
            <a:off x="6735875" y="3468825"/>
            <a:ext cx="2059800" cy="129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lt1"/>
                </a:solidFill>
                <a:latin typeface="Lato"/>
                <a:ea typeface="Lato"/>
                <a:cs typeface="Lato"/>
                <a:sym typeface="Lato"/>
              </a:rPr>
              <a:t>Carlos Gavidia </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lt1"/>
                </a:solidFill>
                <a:latin typeface="Lato"/>
                <a:ea typeface="Lato"/>
                <a:cs typeface="Lato"/>
                <a:sym typeface="Lato"/>
              </a:rPr>
              <a:t>Iván Monterrubio</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lt1"/>
                </a:solidFill>
                <a:latin typeface="Lato"/>
                <a:ea typeface="Lato"/>
                <a:cs typeface="Lato"/>
                <a:sym typeface="Lato"/>
              </a:rPr>
              <a:t>Javier Cortés</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lt1"/>
                </a:solidFill>
                <a:latin typeface="Lato"/>
                <a:ea typeface="Lato"/>
                <a:cs typeface="Lato"/>
                <a:sym typeface="Lato"/>
              </a:rPr>
              <a:t>Gonzalo Machado</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500325"/>
            <a:ext cx="7505700" cy="58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Comunicación con MPI</a:t>
            </a:r>
            <a:endParaRPr/>
          </a:p>
        </p:txBody>
      </p:sp>
      <p:sp>
        <p:nvSpPr>
          <p:cNvPr id="185" name="Google Shape;185;p22"/>
          <p:cNvSpPr txBox="1"/>
          <p:nvPr>
            <p:ph idx="1" type="body"/>
          </p:nvPr>
        </p:nvSpPr>
        <p:spPr>
          <a:xfrm>
            <a:off x="3717125" y="2425225"/>
            <a:ext cx="4950600" cy="11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212121"/>
                </a:solidFill>
                <a:highlight>
                  <a:srgbClr val="FFFFFF"/>
                </a:highlight>
                <a:latin typeface="Nunito"/>
                <a:ea typeface="Nunito"/>
                <a:cs typeface="Nunito"/>
                <a:sym typeface="Nunito"/>
              </a:rPr>
              <a:t>GPU 3 debe calcular todas </a:t>
            </a:r>
            <a:r>
              <a:rPr lang="es" sz="1800">
                <a:solidFill>
                  <a:srgbClr val="212121"/>
                </a:solidFill>
                <a:latin typeface="Nunito"/>
                <a:ea typeface="Nunito"/>
                <a:cs typeface="Nunito"/>
                <a:sym typeface="Nunito"/>
              </a:rPr>
              <a:t>las respuestas neuronales de su bloque a partir de la ventana de entrada</a:t>
            </a:r>
            <a:endParaRPr sz="1800">
              <a:solidFill>
                <a:srgbClr val="212121"/>
              </a:solidFill>
              <a:latin typeface="Nunito"/>
              <a:ea typeface="Nunito"/>
              <a:cs typeface="Nunito"/>
              <a:sym typeface="Nunito"/>
            </a:endParaRPr>
          </a:p>
        </p:txBody>
      </p:sp>
      <p:pic>
        <p:nvPicPr>
          <p:cNvPr id="186" name="Google Shape;186;p22"/>
          <p:cNvPicPr preferRelativeResize="0"/>
          <p:nvPr/>
        </p:nvPicPr>
        <p:blipFill>
          <a:blip r:embed="rId3">
            <a:alphaModFix/>
          </a:blip>
          <a:stretch>
            <a:fillRect/>
          </a:stretch>
        </p:blipFill>
        <p:spPr>
          <a:xfrm>
            <a:off x="878675" y="1716850"/>
            <a:ext cx="2838450" cy="257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500325"/>
            <a:ext cx="7505700" cy="58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Experimentos - Escalado</a:t>
            </a:r>
            <a:endParaRPr/>
          </a:p>
        </p:txBody>
      </p:sp>
      <p:sp>
        <p:nvSpPr>
          <p:cNvPr id="192" name="Google Shape;192;p23"/>
          <p:cNvSpPr txBox="1"/>
          <p:nvPr>
            <p:ph idx="1" type="body"/>
          </p:nvPr>
        </p:nvSpPr>
        <p:spPr>
          <a:xfrm>
            <a:off x="819150" y="171685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12121"/>
              </a:buClr>
              <a:buSzPts val="1800"/>
              <a:buFont typeface="Nunito"/>
              <a:buChar char="●"/>
            </a:pPr>
            <a:r>
              <a:rPr lang="es" sz="1800">
                <a:solidFill>
                  <a:srgbClr val="212121"/>
                </a:solidFill>
                <a:latin typeface="Nunito"/>
                <a:ea typeface="Nunito"/>
                <a:cs typeface="Nunito"/>
                <a:sym typeface="Nunito"/>
              </a:rPr>
              <a:t>Numerosas ejecuciones cortas.</a:t>
            </a:r>
            <a:endParaRPr sz="1800">
              <a:solidFill>
                <a:srgbClr val="212121"/>
              </a:solidFill>
              <a:latin typeface="Nunito"/>
              <a:ea typeface="Nunito"/>
              <a:cs typeface="Nunito"/>
              <a:sym typeface="Nunito"/>
            </a:endParaRPr>
          </a:p>
          <a:p>
            <a:pPr indent="-342900" lvl="0" marL="457200" rtl="0" algn="l">
              <a:spcBef>
                <a:spcPts val="0"/>
              </a:spcBef>
              <a:spcAft>
                <a:spcPts val="0"/>
              </a:spcAft>
              <a:buClr>
                <a:srgbClr val="212121"/>
              </a:buClr>
              <a:buSzPts val="1800"/>
              <a:buFont typeface="Nunito"/>
              <a:buChar char="●"/>
            </a:pPr>
            <a:r>
              <a:rPr lang="es" sz="1800">
                <a:solidFill>
                  <a:srgbClr val="212121"/>
                </a:solidFill>
                <a:latin typeface="Nunito"/>
                <a:ea typeface="Nunito"/>
                <a:cs typeface="Nunito"/>
                <a:sym typeface="Nunito"/>
              </a:rPr>
              <a:t>Variación de GPU’s y redes neuronales.</a:t>
            </a:r>
            <a:endParaRPr sz="1800">
              <a:solidFill>
                <a:srgbClr val="212121"/>
              </a:solidFill>
              <a:latin typeface="Nunito"/>
              <a:ea typeface="Nunito"/>
              <a:cs typeface="Nunito"/>
              <a:sym typeface="Nunito"/>
            </a:endParaRPr>
          </a:p>
          <a:p>
            <a:pPr indent="-342900" lvl="0" marL="457200" rtl="0" algn="l">
              <a:spcBef>
                <a:spcPts val="0"/>
              </a:spcBef>
              <a:spcAft>
                <a:spcPts val="0"/>
              </a:spcAft>
              <a:buClr>
                <a:srgbClr val="212121"/>
              </a:buClr>
              <a:buSzPts val="1800"/>
              <a:buFont typeface="Nunito"/>
              <a:buChar char="●"/>
            </a:pPr>
            <a:r>
              <a:rPr lang="es" sz="1800">
                <a:solidFill>
                  <a:srgbClr val="212121"/>
                </a:solidFill>
                <a:latin typeface="Nunito"/>
                <a:ea typeface="Nunito"/>
                <a:cs typeface="Nunito"/>
                <a:sym typeface="Nunito"/>
              </a:rPr>
              <a:t>Registrar tiempo promedio de actualización de las capas.</a:t>
            </a:r>
            <a:endParaRPr sz="1800">
              <a:solidFill>
                <a:srgbClr val="212121"/>
              </a:solidFill>
              <a:latin typeface="Nunito"/>
              <a:ea typeface="Nunito"/>
              <a:cs typeface="Nunito"/>
              <a:sym typeface="Nunito"/>
            </a:endParaRPr>
          </a:p>
          <a:p>
            <a:pPr indent="-342900" lvl="0" marL="457200" rtl="0" algn="l">
              <a:spcBef>
                <a:spcPts val="0"/>
              </a:spcBef>
              <a:spcAft>
                <a:spcPts val="0"/>
              </a:spcAft>
              <a:buClr>
                <a:srgbClr val="212121"/>
              </a:buClr>
              <a:buSzPts val="1800"/>
              <a:buFont typeface="Nunito"/>
              <a:buChar char="●"/>
            </a:pPr>
            <a:r>
              <a:rPr lang="es" sz="1800">
                <a:solidFill>
                  <a:srgbClr val="212121"/>
                </a:solidFill>
                <a:latin typeface="Nunito"/>
                <a:ea typeface="Nunito"/>
                <a:cs typeface="Nunito"/>
                <a:sym typeface="Nunito"/>
              </a:rPr>
              <a:t>Avance de todas las capas para calcular la función de pila.</a:t>
            </a:r>
            <a:endParaRPr sz="1800">
              <a:solidFill>
                <a:srgbClr val="212121"/>
              </a:solidFill>
              <a:latin typeface="Nunito"/>
              <a:ea typeface="Nunito"/>
              <a:cs typeface="Nunito"/>
              <a:sym typeface="Nunito"/>
            </a:endParaRPr>
          </a:p>
          <a:p>
            <a:pPr indent="-342900" lvl="0" marL="457200" rtl="0" algn="l">
              <a:spcBef>
                <a:spcPts val="0"/>
              </a:spcBef>
              <a:spcAft>
                <a:spcPts val="0"/>
              </a:spcAft>
              <a:buClr>
                <a:srgbClr val="212121"/>
              </a:buClr>
              <a:buSzPts val="1800"/>
              <a:buFont typeface="Nunito"/>
              <a:buChar char="●"/>
            </a:pPr>
            <a:r>
              <a:rPr lang="es" sz="1800">
                <a:solidFill>
                  <a:srgbClr val="212121"/>
                </a:solidFill>
                <a:latin typeface="Nunito"/>
                <a:ea typeface="Nunito"/>
                <a:cs typeface="Nunito"/>
                <a:sym typeface="Nunito"/>
              </a:rPr>
              <a:t>Retroceso de todas las capas para calcular la actualización de gradiente.</a:t>
            </a:r>
            <a:endParaRPr sz="1800">
              <a:solidFill>
                <a:srgbClr val="212121"/>
              </a:solidFill>
              <a:latin typeface="Nunito"/>
              <a:ea typeface="Nunito"/>
              <a:cs typeface="Nunito"/>
              <a:sym typeface="Nunito"/>
            </a:endParaRPr>
          </a:p>
          <a:p>
            <a:pPr indent="-342900" lvl="0" marL="457200" rtl="0" algn="l">
              <a:spcBef>
                <a:spcPts val="0"/>
              </a:spcBef>
              <a:spcAft>
                <a:spcPts val="0"/>
              </a:spcAft>
              <a:buClr>
                <a:srgbClr val="212121"/>
              </a:buClr>
              <a:buSzPts val="1800"/>
              <a:buFont typeface="Nunito"/>
              <a:buChar char="●"/>
            </a:pPr>
            <a:r>
              <a:rPr lang="es" sz="1800">
                <a:solidFill>
                  <a:srgbClr val="212121"/>
                </a:solidFill>
                <a:latin typeface="Nunito"/>
                <a:ea typeface="Nunito"/>
                <a:cs typeface="Nunito"/>
                <a:sym typeface="Nunito"/>
              </a:rPr>
              <a:t>Cálculos muy exigentes</a:t>
            </a:r>
            <a:endParaRPr sz="1800">
              <a:solidFill>
                <a:srgbClr val="212121"/>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500325"/>
            <a:ext cx="7505700" cy="58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Experimentos - Escalado</a:t>
            </a:r>
            <a:endParaRPr/>
          </a:p>
        </p:txBody>
      </p:sp>
      <p:pic>
        <p:nvPicPr>
          <p:cNvPr id="198" name="Google Shape;198;p24"/>
          <p:cNvPicPr preferRelativeResize="0"/>
          <p:nvPr/>
        </p:nvPicPr>
        <p:blipFill>
          <a:blip r:embed="rId3">
            <a:alphaModFix/>
          </a:blip>
          <a:stretch>
            <a:fillRect/>
          </a:stretch>
        </p:blipFill>
        <p:spPr>
          <a:xfrm>
            <a:off x="585900" y="1669425"/>
            <a:ext cx="3942842" cy="2478725"/>
          </a:xfrm>
          <a:prstGeom prst="rect">
            <a:avLst/>
          </a:prstGeom>
          <a:noFill/>
          <a:ln>
            <a:noFill/>
          </a:ln>
        </p:spPr>
      </p:pic>
      <p:pic>
        <p:nvPicPr>
          <p:cNvPr id="199" name="Google Shape;199;p24"/>
          <p:cNvPicPr preferRelativeResize="0"/>
          <p:nvPr/>
        </p:nvPicPr>
        <p:blipFill>
          <a:blip r:embed="rId4">
            <a:alphaModFix/>
          </a:blip>
          <a:stretch>
            <a:fillRect/>
          </a:stretch>
        </p:blipFill>
        <p:spPr>
          <a:xfrm>
            <a:off x="4572000" y="1669425"/>
            <a:ext cx="3953550" cy="2478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19150" y="500325"/>
            <a:ext cx="7505700" cy="58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Experimentos - Alto nivel</a:t>
            </a:r>
            <a:endParaRPr/>
          </a:p>
        </p:txBody>
      </p:sp>
      <p:sp>
        <p:nvSpPr>
          <p:cNvPr id="205" name="Google Shape;205;p25"/>
          <p:cNvSpPr txBox="1"/>
          <p:nvPr>
            <p:ph idx="1" type="body"/>
          </p:nvPr>
        </p:nvSpPr>
        <p:spPr>
          <a:xfrm>
            <a:off x="819150" y="171685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12121"/>
              </a:buClr>
              <a:buSzPts val="1800"/>
              <a:buFont typeface="Nunito"/>
              <a:buChar char="●"/>
            </a:pPr>
            <a:r>
              <a:rPr lang="es" sz="1800">
                <a:solidFill>
                  <a:srgbClr val="212121"/>
                </a:solidFill>
                <a:latin typeface="Nunito"/>
                <a:ea typeface="Nunito"/>
                <a:cs typeface="Nunito"/>
                <a:sym typeface="Nunito"/>
              </a:rPr>
              <a:t>Identificación de objetos en datos no etiquetados.</a:t>
            </a:r>
            <a:endParaRPr sz="1800">
              <a:solidFill>
                <a:srgbClr val="212121"/>
              </a:solidFill>
              <a:latin typeface="Nunito"/>
              <a:ea typeface="Nunito"/>
              <a:cs typeface="Nunito"/>
              <a:sym typeface="Nunito"/>
            </a:endParaRPr>
          </a:p>
          <a:p>
            <a:pPr indent="-342900" lvl="0" marL="457200" rtl="0" algn="l">
              <a:spcBef>
                <a:spcPts val="0"/>
              </a:spcBef>
              <a:spcAft>
                <a:spcPts val="0"/>
              </a:spcAft>
              <a:buClr>
                <a:srgbClr val="212121"/>
              </a:buClr>
              <a:buSzPts val="1800"/>
              <a:buFont typeface="Nunito"/>
              <a:buChar char="●"/>
            </a:pPr>
            <a:r>
              <a:rPr lang="es" sz="1800">
                <a:solidFill>
                  <a:srgbClr val="212121"/>
                </a:solidFill>
                <a:latin typeface="Nunito"/>
                <a:ea typeface="Nunito"/>
                <a:cs typeface="Nunito"/>
                <a:sym typeface="Nunito"/>
              </a:rPr>
              <a:t>Red neuronal con 3 pilas y 20x20xd campos por capa.</a:t>
            </a:r>
            <a:endParaRPr sz="1800">
              <a:solidFill>
                <a:srgbClr val="212121"/>
              </a:solidFill>
              <a:latin typeface="Nunito"/>
              <a:ea typeface="Nunito"/>
              <a:cs typeface="Nunito"/>
              <a:sym typeface="Nunito"/>
            </a:endParaRPr>
          </a:p>
          <a:p>
            <a:pPr indent="-342900" lvl="0" marL="457200" rtl="0" algn="l">
              <a:spcBef>
                <a:spcPts val="0"/>
              </a:spcBef>
              <a:spcAft>
                <a:spcPts val="0"/>
              </a:spcAft>
              <a:buClr>
                <a:srgbClr val="212121"/>
              </a:buClr>
              <a:buSzPts val="1800"/>
              <a:buFont typeface="Nunito"/>
              <a:buChar char="●"/>
            </a:pPr>
            <a:r>
              <a:rPr lang="es" sz="1800">
                <a:solidFill>
                  <a:srgbClr val="212121"/>
                </a:solidFill>
                <a:latin typeface="Nunito"/>
                <a:ea typeface="Nunito"/>
                <a:cs typeface="Nunito"/>
                <a:sym typeface="Nunito"/>
              </a:rPr>
              <a:t>Entrenamientos con 10 millones de miniaturas de vídeos de YouTube.</a:t>
            </a:r>
            <a:endParaRPr sz="1800">
              <a:solidFill>
                <a:srgbClr val="212121"/>
              </a:solidFill>
              <a:latin typeface="Nunito"/>
              <a:ea typeface="Nunito"/>
              <a:cs typeface="Nunito"/>
              <a:sym typeface="Nunito"/>
            </a:endParaRPr>
          </a:p>
          <a:p>
            <a:pPr indent="-342900" lvl="0" marL="457200" rtl="0" algn="l">
              <a:spcBef>
                <a:spcPts val="0"/>
              </a:spcBef>
              <a:spcAft>
                <a:spcPts val="0"/>
              </a:spcAft>
              <a:buClr>
                <a:srgbClr val="212121"/>
              </a:buClr>
              <a:buSzPts val="1800"/>
              <a:buFont typeface="Nunito"/>
              <a:buChar char="●"/>
            </a:pPr>
            <a:r>
              <a:rPr lang="es" sz="1800">
                <a:solidFill>
                  <a:srgbClr val="212121"/>
                </a:solidFill>
                <a:latin typeface="Nunito"/>
                <a:ea typeface="Nunito"/>
                <a:cs typeface="Nunito"/>
                <a:sym typeface="Nunito"/>
              </a:rPr>
              <a:t>Prueba con una colección de 13152 caras etiquetadas.</a:t>
            </a:r>
            <a:endParaRPr sz="1800">
              <a:solidFill>
                <a:srgbClr val="212121"/>
              </a:solidFill>
              <a:latin typeface="Nunito"/>
              <a:ea typeface="Nunito"/>
              <a:cs typeface="Nunito"/>
              <a:sym typeface="Nunito"/>
            </a:endParaRPr>
          </a:p>
          <a:p>
            <a:pPr indent="-342900" lvl="0" marL="457200" rtl="0" algn="l">
              <a:spcBef>
                <a:spcPts val="0"/>
              </a:spcBef>
              <a:spcAft>
                <a:spcPts val="0"/>
              </a:spcAft>
              <a:buClr>
                <a:srgbClr val="212121"/>
              </a:buClr>
              <a:buSzPts val="1800"/>
              <a:buFont typeface="Nunito"/>
              <a:buChar char="●"/>
            </a:pPr>
            <a:r>
              <a:rPr lang="es" sz="1800">
                <a:solidFill>
                  <a:srgbClr val="212121"/>
                </a:solidFill>
                <a:latin typeface="Nunito"/>
                <a:ea typeface="Nunito"/>
                <a:cs typeface="Nunito"/>
                <a:sym typeface="Nunito"/>
              </a:rPr>
              <a:t>Precisión del 88%.</a:t>
            </a:r>
            <a:endParaRPr sz="1800">
              <a:solidFill>
                <a:srgbClr val="21212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819150" y="500325"/>
            <a:ext cx="7505700" cy="58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Experimentos - Alto nivel</a:t>
            </a:r>
            <a:endParaRPr/>
          </a:p>
        </p:txBody>
      </p:sp>
      <p:pic>
        <p:nvPicPr>
          <p:cNvPr id="211" name="Google Shape;211;p26"/>
          <p:cNvPicPr preferRelativeResize="0"/>
          <p:nvPr/>
        </p:nvPicPr>
        <p:blipFill rotWithShape="1">
          <a:blip r:embed="rId3">
            <a:alphaModFix/>
          </a:blip>
          <a:srcRect b="0" l="0" r="25278" t="0"/>
          <a:stretch/>
        </p:blipFill>
        <p:spPr>
          <a:xfrm>
            <a:off x="1313238" y="2086050"/>
            <a:ext cx="6517524" cy="97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819150" y="500325"/>
            <a:ext cx="7505700" cy="58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Conclusiones</a:t>
            </a:r>
            <a:endParaRPr/>
          </a:p>
        </p:txBody>
      </p:sp>
      <p:sp>
        <p:nvSpPr>
          <p:cNvPr id="217" name="Google Shape;217;p27"/>
          <p:cNvSpPr txBox="1"/>
          <p:nvPr>
            <p:ph idx="1" type="body"/>
          </p:nvPr>
        </p:nvSpPr>
        <p:spPr>
          <a:xfrm>
            <a:off x="819150" y="1716850"/>
            <a:ext cx="7616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12121"/>
              </a:buClr>
              <a:buSzPts val="1800"/>
              <a:buFont typeface="Nunito"/>
              <a:buChar char="●"/>
            </a:pPr>
            <a:r>
              <a:rPr lang="es" sz="1800">
                <a:solidFill>
                  <a:srgbClr val="212121"/>
                </a:solidFill>
                <a:latin typeface="Nunito"/>
                <a:ea typeface="Nunito"/>
                <a:cs typeface="Nunito"/>
                <a:sym typeface="Nunito"/>
              </a:rPr>
              <a:t>Se pueden entrenar redes neuronales con más de 11 mil millones de parámetros (más de 6 veces más que la anterior red más grande, usando el 2% menos de máquinas).</a:t>
            </a:r>
            <a:endParaRPr sz="1800">
              <a:solidFill>
                <a:srgbClr val="212121"/>
              </a:solidFill>
              <a:latin typeface="Nunito"/>
              <a:ea typeface="Nunito"/>
              <a:cs typeface="Nunito"/>
              <a:sym typeface="Nunito"/>
            </a:endParaRPr>
          </a:p>
          <a:p>
            <a:pPr indent="-342900" lvl="0" marL="457200" rtl="0" algn="l">
              <a:spcBef>
                <a:spcPts val="0"/>
              </a:spcBef>
              <a:spcAft>
                <a:spcPts val="0"/>
              </a:spcAft>
              <a:buClr>
                <a:srgbClr val="212121"/>
              </a:buClr>
              <a:buSzPts val="1800"/>
              <a:buFont typeface="Nunito"/>
              <a:buChar char="●"/>
            </a:pPr>
            <a:r>
              <a:rPr lang="es" sz="1800">
                <a:solidFill>
                  <a:srgbClr val="212121"/>
                </a:solidFill>
                <a:latin typeface="Nunito"/>
                <a:ea typeface="Nunito"/>
                <a:cs typeface="Nunito"/>
                <a:sym typeface="Nunito"/>
              </a:rPr>
              <a:t>Distribuir arrays oculta el paso de mensajes adelante-atrás.</a:t>
            </a:r>
            <a:endParaRPr sz="1800">
              <a:solidFill>
                <a:srgbClr val="212121"/>
              </a:solidFill>
              <a:latin typeface="Nunito"/>
              <a:ea typeface="Nunito"/>
              <a:cs typeface="Nunito"/>
              <a:sym typeface="Nunito"/>
            </a:endParaRPr>
          </a:p>
          <a:p>
            <a:pPr indent="-342900" lvl="0" marL="457200" rtl="0" algn="l">
              <a:spcBef>
                <a:spcPts val="0"/>
              </a:spcBef>
              <a:spcAft>
                <a:spcPts val="0"/>
              </a:spcAft>
              <a:buClr>
                <a:srgbClr val="212121"/>
              </a:buClr>
              <a:buSzPts val="1800"/>
              <a:buFont typeface="Nunito"/>
              <a:buChar char="●"/>
            </a:pPr>
            <a:r>
              <a:rPr lang="es" sz="1800">
                <a:solidFill>
                  <a:srgbClr val="212121"/>
                </a:solidFill>
                <a:latin typeface="Nunito"/>
                <a:ea typeface="Nunito"/>
                <a:cs typeface="Nunito"/>
                <a:sym typeface="Nunito"/>
              </a:rPr>
              <a:t>GPU implementada de manera similar a la multiplicación de matrices.</a:t>
            </a:r>
            <a:endParaRPr sz="1800">
              <a:solidFill>
                <a:srgbClr val="212121"/>
              </a:solidFill>
              <a:latin typeface="Nunito"/>
              <a:ea typeface="Nunito"/>
              <a:cs typeface="Nunito"/>
              <a:sym typeface="Nunito"/>
            </a:endParaRPr>
          </a:p>
          <a:p>
            <a:pPr indent="-342900" lvl="0" marL="457200" rtl="0" algn="l">
              <a:spcBef>
                <a:spcPts val="0"/>
              </a:spcBef>
              <a:spcAft>
                <a:spcPts val="0"/>
              </a:spcAft>
              <a:buClr>
                <a:srgbClr val="212121"/>
              </a:buClr>
              <a:buSzPts val="1800"/>
              <a:buFont typeface="Nunito"/>
              <a:buChar char="●"/>
            </a:pPr>
            <a:r>
              <a:rPr lang="es" sz="1800">
                <a:solidFill>
                  <a:srgbClr val="212121"/>
                </a:solidFill>
                <a:latin typeface="Nunito"/>
                <a:ea typeface="Nunito"/>
                <a:cs typeface="Nunito"/>
                <a:sym typeface="Nunito"/>
              </a:rPr>
              <a:t>No se ha encontrado la combinación ideal de arquitectura y algoritmos.</a:t>
            </a:r>
            <a:endParaRPr sz="1800">
              <a:solidFill>
                <a:srgbClr val="212121"/>
              </a:solidFill>
              <a:latin typeface="Nunito"/>
              <a:ea typeface="Nunito"/>
              <a:cs typeface="Nunito"/>
              <a:sym typeface="Nunito"/>
            </a:endParaRPr>
          </a:p>
          <a:p>
            <a:pPr indent="-342900" lvl="0" marL="457200" rtl="0" algn="l">
              <a:spcBef>
                <a:spcPts val="0"/>
              </a:spcBef>
              <a:spcAft>
                <a:spcPts val="0"/>
              </a:spcAft>
              <a:buClr>
                <a:srgbClr val="212121"/>
              </a:buClr>
              <a:buSzPts val="1800"/>
              <a:buFont typeface="Nunito"/>
              <a:buChar char="●"/>
            </a:pPr>
            <a:r>
              <a:rPr lang="es" sz="1800">
                <a:solidFill>
                  <a:srgbClr val="212121"/>
                </a:solidFill>
                <a:latin typeface="Nunito"/>
                <a:ea typeface="Nunito"/>
                <a:cs typeface="Nunito"/>
                <a:sym typeface="Nunito"/>
              </a:rPr>
              <a:t>Se espera que se progrese desde aquí en el deep learning con HPC.</a:t>
            </a:r>
            <a:endParaRPr sz="1800">
              <a:solidFill>
                <a:srgbClr val="212121"/>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8"/>
          <p:cNvSpPr txBox="1"/>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4800"/>
              <a:buFont typeface="Arial"/>
              <a:buNone/>
            </a:pPr>
            <a:r>
              <a:rPr b="0" i="0" lang="es" sz="4800" u="none" cap="none" strike="noStrike">
                <a:solidFill>
                  <a:schemeClr val="lt1"/>
                </a:solidFill>
                <a:latin typeface="Lato"/>
                <a:ea typeface="Lato"/>
                <a:cs typeface="Lato"/>
                <a:sym typeface="Lato"/>
              </a:rPr>
              <a:t>MUCHAS GRACIAS</a:t>
            </a:r>
            <a:endParaRPr b="0" i="0" sz="4800" u="none" cap="none" strike="noStrike">
              <a:solidFill>
                <a:schemeClr val="lt1"/>
              </a:solidFill>
              <a:latin typeface="Lato"/>
              <a:ea typeface="Lato"/>
              <a:cs typeface="Lato"/>
              <a:sym typeface="Lato"/>
            </a:endParaRPr>
          </a:p>
          <a:p>
            <a:pPr indent="0" lvl="0" marL="0" marR="0" rtl="0" algn="ctr">
              <a:lnSpc>
                <a:spcPct val="115000"/>
              </a:lnSpc>
              <a:spcBef>
                <a:spcPts val="1600"/>
              </a:spcBef>
              <a:spcAft>
                <a:spcPts val="1600"/>
              </a:spcAft>
              <a:buClr>
                <a:srgbClr val="000000"/>
              </a:buClr>
              <a:buSzPts val="4800"/>
              <a:buFont typeface="Arial"/>
              <a:buNone/>
            </a:pPr>
            <a:r>
              <a:rPr b="0" i="0" lang="es" sz="4800" u="none" cap="none" strike="noStrike">
                <a:solidFill>
                  <a:schemeClr val="lt1"/>
                </a:solidFill>
                <a:latin typeface="Lato"/>
                <a:ea typeface="Lato"/>
                <a:cs typeface="Lato"/>
                <a:sym typeface="Lato"/>
              </a:rPr>
              <a:t>¿PREGUNTAS?</a:t>
            </a:r>
            <a:endParaRPr b="0" i="0" sz="4800" u="none" cap="none" strike="noStrike">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Introducción</a:t>
            </a:r>
            <a:endParaRPr/>
          </a:p>
        </p:txBody>
      </p:sp>
      <p:sp>
        <p:nvSpPr>
          <p:cNvPr id="135" name="Google Shape;135;p14"/>
          <p:cNvSpPr txBox="1"/>
          <p:nvPr>
            <p:ph idx="1" type="body"/>
          </p:nvPr>
        </p:nvSpPr>
        <p:spPr>
          <a:xfrm>
            <a:off x="819150" y="1479275"/>
            <a:ext cx="7505700" cy="323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Nunito"/>
              <a:buChar char="●"/>
            </a:pPr>
            <a:r>
              <a:rPr lang="es" sz="1800">
                <a:solidFill>
                  <a:srgbClr val="000000"/>
                </a:solidFill>
                <a:latin typeface="Nunito"/>
                <a:ea typeface="Nunito"/>
                <a:cs typeface="Nunito"/>
                <a:sym typeface="Nunito"/>
              </a:rPr>
              <a:t>El más grande de estos sistemas construidos es capaz de entrenar redes neuronales con más de mil millones de parámetros entrenables utilizando 16.000 cores de CPU en 1.000 máquinas, tardando un par de días.</a:t>
            </a:r>
            <a:endParaRPr sz="1800">
              <a:solidFill>
                <a:srgbClr val="000000"/>
              </a:solidFill>
              <a:latin typeface="Nunito"/>
              <a:ea typeface="Nunito"/>
              <a:cs typeface="Nunito"/>
              <a:sym typeface="Nunito"/>
            </a:endParaRPr>
          </a:p>
          <a:p>
            <a:pPr indent="0" lvl="0" marL="0" rtl="0" algn="l">
              <a:spcBef>
                <a:spcPts val="0"/>
              </a:spcBef>
              <a:spcAft>
                <a:spcPts val="0"/>
              </a:spcAft>
              <a:buNone/>
            </a:pPr>
            <a:r>
              <a:t/>
            </a:r>
            <a:endParaRPr sz="1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Char char="●"/>
            </a:pPr>
            <a:r>
              <a:rPr lang="es" sz="1800">
                <a:solidFill>
                  <a:srgbClr val="000000"/>
                </a:solidFill>
                <a:latin typeface="Nunito"/>
                <a:ea typeface="Nunito"/>
                <a:cs typeface="Nunito"/>
                <a:sym typeface="Nunito"/>
              </a:rPr>
              <a:t>Nuevo sistema: es capaz de entrenar mil millones de parámetros en solo 3 máquinas en un par de días. Basado en HPC y utilizando un grupo de servidores GPU con MPI.</a:t>
            </a:r>
            <a:endParaRPr sz="1800">
              <a:solidFill>
                <a:srgbClr val="000000"/>
              </a:solidFill>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457200" rtl="0" algn="l">
              <a:spcBef>
                <a:spcPts val="0"/>
              </a:spcBef>
              <a:spcAft>
                <a:spcPts val="0"/>
              </a:spcAft>
              <a:buNone/>
            </a:pPr>
            <a:r>
              <a:rPr lang="es" sz="1200">
                <a:latin typeface="Nunito"/>
                <a:ea typeface="Nunito"/>
                <a:cs typeface="Nunito"/>
                <a:sym typeface="Nunito"/>
              </a:rPr>
              <a:t>     Departamento de </a:t>
            </a:r>
            <a:r>
              <a:rPr lang="es" sz="1200">
                <a:latin typeface="Nunito"/>
                <a:ea typeface="Nunito"/>
                <a:cs typeface="Nunito"/>
                <a:sym typeface="Nunito"/>
              </a:rPr>
              <a:t>Informática de La Universidad de Standford. (California, U.S.A) </a:t>
            </a:r>
            <a:endParaRPr sz="12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399675" y="393750"/>
            <a:ext cx="8466000" cy="64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s"/>
              <a:t>Configuración del Cluster</a:t>
            </a:r>
            <a:endParaRPr/>
          </a:p>
        </p:txBody>
      </p:sp>
      <p:sp>
        <p:nvSpPr>
          <p:cNvPr id="141" name="Google Shape;141;p15"/>
          <p:cNvSpPr txBox="1"/>
          <p:nvPr/>
        </p:nvSpPr>
        <p:spPr>
          <a:xfrm>
            <a:off x="1213800" y="1390950"/>
            <a:ext cx="6716400" cy="2975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200000"/>
              </a:lnSpc>
              <a:spcBef>
                <a:spcPts val="0"/>
              </a:spcBef>
              <a:spcAft>
                <a:spcPts val="0"/>
              </a:spcAft>
              <a:buClr>
                <a:srgbClr val="000000"/>
              </a:buClr>
              <a:buSzPts val="1800"/>
              <a:buFont typeface="Nunito"/>
              <a:buChar char="●"/>
            </a:pPr>
            <a:r>
              <a:rPr lang="es" sz="1800">
                <a:latin typeface="Nunito"/>
                <a:ea typeface="Nunito"/>
                <a:cs typeface="Nunito"/>
                <a:sym typeface="Nunito"/>
              </a:rPr>
              <a:t>16 máquinas cada una con 2 procesadores quad-core.</a:t>
            </a:r>
            <a:endParaRPr sz="1800">
              <a:latin typeface="Nunito"/>
              <a:ea typeface="Nunito"/>
              <a:cs typeface="Nunito"/>
              <a:sym typeface="Nunito"/>
            </a:endParaRPr>
          </a:p>
          <a:p>
            <a:pPr indent="-342900" lvl="0" marL="457200" marR="0" rtl="0" algn="l">
              <a:lnSpc>
                <a:spcPct val="200000"/>
              </a:lnSpc>
              <a:spcBef>
                <a:spcPts val="0"/>
              </a:spcBef>
              <a:spcAft>
                <a:spcPts val="0"/>
              </a:spcAft>
              <a:buSzPts val="1800"/>
              <a:buFont typeface="Nunito"/>
              <a:buChar char="●"/>
            </a:pPr>
            <a:r>
              <a:rPr lang="es" sz="1800">
                <a:latin typeface="Nunito"/>
                <a:ea typeface="Nunito"/>
                <a:cs typeface="Nunito"/>
                <a:sym typeface="Nunito"/>
              </a:rPr>
              <a:t>Cada máquina contiene:</a:t>
            </a:r>
            <a:endParaRPr sz="1800">
              <a:latin typeface="Nunito"/>
              <a:ea typeface="Nunito"/>
              <a:cs typeface="Nunito"/>
              <a:sym typeface="Nunito"/>
            </a:endParaRPr>
          </a:p>
          <a:p>
            <a:pPr indent="-342900" lvl="1" marL="914400" marR="0" rtl="0" algn="l">
              <a:lnSpc>
                <a:spcPct val="200000"/>
              </a:lnSpc>
              <a:spcBef>
                <a:spcPts val="0"/>
              </a:spcBef>
              <a:spcAft>
                <a:spcPts val="0"/>
              </a:spcAft>
              <a:buSzPts val="1800"/>
              <a:buFont typeface="Nunito"/>
              <a:buChar char="○"/>
            </a:pPr>
            <a:r>
              <a:rPr lang="es" sz="1800">
                <a:latin typeface="Nunito"/>
                <a:ea typeface="Nunito"/>
                <a:cs typeface="Nunito"/>
                <a:sym typeface="Nunito"/>
              </a:rPr>
              <a:t>4 GPUs NVIDIA GTX 680 DE 4 GB cada una.</a:t>
            </a:r>
            <a:endParaRPr sz="1800">
              <a:latin typeface="Nunito"/>
              <a:ea typeface="Nunito"/>
              <a:cs typeface="Nunito"/>
              <a:sym typeface="Nunito"/>
            </a:endParaRPr>
          </a:p>
          <a:p>
            <a:pPr indent="-342900" lvl="1" marL="914400" marR="0" rtl="0" algn="l">
              <a:lnSpc>
                <a:spcPct val="200000"/>
              </a:lnSpc>
              <a:spcBef>
                <a:spcPts val="0"/>
              </a:spcBef>
              <a:spcAft>
                <a:spcPts val="0"/>
              </a:spcAft>
              <a:buSzPts val="1800"/>
              <a:buFont typeface="Nunito"/>
              <a:buChar char="○"/>
            </a:pPr>
            <a:r>
              <a:rPr lang="es" sz="1800">
                <a:latin typeface="Nunito"/>
                <a:ea typeface="Nunito"/>
                <a:cs typeface="Nunito"/>
                <a:sym typeface="Nunito"/>
              </a:rPr>
              <a:t>un adaptador InfiniBand FDR. Salida máxima de 56 Gbps con una latencia muy baja (microsegundos en mensajes pequeños).</a:t>
            </a:r>
            <a:endParaRPr sz="18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399675" y="393750"/>
            <a:ext cx="8466000" cy="64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s"/>
              <a:t>Configuración del Cluster</a:t>
            </a:r>
            <a:endParaRPr/>
          </a:p>
        </p:txBody>
      </p:sp>
      <p:sp>
        <p:nvSpPr>
          <p:cNvPr id="147" name="Google Shape;147;p16"/>
          <p:cNvSpPr txBox="1"/>
          <p:nvPr/>
        </p:nvSpPr>
        <p:spPr>
          <a:xfrm>
            <a:off x="1213800" y="1390950"/>
            <a:ext cx="6716400" cy="2975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200000"/>
              </a:lnSpc>
              <a:spcBef>
                <a:spcPts val="0"/>
              </a:spcBef>
              <a:spcAft>
                <a:spcPts val="0"/>
              </a:spcAft>
              <a:buClr>
                <a:srgbClr val="000000"/>
              </a:buClr>
              <a:buSzPts val="1800"/>
              <a:buFont typeface="Nunito"/>
              <a:buChar char="●"/>
            </a:pPr>
            <a:r>
              <a:rPr lang="es" sz="1800">
                <a:latin typeface="Nunito"/>
                <a:ea typeface="Nunito"/>
                <a:cs typeface="Nunito"/>
                <a:sym typeface="Nunito"/>
              </a:rPr>
              <a:t>La configuración usada fue elegida para balancear el número de GPUs con la cantidad de CPUs. </a:t>
            </a:r>
            <a:endParaRPr sz="1800">
              <a:latin typeface="Nunito"/>
              <a:ea typeface="Nunito"/>
              <a:cs typeface="Nunito"/>
              <a:sym typeface="Nunito"/>
            </a:endParaRPr>
          </a:p>
          <a:p>
            <a:pPr indent="-342900" lvl="0" marL="457200" marR="0" rtl="0" algn="l">
              <a:lnSpc>
                <a:spcPct val="200000"/>
              </a:lnSpc>
              <a:spcBef>
                <a:spcPts val="0"/>
              </a:spcBef>
              <a:spcAft>
                <a:spcPts val="0"/>
              </a:spcAft>
              <a:buSzPts val="1800"/>
              <a:buFont typeface="Nunito"/>
              <a:buChar char="●"/>
            </a:pPr>
            <a:r>
              <a:rPr lang="es" sz="1800">
                <a:latin typeface="Nunito"/>
                <a:ea typeface="Nunito"/>
                <a:cs typeface="Nunito"/>
                <a:sym typeface="Nunito"/>
              </a:rPr>
              <a:t>Otros estudios han demostrado que usar un número elevado de GPUs va bien para entrenar redes neuronales muy grandes en poco tiempo.</a:t>
            </a:r>
            <a:endParaRPr sz="18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399675" y="393750"/>
            <a:ext cx="8466000" cy="64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s"/>
              <a:t>Configuración del Cluster</a:t>
            </a:r>
            <a:endParaRPr/>
          </a:p>
        </p:txBody>
      </p:sp>
      <p:sp>
        <p:nvSpPr>
          <p:cNvPr id="153" name="Google Shape;153;p17"/>
          <p:cNvSpPr txBox="1"/>
          <p:nvPr/>
        </p:nvSpPr>
        <p:spPr>
          <a:xfrm>
            <a:off x="1213800" y="1390950"/>
            <a:ext cx="6716400" cy="2975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200000"/>
              </a:lnSpc>
              <a:spcBef>
                <a:spcPts val="0"/>
              </a:spcBef>
              <a:spcAft>
                <a:spcPts val="0"/>
              </a:spcAft>
              <a:buSzPts val="1800"/>
              <a:buFont typeface="Nunito"/>
              <a:buChar char="●"/>
            </a:pPr>
            <a:r>
              <a:rPr lang="es" sz="1800">
                <a:latin typeface="Nunito"/>
                <a:ea typeface="Nunito"/>
                <a:cs typeface="Nunito"/>
                <a:sym typeface="Nunito"/>
              </a:rPr>
              <a:t>Pero esta aproximación solo escala con 4 GPUs. Al usar más el host se quema por la gran cantidad de operaciones I/O y las demandas de la propia CPU.</a:t>
            </a:r>
            <a:endParaRPr sz="1800">
              <a:latin typeface="Nunito"/>
              <a:ea typeface="Nunito"/>
              <a:cs typeface="Nunito"/>
              <a:sym typeface="Nunito"/>
            </a:endParaRPr>
          </a:p>
          <a:p>
            <a:pPr indent="-342900" lvl="0" marL="457200" marR="0" rtl="0" algn="l">
              <a:lnSpc>
                <a:spcPct val="200000"/>
              </a:lnSpc>
              <a:spcBef>
                <a:spcPts val="0"/>
              </a:spcBef>
              <a:spcAft>
                <a:spcPts val="0"/>
              </a:spcAft>
              <a:buSzPts val="1800"/>
              <a:buFont typeface="Nunito"/>
              <a:buChar char="●"/>
            </a:pPr>
            <a:r>
              <a:rPr lang="es" sz="1800">
                <a:latin typeface="Nunito"/>
                <a:ea typeface="Nunito"/>
                <a:cs typeface="Nunito"/>
                <a:sym typeface="Nunito"/>
              </a:rPr>
              <a:t>Por ello nos centramos en 4 GPUs por servidor y un bus de alta capacidad.</a:t>
            </a:r>
            <a:endParaRPr sz="18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399675" y="393750"/>
            <a:ext cx="8466000" cy="64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s"/>
              <a:t>Software y arquitectura</a:t>
            </a:r>
            <a:endParaRPr/>
          </a:p>
        </p:txBody>
      </p:sp>
      <p:sp>
        <p:nvSpPr>
          <p:cNvPr id="159" name="Google Shape;159;p18"/>
          <p:cNvSpPr txBox="1"/>
          <p:nvPr/>
        </p:nvSpPr>
        <p:spPr>
          <a:xfrm>
            <a:off x="1213800" y="1390950"/>
            <a:ext cx="6716400" cy="2975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200000"/>
              </a:lnSpc>
              <a:spcBef>
                <a:spcPts val="0"/>
              </a:spcBef>
              <a:spcAft>
                <a:spcPts val="0"/>
              </a:spcAft>
              <a:buSzPts val="1800"/>
              <a:buFont typeface="Nunito"/>
              <a:buChar char="●"/>
            </a:pPr>
            <a:r>
              <a:rPr lang="es" sz="1800">
                <a:latin typeface="Nunito"/>
                <a:ea typeface="Nunito"/>
                <a:cs typeface="Nunito"/>
                <a:sym typeface="Nunito"/>
              </a:rPr>
              <a:t>El código a ejecutar está en C++ y usa MVAPICH2.</a:t>
            </a:r>
            <a:endParaRPr sz="1800">
              <a:latin typeface="Nunito"/>
              <a:ea typeface="Nunito"/>
              <a:cs typeface="Nunito"/>
              <a:sym typeface="Nunito"/>
            </a:endParaRPr>
          </a:p>
          <a:p>
            <a:pPr indent="-342900" lvl="0" marL="457200" marR="0" rtl="0" algn="l">
              <a:lnSpc>
                <a:spcPct val="200000"/>
              </a:lnSpc>
              <a:spcBef>
                <a:spcPts val="0"/>
              </a:spcBef>
              <a:spcAft>
                <a:spcPts val="0"/>
              </a:spcAft>
              <a:buSzPts val="1800"/>
              <a:buFont typeface="Nunito"/>
              <a:buChar char="●"/>
            </a:pPr>
            <a:r>
              <a:rPr lang="es" sz="1800">
                <a:latin typeface="Nunito"/>
                <a:ea typeface="Nunito"/>
                <a:cs typeface="Nunito"/>
                <a:sym typeface="Nunito"/>
              </a:rPr>
              <a:t>Se encarga de comunicaciones de bajo nivel sobre InfiniBand con llamadas del API específicas para GPUs.</a:t>
            </a:r>
            <a:endParaRPr sz="1800">
              <a:latin typeface="Nunito"/>
              <a:ea typeface="Nunito"/>
              <a:cs typeface="Nunito"/>
              <a:sym typeface="Nunito"/>
            </a:endParaRPr>
          </a:p>
          <a:p>
            <a:pPr indent="-342900" lvl="0" marL="457200" marR="0" rtl="0" algn="l">
              <a:lnSpc>
                <a:spcPct val="200000"/>
              </a:lnSpc>
              <a:spcBef>
                <a:spcPts val="0"/>
              </a:spcBef>
              <a:spcAft>
                <a:spcPts val="0"/>
              </a:spcAft>
              <a:buSzPts val="1800"/>
              <a:buFont typeface="Nunito"/>
              <a:buChar char="●"/>
            </a:pPr>
            <a:r>
              <a:rPr lang="es" sz="1800">
                <a:latin typeface="Nunito"/>
                <a:ea typeface="Nunito"/>
                <a:cs typeface="Nunito"/>
                <a:sym typeface="Nunito"/>
              </a:rPr>
              <a:t>Para la transmisión de datos con MPI podemos usar los punteros a datos de cada GPU.</a:t>
            </a:r>
            <a:endParaRPr sz="18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399675" y="393750"/>
            <a:ext cx="8466000" cy="64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s"/>
              <a:t>Software y arquitectura</a:t>
            </a:r>
            <a:endParaRPr/>
          </a:p>
        </p:txBody>
      </p:sp>
      <p:sp>
        <p:nvSpPr>
          <p:cNvPr id="165" name="Google Shape;165;p19"/>
          <p:cNvSpPr txBox="1"/>
          <p:nvPr/>
        </p:nvSpPr>
        <p:spPr>
          <a:xfrm>
            <a:off x="1213800" y="1390950"/>
            <a:ext cx="3633300" cy="647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200000"/>
              </a:lnSpc>
              <a:spcBef>
                <a:spcPts val="0"/>
              </a:spcBef>
              <a:spcAft>
                <a:spcPts val="0"/>
              </a:spcAft>
              <a:buSzPts val="1800"/>
              <a:buFont typeface="Nunito"/>
              <a:buChar char="●"/>
            </a:pPr>
            <a:r>
              <a:rPr lang="es" sz="1800">
                <a:latin typeface="Nunito"/>
                <a:ea typeface="Nunito"/>
                <a:cs typeface="Nunito"/>
                <a:sym typeface="Nunito"/>
              </a:rPr>
              <a:t>Red neuronal convolucional.</a:t>
            </a:r>
            <a:endParaRPr sz="1800">
              <a:latin typeface="Nunito"/>
              <a:ea typeface="Nunito"/>
              <a:cs typeface="Nunito"/>
              <a:sym typeface="Nunito"/>
            </a:endParaRPr>
          </a:p>
        </p:txBody>
      </p:sp>
      <p:pic>
        <p:nvPicPr>
          <p:cNvPr id="166" name="Google Shape;166;p19"/>
          <p:cNvPicPr preferRelativeResize="0"/>
          <p:nvPr/>
        </p:nvPicPr>
        <p:blipFill>
          <a:blip r:embed="rId3">
            <a:alphaModFix/>
          </a:blip>
          <a:stretch>
            <a:fillRect/>
          </a:stretch>
        </p:blipFill>
        <p:spPr>
          <a:xfrm>
            <a:off x="661100" y="2151400"/>
            <a:ext cx="3633176" cy="1996025"/>
          </a:xfrm>
          <a:prstGeom prst="rect">
            <a:avLst/>
          </a:prstGeom>
          <a:noFill/>
          <a:ln>
            <a:noFill/>
          </a:ln>
        </p:spPr>
      </p:pic>
      <p:sp>
        <p:nvSpPr>
          <p:cNvPr id="167" name="Google Shape;167;p19"/>
          <p:cNvSpPr txBox="1"/>
          <p:nvPr/>
        </p:nvSpPr>
        <p:spPr>
          <a:xfrm>
            <a:off x="4847100" y="1924050"/>
            <a:ext cx="3633300" cy="2633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200000"/>
              </a:lnSpc>
              <a:spcBef>
                <a:spcPts val="0"/>
              </a:spcBef>
              <a:spcAft>
                <a:spcPts val="0"/>
              </a:spcAft>
              <a:buSzPts val="1800"/>
              <a:buFont typeface="Nunito"/>
              <a:buChar char="●"/>
            </a:pPr>
            <a:r>
              <a:rPr lang="es" sz="1800">
                <a:latin typeface="Nunito"/>
                <a:ea typeface="Nunito"/>
                <a:cs typeface="Nunito"/>
                <a:sym typeface="Nunito"/>
              </a:rPr>
              <a:t>Usa 3 stacks con 3 capas:</a:t>
            </a:r>
            <a:endParaRPr sz="1800">
              <a:latin typeface="Nunito"/>
              <a:ea typeface="Nunito"/>
              <a:cs typeface="Nunito"/>
              <a:sym typeface="Nunito"/>
            </a:endParaRPr>
          </a:p>
          <a:p>
            <a:pPr indent="-342900" lvl="1" marL="914400" marR="0" rtl="0" algn="l">
              <a:lnSpc>
                <a:spcPct val="200000"/>
              </a:lnSpc>
              <a:spcBef>
                <a:spcPts val="0"/>
              </a:spcBef>
              <a:spcAft>
                <a:spcPts val="0"/>
              </a:spcAft>
              <a:buSzPts val="1800"/>
              <a:buFont typeface="Nunito"/>
              <a:buChar char="○"/>
            </a:pPr>
            <a:r>
              <a:rPr lang="es" sz="1800">
                <a:latin typeface="Nunito"/>
                <a:ea typeface="Nunito"/>
                <a:cs typeface="Nunito"/>
                <a:sym typeface="Nunito"/>
              </a:rPr>
              <a:t>Filtering.</a:t>
            </a:r>
            <a:endParaRPr sz="1800">
              <a:latin typeface="Nunito"/>
              <a:ea typeface="Nunito"/>
              <a:cs typeface="Nunito"/>
              <a:sym typeface="Nunito"/>
            </a:endParaRPr>
          </a:p>
          <a:p>
            <a:pPr indent="-342900" lvl="1" marL="914400" marR="0" rtl="0" algn="l">
              <a:lnSpc>
                <a:spcPct val="200000"/>
              </a:lnSpc>
              <a:spcBef>
                <a:spcPts val="0"/>
              </a:spcBef>
              <a:spcAft>
                <a:spcPts val="0"/>
              </a:spcAft>
              <a:buSzPts val="1800"/>
              <a:buFont typeface="Nunito"/>
              <a:buChar char="○"/>
            </a:pPr>
            <a:r>
              <a:rPr lang="es" sz="1800">
                <a:latin typeface="Nunito"/>
                <a:ea typeface="Nunito"/>
                <a:cs typeface="Nunito"/>
                <a:sym typeface="Nunito"/>
              </a:rPr>
              <a:t>Pooling.</a:t>
            </a:r>
            <a:endParaRPr sz="1800">
              <a:latin typeface="Nunito"/>
              <a:ea typeface="Nunito"/>
              <a:cs typeface="Nunito"/>
              <a:sym typeface="Nunito"/>
            </a:endParaRPr>
          </a:p>
          <a:p>
            <a:pPr indent="-342900" lvl="1" marL="914400" marR="0" rtl="0" algn="l">
              <a:lnSpc>
                <a:spcPct val="200000"/>
              </a:lnSpc>
              <a:spcBef>
                <a:spcPts val="0"/>
              </a:spcBef>
              <a:spcAft>
                <a:spcPts val="0"/>
              </a:spcAft>
              <a:buSzPts val="1800"/>
              <a:buFont typeface="Nunito"/>
              <a:buChar char="○"/>
            </a:pPr>
            <a:r>
              <a:rPr lang="es" sz="1800">
                <a:latin typeface="Nunito"/>
                <a:ea typeface="Nunito"/>
                <a:cs typeface="Nunito"/>
                <a:sym typeface="Nunito"/>
              </a:rPr>
              <a:t>LCN.</a:t>
            </a:r>
            <a:endParaRPr sz="18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500325"/>
            <a:ext cx="7505700" cy="58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Comunicación con MPI</a:t>
            </a:r>
            <a:endParaRPr/>
          </a:p>
        </p:txBody>
      </p:sp>
      <p:sp>
        <p:nvSpPr>
          <p:cNvPr id="173" name="Google Shape;173;p20"/>
          <p:cNvSpPr txBox="1"/>
          <p:nvPr>
            <p:ph idx="1" type="body"/>
          </p:nvPr>
        </p:nvSpPr>
        <p:spPr>
          <a:xfrm>
            <a:off x="819150" y="17168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Nunito"/>
                <a:ea typeface="Nunito"/>
                <a:cs typeface="Nunito"/>
                <a:sym typeface="Nunito"/>
              </a:rPr>
              <a:t>Para nuestra implementación en el algoritmo de entrenamiento  hay que resolver dos problemas para una </a:t>
            </a:r>
            <a:r>
              <a:rPr lang="es" sz="1800">
                <a:latin typeface="Nunito"/>
                <a:ea typeface="Nunito"/>
                <a:cs typeface="Nunito"/>
                <a:sym typeface="Nunito"/>
              </a:rPr>
              <a:t>implementación</a:t>
            </a:r>
            <a:r>
              <a:rPr lang="es" sz="1800">
                <a:latin typeface="Nunito"/>
                <a:ea typeface="Nunito"/>
                <a:cs typeface="Nunito"/>
                <a:sym typeface="Nunito"/>
              </a:rPr>
              <a:t> eficiente:</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s" sz="1800">
                <a:latin typeface="Nunito"/>
                <a:ea typeface="Nunito"/>
                <a:cs typeface="Nunito"/>
                <a:sym typeface="Nunito"/>
              </a:rPr>
              <a:t>Código GPU optimizado</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s" sz="1800">
                <a:latin typeface="Nunito"/>
                <a:ea typeface="Nunito"/>
                <a:cs typeface="Nunito"/>
                <a:sym typeface="Nunito"/>
              </a:rPr>
              <a:t>Desarrollar un esquema para distribuir los </a:t>
            </a:r>
            <a:r>
              <a:rPr lang="es" sz="1800">
                <a:latin typeface="Nunito"/>
                <a:ea typeface="Nunito"/>
                <a:cs typeface="Nunito"/>
                <a:sym typeface="Nunito"/>
              </a:rPr>
              <a:t>cálculos</a:t>
            </a:r>
            <a:endParaRPr sz="18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500325"/>
            <a:ext cx="7505700" cy="58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Comunicación con MPI</a:t>
            </a:r>
            <a:endParaRPr/>
          </a:p>
        </p:txBody>
      </p:sp>
      <p:sp>
        <p:nvSpPr>
          <p:cNvPr id="179" name="Google Shape;179;p21"/>
          <p:cNvSpPr txBox="1"/>
          <p:nvPr>
            <p:ph idx="1" type="body"/>
          </p:nvPr>
        </p:nvSpPr>
        <p:spPr>
          <a:xfrm>
            <a:off x="819150" y="171685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Nunito"/>
              <a:buChar char="●"/>
            </a:pPr>
            <a:r>
              <a:rPr lang="es" sz="1800">
                <a:solidFill>
                  <a:srgbClr val="212121"/>
                </a:solidFill>
                <a:latin typeface="Nunito"/>
                <a:ea typeface="Nunito"/>
                <a:cs typeface="Nunito"/>
                <a:sym typeface="Nunito"/>
              </a:rPr>
              <a:t>Es posible construir un solo Sistema de GPU para entrenar redes neuronales</a:t>
            </a:r>
            <a:endParaRPr sz="1800">
              <a:solidFill>
                <a:srgbClr val="212121"/>
              </a:solidFill>
              <a:latin typeface="Nunito"/>
              <a:ea typeface="Nunito"/>
              <a:cs typeface="Nunito"/>
              <a:sym typeface="Nunito"/>
            </a:endParaRPr>
          </a:p>
          <a:p>
            <a:pPr indent="-342900" lvl="0" marL="457200" rtl="0" algn="l">
              <a:spcBef>
                <a:spcPts val="0"/>
              </a:spcBef>
              <a:spcAft>
                <a:spcPts val="0"/>
              </a:spcAft>
              <a:buClr>
                <a:srgbClr val="212121"/>
              </a:buClr>
              <a:buSzPts val="1800"/>
              <a:buFont typeface="Nunito"/>
              <a:buChar char="●"/>
            </a:pPr>
            <a:r>
              <a:rPr lang="es" sz="1800">
                <a:solidFill>
                  <a:srgbClr val="212121"/>
                </a:solidFill>
                <a:latin typeface="Nunito"/>
                <a:ea typeface="Nunito"/>
                <a:cs typeface="Nunito"/>
                <a:sym typeface="Nunito"/>
              </a:rPr>
              <a:t>Para dividir el trabajo computacional -&gt; utilizar varias GPUs</a:t>
            </a:r>
            <a:endParaRPr sz="1800">
              <a:solidFill>
                <a:srgbClr val="212121"/>
              </a:solidFill>
              <a:latin typeface="Nunito"/>
              <a:ea typeface="Nunito"/>
              <a:cs typeface="Nunito"/>
              <a:sym typeface="Nunito"/>
            </a:endParaRPr>
          </a:p>
          <a:p>
            <a:pPr indent="-342900" lvl="0" marL="457200" rtl="0" algn="l">
              <a:spcBef>
                <a:spcPts val="0"/>
              </a:spcBef>
              <a:spcAft>
                <a:spcPts val="0"/>
              </a:spcAft>
              <a:buClr>
                <a:srgbClr val="212121"/>
              </a:buClr>
              <a:buSzPts val="1800"/>
              <a:buFont typeface="Nunito"/>
              <a:buChar char="●"/>
            </a:pPr>
            <a:r>
              <a:rPr lang="es" sz="1800">
                <a:solidFill>
                  <a:srgbClr val="212121"/>
                </a:solidFill>
                <a:latin typeface="Nunito"/>
                <a:ea typeface="Nunito"/>
                <a:cs typeface="Nunito"/>
                <a:sym typeface="Nunito"/>
              </a:rPr>
              <a:t>Cada GPU es responsable de calcular las respuestas de cualquier neurona que se le haya </a:t>
            </a:r>
            <a:r>
              <a:rPr lang="es" sz="1800">
                <a:solidFill>
                  <a:srgbClr val="212121"/>
                </a:solidFill>
                <a:latin typeface="Nunito"/>
                <a:ea typeface="Nunito"/>
                <a:cs typeface="Nunito"/>
                <a:sym typeface="Nunito"/>
              </a:rPr>
              <a:t>asignado</a:t>
            </a:r>
            <a:endParaRPr sz="1800">
              <a:solidFill>
                <a:srgbClr val="212121"/>
              </a:solidFill>
              <a:latin typeface="Nunito"/>
              <a:ea typeface="Nunito"/>
              <a:cs typeface="Nunito"/>
              <a:sym typeface="Nunito"/>
            </a:endParaRPr>
          </a:p>
          <a:p>
            <a:pPr indent="-342900" lvl="0" marL="457200" rtl="0" algn="l">
              <a:spcBef>
                <a:spcPts val="0"/>
              </a:spcBef>
              <a:spcAft>
                <a:spcPts val="0"/>
              </a:spcAft>
              <a:buClr>
                <a:srgbClr val="212121"/>
              </a:buClr>
              <a:buSzPts val="1800"/>
              <a:buFont typeface="Nunito"/>
              <a:buChar char="●"/>
            </a:pPr>
            <a:r>
              <a:rPr lang="es" sz="1800">
                <a:solidFill>
                  <a:srgbClr val="212121"/>
                </a:solidFill>
                <a:latin typeface="Nunito"/>
                <a:ea typeface="Nunito"/>
                <a:cs typeface="Nunito"/>
                <a:sym typeface="Nunito"/>
              </a:rPr>
              <a:t>Pero todas trabajan juntas en el mismo lote de muestras de entrada</a:t>
            </a:r>
            <a:endParaRPr sz="1800">
              <a:solidFill>
                <a:srgbClr val="21212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