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312" r:id="rId9"/>
    <p:sldId id="272" r:id="rId10"/>
    <p:sldId id="273" r:id="rId11"/>
    <p:sldId id="274" r:id="rId12"/>
    <p:sldId id="275" r:id="rId13"/>
    <p:sldId id="276" r:id="rId14"/>
    <p:sldId id="277" r:id="rId15"/>
    <p:sldId id="313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64" r:id="rId5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 will apply the update to all records that match, default just does the first</a:t>
            </a:r>
          </a:p>
        </p:txBody>
      </p:sp>
      <p:sp>
        <p:nvSpPr>
          <p:cNvPr id="277" name="TextShape 2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ts val="499"/>
              </a:spcBef>
            </a:pPr>
            <a:fld id="{7D868E3B-817C-4F04-8D42-61B0123002FA}" type="slidenum">
              <a:rPr lang="en-GB" sz="1000" b="0" strike="noStrike" cap="all" spc="29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30</a:t>
            </a:fld>
            <a:endParaRPr lang="en-GB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27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2" name="Picture 1" descr="QA Consulting - Tall Blu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3" y="5003340"/>
            <a:ext cx="2115994" cy="12570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19" r:id="rId8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14000" y="1544760"/>
            <a:ext cx="5092920" cy="229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There are no databases, only tables.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Tables have rows and columns and the columns are grouped under ‘super-columns’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super-columns are defined when the table is defined.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Wide Column Stores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graphicFrame>
        <p:nvGraphicFramePr>
          <p:cNvPr id="148" name="Table 3"/>
          <p:cNvGraphicFramePr/>
          <p:nvPr/>
        </p:nvGraphicFramePr>
        <p:xfrm>
          <a:off x="4357080" y="4182480"/>
          <a:ext cx="7213680" cy="1779840"/>
        </p:xfrm>
        <a:graphic>
          <a:graphicData uri="http://schemas.openxmlformats.org/drawingml/2006/table">
            <a:tbl>
              <a:tblPr/>
              <a:tblGrid>
                <a:gridCol w="115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96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Table: Customers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Row_ID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Address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Orders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F_name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L_name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Number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Street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Last_order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101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Andrew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Brust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123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Main st.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1501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9" name="Table 4"/>
          <p:cNvGraphicFramePr/>
          <p:nvPr/>
        </p:nvGraphicFramePr>
        <p:xfrm>
          <a:off x="5793840" y="2070000"/>
          <a:ext cx="5776200" cy="1779840"/>
        </p:xfrm>
        <a:graphic>
          <a:graphicData uri="http://schemas.openxmlformats.org/drawingml/2006/table">
            <a:tbl>
              <a:tblPr/>
              <a:tblGrid>
                <a:gridCol w="115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9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Table: Orders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Row_ID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Pricing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Items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Price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Quantity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Item1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Item2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1501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300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USD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85342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52834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62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14000" y="1544760"/>
            <a:ext cx="495468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 document stores Databases contain documents which function like rows.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documents contain Key-Value pairs.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value could be another document.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There can be relationships between documents, even if the documents are in different databases.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documents are typically stored as JSON objects.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Document Stores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469840" y="2175480"/>
            <a:ext cx="3017880" cy="31557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53280" tIns="53280" rIns="53280" bIns="1037160"/>
          <a:lstStyle/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Database: Customers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8814960" y="2175480"/>
            <a:ext cx="2765520" cy="31557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53280" tIns="53280" rIns="53280" bIns="527040"/>
          <a:lstStyle/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Database: Orders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5751720" y="2729160"/>
            <a:ext cx="2406240" cy="1122840"/>
          </a:xfrm>
          <a:prstGeom prst="roundRect">
            <a:avLst>
              <a:gd name="adj" fmla="val 105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55" name="CustomShape 6"/>
          <p:cNvSpPr/>
          <p:nvPr/>
        </p:nvSpPr>
        <p:spPr>
          <a:xfrm>
            <a:off x="5790240" y="2763720"/>
            <a:ext cx="2329560" cy="10537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DocumentID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101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F_name: Andrew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L_name: Brust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Address: 123 Main St.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Last_Order:1501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5754960" y="3897000"/>
            <a:ext cx="2406240" cy="1122840"/>
          </a:xfrm>
          <a:prstGeom prst="roundRect">
            <a:avLst>
              <a:gd name="adj" fmla="val 105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57" name="CustomShape 8"/>
          <p:cNvSpPr/>
          <p:nvPr/>
        </p:nvSpPr>
        <p:spPr>
          <a:xfrm>
            <a:off x="5793480" y="3931560"/>
            <a:ext cx="2329560" cy="10537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DocumentID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102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F_name: John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L_name: Doe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Address: 23 Other Rd.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Last_Order:1502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9006840" y="2739600"/>
            <a:ext cx="2406240" cy="1122840"/>
          </a:xfrm>
          <a:prstGeom prst="roundRect">
            <a:avLst>
              <a:gd name="adj" fmla="val 105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59" name="CustomShape 10"/>
          <p:cNvSpPr/>
          <p:nvPr/>
        </p:nvSpPr>
        <p:spPr>
          <a:xfrm>
            <a:off x="9045360" y="2774160"/>
            <a:ext cx="2329560" cy="10537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38160" tIns="38160" rIns="38160" bIns="381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DocumentID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1501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Price: 300 USD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Item1: 3476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Item2: 981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>
            <a:off x="9010080" y="3907440"/>
            <a:ext cx="2406240" cy="1122840"/>
          </a:xfrm>
          <a:prstGeom prst="roundRect">
            <a:avLst>
              <a:gd name="adj" fmla="val 105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61" name="CustomShape 12"/>
          <p:cNvSpPr/>
          <p:nvPr/>
        </p:nvSpPr>
        <p:spPr>
          <a:xfrm>
            <a:off x="9048600" y="3942000"/>
            <a:ext cx="2329560" cy="10537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41760" tIns="41760" rIns="41760" bIns="41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DocumentID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1502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Price: 54 GBP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Item1: 45</a:t>
            </a:r>
            <a:br/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Item2: 1104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 flipV="1">
            <a:off x="7995960" y="3020400"/>
            <a:ext cx="1155600" cy="679320"/>
          </a:xfrm>
          <a:prstGeom prst="bentConnector3">
            <a:avLst>
              <a:gd name="adj1" fmla="val 50000"/>
            </a:avLst>
          </a:prstGeom>
          <a:noFill/>
          <a:ln w="57240"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63" name="CustomShape 14"/>
          <p:cNvSpPr/>
          <p:nvPr/>
        </p:nvSpPr>
        <p:spPr>
          <a:xfrm flipV="1">
            <a:off x="8017200" y="4015080"/>
            <a:ext cx="1155600" cy="679320"/>
          </a:xfrm>
          <a:prstGeom prst="bentConnector3">
            <a:avLst>
              <a:gd name="adj1" fmla="val 50000"/>
            </a:avLst>
          </a:prstGeom>
          <a:noFill/>
          <a:ln w="57240"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8108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14000" y="1544760"/>
            <a:ext cx="404928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database is made up of nodes with names, properties and relationships with other nodes.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This is most commonly used for social media.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Graph Databases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736320" y="4213440"/>
            <a:ext cx="2074320" cy="207432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1520" tIns="11520" rIns="11520" bIns="11520" anchor="ctr"/>
          <a:lstStyle/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Andrew Brust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 rot="10800000">
            <a:off x="6625440" y="5546520"/>
            <a:ext cx="1900080" cy="5907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3739680" y="4462560"/>
            <a:ext cx="1970280" cy="157644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80280" tIns="80280" rIns="34200" bIns="80640" anchor="ctr"/>
          <a:lstStyle/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Jake Cue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 rot="13500000">
            <a:off x="5339880" y="3471840"/>
            <a:ext cx="1900080" cy="5907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hueOff val="-1065312"/>
              <a:satOff val="-5604"/>
              <a:lumOff val="3824"/>
              <a:alphaOff val="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4632480" y="2306880"/>
            <a:ext cx="1970280" cy="1576440"/>
          </a:xfrm>
          <a:prstGeom prst="roundRect">
            <a:avLst>
              <a:gd name="adj" fmla="val 10000"/>
            </a:avLst>
          </a:prstGeom>
          <a:solidFill>
            <a:schemeClr val="accent4">
              <a:hueOff val="-1065312"/>
              <a:satOff val="-5604"/>
              <a:lumOff val="3824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80280" tIns="80280" rIns="34200" bIns="80640" anchor="ctr"/>
          <a:lstStyle/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John Doe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 rot="16200000">
            <a:off x="6823080" y="2857320"/>
            <a:ext cx="1900080" cy="5907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hueOff val="-2130623"/>
              <a:satOff val="-11209"/>
              <a:lumOff val="7647"/>
              <a:alphaOff val="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6788160" y="1414080"/>
            <a:ext cx="1970280" cy="1576440"/>
          </a:xfrm>
          <a:prstGeom prst="roundRect">
            <a:avLst>
              <a:gd name="adj" fmla="val 10000"/>
            </a:avLst>
          </a:prstGeom>
          <a:solidFill>
            <a:schemeClr val="accent4">
              <a:hueOff val="-2130623"/>
              <a:satOff val="-11209"/>
              <a:lumOff val="7647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80280" tIns="80280" rIns="34200" bIns="80640" anchor="ctr"/>
          <a:lstStyle/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Carl Smith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 rot="18900000">
            <a:off x="8306640" y="3471480"/>
            <a:ext cx="1900080" cy="5907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hueOff val="-3195935"/>
              <a:satOff val="-16813"/>
              <a:lumOff val="11471"/>
              <a:alphaOff val="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8943480" y="2306880"/>
            <a:ext cx="1970280" cy="1576440"/>
          </a:xfrm>
          <a:prstGeom prst="roundRect">
            <a:avLst>
              <a:gd name="adj" fmla="val 10000"/>
            </a:avLst>
          </a:prstGeom>
          <a:solidFill>
            <a:schemeClr val="accent4">
              <a:hueOff val="-3195935"/>
              <a:satOff val="-16813"/>
              <a:lumOff val="1147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80280" tIns="80280" rIns="34200" bIns="80640" anchor="ctr"/>
          <a:lstStyle/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ID: 351</a:t>
            </a:r>
            <a:br/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TotalPrice: 1000USD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8921520" y="4955040"/>
            <a:ext cx="1900080" cy="5907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>
              <a:hueOff val="-4261246"/>
              <a:satOff val="-22417"/>
              <a:lumOff val="15295"/>
              <a:alphaOff val="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9836640" y="4462560"/>
            <a:ext cx="1970280" cy="1576440"/>
          </a:xfrm>
          <a:prstGeom prst="roundRect">
            <a:avLst>
              <a:gd name="adj" fmla="val 10000"/>
            </a:avLst>
          </a:prstGeom>
          <a:solidFill>
            <a:schemeClr val="accent4">
              <a:hueOff val="-4261246"/>
              <a:satOff val="-22417"/>
              <a:lumOff val="1529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76680" tIns="76680" rIns="30600" bIns="77040" anchor="ctr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Street: 123 Main St.</a:t>
            </a:r>
            <a:br/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City: New York</a:t>
            </a:r>
            <a:br/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State: NY</a:t>
            </a:r>
            <a:br/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Zip: 10038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4"/>
          <p:cNvSpPr/>
          <p:nvPr/>
        </p:nvSpPr>
        <p:spPr>
          <a:xfrm>
            <a:off x="5054400" y="3582360"/>
            <a:ext cx="1634760" cy="392040"/>
          </a:xfrm>
          <a:prstGeom prst="rect">
            <a:avLst/>
          </a:prstGeom>
          <a:ln>
            <a:solidFill>
              <a:srgbClr val="2C2C2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Liked Status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5"/>
          <p:cNvSpPr/>
          <p:nvPr/>
        </p:nvSpPr>
        <p:spPr>
          <a:xfrm>
            <a:off x="8866080" y="3672720"/>
            <a:ext cx="1783440" cy="392040"/>
          </a:xfrm>
          <a:prstGeom prst="rect">
            <a:avLst/>
          </a:prstGeom>
          <a:ln>
            <a:solidFill>
              <a:srgbClr val="2C2C2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Placed Order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4747320" y="5731200"/>
            <a:ext cx="1199520" cy="392040"/>
          </a:xfrm>
          <a:prstGeom prst="rect">
            <a:avLst/>
          </a:prstGeom>
          <a:ln>
            <a:solidFill>
              <a:srgbClr val="2C2C2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Friend of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7"/>
          <p:cNvSpPr/>
          <p:nvPr/>
        </p:nvSpPr>
        <p:spPr>
          <a:xfrm>
            <a:off x="9595080" y="5844960"/>
            <a:ext cx="1250640" cy="392040"/>
          </a:xfrm>
          <a:prstGeom prst="rect">
            <a:avLst/>
          </a:prstGeom>
          <a:ln>
            <a:solidFill>
              <a:srgbClr val="2C2C2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Address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6791760" y="2925000"/>
            <a:ext cx="1972080" cy="392040"/>
          </a:xfrm>
          <a:prstGeom prst="rect">
            <a:avLst/>
          </a:prstGeom>
          <a:ln>
            <a:solidFill>
              <a:srgbClr val="2C2C2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Sent invitation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806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14000" y="1544760"/>
            <a:ext cx="1073880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Work extremely well when you have high traffic and concurrent users who only need to fetch a few bits of information.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Can be used for things like configuration settings, settings for a web service, log files and event data.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They are not designed for data warehousing or querying. Wide Column stores are good for big data however.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They can be useful in Extract, Transform, Load (ETL) operations.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Would not be used directly in Business Intelligence and can be used in the BI pipeline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Non-Relational Performance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243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You will often see the term NoSQL when looking at Non-Relational databases.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This is quite misleading as many still support SQL queries.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Others have their own equivalents; Cassandra: CQL, Hive: HQL.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These are still SQL-like languages and have many similarities.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We will explore querying MongoDB through some exercises</a:t>
            </a:r>
          </a:p>
        </p:txBody>
      </p:sp>
      <p:sp>
        <p:nvSpPr>
          <p:cNvPr id="185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Querying Non-Relational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7104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FF31-BA45-43E1-A166-CB1622B3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94EA1-19B0-4F27-AC1E-6B82B05A1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Access the installer executable for MongoDB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Run the executable, following the installation steps and choosing the complete installation option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 a directory at C:\data\db</a:t>
            </a:r>
          </a:p>
        </p:txBody>
      </p:sp>
      <p:sp>
        <p:nvSpPr>
          <p:cNvPr id="187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Installing 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88745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14000" y="1544760"/>
            <a:ext cx="100220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Once installed, open the command prompt in the location where MongoDB was installed e.g. C:/Program Files/MongoDB/Server/3.2/bin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Type mongod.exe in this command prompt to start the MongoDB server</a:t>
            </a:r>
          </a:p>
        </p:txBody>
      </p:sp>
      <p:sp>
        <p:nvSpPr>
          <p:cNvPr id="189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Installing 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pic>
        <p:nvPicPr>
          <p:cNvPr id="190" name="Picture 5"/>
          <p:cNvPicPr/>
          <p:nvPr/>
        </p:nvPicPr>
        <p:blipFill>
          <a:blip r:embed="rId2"/>
          <a:stretch/>
        </p:blipFill>
        <p:spPr>
          <a:xfrm>
            <a:off x="866520" y="3110040"/>
            <a:ext cx="7067520" cy="3030480"/>
          </a:xfrm>
          <a:prstGeom prst="rect">
            <a:avLst/>
          </a:prstGeom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573471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Leave that command prompt open, but now open another in the same location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Run mongo.exe to start the MongoDB interactive shell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Installing 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pic>
        <p:nvPicPr>
          <p:cNvPr id="193" name="Picture 6"/>
          <p:cNvPicPr/>
          <p:nvPr/>
        </p:nvPicPr>
        <p:blipFill>
          <a:blip r:embed="rId2"/>
          <a:stretch/>
        </p:blipFill>
        <p:spPr>
          <a:xfrm>
            <a:off x="826920" y="2704320"/>
            <a:ext cx="6825240" cy="1434240"/>
          </a:xfrm>
          <a:prstGeom prst="rect">
            <a:avLst/>
          </a:prstGeom>
          <a:ln w="38160">
            <a:solidFill>
              <a:srgbClr val="989694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2126216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2064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1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MongoDB Term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Database</a:t>
            </a: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Collection</a:t>
            </a: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Document</a:t>
            </a: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Field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terms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4140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1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SQL Term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Database</a:t>
            </a: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Table</a:t>
            </a: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</a:t>
            </a:r>
          </a:p>
          <a:p>
            <a:pPr marL="743040" lvl="1" indent="-28548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Column</a:t>
            </a:r>
          </a:p>
          <a:p>
            <a:pPr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57296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Non Relational Databases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6880" y="2236680"/>
            <a:ext cx="5162040" cy="21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30000"/>
              </a:lnSpc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Non relational databases do not require the same structure that relational databases do.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Non Relational databases support features that relational databases don’t such as distributed databases.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Why do we need them?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Non relational databases do not require the same structure that relational databases do.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Non Relational databases support features that relational databases don’t such as distributed databases.</a:t>
            </a:r>
          </a:p>
        </p:txBody>
      </p:sp>
    </p:spTree>
    <p:extLst>
      <p:ext uri="{BB962C8B-B14F-4D97-AF65-F5344CB8AC3E}">
        <p14:creationId xmlns:p14="http://schemas.microsoft.com/office/powerpoint/2010/main" val="87030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Collections in MongoDB do not enforce a schema like in MySQL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Documents within a collection may have different fields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Typically, documents in a collection will have a similar or related purpose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75649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create a new collection you simply attempt to ‘use’ it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database_name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This also selects which database you currently want to be working in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87664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14000" y="1544760"/>
            <a:ext cx="1065060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see which database you are currently working in use the following command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see all of the databases, use the following command, but be aware that if your database does not have any documents in it, it will not appear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show dbs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54600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 a similar way to databases, you can create collections simply by trying to insert something into them which we will cover later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You can created collections explicitly using the following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db.createCollection(“collection_name”)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95966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drop (delete) a collection, simply do the following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db.collection_name.drop()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04072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140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insert data, you need to use the insert() method and list the fields and values you want to add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We might often write this out as seen opposite, as it looks similar to what the JSON file storing it would look like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We don’t specify a value for _id as it will be assigned automatically</a:t>
            </a:r>
          </a:p>
        </p:txBody>
      </p:sp>
      <p:sp>
        <p:nvSpPr>
          <p:cNvPr id="208" name="TextShape 2"/>
          <p:cNvSpPr txBox="1"/>
          <p:nvPr/>
        </p:nvSpPr>
        <p:spPr>
          <a:xfrm>
            <a:off x="6093720" y="1544760"/>
            <a:ext cx="510552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db.collection_name.insert(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user_id: “67234”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age: 50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f_name: “James”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24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0963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 SQL you created specific unique, not null columns to be primary keys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 MongoDB, a primary key is automatically created as a field called _id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You can create this yourself if you want</a:t>
            </a:r>
          </a:p>
        </p:txBody>
      </p:sp>
      <p:sp>
        <p:nvSpPr>
          <p:cNvPr id="211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3222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388560" y="1544760"/>
            <a:ext cx="534924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db.collection_name.insert(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user_id: “67234”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age: 50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f_name: “James”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</a:p>
        </p:txBody>
      </p:sp>
      <p:sp>
        <p:nvSpPr>
          <p:cNvPr id="213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474480" y="1544760"/>
            <a:ext cx="536184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INSERT INTO table_name(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user_id, age, f_name)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VALUES 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“67234”, 50, “James”)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24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22555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106320" y="1544760"/>
            <a:ext cx="497700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_id: ObjectId(“82974e34bk36jfh”),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cust_id: “73461”,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age: 20,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f_name: “John”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</a:p>
        </p:txBody>
      </p:sp>
      <p:sp>
        <p:nvSpPr>
          <p:cNvPr id="216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Documents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414000" y="1544760"/>
            <a:ext cx="487116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Documents in MongoDB are documents and stored in JSON files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Fields are key:value pairs of information</a:t>
            </a: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17642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414480" y="1544760"/>
            <a:ext cx="519516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db.collection_name.remove(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status: “D”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</a:p>
        </p:txBody>
      </p:sp>
      <p:sp>
        <p:nvSpPr>
          <p:cNvPr id="219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414000" y="1544760"/>
            <a:ext cx="538416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DELETE FROM table_name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status=“D”;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2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9976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Split over multiple discs and can be geographically distributed.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Duplicating data across multiple partitions for increased accessibility.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This come at the cost of eventual consistency as not all entries will be updated simultaneously.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There will be a master node which queries are submitted to and then distributed to the other nodes according to the master node.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same bit of data can be stored on multiple nodes which is useful for disaster recovery.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partitioning pattern is called Sharding.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Distributed databases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94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517080" y="1544760"/>
            <a:ext cx="523368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db.collection_name.update(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age : { $gt : 65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} , 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$set : { status : “pensioner”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} 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 multi : true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</a:p>
        </p:txBody>
      </p:sp>
      <p:sp>
        <p:nvSpPr>
          <p:cNvPr id="222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414000" y="1544760"/>
            <a:ext cx="530712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UPDATE customers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SET status = “pensioner”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age &gt; 65;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24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88869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78560" y="1544760"/>
            <a:ext cx="530748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db.users.find()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db.users.find(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 _id: 0, user_id: 1, status: 1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</a:p>
        </p:txBody>
      </p:sp>
      <p:sp>
        <p:nvSpPr>
          <p:cNvPr id="225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414000" y="1544760"/>
            <a:ext cx="534564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* FROM users;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user_id, status FROM users;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24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71145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6880" y="1867320"/>
            <a:ext cx="11483280" cy="44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41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db.users.find (</a:t>
            </a:r>
            <a:endParaRPr lang="en-GB" sz="4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1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 },</a:t>
            </a:r>
            <a:endParaRPr lang="en-GB" sz="4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1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 _id: 0, user_id: 1, status: 1 }</a:t>
            </a:r>
            <a:endParaRPr lang="en-GB" sz="4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1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  <a:endParaRPr lang="en-GB" sz="4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657200" y="824760"/>
            <a:ext cx="2849400" cy="666360"/>
          </a:xfrm>
          <a:prstGeom prst="rect">
            <a:avLst/>
          </a:prstGeom>
          <a:ln>
            <a:solidFill>
              <a:srgbClr val="FFFF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command we are performing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950760" y="2215080"/>
            <a:ext cx="3269520" cy="9406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clause information – how do we want to restrict our returned values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6941160" y="4516560"/>
            <a:ext cx="3872880" cy="148932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What fields do we want to return. 1 means return this field, 0 means do not return this field. Default is 0 except for _id which is automatically 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 flipH="1">
            <a:off x="7336800" y="1202760"/>
            <a:ext cx="332280" cy="78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0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4197600" y="2952720"/>
            <a:ext cx="2050560" cy="30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4" name="CustomShape 8"/>
          <p:cNvSpPr/>
          <p:nvPr/>
        </p:nvSpPr>
        <p:spPr>
          <a:xfrm flipH="1" flipV="1">
            <a:off x="6516360" y="4289400"/>
            <a:ext cx="423720" cy="97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236985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414480" y="1544760"/>
            <a:ext cx="537156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db.users.find(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 status : “A”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db.users.find(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{ status: { $ne : “A”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</a:p>
        </p:txBody>
      </p:sp>
      <p:sp>
        <p:nvSpPr>
          <p:cNvPr id="236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414000" y="1544760"/>
            <a:ext cx="538416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* FROM users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status = “A”;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24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* FROM users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2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status != “A”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24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00437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 the previous slide you saw the first example of an ‘operator’ within MongoDB, $ne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This means ‘not equal’ and there are a lot of different operators similar to SQL</a:t>
            </a:r>
          </a:p>
        </p:txBody>
      </p:sp>
      <p:sp>
        <p:nvSpPr>
          <p:cNvPr id="239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Operators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25024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db.products.find ( { quantity : { $gt : 500 } ) </a:t>
            </a:r>
            <a:r>
              <a:rPr lang="en-GB" sz="1800" b="0" strike="noStrike" spc="-1">
                <a:solidFill>
                  <a:srgbClr val="989694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- $gt, greater than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db.products.find ( { quantity : { $gte : 500 } ) </a:t>
            </a:r>
            <a:r>
              <a:rPr lang="en-GB" sz="1800" b="0" strike="noStrike" spc="-1">
                <a:solidFill>
                  <a:srgbClr val="989694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- $gte, greater than or equal to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db.products.find ( { quantity : { $lt : 500 } ) </a:t>
            </a:r>
            <a:r>
              <a:rPr lang="en-GB" sz="1800" b="0" strike="noStrike" spc="-1">
                <a:solidFill>
                  <a:srgbClr val="989694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- $lt, less than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db.products.find ( { quantity : { $lte : 500 } ) </a:t>
            </a:r>
            <a:r>
              <a:rPr lang="en-GB" sz="1800" b="0" strike="noStrike" spc="-1">
                <a:solidFill>
                  <a:srgbClr val="989694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- $lte, less than or equal to </a:t>
            </a:r>
          </a:p>
        </p:txBody>
      </p:sp>
      <p:sp>
        <p:nvSpPr>
          <p:cNvPr id="241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Operators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4138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db.products.find ( { type : { $in : [ gnome, jacuzzi, ….. ] } } 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$in selects documents where the value of a field equals anything listed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$nin selects documents where the value of a field does not equal anything listed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Operators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27653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db.products.find ( { $or : [ { quantity : { $lt 20 } }, { popularity : ‘high’ } ] } 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$or clause works to match on either condition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$and can be used in a similar way but must match both conditions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$nor used in a similar way but will return all documents that fail to match both clauses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$not returns documents that do NOT match the query expression</a:t>
            </a:r>
          </a:p>
        </p:txBody>
      </p:sp>
      <p:sp>
        <p:nvSpPr>
          <p:cNvPr id="245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Operators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21893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Because documents in MongoDB don’t have to have the same fields, sometimes it’s useful to be able to search for documents that only contain a certain field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db.orders.find ( { complaints : { $exists : true } } 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Operators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060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14000" y="1544760"/>
            <a:ext cx="862992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MongoDB’s output can sometimes be difficult to read. You can use the .pretty() method in order to print it in a different format.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db.customers.find().pretty()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You can also limit the number of documents returned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db.customers.findOne()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db.customers.find().limit(1)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Pretty printing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63252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There are two types of scaling, when discussing database systems: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Vertical scaling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Adding memory, CPUs, upgrading network cards.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Useful for simple setups, and critical nodes. Upper limits can be reached quickly.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Horizontal scaling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Adding whole machines and/or distributing across more machines.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Scalable so long as the network infrastructure is sufficient to handle it.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Sharding is an example of horizontal scaling – taking portions of the data in a database, and distributing it across many nodes (sound familiar?)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Scaling and Sharding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4542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2064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Equivalent MongoDB statement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db.students.find({}, {“name” : 1,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“score” : 1}).sort({“score” : 1});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db.students.find({}, {“name” : 1,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“score” : 1}).sort({“score” : -1});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ORDER BY statements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4140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Equivalent of SQL SELECT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name, score FROM students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ORDER BY score;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name, score FROM students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ORDER BY score DESC;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71002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2064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Equivalent MongoDB statement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db.students.find({ “$or” : [{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“score” : { “$gt” : 30 } },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{“score” : { “$lt” : 10 } } ] },</a:t>
            </a:r>
            <a:br/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{“name” : 1, “score” : 1})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db.students.find({ “score” : { “$gt” : 30},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“name” : /^An/ },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{“name” : 1, “score” : 1 } ) 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OR/WHERE/lt and gt statements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4140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Equivalent of SQL SELECT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name, score FROM students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score &gt; 30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OR score &lt; 10;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name, score FROM students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score &gt; 30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AND name LIKE ‘An%’;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56667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There are additional functions in MongoDB such as count()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COUNT(*) FROM users;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db.users.count()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db.users.find().count()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aggregates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78456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We can also find unique values using a method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DISTINCT(type) FROM animal;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db.animal.distinct(“type”)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 aggregates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49408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14000" y="1544760"/>
            <a:ext cx="985860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Here we need to think about denormalisation carefully 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 MongoDB we can’t perform JOINs like in SQL, we would potentially need to perform multiple queries in order to get answers to our questions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Embedded documents allow us to essentially create one to many relationships without having to perform many queries in order to resolve the reference</a:t>
            </a:r>
          </a:p>
        </p:txBody>
      </p:sp>
      <p:sp>
        <p:nvSpPr>
          <p:cNvPr id="261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Embedded documents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67979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14000" y="1544760"/>
            <a:ext cx="5893200" cy="1587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For example, imagine if we wanted our customers to be able to have multiple addresses. Normalised, this might look like this:</a:t>
            </a:r>
          </a:p>
        </p:txBody>
      </p:sp>
      <p:sp>
        <p:nvSpPr>
          <p:cNvPr id="263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Embedded documents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49080" y="3259080"/>
            <a:ext cx="3358080" cy="14893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_id : “myid”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name : “my full name”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age : 20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7988760" y="3269520"/>
            <a:ext cx="3525480" cy="1763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cust_id : “myid”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first_line : “this street”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city : “Manchester”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postcode: “M50 7SH”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4178880" y="3263760"/>
            <a:ext cx="3610080" cy="1763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cust_id : “myid”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first_line : “other street”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city : “Newcastle”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postcode: “NE5 2JA”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408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448680" y="1544760"/>
            <a:ext cx="5079600" cy="4546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 </a:t>
            </a: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_id : “myid”</a:t>
            </a: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name : “my full name”</a:t>
            </a: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age : 20</a:t>
            </a: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addresses : [</a:t>
            </a: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{ </a:t>
            </a: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	cust_id : “myid”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first_line : “this street”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city : “Manchester”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postcode: “M50 7SH”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},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 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cust_id : “myid”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first_line : “other street”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city : “Newcastle”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postcode: “NE5 2JA”</a:t>
            </a:r>
          </a:p>
          <a:p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 ]</a:t>
            </a: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2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Embedded documents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14000" y="1544760"/>
            <a:ext cx="5579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Denormalised, we can just have the address values as embedded documents within the customer collection: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This allows for easier access if we need to frequently retrieve this joined information</a:t>
            </a: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98463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14000" y="1544760"/>
            <a:ext cx="114044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return information from an embedded document use the dot notation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db.customer.find({“addresses.city” : “Manchester”})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73349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14000" y="1544760"/>
            <a:ext cx="936468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Sometimes these arrays of embedded documents can get quite large, so we can use the $slice operator to return only a few 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db.customer.findOne({}, {“address”: { $slice : 4 }})</a:t>
            </a:r>
            <a:endParaRPr lang="en-GB" sz="18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MongoDB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00445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87732"/>
            <a:ext cx="10364400" cy="1821530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9367"/>
            <a:ext cx="10364400" cy="439200"/>
          </a:xfrm>
        </p:spPr>
        <p:txBody>
          <a:bodyPr/>
          <a:lstStyle/>
          <a:p>
            <a:pPr lvl="0"/>
            <a:r>
              <a:rPr lang="en-GB" dirty="0"/>
              <a:t>QA hopes you enjoyed your course, </a:t>
            </a:r>
          </a:p>
          <a:p>
            <a:pPr lvl="0"/>
            <a:r>
              <a:rPr lang="en-GB" dirty="0"/>
              <a:t>as much as we enjoyed teaching you.</a:t>
            </a:r>
          </a:p>
        </p:txBody>
      </p:sp>
    </p:spTree>
    <p:extLst>
      <p:ext uri="{BB962C8B-B14F-4D97-AF65-F5344CB8AC3E}">
        <p14:creationId xmlns:p14="http://schemas.microsoft.com/office/powerpoint/2010/main" val="401202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CAP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232880" y="908280"/>
            <a:ext cx="3726360" cy="3726360"/>
          </a:xfrm>
          <a:prstGeom prst="ellipse">
            <a:avLst/>
          </a:prstGeom>
          <a:solidFill>
            <a:schemeClr val="accent3">
              <a:alpha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Consistency</a:t>
            </a: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541120" y="2696760"/>
            <a:ext cx="3726360" cy="3726360"/>
          </a:xfrm>
          <a:prstGeom prst="ellipse">
            <a:avLst/>
          </a:prstGeom>
          <a:solidFill>
            <a:schemeClr val="accent3">
              <a:alpha val="50000"/>
              <a:hueOff val="4527198"/>
              <a:satOff val="1518"/>
              <a:lumOff val="-17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Availability</a:t>
            </a: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924280" y="2696760"/>
            <a:ext cx="3726360" cy="3726360"/>
          </a:xfrm>
          <a:prstGeom prst="ellipse">
            <a:avLst/>
          </a:prstGeom>
          <a:solidFill>
            <a:schemeClr val="accent3">
              <a:alpha val="50000"/>
              <a:hueOff val="9054395"/>
              <a:satOff val="3035"/>
              <a:lumOff val="-352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GB" sz="20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Partition Tolerance</a:t>
            </a: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503040" y="3101400"/>
            <a:ext cx="174132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Relational Databases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487480" y="4007160"/>
            <a:ext cx="1497240" cy="9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Non-Relational Databases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14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Documents instead of Tables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465120" y="1640520"/>
          <a:ext cx="11193120" cy="3875760"/>
        </p:xfrm>
        <a:graphic>
          <a:graphicData uri="http://schemas.openxmlformats.org/drawingml/2006/table">
            <a:tbl>
              <a:tblPr/>
              <a:tblGrid>
                <a:gridCol w="100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ID: 1122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Sname: Brust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Fname: Andrew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Address: 123 Main St.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City: New York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State: NY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Zip: 10099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ID: 3241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Sname: Doe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Fname: John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Address: 34 Else Rd.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Town: Stodday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County: Lancashire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Postcode: LA2 6ET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ID: 3001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CustID: 1122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Amount: 500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Tax: 40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Processed: 2/2/2015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Shipdate: 6/2/2015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ID: 3002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CustID: 3241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Amount: 240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VAT: 7.5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Processed: 5/3/2015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Message: “Happy 21</a:t>
                      </a:r>
                      <a:r>
                        <a:rPr lang="en-GB" sz="1700" b="0" strike="noStrike" spc="-1" baseline="30000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</a:t>
                      </a: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”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Delivered: 10/3/2015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ID: 3003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Amount: 600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7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Tax: 20</a:t>
                      </a:r>
                      <a:endParaRPr lang="en-GB" sz="17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742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14000" y="1544760"/>
            <a:ext cx="1082664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Non-Relational databases are not ideal in situations where data needs to be consistent. 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For example if a product was out of stock what would happen if not every server knows?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Don’t build a banking system on the back of a NoSQL database (why?)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Where data does not need to be consistent or is not in a relational ‘friendly’ format, non-relational databases are ideal.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For example a product might have a few paragraphs for its description with 20 pictures and possibly a demonstration video.</a:t>
            </a:r>
          </a:p>
          <a:p>
            <a:pPr marL="743040" lvl="1" indent="-28548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Log files, with varying numbers of errors and notifications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To Store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846003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E02493-2AA3-48F7-A105-1387EE7FD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 of NoSQL Databases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448806-619D-4713-AAED-6967587FE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89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14000" y="1544760"/>
            <a:ext cx="5847480" cy="454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 Key-Value stores data is stored in key-value pairs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Rows have some sort of associative array but the schema may change from row to row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relationships between tables.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Uses programmatic conventions.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Key-Value Stores</a:t>
            </a:r>
            <a:endParaRPr lang="en-GB" sz="3600" b="0" strike="noStrike" spc="-1">
              <a:solidFill>
                <a:srgbClr val="2E2D2C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400080" y="792360"/>
            <a:ext cx="5286240" cy="5356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Database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868440" y="1318320"/>
            <a:ext cx="1911240" cy="451044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Table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Customers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9272520" y="1318320"/>
            <a:ext cx="1922760" cy="451044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Table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Orders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239240" y="1740600"/>
            <a:ext cx="1693800" cy="18331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117360" tIns="58680" rIns="117360" bIns="58680" anchor="ctr"/>
          <a:lstStyle/>
          <a:p>
            <a:pPr algn="ctr">
              <a:lnSpc>
                <a:spcPct val="100000"/>
              </a:lnSpc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 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101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F_name: Andy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L_name: Brust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Address: 123 Main St.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Last_order: 1501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7254000" y="3742560"/>
            <a:ext cx="1693800" cy="18331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117360" tIns="58680" rIns="117360" bIns="58680" anchor="ctr"/>
          <a:lstStyle/>
          <a:p>
            <a:pPr algn="ctr">
              <a:lnSpc>
                <a:spcPct val="100000"/>
              </a:lnSpc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 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202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F_name: John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L_name: Doe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Address: 456 Other Rd.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Last_order: 1502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9716400" y="1919160"/>
            <a:ext cx="1691280" cy="13255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117360" tIns="58680" rIns="117360" bIns="58680" anchor="ctr"/>
          <a:lstStyle/>
          <a:p>
            <a:pPr algn="ctr">
              <a:lnSpc>
                <a:spcPct val="100000"/>
              </a:lnSpc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 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1501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Price: 300 USD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Item1: 34711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Item2: 98127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9718920" y="3440880"/>
            <a:ext cx="1691280" cy="15883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117360" tIns="58680" rIns="117360" bIns="58680" anchor="ctr"/>
          <a:lstStyle/>
          <a:p>
            <a:pPr algn="ctr">
              <a:lnSpc>
                <a:spcPct val="100000"/>
              </a:lnSpc>
            </a:pPr>
            <a:r>
              <a:rPr lang="en-GB" sz="15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 ID</a:t>
            </a: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1502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Price: 1200 GBP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Item1: 12791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Item2: 62852</a:t>
            </a:r>
            <a:endParaRPr lang="en-GB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35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AC_Powerpoint_Template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C_Powerpoint_Template.potx" id="{B6148CFF-3585-4119-992E-9E7BA9BA1BB7}" vid="{450C6291-4D1E-477F-8292-B8868CDC556C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</TotalTime>
  <Words>2385</Words>
  <Application>Microsoft Office PowerPoint</Application>
  <PresentationFormat>Widescreen</PresentationFormat>
  <Paragraphs>418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Consolas</vt:lpstr>
      <vt:lpstr>Segoe UI</vt:lpstr>
      <vt:lpstr>Segoe UI Light</vt:lpstr>
      <vt:lpstr>Symbol</vt:lpstr>
      <vt:lpstr>Times New Roman</vt:lpstr>
      <vt:lpstr>Wingdings</vt:lpstr>
      <vt:lpstr>QAC_Powerpoint_Template</vt:lpstr>
      <vt:lpstr>NoSQL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NoSQL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Priestley, Wendy</dc:creator>
  <cp:lastModifiedBy>Thomas Knowles</cp:lastModifiedBy>
  <cp:revision>49</cp:revision>
  <dcterms:created xsi:type="dcterms:W3CDTF">2016-09-15T10:26:31Z</dcterms:created>
  <dcterms:modified xsi:type="dcterms:W3CDTF">2017-11-22T18:23:33Z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