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28"/>
  </p:notesMasterIdLst>
  <p:handoutMasterIdLst>
    <p:handoutMasterId r:id="rId129"/>
  </p:handoutMasterIdLst>
  <p:sldIdLst>
    <p:sldId id="256" r:id="rId2"/>
    <p:sldId id="270" r:id="rId3"/>
    <p:sldId id="383" r:id="rId4"/>
    <p:sldId id="271" r:id="rId5"/>
    <p:sldId id="272" r:id="rId6"/>
    <p:sldId id="273" r:id="rId7"/>
    <p:sldId id="274" r:id="rId8"/>
    <p:sldId id="275" r:id="rId9"/>
    <p:sldId id="276" r:id="rId10"/>
    <p:sldId id="277" r:id="rId11"/>
    <p:sldId id="278" r:id="rId12"/>
    <p:sldId id="384" r:id="rId13"/>
    <p:sldId id="279" r:id="rId14"/>
    <p:sldId id="280" r:id="rId15"/>
    <p:sldId id="281" r:id="rId16"/>
    <p:sldId id="385" r:id="rId17"/>
    <p:sldId id="283" r:id="rId18"/>
    <p:sldId id="284" r:id="rId19"/>
    <p:sldId id="382"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86" r:id="rId41"/>
    <p:sldId id="305" r:id="rId42"/>
    <p:sldId id="306" r:id="rId43"/>
    <p:sldId id="307" r:id="rId44"/>
    <p:sldId id="308" r:id="rId45"/>
    <p:sldId id="309" r:id="rId46"/>
    <p:sldId id="310" r:id="rId47"/>
    <p:sldId id="311" r:id="rId48"/>
    <p:sldId id="312" r:id="rId49"/>
    <p:sldId id="313" r:id="rId50"/>
    <p:sldId id="314" r:id="rId51"/>
    <p:sldId id="315" r:id="rId52"/>
    <p:sldId id="391" r:id="rId53"/>
    <p:sldId id="316" r:id="rId54"/>
    <p:sldId id="317" r:id="rId55"/>
    <p:sldId id="318" r:id="rId56"/>
    <p:sldId id="319" r:id="rId57"/>
    <p:sldId id="320" r:id="rId58"/>
    <p:sldId id="321" r:id="rId59"/>
    <p:sldId id="322" r:id="rId60"/>
    <p:sldId id="323" r:id="rId61"/>
    <p:sldId id="390"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89" r:id="rId84"/>
    <p:sldId id="345" r:id="rId85"/>
    <p:sldId id="346" r:id="rId86"/>
    <p:sldId id="347" r:id="rId87"/>
    <p:sldId id="348" r:id="rId88"/>
    <p:sldId id="349" r:id="rId89"/>
    <p:sldId id="388" r:id="rId90"/>
    <p:sldId id="350" r:id="rId91"/>
    <p:sldId id="351" r:id="rId92"/>
    <p:sldId id="352" r:id="rId93"/>
    <p:sldId id="353" r:id="rId94"/>
    <p:sldId id="354" r:id="rId95"/>
    <p:sldId id="355" r:id="rId96"/>
    <p:sldId id="387" r:id="rId97"/>
    <p:sldId id="356" r:id="rId98"/>
    <p:sldId id="357" r:id="rId99"/>
    <p:sldId id="358" r:id="rId100"/>
    <p:sldId id="359" r:id="rId101"/>
    <p:sldId id="392" r:id="rId102"/>
    <p:sldId id="360" r:id="rId103"/>
    <p:sldId id="361" r:id="rId104"/>
    <p:sldId id="362" r:id="rId105"/>
    <p:sldId id="393" r:id="rId106"/>
    <p:sldId id="363" r:id="rId107"/>
    <p:sldId id="394" r:id="rId108"/>
    <p:sldId id="395" r:id="rId109"/>
    <p:sldId id="366" r:id="rId110"/>
    <p:sldId id="396" r:id="rId111"/>
    <p:sldId id="397" r:id="rId112"/>
    <p:sldId id="368" r:id="rId113"/>
    <p:sldId id="369" r:id="rId114"/>
    <p:sldId id="370" r:id="rId115"/>
    <p:sldId id="371" r:id="rId116"/>
    <p:sldId id="398" r:id="rId117"/>
    <p:sldId id="372" r:id="rId118"/>
    <p:sldId id="373" r:id="rId119"/>
    <p:sldId id="374" r:id="rId120"/>
    <p:sldId id="375" r:id="rId121"/>
    <p:sldId id="376" r:id="rId122"/>
    <p:sldId id="377" r:id="rId123"/>
    <p:sldId id="378" r:id="rId124"/>
    <p:sldId id="379" r:id="rId125"/>
    <p:sldId id="380" r:id="rId126"/>
    <p:sldId id="264" r:id="rId127"/>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29" autoAdjust="0"/>
  </p:normalViewPr>
  <p:slideViewPr>
    <p:cSldViewPr snapToGrid="0">
      <p:cViewPr varScale="1">
        <p:scale>
          <a:sx n="68" d="100"/>
          <a:sy n="68" d="100"/>
        </p:scale>
        <p:origin x="780" y="72"/>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96863" y="630238"/>
            <a:ext cx="6200775" cy="348932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26161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96863" y="630238"/>
            <a:ext cx="6200775" cy="348932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20407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96863" y="630238"/>
            <a:ext cx="6200775" cy="348932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20407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21</a:t>
            </a:fld>
            <a:endParaRPr lang="en-US"/>
          </a:p>
        </p:txBody>
      </p:sp>
    </p:spTree>
    <p:extLst>
      <p:ext uri="{BB962C8B-B14F-4D97-AF65-F5344CB8AC3E}">
        <p14:creationId xmlns:p14="http://schemas.microsoft.com/office/powerpoint/2010/main" val="295512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Demonstrating</a:t>
            </a:r>
            <a:r>
              <a:rPr lang="en-GB" baseline="0" dirty="0"/>
              <a:t> differences between global and local scope accessibility</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22</a:t>
            </a:fld>
            <a:endParaRPr lang="en-US"/>
          </a:p>
        </p:txBody>
      </p:sp>
    </p:spTree>
    <p:extLst>
      <p:ext uri="{BB962C8B-B14F-4D97-AF65-F5344CB8AC3E}">
        <p14:creationId xmlns:p14="http://schemas.microsoft.com/office/powerpoint/2010/main" val="1126490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23</a:t>
            </a:fld>
            <a:endParaRPr lang="en-US"/>
          </a:p>
        </p:txBody>
      </p:sp>
    </p:spTree>
    <p:extLst>
      <p:ext uri="{BB962C8B-B14F-4D97-AF65-F5344CB8AC3E}">
        <p14:creationId xmlns:p14="http://schemas.microsoft.com/office/powerpoint/2010/main" val="1767274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24</a:t>
            </a:fld>
            <a:endParaRPr lang="en-US"/>
          </a:p>
        </p:txBody>
      </p:sp>
    </p:spTree>
    <p:extLst>
      <p:ext uri="{BB962C8B-B14F-4D97-AF65-F5344CB8AC3E}">
        <p14:creationId xmlns:p14="http://schemas.microsoft.com/office/powerpoint/2010/main" val="4048137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Good</a:t>
            </a:r>
            <a:r>
              <a:rPr lang="en-GB" baseline="0" dirty="0"/>
              <a:t> practice to define these rather than just hard code them in</a:t>
            </a:r>
          </a:p>
          <a:p>
            <a:r>
              <a:rPr lang="en-GB" baseline="0" dirty="0"/>
              <a:t>Gives readability</a:t>
            </a:r>
          </a:p>
          <a:p>
            <a:r>
              <a:rPr lang="en-GB" baseline="0" dirty="0"/>
              <a:t>We may need to refer to this number more than once</a:t>
            </a:r>
          </a:p>
          <a:p>
            <a:r>
              <a:rPr lang="en-GB" baseline="0" dirty="0"/>
              <a:t>If we ever need to update code we only need to change it in one place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25</a:t>
            </a:fld>
            <a:endParaRPr lang="en-US"/>
          </a:p>
        </p:txBody>
      </p:sp>
    </p:spTree>
    <p:extLst>
      <p:ext uri="{BB962C8B-B14F-4D97-AF65-F5344CB8AC3E}">
        <p14:creationId xmlns:p14="http://schemas.microsoft.com/office/powerpoint/2010/main" val="536499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t>Number:</a:t>
            </a:r>
            <a:r>
              <a:rPr lang="en-GB" baseline="0" dirty="0"/>
              <a:t> </a:t>
            </a:r>
            <a:r>
              <a:rPr lang="en-GB" dirty="0" err="1"/>
              <a:t>int</a:t>
            </a:r>
            <a:r>
              <a:rPr lang="en-GB" dirty="0"/>
              <a:t>, long, float, complex</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a:t>String: treated as vector of characters</a:t>
            </a:r>
          </a:p>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26</a:t>
            </a:fld>
            <a:endParaRPr lang="en-US"/>
          </a:p>
        </p:txBody>
      </p:sp>
    </p:spTree>
    <p:extLst>
      <p:ext uri="{BB962C8B-B14F-4D97-AF65-F5344CB8AC3E}">
        <p14:creationId xmlns:p14="http://schemas.microsoft.com/office/powerpoint/2010/main" val="296953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93A088C-FD48-DE44-8C58-A2A57F27FF37}" type="slidenum">
              <a:rPr lang="en-US" smtClean="0"/>
              <a:t>2</a:t>
            </a:fld>
            <a:endParaRPr lang="en-US"/>
          </a:p>
        </p:txBody>
      </p:sp>
    </p:spTree>
    <p:extLst>
      <p:ext uri="{BB962C8B-B14F-4D97-AF65-F5344CB8AC3E}">
        <p14:creationId xmlns:p14="http://schemas.microsoft.com/office/powerpoint/2010/main" val="1935611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27</a:t>
            </a:fld>
            <a:endParaRPr lang="en-US"/>
          </a:p>
        </p:txBody>
      </p:sp>
    </p:spTree>
    <p:extLst>
      <p:ext uri="{BB962C8B-B14F-4D97-AF65-F5344CB8AC3E}">
        <p14:creationId xmlns:p14="http://schemas.microsoft.com/office/powerpoint/2010/main" val="2220679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33</a:t>
            </a:fld>
            <a:endParaRPr lang="en-US"/>
          </a:p>
        </p:txBody>
      </p:sp>
    </p:spTree>
    <p:extLst>
      <p:ext uri="{BB962C8B-B14F-4D97-AF65-F5344CB8AC3E}">
        <p14:creationId xmlns:p14="http://schemas.microsoft.com/office/powerpoint/2010/main" val="3781375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Dev is just too poor to enter</a:t>
            </a:r>
          </a:p>
          <a:p>
            <a:r>
              <a:rPr lang="en-GB" dirty="0"/>
              <a:t>Will be printed</a:t>
            </a:r>
          </a:p>
          <a:p>
            <a:r>
              <a:rPr lang="en-GB" dirty="0"/>
              <a:t>Here we have also used the and/or/and not statements</a:t>
            </a:r>
          </a:p>
        </p:txBody>
      </p:sp>
      <p:sp>
        <p:nvSpPr>
          <p:cNvPr id="4" name="Slide Number Placeholder 3"/>
          <p:cNvSpPr>
            <a:spLocks noGrp="1"/>
          </p:cNvSpPr>
          <p:nvPr>
            <p:ph type="sldNum" sz="quarter" idx="10"/>
          </p:nvPr>
        </p:nvSpPr>
        <p:spPr/>
        <p:txBody>
          <a:bodyPr/>
          <a:lstStyle/>
          <a:p>
            <a:fld id="{D93A088C-FD48-DE44-8C58-A2A57F27FF37}" type="slidenum">
              <a:rPr lang="en-US" smtClean="0"/>
              <a:t>41</a:t>
            </a:fld>
            <a:endParaRPr lang="en-US"/>
          </a:p>
        </p:txBody>
      </p:sp>
    </p:spTree>
    <p:extLst>
      <p:ext uri="{BB962C8B-B14F-4D97-AF65-F5344CB8AC3E}">
        <p14:creationId xmlns:p14="http://schemas.microsoft.com/office/powerpoint/2010/main" val="265565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42</a:t>
            </a:fld>
            <a:endParaRPr lang="en-US"/>
          </a:p>
        </p:txBody>
      </p:sp>
    </p:spTree>
    <p:extLst>
      <p:ext uri="{BB962C8B-B14F-4D97-AF65-F5344CB8AC3E}">
        <p14:creationId xmlns:p14="http://schemas.microsoft.com/office/powerpoint/2010/main" val="742407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Can be used in while loops as well</a:t>
            </a:r>
          </a:p>
        </p:txBody>
      </p:sp>
      <p:sp>
        <p:nvSpPr>
          <p:cNvPr id="4" name="Slide Number Placeholder 3"/>
          <p:cNvSpPr>
            <a:spLocks noGrp="1"/>
          </p:cNvSpPr>
          <p:nvPr>
            <p:ph type="sldNum" sz="quarter" idx="10"/>
          </p:nvPr>
        </p:nvSpPr>
        <p:spPr/>
        <p:txBody>
          <a:bodyPr/>
          <a:lstStyle/>
          <a:p>
            <a:fld id="{D93A088C-FD48-DE44-8C58-A2A57F27FF37}" type="slidenum">
              <a:rPr lang="en-US" smtClean="0"/>
              <a:t>45</a:t>
            </a:fld>
            <a:endParaRPr lang="en-US"/>
          </a:p>
        </p:txBody>
      </p:sp>
    </p:spTree>
    <p:extLst>
      <p:ext uri="{BB962C8B-B14F-4D97-AF65-F5344CB8AC3E}">
        <p14:creationId xmlns:p14="http://schemas.microsoft.com/office/powerpoint/2010/main" val="3025933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46</a:t>
            </a:fld>
            <a:endParaRPr lang="en-US"/>
          </a:p>
        </p:txBody>
      </p:sp>
    </p:spTree>
    <p:extLst>
      <p:ext uri="{BB962C8B-B14F-4D97-AF65-F5344CB8AC3E}">
        <p14:creationId xmlns:p14="http://schemas.microsoft.com/office/powerpoint/2010/main" val="1125677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Pass is the same as not putting anything there at</a:t>
            </a:r>
            <a:r>
              <a:rPr lang="en-GB" baseline="0" dirty="0"/>
              <a:t> all</a:t>
            </a:r>
          </a:p>
          <a:p>
            <a:r>
              <a:rPr lang="en-GB" baseline="0" dirty="0"/>
              <a:t>Pass can be used as a placeholder when you need to write some code in an area</a:t>
            </a:r>
          </a:p>
          <a:p>
            <a:r>
              <a:rPr lang="en-GB" baseline="0" dirty="0"/>
              <a:t>Good for readability</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48</a:t>
            </a:fld>
            <a:endParaRPr lang="en-US"/>
          </a:p>
        </p:txBody>
      </p:sp>
    </p:spTree>
    <p:extLst>
      <p:ext uri="{BB962C8B-B14F-4D97-AF65-F5344CB8AC3E}">
        <p14:creationId xmlns:p14="http://schemas.microsoft.com/office/powerpoint/2010/main" val="845802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Factorial</a:t>
            </a:r>
            <a:r>
              <a:rPr lang="en-GB" baseline="0" dirty="0"/>
              <a:t> is just n * (n-1) * (n-9) n – m reaches 1</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49</a:t>
            </a:fld>
            <a:endParaRPr lang="en-US"/>
          </a:p>
        </p:txBody>
      </p:sp>
    </p:spTree>
    <p:extLst>
      <p:ext uri="{BB962C8B-B14F-4D97-AF65-F5344CB8AC3E}">
        <p14:creationId xmlns:p14="http://schemas.microsoft.com/office/powerpoint/2010/main" val="253301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__</a:t>
            </a:r>
            <a:r>
              <a:rPr lang="en-GB" dirty="0" err="1"/>
              <a:t>init</a:t>
            </a:r>
            <a:r>
              <a:rPr lang="en-GB" dirty="0"/>
              <a:t>__</a:t>
            </a:r>
            <a:r>
              <a:rPr lang="en-GB" baseline="0" dirty="0"/>
              <a:t> method initialises our new object with the parameters we pass to the instance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55</a:t>
            </a:fld>
            <a:endParaRPr lang="en-US"/>
          </a:p>
        </p:txBody>
      </p:sp>
    </p:spTree>
    <p:extLst>
      <p:ext uri="{BB962C8B-B14F-4D97-AF65-F5344CB8AC3E}">
        <p14:creationId xmlns:p14="http://schemas.microsoft.com/office/powerpoint/2010/main" val="22135604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59</a:t>
            </a:fld>
            <a:endParaRPr lang="en-US"/>
          </a:p>
        </p:txBody>
      </p:sp>
    </p:spTree>
    <p:extLst>
      <p:ext uri="{BB962C8B-B14F-4D97-AF65-F5344CB8AC3E}">
        <p14:creationId xmlns:p14="http://schemas.microsoft.com/office/powerpoint/2010/main" val="4146457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62</a:t>
            </a:fld>
            <a:endParaRPr lang="en-US"/>
          </a:p>
        </p:txBody>
      </p:sp>
    </p:spTree>
    <p:extLst>
      <p:ext uri="{BB962C8B-B14F-4D97-AF65-F5344CB8AC3E}">
        <p14:creationId xmlns:p14="http://schemas.microsoft.com/office/powerpoint/2010/main" val="1807121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Hiding implementation in methods is abstraction</a:t>
            </a:r>
          </a:p>
        </p:txBody>
      </p:sp>
      <p:sp>
        <p:nvSpPr>
          <p:cNvPr id="4" name="Slide Number Placeholder 3"/>
          <p:cNvSpPr>
            <a:spLocks noGrp="1"/>
          </p:cNvSpPr>
          <p:nvPr>
            <p:ph type="sldNum" sz="quarter" idx="10"/>
          </p:nvPr>
        </p:nvSpPr>
        <p:spPr/>
        <p:txBody>
          <a:bodyPr/>
          <a:lstStyle/>
          <a:p>
            <a:fld id="{D93A088C-FD48-DE44-8C58-A2A57F27FF37}" type="slidenum">
              <a:rPr lang="en-US" smtClean="0"/>
              <a:t>63</a:t>
            </a:fld>
            <a:endParaRPr lang="en-US"/>
          </a:p>
        </p:txBody>
      </p:sp>
    </p:spTree>
    <p:extLst>
      <p:ext uri="{BB962C8B-B14F-4D97-AF65-F5344CB8AC3E}">
        <p14:creationId xmlns:p14="http://schemas.microsoft.com/office/powerpoint/2010/main" val="1428705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64</a:t>
            </a:fld>
            <a:endParaRPr lang="en-US"/>
          </a:p>
        </p:txBody>
      </p:sp>
    </p:spTree>
    <p:extLst>
      <p:ext uri="{BB962C8B-B14F-4D97-AF65-F5344CB8AC3E}">
        <p14:creationId xmlns:p14="http://schemas.microsoft.com/office/powerpoint/2010/main" val="1040462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We have a menu item</a:t>
            </a:r>
            <a:r>
              <a:rPr lang="en-GB" baseline="0" dirty="0"/>
              <a:t> where we create our Garage and the initial vehicles within it</a:t>
            </a:r>
          </a:p>
          <a:p>
            <a:r>
              <a:rPr lang="en-GB" baseline="0" dirty="0"/>
              <a:t>The menu acts as the way of the user interacting with the program</a:t>
            </a:r>
          </a:p>
          <a:p>
            <a:r>
              <a:rPr lang="en-GB" baseline="0" dirty="0"/>
              <a:t>Garage holds vehicles and performs methods in order to expose what it contains</a:t>
            </a:r>
          </a:p>
          <a:p>
            <a:r>
              <a:rPr lang="en-GB" baseline="0" dirty="0"/>
              <a:t>Vehicle is an abstract class</a:t>
            </a:r>
          </a:p>
          <a:p>
            <a:r>
              <a:rPr lang="en-GB" baseline="0" dirty="0"/>
              <a:t>Car and Motorbike inherit from it</a:t>
            </a:r>
          </a:p>
          <a:p>
            <a:r>
              <a:rPr lang="en-GB" baseline="0" dirty="0"/>
              <a:t>Vehicle should not be instantiated on its own</a:t>
            </a:r>
          </a:p>
        </p:txBody>
      </p:sp>
      <p:sp>
        <p:nvSpPr>
          <p:cNvPr id="4" name="Slide Number Placeholder 3"/>
          <p:cNvSpPr>
            <a:spLocks noGrp="1"/>
          </p:cNvSpPr>
          <p:nvPr>
            <p:ph type="sldNum" sz="quarter" idx="10"/>
          </p:nvPr>
        </p:nvSpPr>
        <p:spPr/>
        <p:txBody>
          <a:bodyPr/>
          <a:lstStyle/>
          <a:p>
            <a:fld id="{D93A088C-FD48-DE44-8C58-A2A57F27FF37}" type="slidenum">
              <a:rPr lang="en-US" smtClean="0"/>
              <a:t>65</a:t>
            </a:fld>
            <a:endParaRPr lang="en-US"/>
          </a:p>
        </p:txBody>
      </p:sp>
    </p:spTree>
    <p:extLst>
      <p:ext uri="{BB962C8B-B14F-4D97-AF65-F5344CB8AC3E}">
        <p14:creationId xmlns:p14="http://schemas.microsoft.com/office/powerpoint/2010/main" val="2779324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66</a:t>
            </a:fld>
            <a:endParaRPr lang="en-US"/>
          </a:p>
        </p:txBody>
      </p:sp>
    </p:spTree>
    <p:extLst>
      <p:ext uri="{BB962C8B-B14F-4D97-AF65-F5344CB8AC3E}">
        <p14:creationId xmlns:p14="http://schemas.microsoft.com/office/powerpoint/2010/main" val="8889533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67</a:t>
            </a:fld>
            <a:endParaRPr lang="en-US"/>
          </a:p>
        </p:txBody>
      </p:sp>
    </p:spTree>
    <p:extLst>
      <p:ext uri="{BB962C8B-B14F-4D97-AF65-F5344CB8AC3E}">
        <p14:creationId xmlns:p14="http://schemas.microsoft.com/office/powerpoint/2010/main" val="44633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68</a:t>
            </a:fld>
            <a:endParaRPr lang="en-US"/>
          </a:p>
        </p:txBody>
      </p:sp>
    </p:spTree>
    <p:extLst>
      <p:ext uri="{BB962C8B-B14F-4D97-AF65-F5344CB8AC3E}">
        <p14:creationId xmlns:p14="http://schemas.microsoft.com/office/powerpoint/2010/main" val="18627597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Top line is importing</a:t>
            </a:r>
            <a:r>
              <a:rPr lang="en-GB" baseline="0" dirty="0"/>
              <a:t> packages we will need for abstract class</a:t>
            </a:r>
          </a:p>
          <a:p>
            <a:r>
              <a:rPr lang="en-GB" baseline="0" dirty="0"/>
              <a:t>class Vehicle declares our class and the (ABC) means we are making this an abstract class through inheriting this package</a:t>
            </a:r>
          </a:p>
          <a:p>
            <a:r>
              <a:rPr lang="en-GB" baseline="0" dirty="0"/>
              <a:t>By default, all classes inherit from the ‘object’ class</a:t>
            </a:r>
          </a:p>
          <a:p>
            <a:r>
              <a:rPr lang="en-GB" baseline="0" dirty="0"/>
              <a:t>We then create our __</a:t>
            </a:r>
            <a:r>
              <a:rPr lang="en-GB" baseline="0" dirty="0" err="1"/>
              <a:t>init</a:t>
            </a:r>
            <a:r>
              <a:rPr lang="en-GB" baseline="0" dirty="0"/>
              <a:t>__ method where we instantiate any attributes we know all vehicles will have, in this case, id, colour, and </a:t>
            </a:r>
            <a:r>
              <a:rPr lang="en-GB" baseline="0" dirty="0" err="1"/>
              <a:t>base_bill</a:t>
            </a:r>
            <a:endParaRPr lang="en-GB" baseline="0" dirty="0"/>
          </a:p>
          <a:p>
            <a:r>
              <a:rPr lang="en-GB" baseline="0" dirty="0"/>
              <a:t>Also note we have made all of these attributes softly private</a:t>
            </a:r>
          </a:p>
          <a:p>
            <a:endParaRPr lang="en-GB" baseline="0" dirty="0"/>
          </a:p>
          <a:p>
            <a:r>
              <a:rPr lang="en-GB" baseline="0" dirty="0"/>
              <a:t>The next method beep() is an abstract method. We denote this through the decorate @</a:t>
            </a:r>
            <a:r>
              <a:rPr lang="en-GB" baseline="0" dirty="0" err="1"/>
              <a:t>abstractmethod</a:t>
            </a:r>
            <a:r>
              <a:rPr lang="en-GB" baseline="0" dirty="0"/>
              <a:t>. This means this method must be overridden before the class can be instantiated.</a:t>
            </a:r>
          </a:p>
          <a:p>
            <a:endParaRPr lang="en-GB" baseline="0" dirty="0"/>
          </a:p>
          <a:p>
            <a:r>
              <a:rPr lang="en-GB" baseline="0" dirty="0"/>
              <a:t>The final method </a:t>
            </a:r>
            <a:r>
              <a:rPr lang="en-GB" baseline="0" dirty="0" err="1"/>
              <a:t>turnOnEngine</a:t>
            </a:r>
            <a:r>
              <a:rPr lang="en-GB" baseline="0" dirty="0"/>
              <a:t>() is an example of a method that perhaps every Vehicle does the same way so we’ve created it in Vehicle and haven’t specified that it must be overridden. It could be overridden though if the subclass instantiated it.</a:t>
            </a:r>
          </a:p>
        </p:txBody>
      </p:sp>
      <p:sp>
        <p:nvSpPr>
          <p:cNvPr id="4" name="Slide Number Placeholder 3"/>
          <p:cNvSpPr>
            <a:spLocks noGrp="1"/>
          </p:cNvSpPr>
          <p:nvPr>
            <p:ph type="sldNum" sz="quarter" idx="10"/>
          </p:nvPr>
        </p:nvSpPr>
        <p:spPr/>
        <p:txBody>
          <a:bodyPr/>
          <a:lstStyle/>
          <a:p>
            <a:fld id="{D93A088C-FD48-DE44-8C58-A2A57F27FF37}" type="slidenum">
              <a:rPr lang="en-US" smtClean="0"/>
              <a:t>69</a:t>
            </a:fld>
            <a:endParaRPr lang="en-US"/>
          </a:p>
        </p:txBody>
      </p:sp>
    </p:spTree>
    <p:extLst>
      <p:ext uri="{BB962C8B-B14F-4D97-AF65-F5344CB8AC3E}">
        <p14:creationId xmlns:p14="http://schemas.microsoft.com/office/powerpoint/2010/main" val="434765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Useful for ad hoc data analysis</a:t>
            </a:r>
          </a:p>
        </p:txBody>
      </p:sp>
      <p:sp>
        <p:nvSpPr>
          <p:cNvPr id="4" name="Slide Number Placeholder 3"/>
          <p:cNvSpPr>
            <a:spLocks noGrp="1"/>
          </p:cNvSpPr>
          <p:nvPr>
            <p:ph type="sldNum" sz="quarter" idx="10"/>
          </p:nvPr>
        </p:nvSpPr>
        <p:spPr/>
        <p:txBody>
          <a:bodyPr/>
          <a:lstStyle/>
          <a:p>
            <a:fld id="{D93A088C-FD48-DE44-8C58-A2A57F27FF37}" type="slidenum">
              <a:rPr lang="en-US" smtClean="0"/>
              <a:t>5</a:t>
            </a:fld>
            <a:endParaRPr lang="en-US"/>
          </a:p>
        </p:txBody>
      </p:sp>
    </p:spTree>
    <p:extLst>
      <p:ext uri="{BB962C8B-B14F-4D97-AF65-F5344CB8AC3E}">
        <p14:creationId xmlns:p14="http://schemas.microsoft.com/office/powerpoint/2010/main" val="19358318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70</a:t>
            </a:fld>
            <a:endParaRPr lang="en-US"/>
          </a:p>
        </p:txBody>
      </p:sp>
    </p:spTree>
    <p:extLst>
      <p:ext uri="{BB962C8B-B14F-4D97-AF65-F5344CB8AC3E}">
        <p14:creationId xmlns:p14="http://schemas.microsoft.com/office/powerpoint/2010/main" val="42921137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71</a:t>
            </a:fld>
            <a:endParaRPr lang="en-US"/>
          </a:p>
        </p:txBody>
      </p:sp>
    </p:spTree>
    <p:extLst>
      <p:ext uri="{BB962C8B-B14F-4D97-AF65-F5344CB8AC3E}">
        <p14:creationId xmlns:p14="http://schemas.microsoft.com/office/powerpoint/2010/main" val="42801336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72</a:t>
            </a:fld>
            <a:endParaRPr lang="en-US"/>
          </a:p>
        </p:txBody>
      </p:sp>
    </p:spTree>
    <p:extLst>
      <p:ext uri="{BB962C8B-B14F-4D97-AF65-F5344CB8AC3E}">
        <p14:creationId xmlns:p14="http://schemas.microsoft.com/office/powerpoint/2010/main" val="1276831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73</a:t>
            </a:fld>
            <a:endParaRPr lang="en-US"/>
          </a:p>
        </p:txBody>
      </p:sp>
    </p:spTree>
    <p:extLst>
      <p:ext uri="{BB962C8B-B14F-4D97-AF65-F5344CB8AC3E}">
        <p14:creationId xmlns:p14="http://schemas.microsoft.com/office/powerpoint/2010/main" val="16325666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74</a:t>
            </a:fld>
            <a:endParaRPr lang="en-US"/>
          </a:p>
        </p:txBody>
      </p:sp>
    </p:spTree>
    <p:extLst>
      <p:ext uri="{BB962C8B-B14F-4D97-AF65-F5344CB8AC3E}">
        <p14:creationId xmlns:p14="http://schemas.microsoft.com/office/powerpoint/2010/main" val="19866173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Goes on for longer</a:t>
            </a:r>
          </a:p>
          <a:p>
            <a:r>
              <a:rPr lang="en-GB" dirty="0"/>
              <a:t>But essentially right</a:t>
            </a:r>
            <a:r>
              <a:rPr lang="en-GB" baseline="0" dirty="0"/>
              <a:t> now our garage is just a list of vehicles</a:t>
            </a:r>
          </a:p>
          <a:p>
            <a:r>
              <a:rPr lang="en-GB" baseline="0" dirty="0"/>
              <a:t>And methods to interact with that list of vehicles</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75</a:t>
            </a:fld>
            <a:endParaRPr lang="en-US"/>
          </a:p>
        </p:txBody>
      </p:sp>
    </p:spTree>
    <p:extLst>
      <p:ext uri="{BB962C8B-B14F-4D97-AF65-F5344CB8AC3E}">
        <p14:creationId xmlns:p14="http://schemas.microsoft.com/office/powerpoint/2010/main" val="15128370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a:t>
            </a:r>
            <a:r>
              <a:rPr lang="en-GB" baseline="0" dirty="0"/>
              <a:t>e the variables are strongly private, meaning they shouldn’t be accessed outside the file, but they still could be</a:t>
            </a:r>
          </a:p>
          <a:p>
            <a:r>
              <a:rPr lang="en-GB" baseline="0" dirty="0" err="1"/>
              <a:t>Start_vehicle_list</a:t>
            </a:r>
            <a:r>
              <a:rPr lang="en-GB" baseline="0" dirty="0"/>
              <a:t> is a list that will hold all initial vehicles for the garage</a:t>
            </a:r>
          </a:p>
          <a:p>
            <a:r>
              <a:rPr lang="en-GB" baseline="0" dirty="0" err="1"/>
              <a:t>addMore</a:t>
            </a:r>
            <a:r>
              <a:rPr lang="en-GB" baseline="0" dirty="0"/>
              <a:t> is a </a:t>
            </a:r>
            <a:r>
              <a:rPr lang="en-GB" baseline="0" dirty="0" err="1"/>
              <a:t>boolean</a:t>
            </a:r>
            <a:r>
              <a:rPr lang="en-GB" baseline="0" dirty="0"/>
              <a:t> that we will use to track if the user wants to add more initial vehicles to the garage</a:t>
            </a:r>
          </a:p>
          <a:p>
            <a:r>
              <a:rPr lang="en-GB" baseline="0" dirty="0" err="1"/>
              <a:t>idCount</a:t>
            </a:r>
            <a:r>
              <a:rPr lang="en-GB" baseline="0" dirty="0"/>
              <a:t> will be an </a:t>
            </a:r>
            <a:r>
              <a:rPr lang="en-GB" baseline="0" dirty="0" err="1"/>
              <a:t>int</a:t>
            </a:r>
            <a:r>
              <a:rPr lang="en-GB" baseline="0" dirty="0"/>
              <a:t> to auto create ids for the vehicles</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76</a:t>
            </a:fld>
            <a:endParaRPr lang="en-US"/>
          </a:p>
        </p:txBody>
      </p:sp>
    </p:spTree>
    <p:extLst>
      <p:ext uri="{BB962C8B-B14F-4D97-AF65-F5344CB8AC3E}">
        <p14:creationId xmlns:p14="http://schemas.microsoft.com/office/powerpoint/2010/main" val="29477033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aseline="0" dirty="0"/>
              <a:t>We then start a while loop where we are saying “while </a:t>
            </a:r>
            <a:r>
              <a:rPr lang="en-GB" baseline="0" dirty="0" err="1"/>
              <a:t>addMore</a:t>
            </a:r>
            <a:r>
              <a:rPr lang="en-GB" baseline="0" dirty="0"/>
              <a:t> is true, do this loop”. It starts True so we go in to the loop. It will check if the user wants to add more vehicles at the end of the loop, and break out if they don’t want to. But we are enforcing that the garage should have at least one vehicle upon initialisation.</a:t>
            </a:r>
          </a:p>
          <a:p>
            <a:endParaRPr lang="en-GB" baseline="0" dirty="0"/>
          </a:p>
          <a:p>
            <a:r>
              <a:rPr lang="en-GB" baseline="0" dirty="0"/>
              <a:t>To start, we ask the user what kind of vehicle they want to add</a:t>
            </a:r>
          </a:p>
          <a:p>
            <a:r>
              <a:rPr lang="en-GB" baseline="0" dirty="0"/>
              <a:t>We then do a check to see if they’ve entered something valid, and if it isn’t we ask them to try again</a:t>
            </a:r>
          </a:p>
          <a:p>
            <a:endParaRPr lang="en-GB" baseline="0" dirty="0"/>
          </a:p>
          <a:p>
            <a:r>
              <a:rPr lang="en-GB" baseline="0" dirty="0"/>
              <a:t>We then do this for a couple of other variables (note we don’t check if </a:t>
            </a:r>
            <a:r>
              <a:rPr lang="en-GB" baseline="0" dirty="0" err="1"/>
              <a:t>base_bill</a:t>
            </a:r>
            <a:r>
              <a:rPr lang="en-GB" baseline="0" dirty="0"/>
              <a:t> can be converted to an </a:t>
            </a:r>
            <a:r>
              <a:rPr lang="en-GB" baseline="0" dirty="0" err="1"/>
              <a:t>int</a:t>
            </a:r>
            <a:r>
              <a:rPr lang="en-GB" baseline="0" dirty="0"/>
              <a:t> which would be a good check to implement!)</a:t>
            </a:r>
          </a:p>
          <a:p>
            <a:endParaRPr lang="en-GB" baseline="0" dirty="0"/>
          </a:p>
          <a:p>
            <a:r>
              <a:rPr lang="en-GB" baseline="0" dirty="0"/>
              <a:t>We also set up a couple of variables we will use in a moment</a:t>
            </a:r>
          </a:p>
        </p:txBody>
      </p:sp>
      <p:sp>
        <p:nvSpPr>
          <p:cNvPr id="4" name="Slide Number Placeholder 3"/>
          <p:cNvSpPr>
            <a:spLocks noGrp="1"/>
          </p:cNvSpPr>
          <p:nvPr>
            <p:ph type="sldNum" sz="quarter" idx="10"/>
          </p:nvPr>
        </p:nvSpPr>
        <p:spPr/>
        <p:txBody>
          <a:bodyPr/>
          <a:lstStyle/>
          <a:p>
            <a:fld id="{D93A088C-FD48-DE44-8C58-A2A57F27FF37}" type="slidenum">
              <a:rPr lang="en-US" smtClean="0"/>
              <a:t>77</a:t>
            </a:fld>
            <a:endParaRPr lang="en-US"/>
          </a:p>
        </p:txBody>
      </p:sp>
    </p:spTree>
    <p:extLst>
      <p:ext uri="{BB962C8B-B14F-4D97-AF65-F5344CB8AC3E}">
        <p14:creationId xmlns:p14="http://schemas.microsoft.com/office/powerpoint/2010/main" val="38386442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aseline="0" dirty="0"/>
              <a:t>Note we use the append() method to add new variables to our list and add a new car</a:t>
            </a:r>
          </a:p>
          <a:p>
            <a:r>
              <a:rPr lang="en-GB" baseline="0" dirty="0"/>
              <a:t>We also increase the </a:t>
            </a:r>
            <a:r>
              <a:rPr lang="en-GB" baseline="0" dirty="0" err="1"/>
              <a:t>idCount</a:t>
            </a:r>
            <a:r>
              <a:rPr lang="en-GB" baseline="0" dirty="0"/>
              <a:t> so it’s new for the next Vehicle</a:t>
            </a:r>
          </a:p>
        </p:txBody>
      </p:sp>
      <p:sp>
        <p:nvSpPr>
          <p:cNvPr id="4" name="Slide Number Placeholder 3"/>
          <p:cNvSpPr>
            <a:spLocks noGrp="1"/>
          </p:cNvSpPr>
          <p:nvPr>
            <p:ph type="sldNum" sz="quarter" idx="10"/>
          </p:nvPr>
        </p:nvSpPr>
        <p:spPr/>
        <p:txBody>
          <a:bodyPr/>
          <a:lstStyle/>
          <a:p>
            <a:fld id="{D93A088C-FD48-DE44-8C58-A2A57F27FF37}" type="slidenum">
              <a:rPr lang="en-US" smtClean="0"/>
              <a:t>78</a:t>
            </a:fld>
            <a:endParaRPr lang="en-US"/>
          </a:p>
        </p:txBody>
      </p:sp>
    </p:spTree>
    <p:extLst>
      <p:ext uri="{BB962C8B-B14F-4D97-AF65-F5344CB8AC3E}">
        <p14:creationId xmlns:p14="http://schemas.microsoft.com/office/powerpoint/2010/main" val="32673798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3A088C-FD48-DE44-8C58-A2A57F27FF37}" type="slidenum">
              <a:rPr lang="en-US" smtClean="0"/>
              <a:t>79</a:t>
            </a:fld>
            <a:endParaRPr lang="en-US"/>
          </a:p>
        </p:txBody>
      </p:sp>
    </p:spTree>
    <p:extLst>
      <p:ext uri="{BB962C8B-B14F-4D97-AF65-F5344CB8AC3E}">
        <p14:creationId xmlns:p14="http://schemas.microsoft.com/office/powerpoint/2010/main" val="4075320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aseline="0" dirty="0"/>
              <a:t>All could be in same .</a:t>
            </a:r>
            <a:r>
              <a:rPr lang="en-GB" baseline="0" dirty="0" err="1"/>
              <a:t>py</a:t>
            </a:r>
            <a:r>
              <a:rPr lang="en-GB" baseline="0" dirty="0"/>
              <a:t> file</a:t>
            </a:r>
          </a:p>
          <a:p>
            <a:r>
              <a:rPr lang="en-GB" dirty="0"/>
              <a:t>Look carefully at the indentation</a:t>
            </a:r>
          </a:p>
          <a:p>
            <a:r>
              <a:rPr lang="en-GB" dirty="0"/>
              <a:t>In</a:t>
            </a:r>
            <a:r>
              <a:rPr lang="en-GB" baseline="0" dirty="0"/>
              <a:t> Python we arrange code in to blocks using indentation</a:t>
            </a:r>
          </a:p>
          <a:p>
            <a:r>
              <a:rPr lang="en-GB" baseline="0" dirty="0"/>
              <a:t>So print(line) is part of the read function and within the for loop in that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a:t>
            </a:fld>
            <a:endParaRPr lang="en-US"/>
          </a:p>
        </p:txBody>
      </p:sp>
    </p:spTree>
    <p:extLst>
      <p:ext uri="{BB962C8B-B14F-4D97-AF65-F5344CB8AC3E}">
        <p14:creationId xmlns:p14="http://schemas.microsoft.com/office/powerpoint/2010/main" val="1351792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3A088C-FD48-DE44-8C58-A2A57F27FF37}" type="slidenum">
              <a:rPr lang="en-US" smtClean="0"/>
              <a:t>80</a:t>
            </a:fld>
            <a:endParaRPr lang="en-US"/>
          </a:p>
        </p:txBody>
      </p:sp>
    </p:spTree>
    <p:extLst>
      <p:ext uri="{BB962C8B-B14F-4D97-AF65-F5344CB8AC3E}">
        <p14:creationId xmlns:p14="http://schemas.microsoft.com/office/powerpoint/2010/main" val="16058430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aseline="0" dirty="0"/>
              <a:t>A good addition here would be error checking to the </a:t>
            </a:r>
            <a:r>
              <a:rPr lang="en-GB" baseline="0" dirty="0" err="1"/>
              <a:t>int</a:t>
            </a:r>
            <a:r>
              <a:rPr lang="en-GB" baseline="0" dirty="0"/>
              <a:t> conversion</a:t>
            </a:r>
          </a:p>
        </p:txBody>
      </p:sp>
      <p:sp>
        <p:nvSpPr>
          <p:cNvPr id="4" name="Slide Number Placeholder 3"/>
          <p:cNvSpPr>
            <a:spLocks noGrp="1"/>
          </p:cNvSpPr>
          <p:nvPr>
            <p:ph type="sldNum" sz="quarter" idx="10"/>
          </p:nvPr>
        </p:nvSpPr>
        <p:spPr/>
        <p:txBody>
          <a:bodyPr/>
          <a:lstStyle/>
          <a:p>
            <a:fld id="{D93A088C-FD48-DE44-8C58-A2A57F27FF37}" type="slidenum">
              <a:rPr lang="en-US" smtClean="0"/>
              <a:t>81</a:t>
            </a:fld>
            <a:endParaRPr lang="en-US"/>
          </a:p>
        </p:txBody>
      </p:sp>
    </p:spTree>
    <p:extLst>
      <p:ext uri="{BB962C8B-B14F-4D97-AF65-F5344CB8AC3E}">
        <p14:creationId xmlns:p14="http://schemas.microsoft.com/office/powerpoint/2010/main" val="35973217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3A088C-FD48-DE44-8C58-A2A57F27FF37}" type="slidenum">
              <a:rPr lang="en-US" smtClean="0"/>
              <a:t>82</a:t>
            </a:fld>
            <a:endParaRPr lang="en-US"/>
          </a:p>
        </p:txBody>
      </p:sp>
    </p:spTree>
    <p:extLst>
      <p:ext uri="{BB962C8B-B14F-4D97-AF65-F5344CB8AC3E}">
        <p14:creationId xmlns:p14="http://schemas.microsoft.com/office/powerpoint/2010/main" val="28660007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If buffering is set to 0 then no buffering</a:t>
            </a:r>
            <a:r>
              <a:rPr lang="en-GB" baseline="0" dirty="0"/>
              <a:t> will take place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84</a:t>
            </a:fld>
            <a:endParaRPr lang="en-US"/>
          </a:p>
        </p:txBody>
      </p:sp>
    </p:spTree>
    <p:extLst>
      <p:ext uri="{BB962C8B-B14F-4D97-AF65-F5344CB8AC3E}">
        <p14:creationId xmlns:p14="http://schemas.microsoft.com/office/powerpoint/2010/main" val="36603217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85</a:t>
            </a:fld>
            <a:endParaRPr lang="en-US"/>
          </a:p>
        </p:txBody>
      </p:sp>
    </p:spTree>
    <p:extLst>
      <p:ext uri="{BB962C8B-B14F-4D97-AF65-F5344CB8AC3E}">
        <p14:creationId xmlns:p14="http://schemas.microsoft.com/office/powerpoint/2010/main" val="32168837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86</a:t>
            </a:fld>
            <a:endParaRPr lang="en-US"/>
          </a:p>
        </p:txBody>
      </p:sp>
    </p:spTree>
    <p:extLst>
      <p:ext uri="{BB962C8B-B14F-4D97-AF65-F5344CB8AC3E}">
        <p14:creationId xmlns:p14="http://schemas.microsoft.com/office/powerpoint/2010/main" val="8105827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87</a:t>
            </a:fld>
            <a:endParaRPr lang="en-US"/>
          </a:p>
        </p:txBody>
      </p:sp>
    </p:spTree>
    <p:extLst>
      <p:ext uri="{BB962C8B-B14F-4D97-AF65-F5344CB8AC3E}">
        <p14:creationId xmlns:p14="http://schemas.microsoft.com/office/powerpoint/2010/main" val="30879086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Match checks</a:t>
            </a:r>
            <a:r>
              <a:rPr lang="en-GB" baseline="0" dirty="0"/>
              <a:t> for a match only at the beginning of the string</a:t>
            </a:r>
          </a:p>
          <a:p>
            <a:r>
              <a:rPr lang="en-GB" baseline="0" dirty="0"/>
              <a:t>Search checks for a match anywhere in the string</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90</a:t>
            </a:fld>
            <a:endParaRPr lang="en-US"/>
          </a:p>
        </p:txBody>
      </p:sp>
    </p:spTree>
    <p:extLst>
      <p:ext uri="{BB962C8B-B14F-4D97-AF65-F5344CB8AC3E}">
        <p14:creationId xmlns:p14="http://schemas.microsoft.com/office/powerpoint/2010/main" val="3575052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91</a:t>
            </a:fld>
            <a:endParaRPr lang="en-US"/>
          </a:p>
        </p:txBody>
      </p:sp>
    </p:spTree>
    <p:extLst>
      <p:ext uri="{BB962C8B-B14F-4D97-AF65-F5344CB8AC3E}">
        <p14:creationId xmlns:p14="http://schemas.microsoft.com/office/powerpoint/2010/main" val="35500963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92</a:t>
            </a:fld>
            <a:endParaRPr lang="en-US"/>
          </a:p>
        </p:txBody>
      </p:sp>
    </p:spTree>
    <p:extLst>
      <p:ext uri="{BB962C8B-B14F-4D97-AF65-F5344CB8AC3E}">
        <p14:creationId xmlns:p14="http://schemas.microsoft.com/office/powerpoint/2010/main" val="316318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 means a new</a:t>
            </a:r>
            <a:r>
              <a:rPr lang="en-GB" baseline="0" dirty="0"/>
              <a:t> line will be added</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a:t>
            </a:fld>
            <a:endParaRPr lang="en-US"/>
          </a:p>
        </p:txBody>
      </p:sp>
    </p:spTree>
    <p:extLst>
      <p:ext uri="{BB962C8B-B14F-4D97-AF65-F5344CB8AC3E}">
        <p14:creationId xmlns:p14="http://schemas.microsoft.com/office/powerpoint/2010/main" val="7775836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93</a:t>
            </a:fld>
            <a:endParaRPr lang="en-US"/>
          </a:p>
        </p:txBody>
      </p:sp>
    </p:spTree>
    <p:extLst>
      <p:ext uri="{BB962C8B-B14F-4D97-AF65-F5344CB8AC3E}">
        <p14:creationId xmlns:p14="http://schemas.microsoft.com/office/powerpoint/2010/main" val="34233223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95</a:t>
            </a:fld>
            <a:endParaRPr lang="en-US"/>
          </a:p>
        </p:txBody>
      </p:sp>
    </p:spTree>
    <p:extLst>
      <p:ext uri="{BB962C8B-B14F-4D97-AF65-F5344CB8AC3E}">
        <p14:creationId xmlns:p14="http://schemas.microsoft.com/office/powerpoint/2010/main" val="28422420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97</a:t>
            </a:fld>
            <a:endParaRPr lang="en-US"/>
          </a:p>
        </p:txBody>
      </p:sp>
    </p:spTree>
    <p:extLst>
      <p:ext uri="{BB962C8B-B14F-4D97-AF65-F5344CB8AC3E}">
        <p14:creationId xmlns:p14="http://schemas.microsoft.com/office/powerpoint/2010/main" val="1294762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98</a:t>
            </a:fld>
            <a:endParaRPr lang="en-US"/>
          </a:p>
        </p:txBody>
      </p:sp>
    </p:spTree>
    <p:extLst>
      <p:ext uri="{BB962C8B-B14F-4D97-AF65-F5344CB8AC3E}">
        <p14:creationId xmlns:p14="http://schemas.microsoft.com/office/powerpoint/2010/main" val="2892853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99</a:t>
            </a:fld>
            <a:endParaRPr lang="en-US"/>
          </a:p>
        </p:txBody>
      </p:sp>
    </p:spTree>
    <p:extLst>
      <p:ext uri="{BB962C8B-B14F-4D97-AF65-F5344CB8AC3E}">
        <p14:creationId xmlns:p14="http://schemas.microsoft.com/office/powerpoint/2010/main" val="40442569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These are some slightly more specific/complicated assertions but are also useful</a:t>
            </a:r>
          </a:p>
          <a:p>
            <a:r>
              <a:rPr lang="en-GB" dirty="0"/>
              <a:t>abs() function is absolute, means it will return</a:t>
            </a:r>
            <a:r>
              <a:rPr lang="en-GB" baseline="0" dirty="0"/>
              <a:t> the positive version of a value which is good in this case</a:t>
            </a:r>
          </a:p>
          <a:p>
            <a:r>
              <a:rPr lang="en-GB" baseline="0" dirty="0"/>
              <a:t>There is also the </a:t>
            </a:r>
            <a:r>
              <a:rPr lang="en-GB" baseline="0" dirty="0" err="1"/>
              <a:t>assertNotAlmostEqual</a:t>
            </a:r>
            <a:r>
              <a:rPr lang="en-GB" baseline="0" dirty="0"/>
              <a:t>()</a:t>
            </a:r>
          </a:p>
          <a:p>
            <a:r>
              <a:rPr lang="en-GB" baseline="0" dirty="0"/>
              <a:t>You can’t specify both places and delta</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100</a:t>
            </a:fld>
            <a:endParaRPr lang="en-US"/>
          </a:p>
        </p:txBody>
      </p:sp>
    </p:spTree>
    <p:extLst>
      <p:ext uri="{BB962C8B-B14F-4D97-AF65-F5344CB8AC3E}">
        <p14:creationId xmlns:p14="http://schemas.microsoft.com/office/powerpoint/2010/main" val="2059550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102</a:t>
            </a:fld>
            <a:endParaRPr lang="en-US"/>
          </a:p>
        </p:txBody>
      </p:sp>
    </p:spTree>
    <p:extLst>
      <p:ext uri="{BB962C8B-B14F-4D97-AF65-F5344CB8AC3E}">
        <p14:creationId xmlns:p14="http://schemas.microsoft.com/office/powerpoint/2010/main" val="5173901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First import </a:t>
            </a:r>
            <a:r>
              <a:rPr lang="en-GB" dirty="0" err="1"/>
              <a:t>unittest</a:t>
            </a:r>
            <a:r>
              <a:rPr lang="en-GB" dirty="0"/>
              <a:t> package</a:t>
            </a:r>
          </a:p>
          <a:p>
            <a:r>
              <a:rPr lang="en-GB" dirty="0"/>
              <a:t>Then we can create a Test Case class,</a:t>
            </a:r>
            <a:r>
              <a:rPr lang="en-GB" baseline="0" dirty="0"/>
              <a:t> notice it inherits from the </a:t>
            </a:r>
            <a:r>
              <a:rPr lang="en-GB" baseline="0" dirty="0" err="1"/>
              <a:t>TestCase</a:t>
            </a:r>
            <a:r>
              <a:rPr lang="en-GB" baseline="0" dirty="0"/>
              <a:t> class from the </a:t>
            </a:r>
            <a:r>
              <a:rPr lang="en-GB" baseline="0" dirty="0" err="1"/>
              <a:t>unittest</a:t>
            </a:r>
            <a:r>
              <a:rPr lang="en-GB" baseline="0" dirty="0"/>
              <a:t> package</a:t>
            </a:r>
          </a:p>
          <a:p>
            <a:r>
              <a:rPr lang="en-GB" baseline="0" dirty="0"/>
              <a:t>We then create methods to test various string methods</a:t>
            </a:r>
          </a:p>
          <a:p>
            <a:r>
              <a:rPr lang="en-GB" baseline="0" dirty="0"/>
              <a:t>If you do exactly this it will run 3 tests and they will all pass</a:t>
            </a:r>
          </a:p>
          <a:p>
            <a:r>
              <a:rPr lang="en-GB" baseline="0" dirty="0"/>
              <a:t>Try changing the separator (‘ ‘) in the </a:t>
            </a:r>
            <a:r>
              <a:rPr lang="en-GB" baseline="0" dirty="0" err="1"/>
              <a:t>test_string.split</a:t>
            </a:r>
            <a:r>
              <a:rPr lang="en-GB" baseline="0" dirty="0"/>
              <a:t> method to read (‘/’) instead – that method will now fail!</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103</a:t>
            </a:fld>
            <a:endParaRPr lang="en-US"/>
          </a:p>
        </p:txBody>
      </p:sp>
    </p:spTree>
    <p:extLst>
      <p:ext uri="{BB962C8B-B14F-4D97-AF65-F5344CB8AC3E}">
        <p14:creationId xmlns:p14="http://schemas.microsoft.com/office/powerpoint/2010/main" val="29142097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104</a:t>
            </a:fld>
            <a:endParaRPr lang="en-US"/>
          </a:p>
        </p:txBody>
      </p:sp>
    </p:spTree>
    <p:extLst>
      <p:ext uri="{BB962C8B-B14F-4D97-AF65-F5344CB8AC3E}">
        <p14:creationId xmlns:p14="http://schemas.microsoft.com/office/powerpoint/2010/main" val="7396635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106</a:t>
            </a:fld>
            <a:endParaRPr lang="en-US"/>
          </a:p>
        </p:txBody>
      </p:sp>
    </p:spTree>
    <p:extLst>
      <p:ext uri="{BB962C8B-B14F-4D97-AF65-F5344CB8AC3E}">
        <p14:creationId xmlns:p14="http://schemas.microsoft.com/office/powerpoint/2010/main" val="3855570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Private – just indicates</a:t>
            </a:r>
            <a:r>
              <a:rPr lang="en-GB" baseline="0" dirty="0"/>
              <a:t> to others that it is meant to be private, weak internal use</a:t>
            </a:r>
          </a:p>
          <a:p>
            <a:r>
              <a:rPr lang="en-GB" baseline="0" dirty="0"/>
              <a:t>Strongly private – private to that particular class, e.g. __variable would be replaced internally with _</a:t>
            </a:r>
            <a:r>
              <a:rPr lang="en-GB" baseline="0" dirty="0" err="1"/>
              <a:t>classname</a:t>
            </a:r>
            <a:r>
              <a:rPr lang="en-GB" baseline="0" dirty="0"/>
              <a:t>__variable</a:t>
            </a:r>
          </a:p>
          <a:p>
            <a:r>
              <a:rPr lang="en-GB" baseline="0" dirty="0"/>
              <a:t>Still does not prevent access! The idea is that you’re indicating to others that you’re not supposed to use this class. It is not enforced.</a:t>
            </a:r>
          </a:p>
        </p:txBody>
      </p:sp>
      <p:sp>
        <p:nvSpPr>
          <p:cNvPr id="4" name="Slide Number Placeholder 3"/>
          <p:cNvSpPr>
            <a:spLocks noGrp="1"/>
          </p:cNvSpPr>
          <p:nvPr>
            <p:ph type="sldNum" sz="quarter" idx="10"/>
          </p:nvPr>
        </p:nvSpPr>
        <p:spPr/>
        <p:txBody>
          <a:bodyPr/>
          <a:lstStyle/>
          <a:p>
            <a:fld id="{D93A088C-FD48-DE44-8C58-A2A57F27FF37}" type="slidenum">
              <a:rPr lang="en-US" smtClean="0"/>
              <a:t>11</a:t>
            </a:fld>
            <a:endParaRPr lang="en-US"/>
          </a:p>
        </p:txBody>
      </p:sp>
    </p:spTree>
    <p:extLst>
      <p:ext uri="{BB962C8B-B14F-4D97-AF65-F5344CB8AC3E}">
        <p14:creationId xmlns:p14="http://schemas.microsoft.com/office/powerpoint/2010/main" val="27919408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107</a:t>
            </a:fld>
            <a:endParaRPr lang="en-US"/>
          </a:p>
        </p:txBody>
      </p:sp>
    </p:spTree>
    <p:extLst>
      <p:ext uri="{BB962C8B-B14F-4D97-AF65-F5344CB8AC3E}">
        <p14:creationId xmlns:p14="http://schemas.microsoft.com/office/powerpoint/2010/main" val="38555700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108</a:t>
            </a:fld>
            <a:endParaRPr lang="en-US"/>
          </a:p>
        </p:txBody>
      </p:sp>
    </p:spTree>
    <p:extLst>
      <p:ext uri="{BB962C8B-B14F-4D97-AF65-F5344CB8AC3E}">
        <p14:creationId xmlns:p14="http://schemas.microsoft.com/office/powerpoint/2010/main" val="38555700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109</a:t>
            </a:fld>
            <a:endParaRPr lang="en-US"/>
          </a:p>
        </p:txBody>
      </p:sp>
    </p:spTree>
    <p:extLst>
      <p:ext uri="{BB962C8B-B14F-4D97-AF65-F5344CB8AC3E}">
        <p14:creationId xmlns:p14="http://schemas.microsoft.com/office/powerpoint/2010/main" val="38925317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110</a:t>
            </a:fld>
            <a:endParaRPr lang="en-US"/>
          </a:p>
        </p:txBody>
      </p:sp>
    </p:spTree>
    <p:extLst>
      <p:ext uri="{BB962C8B-B14F-4D97-AF65-F5344CB8AC3E}">
        <p14:creationId xmlns:p14="http://schemas.microsoft.com/office/powerpoint/2010/main" val="38555700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112</a:t>
            </a:fld>
            <a:endParaRPr lang="en-US"/>
          </a:p>
        </p:txBody>
      </p:sp>
    </p:spTree>
    <p:extLst>
      <p:ext uri="{BB962C8B-B14F-4D97-AF65-F5344CB8AC3E}">
        <p14:creationId xmlns:p14="http://schemas.microsoft.com/office/powerpoint/2010/main" val="9058697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113</a:t>
            </a:fld>
            <a:endParaRPr lang="en-US"/>
          </a:p>
        </p:txBody>
      </p:sp>
    </p:spTree>
    <p:extLst>
      <p:ext uri="{BB962C8B-B14F-4D97-AF65-F5344CB8AC3E}">
        <p14:creationId xmlns:p14="http://schemas.microsoft.com/office/powerpoint/2010/main" val="37005988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114</a:t>
            </a:fld>
            <a:endParaRPr lang="en-US"/>
          </a:p>
        </p:txBody>
      </p:sp>
    </p:spTree>
    <p:extLst>
      <p:ext uri="{BB962C8B-B14F-4D97-AF65-F5344CB8AC3E}">
        <p14:creationId xmlns:p14="http://schemas.microsoft.com/office/powerpoint/2010/main" val="13103966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115</a:t>
            </a:fld>
            <a:endParaRPr lang="en-US"/>
          </a:p>
        </p:txBody>
      </p:sp>
    </p:spTree>
    <p:extLst>
      <p:ext uri="{BB962C8B-B14F-4D97-AF65-F5344CB8AC3E}">
        <p14:creationId xmlns:p14="http://schemas.microsoft.com/office/powerpoint/2010/main" val="21400424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117</a:t>
            </a:fld>
            <a:endParaRPr lang="en-US"/>
          </a:p>
        </p:txBody>
      </p:sp>
    </p:spTree>
    <p:extLst>
      <p:ext uri="{BB962C8B-B14F-4D97-AF65-F5344CB8AC3E}">
        <p14:creationId xmlns:p14="http://schemas.microsoft.com/office/powerpoint/2010/main" val="41754362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118</a:t>
            </a:fld>
            <a:endParaRPr lang="en-US"/>
          </a:p>
        </p:txBody>
      </p:sp>
    </p:spTree>
    <p:extLst>
      <p:ext uri="{BB962C8B-B14F-4D97-AF65-F5344CB8AC3E}">
        <p14:creationId xmlns:p14="http://schemas.microsoft.com/office/powerpoint/2010/main" val="64938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119</a:t>
            </a:fld>
            <a:endParaRPr lang="en-US"/>
          </a:p>
        </p:txBody>
      </p:sp>
    </p:spTree>
    <p:extLst>
      <p:ext uri="{BB962C8B-B14F-4D97-AF65-F5344CB8AC3E}">
        <p14:creationId xmlns:p14="http://schemas.microsoft.com/office/powerpoint/2010/main" val="24033626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120</a:t>
            </a:fld>
            <a:endParaRPr lang="en-US"/>
          </a:p>
        </p:txBody>
      </p:sp>
    </p:spTree>
    <p:extLst>
      <p:ext uri="{BB962C8B-B14F-4D97-AF65-F5344CB8AC3E}">
        <p14:creationId xmlns:p14="http://schemas.microsoft.com/office/powerpoint/2010/main" val="5018707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121</a:t>
            </a:fld>
            <a:endParaRPr lang="en-US"/>
          </a:p>
        </p:txBody>
      </p:sp>
    </p:spTree>
    <p:extLst>
      <p:ext uri="{BB962C8B-B14F-4D97-AF65-F5344CB8AC3E}">
        <p14:creationId xmlns:p14="http://schemas.microsoft.com/office/powerpoint/2010/main" val="33081511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122</a:t>
            </a:fld>
            <a:endParaRPr lang="en-US"/>
          </a:p>
        </p:txBody>
      </p:sp>
    </p:spTree>
    <p:extLst>
      <p:ext uri="{BB962C8B-B14F-4D97-AF65-F5344CB8AC3E}">
        <p14:creationId xmlns:p14="http://schemas.microsoft.com/office/powerpoint/2010/main" val="29794040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123</a:t>
            </a:fld>
            <a:endParaRPr lang="en-US"/>
          </a:p>
        </p:txBody>
      </p:sp>
    </p:spTree>
    <p:extLst>
      <p:ext uri="{BB962C8B-B14F-4D97-AF65-F5344CB8AC3E}">
        <p14:creationId xmlns:p14="http://schemas.microsoft.com/office/powerpoint/2010/main" val="38617569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Regular python array can only be one dimensional</a:t>
            </a:r>
          </a:p>
        </p:txBody>
      </p:sp>
      <p:sp>
        <p:nvSpPr>
          <p:cNvPr id="4" name="Slide Number Placeholder 3"/>
          <p:cNvSpPr>
            <a:spLocks noGrp="1"/>
          </p:cNvSpPr>
          <p:nvPr>
            <p:ph type="sldNum" sz="quarter" idx="10"/>
          </p:nvPr>
        </p:nvSpPr>
        <p:spPr/>
        <p:txBody>
          <a:bodyPr/>
          <a:lstStyle/>
          <a:p>
            <a:fld id="{D93A088C-FD48-DE44-8C58-A2A57F27FF37}" type="slidenum">
              <a:rPr lang="en-US" smtClean="0"/>
              <a:t>124</a:t>
            </a:fld>
            <a:endParaRPr lang="en-US"/>
          </a:p>
        </p:txBody>
      </p:sp>
    </p:spTree>
    <p:extLst>
      <p:ext uri="{BB962C8B-B14F-4D97-AF65-F5344CB8AC3E}">
        <p14:creationId xmlns:p14="http://schemas.microsoft.com/office/powerpoint/2010/main" val="69777903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125</a:t>
            </a:fld>
            <a:endParaRPr lang="en-US"/>
          </a:p>
        </p:txBody>
      </p:sp>
    </p:spTree>
    <p:extLst>
      <p:ext uri="{BB962C8B-B14F-4D97-AF65-F5344CB8AC3E}">
        <p14:creationId xmlns:p14="http://schemas.microsoft.com/office/powerpoint/2010/main" val="33841444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3A088C-FD48-DE44-8C58-A2A57F27FF37}" type="slidenum">
              <a:rPr lang="en-US" smtClean="0"/>
              <a:t>13</a:t>
            </a:fld>
            <a:endParaRPr lang="en-US"/>
          </a:p>
        </p:txBody>
      </p:sp>
    </p:spTree>
    <p:extLst>
      <p:ext uri="{BB962C8B-B14F-4D97-AF65-F5344CB8AC3E}">
        <p14:creationId xmlns:p14="http://schemas.microsoft.com/office/powerpoint/2010/main" val="3110703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de snippet content 1  ">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11085799" cy="567395"/>
          </a:xfrm>
        </p:spPr>
        <p:txBody>
          <a:bodyPr>
            <a:normAutofit/>
          </a:bodyPr>
          <a:lstStyle>
            <a:lvl1pPr marL="0" indent="0" algn="l">
              <a:buNone/>
              <a:defRPr sz="210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GB" dirty="0"/>
              <a:t>Enter subheading here</a:t>
            </a:r>
            <a:endParaRPr lang="en-US" dirty="0"/>
          </a:p>
        </p:txBody>
      </p:sp>
      <p:sp>
        <p:nvSpPr>
          <p:cNvPr id="10" name="Text Placeholder 9"/>
          <p:cNvSpPr>
            <a:spLocks noGrp="1"/>
          </p:cNvSpPr>
          <p:nvPr>
            <p:ph type="body" sz="quarter" idx="13" hasCustomPrompt="1"/>
          </p:nvPr>
        </p:nvSpPr>
        <p:spPr>
          <a:xfrm>
            <a:off x="507026" y="427090"/>
            <a:ext cx="11085799"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Code snippet content 1 </a:t>
            </a:r>
          </a:p>
        </p:txBody>
      </p:sp>
      <p:sp>
        <p:nvSpPr>
          <p:cNvPr id="5" name="Content Placeholder 4"/>
          <p:cNvSpPr>
            <a:spLocks noGrp="1"/>
          </p:cNvSpPr>
          <p:nvPr>
            <p:ph sz="quarter" idx="14" hasCustomPrompt="1"/>
          </p:nvPr>
        </p:nvSpPr>
        <p:spPr>
          <a:xfrm>
            <a:off x="493184" y="1867282"/>
            <a:ext cx="5290200" cy="3646170"/>
          </a:xfrm>
        </p:spPr>
        <p:txBody>
          <a:bodyPr>
            <a:norm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500" smtClean="0">
                <a:solidFill>
                  <a:schemeClr val="bg2">
                    <a:lumMod val="25000"/>
                  </a:schemeClr>
                </a:solidFill>
                <a:latin typeface="+mj-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9" name="Content Placeholder 4"/>
          <p:cNvSpPr>
            <a:spLocks noGrp="1"/>
          </p:cNvSpPr>
          <p:nvPr>
            <p:ph sz="quarter" idx="15" hasCustomPrompt="1"/>
          </p:nvPr>
        </p:nvSpPr>
        <p:spPr>
          <a:xfrm>
            <a:off x="5991797" y="1867282"/>
            <a:ext cx="5601027" cy="4240441"/>
          </a:xfrm>
          <a:solidFill>
            <a:schemeClr val="bg1">
              <a:lumMod val="85000"/>
            </a:schemeClr>
          </a:solidFill>
        </p:spPr>
        <p:txBody>
          <a:bodyPr>
            <a:normAutofit/>
          </a:bodyPr>
          <a:lstStyle>
            <a:lvl1pPr marL="0" marR="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200" b="0" baseline="0"/>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&lt;sample code&gt;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Feel free to use the </a:t>
            </a:r>
            <a:r>
              <a:rPr lang="en-US" dirty="0" err="1"/>
              <a:t>colour</a:t>
            </a:r>
            <a:r>
              <a:rPr lang="en-US" dirty="0"/>
              <a:t> palette to highlight content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void </a:t>
            </a:r>
            <a:r>
              <a:rPr lang="en-US" dirty="0" err="1"/>
              <a:t>initarr</a:t>
            </a:r>
            <a:r>
              <a:rPr lang="en-US" dirty="0"/>
              <a:t>(</a:t>
            </a:r>
            <a:r>
              <a:rPr lang="en-US" dirty="0" err="1"/>
              <a:t>int</a:t>
            </a:r>
            <a:r>
              <a:rPr lang="en-US" dirty="0"/>
              <a:t> ****</a:t>
            </a:r>
            <a:r>
              <a:rPr lang="en-US" dirty="0" err="1"/>
              <a:t>array,int</a:t>
            </a:r>
            <a:r>
              <a:rPr lang="en-US" dirty="0"/>
              <a:t> </a:t>
            </a:r>
            <a:r>
              <a:rPr lang="en-US" dirty="0" err="1"/>
              <a:t>hyp_sz,int</a:t>
            </a:r>
            <a:r>
              <a:rPr lang="en-US" dirty="0"/>
              <a:t> </a:t>
            </a:r>
            <a:r>
              <a:rPr lang="en-US" dirty="0" err="1"/>
              <a:t>plane_sz,int</a:t>
            </a:r>
            <a:r>
              <a:rPr lang="en-US" dirty="0"/>
              <a:t> </a:t>
            </a:r>
            <a:r>
              <a:rPr lang="en-US" dirty="0" err="1"/>
              <a:t>row_sz,int</a:t>
            </a:r>
            <a:r>
              <a:rPr lang="en-US" dirty="0"/>
              <a:t> </a:t>
            </a:r>
            <a:r>
              <a:rPr lang="en-US" dirty="0" err="1"/>
              <a:t>col_sz</a:t>
            </a:r>
            <a:r>
              <a:rPr lang="en-US" dirty="0"/>
              <a: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err="1"/>
              <a:t>int</a:t>
            </a:r>
            <a:r>
              <a:rPr lang="en-US" dirty="0"/>
              <a:t> main(void)</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****array;</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t>
            </a:r>
            <a:r>
              <a:rPr lang="en-US" dirty="0" err="1"/>
              <a:t>hyp_sz</a:t>
            </a:r>
            <a:r>
              <a:rPr lang="en-US" dirty="0"/>
              <a:t> = d4,plane_sz = d3,row_sz = d2,col_sz = d1;</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t>
            </a:r>
            <a:r>
              <a:rPr lang="en-US" dirty="0" err="1"/>
              <a:t>h,i,j</a:t>
            </a:r>
            <a:r>
              <a:rPr lang="en-US" dirty="0"/>
              <a:t>;</a:t>
            </a:r>
          </a:p>
        </p:txBody>
      </p:sp>
      <p:sp>
        <p:nvSpPr>
          <p:cNvPr id="4" name="Slide Number Placeholder 3"/>
          <p:cNvSpPr>
            <a:spLocks noGrp="1"/>
          </p:cNvSpPr>
          <p:nvPr>
            <p:ph type="sldNum" sz="quarter" idx="17"/>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1038674294"/>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de snippet content 2  ">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11085799" cy="567395"/>
          </a:xfrm>
        </p:spPr>
        <p:txBody>
          <a:bodyPr>
            <a:normAutofit/>
          </a:bodyPr>
          <a:lstStyle>
            <a:lvl1pPr marL="0" indent="0" algn="l">
              <a:buNone/>
              <a:defRPr sz="210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GB" dirty="0"/>
              <a:t>Enter subheading here</a:t>
            </a:r>
            <a:endParaRPr lang="en-US" dirty="0"/>
          </a:p>
        </p:txBody>
      </p:sp>
      <p:sp>
        <p:nvSpPr>
          <p:cNvPr id="10" name="Text Placeholder 9"/>
          <p:cNvSpPr>
            <a:spLocks noGrp="1"/>
          </p:cNvSpPr>
          <p:nvPr>
            <p:ph type="body" sz="quarter" idx="13" hasCustomPrompt="1"/>
          </p:nvPr>
        </p:nvSpPr>
        <p:spPr>
          <a:xfrm>
            <a:off x="507026" y="427090"/>
            <a:ext cx="11085799"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Code snippet content 2 </a:t>
            </a:r>
          </a:p>
        </p:txBody>
      </p:sp>
      <p:sp>
        <p:nvSpPr>
          <p:cNvPr id="9" name="Content Placeholder 4"/>
          <p:cNvSpPr>
            <a:spLocks noGrp="1"/>
          </p:cNvSpPr>
          <p:nvPr>
            <p:ph sz="quarter" idx="15" hasCustomPrompt="1"/>
          </p:nvPr>
        </p:nvSpPr>
        <p:spPr>
          <a:xfrm>
            <a:off x="6096000" y="1867282"/>
            <a:ext cx="5496824" cy="4240441"/>
          </a:xfrm>
          <a:solidFill>
            <a:schemeClr val="bg1">
              <a:lumMod val="85000"/>
            </a:schemeClr>
          </a:solidFill>
        </p:spPr>
        <p:txBody>
          <a:bodyPr>
            <a:normAutofit/>
          </a:bodyPr>
          <a:lstStyle>
            <a:lvl1pPr marL="0" marR="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200" b="0" baseline="0"/>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&lt;sample code&gt;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Feel free to use the </a:t>
            </a:r>
            <a:r>
              <a:rPr lang="en-US" dirty="0" err="1"/>
              <a:t>colour</a:t>
            </a:r>
            <a:r>
              <a:rPr lang="en-US" dirty="0"/>
              <a:t> palette to highlight content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void </a:t>
            </a:r>
            <a:r>
              <a:rPr lang="en-US" dirty="0" err="1"/>
              <a:t>initarr</a:t>
            </a:r>
            <a:r>
              <a:rPr lang="en-US" dirty="0"/>
              <a:t>(</a:t>
            </a:r>
            <a:r>
              <a:rPr lang="en-US" dirty="0" err="1"/>
              <a:t>int</a:t>
            </a:r>
            <a:r>
              <a:rPr lang="en-US" dirty="0"/>
              <a:t> ****</a:t>
            </a:r>
            <a:r>
              <a:rPr lang="en-US" dirty="0" err="1"/>
              <a:t>array,int</a:t>
            </a:r>
            <a:r>
              <a:rPr lang="en-US" dirty="0"/>
              <a:t> </a:t>
            </a:r>
            <a:r>
              <a:rPr lang="en-US" dirty="0" err="1"/>
              <a:t>hyp_sz,int</a:t>
            </a:r>
            <a:r>
              <a:rPr lang="en-US" dirty="0"/>
              <a:t> </a:t>
            </a:r>
            <a:r>
              <a:rPr lang="en-US" dirty="0" err="1"/>
              <a:t>plane_sz,int</a:t>
            </a:r>
            <a:r>
              <a:rPr lang="en-US" dirty="0"/>
              <a:t> </a:t>
            </a:r>
            <a:r>
              <a:rPr lang="en-US" dirty="0" err="1"/>
              <a:t>row_sz,int</a:t>
            </a:r>
            <a:r>
              <a:rPr lang="en-US" dirty="0"/>
              <a:t> </a:t>
            </a:r>
            <a:r>
              <a:rPr lang="en-US" dirty="0" err="1"/>
              <a:t>col_sz</a:t>
            </a:r>
            <a:r>
              <a:rPr lang="en-US" dirty="0"/>
              <a: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err="1"/>
              <a:t>int</a:t>
            </a:r>
            <a:r>
              <a:rPr lang="en-US" dirty="0"/>
              <a:t> main(void)</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****array;</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t>
            </a:r>
            <a:r>
              <a:rPr lang="en-US" dirty="0" err="1"/>
              <a:t>hyp_sz</a:t>
            </a:r>
            <a:r>
              <a:rPr lang="en-US" dirty="0"/>
              <a:t> = d4,plane_sz = d3,row_sz = d2,col_sz = d1;</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t>
            </a:r>
            <a:r>
              <a:rPr lang="en-US" dirty="0" err="1"/>
              <a:t>h,i,j</a:t>
            </a:r>
            <a:r>
              <a:rPr lang="en-US" dirty="0"/>
              <a:t>;</a:t>
            </a:r>
          </a:p>
        </p:txBody>
      </p:sp>
      <p:sp>
        <p:nvSpPr>
          <p:cNvPr id="4" name="Slide Number Placeholder 3"/>
          <p:cNvSpPr>
            <a:spLocks noGrp="1"/>
          </p:cNvSpPr>
          <p:nvPr>
            <p:ph type="sldNum" sz="quarter" idx="17"/>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
        <p:nvSpPr>
          <p:cNvPr id="8" name="Content Placeholder 4"/>
          <p:cNvSpPr>
            <a:spLocks noGrp="1"/>
          </p:cNvSpPr>
          <p:nvPr>
            <p:ph sz="quarter" idx="18" hasCustomPrompt="1"/>
          </p:nvPr>
        </p:nvSpPr>
        <p:spPr>
          <a:xfrm>
            <a:off x="507025" y="1867282"/>
            <a:ext cx="5302411" cy="4240441"/>
          </a:xfrm>
          <a:solidFill>
            <a:schemeClr val="bg1">
              <a:lumMod val="85000"/>
            </a:schemeClr>
          </a:solidFill>
        </p:spPr>
        <p:txBody>
          <a:bodyPr>
            <a:normAutofit/>
          </a:bodyPr>
          <a:lstStyle>
            <a:lvl1pPr marL="0" marR="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200" b="0" baseline="0"/>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&lt;sample code&gt;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Feel free to use the </a:t>
            </a:r>
            <a:r>
              <a:rPr lang="en-US" dirty="0" err="1"/>
              <a:t>colour</a:t>
            </a:r>
            <a:r>
              <a:rPr lang="en-US" dirty="0"/>
              <a:t> palette to highlight content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void </a:t>
            </a:r>
            <a:r>
              <a:rPr lang="en-US" dirty="0" err="1"/>
              <a:t>initarr</a:t>
            </a:r>
            <a:r>
              <a:rPr lang="en-US" dirty="0"/>
              <a:t>(</a:t>
            </a:r>
            <a:r>
              <a:rPr lang="en-US" dirty="0" err="1"/>
              <a:t>int</a:t>
            </a:r>
            <a:r>
              <a:rPr lang="en-US" dirty="0"/>
              <a:t> ****</a:t>
            </a:r>
            <a:r>
              <a:rPr lang="en-US" dirty="0" err="1"/>
              <a:t>array,int</a:t>
            </a:r>
            <a:r>
              <a:rPr lang="en-US" dirty="0"/>
              <a:t> </a:t>
            </a:r>
            <a:r>
              <a:rPr lang="en-US" dirty="0" err="1"/>
              <a:t>hyp_sz,int</a:t>
            </a:r>
            <a:r>
              <a:rPr lang="en-US" dirty="0"/>
              <a:t> </a:t>
            </a:r>
            <a:r>
              <a:rPr lang="en-US" dirty="0" err="1"/>
              <a:t>plane_sz,int</a:t>
            </a:r>
            <a:r>
              <a:rPr lang="en-US" dirty="0"/>
              <a:t> </a:t>
            </a:r>
            <a:r>
              <a:rPr lang="en-US" dirty="0" err="1"/>
              <a:t>row_sz,int</a:t>
            </a:r>
            <a:r>
              <a:rPr lang="en-US" dirty="0"/>
              <a:t> </a:t>
            </a:r>
            <a:r>
              <a:rPr lang="en-US" dirty="0" err="1"/>
              <a:t>col_sz</a:t>
            </a:r>
            <a:r>
              <a:rPr lang="en-US" dirty="0"/>
              <a: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err="1"/>
              <a:t>int</a:t>
            </a:r>
            <a:r>
              <a:rPr lang="en-US" dirty="0"/>
              <a:t> main(void)</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****array;</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t>
            </a:r>
            <a:r>
              <a:rPr lang="en-US" dirty="0" err="1"/>
              <a:t>hyp_sz</a:t>
            </a:r>
            <a:r>
              <a:rPr lang="en-US" dirty="0"/>
              <a:t> = d4,plane_sz = d3,row_sz = d2,col_sz = d1;</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t>
            </a:r>
            <a:r>
              <a:rPr lang="en-US" dirty="0" err="1"/>
              <a:t>h,i,j</a:t>
            </a:r>
            <a:r>
              <a:rPr lang="en-US" dirty="0"/>
              <a:t>;</a:t>
            </a:r>
          </a:p>
        </p:txBody>
      </p:sp>
    </p:spTree>
    <p:extLst>
      <p:ext uri="{BB962C8B-B14F-4D97-AF65-F5344CB8AC3E}">
        <p14:creationId xmlns:p14="http://schemas.microsoft.com/office/powerpoint/2010/main" val="4272140916"/>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ne column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5484772" cy="567395"/>
          </a:xfrm>
        </p:spPr>
        <p:txBody>
          <a:bodyPr>
            <a:normAutofit/>
          </a:bodyPr>
          <a:lstStyle>
            <a:lvl1pPr marL="0" indent="0" algn="l">
              <a:buNone/>
              <a:defRPr sz="2100" baseline="0">
                <a:solidFill>
                  <a:schemeClr val="bg2">
                    <a:lumMod val="50000"/>
                  </a:schemeClr>
                </a:solidFill>
                <a:latin typeface="+mj-lt"/>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dirty="0"/>
              <a:t>Write</a:t>
            </a:r>
            <a:r>
              <a:rPr lang="en-GB" dirty="0"/>
              <a:t> subtitle here.</a:t>
            </a:r>
            <a:endParaRPr lang="en-US" dirty="0"/>
          </a:p>
        </p:txBody>
      </p:sp>
      <p:sp>
        <p:nvSpPr>
          <p:cNvPr id="10" name="Text Placeholder 9"/>
          <p:cNvSpPr>
            <a:spLocks noGrp="1"/>
          </p:cNvSpPr>
          <p:nvPr>
            <p:ph type="body" sz="quarter" idx="13" hasCustomPrompt="1"/>
          </p:nvPr>
        </p:nvSpPr>
        <p:spPr>
          <a:xfrm>
            <a:off x="507026" y="427090"/>
            <a:ext cx="5484772"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One column content</a:t>
            </a:r>
          </a:p>
        </p:txBody>
      </p:sp>
      <p:sp>
        <p:nvSpPr>
          <p:cNvPr id="5" name="Content Placeholder 4"/>
          <p:cNvSpPr>
            <a:spLocks noGrp="1"/>
          </p:cNvSpPr>
          <p:nvPr>
            <p:ph sz="quarter" idx="14" hasCustomPrompt="1"/>
          </p:nvPr>
        </p:nvSpPr>
        <p:spPr>
          <a:xfrm>
            <a:off x="493184" y="1867282"/>
            <a:ext cx="11099800" cy="3646170"/>
          </a:xfrm>
        </p:spPr>
        <p:txBody>
          <a:bodyPr>
            <a:norm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500" smtClean="0">
                <a:solidFill>
                  <a:schemeClr val="bg2">
                    <a:lumMod val="25000"/>
                  </a:schemeClr>
                </a:solidFill>
                <a:latin typeface="+mj-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4" name="Slide Number Placeholder 3"/>
          <p:cNvSpPr>
            <a:spLocks noGrp="1"/>
          </p:cNvSpPr>
          <p:nvPr>
            <p:ph type="sldNum" sz="quarter" idx="16"/>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3353264914"/>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2371" y="427459"/>
            <a:ext cx="11100452" cy="689988"/>
          </a:xfrm>
        </p:spPr>
        <p:txBody>
          <a:bodyPr/>
          <a:lstStyle>
            <a:lvl1pPr>
              <a:lnSpc>
                <a:spcPct val="150000"/>
              </a:lnSpc>
              <a:defRPr baseline="0"/>
            </a:lvl1pPr>
          </a:lstStyle>
          <a:p>
            <a:r>
              <a:rPr lang="en-US" dirty="0"/>
              <a:t>Bullet list content</a:t>
            </a:r>
            <a:endParaRPr lang="en-GB" dirty="0"/>
          </a:p>
        </p:txBody>
      </p:sp>
      <p:sp>
        <p:nvSpPr>
          <p:cNvPr id="3" name="Slide Number Placeholder 2"/>
          <p:cNvSpPr>
            <a:spLocks noGrp="1"/>
          </p:cNvSpPr>
          <p:nvPr>
            <p:ph type="sldNum" sz="quarter" idx="10"/>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
        <p:nvSpPr>
          <p:cNvPr id="4" name="Footer Placeholder 3"/>
          <p:cNvSpPr>
            <a:spLocks noGrp="1"/>
          </p:cNvSpPr>
          <p:nvPr>
            <p:ph type="ftr" sz="quarter" idx="11"/>
          </p:nvPr>
        </p:nvSpPr>
        <p:spPr>
          <a:xfrm>
            <a:off x="2801566" y="6354509"/>
            <a:ext cx="6112141" cy="519463"/>
          </a:xfrm>
          <a:prstGeom prst="rect">
            <a:avLst/>
          </a:prstGeom>
        </p:spPr>
        <p:txBody>
          <a:bodyPr lIns="117226" tIns="58613" rIns="117226" bIns="58613"/>
          <a:lstStyle/>
          <a:p>
            <a:r>
              <a:rPr lang="en-US" b="1"/>
              <a:t>Big Data</a:t>
            </a:r>
            <a:r>
              <a:rPr lang="en-US"/>
              <a:t> – Python &amp; R</a:t>
            </a:r>
            <a:endParaRPr lang="en-US" dirty="0"/>
          </a:p>
        </p:txBody>
      </p:sp>
      <p:sp>
        <p:nvSpPr>
          <p:cNvPr id="5" name="TextBox 4"/>
          <p:cNvSpPr txBox="1">
            <a:spLocks/>
          </p:cNvSpPr>
          <p:nvPr userDrawn="1"/>
        </p:nvSpPr>
        <p:spPr>
          <a:xfrm>
            <a:off x="492371" y="1792225"/>
            <a:ext cx="11100452" cy="4096511"/>
          </a:xfrm>
          <a:prstGeom prst="rect">
            <a:avLst/>
          </a:prstGeom>
          <a:noFill/>
        </p:spPr>
        <p:txBody>
          <a:bodyPr wrap="square" lIns="117226" tIns="58613" rIns="117226" bIns="58613" rtlCol="0">
            <a:normAutofit/>
          </a:bodyPr>
          <a:lstStyle/>
          <a:p>
            <a:pPr marL="366332" indent="-366332">
              <a:buClr>
                <a:schemeClr val="accent6"/>
              </a:buClr>
              <a:buFont typeface="Arial" panose="020B0604020202020204" pitchFamily="34" charset="0"/>
              <a:buChar char="•"/>
            </a:pPr>
            <a:endParaRPr lang="en-GB" dirty="0">
              <a:latin typeface="Lucida Sans" panose="020B0602040502020204" pitchFamily="34" charset="0"/>
              <a:cs typeface="Lucida Sans" panose="020B0602040502020204" pitchFamily="34" charset="0"/>
            </a:endParaRPr>
          </a:p>
        </p:txBody>
      </p:sp>
      <p:sp>
        <p:nvSpPr>
          <p:cNvPr id="6" name="Subtitle 2"/>
          <p:cNvSpPr>
            <a:spLocks noGrp="1"/>
          </p:cNvSpPr>
          <p:nvPr>
            <p:ph type="subTitle" idx="1" hasCustomPrompt="1"/>
          </p:nvPr>
        </p:nvSpPr>
        <p:spPr>
          <a:xfrm>
            <a:off x="507026" y="1117447"/>
            <a:ext cx="11085799" cy="567395"/>
          </a:xfrm>
        </p:spPr>
        <p:txBody>
          <a:bodyPr>
            <a:normAutofit/>
          </a:bodyPr>
          <a:lstStyle>
            <a:lvl1pPr marL="0" indent="0" algn="l">
              <a:buNone/>
              <a:defRPr sz="2100" baseline="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GB" dirty="0"/>
              <a:t>Enter subheading here.</a:t>
            </a:r>
            <a:endParaRPr lang="en-US" dirty="0"/>
          </a:p>
        </p:txBody>
      </p:sp>
      <p:sp>
        <p:nvSpPr>
          <p:cNvPr id="8" name="Text Placeholder 7"/>
          <p:cNvSpPr>
            <a:spLocks noGrp="1"/>
          </p:cNvSpPr>
          <p:nvPr>
            <p:ph type="body" sz="quarter" idx="12"/>
          </p:nvPr>
        </p:nvSpPr>
        <p:spPr>
          <a:xfrm>
            <a:off x="507026" y="1792225"/>
            <a:ext cx="11085797" cy="4365980"/>
          </a:xfrm>
        </p:spPr>
        <p:txBody>
          <a:bodyPr/>
          <a:lstStyle>
            <a:lvl1pPr marL="207684" indent="-253836">
              <a:buFont typeface="Arial" panose="020B0604020202020204" pitchFamily="34" charset="0"/>
              <a:buChar char="•"/>
              <a:defRPr/>
            </a:lvl1pPr>
            <a:lvl2pPr marL="572285" indent="-263066">
              <a:buFont typeface="Arial" panose="020B0604020202020204" pitchFamily="34" charset="0"/>
              <a:buChar char="•"/>
              <a:defRPr/>
            </a:lvl2pPr>
            <a:lvl3pPr marL="821506" indent="-249221">
              <a:buFont typeface="Arial" panose="020B0604020202020204" pitchFamily="34" charset="0"/>
              <a:buChar char="•"/>
              <a:defRPr/>
            </a:lvl3pPr>
            <a:lvl4pPr marL="1084572" indent="-249221">
              <a:buFont typeface="Arial" panose="020B0604020202020204" pitchFamily="34" charset="0"/>
              <a:buChar char="•"/>
              <a:defRPr/>
            </a:lvl4pPr>
            <a:lvl5pPr marL="1532246" indent="-249221">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09860313"/>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1" r:id="rId8"/>
    <p:sldLayoutId id="2147483722" r:id="rId9"/>
    <p:sldLayoutId id="2147483723" r:id="rId10"/>
    <p:sldLayoutId id="2147483724" r:id="rId11"/>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0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repo.continuum.io/miniconda/Miniconda3-latest-Windows-x86_64.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Python</a:t>
            </a:r>
          </a:p>
        </p:txBody>
      </p:sp>
      <p:sp>
        <p:nvSpPr>
          <p:cNvPr id="3" name="Subtitle 2"/>
          <p:cNvSpPr>
            <a:spLocks noGrp="1"/>
          </p:cNvSpPr>
          <p:nvPr>
            <p:ph type="subTitle" idx="1"/>
          </p:nvPr>
        </p:nvSpPr>
        <p:spPr/>
        <p:txBody>
          <a:bodyPr/>
          <a:lstStyle/>
          <a:p>
            <a:r>
              <a:rPr lang="en-GB" dirty="0"/>
              <a:t>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Alternatively, we can do exactly the same output from one single print statement!</a:t>
            </a:r>
          </a:p>
          <a:p>
            <a:r>
              <a:rPr lang="en-GB" dirty="0"/>
              <a:t>This doesn’t mean the simplest solution is the best – consider what it is you’re trying to do</a:t>
            </a:r>
          </a:p>
          <a:p>
            <a:r>
              <a:rPr lang="en-GB" dirty="0"/>
              <a:t>Classes are often useful once projects get increasingly complex</a:t>
            </a:r>
          </a:p>
        </p:txBody>
      </p:sp>
      <p:sp>
        <p:nvSpPr>
          <p:cNvPr id="6" name="Title 5"/>
          <p:cNvSpPr>
            <a:spLocks noGrp="1"/>
          </p:cNvSpPr>
          <p:nvPr>
            <p:ph type="title"/>
          </p:nvPr>
        </p:nvSpPr>
        <p:spPr/>
        <p:txBody>
          <a:bodyPr>
            <a:normAutofit/>
          </a:bodyPr>
          <a:lstStyle/>
          <a:p>
            <a:r>
              <a:rPr lang="en-GB" dirty="0"/>
              <a:t>Classes</a:t>
            </a:r>
            <a:endParaRPr lang="en-US" dirty="0"/>
          </a:p>
        </p:txBody>
      </p:sp>
      <p:pic>
        <p:nvPicPr>
          <p:cNvPr id="7" name="Picture 6"/>
          <p:cNvPicPr>
            <a:picLocks noChangeAspect="1"/>
          </p:cNvPicPr>
          <p:nvPr/>
        </p:nvPicPr>
        <p:blipFill>
          <a:blip r:embed="rId3"/>
          <a:stretch>
            <a:fillRect/>
          </a:stretch>
        </p:blipFill>
        <p:spPr>
          <a:xfrm>
            <a:off x="866746" y="3247695"/>
            <a:ext cx="10350629" cy="2800474"/>
          </a:xfrm>
          <a:prstGeom prst="rect">
            <a:avLst/>
          </a:prstGeom>
          <a:ln w="38100" cmpd="sng">
            <a:solidFill>
              <a:srgbClr val="DADADA"/>
            </a:solidFill>
          </a:ln>
        </p:spPr>
      </p:pic>
    </p:spTree>
    <p:extLst>
      <p:ext uri="{BB962C8B-B14F-4D97-AF65-F5344CB8AC3E}">
        <p14:creationId xmlns:p14="http://schemas.microsoft.com/office/powerpoint/2010/main" val="1913777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US"/>
          </a:p>
        </p:txBody>
      </p:sp>
      <p:sp>
        <p:nvSpPr>
          <p:cNvPr id="2" name="Title 1"/>
          <p:cNvSpPr>
            <a:spLocks noGrp="1"/>
          </p:cNvSpPr>
          <p:nvPr>
            <p:ph type="title"/>
          </p:nvPr>
        </p:nvSpPr>
        <p:spPr/>
        <p:txBody>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75453441"/>
              </p:ext>
            </p:extLst>
          </p:nvPr>
        </p:nvGraphicFramePr>
        <p:xfrm>
          <a:off x="369929" y="612669"/>
          <a:ext cx="11452142" cy="5632663"/>
        </p:xfrm>
        <a:graphic>
          <a:graphicData uri="http://schemas.openxmlformats.org/drawingml/2006/table">
            <a:tbl>
              <a:tblPr firstRow="1" bandRow="1">
                <a:tableStyleId>{10A1B5D5-9B99-4C35-A422-299274C87663}</a:tableStyleId>
              </a:tblPr>
              <a:tblGrid>
                <a:gridCol w="5462953">
                  <a:extLst>
                    <a:ext uri="{9D8B030D-6E8A-4147-A177-3AD203B41FA5}">
                      <a16:colId xmlns:a16="http://schemas.microsoft.com/office/drawing/2014/main" val="2117238998"/>
                    </a:ext>
                  </a:extLst>
                </a:gridCol>
                <a:gridCol w="5989189">
                  <a:extLst>
                    <a:ext uri="{9D8B030D-6E8A-4147-A177-3AD203B41FA5}">
                      <a16:colId xmlns:a16="http://schemas.microsoft.com/office/drawing/2014/main" val="931669562"/>
                    </a:ext>
                  </a:extLst>
                </a:gridCol>
              </a:tblGrid>
              <a:tr h="438912">
                <a:tc>
                  <a:txBody>
                    <a:bodyPr/>
                    <a:lstStyle/>
                    <a:p>
                      <a:r>
                        <a:rPr lang="en-GB" sz="1800" dirty="0"/>
                        <a:t>Method</a:t>
                      </a:r>
                    </a:p>
                  </a:txBody>
                  <a:tcPr marL="121920" marR="121920" marT="54864" marB="54864"/>
                </a:tc>
                <a:tc>
                  <a:txBody>
                    <a:bodyPr/>
                    <a:lstStyle/>
                    <a:p>
                      <a:r>
                        <a:rPr lang="en-GB" sz="1800" dirty="0"/>
                        <a:t>Checks</a:t>
                      </a:r>
                    </a:p>
                  </a:txBody>
                  <a:tcPr marL="121920" marR="121920" marT="54864" marB="54864"/>
                </a:tc>
                <a:extLst>
                  <a:ext uri="{0D108BD9-81ED-4DB2-BD59-A6C34878D82A}">
                    <a16:rowId xmlns:a16="http://schemas.microsoft.com/office/drawing/2014/main" val="804894881"/>
                  </a:ext>
                </a:extLst>
              </a:tr>
              <a:tr h="1097280">
                <a:tc>
                  <a:txBody>
                    <a:bodyPr/>
                    <a:lstStyle/>
                    <a:p>
                      <a:r>
                        <a:rPr lang="en-GB" sz="1800" dirty="0" err="1"/>
                        <a:t>assertAlmostEqual</a:t>
                      </a:r>
                      <a:r>
                        <a:rPr lang="en-GB" sz="1800" dirty="0"/>
                        <a:t>(a,</a:t>
                      </a:r>
                      <a:r>
                        <a:rPr lang="en-GB" sz="1800" baseline="0" dirty="0"/>
                        <a:t> b, places=x)</a:t>
                      </a:r>
                      <a:endParaRPr lang="en-GB" sz="1800" dirty="0"/>
                    </a:p>
                  </a:txBody>
                  <a:tcPr marL="121920" marR="121920" marT="54864" marB="54864"/>
                </a:tc>
                <a:tc>
                  <a:txBody>
                    <a:bodyPr/>
                    <a:lstStyle/>
                    <a:p>
                      <a:r>
                        <a:rPr lang="en-GB" sz="1800" dirty="0"/>
                        <a:t>round(a-b, x) == 0</a:t>
                      </a:r>
                    </a:p>
                    <a:p>
                      <a:r>
                        <a:rPr lang="en-GB" sz="1800" dirty="0"/>
                        <a:t>Essentially, a minus b, rounded to x number of decimal places</a:t>
                      </a:r>
                    </a:p>
                  </a:txBody>
                  <a:tcPr marL="121920" marR="121920" marT="54864" marB="54864"/>
                </a:tc>
                <a:extLst>
                  <a:ext uri="{0D108BD9-81ED-4DB2-BD59-A6C34878D82A}">
                    <a16:rowId xmlns:a16="http://schemas.microsoft.com/office/drawing/2014/main" val="890038242"/>
                  </a:ext>
                </a:extLst>
              </a:tr>
              <a:tr h="728006">
                <a:tc>
                  <a:txBody>
                    <a:bodyPr/>
                    <a:lstStyle/>
                    <a:p>
                      <a:r>
                        <a:rPr lang="en-GB" sz="1800" dirty="0" err="1"/>
                        <a:t>assertAlmostEqual</a:t>
                      </a:r>
                      <a:r>
                        <a:rPr lang="en-GB" sz="1800" dirty="0"/>
                        <a:t>(a, b, delta=x)</a:t>
                      </a:r>
                    </a:p>
                  </a:txBody>
                  <a:tcPr marL="121920" marR="121920" marT="54864" marB="54864"/>
                </a:tc>
                <a:tc>
                  <a:txBody>
                    <a:bodyPr/>
                    <a:lstStyle/>
                    <a:p>
                      <a:r>
                        <a:rPr lang="en-GB" sz="1800" baseline="0" dirty="0"/>
                        <a:t>abs(a-b) &lt;= x</a:t>
                      </a:r>
                    </a:p>
                    <a:p>
                      <a:r>
                        <a:rPr lang="en-GB" sz="1800" baseline="0" dirty="0"/>
                        <a:t>Difference between a and b must be less than delta (x)</a:t>
                      </a:r>
                      <a:endParaRPr lang="en-GB" sz="1800" dirty="0"/>
                    </a:p>
                  </a:txBody>
                  <a:tcPr marL="121920" marR="121920" marT="54864" marB="54864"/>
                </a:tc>
                <a:extLst>
                  <a:ext uri="{0D108BD9-81ED-4DB2-BD59-A6C34878D82A}">
                    <a16:rowId xmlns:a16="http://schemas.microsoft.com/office/drawing/2014/main" val="2981351019"/>
                  </a:ext>
                </a:extLst>
              </a:tr>
              <a:tr h="438912">
                <a:tc>
                  <a:txBody>
                    <a:bodyPr/>
                    <a:lstStyle/>
                    <a:p>
                      <a:r>
                        <a:rPr lang="en-GB" sz="1800" dirty="0" err="1"/>
                        <a:t>assertGreater</a:t>
                      </a:r>
                      <a:r>
                        <a:rPr lang="en-GB" sz="1800" dirty="0"/>
                        <a:t>(a,</a:t>
                      </a:r>
                      <a:r>
                        <a:rPr lang="en-GB" sz="1800" baseline="0" dirty="0"/>
                        <a:t> b)</a:t>
                      </a:r>
                      <a:endParaRPr lang="en-GB" sz="1800" dirty="0"/>
                    </a:p>
                  </a:txBody>
                  <a:tcPr marL="121920" marR="121920" marT="54864" marB="54864"/>
                </a:tc>
                <a:tc>
                  <a:txBody>
                    <a:bodyPr/>
                    <a:lstStyle/>
                    <a:p>
                      <a:r>
                        <a:rPr lang="en-GB" sz="1800" dirty="0"/>
                        <a:t>a &gt; b</a:t>
                      </a:r>
                    </a:p>
                  </a:txBody>
                  <a:tcPr marL="121920" marR="121920" marT="54864" marB="54864"/>
                </a:tc>
                <a:extLst>
                  <a:ext uri="{0D108BD9-81ED-4DB2-BD59-A6C34878D82A}">
                    <a16:rowId xmlns:a16="http://schemas.microsoft.com/office/drawing/2014/main" val="4015361896"/>
                  </a:ext>
                </a:extLst>
              </a:tr>
              <a:tr h="438912">
                <a:tc>
                  <a:txBody>
                    <a:bodyPr/>
                    <a:lstStyle/>
                    <a:p>
                      <a:r>
                        <a:rPr lang="en-GB" sz="1800" dirty="0" err="1"/>
                        <a:t>assertGreaterEqual</a:t>
                      </a:r>
                      <a:r>
                        <a:rPr lang="en-GB" sz="1800" dirty="0"/>
                        <a:t>(a, b)</a:t>
                      </a:r>
                    </a:p>
                  </a:txBody>
                  <a:tcPr marL="121920" marR="121920" marT="54864" marB="54864"/>
                </a:tc>
                <a:tc>
                  <a:txBody>
                    <a:bodyPr/>
                    <a:lstStyle/>
                    <a:p>
                      <a:r>
                        <a:rPr lang="en-GB" sz="1800" dirty="0"/>
                        <a:t>a &gt;= b</a:t>
                      </a:r>
                    </a:p>
                  </a:txBody>
                  <a:tcPr marL="121920" marR="121920" marT="54864" marB="54864"/>
                </a:tc>
                <a:extLst>
                  <a:ext uri="{0D108BD9-81ED-4DB2-BD59-A6C34878D82A}">
                    <a16:rowId xmlns:a16="http://schemas.microsoft.com/office/drawing/2014/main" val="1661335021"/>
                  </a:ext>
                </a:extLst>
              </a:tr>
              <a:tr h="438912">
                <a:tc>
                  <a:txBody>
                    <a:bodyPr/>
                    <a:lstStyle/>
                    <a:p>
                      <a:r>
                        <a:rPr lang="en-GB" sz="1800" dirty="0" err="1"/>
                        <a:t>assertLess</a:t>
                      </a:r>
                      <a:r>
                        <a:rPr lang="en-GB" sz="1800" dirty="0"/>
                        <a:t>(a, b)</a:t>
                      </a:r>
                    </a:p>
                  </a:txBody>
                  <a:tcPr marL="121920" marR="121920" marT="54864" marB="54864"/>
                </a:tc>
                <a:tc>
                  <a:txBody>
                    <a:bodyPr/>
                    <a:lstStyle/>
                    <a:p>
                      <a:r>
                        <a:rPr lang="en-GB" sz="1800" dirty="0"/>
                        <a:t>a &lt;</a:t>
                      </a:r>
                      <a:r>
                        <a:rPr lang="en-GB" sz="1800" baseline="0" dirty="0"/>
                        <a:t> b</a:t>
                      </a:r>
                      <a:endParaRPr lang="en-GB" sz="1800" dirty="0"/>
                    </a:p>
                  </a:txBody>
                  <a:tcPr marL="121920" marR="121920" marT="54864" marB="54864"/>
                </a:tc>
                <a:extLst>
                  <a:ext uri="{0D108BD9-81ED-4DB2-BD59-A6C34878D82A}">
                    <a16:rowId xmlns:a16="http://schemas.microsoft.com/office/drawing/2014/main" val="1699358043"/>
                  </a:ext>
                </a:extLst>
              </a:tr>
              <a:tr h="438912">
                <a:tc>
                  <a:txBody>
                    <a:bodyPr/>
                    <a:lstStyle/>
                    <a:p>
                      <a:r>
                        <a:rPr lang="en-GB" sz="1800" dirty="0" err="1"/>
                        <a:t>assertLessEqual</a:t>
                      </a:r>
                      <a:r>
                        <a:rPr lang="en-GB" sz="1800" dirty="0"/>
                        <a:t>(a,</a:t>
                      </a:r>
                      <a:r>
                        <a:rPr lang="en-GB" sz="1800" baseline="0" dirty="0"/>
                        <a:t> b)</a:t>
                      </a:r>
                      <a:endParaRPr lang="en-GB" sz="1800" dirty="0"/>
                    </a:p>
                  </a:txBody>
                  <a:tcPr marL="121920" marR="121920" marT="54864" marB="54864"/>
                </a:tc>
                <a:tc>
                  <a:txBody>
                    <a:bodyPr/>
                    <a:lstStyle/>
                    <a:p>
                      <a:r>
                        <a:rPr lang="en-GB" sz="1800" dirty="0"/>
                        <a:t>a &lt;= b</a:t>
                      </a:r>
                    </a:p>
                  </a:txBody>
                  <a:tcPr marL="121920" marR="121920" marT="54864" marB="54864"/>
                </a:tc>
                <a:extLst>
                  <a:ext uri="{0D108BD9-81ED-4DB2-BD59-A6C34878D82A}">
                    <a16:rowId xmlns:a16="http://schemas.microsoft.com/office/drawing/2014/main" val="3991380182"/>
                  </a:ext>
                </a:extLst>
              </a:tr>
              <a:tr h="438912">
                <a:tc>
                  <a:txBody>
                    <a:bodyPr/>
                    <a:lstStyle/>
                    <a:p>
                      <a:r>
                        <a:rPr lang="en-GB" sz="1800" dirty="0" err="1"/>
                        <a:t>assertRegex</a:t>
                      </a:r>
                      <a:r>
                        <a:rPr lang="en-GB" sz="1800" dirty="0"/>
                        <a:t>(string,</a:t>
                      </a:r>
                      <a:r>
                        <a:rPr lang="en-GB" sz="1800" baseline="0" dirty="0"/>
                        <a:t> regex)</a:t>
                      </a:r>
                      <a:endParaRPr lang="en-GB" sz="1800" dirty="0"/>
                    </a:p>
                  </a:txBody>
                  <a:tcPr marL="121920" marR="121920" marT="54864" marB="54864"/>
                </a:tc>
                <a:tc>
                  <a:txBody>
                    <a:bodyPr/>
                    <a:lstStyle/>
                    <a:p>
                      <a:r>
                        <a:rPr lang="en-GB" sz="1800" dirty="0" err="1"/>
                        <a:t>regex.search</a:t>
                      </a:r>
                      <a:r>
                        <a:rPr lang="en-GB" sz="1800" dirty="0"/>
                        <a:t>(string)</a:t>
                      </a:r>
                    </a:p>
                  </a:txBody>
                  <a:tcPr marL="121920" marR="121920" marT="54864" marB="54864"/>
                </a:tc>
                <a:extLst>
                  <a:ext uri="{0D108BD9-81ED-4DB2-BD59-A6C34878D82A}">
                    <a16:rowId xmlns:a16="http://schemas.microsoft.com/office/drawing/2014/main" val="708765090"/>
                  </a:ext>
                </a:extLst>
              </a:tr>
              <a:tr h="438912">
                <a:tc>
                  <a:txBody>
                    <a:bodyPr/>
                    <a:lstStyle/>
                    <a:p>
                      <a:r>
                        <a:rPr lang="en-GB" sz="1800" dirty="0" err="1"/>
                        <a:t>assertNotRegex</a:t>
                      </a:r>
                      <a:r>
                        <a:rPr lang="en-GB" sz="1800" dirty="0"/>
                        <a:t>(string, regex)</a:t>
                      </a:r>
                    </a:p>
                  </a:txBody>
                  <a:tcPr marL="121920" marR="121920" marT="54864" marB="54864"/>
                </a:tc>
                <a:tc>
                  <a:txBody>
                    <a:bodyPr/>
                    <a:lstStyle/>
                    <a:p>
                      <a:r>
                        <a:rPr lang="en-GB" sz="1800" dirty="0"/>
                        <a:t>not</a:t>
                      </a:r>
                      <a:r>
                        <a:rPr lang="en-GB" sz="1800" baseline="0" dirty="0"/>
                        <a:t> </a:t>
                      </a:r>
                      <a:r>
                        <a:rPr lang="en-GB" sz="1800" dirty="0" err="1"/>
                        <a:t>regex.search</a:t>
                      </a:r>
                      <a:r>
                        <a:rPr lang="en-GB" sz="1800" dirty="0"/>
                        <a:t>(string)</a:t>
                      </a:r>
                    </a:p>
                  </a:txBody>
                  <a:tcPr marL="121920" marR="121920" marT="54864" marB="54864"/>
                </a:tc>
                <a:extLst>
                  <a:ext uri="{0D108BD9-81ED-4DB2-BD59-A6C34878D82A}">
                    <a16:rowId xmlns:a16="http://schemas.microsoft.com/office/drawing/2014/main" val="1472683063"/>
                  </a:ext>
                </a:extLst>
              </a:tr>
              <a:tr h="734993">
                <a:tc>
                  <a:txBody>
                    <a:bodyPr/>
                    <a:lstStyle/>
                    <a:p>
                      <a:r>
                        <a:rPr lang="en-GB" sz="1800" dirty="0" err="1"/>
                        <a:t>assertCountEqual</a:t>
                      </a:r>
                      <a:r>
                        <a:rPr lang="en-GB" sz="1800" dirty="0"/>
                        <a:t>(a, b)</a:t>
                      </a:r>
                    </a:p>
                  </a:txBody>
                  <a:tcPr marL="121920" marR="121920" marT="54864" marB="54864"/>
                </a:tc>
                <a:tc>
                  <a:txBody>
                    <a:bodyPr/>
                    <a:lstStyle/>
                    <a:p>
                      <a:r>
                        <a:rPr lang="en-GB" sz="1800" dirty="0"/>
                        <a:t>a</a:t>
                      </a:r>
                      <a:r>
                        <a:rPr lang="en-GB" sz="1800" baseline="0" dirty="0"/>
                        <a:t> and b have the same elements in the same number, regardless of order</a:t>
                      </a:r>
                      <a:endParaRPr lang="en-GB" sz="1800" dirty="0"/>
                    </a:p>
                  </a:txBody>
                  <a:tcPr marL="121920" marR="121920" marT="54864" marB="54864"/>
                </a:tc>
                <a:extLst>
                  <a:ext uri="{0D108BD9-81ED-4DB2-BD59-A6C34878D82A}">
                    <a16:rowId xmlns:a16="http://schemas.microsoft.com/office/drawing/2014/main" val="600498486"/>
                  </a:ext>
                </a:extLst>
              </a:tr>
            </a:tbl>
          </a:graphicData>
        </a:graphic>
      </p:graphicFrame>
    </p:spTree>
    <p:extLst>
      <p:ext uri="{BB962C8B-B14F-4D97-AF65-F5344CB8AC3E}">
        <p14:creationId xmlns:p14="http://schemas.microsoft.com/office/powerpoint/2010/main" val="17295690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Test Driven Development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97844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a:xfrm>
            <a:off x="414000" y="1544760"/>
            <a:ext cx="9767975" cy="4546800"/>
          </a:xfrm>
        </p:spPr>
        <p:txBody>
          <a:bodyPr/>
          <a:lstStyle/>
          <a:p>
            <a:pPr>
              <a:lnSpc>
                <a:spcPct val="120000"/>
              </a:lnSpc>
            </a:pPr>
            <a:r>
              <a:rPr lang="en-GB" dirty="0"/>
              <a:t>In order to use unit testing in Python we must first import the </a:t>
            </a:r>
            <a:r>
              <a:rPr lang="en-GB" dirty="0" err="1"/>
              <a:t>unittest</a:t>
            </a:r>
            <a:r>
              <a:rPr lang="en-GB" dirty="0"/>
              <a:t> package</a:t>
            </a:r>
          </a:p>
          <a:p>
            <a:pPr>
              <a:lnSpc>
                <a:spcPct val="120000"/>
              </a:lnSpc>
            </a:pPr>
            <a:r>
              <a:rPr lang="en-GB" dirty="0"/>
              <a:t>This adds some useful functionality such as creating test case classes which should represent a unit of testing, as well as test suites which are collections of test cases</a:t>
            </a:r>
          </a:p>
          <a:p>
            <a:pPr>
              <a:lnSpc>
                <a:spcPct val="120000"/>
              </a:lnSpc>
            </a:pPr>
            <a:r>
              <a:rPr lang="en-GB" dirty="0"/>
              <a:t>When you run a .</a:t>
            </a:r>
            <a:r>
              <a:rPr lang="en-GB" dirty="0" err="1"/>
              <a:t>py</a:t>
            </a:r>
            <a:r>
              <a:rPr lang="en-GB" dirty="0"/>
              <a:t> file of unit tests it will also pop up to let you know what has passed/failed, allowing you to work in a TDD fashion</a:t>
            </a:r>
          </a:p>
        </p:txBody>
      </p:sp>
      <p:sp>
        <p:nvSpPr>
          <p:cNvPr id="2" name="Title 1"/>
          <p:cNvSpPr>
            <a:spLocks noGrp="1"/>
          </p:cNvSpPr>
          <p:nvPr>
            <p:ph type="title"/>
          </p:nvPr>
        </p:nvSpPr>
        <p:spPr/>
        <p:txBody>
          <a:bodyPr>
            <a:normAutofit/>
          </a:bodyPr>
          <a:lstStyle/>
          <a:p>
            <a:r>
              <a:rPr lang="en-GB" dirty="0"/>
              <a:t>Unit testing</a:t>
            </a:r>
            <a:endParaRPr lang="en-US" dirty="0"/>
          </a:p>
        </p:txBody>
      </p:sp>
    </p:spTree>
    <p:extLst>
      <p:ext uri="{BB962C8B-B14F-4D97-AF65-F5344CB8AC3E}">
        <p14:creationId xmlns:p14="http://schemas.microsoft.com/office/powerpoint/2010/main" val="32509317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Unit testing</a:t>
            </a:r>
            <a:endParaRPr lang="en-US" dirty="0"/>
          </a:p>
        </p:txBody>
      </p:sp>
      <p:pic>
        <p:nvPicPr>
          <p:cNvPr id="2" name="Picture 1"/>
          <p:cNvPicPr>
            <a:picLocks noChangeAspect="1"/>
          </p:cNvPicPr>
          <p:nvPr/>
        </p:nvPicPr>
        <p:blipFill>
          <a:blip r:embed="rId3"/>
          <a:stretch>
            <a:fillRect/>
          </a:stretch>
        </p:blipFill>
        <p:spPr>
          <a:xfrm>
            <a:off x="3929701" y="1549709"/>
            <a:ext cx="7657635" cy="4480308"/>
          </a:xfrm>
          <a:prstGeom prst="rect">
            <a:avLst/>
          </a:prstGeom>
          <a:ln w="38100" cmpd="sng">
            <a:solidFill>
              <a:srgbClr val="DADADA"/>
            </a:solidFill>
          </a:ln>
        </p:spPr>
      </p:pic>
      <p:pic>
        <p:nvPicPr>
          <p:cNvPr id="4" name="Picture 3"/>
          <p:cNvPicPr>
            <a:picLocks noChangeAspect="1"/>
          </p:cNvPicPr>
          <p:nvPr/>
        </p:nvPicPr>
        <p:blipFill>
          <a:blip r:embed="rId4"/>
          <a:stretch>
            <a:fillRect/>
          </a:stretch>
        </p:blipFill>
        <p:spPr>
          <a:xfrm>
            <a:off x="576212" y="1556271"/>
            <a:ext cx="3250172" cy="1338630"/>
          </a:xfrm>
          <a:prstGeom prst="rect">
            <a:avLst/>
          </a:prstGeom>
        </p:spPr>
      </p:pic>
    </p:spTree>
    <p:extLst>
      <p:ext uri="{BB962C8B-B14F-4D97-AF65-F5344CB8AC3E}">
        <p14:creationId xmlns:p14="http://schemas.microsoft.com/office/powerpoint/2010/main" val="21852229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a:xfrm>
            <a:off x="414000" y="1544760"/>
            <a:ext cx="7615337" cy="4546800"/>
          </a:xfrm>
        </p:spPr>
        <p:txBody>
          <a:bodyPr/>
          <a:lstStyle/>
          <a:p>
            <a:pPr>
              <a:lnSpc>
                <a:spcPct val="120000"/>
              </a:lnSpc>
            </a:pPr>
            <a:r>
              <a:rPr lang="en-GB" dirty="0"/>
              <a:t>Sometimes we need to perform some code before or after tests</a:t>
            </a:r>
          </a:p>
          <a:p>
            <a:pPr>
              <a:lnSpc>
                <a:spcPct val="120000"/>
              </a:lnSpc>
            </a:pPr>
            <a:r>
              <a:rPr lang="en-GB" dirty="0"/>
              <a:t>For example, setting something up that the test will need - for this we can use the </a:t>
            </a:r>
            <a:r>
              <a:rPr lang="en-GB" dirty="0" err="1"/>
              <a:t>setUp</a:t>
            </a:r>
            <a:r>
              <a:rPr lang="en-GB" dirty="0"/>
              <a:t>() and </a:t>
            </a:r>
            <a:r>
              <a:rPr lang="en-GB" dirty="0" err="1"/>
              <a:t>tearDown</a:t>
            </a:r>
            <a:r>
              <a:rPr lang="en-GB" dirty="0"/>
              <a:t>() methods</a:t>
            </a:r>
          </a:p>
          <a:p>
            <a:pPr>
              <a:lnSpc>
                <a:spcPct val="120000"/>
              </a:lnSpc>
            </a:pPr>
            <a:r>
              <a:rPr lang="en-GB" dirty="0"/>
              <a:t>If </a:t>
            </a:r>
            <a:r>
              <a:rPr lang="en-GB" dirty="0" err="1"/>
              <a:t>setUp</a:t>
            </a:r>
            <a:r>
              <a:rPr lang="en-GB" dirty="0"/>
              <a:t>() runs successfully, </a:t>
            </a:r>
            <a:r>
              <a:rPr lang="en-GB" dirty="0" err="1"/>
              <a:t>tearDown</a:t>
            </a:r>
            <a:r>
              <a:rPr lang="en-GB" dirty="0"/>
              <a:t>() will always run, regardless of whether other test methods were successful</a:t>
            </a:r>
          </a:p>
        </p:txBody>
      </p:sp>
      <p:sp>
        <p:nvSpPr>
          <p:cNvPr id="3" name="Title 2"/>
          <p:cNvSpPr>
            <a:spLocks noGrp="1"/>
          </p:cNvSpPr>
          <p:nvPr>
            <p:ph type="title"/>
          </p:nvPr>
        </p:nvSpPr>
        <p:spPr/>
        <p:txBody>
          <a:bodyPr/>
          <a:lstStyle/>
          <a:p>
            <a:r>
              <a:rPr lang="en-GB" dirty="0"/>
              <a:t>Unit testing</a:t>
            </a:r>
          </a:p>
        </p:txBody>
      </p:sp>
      <p:pic>
        <p:nvPicPr>
          <p:cNvPr id="2" name="Picture 1"/>
          <p:cNvPicPr>
            <a:picLocks noChangeAspect="1"/>
          </p:cNvPicPr>
          <p:nvPr/>
        </p:nvPicPr>
        <p:blipFill>
          <a:blip r:embed="rId3"/>
          <a:stretch>
            <a:fillRect/>
          </a:stretch>
        </p:blipFill>
        <p:spPr>
          <a:xfrm>
            <a:off x="837521" y="4111032"/>
            <a:ext cx="6355514" cy="2199061"/>
          </a:xfrm>
          <a:prstGeom prst="rect">
            <a:avLst/>
          </a:prstGeom>
          <a:ln w="38100" cmpd="sng">
            <a:solidFill>
              <a:srgbClr val="DADADA"/>
            </a:solidFill>
          </a:ln>
        </p:spPr>
      </p:pic>
    </p:spTree>
    <p:extLst>
      <p:ext uri="{BB962C8B-B14F-4D97-AF65-F5344CB8AC3E}">
        <p14:creationId xmlns:p14="http://schemas.microsoft.com/office/powerpoint/2010/main" val="225634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Productivity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2991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sz="quarter" idx="16"/>
          </p:nvPr>
        </p:nvSpPr>
        <p:spPr/>
        <p:txBody>
          <a:bodyPr/>
          <a:lstStyle/>
          <a:p>
            <a:pPr marL="0" indent="0">
              <a:buNone/>
            </a:pPr>
            <a:r>
              <a:rPr lang="en-GB" b="1" dirty="0"/>
              <a:t>Java</a:t>
            </a:r>
            <a:r>
              <a:rPr lang="en-GB" dirty="0"/>
              <a:t> - Statically Typed</a:t>
            </a:r>
          </a:p>
          <a:p>
            <a:pPr lvl="1"/>
            <a:r>
              <a:rPr lang="en-GB" dirty="0"/>
              <a:t>All variables must be explicitly declared</a:t>
            </a:r>
          </a:p>
          <a:p>
            <a:pPr lvl="1"/>
            <a:r>
              <a:rPr lang="en-GB" dirty="0"/>
              <a:t>Container objects (e.g. </a:t>
            </a:r>
            <a:r>
              <a:rPr lang="en-GB" dirty="0" err="1"/>
              <a:t>ArrayList</a:t>
            </a:r>
            <a:r>
              <a:rPr lang="en-GB" dirty="0"/>
              <a:t>) cannot hold primitives (e.g. </a:t>
            </a:r>
            <a:r>
              <a:rPr lang="en-GB" dirty="0" err="1"/>
              <a:t>int</a:t>
            </a:r>
            <a:r>
              <a:rPr lang="en-GB" dirty="0"/>
              <a:t>), meaning these must be converted into the appropriate form</a:t>
            </a:r>
          </a:p>
          <a:p>
            <a:pPr lvl="1"/>
            <a:r>
              <a:rPr lang="en-GB" dirty="0"/>
              <a:t>Upon retrieving an object from a container, its type is forgotten and must be cast to the desired type</a:t>
            </a:r>
          </a:p>
        </p:txBody>
      </p:sp>
      <p:sp>
        <p:nvSpPr>
          <p:cNvPr id="8" name="Title 7"/>
          <p:cNvSpPr>
            <a:spLocks noGrp="1"/>
          </p:cNvSpPr>
          <p:nvPr>
            <p:ph type="title"/>
          </p:nvPr>
        </p:nvSpPr>
        <p:spPr/>
        <p:txBody>
          <a:bodyPr>
            <a:noAutofit/>
          </a:bodyPr>
          <a:lstStyle/>
          <a:p>
            <a:r>
              <a:rPr lang="en-GB" dirty="0"/>
              <a:t>Comparison</a:t>
            </a:r>
          </a:p>
        </p:txBody>
      </p:sp>
      <p:sp>
        <p:nvSpPr>
          <p:cNvPr id="2" name="Content Placeholder 1"/>
          <p:cNvSpPr>
            <a:spLocks noGrp="1"/>
          </p:cNvSpPr>
          <p:nvPr>
            <p:ph sz="quarter" idx="15"/>
          </p:nvPr>
        </p:nvSpPr>
        <p:spPr/>
        <p:txBody>
          <a:bodyPr/>
          <a:lstStyle/>
          <a:p>
            <a:pPr marL="0" indent="0">
              <a:buNone/>
            </a:pPr>
            <a:r>
              <a:rPr lang="en-US" b="1" dirty="0"/>
              <a:t>Python</a:t>
            </a:r>
            <a:r>
              <a:rPr lang="en-US" dirty="0"/>
              <a:t> - Dynamically Typed</a:t>
            </a:r>
          </a:p>
          <a:p>
            <a:r>
              <a:rPr lang="en-US" dirty="0"/>
              <a:t>Variables do not need to be declared</a:t>
            </a:r>
          </a:p>
          <a:p>
            <a:r>
              <a:rPr lang="en-US" dirty="0"/>
              <a:t>“An assignment statement binds a name to an object, which can be of any type and can be changed to an object of a different type later”</a:t>
            </a:r>
          </a:p>
          <a:p>
            <a:r>
              <a:rPr lang="en-US" dirty="0"/>
              <a:t>Container objects can hold objects of any type</a:t>
            </a:r>
          </a:p>
          <a:p>
            <a:r>
              <a:rPr lang="en-US" dirty="0"/>
              <a:t>No casting is required when retrieving an object from a container</a:t>
            </a:r>
          </a:p>
          <a:p>
            <a:endParaRPr lang="en-US" dirty="0"/>
          </a:p>
        </p:txBody>
      </p:sp>
    </p:spTree>
    <p:extLst>
      <p:ext uri="{BB962C8B-B14F-4D97-AF65-F5344CB8AC3E}">
        <p14:creationId xmlns:p14="http://schemas.microsoft.com/office/powerpoint/2010/main" val="23320053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sz="quarter" idx="16"/>
          </p:nvPr>
        </p:nvSpPr>
        <p:spPr>
          <a:xfrm>
            <a:off x="6206399" y="1544760"/>
            <a:ext cx="5826843" cy="4546800"/>
          </a:xfrm>
        </p:spPr>
        <p:txBody>
          <a:bodyPr/>
          <a:lstStyle/>
          <a:p>
            <a:pPr marL="0" indent="0">
              <a:buNone/>
            </a:pPr>
            <a:r>
              <a:rPr lang="en-GB" b="1" dirty="0"/>
              <a:t>Java</a:t>
            </a:r>
            <a:r>
              <a:rPr lang="en-GB" dirty="0"/>
              <a:t> </a:t>
            </a:r>
          </a:p>
          <a:p>
            <a:pPr marL="0" indent="0">
              <a:buNone/>
            </a:pPr>
            <a:r>
              <a:rPr lang="en-GB" dirty="0"/>
              <a:t>Verbose</a:t>
            </a:r>
          </a:p>
          <a:p>
            <a:r>
              <a:rPr lang="en-GB" dirty="0"/>
              <a:t>Each class must be defined in its own individual file</a:t>
            </a:r>
          </a:p>
          <a:p>
            <a:pPr marL="0" indent="0">
              <a:buNone/>
            </a:pPr>
            <a:endParaRPr lang="en-GB" dirty="0"/>
          </a:p>
          <a:p>
            <a:pPr marL="0" indent="0">
              <a:buNone/>
            </a:pPr>
            <a:r>
              <a:rPr lang="en-GB" dirty="0"/>
              <a:t>Not Compact</a:t>
            </a:r>
          </a:p>
          <a:p>
            <a:r>
              <a:rPr lang="en-GB" dirty="0"/>
              <a:t>Exceptions must be caught or thrown by every method in which they could appear</a:t>
            </a:r>
          </a:p>
          <a:p>
            <a:pPr marL="0" indent="0">
              <a:buNone/>
            </a:pPr>
            <a:endParaRPr lang="en-GB" dirty="0"/>
          </a:p>
        </p:txBody>
      </p:sp>
      <p:sp>
        <p:nvSpPr>
          <p:cNvPr id="8" name="Title 7"/>
          <p:cNvSpPr>
            <a:spLocks noGrp="1"/>
          </p:cNvSpPr>
          <p:nvPr>
            <p:ph type="title"/>
          </p:nvPr>
        </p:nvSpPr>
        <p:spPr/>
        <p:txBody>
          <a:bodyPr>
            <a:noAutofit/>
          </a:bodyPr>
          <a:lstStyle/>
          <a:p>
            <a:r>
              <a:rPr lang="en-GB" dirty="0"/>
              <a:t>Comparison</a:t>
            </a:r>
          </a:p>
        </p:txBody>
      </p:sp>
      <p:sp>
        <p:nvSpPr>
          <p:cNvPr id="2" name="Content Placeholder 1"/>
          <p:cNvSpPr>
            <a:spLocks noGrp="1"/>
          </p:cNvSpPr>
          <p:nvPr>
            <p:ph sz="quarter" idx="15"/>
          </p:nvPr>
        </p:nvSpPr>
        <p:spPr/>
        <p:txBody>
          <a:bodyPr/>
          <a:lstStyle/>
          <a:p>
            <a:pPr marL="0" indent="0">
              <a:buNone/>
            </a:pPr>
            <a:r>
              <a:rPr lang="en-US" b="1" dirty="0"/>
              <a:t>Python</a:t>
            </a:r>
            <a:r>
              <a:rPr lang="en-US" dirty="0"/>
              <a:t> </a:t>
            </a:r>
          </a:p>
          <a:p>
            <a:pPr marL="0" indent="0">
              <a:buNone/>
            </a:pPr>
            <a:r>
              <a:rPr lang="en-US" dirty="0"/>
              <a:t>Concise</a:t>
            </a:r>
          </a:p>
          <a:p>
            <a:r>
              <a:rPr lang="en-US" dirty="0"/>
              <a:t>Multiple classes can be defined in a single file</a:t>
            </a:r>
          </a:p>
          <a:p>
            <a:pPr marL="0" indent="0">
              <a:buNone/>
            </a:pPr>
            <a:endParaRPr lang="en-US" dirty="0"/>
          </a:p>
          <a:p>
            <a:pPr marL="0" indent="0">
              <a:buNone/>
            </a:pPr>
            <a:r>
              <a:rPr lang="en-US" dirty="0"/>
              <a:t>Compact</a:t>
            </a:r>
          </a:p>
          <a:p>
            <a:r>
              <a:rPr lang="en-US" dirty="0"/>
              <a:t>Exceptions will automatically propagate upwards</a:t>
            </a:r>
          </a:p>
          <a:p>
            <a:endParaRPr lang="en-US" dirty="0"/>
          </a:p>
        </p:txBody>
      </p:sp>
    </p:spTree>
    <p:extLst>
      <p:ext uri="{BB962C8B-B14F-4D97-AF65-F5344CB8AC3E}">
        <p14:creationId xmlns:p14="http://schemas.microsoft.com/office/powerpoint/2010/main" val="10192678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sz="quarter" idx="16"/>
          </p:nvPr>
        </p:nvSpPr>
        <p:spPr>
          <a:xfrm>
            <a:off x="6206399" y="1544760"/>
            <a:ext cx="5826843" cy="4546800"/>
          </a:xfrm>
        </p:spPr>
        <p:txBody>
          <a:bodyPr/>
          <a:lstStyle/>
          <a:p>
            <a:pPr marL="0" indent="0">
              <a:buNone/>
            </a:pPr>
            <a:r>
              <a:rPr lang="en-GB" b="1" dirty="0"/>
              <a:t>Java</a:t>
            </a:r>
            <a:r>
              <a:rPr lang="en-GB" dirty="0"/>
              <a:t> - Verbose</a:t>
            </a:r>
          </a:p>
        </p:txBody>
      </p:sp>
      <p:sp>
        <p:nvSpPr>
          <p:cNvPr id="8" name="Title 7"/>
          <p:cNvSpPr>
            <a:spLocks noGrp="1"/>
          </p:cNvSpPr>
          <p:nvPr>
            <p:ph type="title"/>
          </p:nvPr>
        </p:nvSpPr>
        <p:spPr/>
        <p:txBody>
          <a:bodyPr>
            <a:noAutofit/>
          </a:bodyPr>
          <a:lstStyle/>
          <a:p>
            <a:r>
              <a:rPr lang="en-GB" dirty="0"/>
              <a:t>Comparison</a:t>
            </a:r>
          </a:p>
        </p:txBody>
      </p:sp>
      <p:sp>
        <p:nvSpPr>
          <p:cNvPr id="2" name="Content Placeholder 1"/>
          <p:cNvSpPr>
            <a:spLocks noGrp="1"/>
          </p:cNvSpPr>
          <p:nvPr>
            <p:ph sz="quarter" idx="15"/>
          </p:nvPr>
        </p:nvSpPr>
        <p:spPr/>
        <p:txBody>
          <a:bodyPr/>
          <a:lstStyle/>
          <a:p>
            <a:pPr marL="0" indent="0">
              <a:buNone/>
            </a:pPr>
            <a:r>
              <a:rPr lang="en-US" b="1" dirty="0"/>
              <a:t>Python</a:t>
            </a:r>
            <a:r>
              <a:rPr lang="en-US" dirty="0"/>
              <a:t> - Concise</a:t>
            </a:r>
          </a:p>
        </p:txBody>
      </p:sp>
      <p:sp>
        <p:nvSpPr>
          <p:cNvPr id="6" name="Content Placeholder 7"/>
          <p:cNvSpPr txBox="1">
            <a:spLocks/>
          </p:cNvSpPr>
          <p:nvPr/>
        </p:nvSpPr>
        <p:spPr>
          <a:xfrm>
            <a:off x="520190" y="2235109"/>
            <a:ext cx="5356510" cy="3845345"/>
          </a:xfrm>
          <a:prstGeom prst="rect">
            <a:avLst/>
          </a:prstGeom>
          <a:solidFill>
            <a:srgbClr val="FFFFFF">
              <a:lumMod val="85000"/>
            </a:srgb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FFFFFF">
                    <a:lumMod val="95000"/>
                  </a:srgbClr>
                </a:solidFill>
                <a:effectLst/>
                <a:uLnTx/>
                <a:uFillTx/>
                <a:latin typeface="Consolas"/>
                <a:ea typeface="+mn-ea"/>
                <a:cs typeface="Lucida Sans"/>
              </a:rPr>
              <a:t>(</a:t>
            </a:r>
            <a:r>
              <a:rPr kumimoji="0" lang="en-GB" sz="1400" b="0" i="0" u="none" strike="noStrike" kern="1200" cap="none" spc="0" normalizeH="0" baseline="0" noProof="0" dirty="0">
                <a:ln>
                  <a:noFill/>
                </a:ln>
                <a:solidFill>
                  <a:srgbClr val="43B02A"/>
                </a:solidFill>
                <a:effectLst/>
                <a:uLnTx/>
                <a:uFillTx/>
                <a:latin typeface="Consolas"/>
                <a:ea typeface="+mn-ea"/>
                <a:cs typeface="Lucida Sans"/>
              </a:rPr>
              <a:t>“Cats are the best animals in</a:t>
            </a:r>
            <a:r>
              <a:rPr kumimoji="0" lang="en-GB" sz="1400" b="0" i="0" u="none" strike="noStrike" kern="1200" cap="none" spc="0" normalizeH="0" noProof="0" dirty="0">
                <a:ln>
                  <a:noFill/>
                </a:ln>
                <a:solidFill>
                  <a:srgbClr val="43B02A"/>
                </a:solidFill>
                <a:effectLst/>
                <a:uLnTx/>
                <a:uFillTx/>
                <a:latin typeface="Consolas"/>
                <a:ea typeface="+mn-ea"/>
                <a:cs typeface="Lucida Sans"/>
              </a:rPr>
              <a:t> </a:t>
            </a:r>
            <a:r>
              <a:rPr kumimoji="0" lang="en-GB" sz="1400" b="0" i="0" u="none" strike="noStrike" kern="1200" cap="none" spc="0" normalizeH="0" baseline="0" noProof="0" dirty="0">
                <a:ln>
                  <a:noFill/>
                </a:ln>
                <a:solidFill>
                  <a:srgbClr val="43B02A"/>
                </a:solidFill>
                <a:effectLst/>
                <a:uLnTx/>
                <a:uFillTx/>
                <a:latin typeface="Consolas"/>
                <a:ea typeface="+mn-ea"/>
                <a:cs typeface="Lucida Sans"/>
              </a:rPr>
              <a:t>the world!”</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p:txBody>
      </p:sp>
      <p:sp>
        <p:nvSpPr>
          <p:cNvPr id="10" name="Content Placeholder 3"/>
          <p:cNvSpPr txBox="1">
            <a:spLocks/>
          </p:cNvSpPr>
          <p:nvPr/>
        </p:nvSpPr>
        <p:spPr>
          <a:xfrm>
            <a:off x="6315635" y="2235111"/>
            <a:ext cx="5330133" cy="3845344"/>
          </a:xfrm>
          <a:prstGeom prst="rect">
            <a:avLst/>
          </a:prstGeom>
          <a:solidFill>
            <a:srgbClr val="FFFFFF">
              <a:lumMod val="85000"/>
            </a:srgb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dirty="0">
                <a:ln>
                  <a:noFill/>
                </a:ln>
                <a:solidFill>
                  <a:srgbClr val="FF0044"/>
                </a:solidFill>
                <a:effectLst/>
                <a:uLnTx/>
                <a:uFillTx/>
                <a:latin typeface="Consolas"/>
                <a:ea typeface="+mn-ea"/>
                <a:cs typeface="Lucida Sans"/>
              </a:rPr>
              <a:t>public class </a:t>
            </a:r>
            <a:r>
              <a:rPr kumimoji="0" lang="en-GB" sz="1400" b="0" i="0" u="none" strike="noStrike" kern="1200" cap="none" spc="0" normalizeH="0" baseline="0" noProof="0" dirty="0">
                <a:ln>
                  <a:noFill/>
                </a:ln>
                <a:solidFill>
                  <a:srgbClr val="FF6A13"/>
                </a:solidFill>
                <a:effectLst/>
                <a:uLnTx/>
                <a:uFillTx/>
                <a:latin typeface="Consolas"/>
                <a:ea typeface="+mn-ea"/>
                <a:cs typeface="Lucida Sans"/>
              </a:rPr>
              <a:t>Cats </a:t>
            </a:r>
            <a:r>
              <a:rPr kumimoji="0" lang="en-GB" sz="1400" b="0" i="0" u="none" strike="noStrike" kern="1200" cap="none" spc="0" normalizeH="0" baseline="0" noProof="0" dirty="0">
                <a:ln>
                  <a:noFill/>
                </a:ln>
                <a:solidFill>
                  <a:srgbClr val="FFFFFF">
                    <a:lumMod val="95000"/>
                  </a:srgbClr>
                </a:solidFill>
                <a:effectLst/>
                <a:uLnTx/>
                <a:uFillTx/>
                <a:latin typeface="Consolas"/>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1" i="0" u="none" strike="noStrike" kern="1200" cap="none" spc="0" normalizeH="0" baseline="0" noProof="0" dirty="0">
              <a:ln>
                <a:noFill/>
              </a:ln>
              <a:solidFill>
                <a:srgbClr val="FF0044"/>
              </a:solidFill>
              <a:effectLst/>
              <a:uLnTx/>
              <a:uFillTx/>
              <a:latin typeface="Consolas"/>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dirty="0">
                <a:ln>
                  <a:noFill/>
                </a:ln>
                <a:solidFill>
                  <a:srgbClr val="FF0044"/>
                </a:solidFill>
                <a:effectLst/>
                <a:uLnTx/>
                <a:uFillTx/>
                <a:latin typeface="Consolas"/>
                <a:ea typeface="+mn-ea"/>
                <a:cs typeface="Lucida Sans"/>
              </a:rPr>
              <a:t>   public static void main </a:t>
            </a:r>
            <a:r>
              <a:rPr kumimoji="0" lang="en-GB" sz="1400" b="0" i="0" u="none" strike="noStrike" kern="1200" cap="none" spc="0" normalizeH="0" baseline="0" noProof="0" dirty="0">
                <a:ln>
                  <a:noFill/>
                </a:ln>
                <a:solidFill>
                  <a:srgbClr val="F7F7F7">
                    <a:lumMod val="25000"/>
                  </a:srgbClr>
                </a:solidFill>
                <a:effectLst/>
                <a:uLnTx/>
                <a:uFillTx/>
                <a:latin typeface="Consolas"/>
                <a:ea typeface="+mn-ea"/>
                <a:cs typeface="Lucida Sans"/>
              </a:rPr>
              <a:t>(</a:t>
            </a:r>
            <a:r>
              <a:rPr kumimoji="0" lang="en-GB" sz="1400" b="1" i="0" u="none" strike="noStrike" kern="1200" cap="none" spc="0" normalizeH="0" baseline="0" noProof="0" dirty="0">
                <a:ln>
                  <a:noFill/>
                </a:ln>
                <a:solidFill>
                  <a:srgbClr val="FF0044"/>
                </a:solidFill>
                <a:effectLst/>
                <a:uLnTx/>
                <a:uFillTx/>
                <a:latin typeface="Consolas"/>
                <a:ea typeface="+mn-ea"/>
                <a:cs typeface="Lucida Sans"/>
              </a:rPr>
              <a:t>String</a:t>
            </a:r>
            <a:r>
              <a:rPr kumimoji="0" lang="en-GB" sz="1400" b="0" i="0" u="none" strike="noStrike" kern="1200" cap="none" spc="0" normalizeH="0" baseline="0" noProof="0" dirty="0">
                <a:ln>
                  <a:noFill/>
                </a:ln>
                <a:solidFill>
                  <a:srgbClr val="F7F7F7">
                    <a:lumMod val="25000"/>
                  </a:srgbClr>
                </a:solidFill>
                <a:effectLst/>
                <a:uLnTx/>
                <a:uFillTx/>
                <a:latin typeface="Consolas"/>
                <a:ea typeface="+mn-ea"/>
                <a:cs typeface="Lucida Sans"/>
              </a:rPr>
              <a:t> </a:t>
            </a:r>
            <a:r>
              <a:rPr kumimoji="0" lang="en-GB" sz="1400" b="0" i="0" u="none" strike="noStrike" kern="1200" cap="none" spc="0" normalizeH="0" baseline="0" noProof="0" dirty="0" err="1">
                <a:ln>
                  <a:noFill/>
                </a:ln>
                <a:solidFill>
                  <a:srgbClr val="FF6A13"/>
                </a:solidFill>
                <a:effectLst/>
                <a:uLnTx/>
                <a:uFillTx/>
                <a:latin typeface="Consolas"/>
                <a:ea typeface="+mn-ea"/>
                <a:cs typeface="Lucida Sans"/>
              </a:rPr>
              <a:t>args</a:t>
            </a:r>
            <a:r>
              <a:rPr kumimoji="0" lang="en-GB" sz="1400" b="0" i="0" u="none" strike="noStrike" kern="1200" cap="none" spc="0" normalizeH="0" baseline="0" noProof="0" dirty="0">
                <a:ln>
                  <a:noFill/>
                </a:ln>
                <a:solidFill>
                  <a:srgbClr val="F7F7F7">
                    <a:lumMod val="25000"/>
                  </a:srgbClr>
                </a:solidFill>
                <a:effectLst/>
                <a:uLnTx/>
                <a:uFillTx/>
                <a:latin typeface="Consolas"/>
                <a:ea typeface="+mn-ea"/>
                <a:cs typeface="Lucida Sans"/>
              </a:rPr>
              <a:t> [])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br>
              <a:rPr kumimoji="0" lang="en-GB" sz="1400" b="0" i="0" u="none" strike="noStrike" kern="1200" cap="none" spc="0" normalizeH="0" baseline="0" noProof="0" dirty="0">
                <a:ln>
                  <a:noFill/>
                </a:ln>
                <a:solidFill>
                  <a:srgbClr val="FFFFFF">
                    <a:lumMod val="95000"/>
                  </a:srgbClr>
                </a:solidFill>
                <a:effectLst/>
                <a:uLnTx/>
                <a:uFillTx/>
                <a:latin typeface="Consolas"/>
                <a:ea typeface="+mn-ea"/>
                <a:cs typeface="Lucida Sans"/>
              </a:rPr>
            </a:br>
            <a:r>
              <a:rPr kumimoji="0" lang="en-GB" sz="1400" b="0" i="0" u="none" strike="noStrike" kern="1200" cap="none" spc="0" normalizeH="0" baseline="0" noProof="0" dirty="0">
                <a:ln>
                  <a:noFill/>
                </a:ln>
                <a:solidFill>
                  <a:srgbClr val="FFFFFF">
                    <a:lumMod val="95000"/>
                  </a:srgbClr>
                </a:solidFill>
                <a:effectLst/>
                <a:uLnTx/>
                <a:uFillTx/>
                <a:latin typeface="Consolas"/>
                <a:ea typeface="+mn-ea"/>
                <a:cs typeface="Lucida Sans"/>
              </a:rPr>
              <a:t>      </a:t>
            </a:r>
            <a:r>
              <a:rPr kumimoji="0" lang="en-GB" sz="1400" b="0" i="0" u="none" strike="noStrike" kern="1200" cap="none" spc="0" normalizeH="0" baseline="0" noProof="0" dirty="0" err="1">
                <a:ln>
                  <a:noFill/>
                </a:ln>
                <a:solidFill>
                  <a:srgbClr val="D0006F"/>
                </a:solidFill>
                <a:effectLst/>
                <a:uLnTx/>
                <a:uFillTx/>
                <a:latin typeface="Consolas"/>
                <a:ea typeface="+mn-ea"/>
                <a:cs typeface="Lucida Sans"/>
              </a:rPr>
              <a:t>System.</a:t>
            </a:r>
            <a:r>
              <a:rPr kumimoji="0" lang="en-GB" sz="1400" b="1" i="1" u="none" strike="noStrike" kern="1200" cap="none" spc="0" normalizeH="0" baseline="0" noProof="0" dirty="0" err="1">
                <a:ln>
                  <a:noFill/>
                </a:ln>
                <a:solidFill>
                  <a:srgbClr val="D0006F"/>
                </a:solidFill>
                <a:effectLst/>
                <a:uLnTx/>
                <a:uFillTx/>
                <a:latin typeface="Consolas"/>
                <a:ea typeface="+mn-ea"/>
                <a:cs typeface="Lucida Sans"/>
              </a:rPr>
              <a:t>out</a:t>
            </a:r>
            <a:r>
              <a:rPr kumimoji="0" lang="en-GB" sz="1400" b="0" i="0" u="none" strike="noStrike" kern="1200" cap="none" spc="0" normalizeH="0" baseline="0" noProof="0" dirty="0" err="1">
                <a:ln>
                  <a:noFill/>
                </a:ln>
                <a:solidFill>
                  <a:srgbClr val="D0006F"/>
                </a:solidFill>
                <a:effectLst/>
                <a:uLnTx/>
                <a:uFillTx/>
                <a:latin typeface="Consolas"/>
                <a:ea typeface="+mn-ea"/>
                <a:cs typeface="Lucida Sans"/>
              </a:rPr>
              <a:t>.println</a:t>
            </a:r>
            <a:r>
              <a:rPr kumimoji="0" lang="en-GB" sz="1400" b="0" i="0" u="none" strike="noStrike" kern="1200" cap="none" spc="0" normalizeH="0" baseline="0" noProof="0" dirty="0">
                <a:ln>
                  <a:noFill/>
                </a:ln>
                <a:solidFill>
                  <a:srgbClr val="FF6A13"/>
                </a:solidFill>
                <a:effectLst/>
                <a:uLnTx/>
                <a:uFillTx/>
                <a:latin typeface="Consolas"/>
                <a:ea typeface="+mn-ea"/>
                <a:cs typeface="Lucida Sans"/>
              </a:rPr>
              <a:t> </a:t>
            </a:r>
            <a:r>
              <a:rPr kumimoji="0" lang="en-GB" sz="1400" b="0" i="0" u="none" strike="noStrike" kern="1200" cap="none" spc="0" normalizeH="0" baseline="0" noProof="0" dirty="0">
                <a:ln>
                  <a:noFill/>
                </a:ln>
                <a:solidFill>
                  <a:srgbClr val="FFFFFF">
                    <a:lumMod val="95000"/>
                  </a:srgbClr>
                </a:solidFill>
                <a:effectLst/>
                <a:uLnTx/>
                <a:uFillTx/>
                <a:latin typeface="Consolas"/>
                <a:ea typeface="+mn-ea"/>
                <a:cs typeface="Lucida Sans"/>
              </a:rPr>
              <a:t>(</a:t>
            </a:r>
            <a:r>
              <a:rPr kumimoji="0" lang="en-GB" sz="1400" b="0" i="0" u="none" strike="noStrike" kern="1200" cap="none" spc="0" normalizeH="0" baseline="0" noProof="0" dirty="0">
                <a:ln>
                  <a:noFill/>
                </a:ln>
                <a:solidFill>
                  <a:srgbClr val="43B02A"/>
                </a:solidFill>
                <a:effectLst/>
                <a:uLnTx/>
                <a:uFillTx/>
                <a:latin typeface="Consolas"/>
                <a:ea typeface="+mn-ea"/>
                <a:cs typeface="Lucida Sans"/>
              </a:rPr>
              <a:t>“Cats are the 	 	    best animals in the world!”</a:t>
            </a:r>
            <a:r>
              <a:rPr kumimoji="0" lang="en-GB" sz="1400" b="0" i="0" u="none" strike="noStrike" kern="1200" cap="none" spc="0" normalizeH="0" baseline="0" noProof="0" dirty="0">
                <a:ln>
                  <a:noFill/>
                </a:ln>
                <a:solidFill>
                  <a:srgbClr val="FFFFFF">
                    <a:lumMod val="95000"/>
                  </a:srgbClr>
                </a:solidFill>
                <a:effectLst/>
                <a:uLnTx/>
                <a:uFillTx/>
                <a:latin typeface="Consolas"/>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dirty="0">
              <a:ln>
                <a:noFill/>
              </a:ln>
              <a:solidFill>
                <a:srgbClr val="F7F7F7">
                  <a:lumMod val="25000"/>
                </a:srgbClr>
              </a:solidFill>
              <a:effectLst/>
              <a:uLnTx/>
              <a:uFillTx/>
              <a:latin typeface="Consolas"/>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a:ea typeface="+mn-ea"/>
                <a:cs typeface="Lucida Sans"/>
              </a:rPr>
              <a:t>}</a:t>
            </a:r>
            <a:endParaRPr kumimoji="0" lang="en-GB" sz="1400" b="0" i="0" u="none" strike="noStrike" kern="1200" cap="none" spc="0" normalizeH="0" baseline="0" noProof="0" dirty="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dirty="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dirty="0">
              <a:ln>
                <a:noFill/>
              </a:ln>
              <a:solidFill>
                <a:srgbClr val="F7F7F7">
                  <a:lumMod val="25000"/>
                </a:srgbClr>
              </a:solidFill>
              <a:effectLst/>
              <a:uLnTx/>
              <a:uFillTx/>
              <a:latin typeface="Arial"/>
              <a:ea typeface="+mn-ea"/>
              <a:cs typeface="Lucida Sans"/>
            </a:endParaRPr>
          </a:p>
        </p:txBody>
      </p:sp>
    </p:spTree>
    <p:extLst>
      <p:ext uri="{BB962C8B-B14F-4D97-AF65-F5344CB8AC3E}">
        <p14:creationId xmlns:p14="http://schemas.microsoft.com/office/powerpoint/2010/main" val="1004996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GB" dirty="0"/>
              <a:t>Constructor Methods</a:t>
            </a:r>
          </a:p>
        </p:txBody>
      </p:sp>
      <p:sp>
        <p:nvSpPr>
          <p:cNvPr id="2" name="Text Placeholder 1"/>
          <p:cNvSpPr>
            <a:spLocks noGrp="1"/>
          </p:cNvSpPr>
          <p:nvPr>
            <p:ph type="body" sz="quarter" idx="15"/>
          </p:nvPr>
        </p:nvSpPr>
        <p:spPr>
          <a:xfrm>
            <a:off x="414000" y="1544760"/>
            <a:ext cx="11113373" cy="4546800"/>
          </a:xfrm>
        </p:spPr>
        <p:txBody>
          <a:bodyPr/>
          <a:lstStyle/>
          <a:p>
            <a:pPr>
              <a:lnSpc>
                <a:spcPct val="130000"/>
              </a:lnSpc>
            </a:pPr>
            <a:r>
              <a:rPr lang="en-US" dirty="0"/>
              <a:t>Suppose you want to create an Animal class with multiple arguments, but you want to account for unknown variables when defining your constructor</a:t>
            </a:r>
          </a:p>
          <a:p>
            <a:pPr>
              <a:lnSpc>
                <a:spcPct val="130000"/>
              </a:lnSpc>
            </a:pPr>
            <a:r>
              <a:rPr lang="en-US" dirty="0"/>
              <a:t>In Java, you would need to write multiple constructors to handle the different input combinations when creating instances</a:t>
            </a:r>
          </a:p>
          <a:p>
            <a:pPr>
              <a:lnSpc>
                <a:spcPct val="130000"/>
              </a:lnSpc>
            </a:pPr>
            <a:r>
              <a:rPr lang="en-US" dirty="0"/>
              <a:t>In Python, you define a single constructor with default values for any optional arguments</a:t>
            </a:r>
          </a:p>
          <a:p>
            <a:pPr lvl="1">
              <a:lnSpc>
                <a:spcPct val="130000"/>
              </a:lnSpc>
            </a:pPr>
            <a:r>
              <a:rPr lang="en-US" i="1" dirty="0"/>
              <a:t>When you create an instance of Animal, you always know its name and species, but finding out the animal’s ambition is more of a challenge and requires extra time and attention</a:t>
            </a:r>
          </a:p>
          <a:p>
            <a:pPr>
              <a:lnSpc>
                <a:spcPct val="130000"/>
              </a:lnSpc>
            </a:pPr>
            <a:endParaRPr lang="en-US" dirty="0"/>
          </a:p>
        </p:txBody>
      </p:sp>
    </p:spTree>
    <p:extLst>
      <p:ext uri="{BB962C8B-B14F-4D97-AF65-F5344CB8AC3E}">
        <p14:creationId xmlns:p14="http://schemas.microsoft.com/office/powerpoint/2010/main" val="237726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a:lnSpc>
                <a:spcPct val="130000"/>
              </a:lnSpc>
            </a:pPr>
            <a:r>
              <a:rPr lang="en-US" b="1" dirty="0"/>
              <a:t>Class names </a:t>
            </a:r>
            <a:r>
              <a:rPr lang="en-US" dirty="0"/>
              <a:t>start with an uppercase letter</a:t>
            </a:r>
          </a:p>
          <a:p>
            <a:pPr>
              <a:lnSpc>
                <a:spcPct val="130000"/>
              </a:lnSpc>
            </a:pPr>
            <a:r>
              <a:rPr lang="en-US" b="1" dirty="0"/>
              <a:t>All other identifiers </a:t>
            </a:r>
            <a:r>
              <a:rPr lang="en-US" dirty="0"/>
              <a:t>start with a lowercase letter</a:t>
            </a:r>
          </a:p>
          <a:p>
            <a:pPr>
              <a:lnSpc>
                <a:spcPct val="130000"/>
              </a:lnSpc>
            </a:pPr>
            <a:r>
              <a:rPr lang="en-US" b="1" dirty="0"/>
              <a:t>Private Identifiers </a:t>
            </a:r>
            <a:r>
              <a:rPr lang="en-US" dirty="0"/>
              <a:t>start with a single leading underscore</a:t>
            </a:r>
          </a:p>
          <a:p>
            <a:pPr>
              <a:lnSpc>
                <a:spcPct val="130000"/>
              </a:lnSpc>
            </a:pPr>
            <a:r>
              <a:rPr lang="en-US" b="1" dirty="0"/>
              <a:t>Strongly Private Identifiers </a:t>
            </a:r>
            <a:r>
              <a:rPr lang="en-US" dirty="0"/>
              <a:t>start with two leading underscores</a:t>
            </a:r>
          </a:p>
          <a:p>
            <a:pPr>
              <a:lnSpc>
                <a:spcPct val="130000"/>
              </a:lnSpc>
            </a:pPr>
            <a:endParaRPr lang="en-US" dirty="0"/>
          </a:p>
        </p:txBody>
      </p:sp>
      <p:sp>
        <p:nvSpPr>
          <p:cNvPr id="7" name="Title 6"/>
          <p:cNvSpPr>
            <a:spLocks noGrp="1"/>
          </p:cNvSpPr>
          <p:nvPr>
            <p:ph type="title"/>
          </p:nvPr>
        </p:nvSpPr>
        <p:spPr/>
        <p:txBody>
          <a:bodyPr>
            <a:noAutofit/>
          </a:bodyPr>
          <a:lstStyle/>
          <a:p>
            <a:r>
              <a:rPr lang="en-GB" dirty="0"/>
              <a:t>Identifiers</a:t>
            </a:r>
          </a:p>
        </p:txBody>
      </p:sp>
    </p:spTree>
    <p:extLst>
      <p:ext uri="{BB962C8B-B14F-4D97-AF65-F5344CB8AC3E}">
        <p14:creationId xmlns:p14="http://schemas.microsoft.com/office/powerpoint/2010/main" val="11850489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sz="quarter" idx="16"/>
          </p:nvPr>
        </p:nvSpPr>
        <p:spPr>
          <a:xfrm>
            <a:off x="6206399" y="1544760"/>
            <a:ext cx="5826843" cy="4546800"/>
          </a:xfrm>
        </p:spPr>
        <p:txBody>
          <a:bodyPr/>
          <a:lstStyle/>
          <a:p>
            <a:pPr marL="0" indent="0">
              <a:buNone/>
            </a:pPr>
            <a:r>
              <a:rPr lang="en-GB" b="1" dirty="0"/>
              <a:t>Java</a:t>
            </a:r>
            <a:endParaRPr lang="en-GB" dirty="0"/>
          </a:p>
        </p:txBody>
      </p:sp>
      <p:sp>
        <p:nvSpPr>
          <p:cNvPr id="8" name="Title 7"/>
          <p:cNvSpPr>
            <a:spLocks noGrp="1"/>
          </p:cNvSpPr>
          <p:nvPr>
            <p:ph type="title"/>
          </p:nvPr>
        </p:nvSpPr>
        <p:spPr/>
        <p:txBody>
          <a:bodyPr>
            <a:noAutofit/>
          </a:bodyPr>
          <a:lstStyle/>
          <a:p>
            <a:r>
              <a:rPr lang="en-GB" dirty="0"/>
              <a:t>Constructor Methods</a:t>
            </a:r>
          </a:p>
        </p:txBody>
      </p:sp>
      <p:sp>
        <p:nvSpPr>
          <p:cNvPr id="2" name="Content Placeholder 1"/>
          <p:cNvSpPr>
            <a:spLocks noGrp="1"/>
          </p:cNvSpPr>
          <p:nvPr>
            <p:ph sz="quarter" idx="15"/>
          </p:nvPr>
        </p:nvSpPr>
        <p:spPr/>
        <p:txBody>
          <a:bodyPr/>
          <a:lstStyle/>
          <a:p>
            <a:pPr marL="0" indent="0">
              <a:buNone/>
            </a:pPr>
            <a:r>
              <a:rPr lang="en-US" b="1" dirty="0"/>
              <a:t>Python</a:t>
            </a:r>
            <a:endParaRPr lang="en-US" dirty="0"/>
          </a:p>
        </p:txBody>
      </p:sp>
      <p:sp>
        <p:nvSpPr>
          <p:cNvPr id="6" name="Content Placeholder 7"/>
          <p:cNvSpPr txBox="1">
            <a:spLocks/>
          </p:cNvSpPr>
          <p:nvPr/>
        </p:nvSpPr>
        <p:spPr>
          <a:xfrm>
            <a:off x="520190" y="2235109"/>
            <a:ext cx="5356510" cy="3845345"/>
          </a:xfrm>
          <a:prstGeom prst="rect">
            <a:avLst/>
          </a:prstGeom>
          <a:solidFill>
            <a:srgbClr val="FFFFFF">
              <a:lumMod val="85000"/>
            </a:srgb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b="1" dirty="0">
                <a:solidFill>
                  <a:schemeClr val="accent2"/>
                </a:solidFill>
                <a:latin typeface="Consolas"/>
              </a:rPr>
              <a:t>class</a:t>
            </a:r>
            <a:r>
              <a:rPr lang="en-GB" sz="1400" dirty="0">
                <a:latin typeface="Consolas" panose="020B0609020204030204" pitchFamily="49" charset="0"/>
              </a:rPr>
              <a:t> </a:t>
            </a:r>
            <a:r>
              <a:rPr lang="en-GB" sz="1400" dirty="0">
                <a:solidFill>
                  <a:schemeClr val="accent6"/>
                </a:solidFill>
                <a:latin typeface="Consolas"/>
              </a:rPr>
              <a:t>Animal</a:t>
            </a:r>
            <a:r>
              <a:rPr lang="en-GB" sz="1400" dirty="0">
                <a:latin typeface="Consolas" panose="020B0609020204030204" pitchFamily="49" charset="0"/>
              </a:rPr>
              <a:t> ():</a:t>
            </a:r>
          </a:p>
          <a:p>
            <a:r>
              <a:rPr lang="en-GB" sz="1400" dirty="0">
                <a:latin typeface="Consolas" panose="020B0609020204030204" pitchFamily="49" charset="0"/>
              </a:rPr>
              <a:t>    </a:t>
            </a:r>
            <a:r>
              <a:rPr lang="en-GB" sz="1400" b="1" dirty="0" err="1">
                <a:solidFill>
                  <a:schemeClr val="accent2"/>
                </a:solidFill>
                <a:latin typeface="Consolas"/>
              </a:rPr>
              <a:t>def</a:t>
            </a:r>
            <a:r>
              <a:rPr lang="en-GB" sz="1400" b="1" dirty="0">
                <a:solidFill>
                  <a:schemeClr val="accent2"/>
                </a:solidFill>
                <a:latin typeface="Consolas"/>
              </a:rPr>
              <a:t> </a:t>
            </a:r>
            <a:r>
              <a:rPr lang="en-GB" sz="1400" dirty="0">
                <a:solidFill>
                  <a:schemeClr val="accent6"/>
                </a:solidFill>
                <a:latin typeface="Consolas"/>
              </a:rPr>
              <a:t>__</a:t>
            </a:r>
            <a:r>
              <a:rPr lang="en-GB" sz="1400" dirty="0" err="1">
                <a:solidFill>
                  <a:schemeClr val="accent6"/>
                </a:solidFill>
                <a:latin typeface="Consolas"/>
              </a:rPr>
              <a:t>init</a:t>
            </a:r>
            <a:r>
              <a:rPr lang="en-GB" sz="1400" dirty="0">
                <a:solidFill>
                  <a:schemeClr val="accent6"/>
                </a:solidFill>
                <a:latin typeface="Consolas"/>
              </a:rPr>
              <a:t>__ </a:t>
            </a:r>
            <a:r>
              <a:rPr lang="en-GB" sz="1400" dirty="0">
                <a:latin typeface="Consolas" panose="020B0609020204030204" pitchFamily="49" charset="0"/>
              </a:rPr>
              <a:t>(</a:t>
            </a:r>
            <a:r>
              <a:rPr lang="en-GB" sz="1400" dirty="0">
                <a:solidFill>
                  <a:schemeClr val="accent2"/>
                </a:solidFill>
                <a:latin typeface="Consolas" panose="020B0609020204030204" pitchFamily="49" charset="0"/>
              </a:rPr>
              <a:t>self</a:t>
            </a:r>
            <a:r>
              <a:rPr lang="en-GB" sz="1400" dirty="0">
                <a:latin typeface="Consolas" panose="020B0609020204030204" pitchFamily="49" charset="0"/>
              </a:rPr>
              <a:t>, </a:t>
            </a:r>
            <a:r>
              <a:rPr lang="en-GB" sz="1400" dirty="0">
                <a:solidFill>
                  <a:schemeClr val="accent5"/>
                </a:solidFill>
                <a:latin typeface="Consolas" panose="020B0609020204030204" pitchFamily="49" charset="0"/>
              </a:rPr>
              <a:t>name</a:t>
            </a:r>
            <a:r>
              <a:rPr lang="en-GB" sz="1400" dirty="0">
                <a:latin typeface="Consolas" panose="020B0609020204030204" pitchFamily="49" charset="0"/>
              </a:rPr>
              <a:t>, </a:t>
            </a:r>
            <a:r>
              <a:rPr lang="en-GB" sz="1400" dirty="0">
                <a:solidFill>
                  <a:schemeClr val="accent5"/>
                </a:solidFill>
                <a:latin typeface="Consolas" panose="020B0609020204030204" pitchFamily="49" charset="0"/>
              </a:rPr>
              <a:t>species</a:t>
            </a:r>
            <a:r>
              <a:rPr lang="en-GB" sz="1400" dirty="0">
                <a:latin typeface="Consolas" panose="020B0609020204030204" pitchFamily="49" charset="0"/>
              </a:rPr>
              <a:t>,</a:t>
            </a:r>
            <a:r>
              <a:rPr lang="en-GB" sz="1400" dirty="0">
                <a:solidFill>
                  <a:schemeClr val="accent5"/>
                </a:solidFill>
                <a:latin typeface="Consolas" panose="020B0609020204030204" pitchFamily="49" charset="0"/>
              </a:rPr>
              <a:t> ambition </a:t>
            </a:r>
            <a:r>
              <a:rPr lang="en-GB" sz="1400" dirty="0">
                <a:latin typeface="Consolas" panose="020B0609020204030204" pitchFamily="49" charset="0"/>
              </a:rPr>
              <a:t>= 			</a:t>
            </a:r>
            <a:r>
              <a:rPr lang="en-GB" sz="1400" dirty="0">
                <a:solidFill>
                  <a:schemeClr val="accent3"/>
                </a:solidFill>
                <a:latin typeface="Consolas" panose="020B0609020204030204" pitchFamily="49" charset="0"/>
              </a:rPr>
              <a:t>“&lt;unknown&gt;”</a:t>
            </a:r>
            <a:r>
              <a:rPr lang="en-GB" sz="1400" dirty="0">
                <a:latin typeface="Consolas" panose="020B0609020204030204" pitchFamily="49" charset="0"/>
              </a:rPr>
              <a:t>):</a:t>
            </a:r>
          </a:p>
          <a:p>
            <a:r>
              <a:rPr lang="en-GB" sz="1400" dirty="0">
                <a:latin typeface="Consolas" panose="020B0609020204030204" pitchFamily="49" charset="0"/>
              </a:rPr>
              <a:t>    </a:t>
            </a:r>
            <a:r>
              <a:rPr lang="en-GB" sz="1400" b="1" dirty="0">
                <a:solidFill>
                  <a:schemeClr val="accent2"/>
                </a:solidFill>
                <a:latin typeface="Consolas"/>
              </a:rPr>
              <a:t> </a:t>
            </a:r>
            <a:r>
              <a:rPr lang="en-GB" sz="1400" dirty="0">
                <a:latin typeface="Consolas" panose="020B0609020204030204" pitchFamily="49" charset="0"/>
              </a:rPr>
              <a:t>   </a:t>
            </a:r>
            <a:r>
              <a:rPr lang="en-GB" sz="1400" b="1" dirty="0" err="1">
                <a:solidFill>
                  <a:schemeClr val="accent2"/>
                </a:solidFill>
                <a:latin typeface="Consolas"/>
              </a:rPr>
              <a:t>self</a:t>
            </a:r>
            <a:r>
              <a:rPr lang="en-GB" sz="1400" dirty="0" err="1">
                <a:latin typeface="Consolas" panose="020B0609020204030204" pitchFamily="49" charset="0"/>
              </a:rPr>
              <a:t>.</a:t>
            </a:r>
            <a:r>
              <a:rPr lang="en-GB" sz="1400" dirty="0" err="1">
                <a:solidFill>
                  <a:schemeClr val="accent5"/>
                </a:solidFill>
                <a:latin typeface="Consolas" panose="020B0609020204030204" pitchFamily="49" charset="0"/>
              </a:rPr>
              <a:t>name</a:t>
            </a:r>
            <a:r>
              <a:rPr lang="en-GB" sz="1400" dirty="0">
                <a:latin typeface="Consolas" panose="020B0609020204030204" pitchFamily="49" charset="0"/>
              </a:rPr>
              <a:t>     = </a:t>
            </a:r>
            <a:r>
              <a:rPr lang="en-GB" sz="1400" dirty="0">
                <a:solidFill>
                  <a:schemeClr val="accent5"/>
                </a:solidFill>
                <a:latin typeface="Consolas" panose="020B0609020204030204" pitchFamily="49" charset="0"/>
              </a:rPr>
              <a:t>name</a:t>
            </a:r>
          </a:p>
          <a:p>
            <a:r>
              <a:rPr lang="en-GB" sz="1400" b="1" dirty="0">
                <a:solidFill>
                  <a:schemeClr val="accent5"/>
                </a:solidFill>
                <a:latin typeface="Consolas" panose="020B0609020204030204" pitchFamily="49" charset="0"/>
              </a:rPr>
              <a:t>	  </a:t>
            </a:r>
            <a:r>
              <a:rPr lang="en-GB" sz="1400" b="1" dirty="0" err="1">
                <a:solidFill>
                  <a:schemeClr val="accent2"/>
                </a:solidFill>
                <a:latin typeface="Consolas"/>
              </a:rPr>
              <a:t>self</a:t>
            </a:r>
            <a:r>
              <a:rPr lang="en-GB" sz="1400" dirty="0" err="1">
                <a:latin typeface="Consolas" panose="020B0609020204030204" pitchFamily="49" charset="0"/>
              </a:rPr>
              <a:t>.</a:t>
            </a:r>
            <a:r>
              <a:rPr lang="en-GB" sz="1400" dirty="0" err="1">
                <a:solidFill>
                  <a:schemeClr val="accent5"/>
                </a:solidFill>
                <a:latin typeface="Consolas" panose="020B0609020204030204" pitchFamily="49" charset="0"/>
              </a:rPr>
              <a:t>species</a:t>
            </a:r>
            <a:r>
              <a:rPr lang="en-GB" sz="1400" dirty="0">
                <a:latin typeface="Consolas" panose="020B0609020204030204" pitchFamily="49" charset="0"/>
              </a:rPr>
              <a:t>  = </a:t>
            </a:r>
            <a:r>
              <a:rPr lang="en-GB" sz="1400" dirty="0">
                <a:solidFill>
                  <a:schemeClr val="accent5"/>
                </a:solidFill>
                <a:latin typeface="Consolas" panose="020B0609020204030204" pitchFamily="49" charset="0"/>
              </a:rPr>
              <a:t>species</a:t>
            </a:r>
          </a:p>
          <a:p>
            <a:r>
              <a:rPr lang="en-GB" sz="1400" dirty="0">
                <a:latin typeface="Consolas" panose="020B0609020204030204" pitchFamily="49" charset="0"/>
              </a:rPr>
              <a:t> 	  </a:t>
            </a:r>
            <a:r>
              <a:rPr lang="en-GB" sz="1400" b="1" dirty="0" err="1">
                <a:solidFill>
                  <a:schemeClr val="accent2"/>
                </a:solidFill>
                <a:latin typeface="Consolas"/>
              </a:rPr>
              <a:t>self</a:t>
            </a:r>
            <a:r>
              <a:rPr lang="en-GB" sz="1400" dirty="0" err="1">
                <a:latin typeface="Consolas" panose="020B0609020204030204" pitchFamily="49" charset="0"/>
              </a:rPr>
              <a:t>.</a:t>
            </a:r>
            <a:r>
              <a:rPr lang="en-GB" sz="1400" dirty="0" err="1">
                <a:solidFill>
                  <a:schemeClr val="accent5"/>
                </a:solidFill>
                <a:latin typeface="Consolas" panose="020B0609020204030204" pitchFamily="49" charset="0"/>
              </a:rPr>
              <a:t>ambition</a:t>
            </a:r>
            <a:r>
              <a:rPr lang="en-GB" sz="1400" dirty="0">
                <a:latin typeface="Consolas" panose="020B0609020204030204" pitchFamily="49" charset="0"/>
              </a:rPr>
              <a:t> = </a:t>
            </a:r>
            <a:r>
              <a:rPr lang="en-GB" sz="1400" dirty="0">
                <a:solidFill>
                  <a:schemeClr val="accent5"/>
                </a:solidFill>
                <a:latin typeface="Consolas" panose="020B0609020204030204" pitchFamily="49" charset="0"/>
              </a:rPr>
              <a:t>ambition</a:t>
            </a:r>
          </a:p>
          <a:p>
            <a:endParaRPr lang="en-GB" sz="1400" dirty="0">
              <a:latin typeface="Consolas" panose="020B0609020204030204" pitchFamily="49" charset="0"/>
            </a:endParaRPr>
          </a:p>
          <a:p>
            <a:r>
              <a:rPr lang="en-GB" sz="1400" dirty="0">
                <a:latin typeface="Consolas" panose="020B0609020204030204" pitchFamily="49" charset="0"/>
              </a:rPr>
              <a:t>    </a:t>
            </a:r>
            <a:r>
              <a:rPr lang="en-GB" sz="1400" b="1" dirty="0" err="1">
                <a:solidFill>
                  <a:schemeClr val="accent2"/>
                </a:solidFill>
                <a:latin typeface="Consolas"/>
              </a:rPr>
              <a:t>def</a:t>
            </a:r>
            <a:r>
              <a:rPr lang="en-GB" sz="1400" b="1" dirty="0">
                <a:solidFill>
                  <a:schemeClr val="accent2"/>
                </a:solidFill>
                <a:latin typeface="Consolas"/>
              </a:rPr>
              <a:t> </a:t>
            </a:r>
            <a:r>
              <a:rPr lang="en-GB" sz="1400" dirty="0" err="1">
                <a:solidFill>
                  <a:schemeClr val="accent6"/>
                </a:solidFill>
                <a:latin typeface="Consolas"/>
              </a:rPr>
              <a:t>printInfo</a:t>
            </a:r>
            <a:r>
              <a:rPr lang="en-GB" sz="1400" dirty="0">
                <a:latin typeface="Consolas" panose="020B0609020204030204" pitchFamily="49" charset="0"/>
              </a:rPr>
              <a:t> (</a:t>
            </a:r>
            <a:r>
              <a:rPr lang="en-GB" sz="1400" dirty="0">
                <a:solidFill>
                  <a:schemeClr val="accent2"/>
                </a:solidFill>
                <a:latin typeface="Consolas" panose="020B0609020204030204" pitchFamily="49" charset="0"/>
              </a:rPr>
              <a:t>self</a:t>
            </a:r>
            <a:r>
              <a:rPr lang="en-GB" sz="1400" dirty="0">
                <a:latin typeface="Consolas" panose="020B0609020204030204" pitchFamily="49" charset="0"/>
              </a:rPr>
              <a:t>):</a:t>
            </a:r>
          </a:p>
          <a:p>
            <a:r>
              <a:rPr lang="en-GB" sz="1400" dirty="0">
                <a:latin typeface="Consolas" panose="020B0609020204030204" pitchFamily="49" charset="0"/>
              </a:rPr>
              <a:t>        </a:t>
            </a:r>
            <a:r>
              <a:rPr lang="en-GB" sz="1400" dirty="0">
                <a:solidFill>
                  <a:schemeClr val="accent4"/>
                </a:solidFill>
                <a:latin typeface="Consolas" panose="020B0609020204030204" pitchFamily="49" charset="0"/>
              </a:rPr>
              <a:t>print</a:t>
            </a:r>
            <a:r>
              <a:rPr lang="en-GB" sz="1400" dirty="0">
                <a:latin typeface="Consolas" panose="020B0609020204030204" pitchFamily="49" charset="0"/>
              </a:rPr>
              <a:t> (</a:t>
            </a:r>
            <a:r>
              <a:rPr lang="en-GB" sz="1400" b="1" dirty="0" err="1">
                <a:solidFill>
                  <a:schemeClr val="accent2"/>
                </a:solidFill>
                <a:latin typeface="Consolas"/>
              </a:rPr>
              <a:t>self</a:t>
            </a:r>
            <a:r>
              <a:rPr lang="en-GB" sz="1400" dirty="0" err="1">
                <a:latin typeface="Consolas" panose="020B0609020204030204" pitchFamily="49" charset="0"/>
              </a:rPr>
              <a:t>.</a:t>
            </a:r>
            <a:r>
              <a:rPr lang="en-GB" sz="1400" dirty="0" err="1">
                <a:solidFill>
                  <a:schemeClr val="accent5"/>
                </a:solidFill>
                <a:latin typeface="Consolas" panose="020B0609020204030204" pitchFamily="49" charset="0"/>
              </a:rPr>
              <a:t>name</a:t>
            </a:r>
            <a:r>
              <a:rPr lang="en-GB" sz="1400" dirty="0">
                <a:solidFill>
                  <a:schemeClr val="accent5"/>
                </a:solidFill>
                <a:latin typeface="Consolas" panose="020B0609020204030204" pitchFamily="49" charset="0"/>
              </a:rPr>
              <a:t>, </a:t>
            </a:r>
            <a:r>
              <a:rPr lang="en-GB" sz="1400" dirty="0">
                <a:solidFill>
                  <a:schemeClr val="accent3"/>
                </a:solidFill>
                <a:latin typeface="Consolas" panose="020B0609020204030204" pitchFamily="49" charset="0"/>
              </a:rPr>
              <a:t>“the”</a:t>
            </a:r>
            <a:r>
              <a:rPr lang="en-GB" sz="1400" dirty="0">
                <a:latin typeface="Consolas" panose="020B0609020204030204" pitchFamily="49" charset="0"/>
              </a:rPr>
              <a:t>,</a:t>
            </a:r>
            <a:r>
              <a:rPr lang="en-GB" sz="1400" dirty="0">
                <a:solidFill>
                  <a:schemeClr val="accent5"/>
                </a:solidFill>
                <a:latin typeface="Consolas" panose="020B0609020204030204" pitchFamily="49" charset="0"/>
              </a:rPr>
              <a:t> </a:t>
            </a:r>
            <a:r>
              <a:rPr lang="en-GB" sz="1400" b="1" dirty="0" err="1">
                <a:solidFill>
                  <a:schemeClr val="accent2"/>
                </a:solidFill>
                <a:latin typeface="Consolas"/>
              </a:rPr>
              <a:t>self</a:t>
            </a:r>
            <a:r>
              <a:rPr lang="en-GB" sz="1400" dirty="0" err="1">
                <a:latin typeface="Consolas" panose="020B0609020204030204" pitchFamily="49" charset="0"/>
              </a:rPr>
              <a:t>.</a:t>
            </a:r>
            <a:r>
              <a:rPr lang="en-GB" sz="1400" dirty="0" err="1">
                <a:solidFill>
                  <a:schemeClr val="accent5"/>
                </a:solidFill>
                <a:latin typeface="Consolas" panose="020B0609020204030204" pitchFamily="49" charset="0"/>
              </a:rPr>
              <a:t>species</a:t>
            </a:r>
            <a:r>
              <a:rPr lang="en-GB" sz="1400" dirty="0">
                <a:solidFill>
                  <a:schemeClr val="accent5"/>
                </a:solidFill>
                <a:latin typeface="Consolas" panose="020B0609020204030204" pitchFamily="49" charset="0"/>
              </a:rPr>
              <a:t>,</a:t>
            </a:r>
          </a:p>
          <a:p>
            <a:r>
              <a:rPr lang="en-GB" sz="1400" dirty="0">
                <a:solidFill>
                  <a:schemeClr val="accent5"/>
                </a:solidFill>
                <a:latin typeface="Consolas" panose="020B0609020204030204" pitchFamily="49" charset="0"/>
              </a:rPr>
              <a:t>		   </a:t>
            </a:r>
            <a:r>
              <a:rPr lang="en-GB" sz="1400" dirty="0">
                <a:solidFill>
                  <a:schemeClr val="accent3"/>
                </a:solidFill>
                <a:latin typeface="Consolas" panose="020B0609020204030204" pitchFamily="49" charset="0"/>
              </a:rPr>
              <a:t>“wants to”</a:t>
            </a:r>
            <a:r>
              <a:rPr lang="en-GB" sz="1400" dirty="0">
                <a:latin typeface="Consolas" panose="020B0609020204030204" pitchFamily="49" charset="0"/>
              </a:rPr>
              <a:t>,</a:t>
            </a:r>
            <a:r>
              <a:rPr lang="en-GB" sz="1400" dirty="0">
                <a:solidFill>
                  <a:schemeClr val="accent5"/>
                </a:solidFill>
                <a:latin typeface="Consolas" panose="020B0609020204030204" pitchFamily="49" charset="0"/>
              </a:rPr>
              <a:t> </a:t>
            </a:r>
            <a:r>
              <a:rPr lang="en-GB" sz="1400" b="1" dirty="0" err="1">
                <a:solidFill>
                  <a:schemeClr val="accent2"/>
                </a:solidFill>
                <a:latin typeface="Consolas"/>
              </a:rPr>
              <a:t>self</a:t>
            </a:r>
            <a:r>
              <a:rPr lang="en-GB" sz="1400" dirty="0" err="1">
                <a:latin typeface="Consolas" panose="020B0609020204030204" pitchFamily="49" charset="0"/>
              </a:rPr>
              <a:t>.</a:t>
            </a:r>
            <a:r>
              <a:rPr lang="en-GB" sz="1400" dirty="0" err="1">
                <a:solidFill>
                  <a:schemeClr val="accent5"/>
                </a:solidFill>
                <a:latin typeface="Consolas" panose="020B0609020204030204" pitchFamily="49" charset="0"/>
              </a:rPr>
              <a:t>ambition</a:t>
            </a:r>
            <a:r>
              <a:rPr lang="en-GB" sz="1400" dirty="0">
                <a:latin typeface="Consolas" panose="020B0609020204030204" pitchFamily="49" charset="0"/>
              </a:rPr>
              <a:t>,</a:t>
            </a:r>
            <a:r>
              <a:rPr lang="en-GB" sz="1400" dirty="0">
                <a:solidFill>
                  <a:schemeClr val="accent5"/>
                </a:solidFill>
                <a:latin typeface="Consolas" panose="020B0609020204030204" pitchFamily="49" charset="0"/>
              </a:rPr>
              <a:t> </a:t>
            </a:r>
            <a:r>
              <a:rPr lang="en-GB" sz="1400" dirty="0">
                <a:solidFill>
                  <a:schemeClr val="accent3"/>
                </a:solidFill>
                <a:latin typeface="Consolas" panose="020B0609020204030204" pitchFamily="49" charset="0"/>
              </a:rPr>
              <a:t>“!”</a:t>
            </a:r>
            <a:r>
              <a:rPr lang="en-GB" sz="1400" dirty="0">
                <a:latin typeface="Consolas" panose="020B0609020204030204" pitchFamily="49" charset="0"/>
              </a:rPr>
              <a:t>)</a:t>
            </a:r>
          </a:p>
          <a:p>
            <a:endParaRPr lang="en-GB" sz="1400" dirty="0">
              <a:latin typeface="Consolas" panose="020B0609020204030204" pitchFamily="49" charset="0"/>
            </a:endParaRPr>
          </a:p>
          <a:p>
            <a:r>
              <a:rPr lang="en-GB" sz="1400" dirty="0" err="1">
                <a:solidFill>
                  <a:schemeClr val="accent1"/>
                </a:solidFill>
                <a:latin typeface="Consolas"/>
              </a:rPr>
              <a:t>tamarin</a:t>
            </a:r>
            <a:r>
              <a:rPr lang="en-GB" sz="1400" dirty="0">
                <a:solidFill>
                  <a:schemeClr val="accent1"/>
                </a:solidFill>
                <a:latin typeface="Consolas"/>
              </a:rPr>
              <a:t> </a:t>
            </a:r>
            <a:r>
              <a:rPr lang="en-GB" sz="1400" dirty="0">
                <a:latin typeface="Consolas" panose="020B0609020204030204" pitchFamily="49" charset="0"/>
              </a:rPr>
              <a:t> = </a:t>
            </a:r>
            <a:r>
              <a:rPr lang="en-GB" sz="1400" dirty="0">
                <a:solidFill>
                  <a:schemeClr val="accent6"/>
                </a:solidFill>
                <a:latin typeface="Consolas"/>
              </a:rPr>
              <a:t>Animal</a:t>
            </a:r>
            <a:r>
              <a:rPr lang="en-GB" sz="1400" dirty="0">
                <a:latin typeface="Consolas" panose="020B0609020204030204" pitchFamily="49" charset="0"/>
              </a:rPr>
              <a:t> (</a:t>
            </a:r>
            <a:r>
              <a:rPr lang="en-GB" sz="1400" dirty="0">
                <a:solidFill>
                  <a:schemeClr val="accent3"/>
                </a:solidFill>
                <a:latin typeface="Consolas" panose="020B0609020204030204" pitchFamily="49" charset="0"/>
              </a:rPr>
              <a:t>“Brian"</a:t>
            </a:r>
            <a:r>
              <a:rPr lang="en-GB" sz="1400" dirty="0">
                <a:latin typeface="Consolas" panose="020B0609020204030204" pitchFamily="49" charset="0"/>
              </a:rPr>
              <a:t>, </a:t>
            </a:r>
            <a:r>
              <a:rPr lang="en-GB" sz="1400" dirty="0">
                <a:solidFill>
                  <a:schemeClr val="accent3"/>
                </a:solidFill>
                <a:latin typeface="Consolas" panose="020B0609020204030204" pitchFamily="49" charset="0"/>
              </a:rPr>
              <a:t>“</a:t>
            </a:r>
            <a:r>
              <a:rPr lang="en-GB" sz="1400" dirty="0" err="1">
                <a:solidFill>
                  <a:schemeClr val="accent3"/>
                </a:solidFill>
                <a:latin typeface="Consolas" panose="020B0609020204030204" pitchFamily="49" charset="0"/>
              </a:rPr>
              <a:t>tamarin</a:t>
            </a:r>
            <a:r>
              <a:rPr lang="en-GB" sz="1400" dirty="0">
                <a:solidFill>
                  <a:schemeClr val="accent3"/>
                </a:solidFill>
                <a:latin typeface="Consolas" panose="020B0609020204030204" pitchFamily="49" charset="0"/>
              </a:rPr>
              <a:t> monkey”</a:t>
            </a:r>
            <a:r>
              <a:rPr lang="en-GB" sz="1400" dirty="0">
                <a:latin typeface="Consolas" panose="020B0609020204030204" pitchFamily="49" charset="0"/>
              </a:rPr>
              <a:t>,</a:t>
            </a:r>
            <a:r>
              <a:rPr lang="en-GB" sz="1400" dirty="0">
                <a:solidFill>
                  <a:schemeClr val="accent3"/>
                </a:solidFill>
                <a:latin typeface="Consolas" panose="020B0609020204030204" pitchFamily="49" charset="0"/>
              </a:rPr>
              <a:t> 				 “resolve an argument he had 				 with his friend</a:t>
            </a:r>
            <a:r>
              <a:rPr lang="en-GB" sz="1400" dirty="0">
                <a:latin typeface="Consolas" panose="020B0609020204030204" pitchFamily="49" charset="0"/>
              </a:rPr>
              <a:t>)</a:t>
            </a:r>
          </a:p>
          <a:p>
            <a:r>
              <a:rPr lang="en-GB" sz="1400" dirty="0">
                <a:solidFill>
                  <a:schemeClr val="accent1"/>
                </a:solidFill>
                <a:latin typeface="Consolas"/>
              </a:rPr>
              <a:t>squirrel </a:t>
            </a:r>
            <a:r>
              <a:rPr lang="en-GB" sz="1400" dirty="0">
                <a:latin typeface="Consolas" panose="020B0609020204030204" pitchFamily="49" charset="0"/>
              </a:rPr>
              <a:t>= </a:t>
            </a:r>
            <a:r>
              <a:rPr lang="en-GB" sz="1400" dirty="0">
                <a:solidFill>
                  <a:schemeClr val="accent6"/>
                </a:solidFill>
                <a:latin typeface="Consolas"/>
              </a:rPr>
              <a:t>Animal</a:t>
            </a:r>
            <a:r>
              <a:rPr lang="en-GB" sz="1400" dirty="0">
                <a:latin typeface="Consolas" panose="020B0609020204030204" pitchFamily="49" charset="0"/>
              </a:rPr>
              <a:t> (</a:t>
            </a:r>
            <a:r>
              <a:rPr lang="en-GB" sz="1400" dirty="0">
                <a:solidFill>
                  <a:schemeClr val="accent3"/>
                </a:solidFill>
                <a:latin typeface="Consolas" panose="020B0609020204030204" pitchFamily="49" charset="0"/>
              </a:rPr>
              <a:t>“Jeff"</a:t>
            </a:r>
            <a:r>
              <a:rPr lang="en-GB" sz="1400" dirty="0">
                <a:latin typeface="Consolas" panose="020B0609020204030204" pitchFamily="49" charset="0"/>
              </a:rPr>
              <a:t>, </a:t>
            </a:r>
            <a:r>
              <a:rPr lang="en-GB" sz="1400" dirty="0">
                <a:solidFill>
                  <a:schemeClr val="accent3"/>
                </a:solidFill>
                <a:latin typeface="Consolas" panose="020B0609020204030204" pitchFamily="49" charset="0"/>
              </a:rPr>
              <a:t>“black squirrel”</a:t>
            </a:r>
            <a:r>
              <a:rPr lang="en-GB" sz="1400" dirty="0">
                <a:latin typeface="Consolas" panose="020B0609020204030204" pitchFamily="49" charset="0"/>
              </a:rPr>
              <a:t>)</a:t>
            </a:r>
          </a:p>
          <a:p>
            <a:r>
              <a:rPr lang="en-GB" sz="1400" dirty="0" err="1">
                <a:solidFill>
                  <a:schemeClr val="accent1"/>
                </a:solidFill>
                <a:latin typeface="Consolas"/>
              </a:rPr>
              <a:t>tamarin</a:t>
            </a:r>
            <a:r>
              <a:rPr lang="en-GB" sz="1400" dirty="0" err="1">
                <a:solidFill>
                  <a:schemeClr val="bg1">
                    <a:lumMod val="95000"/>
                  </a:schemeClr>
                </a:solidFill>
                <a:latin typeface="Consolas"/>
              </a:rPr>
              <a:t>.</a:t>
            </a:r>
            <a:r>
              <a:rPr lang="en-GB" sz="1400" dirty="0" err="1">
                <a:solidFill>
                  <a:schemeClr val="accent6"/>
                </a:solidFill>
                <a:latin typeface="Consolas"/>
              </a:rPr>
              <a:t>printInfo</a:t>
            </a:r>
            <a:r>
              <a:rPr lang="en-GB" sz="1400" dirty="0">
                <a:latin typeface="Consolas" panose="020B0609020204030204" pitchFamily="49" charset="0"/>
              </a:rPr>
              <a:t>  ()</a:t>
            </a:r>
          </a:p>
          <a:p>
            <a:r>
              <a:rPr lang="en-GB" sz="1400" dirty="0" err="1">
                <a:solidFill>
                  <a:schemeClr val="accent1"/>
                </a:solidFill>
                <a:latin typeface="Consolas"/>
              </a:rPr>
              <a:t>squirrel</a:t>
            </a:r>
            <a:r>
              <a:rPr lang="en-GB" sz="1400" dirty="0" err="1">
                <a:solidFill>
                  <a:schemeClr val="bg1">
                    <a:lumMod val="95000"/>
                  </a:schemeClr>
                </a:solidFill>
                <a:latin typeface="Consolas"/>
              </a:rPr>
              <a:t>.</a:t>
            </a:r>
            <a:r>
              <a:rPr lang="en-GB" sz="1400" dirty="0" err="1">
                <a:solidFill>
                  <a:schemeClr val="accent6"/>
                </a:solidFill>
                <a:latin typeface="Consolas"/>
              </a:rPr>
              <a:t>printInfo</a:t>
            </a:r>
            <a:r>
              <a:rPr lang="en-GB" sz="1400" dirty="0">
                <a:latin typeface="Consolas" panose="020B0609020204030204" pitchFamily="49" charset="0"/>
              </a:rPr>
              <a:t> ()</a:t>
            </a:r>
          </a:p>
        </p:txBody>
      </p:sp>
      <p:sp>
        <p:nvSpPr>
          <p:cNvPr id="10" name="Content Placeholder 3"/>
          <p:cNvSpPr txBox="1">
            <a:spLocks/>
          </p:cNvSpPr>
          <p:nvPr/>
        </p:nvSpPr>
        <p:spPr>
          <a:xfrm>
            <a:off x="6315635" y="2235111"/>
            <a:ext cx="5330133" cy="3845344"/>
          </a:xfrm>
          <a:prstGeom prst="rect">
            <a:avLst/>
          </a:prstGeom>
          <a:solidFill>
            <a:srgbClr val="FFFFFF">
              <a:lumMod val="85000"/>
            </a:srgbClr>
          </a:solidFill>
        </p:spPr>
        <p:txBody>
          <a:bodyPr vert="horz" lIns="91440" tIns="45720" rIns="91440" bIns="45720" rtlCol="0">
            <a:normAutofit fontScale="92500" lnSpcReduction="20000"/>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b="1" dirty="0">
                <a:solidFill>
                  <a:schemeClr val="accent2"/>
                </a:solidFill>
                <a:latin typeface="Consolas"/>
              </a:rPr>
              <a:t>public class </a:t>
            </a:r>
            <a:r>
              <a:rPr lang="en-GB" sz="1400" dirty="0">
                <a:solidFill>
                  <a:schemeClr val="accent6"/>
                </a:solidFill>
                <a:latin typeface="Consolas"/>
              </a:rPr>
              <a:t>Animal </a:t>
            </a:r>
            <a:r>
              <a:rPr lang="en-GB" sz="1400" dirty="0">
                <a:solidFill>
                  <a:schemeClr val="bg1">
                    <a:lumMod val="95000"/>
                  </a:schemeClr>
                </a:solidFill>
                <a:latin typeface="Consolas"/>
              </a:rPr>
              <a:t>{</a:t>
            </a:r>
          </a:p>
          <a:p>
            <a:r>
              <a:rPr lang="en-GB" sz="1400" b="1" dirty="0">
                <a:solidFill>
                  <a:srgbClr val="7F0055"/>
                </a:solidFill>
                <a:latin typeface="Consolas"/>
              </a:rPr>
              <a:t>   </a:t>
            </a:r>
            <a:r>
              <a:rPr lang="en-GB" sz="1400" b="1" dirty="0">
                <a:solidFill>
                  <a:schemeClr val="accent2"/>
                </a:solidFill>
                <a:latin typeface="Consolas"/>
              </a:rPr>
              <a:t>private String </a:t>
            </a:r>
            <a:r>
              <a:rPr lang="en-GB" sz="1400" dirty="0">
                <a:solidFill>
                  <a:schemeClr val="accent5"/>
                </a:solidFill>
                <a:latin typeface="Consolas"/>
              </a:rPr>
              <a:t>name</a:t>
            </a:r>
            <a:r>
              <a:rPr lang="en-GB" sz="1400" dirty="0">
                <a:solidFill>
                  <a:schemeClr val="bg1">
                    <a:lumMod val="95000"/>
                  </a:schemeClr>
                </a:solidFill>
                <a:latin typeface="Consolas"/>
              </a:rPr>
              <a:t>;</a:t>
            </a:r>
          </a:p>
          <a:p>
            <a:r>
              <a:rPr lang="en-GB" sz="1400" b="1" dirty="0">
                <a:solidFill>
                  <a:srgbClr val="000000"/>
                </a:solidFill>
                <a:latin typeface="Consolas"/>
              </a:rPr>
              <a:t> </a:t>
            </a:r>
            <a:r>
              <a:rPr lang="en-GB" sz="1400" b="1" dirty="0">
                <a:solidFill>
                  <a:srgbClr val="7F0055"/>
                </a:solidFill>
                <a:latin typeface="Consolas"/>
              </a:rPr>
              <a:t>  </a:t>
            </a:r>
            <a:r>
              <a:rPr lang="en-GB" sz="1400" b="1" dirty="0">
                <a:solidFill>
                  <a:schemeClr val="accent2"/>
                </a:solidFill>
                <a:latin typeface="Consolas"/>
              </a:rPr>
              <a:t>private String </a:t>
            </a:r>
            <a:r>
              <a:rPr lang="en-GB" sz="1400" dirty="0">
                <a:solidFill>
                  <a:schemeClr val="accent5"/>
                </a:solidFill>
                <a:latin typeface="Consolas"/>
              </a:rPr>
              <a:t>species</a:t>
            </a:r>
            <a:r>
              <a:rPr lang="en-GB" sz="1400" dirty="0">
                <a:solidFill>
                  <a:schemeClr val="bg1">
                    <a:lumMod val="95000"/>
                  </a:schemeClr>
                </a:solidFill>
                <a:latin typeface="Consolas"/>
              </a:rPr>
              <a:t>;</a:t>
            </a:r>
          </a:p>
          <a:p>
            <a:r>
              <a:rPr lang="en-GB" sz="1400" b="1" dirty="0">
                <a:solidFill>
                  <a:schemeClr val="accent2"/>
                </a:solidFill>
                <a:latin typeface="Consolas"/>
              </a:rPr>
              <a:t>   private String </a:t>
            </a:r>
            <a:r>
              <a:rPr lang="en-GB" sz="1400" dirty="0">
                <a:solidFill>
                  <a:schemeClr val="accent5"/>
                </a:solidFill>
                <a:latin typeface="Consolas"/>
              </a:rPr>
              <a:t>ambition</a:t>
            </a:r>
            <a:r>
              <a:rPr lang="en-GB" sz="1400" dirty="0">
                <a:solidFill>
                  <a:schemeClr val="bg1">
                    <a:lumMod val="95000"/>
                  </a:schemeClr>
                </a:solidFill>
                <a:latin typeface="Consolas"/>
              </a:rPr>
              <a:t> = </a:t>
            </a:r>
            <a:r>
              <a:rPr lang="en-GB" sz="1400" dirty="0">
                <a:solidFill>
                  <a:schemeClr val="accent3"/>
                </a:solidFill>
                <a:latin typeface="Consolas"/>
              </a:rPr>
              <a:t>“&lt;unknown&gt;”</a:t>
            </a:r>
            <a:r>
              <a:rPr lang="en-GB" sz="1400" dirty="0">
                <a:solidFill>
                  <a:schemeClr val="bg1">
                    <a:lumMod val="95000"/>
                  </a:schemeClr>
                </a:solidFill>
                <a:latin typeface="Consolas"/>
              </a:rPr>
              <a:t>;</a:t>
            </a:r>
          </a:p>
          <a:p>
            <a:endParaRPr lang="en-GB" sz="1400" dirty="0">
              <a:latin typeface="Consolas"/>
            </a:endParaRPr>
          </a:p>
          <a:p>
            <a:r>
              <a:rPr lang="en-GB" sz="1400" b="1" dirty="0">
                <a:solidFill>
                  <a:srgbClr val="7F0055"/>
                </a:solidFill>
                <a:latin typeface="Consolas"/>
              </a:rPr>
              <a:t>   </a:t>
            </a:r>
            <a:r>
              <a:rPr lang="en-GB" sz="1400" b="1" dirty="0">
                <a:solidFill>
                  <a:schemeClr val="accent2"/>
                </a:solidFill>
                <a:latin typeface="Consolas"/>
              </a:rPr>
              <a:t>public</a:t>
            </a:r>
            <a:r>
              <a:rPr lang="en-GB" sz="1400" b="1" dirty="0">
                <a:solidFill>
                  <a:srgbClr val="000000"/>
                </a:solidFill>
                <a:latin typeface="Consolas"/>
              </a:rPr>
              <a:t> </a:t>
            </a:r>
            <a:r>
              <a:rPr lang="en-GB" sz="1400" dirty="0">
                <a:solidFill>
                  <a:schemeClr val="accent6"/>
                </a:solidFill>
                <a:latin typeface="Consolas"/>
              </a:rPr>
              <a:t>Animal </a:t>
            </a:r>
            <a:r>
              <a:rPr lang="en-GB" sz="1400" dirty="0">
                <a:solidFill>
                  <a:schemeClr val="bg1">
                    <a:lumMod val="95000"/>
                  </a:schemeClr>
                </a:solidFill>
                <a:latin typeface="Consolas"/>
              </a:rPr>
              <a:t>(</a:t>
            </a:r>
            <a:r>
              <a:rPr lang="en-GB" sz="1400" b="1" dirty="0">
                <a:solidFill>
                  <a:schemeClr val="accent2"/>
                </a:solidFill>
                <a:latin typeface="Consolas"/>
              </a:rPr>
              <a:t>String</a:t>
            </a:r>
            <a:r>
              <a:rPr lang="en-GB" sz="1400" b="1" dirty="0">
                <a:solidFill>
                  <a:srgbClr val="7F0055"/>
                </a:solidFill>
                <a:latin typeface="Consolas"/>
              </a:rPr>
              <a:t> </a:t>
            </a:r>
            <a:r>
              <a:rPr lang="en-GB" sz="1400" dirty="0">
                <a:solidFill>
                  <a:schemeClr val="accent5"/>
                </a:solidFill>
                <a:latin typeface="Consolas"/>
              </a:rPr>
              <a:t>name</a:t>
            </a:r>
            <a:r>
              <a:rPr lang="en-GB" sz="1400" dirty="0">
                <a:solidFill>
                  <a:schemeClr val="bg1">
                    <a:lumMod val="95000"/>
                  </a:schemeClr>
                </a:solidFill>
                <a:latin typeface="Consolas"/>
              </a:rPr>
              <a:t>) {</a:t>
            </a:r>
          </a:p>
          <a:p>
            <a:r>
              <a:rPr lang="en-GB" sz="1400" b="1" dirty="0">
                <a:solidFill>
                  <a:schemeClr val="bg1">
                    <a:lumMod val="95000"/>
                  </a:schemeClr>
                </a:solidFill>
                <a:latin typeface="Consolas"/>
              </a:rPr>
              <a:t>      </a:t>
            </a:r>
            <a:r>
              <a:rPr lang="en-GB" sz="1400" b="1" dirty="0" err="1">
                <a:solidFill>
                  <a:schemeClr val="accent2"/>
                </a:solidFill>
                <a:latin typeface="Consolas"/>
              </a:rPr>
              <a:t>this</a:t>
            </a:r>
            <a:r>
              <a:rPr lang="en-GB" sz="1400" dirty="0" err="1">
                <a:solidFill>
                  <a:schemeClr val="bg1">
                    <a:lumMod val="95000"/>
                  </a:schemeClr>
                </a:solidFill>
                <a:latin typeface="Consolas"/>
              </a:rPr>
              <a:t>.</a:t>
            </a:r>
            <a:r>
              <a:rPr lang="en-GB" sz="1400" dirty="0" err="1">
                <a:solidFill>
                  <a:schemeClr val="accent5"/>
                </a:solidFill>
                <a:latin typeface="Consolas"/>
              </a:rPr>
              <a:t>name</a:t>
            </a:r>
            <a:r>
              <a:rPr lang="en-GB" sz="1400" b="1" dirty="0">
                <a:solidFill>
                  <a:schemeClr val="bg1">
                    <a:lumMod val="95000"/>
                  </a:schemeClr>
                </a:solidFill>
                <a:latin typeface="Consolas"/>
              </a:rPr>
              <a:t> </a:t>
            </a:r>
            <a:r>
              <a:rPr lang="en-GB" sz="1400" dirty="0">
                <a:solidFill>
                  <a:schemeClr val="bg1">
                    <a:lumMod val="95000"/>
                  </a:schemeClr>
                </a:solidFill>
                <a:latin typeface="Consolas"/>
              </a:rPr>
              <a:t>= </a:t>
            </a:r>
            <a:r>
              <a:rPr lang="en-GB" sz="1400" dirty="0">
                <a:solidFill>
                  <a:schemeClr val="accent5"/>
                </a:solidFill>
                <a:latin typeface="Consolas"/>
              </a:rPr>
              <a:t>name</a:t>
            </a:r>
            <a:r>
              <a:rPr lang="en-GB" sz="1400" dirty="0">
                <a:solidFill>
                  <a:schemeClr val="bg1">
                    <a:lumMod val="95000"/>
                  </a:schemeClr>
                </a:solidFill>
                <a:latin typeface="Consolas"/>
              </a:rPr>
              <a:t>;</a:t>
            </a:r>
          </a:p>
          <a:p>
            <a:r>
              <a:rPr lang="en-GB" sz="1400" dirty="0">
                <a:solidFill>
                  <a:schemeClr val="bg1">
                    <a:lumMod val="95000"/>
                  </a:schemeClr>
                </a:solidFill>
                <a:latin typeface="Consolas"/>
              </a:rPr>
              <a:t>   }</a:t>
            </a:r>
          </a:p>
          <a:p>
            <a:endParaRPr lang="en-GB" sz="1400" dirty="0">
              <a:latin typeface="Consolas"/>
            </a:endParaRPr>
          </a:p>
          <a:p>
            <a:r>
              <a:rPr lang="en-GB" sz="1400" b="1" dirty="0">
                <a:solidFill>
                  <a:srgbClr val="7F0055"/>
                </a:solidFill>
                <a:latin typeface="Consolas"/>
              </a:rPr>
              <a:t>   </a:t>
            </a:r>
            <a:r>
              <a:rPr lang="en-GB" sz="1400" b="1" dirty="0">
                <a:solidFill>
                  <a:schemeClr val="accent2"/>
                </a:solidFill>
                <a:latin typeface="Consolas"/>
              </a:rPr>
              <a:t>public void </a:t>
            </a:r>
            <a:r>
              <a:rPr lang="en-GB" sz="1400" dirty="0" err="1">
                <a:solidFill>
                  <a:schemeClr val="accent6"/>
                </a:solidFill>
                <a:latin typeface="Consolas"/>
              </a:rPr>
              <a:t>printInfo</a:t>
            </a:r>
            <a:r>
              <a:rPr lang="en-GB" sz="1400" dirty="0">
                <a:solidFill>
                  <a:schemeClr val="accent6"/>
                </a:solidFill>
                <a:latin typeface="Consolas"/>
              </a:rPr>
              <a:t> </a:t>
            </a:r>
            <a:r>
              <a:rPr lang="en-GB" sz="1400" dirty="0">
                <a:solidFill>
                  <a:schemeClr val="bg1">
                    <a:lumMod val="95000"/>
                  </a:schemeClr>
                </a:solidFill>
                <a:latin typeface="Consolas"/>
              </a:rPr>
              <a:t>() {</a:t>
            </a:r>
            <a:br>
              <a:rPr lang="en-GB" sz="1400" dirty="0">
                <a:solidFill>
                  <a:schemeClr val="bg1">
                    <a:lumMod val="95000"/>
                  </a:schemeClr>
                </a:solidFill>
                <a:latin typeface="Consolas"/>
              </a:rPr>
            </a:br>
            <a:r>
              <a:rPr lang="en-GB" sz="1400" dirty="0">
                <a:solidFill>
                  <a:schemeClr val="bg1">
                    <a:lumMod val="95000"/>
                  </a:schemeClr>
                </a:solidFill>
                <a:latin typeface="Consolas"/>
              </a:rPr>
              <a:t>      </a:t>
            </a:r>
            <a:r>
              <a:rPr lang="en-GB" sz="1400" dirty="0" err="1">
                <a:solidFill>
                  <a:schemeClr val="accent4"/>
                </a:solidFill>
                <a:latin typeface="Consolas"/>
              </a:rPr>
              <a:t>System.</a:t>
            </a:r>
            <a:r>
              <a:rPr lang="en-GB" sz="1400" b="1" i="1" dirty="0" err="1">
                <a:solidFill>
                  <a:schemeClr val="accent4"/>
                </a:solidFill>
                <a:latin typeface="Consolas"/>
              </a:rPr>
              <a:t>out</a:t>
            </a:r>
            <a:r>
              <a:rPr lang="en-GB" sz="1400" dirty="0" err="1">
                <a:solidFill>
                  <a:schemeClr val="accent4"/>
                </a:solidFill>
                <a:latin typeface="Consolas"/>
              </a:rPr>
              <a:t>.println</a:t>
            </a:r>
            <a:r>
              <a:rPr lang="en-GB" sz="1400" dirty="0">
                <a:solidFill>
                  <a:schemeClr val="accent6"/>
                </a:solidFill>
                <a:latin typeface="Consolas"/>
              </a:rPr>
              <a:t> </a:t>
            </a:r>
            <a:r>
              <a:rPr lang="en-GB" sz="1400" dirty="0">
                <a:latin typeface="Consolas" panose="020B0609020204030204" pitchFamily="49" charset="0"/>
              </a:rPr>
              <a:t>(</a:t>
            </a:r>
            <a:r>
              <a:rPr lang="en-GB" sz="1400" b="1" dirty="0" err="1">
                <a:solidFill>
                  <a:schemeClr val="accent2"/>
                </a:solidFill>
                <a:latin typeface="Consolas"/>
              </a:rPr>
              <a:t>this</a:t>
            </a:r>
            <a:r>
              <a:rPr lang="en-GB" sz="1400" dirty="0" err="1">
                <a:latin typeface="Consolas" panose="020B0609020204030204" pitchFamily="49" charset="0"/>
              </a:rPr>
              <a:t>.</a:t>
            </a:r>
            <a:r>
              <a:rPr lang="en-GB" sz="1400" dirty="0" err="1">
                <a:solidFill>
                  <a:schemeClr val="accent5"/>
                </a:solidFill>
                <a:latin typeface="Consolas" panose="020B0609020204030204" pitchFamily="49" charset="0"/>
              </a:rPr>
              <a:t>name</a:t>
            </a:r>
            <a:r>
              <a:rPr lang="en-GB" sz="1400" dirty="0">
                <a:latin typeface="Consolas" panose="020B0609020204030204" pitchFamily="49" charset="0"/>
              </a:rPr>
              <a:t> + </a:t>
            </a:r>
            <a:r>
              <a:rPr lang="en-GB" sz="1400" dirty="0">
                <a:solidFill>
                  <a:schemeClr val="accent3"/>
                </a:solidFill>
                <a:latin typeface="Consolas" panose="020B0609020204030204" pitchFamily="49" charset="0"/>
              </a:rPr>
              <a:t>“ the ”</a:t>
            </a:r>
            <a:r>
              <a:rPr lang="en-GB" sz="1400" dirty="0">
                <a:latin typeface="Consolas" panose="020B0609020204030204" pitchFamily="49" charset="0"/>
              </a:rPr>
              <a:t> + 			 	</a:t>
            </a:r>
            <a:r>
              <a:rPr lang="en-GB" sz="1400" b="1" dirty="0" err="1">
                <a:solidFill>
                  <a:schemeClr val="accent2"/>
                </a:solidFill>
                <a:latin typeface="Consolas"/>
              </a:rPr>
              <a:t>self</a:t>
            </a:r>
            <a:r>
              <a:rPr lang="en-GB" sz="1400" dirty="0" err="1">
                <a:latin typeface="Consolas" panose="020B0609020204030204" pitchFamily="49" charset="0"/>
              </a:rPr>
              <a:t>.</a:t>
            </a:r>
            <a:r>
              <a:rPr lang="en-GB" sz="1400" dirty="0" err="1">
                <a:solidFill>
                  <a:schemeClr val="accent5"/>
                </a:solidFill>
                <a:latin typeface="Consolas" panose="020B0609020204030204" pitchFamily="49" charset="0"/>
              </a:rPr>
              <a:t>species</a:t>
            </a:r>
            <a:r>
              <a:rPr lang="en-GB" sz="1400" dirty="0">
                <a:latin typeface="Consolas" panose="020B0609020204030204" pitchFamily="49" charset="0"/>
              </a:rPr>
              <a:t> + </a:t>
            </a:r>
            <a:r>
              <a:rPr lang="en-GB" sz="1400" dirty="0">
                <a:solidFill>
                  <a:schemeClr val="accent3"/>
                </a:solidFill>
                <a:latin typeface="Consolas" panose="020B0609020204030204" pitchFamily="49" charset="0"/>
              </a:rPr>
              <a:t>“ wants to ”</a:t>
            </a:r>
            <a:r>
              <a:rPr lang="en-GB" sz="1400" dirty="0">
                <a:latin typeface="Consolas" panose="020B0609020204030204" pitchFamily="49" charset="0"/>
              </a:rPr>
              <a:t> + 				</a:t>
            </a:r>
            <a:r>
              <a:rPr lang="en-GB" sz="1400" b="1" dirty="0" err="1">
                <a:solidFill>
                  <a:schemeClr val="accent2"/>
                </a:solidFill>
                <a:latin typeface="Consolas"/>
              </a:rPr>
              <a:t>self</a:t>
            </a:r>
            <a:r>
              <a:rPr lang="en-GB" sz="1400" dirty="0" err="1">
                <a:latin typeface="Consolas" panose="020B0609020204030204" pitchFamily="49" charset="0"/>
              </a:rPr>
              <a:t>.</a:t>
            </a:r>
            <a:r>
              <a:rPr lang="en-GB" sz="1400" dirty="0" err="1">
                <a:solidFill>
                  <a:schemeClr val="accent5"/>
                </a:solidFill>
                <a:latin typeface="Consolas" panose="020B0609020204030204" pitchFamily="49" charset="0"/>
              </a:rPr>
              <a:t>ambition</a:t>
            </a:r>
            <a:r>
              <a:rPr lang="en-GB" sz="1400" dirty="0">
                <a:latin typeface="Consolas" panose="020B0609020204030204" pitchFamily="49" charset="0"/>
              </a:rPr>
              <a:t> + </a:t>
            </a:r>
            <a:r>
              <a:rPr lang="en-GB" sz="1400" dirty="0">
                <a:solidFill>
                  <a:schemeClr val="accent3"/>
                </a:solidFill>
                <a:latin typeface="Consolas" panose="020B0609020204030204" pitchFamily="49" charset="0"/>
              </a:rPr>
              <a:t>“!”</a:t>
            </a:r>
            <a:r>
              <a:rPr lang="en-GB" sz="1400" dirty="0">
                <a:latin typeface="Consolas" panose="020B0609020204030204" pitchFamily="49" charset="0"/>
              </a:rPr>
              <a:t>)</a:t>
            </a:r>
            <a:endParaRPr lang="en-GB" sz="1400" dirty="0">
              <a:latin typeface="Consolas"/>
            </a:endParaRPr>
          </a:p>
          <a:p>
            <a:r>
              <a:rPr lang="en-GB" sz="1400" b="1" dirty="0">
                <a:latin typeface="Consolas"/>
              </a:rPr>
              <a:t>   </a:t>
            </a:r>
            <a:r>
              <a:rPr lang="en-GB" sz="1400" dirty="0">
                <a:latin typeface="Consolas"/>
              </a:rPr>
              <a:t>}</a:t>
            </a:r>
          </a:p>
          <a:p>
            <a:endParaRPr lang="en-GB" sz="1400" dirty="0">
              <a:latin typeface="Consolas"/>
            </a:endParaRPr>
          </a:p>
          <a:p>
            <a:r>
              <a:rPr lang="en-GB" sz="1400" dirty="0">
                <a:latin typeface="Consolas"/>
              </a:rPr>
              <a:t>   </a:t>
            </a:r>
            <a:r>
              <a:rPr lang="en-GB" sz="1400" b="1" dirty="0">
                <a:solidFill>
                  <a:schemeClr val="accent2"/>
                </a:solidFill>
                <a:latin typeface="Consolas"/>
              </a:rPr>
              <a:t>public static void main </a:t>
            </a:r>
            <a:r>
              <a:rPr lang="en-GB" sz="1400" dirty="0">
                <a:latin typeface="Consolas"/>
              </a:rPr>
              <a:t>(</a:t>
            </a:r>
            <a:r>
              <a:rPr lang="en-GB" sz="1400" b="1" dirty="0">
                <a:solidFill>
                  <a:schemeClr val="accent2"/>
                </a:solidFill>
                <a:latin typeface="Consolas"/>
              </a:rPr>
              <a:t>String</a:t>
            </a:r>
            <a:r>
              <a:rPr lang="en-GB" sz="1400" dirty="0">
                <a:latin typeface="Consolas"/>
              </a:rPr>
              <a:t> </a:t>
            </a:r>
            <a:r>
              <a:rPr lang="en-GB" sz="1400" dirty="0" err="1">
                <a:solidFill>
                  <a:schemeClr val="accent6"/>
                </a:solidFill>
                <a:latin typeface="Consolas"/>
              </a:rPr>
              <a:t>args</a:t>
            </a:r>
            <a:r>
              <a:rPr lang="en-GB" sz="1400" dirty="0">
                <a:latin typeface="Consolas"/>
              </a:rPr>
              <a:t> []) {</a:t>
            </a:r>
          </a:p>
          <a:p>
            <a:r>
              <a:rPr lang="en-GB" sz="1400" dirty="0">
                <a:latin typeface="Consolas"/>
              </a:rPr>
              <a:t>	</a:t>
            </a:r>
            <a:r>
              <a:rPr lang="en-GB" sz="1400" dirty="0">
                <a:solidFill>
                  <a:schemeClr val="accent1"/>
                </a:solidFill>
                <a:latin typeface="Consolas"/>
              </a:rPr>
              <a:t>squirrel</a:t>
            </a:r>
            <a:r>
              <a:rPr lang="en-GB" sz="1400" dirty="0">
                <a:latin typeface="Consolas"/>
              </a:rPr>
              <a:t> = </a:t>
            </a:r>
            <a:r>
              <a:rPr lang="en-GB" sz="1400" b="1" dirty="0">
                <a:solidFill>
                  <a:schemeClr val="accent2"/>
                </a:solidFill>
                <a:latin typeface="Consolas"/>
              </a:rPr>
              <a:t>new</a:t>
            </a:r>
            <a:r>
              <a:rPr lang="en-GB" sz="1400" dirty="0">
                <a:latin typeface="Consolas"/>
              </a:rPr>
              <a:t> </a:t>
            </a:r>
            <a:r>
              <a:rPr lang="en-GB" sz="1400" dirty="0">
                <a:solidFill>
                  <a:schemeClr val="accent6"/>
                </a:solidFill>
                <a:latin typeface="Consolas"/>
              </a:rPr>
              <a:t>Animal</a:t>
            </a:r>
            <a:r>
              <a:rPr lang="en-GB" sz="1400" dirty="0">
                <a:latin typeface="Consolas"/>
              </a:rPr>
              <a:t> </a:t>
            </a:r>
            <a:r>
              <a:rPr lang="en-GB" sz="1400" dirty="0">
                <a:latin typeface="Consolas" panose="020B0609020204030204" pitchFamily="49" charset="0"/>
              </a:rPr>
              <a:t>(</a:t>
            </a:r>
            <a:r>
              <a:rPr lang="en-GB" sz="1400" dirty="0">
                <a:solidFill>
                  <a:schemeClr val="accent3"/>
                </a:solidFill>
                <a:latin typeface="Consolas" panose="020B0609020204030204" pitchFamily="49" charset="0"/>
              </a:rPr>
              <a:t>“Jeff”</a:t>
            </a:r>
            <a:r>
              <a:rPr lang="en-GB" sz="1400" dirty="0">
                <a:latin typeface="Consolas" panose="020B0609020204030204" pitchFamily="49" charset="0"/>
              </a:rPr>
              <a:t>, </a:t>
            </a:r>
            <a:r>
              <a:rPr lang="en-GB" sz="1400" dirty="0">
                <a:solidFill>
                  <a:schemeClr val="accent3"/>
                </a:solidFill>
                <a:latin typeface="Consolas" panose="020B0609020204030204" pitchFamily="49" charset="0"/>
              </a:rPr>
              <a:t>“black squirrel”</a:t>
            </a:r>
            <a:r>
              <a:rPr lang="en-GB" sz="1400" dirty="0">
                <a:latin typeface="Consolas" panose="020B0609020204030204" pitchFamily="49" charset="0"/>
              </a:rPr>
              <a:t>);</a:t>
            </a:r>
          </a:p>
          <a:p>
            <a:r>
              <a:rPr lang="en-GB" sz="1400" dirty="0">
                <a:latin typeface="Consolas"/>
              </a:rPr>
              <a:t>	</a:t>
            </a:r>
            <a:r>
              <a:rPr lang="en-GB" sz="1400" dirty="0">
                <a:solidFill>
                  <a:schemeClr val="accent1"/>
                </a:solidFill>
                <a:latin typeface="Consolas"/>
              </a:rPr>
              <a:t>squirrel</a:t>
            </a:r>
            <a:r>
              <a:rPr lang="en-GB" sz="1400" dirty="0">
                <a:latin typeface="Consolas"/>
              </a:rPr>
              <a:t> = </a:t>
            </a:r>
            <a:r>
              <a:rPr lang="en-GB" sz="1400" b="1" dirty="0">
                <a:solidFill>
                  <a:schemeClr val="accent2"/>
                </a:solidFill>
                <a:latin typeface="Consolas"/>
              </a:rPr>
              <a:t>new</a:t>
            </a:r>
            <a:r>
              <a:rPr lang="en-GB" sz="1400" dirty="0">
                <a:latin typeface="Consolas"/>
              </a:rPr>
              <a:t> </a:t>
            </a:r>
            <a:r>
              <a:rPr lang="en-GB" sz="1400" dirty="0">
                <a:solidFill>
                  <a:schemeClr val="accent6"/>
                </a:solidFill>
                <a:latin typeface="Consolas"/>
              </a:rPr>
              <a:t>Animal</a:t>
            </a:r>
            <a:r>
              <a:rPr lang="en-GB" sz="1400" dirty="0">
                <a:latin typeface="Consolas"/>
              </a:rPr>
              <a:t> </a:t>
            </a:r>
            <a:r>
              <a:rPr lang="en-GB" sz="1400" dirty="0">
                <a:latin typeface="Consolas" panose="020B0609020204030204" pitchFamily="49" charset="0"/>
              </a:rPr>
              <a:t>(</a:t>
            </a:r>
            <a:r>
              <a:rPr lang="en-GB" sz="1400" dirty="0">
                <a:solidFill>
                  <a:schemeClr val="accent3"/>
                </a:solidFill>
                <a:latin typeface="Consolas" panose="020B0609020204030204" pitchFamily="49" charset="0"/>
              </a:rPr>
              <a:t>“Brian”</a:t>
            </a:r>
            <a:r>
              <a:rPr lang="en-GB" sz="1400" dirty="0">
                <a:latin typeface="Consolas" panose="020B0609020204030204" pitchFamily="49" charset="0"/>
              </a:rPr>
              <a:t>, </a:t>
            </a:r>
            <a:r>
              <a:rPr lang="en-GB" sz="1400" dirty="0">
                <a:solidFill>
                  <a:schemeClr val="accent3"/>
                </a:solidFill>
                <a:latin typeface="Consolas" panose="020B0609020204030204" pitchFamily="49" charset="0"/>
              </a:rPr>
              <a:t>“</a:t>
            </a:r>
            <a:r>
              <a:rPr lang="en-GB" sz="1400" dirty="0" err="1">
                <a:solidFill>
                  <a:schemeClr val="accent3"/>
                </a:solidFill>
                <a:latin typeface="Consolas" panose="020B0609020204030204" pitchFamily="49" charset="0"/>
              </a:rPr>
              <a:t>tamarin</a:t>
            </a:r>
            <a:r>
              <a:rPr lang="en-GB" sz="1400" dirty="0">
                <a:solidFill>
                  <a:schemeClr val="accent3"/>
                </a:solidFill>
                <a:latin typeface="Consolas" panose="020B0609020204030204" pitchFamily="49" charset="0"/>
              </a:rPr>
              <a:t> monkey”</a:t>
            </a:r>
            <a:r>
              <a:rPr lang="en-GB" sz="1400" dirty="0">
                <a:latin typeface="Consolas" panose="020B0609020204030204" pitchFamily="49" charset="0"/>
              </a:rPr>
              <a:t>, 		</a:t>
            </a:r>
            <a:r>
              <a:rPr lang="en-GB" sz="1400" dirty="0">
                <a:solidFill>
                  <a:schemeClr val="accent3"/>
                </a:solidFill>
                <a:latin typeface="Consolas" panose="020B0609020204030204" pitchFamily="49" charset="0"/>
              </a:rPr>
              <a:t>“resolve an argument he had with a friend”</a:t>
            </a:r>
            <a:r>
              <a:rPr lang="en-GB" sz="1400" dirty="0">
                <a:latin typeface="Consolas" panose="020B0609020204030204" pitchFamily="49" charset="0"/>
              </a:rPr>
              <a:t>);</a:t>
            </a:r>
          </a:p>
          <a:p>
            <a:endParaRPr lang="en-GB" sz="1400" dirty="0">
              <a:latin typeface="Consolas"/>
            </a:endParaRPr>
          </a:p>
          <a:p>
            <a:r>
              <a:rPr lang="en-GB" sz="1400" dirty="0">
                <a:latin typeface="Consolas"/>
              </a:rPr>
              <a:t>	</a:t>
            </a:r>
            <a:r>
              <a:rPr lang="en-GB" sz="1400" dirty="0" err="1">
                <a:solidFill>
                  <a:schemeClr val="accent1"/>
                </a:solidFill>
                <a:latin typeface="Consolas"/>
              </a:rPr>
              <a:t>squirrel</a:t>
            </a:r>
            <a:r>
              <a:rPr lang="en-GB" sz="1400" dirty="0" err="1">
                <a:latin typeface="Consolas"/>
              </a:rPr>
              <a:t>.</a:t>
            </a:r>
            <a:r>
              <a:rPr lang="en-GB" sz="1400" dirty="0" err="1">
                <a:solidFill>
                  <a:schemeClr val="accent6"/>
                </a:solidFill>
                <a:latin typeface="Consolas"/>
              </a:rPr>
              <a:t>printInfo</a:t>
            </a:r>
            <a:r>
              <a:rPr lang="en-GB" sz="1400" dirty="0">
                <a:latin typeface="Consolas"/>
              </a:rPr>
              <a:t> ();</a:t>
            </a:r>
          </a:p>
          <a:p>
            <a:r>
              <a:rPr lang="en-GB" sz="1400" dirty="0">
                <a:solidFill>
                  <a:schemeClr val="accent1"/>
                </a:solidFill>
                <a:latin typeface="Consolas"/>
              </a:rPr>
              <a:t>	</a:t>
            </a:r>
            <a:r>
              <a:rPr lang="en-GB" sz="1400" dirty="0" err="1">
                <a:solidFill>
                  <a:schemeClr val="accent1"/>
                </a:solidFill>
                <a:latin typeface="Consolas"/>
              </a:rPr>
              <a:t>tamarin</a:t>
            </a:r>
            <a:r>
              <a:rPr lang="en-GB" sz="1400" dirty="0" err="1">
                <a:latin typeface="Consolas"/>
              </a:rPr>
              <a:t>.</a:t>
            </a:r>
            <a:r>
              <a:rPr lang="en-GB" sz="1400" dirty="0" err="1">
                <a:solidFill>
                  <a:schemeClr val="accent6"/>
                </a:solidFill>
                <a:latin typeface="Consolas"/>
              </a:rPr>
              <a:t>printInfo</a:t>
            </a:r>
            <a:r>
              <a:rPr lang="en-GB" sz="1400" dirty="0">
                <a:latin typeface="Consolas"/>
              </a:rPr>
              <a:t> ();</a:t>
            </a:r>
          </a:p>
          <a:p>
            <a:r>
              <a:rPr lang="en-GB" sz="1400" dirty="0">
                <a:latin typeface="Consolas"/>
              </a:rPr>
              <a:t>}</a:t>
            </a:r>
            <a:endParaRPr lang="en-GB" sz="1400" dirty="0"/>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dirty="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dirty="0">
              <a:ln>
                <a:noFill/>
              </a:ln>
              <a:solidFill>
                <a:srgbClr val="F7F7F7">
                  <a:lumMod val="25000"/>
                </a:srgbClr>
              </a:solidFill>
              <a:effectLst/>
              <a:uLnTx/>
              <a:uFillTx/>
              <a:latin typeface="Arial"/>
              <a:ea typeface="+mn-ea"/>
              <a:cs typeface="Lucida Sans"/>
            </a:endParaRPr>
          </a:p>
        </p:txBody>
      </p:sp>
    </p:spTree>
    <p:extLst>
      <p:ext uri="{BB962C8B-B14F-4D97-AF65-F5344CB8AC3E}">
        <p14:creationId xmlns:p14="http://schemas.microsoft.com/office/powerpoint/2010/main" val="9011251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PyMySQL</a:t>
            </a:r>
            <a:endParaRPr lang="en-GB"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9196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GB" dirty="0"/>
              <a:t>First install the </a:t>
            </a:r>
            <a:r>
              <a:rPr lang="en-GB" b="1" dirty="0" err="1">
                <a:solidFill>
                  <a:srgbClr val="F08300"/>
                </a:solidFill>
              </a:rPr>
              <a:t>pymysql</a:t>
            </a:r>
            <a:r>
              <a:rPr lang="en-GB" dirty="0"/>
              <a:t> package</a:t>
            </a:r>
          </a:p>
          <a:p>
            <a:r>
              <a:rPr lang="en-GB" dirty="0"/>
              <a:t>On the command line: </a:t>
            </a:r>
            <a:r>
              <a:rPr lang="en-GB" b="1" dirty="0" err="1">
                <a:solidFill>
                  <a:srgbClr val="F08300"/>
                </a:solidFill>
              </a:rPr>
              <a:t>conda</a:t>
            </a:r>
            <a:r>
              <a:rPr lang="en-GB" b="1" dirty="0">
                <a:solidFill>
                  <a:srgbClr val="F08300"/>
                </a:solidFill>
              </a:rPr>
              <a:t> install </a:t>
            </a:r>
            <a:r>
              <a:rPr lang="en-GB" b="1" dirty="0" err="1">
                <a:solidFill>
                  <a:srgbClr val="F08300"/>
                </a:solidFill>
              </a:rPr>
              <a:t>pymysql</a:t>
            </a:r>
            <a:endParaRPr lang="en-GB" b="1" dirty="0">
              <a:solidFill>
                <a:srgbClr val="F08300"/>
              </a:solidFill>
            </a:endParaRPr>
          </a:p>
          <a:p>
            <a:pPr lvl="1"/>
            <a:r>
              <a:rPr lang="en-GB" dirty="0"/>
              <a:t>In code: </a:t>
            </a:r>
            <a:r>
              <a:rPr lang="en-GB" b="1" dirty="0">
                <a:solidFill>
                  <a:srgbClr val="F08300"/>
                </a:solidFill>
              </a:rPr>
              <a:t>import </a:t>
            </a:r>
            <a:r>
              <a:rPr lang="en-GB" b="1" dirty="0" err="1">
                <a:solidFill>
                  <a:srgbClr val="F08300"/>
                </a:solidFill>
              </a:rPr>
              <a:t>pymysql</a:t>
            </a:r>
            <a:endParaRPr lang="en-GB" dirty="0"/>
          </a:p>
          <a:p>
            <a:pPr lvl="1"/>
            <a:r>
              <a:rPr lang="en-GB" dirty="0"/>
              <a:t>To connect: </a:t>
            </a:r>
            <a:r>
              <a:rPr lang="en-GB" b="1" dirty="0">
                <a:solidFill>
                  <a:srgbClr val="F08300"/>
                </a:solidFill>
              </a:rPr>
              <a:t>conn = </a:t>
            </a:r>
            <a:r>
              <a:rPr lang="en-GB" b="1" dirty="0" err="1">
                <a:solidFill>
                  <a:srgbClr val="F08300"/>
                </a:solidFill>
              </a:rPr>
              <a:t>pmysql.connect</a:t>
            </a:r>
            <a:r>
              <a:rPr lang="en-GB" dirty="0"/>
              <a:t>(host, port, user, password, database)</a:t>
            </a:r>
          </a:p>
        </p:txBody>
      </p:sp>
      <p:sp>
        <p:nvSpPr>
          <p:cNvPr id="2" name="Title 1"/>
          <p:cNvSpPr>
            <a:spLocks noGrp="1"/>
          </p:cNvSpPr>
          <p:nvPr>
            <p:ph type="title"/>
          </p:nvPr>
        </p:nvSpPr>
        <p:spPr/>
        <p:txBody>
          <a:bodyPr>
            <a:normAutofit/>
          </a:bodyPr>
          <a:lstStyle/>
          <a:p>
            <a:r>
              <a:rPr lang="en-GB" dirty="0"/>
              <a:t>Connecting to MySQL</a:t>
            </a:r>
            <a:endParaRPr lang="en-US" dirty="0"/>
          </a:p>
        </p:txBody>
      </p:sp>
    </p:spTree>
    <p:extLst>
      <p:ext uri="{BB962C8B-B14F-4D97-AF65-F5344CB8AC3E}">
        <p14:creationId xmlns:p14="http://schemas.microsoft.com/office/powerpoint/2010/main" val="31645064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First import</a:t>
            </a:r>
          </a:p>
          <a:p>
            <a:r>
              <a:rPr lang="en-GB" dirty="0"/>
              <a:t>Then connect to a database</a:t>
            </a:r>
          </a:p>
          <a:p>
            <a:r>
              <a:rPr lang="en-GB" dirty="0"/>
              <a:t>Create a cursor object to interact with your database</a:t>
            </a:r>
          </a:p>
          <a:p>
            <a:r>
              <a:rPr lang="en-GB" dirty="0"/>
              <a:t>Then you can start running queries</a:t>
            </a:r>
          </a:p>
        </p:txBody>
      </p:sp>
      <p:sp>
        <p:nvSpPr>
          <p:cNvPr id="2" name="Title 1"/>
          <p:cNvSpPr>
            <a:spLocks noGrp="1"/>
          </p:cNvSpPr>
          <p:nvPr>
            <p:ph type="title"/>
          </p:nvPr>
        </p:nvSpPr>
        <p:spPr/>
        <p:txBody>
          <a:bodyPr>
            <a:normAutofit/>
          </a:bodyPr>
          <a:lstStyle/>
          <a:p>
            <a:r>
              <a:rPr lang="en-GB" dirty="0" err="1"/>
              <a:t>PyMySQL</a:t>
            </a:r>
            <a:endParaRPr lang="en-US" dirty="0"/>
          </a:p>
        </p:txBody>
      </p:sp>
      <p:sp>
        <p:nvSpPr>
          <p:cNvPr id="14" name="Content Placeholder 9"/>
          <p:cNvSpPr>
            <a:spLocks noGrp="1"/>
          </p:cNvSpPr>
          <p:nvPr/>
        </p:nvSpPr>
        <p:spPr>
          <a:xfrm>
            <a:off x="6741264" y="1381612"/>
            <a:ext cx="4700004" cy="4440558"/>
          </a:xfrm>
          <a:prstGeom prst="rect">
            <a:avLst/>
          </a:prstGeom>
          <a:solidFill>
            <a:schemeClr val="bg1">
              <a:lumMod val="8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kern="1200" dirty="0">
                <a:latin typeface="Consolas" panose="020B0609020204030204" pitchFamily="49" charset="0"/>
              </a:rPr>
              <a:t>import </a:t>
            </a:r>
            <a:r>
              <a:rPr lang="en-GB" sz="1400" kern="1200" dirty="0" err="1">
                <a:latin typeface="Consolas" panose="020B0609020204030204" pitchFamily="49" charset="0"/>
              </a:rPr>
              <a:t>pymysql</a:t>
            </a:r>
            <a:endParaRPr lang="en-GB" sz="1400" kern="1200" dirty="0">
              <a:latin typeface="Consolas" panose="020B0609020204030204" pitchFamily="49" charset="0"/>
            </a:endParaRPr>
          </a:p>
          <a:p>
            <a:endParaRPr lang="en-GB" sz="1400" kern="1200" dirty="0">
              <a:latin typeface="Consolas" panose="020B0609020204030204" pitchFamily="49" charset="0"/>
            </a:endParaRPr>
          </a:p>
          <a:p>
            <a:r>
              <a:rPr lang="en-GB" sz="1400" kern="1200" dirty="0" err="1">
                <a:latin typeface="Consolas" panose="020B0609020204030204" pitchFamily="49" charset="0"/>
              </a:rPr>
              <a:t>db</a:t>
            </a:r>
            <a:r>
              <a:rPr lang="en-GB" sz="1400" kern="1200" dirty="0">
                <a:latin typeface="Consolas" panose="020B0609020204030204" pitchFamily="49" charset="0"/>
              </a:rPr>
              <a:t> = </a:t>
            </a:r>
            <a:r>
              <a:rPr lang="en-GB" sz="1400" kern="1200" dirty="0" err="1">
                <a:latin typeface="Consolas" panose="020B0609020204030204" pitchFamily="49" charset="0"/>
              </a:rPr>
              <a:t>pymysql.connect</a:t>
            </a:r>
            <a:r>
              <a:rPr lang="en-GB" sz="1400" kern="1200" dirty="0">
                <a:latin typeface="Consolas" panose="020B0609020204030204" pitchFamily="49" charset="0"/>
              </a:rPr>
              <a:t>(“localhost”, “root”, “password”, “</a:t>
            </a:r>
            <a:r>
              <a:rPr lang="en-GB" sz="1400" kern="1200" dirty="0" err="1">
                <a:latin typeface="Consolas" panose="020B0609020204030204" pitchFamily="49" charset="0"/>
              </a:rPr>
              <a:t>movielens</a:t>
            </a:r>
            <a:r>
              <a:rPr lang="en-GB" sz="1400" kern="1200" dirty="0">
                <a:latin typeface="Consolas" panose="020B0609020204030204" pitchFamily="49" charset="0"/>
              </a:rPr>
              <a:t>”)</a:t>
            </a:r>
          </a:p>
          <a:p>
            <a:endParaRPr lang="en-GB" sz="1400" kern="1200" dirty="0">
              <a:latin typeface="Consolas" panose="020B0609020204030204" pitchFamily="49" charset="0"/>
            </a:endParaRPr>
          </a:p>
          <a:p>
            <a:r>
              <a:rPr lang="en-GB" sz="1400" kern="1200" dirty="0">
                <a:latin typeface="Consolas" panose="020B0609020204030204" pitchFamily="49" charset="0"/>
              </a:rPr>
              <a:t>cursor = </a:t>
            </a:r>
            <a:r>
              <a:rPr lang="en-GB" sz="1400" kern="1200" dirty="0" err="1">
                <a:latin typeface="Consolas" panose="020B0609020204030204" pitchFamily="49" charset="0"/>
              </a:rPr>
              <a:t>db.cursor</a:t>
            </a:r>
            <a:endParaRPr lang="en-GB" sz="1400" kern="1200" dirty="0">
              <a:latin typeface="Consolas" panose="020B0609020204030204" pitchFamily="49" charset="0"/>
            </a:endParaRPr>
          </a:p>
          <a:p>
            <a:endParaRPr lang="en-GB" sz="1400" kern="1200" dirty="0">
              <a:latin typeface="Consolas" panose="020B0609020204030204" pitchFamily="49" charset="0"/>
            </a:endParaRPr>
          </a:p>
          <a:p>
            <a:r>
              <a:rPr lang="en-GB" sz="1400" kern="1200" dirty="0" err="1">
                <a:latin typeface="Consolas" panose="020B0609020204030204" pitchFamily="49" charset="0"/>
              </a:rPr>
              <a:t>sql</a:t>
            </a:r>
            <a:r>
              <a:rPr lang="en-GB" sz="1400" kern="1200" dirty="0">
                <a:latin typeface="Consolas" panose="020B0609020204030204" pitchFamily="49" charset="0"/>
              </a:rPr>
              <a:t> = “SELECT * FROM genres”</a:t>
            </a:r>
          </a:p>
          <a:p>
            <a:r>
              <a:rPr lang="en-GB" sz="1400" kern="1200" dirty="0" err="1">
                <a:latin typeface="Consolas" panose="020B0609020204030204" pitchFamily="49" charset="0"/>
              </a:rPr>
              <a:t>cursor.execute</a:t>
            </a:r>
            <a:r>
              <a:rPr lang="en-GB" sz="1400" kern="1200" dirty="0">
                <a:latin typeface="Consolas" panose="020B0609020204030204" pitchFamily="49" charset="0"/>
              </a:rPr>
              <a:t>(</a:t>
            </a:r>
            <a:r>
              <a:rPr lang="en-GB" sz="1400" kern="1200" dirty="0" err="1">
                <a:latin typeface="Consolas" panose="020B0609020204030204" pitchFamily="49" charset="0"/>
              </a:rPr>
              <a:t>sql</a:t>
            </a:r>
            <a:r>
              <a:rPr lang="en-GB" sz="1400" kern="1200" dirty="0">
                <a:latin typeface="Consolas" panose="020B0609020204030204" pitchFamily="49" charset="0"/>
              </a:rPr>
              <a:t>)</a:t>
            </a:r>
          </a:p>
          <a:p>
            <a:r>
              <a:rPr lang="en-GB" sz="1400" kern="1200" dirty="0">
                <a:latin typeface="Consolas" panose="020B0609020204030204" pitchFamily="49" charset="0"/>
              </a:rPr>
              <a:t>results = </a:t>
            </a:r>
            <a:r>
              <a:rPr lang="en-GB" sz="1400" kern="1200" dirty="0" err="1">
                <a:latin typeface="Consolas" panose="020B0609020204030204" pitchFamily="49" charset="0"/>
              </a:rPr>
              <a:t>cursor.fetchall</a:t>
            </a:r>
            <a:r>
              <a:rPr lang="en-GB" sz="1400" kern="1200" dirty="0">
                <a:latin typeface="Consolas" panose="020B0609020204030204" pitchFamily="49" charset="0"/>
              </a:rPr>
              <a:t>()</a:t>
            </a:r>
          </a:p>
          <a:p>
            <a:endParaRPr lang="en-GB" sz="1400" kern="1200" dirty="0">
              <a:latin typeface="Consolas" panose="020B0609020204030204" pitchFamily="49" charset="0"/>
            </a:endParaRPr>
          </a:p>
          <a:p>
            <a:r>
              <a:rPr lang="en-GB" sz="1400" kern="1200" dirty="0">
                <a:latin typeface="Consolas" panose="020B0609020204030204" pitchFamily="49" charset="0"/>
              </a:rPr>
              <a:t>for row in results:</a:t>
            </a:r>
          </a:p>
          <a:p>
            <a:r>
              <a:rPr lang="en-GB" sz="1400" kern="1200" dirty="0">
                <a:latin typeface="Consolas" panose="020B0609020204030204" pitchFamily="49" charset="0"/>
              </a:rPr>
              <a:t>	</a:t>
            </a:r>
            <a:r>
              <a:rPr lang="en-GB" sz="1400" kern="1200" dirty="0" err="1">
                <a:latin typeface="Consolas" panose="020B0609020204030204" pitchFamily="49" charset="0"/>
              </a:rPr>
              <a:t>genreid</a:t>
            </a:r>
            <a:r>
              <a:rPr lang="en-GB" sz="1400" kern="1200" dirty="0">
                <a:latin typeface="Consolas" panose="020B0609020204030204" pitchFamily="49" charset="0"/>
              </a:rPr>
              <a:t> = row[0]</a:t>
            </a:r>
          </a:p>
          <a:p>
            <a:r>
              <a:rPr lang="en-GB" sz="1400" kern="1200" dirty="0">
                <a:latin typeface="Consolas" panose="020B0609020204030204" pitchFamily="49" charset="0"/>
              </a:rPr>
              <a:t>	</a:t>
            </a:r>
            <a:r>
              <a:rPr lang="en-GB" sz="1400" kern="1200" dirty="0" err="1">
                <a:latin typeface="Consolas" panose="020B0609020204030204" pitchFamily="49" charset="0"/>
              </a:rPr>
              <a:t>genrename</a:t>
            </a:r>
            <a:r>
              <a:rPr lang="en-GB" sz="1400" kern="1200" dirty="0">
                <a:latin typeface="Consolas" panose="020B0609020204030204" pitchFamily="49" charset="0"/>
              </a:rPr>
              <a:t> = row[1]</a:t>
            </a:r>
          </a:p>
          <a:p>
            <a:r>
              <a:rPr lang="en-GB" sz="1400" kern="1200" dirty="0">
                <a:latin typeface="Consolas" panose="020B0609020204030204" pitchFamily="49" charset="0"/>
              </a:rPr>
              <a:t>	print(</a:t>
            </a:r>
            <a:r>
              <a:rPr lang="en-GB" sz="1400" kern="1200" dirty="0" err="1">
                <a:latin typeface="Consolas" panose="020B0609020204030204" pitchFamily="49" charset="0"/>
              </a:rPr>
              <a:t>genreid</a:t>
            </a:r>
            <a:r>
              <a:rPr lang="en-GB" sz="1400" kern="1200" dirty="0">
                <a:latin typeface="Consolas" panose="020B0609020204030204" pitchFamily="49" charset="0"/>
              </a:rPr>
              <a:t>, “ “, </a:t>
            </a:r>
            <a:r>
              <a:rPr lang="en-GB" sz="1400" kern="1200" dirty="0" err="1">
                <a:latin typeface="Consolas" panose="020B0609020204030204" pitchFamily="49" charset="0"/>
              </a:rPr>
              <a:t>genrename</a:t>
            </a:r>
            <a:r>
              <a:rPr lang="en-GB" sz="1400" kern="1200" dirty="0">
                <a:latin typeface="Consolas" panose="020B0609020204030204" pitchFamily="49" charset="0"/>
              </a:rPr>
              <a:t>)</a:t>
            </a:r>
          </a:p>
          <a:p>
            <a:endParaRPr lang="en-GB" sz="1400" kern="1200" dirty="0">
              <a:latin typeface="Consolas" panose="020B0609020204030204" pitchFamily="49" charset="0"/>
            </a:endParaRPr>
          </a:p>
          <a:p>
            <a:endParaRPr lang="en-GB" sz="1400" kern="1200" dirty="0">
              <a:latin typeface="Consolas" panose="020B0609020204030204" pitchFamily="49" charset="0"/>
            </a:endParaRPr>
          </a:p>
          <a:p>
            <a:r>
              <a:rPr lang="en-GB" sz="1400" kern="1200" dirty="0" err="1">
                <a:latin typeface="Consolas" panose="020B0609020204030204" pitchFamily="49" charset="0"/>
              </a:rPr>
              <a:t>cursor.close</a:t>
            </a:r>
            <a:r>
              <a:rPr lang="en-GB" sz="1400" kern="1200" dirty="0">
                <a:latin typeface="Consolas" panose="020B0609020204030204" pitchFamily="49" charset="0"/>
              </a:rPr>
              <a:t>()</a:t>
            </a:r>
          </a:p>
          <a:p>
            <a:r>
              <a:rPr lang="en-GB" sz="1400" kern="1200" dirty="0" err="1">
                <a:latin typeface="Consolas" panose="020B0609020204030204" pitchFamily="49" charset="0"/>
              </a:rPr>
              <a:t>db.close</a:t>
            </a:r>
            <a:r>
              <a:rPr lang="en-GB" sz="1400" kern="1200" dirty="0">
                <a:latin typeface="Consolas" panose="020B0609020204030204" pitchFamily="49" charset="0"/>
              </a:rPr>
              <a:t>()</a:t>
            </a:r>
          </a:p>
        </p:txBody>
      </p:sp>
    </p:spTree>
    <p:extLst>
      <p:ext uri="{BB962C8B-B14F-4D97-AF65-F5344CB8AC3E}">
        <p14:creationId xmlns:p14="http://schemas.microsoft.com/office/powerpoint/2010/main" val="36773325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pPr>
              <a:spcAft>
                <a:spcPts val="1538"/>
              </a:spcAft>
            </a:pPr>
            <a:r>
              <a:rPr lang="en-GB" dirty="0"/>
              <a:t>Similar to any other query</a:t>
            </a:r>
          </a:p>
          <a:p>
            <a:pPr>
              <a:spcAft>
                <a:spcPts val="1538"/>
              </a:spcAft>
            </a:pPr>
            <a:r>
              <a:rPr lang="en-GB" dirty="0"/>
              <a:t>Do a </a:t>
            </a:r>
            <a:r>
              <a:rPr lang="en-GB" b="1" dirty="0" err="1">
                <a:solidFill>
                  <a:srgbClr val="F08300"/>
                </a:solidFill>
              </a:rPr>
              <a:t>db.commit</a:t>
            </a:r>
            <a:r>
              <a:rPr lang="en-GB" b="1" dirty="0">
                <a:solidFill>
                  <a:srgbClr val="F08300"/>
                </a:solidFill>
              </a:rPr>
              <a:t>()</a:t>
            </a:r>
            <a:r>
              <a:rPr lang="en-GB" dirty="0"/>
              <a:t> followed by a </a:t>
            </a:r>
            <a:r>
              <a:rPr lang="en-GB" b="1" dirty="0" err="1">
                <a:solidFill>
                  <a:srgbClr val="F08300"/>
                </a:solidFill>
              </a:rPr>
              <a:t>db.rollback</a:t>
            </a:r>
            <a:r>
              <a:rPr lang="en-GB" b="1" dirty="0">
                <a:solidFill>
                  <a:srgbClr val="F08300"/>
                </a:solidFill>
              </a:rPr>
              <a:t>()</a:t>
            </a:r>
            <a:r>
              <a:rPr lang="en-GB" dirty="0"/>
              <a:t> in case of issues</a:t>
            </a:r>
          </a:p>
        </p:txBody>
      </p:sp>
      <p:sp>
        <p:nvSpPr>
          <p:cNvPr id="2" name="Title 1"/>
          <p:cNvSpPr>
            <a:spLocks noGrp="1"/>
          </p:cNvSpPr>
          <p:nvPr>
            <p:ph type="title"/>
          </p:nvPr>
        </p:nvSpPr>
        <p:spPr/>
        <p:txBody>
          <a:bodyPr>
            <a:normAutofit/>
          </a:bodyPr>
          <a:lstStyle/>
          <a:p>
            <a:r>
              <a:rPr lang="en-GB" dirty="0"/>
              <a:t>Inserting</a:t>
            </a:r>
            <a:endParaRPr lang="en-US" dirty="0"/>
          </a:p>
        </p:txBody>
      </p:sp>
    </p:spTree>
    <p:extLst>
      <p:ext uri="{BB962C8B-B14F-4D97-AF65-F5344CB8AC3E}">
        <p14:creationId xmlns:p14="http://schemas.microsoft.com/office/powerpoint/2010/main" val="39525824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Other CRUD commands work very similarly</a:t>
            </a:r>
          </a:p>
        </p:txBody>
      </p:sp>
      <p:sp>
        <p:nvSpPr>
          <p:cNvPr id="2" name="Title 1"/>
          <p:cNvSpPr>
            <a:spLocks noGrp="1"/>
          </p:cNvSpPr>
          <p:nvPr>
            <p:ph type="title"/>
          </p:nvPr>
        </p:nvSpPr>
        <p:spPr/>
        <p:txBody>
          <a:bodyPr>
            <a:normAutofit/>
          </a:bodyPr>
          <a:lstStyle/>
          <a:p>
            <a:r>
              <a:rPr lang="en-GB" dirty="0"/>
              <a:t>CRUD</a:t>
            </a:r>
            <a:endParaRPr lang="en-US" dirty="0"/>
          </a:p>
        </p:txBody>
      </p:sp>
      <p:sp>
        <p:nvSpPr>
          <p:cNvPr id="11" name="Content Placeholder 9"/>
          <p:cNvSpPr>
            <a:spLocks noGrp="1"/>
          </p:cNvSpPr>
          <p:nvPr/>
        </p:nvSpPr>
        <p:spPr>
          <a:xfrm>
            <a:off x="5952700" y="1187897"/>
            <a:ext cx="5273304" cy="4881795"/>
          </a:xfrm>
          <a:prstGeom prst="rect">
            <a:avLst/>
          </a:prstGeom>
          <a:solidFill>
            <a:schemeClr val="bg1">
              <a:lumMod val="8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kern="1200" dirty="0">
                <a:latin typeface="Consolas" panose="020B0609020204030204" pitchFamily="49" charset="0"/>
              </a:rPr>
              <a:t>#all importing and connecting from earlier</a:t>
            </a:r>
          </a:p>
          <a:p>
            <a:endParaRPr lang="en-GB" sz="1400" kern="1200" dirty="0">
              <a:latin typeface="Consolas" panose="020B0609020204030204" pitchFamily="49" charset="0"/>
            </a:endParaRPr>
          </a:p>
          <a:p>
            <a:r>
              <a:rPr lang="en-GB" sz="1400" kern="1200" dirty="0" err="1">
                <a:latin typeface="Consolas" panose="020B0609020204030204" pitchFamily="49" charset="0"/>
              </a:rPr>
              <a:t>cursor.execute</a:t>
            </a:r>
            <a:r>
              <a:rPr lang="en-GB" sz="1400" kern="1200" dirty="0">
                <a:latin typeface="Consolas" panose="020B0609020204030204" pitchFamily="49" charset="0"/>
              </a:rPr>
              <a:t>(“DROP TABLE IF EXISTS employee”)</a:t>
            </a:r>
          </a:p>
          <a:p>
            <a:endParaRPr lang="en-GB" sz="1400" kern="1200" dirty="0">
              <a:latin typeface="Consolas" panose="020B0609020204030204" pitchFamily="49" charset="0"/>
            </a:endParaRPr>
          </a:p>
          <a:p>
            <a:r>
              <a:rPr lang="en-GB" sz="1400" kern="1200" dirty="0" err="1">
                <a:latin typeface="Consolas" panose="020B0609020204030204" pitchFamily="49" charset="0"/>
              </a:rPr>
              <a:t>sqlC</a:t>
            </a:r>
            <a:r>
              <a:rPr lang="en-GB" sz="1400" kern="1200" dirty="0">
                <a:latin typeface="Consolas" panose="020B0609020204030204" pitchFamily="49" charset="0"/>
              </a:rPr>
              <a:t> = “CREATE TABLE employee(</a:t>
            </a:r>
            <a:r>
              <a:rPr lang="en-GB" sz="1400" kern="1200" dirty="0" err="1">
                <a:latin typeface="Consolas" panose="020B0609020204030204" pitchFamily="49" charset="0"/>
              </a:rPr>
              <a:t>fname</a:t>
            </a:r>
            <a:r>
              <a:rPr lang="en-GB" sz="1400" kern="1200" dirty="0">
                <a:latin typeface="Consolas" panose="020B0609020204030204" pitchFamily="49" charset="0"/>
              </a:rPr>
              <a:t> CHAR(20), </a:t>
            </a:r>
            <a:r>
              <a:rPr lang="en-GB" sz="1400" kern="1200" dirty="0" err="1">
                <a:latin typeface="Consolas" panose="020B0609020204030204" pitchFamily="49" charset="0"/>
              </a:rPr>
              <a:t>lname</a:t>
            </a:r>
            <a:r>
              <a:rPr lang="en-GB" sz="1400" kern="1200" dirty="0">
                <a:latin typeface="Consolas" panose="020B0609020204030204" pitchFamily="49" charset="0"/>
              </a:rPr>
              <a:t> CHAR(20), age INT, salary FLOAT)”</a:t>
            </a:r>
          </a:p>
          <a:p>
            <a:endParaRPr lang="en-GB" sz="1400" kern="1200" dirty="0">
              <a:latin typeface="Consolas" panose="020B0609020204030204" pitchFamily="49" charset="0"/>
            </a:endParaRPr>
          </a:p>
          <a:p>
            <a:r>
              <a:rPr lang="en-GB" sz="1400" kern="1200" dirty="0" err="1">
                <a:latin typeface="Consolas" panose="020B0609020204030204" pitchFamily="49" charset="0"/>
              </a:rPr>
              <a:t>cursor.execute</a:t>
            </a:r>
            <a:r>
              <a:rPr lang="en-GB" sz="1400" kern="1200" dirty="0">
                <a:latin typeface="Consolas" panose="020B0609020204030204" pitchFamily="49" charset="0"/>
              </a:rPr>
              <a:t>(</a:t>
            </a:r>
            <a:r>
              <a:rPr lang="en-GB" sz="1400" kern="1200" dirty="0" err="1">
                <a:latin typeface="Consolas" panose="020B0609020204030204" pitchFamily="49" charset="0"/>
              </a:rPr>
              <a:t>sqlC</a:t>
            </a:r>
            <a:r>
              <a:rPr lang="en-GB" sz="1400" kern="1200" dirty="0">
                <a:latin typeface="Consolas" panose="020B0609020204030204" pitchFamily="49" charset="0"/>
              </a:rPr>
              <a:t>)</a:t>
            </a:r>
          </a:p>
          <a:p>
            <a:endParaRPr lang="en-GB" sz="1400" kern="1200" dirty="0">
              <a:latin typeface="Consolas" panose="020B0609020204030204" pitchFamily="49" charset="0"/>
            </a:endParaRPr>
          </a:p>
          <a:p>
            <a:r>
              <a:rPr lang="en-GB" sz="1400" kern="1200" dirty="0" err="1">
                <a:latin typeface="Consolas" panose="020B0609020204030204" pitchFamily="49" charset="0"/>
              </a:rPr>
              <a:t>sqlU</a:t>
            </a:r>
            <a:r>
              <a:rPr lang="en-GB" sz="1400" kern="1200" dirty="0">
                <a:latin typeface="Consolas" panose="020B0609020204030204" pitchFamily="49" charset="0"/>
              </a:rPr>
              <a:t> = “UPDATE </a:t>
            </a:r>
            <a:r>
              <a:rPr lang="en-GB" sz="1400" kern="1200" dirty="0" err="1">
                <a:latin typeface="Consolas" panose="020B0609020204030204" pitchFamily="49" charset="0"/>
              </a:rPr>
              <a:t>expmloyee</a:t>
            </a:r>
            <a:r>
              <a:rPr lang="en-GB" sz="1400" kern="1200" dirty="0">
                <a:latin typeface="Consolas" panose="020B0609020204030204" pitchFamily="49" charset="0"/>
              </a:rPr>
              <a:t> SET AGE = AGE + 1 WHERE </a:t>
            </a:r>
            <a:r>
              <a:rPr lang="en-GB" sz="1400" kern="1200" dirty="0" err="1">
                <a:latin typeface="Consolas" panose="020B0609020204030204" pitchFamily="49" charset="0"/>
              </a:rPr>
              <a:t>lname</a:t>
            </a:r>
            <a:r>
              <a:rPr lang="en-GB" sz="1400" kern="1200" dirty="0">
                <a:latin typeface="Consolas" panose="020B0609020204030204" pitchFamily="49" charset="0"/>
              </a:rPr>
              <a:t> = ‘Jackson’”</a:t>
            </a:r>
          </a:p>
          <a:p>
            <a:endParaRPr lang="en-GB" sz="1400" kern="1200" dirty="0">
              <a:latin typeface="Consolas" panose="020B0609020204030204" pitchFamily="49" charset="0"/>
            </a:endParaRPr>
          </a:p>
          <a:p>
            <a:r>
              <a:rPr lang="en-GB" sz="1400" kern="1200" dirty="0" err="1">
                <a:latin typeface="Consolas" panose="020B0609020204030204" pitchFamily="49" charset="0"/>
              </a:rPr>
              <a:t>sqlD</a:t>
            </a:r>
            <a:r>
              <a:rPr lang="en-GB" sz="1400" kern="1200" dirty="0">
                <a:latin typeface="Consolas" panose="020B0609020204030204" pitchFamily="49" charset="0"/>
              </a:rPr>
              <a:t> = “DELETE FROM employee WHERE age &gt; 65”</a:t>
            </a:r>
          </a:p>
          <a:p>
            <a:endParaRPr lang="en-GB" sz="1400" kern="1200" dirty="0">
              <a:latin typeface="Consolas" panose="020B0609020204030204" pitchFamily="49" charset="0"/>
            </a:endParaRPr>
          </a:p>
          <a:p>
            <a:r>
              <a:rPr lang="en-GB" sz="1400" kern="1200" dirty="0">
                <a:latin typeface="Consolas" panose="020B0609020204030204" pitchFamily="49" charset="0"/>
              </a:rPr>
              <a:t>try:</a:t>
            </a:r>
          </a:p>
          <a:p>
            <a:r>
              <a:rPr lang="en-GB" sz="1400" kern="1200" dirty="0">
                <a:latin typeface="Consolas" panose="020B0609020204030204" pitchFamily="49" charset="0"/>
              </a:rPr>
              <a:t>	#execute SQL command</a:t>
            </a:r>
          </a:p>
          <a:p>
            <a:r>
              <a:rPr lang="en-GB" sz="1400" kern="1200" dirty="0">
                <a:latin typeface="Consolas" panose="020B0609020204030204" pitchFamily="49" charset="0"/>
              </a:rPr>
              <a:t>	</a:t>
            </a:r>
            <a:r>
              <a:rPr lang="en-GB" sz="1400" kern="1200" dirty="0" err="1">
                <a:latin typeface="Consolas" panose="020B0609020204030204" pitchFamily="49" charset="0"/>
              </a:rPr>
              <a:t>db.commit</a:t>
            </a:r>
            <a:r>
              <a:rPr lang="en-GB" sz="1400" kern="1200" dirty="0">
                <a:latin typeface="Consolas" panose="020B0609020204030204" pitchFamily="49" charset="0"/>
              </a:rPr>
              <a:t>()</a:t>
            </a:r>
          </a:p>
          <a:p>
            <a:r>
              <a:rPr lang="en-GB" sz="1400" kern="1200" dirty="0">
                <a:latin typeface="Consolas" panose="020B0609020204030204" pitchFamily="49" charset="0"/>
              </a:rPr>
              <a:t>except:</a:t>
            </a:r>
          </a:p>
          <a:p>
            <a:r>
              <a:rPr lang="en-GB" sz="1400" kern="1200" dirty="0">
                <a:latin typeface="Consolas" panose="020B0609020204030204" pitchFamily="49" charset="0"/>
              </a:rPr>
              <a:t>	</a:t>
            </a:r>
            <a:r>
              <a:rPr lang="en-GB" sz="1400" kern="1200" dirty="0" err="1">
                <a:latin typeface="Consolas" panose="020B0609020204030204" pitchFamily="49" charset="0"/>
              </a:rPr>
              <a:t>db.rollback</a:t>
            </a:r>
            <a:r>
              <a:rPr lang="en-GB" sz="1400" kern="1200" dirty="0">
                <a:latin typeface="Consolas" panose="020B0609020204030204" pitchFamily="49" charset="0"/>
              </a:rPr>
              <a:t>()</a:t>
            </a:r>
          </a:p>
        </p:txBody>
      </p:sp>
    </p:spTree>
    <p:extLst>
      <p:ext uri="{BB962C8B-B14F-4D97-AF65-F5344CB8AC3E}">
        <p14:creationId xmlns:p14="http://schemas.microsoft.com/office/powerpoint/2010/main" val="21349581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MongoDB</a:t>
            </a:r>
            <a:endParaRPr lang="en-GB"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737099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pPr>
              <a:lnSpc>
                <a:spcPct val="120000"/>
              </a:lnSpc>
            </a:pPr>
            <a:r>
              <a:rPr lang="en-GB" dirty="0"/>
              <a:t>First install the </a:t>
            </a:r>
            <a:r>
              <a:rPr lang="en-GB" b="1" dirty="0" err="1">
                <a:solidFill>
                  <a:srgbClr val="F08300"/>
                </a:solidFill>
              </a:rPr>
              <a:t>pymongo</a:t>
            </a:r>
            <a:r>
              <a:rPr lang="en-GB" dirty="0"/>
              <a:t> package</a:t>
            </a:r>
          </a:p>
          <a:p>
            <a:pPr>
              <a:lnSpc>
                <a:spcPct val="120000"/>
              </a:lnSpc>
            </a:pPr>
            <a:r>
              <a:rPr lang="en-GB" dirty="0"/>
              <a:t>On the command line: </a:t>
            </a:r>
            <a:r>
              <a:rPr lang="en-GB" b="1" dirty="0" err="1">
                <a:solidFill>
                  <a:srgbClr val="F08300"/>
                </a:solidFill>
              </a:rPr>
              <a:t>conda</a:t>
            </a:r>
            <a:r>
              <a:rPr lang="en-GB" b="1" dirty="0">
                <a:solidFill>
                  <a:srgbClr val="F08300"/>
                </a:solidFill>
              </a:rPr>
              <a:t> install </a:t>
            </a:r>
            <a:r>
              <a:rPr lang="en-GB" b="1" dirty="0" err="1">
                <a:solidFill>
                  <a:srgbClr val="F08300"/>
                </a:solidFill>
              </a:rPr>
              <a:t>pymongo</a:t>
            </a:r>
            <a:endParaRPr lang="en-GB" b="1" dirty="0">
              <a:solidFill>
                <a:srgbClr val="F08300"/>
              </a:solidFill>
            </a:endParaRPr>
          </a:p>
          <a:p>
            <a:pPr>
              <a:lnSpc>
                <a:spcPct val="120000"/>
              </a:lnSpc>
            </a:pPr>
            <a:r>
              <a:rPr lang="en-GB" dirty="0"/>
              <a:t>In code: </a:t>
            </a:r>
            <a:r>
              <a:rPr lang="en-GB" b="1" dirty="0">
                <a:solidFill>
                  <a:srgbClr val="F08300"/>
                </a:solidFill>
              </a:rPr>
              <a:t>import </a:t>
            </a:r>
            <a:r>
              <a:rPr lang="en-GB" b="1" dirty="0" err="1">
                <a:solidFill>
                  <a:srgbClr val="F08300"/>
                </a:solidFill>
              </a:rPr>
              <a:t>pymongo</a:t>
            </a:r>
            <a:endParaRPr lang="en-GB" b="1" dirty="0">
              <a:solidFill>
                <a:srgbClr val="F08300"/>
              </a:solidFill>
            </a:endParaRPr>
          </a:p>
          <a:p>
            <a:pPr>
              <a:lnSpc>
                <a:spcPct val="120000"/>
              </a:lnSpc>
            </a:pPr>
            <a:r>
              <a:rPr lang="en-GB" dirty="0"/>
              <a:t>from </a:t>
            </a:r>
            <a:r>
              <a:rPr lang="en-GB" dirty="0" err="1"/>
              <a:t>pymongo</a:t>
            </a:r>
            <a:r>
              <a:rPr lang="en-GB" dirty="0"/>
              <a:t> import </a:t>
            </a:r>
            <a:r>
              <a:rPr lang="en-GB" dirty="0" err="1"/>
              <a:t>MongoClient</a:t>
            </a:r>
            <a:endParaRPr lang="en-GB" dirty="0"/>
          </a:p>
          <a:p>
            <a:pPr>
              <a:lnSpc>
                <a:spcPct val="120000"/>
              </a:lnSpc>
            </a:pPr>
            <a:r>
              <a:rPr lang="en-GB" dirty="0"/>
              <a:t>To connect: </a:t>
            </a:r>
            <a:r>
              <a:rPr lang="en-GB" b="1" dirty="0">
                <a:solidFill>
                  <a:srgbClr val="F08300"/>
                </a:solidFill>
              </a:rPr>
              <a:t>conn = </a:t>
            </a:r>
            <a:r>
              <a:rPr lang="en-GB" b="1" dirty="0" err="1">
                <a:solidFill>
                  <a:srgbClr val="F08300"/>
                </a:solidFill>
              </a:rPr>
              <a:t>MongoClient</a:t>
            </a:r>
            <a:r>
              <a:rPr lang="en-GB" b="1" dirty="0">
                <a:solidFill>
                  <a:srgbClr val="F08300"/>
                </a:solidFill>
              </a:rPr>
              <a:t>(“</a:t>
            </a:r>
            <a:r>
              <a:rPr lang="en-GB" b="1" dirty="0" err="1">
                <a:solidFill>
                  <a:srgbClr val="F08300"/>
                </a:solidFill>
              </a:rPr>
              <a:t>url:port</a:t>
            </a:r>
            <a:r>
              <a:rPr lang="en-GB" b="1" dirty="0">
                <a:solidFill>
                  <a:srgbClr val="F08300"/>
                </a:solidFill>
              </a:rPr>
              <a:t>”)</a:t>
            </a:r>
          </a:p>
          <a:p>
            <a:pPr>
              <a:lnSpc>
                <a:spcPct val="120000"/>
              </a:lnSpc>
            </a:pPr>
            <a:r>
              <a:rPr lang="en-GB" dirty="0"/>
              <a:t>If you do not specify any arguments to </a:t>
            </a:r>
            <a:r>
              <a:rPr lang="en-GB" dirty="0" err="1"/>
              <a:t>MongoClient</a:t>
            </a:r>
            <a:r>
              <a:rPr lang="en-GB" dirty="0"/>
              <a:t> it will default to the instance running on </a:t>
            </a:r>
            <a:r>
              <a:rPr lang="en-GB" dirty="0" err="1"/>
              <a:t>locahost</a:t>
            </a:r>
            <a:r>
              <a:rPr lang="en-GB" dirty="0"/>
              <a:t> with the port 97017 (</a:t>
            </a:r>
            <a:r>
              <a:rPr lang="en-GB" dirty="0" err="1"/>
              <a:t>MongoDB’s</a:t>
            </a:r>
            <a:r>
              <a:rPr lang="en-GB" dirty="0"/>
              <a:t> default)</a:t>
            </a:r>
          </a:p>
        </p:txBody>
      </p:sp>
      <p:sp>
        <p:nvSpPr>
          <p:cNvPr id="2" name="Title 1"/>
          <p:cNvSpPr>
            <a:spLocks noGrp="1"/>
          </p:cNvSpPr>
          <p:nvPr>
            <p:ph type="title"/>
          </p:nvPr>
        </p:nvSpPr>
        <p:spPr/>
        <p:txBody>
          <a:bodyPr>
            <a:normAutofit/>
          </a:bodyPr>
          <a:lstStyle/>
          <a:p>
            <a:r>
              <a:rPr lang="en-GB" dirty="0"/>
              <a:t>Connecting to </a:t>
            </a:r>
            <a:r>
              <a:rPr lang="en-GB" dirty="0" err="1"/>
              <a:t>MongoDB</a:t>
            </a:r>
            <a:endParaRPr lang="en-US" dirty="0"/>
          </a:p>
        </p:txBody>
      </p:sp>
    </p:spTree>
    <p:extLst>
      <p:ext uri="{BB962C8B-B14F-4D97-AF65-F5344CB8AC3E}">
        <p14:creationId xmlns:p14="http://schemas.microsoft.com/office/powerpoint/2010/main" val="15973629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655461" cy="4546800"/>
          </a:xfrm>
        </p:spPr>
        <p:txBody>
          <a:bodyPr/>
          <a:lstStyle/>
          <a:p>
            <a:r>
              <a:rPr lang="en-GB" dirty="0"/>
              <a:t>First import</a:t>
            </a:r>
          </a:p>
          <a:p>
            <a:r>
              <a:rPr lang="en-GB" dirty="0"/>
              <a:t>Then connect to a </a:t>
            </a:r>
            <a:r>
              <a:rPr lang="en-GB" dirty="0" err="1"/>
              <a:t>MongoDB</a:t>
            </a:r>
            <a:r>
              <a:rPr lang="en-GB" dirty="0"/>
              <a:t> instance</a:t>
            </a:r>
          </a:p>
          <a:p>
            <a:r>
              <a:rPr lang="en-GB" dirty="0"/>
              <a:t>Then select your database</a:t>
            </a:r>
          </a:p>
          <a:p>
            <a:r>
              <a:rPr lang="en-GB" dirty="0"/>
              <a:t>Then access collections</a:t>
            </a:r>
          </a:p>
        </p:txBody>
      </p:sp>
      <p:sp>
        <p:nvSpPr>
          <p:cNvPr id="2" name="Title 1"/>
          <p:cNvSpPr>
            <a:spLocks noGrp="1"/>
          </p:cNvSpPr>
          <p:nvPr>
            <p:ph type="title"/>
          </p:nvPr>
        </p:nvSpPr>
        <p:spPr/>
        <p:txBody>
          <a:bodyPr/>
          <a:lstStyle/>
          <a:p>
            <a:r>
              <a:rPr lang="en-GB" dirty="0"/>
              <a:t>Connecting</a:t>
            </a:r>
          </a:p>
        </p:txBody>
      </p:sp>
      <p:sp>
        <p:nvSpPr>
          <p:cNvPr id="11" name="Content Placeholder 9"/>
          <p:cNvSpPr>
            <a:spLocks noGrp="1"/>
          </p:cNvSpPr>
          <p:nvPr/>
        </p:nvSpPr>
        <p:spPr>
          <a:xfrm>
            <a:off x="5438919" y="1521516"/>
            <a:ext cx="5238162" cy="4612747"/>
          </a:xfrm>
          <a:prstGeom prst="rect">
            <a:avLst/>
          </a:prstGeom>
          <a:solidFill>
            <a:schemeClr val="bg1">
              <a:lumMod val="8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kern="1200" dirty="0">
                <a:latin typeface="Consolas" panose="020B0609020204030204" pitchFamily="49" charset="0"/>
              </a:rPr>
              <a:t>from </a:t>
            </a:r>
            <a:r>
              <a:rPr lang="en-GB" sz="1800" kern="1200" dirty="0" err="1">
                <a:latin typeface="Consolas" panose="020B0609020204030204" pitchFamily="49" charset="0"/>
              </a:rPr>
              <a:t>pymongo</a:t>
            </a:r>
            <a:r>
              <a:rPr lang="en-GB" sz="1800" kern="1200" dirty="0">
                <a:latin typeface="Consolas" panose="020B0609020204030204" pitchFamily="49" charset="0"/>
              </a:rPr>
              <a:t> import </a:t>
            </a:r>
            <a:r>
              <a:rPr lang="en-GB" sz="1800" kern="1200" dirty="0" err="1">
                <a:latin typeface="Consolas" panose="020B0609020204030204" pitchFamily="49" charset="0"/>
              </a:rPr>
              <a:t>MongoClient</a:t>
            </a:r>
            <a:endParaRPr lang="en-GB" sz="1800" kern="1200" dirty="0">
              <a:latin typeface="Consolas" panose="020B0609020204030204" pitchFamily="49" charset="0"/>
            </a:endParaRPr>
          </a:p>
          <a:p>
            <a:endParaRPr lang="en-GB" sz="1800" kern="1200" dirty="0">
              <a:latin typeface="Consolas" panose="020B0609020204030204" pitchFamily="49" charset="0"/>
            </a:endParaRPr>
          </a:p>
          <a:p>
            <a:r>
              <a:rPr lang="en-GB" sz="1800" kern="1200" dirty="0">
                <a:latin typeface="Consolas" panose="020B0609020204030204" pitchFamily="49" charset="0"/>
              </a:rPr>
              <a:t>conn = </a:t>
            </a:r>
            <a:r>
              <a:rPr lang="en-GB" sz="1800" kern="1200" dirty="0" err="1">
                <a:latin typeface="Consolas" panose="020B0609020204030204" pitchFamily="49" charset="0"/>
              </a:rPr>
              <a:t>MongoClient</a:t>
            </a:r>
            <a:r>
              <a:rPr lang="en-GB" sz="1800" kern="1200" dirty="0">
                <a:latin typeface="Consolas" panose="020B0609020204030204" pitchFamily="49" charset="0"/>
              </a:rPr>
              <a:t>()</a:t>
            </a:r>
          </a:p>
          <a:p>
            <a:endParaRPr lang="en-GB" sz="1800" kern="1200" dirty="0">
              <a:latin typeface="Consolas" panose="020B0609020204030204" pitchFamily="49" charset="0"/>
            </a:endParaRPr>
          </a:p>
          <a:p>
            <a:r>
              <a:rPr lang="en-GB" sz="1800" kern="1200" dirty="0" err="1">
                <a:latin typeface="Consolas" panose="020B0609020204030204" pitchFamily="49" charset="0"/>
              </a:rPr>
              <a:t>db</a:t>
            </a:r>
            <a:r>
              <a:rPr lang="en-GB" sz="1800" kern="1200" dirty="0">
                <a:latin typeface="Consolas" panose="020B0609020204030204" pitchFamily="49" charset="0"/>
              </a:rPr>
              <a:t> = </a:t>
            </a:r>
            <a:r>
              <a:rPr lang="en-GB" sz="1800" kern="1200" dirty="0" err="1">
                <a:latin typeface="Consolas" panose="020B0609020204030204" pitchFamily="49" charset="0"/>
              </a:rPr>
              <a:t>conn.MovieLens</a:t>
            </a:r>
            <a:endParaRPr lang="en-GB" sz="1800" kern="1200" dirty="0">
              <a:latin typeface="Consolas" panose="020B0609020204030204" pitchFamily="49" charset="0"/>
            </a:endParaRPr>
          </a:p>
          <a:p>
            <a:r>
              <a:rPr lang="en-GB" sz="1800" kern="1200" dirty="0">
                <a:latin typeface="Consolas" panose="020B0609020204030204" pitchFamily="49" charset="0"/>
              </a:rPr>
              <a:t># </a:t>
            </a:r>
            <a:r>
              <a:rPr lang="en-GB" sz="1800" kern="1200" dirty="0" err="1">
                <a:latin typeface="Consolas" panose="020B0609020204030204" pitchFamily="49" charset="0"/>
              </a:rPr>
              <a:t>db</a:t>
            </a:r>
            <a:r>
              <a:rPr lang="en-GB" sz="1800" kern="1200" dirty="0">
                <a:latin typeface="Consolas" panose="020B0609020204030204" pitchFamily="49" charset="0"/>
              </a:rPr>
              <a:t> = conn[‘</a:t>
            </a:r>
            <a:r>
              <a:rPr lang="en-GB" sz="1800" kern="1200" dirty="0" err="1">
                <a:latin typeface="Consolas" panose="020B0609020204030204" pitchFamily="49" charset="0"/>
              </a:rPr>
              <a:t>MovieLens</a:t>
            </a:r>
            <a:r>
              <a:rPr lang="en-GB" sz="1800" kern="1200" dirty="0">
                <a:latin typeface="Consolas" panose="020B0609020204030204" pitchFamily="49" charset="0"/>
              </a:rPr>
              <a:t>’]</a:t>
            </a:r>
          </a:p>
          <a:p>
            <a:endParaRPr lang="en-GB" sz="1800" kern="1200" dirty="0">
              <a:latin typeface="Consolas" panose="020B0609020204030204" pitchFamily="49" charset="0"/>
            </a:endParaRPr>
          </a:p>
          <a:p>
            <a:r>
              <a:rPr lang="en-GB" sz="1800" kern="1200" dirty="0">
                <a:latin typeface="Consolas" panose="020B0609020204030204" pitchFamily="49" charset="0"/>
              </a:rPr>
              <a:t>collection = </a:t>
            </a:r>
            <a:r>
              <a:rPr lang="en-GB" sz="1800" kern="1200" dirty="0" err="1">
                <a:latin typeface="Consolas" panose="020B0609020204030204" pitchFamily="49" charset="0"/>
              </a:rPr>
              <a:t>db.movies</a:t>
            </a:r>
            <a:endParaRPr lang="en-GB" sz="1800" kern="1200" dirty="0">
              <a:latin typeface="Consolas" panose="020B0609020204030204" pitchFamily="49" charset="0"/>
            </a:endParaRPr>
          </a:p>
          <a:p>
            <a:r>
              <a:rPr lang="en-GB" sz="1800" kern="1200" dirty="0" err="1">
                <a:latin typeface="Consolas" panose="020B0609020204030204" pitchFamily="49" charset="0"/>
              </a:rPr>
              <a:t>CollectionU</a:t>
            </a:r>
            <a:r>
              <a:rPr lang="en-GB" sz="1800" kern="1200" dirty="0">
                <a:latin typeface="Consolas" panose="020B0609020204030204" pitchFamily="49" charset="0"/>
              </a:rPr>
              <a:t> = </a:t>
            </a:r>
            <a:r>
              <a:rPr lang="en-GB" sz="1800" kern="1200" dirty="0" err="1">
                <a:latin typeface="Consolas" panose="020B0609020204030204" pitchFamily="49" charset="0"/>
              </a:rPr>
              <a:t>db</a:t>
            </a:r>
            <a:r>
              <a:rPr lang="en-GB" sz="1800" kern="1200" dirty="0">
                <a:latin typeface="Consolas" panose="020B0609020204030204" pitchFamily="49" charset="0"/>
              </a:rPr>
              <a:t>[‘users’]</a:t>
            </a:r>
          </a:p>
        </p:txBody>
      </p:sp>
    </p:spTree>
    <p:extLst>
      <p:ext uri="{BB962C8B-B14F-4D97-AF65-F5344CB8AC3E}">
        <p14:creationId xmlns:p14="http://schemas.microsoft.com/office/powerpoint/2010/main" val="27434065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806146" cy="4546800"/>
          </a:xfrm>
        </p:spPr>
        <p:txBody>
          <a:bodyPr/>
          <a:lstStyle/>
          <a:p>
            <a:r>
              <a:rPr lang="en-GB" dirty="0"/>
              <a:t>First import</a:t>
            </a:r>
          </a:p>
          <a:p>
            <a:r>
              <a:rPr lang="en-GB" dirty="0"/>
              <a:t>Then connect to a </a:t>
            </a:r>
            <a:r>
              <a:rPr lang="en-GB" dirty="0" err="1"/>
              <a:t>MongoDB</a:t>
            </a:r>
            <a:r>
              <a:rPr lang="en-GB" dirty="0"/>
              <a:t> instance</a:t>
            </a:r>
          </a:p>
          <a:p>
            <a:r>
              <a:rPr lang="en-GB" dirty="0"/>
              <a:t>Then select your database</a:t>
            </a:r>
          </a:p>
          <a:p>
            <a:r>
              <a:rPr lang="en-GB" dirty="0"/>
              <a:t>Then access collections</a:t>
            </a:r>
          </a:p>
        </p:txBody>
      </p:sp>
      <p:sp>
        <p:nvSpPr>
          <p:cNvPr id="2" name="Title 1"/>
          <p:cNvSpPr>
            <a:spLocks noGrp="1"/>
          </p:cNvSpPr>
          <p:nvPr>
            <p:ph type="title"/>
          </p:nvPr>
        </p:nvSpPr>
        <p:spPr/>
        <p:txBody>
          <a:bodyPr>
            <a:normAutofit/>
          </a:bodyPr>
          <a:lstStyle/>
          <a:p>
            <a:r>
              <a:rPr lang="en-GB" dirty="0"/>
              <a:t>Inserting</a:t>
            </a:r>
            <a:endParaRPr lang="en-US" dirty="0"/>
          </a:p>
        </p:txBody>
      </p:sp>
      <p:sp>
        <p:nvSpPr>
          <p:cNvPr id="11" name="Content Placeholder 9"/>
          <p:cNvSpPr>
            <a:spLocks noGrp="1"/>
          </p:cNvSpPr>
          <p:nvPr/>
        </p:nvSpPr>
        <p:spPr>
          <a:xfrm>
            <a:off x="5180602" y="1263232"/>
            <a:ext cx="5948533" cy="5086270"/>
          </a:xfrm>
          <a:prstGeom prst="rect">
            <a:avLst/>
          </a:prstGeom>
          <a:solidFill>
            <a:schemeClr val="bg1">
              <a:lumMod val="8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kern="1200" dirty="0">
                <a:latin typeface="Consolas" panose="020B0609020204030204" pitchFamily="49" charset="0"/>
              </a:rPr>
              <a:t>#all inserts and connections as before</a:t>
            </a:r>
          </a:p>
          <a:p>
            <a:r>
              <a:rPr lang="en-GB" sz="1600" kern="1200" dirty="0">
                <a:latin typeface="Consolas" panose="020B0609020204030204" pitchFamily="49" charset="0"/>
              </a:rPr>
              <a:t>#we are working with the restaurants data</a:t>
            </a:r>
          </a:p>
          <a:p>
            <a:endParaRPr lang="en-GB" sz="1600" kern="1200" dirty="0">
              <a:latin typeface="Consolas" panose="020B0609020204030204" pitchFamily="49" charset="0"/>
            </a:endParaRPr>
          </a:p>
          <a:p>
            <a:r>
              <a:rPr lang="en-GB" sz="1600" kern="1200" dirty="0">
                <a:latin typeface="Consolas" panose="020B0609020204030204" pitchFamily="49" charset="0"/>
              </a:rPr>
              <a:t>result = </a:t>
            </a:r>
            <a:r>
              <a:rPr lang="en-GB" sz="1600" kern="1200" dirty="0" err="1">
                <a:latin typeface="Consolas" panose="020B0609020204030204" pitchFamily="49" charset="0"/>
              </a:rPr>
              <a:t>db.restaurants.insert_one</a:t>
            </a:r>
            <a:r>
              <a:rPr lang="en-GB" sz="1600" kern="1200" dirty="0">
                <a:latin typeface="Consolas" panose="020B0609020204030204" pitchFamily="49" charset="0"/>
              </a:rPr>
              <a:t>(</a:t>
            </a:r>
          </a:p>
          <a:p>
            <a:r>
              <a:rPr lang="en-GB" sz="1600" kern="1200" dirty="0">
                <a:latin typeface="Consolas" panose="020B0609020204030204" pitchFamily="49" charset="0"/>
              </a:rPr>
              <a:t>	{</a:t>
            </a:r>
          </a:p>
          <a:p>
            <a:r>
              <a:rPr lang="en-GB" sz="1600" kern="1200" dirty="0">
                <a:latin typeface="Consolas" panose="020B0609020204030204" pitchFamily="49" charset="0"/>
              </a:rPr>
              <a:t>		“address”: {</a:t>
            </a:r>
          </a:p>
          <a:p>
            <a:r>
              <a:rPr lang="en-GB" sz="1600" kern="1200" dirty="0">
                <a:latin typeface="Consolas" panose="020B0609020204030204" pitchFamily="49" charset="0"/>
              </a:rPr>
              <a:t>			“</a:t>
            </a:r>
            <a:r>
              <a:rPr lang="en-GB" sz="1600" kern="1200" dirty="0" err="1">
                <a:latin typeface="Consolas" panose="020B0609020204030204" pitchFamily="49" charset="0"/>
              </a:rPr>
              <a:t>steet</a:t>
            </a:r>
            <a:r>
              <a:rPr lang="en-GB" sz="1600" kern="1200" dirty="0">
                <a:latin typeface="Consolas" panose="020B0609020204030204" pitchFamily="49" charset="0"/>
              </a:rPr>
              <a:t>”: “9 Avenue”</a:t>
            </a:r>
          </a:p>
          <a:p>
            <a:r>
              <a:rPr lang="en-GB" sz="1600" kern="1200" dirty="0">
                <a:latin typeface="Consolas" panose="020B0609020204030204" pitchFamily="49" charset="0"/>
              </a:rPr>
              <a:t>			“</a:t>
            </a:r>
            <a:r>
              <a:rPr lang="en-GB" sz="1600" kern="1200" dirty="0" err="1">
                <a:latin typeface="Consolas" panose="020B0609020204030204" pitchFamily="49" charset="0"/>
              </a:rPr>
              <a:t>zipcode</a:t>
            </a:r>
            <a:r>
              <a:rPr lang="en-GB" sz="1600" kern="1200" dirty="0">
                <a:latin typeface="Consolas" panose="020B0609020204030204" pitchFamily="49" charset="0"/>
              </a:rPr>
              <a:t>”: “87619”</a:t>
            </a:r>
          </a:p>
          <a:p>
            <a:r>
              <a:rPr lang="en-GB" sz="1600" kern="1200" dirty="0">
                <a:latin typeface="Consolas" panose="020B0609020204030204" pitchFamily="49" charset="0"/>
              </a:rPr>
              <a:t>		“borough” : “place”</a:t>
            </a:r>
          </a:p>
          <a:p>
            <a:r>
              <a:rPr lang="en-GB" sz="1600" kern="1200" dirty="0">
                <a:latin typeface="Consolas" panose="020B0609020204030204" pitchFamily="49" charset="0"/>
              </a:rPr>
              <a:t>		“cuisine” : “Swiss”</a:t>
            </a:r>
          </a:p>
          <a:p>
            <a:r>
              <a:rPr lang="en-GB" sz="1600" kern="1200" dirty="0">
                <a:latin typeface="Consolas" panose="020B0609020204030204" pitchFamily="49" charset="0"/>
              </a:rPr>
              <a:t>		“grades”: [</a:t>
            </a:r>
          </a:p>
          <a:p>
            <a:r>
              <a:rPr lang="en-GB" sz="1600" kern="1200" dirty="0">
                <a:latin typeface="Consolas" panose="020B0609020204030204" pitchFamily="49" charset="0"/>
              </a:rPr>
              <a:t>			{</a:t>
            </a:r>
          </a:p>
          <a:p>
            <a:r>
              <a:rPr lang="en-GB" sz="1600" kern="1200" dirty="0">
                <a:latin typeface="Consolas" panose="020B0609020204030204" pitchFamily="49" charset="0"/>
              </a:rPr>
              <a:t>				......</a:t>
            </a:r>
          </a:p>
          <a:p>
            <a:endParaRPr lang="en-GB" sz="1600" kern="1200" dirty="0">
              <a:latin typeface="Consolas" panose="020B0609020204030204" pitchFamily="49" charset="0"/>
            </a:endParaRPr>
          </a:p>
          <a:p>
            <a:r>
              <a:rPr lang="en-GB" sz="1600" kern="1200" dirty="0">
                <a:latin typeface="Consolas" panose="020B0609020204030204" pitchFamily="49" charset="0"/>
              </a:rPr>
              <a:t>#returns ID it was inserted with</a:t>
            </a:r>
          </a:p>
          <a:p>
            <a:r>
              <a:rPr lang="en-GB" sz="1600" kern="1200" dirty="0" err="1">
                <a:latin typeface="Consolas" panose="020B0609020204030204" pitchFamily="49" charset="0"/>
              </a:rPr>
              <a:t>result.inserted_id</a:t>
            </a:r>
            <a:endParaRPr lang="en-GB" sz="1600" kern="1200" dirty="0">
              <a:latin typeface="Consolas" panose="020B0609020204030204" pitchFamily="49" charset="0"/>
            </a:endParaRPr>
          </a:p>
          <a:p>
            <a:endParaRPr lang="en-GB" sz="1600" kern="1200" dirty="0">
              <a:latin typeface="Consolas" panose="020B0609020204030204" pitchFamily="49" charset="0"/>
            </a:endParaRPr>
          </a:p>
        </p:txBody>
      </p:sp>
    </p:spTree>
    <p:extLst>
      <p:ext uri="{BB962C8B-B14F-4D97-AF65-F5344CB8AC3E}">
        <p14:creationId xmlns:p14="http://schemas.microsoft.com/office/powerpoint/2010/main" val="270359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Python Syntax</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11757311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pPr>
              <a:spcAft>
                <a:spcPts val="1538"/>
              </a:spcAft>
            </a:pPr>
            <a:r>
              <a:rPr lang="en-GB" dirty="0"/>
              <a:t>We can run queries similar to how you would do so on the command line</a:t>
            </a:r>
          </a:p>
        </p:txBody>
      </p:sp>
      <p:sp>
        <p:nvSpPr>
          <p:cNvPr id="2" name="Title 1"/>
          <p:cNvSpPr>
            <a:spLocks noGrp="1"/>
          </p:cNvSpPr>
          <p:nvPr>
            <p:ph type="title"/>
          </p:nvPr>
        </p:nvSpPr>
        <p:spPr/>
        <p:txBody>
          <a:bodyPr>
            <a:normAutofit/>
          </a:bodyPr>
          <a:lstStyle/>
          <a:p>
            <a:r>
              <a:rPr lang="en-GB" dirty="0"/>
              <a:t>Finding</a:t>
            </a:r>
            <a:endParaRPr lang="en-US" dirty="0"/>
          </a:p>
        </p:txBody>
      </p:sp>
      <p:sp>
        <p:nvSpPr>
          <p:cNvPr id="11" name="Content Placeholder 9"/>
          <p:cNvSpPr>
            <a:spLocks noGrp="1"/>
          </p:cNvSpPr>
          <p:nvPr/>
        </p:nvSpPr>
        <p:spPr>
          <a:xfrm>
            <a:off x="864564" y="2156466"/>
            <a:ext cx="6626613" cy="4081324"/>
          </a:xfrm>
          <a:prstGeom prst="rect">
            <a:avLst/>
          </a:prstGeom>
          <a:solidFill>
            <a:schemeClr val="bg1">
              <a:lumMod val="8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kern="1200" dirty="0">
                <a:latin typeface="Consolas" panose="020B0609020204030204" pitchFamily="49" charset="0"/>
              </a:rPr>
              <a:t>#all inserts and connections as before</a:t>
            </a:r>
          </a:p>
          <a:p>
            <a:r>
              <a:rPr lang="en-GB" sz="1600" kern="1200" dirty="0">
                <a:latin typeface="Consolas" panose="020B0609020204030204" pitchFamily="49" charset="0"/>
              </a:rPr>
              <a:t>#we are working with the restaurants data</a:t>
            </a:r>
          </a:p>
          <a:p>
            <a:endParaRPr lang="en-GB" sz="1600" kern="1200" dirty="0">
              <a:latin typeface="Consolas" panose="020B0609020204030204" pitchFamily="49" charset="0"/>
            </a:endParaRPr>
          </a:p>
          <a:p>
            <a:r>
              <a:rPr lang="en-GB" sz="1600" kern="1200" dirty="0">
                <a:latin typeface="Consolas" panose="020B0609020204030204" pitchFamily="49" charset="0"/>
              </a:rPr>
              <a:t>cursor = </a:t>
            </a:r>
            <a:r>
              <a:rPr lang="en-GB" sz="1600" kern="1200" dirty="0" err="1">
                <a:latin typeface="Consolas" panose="020B0609020204030204" pitchFamily="49" charset="0"/>
              </a:rPr>
              <a:t>db.restaurants.find</a:t>
            </a:r>
            <a:r>
              <a:rPr lang="en-GB" sz="1600" kern="1200" dirty="0">
                <a:latin typeface="Consolas" panose="020B0609020204030204" pitchFamily="49" charset="0"/>
              </a:rPr>
              <a:t>()</a:t>
            </a:r>
          </a:p>
          <a:p>
            <a:endParaRPr lang="en-GB" sz="1600" kern="1200" dirty="0">
              <a:latin typeface="Consolas" panose="020B0609020204030204" pitchFamily="49" charset="0"/>
            </a:endParaRPr>
          </a:p>
          <a:p>
            <a:r>
              <a:rPr lang="en-GB" sz="1600" kern="1200" dirty="0">
                <a:latin typeface="Consolas" panose="020B0609020204030204" pitchFamily="49" charset="0"/>
              </a:rPr>
              <a:t>for document in cursor:</a:t>
            </a:r>
          </a:p>
          <a:p>
            <a:r>
              <a:rPr lang="en-GB" sz="1600" kern="1200" dirty="0">
                <a:latin typeface="Consolas" panose="020B0609020204030204" pitchFamily="49" charset="0"/>
              </a:rPr>
              <a:t>	print(document)</a:t>
            </a:r>
          </a:p>
          <a:p>
            <a:endParaRPr lang="en-GB" sz="1600" kern="1200" dirty="0">
              <a:latin typeface="Consolas" panose="020B0609020204030204" pitchFamily="49" charset="0"/>
            </a:endParaRPr>
          </a:p>
          <a:p>
            <a:r>
              <a:rPr lang="en-GB" sz="1600" kern="1200" dirty="0">
                <a:latin typeface="Consolas" panose="020B0609020204030204" pitchFamily="49" charset="0"/>
              </a:rPr>
              <a:t>cursor = </a:t>
            </a:r>
            <a:r>
              <a:rPr lang="en-GB" sz="1600" kern="1200" dirty="0" err="1">
                <a:latin typeface="Consolas" panose="020B0609020204030204" pitchFamily="49" charset="0"/>
              </a:rPr>
              <a:t>db.restaurants.find</a:t>
            </a:r>
            <a:r>
              <a:rPr lang="en-GB" sz="1600" kern="1200" dirty="0">
                <a:latin typeface="Consolas" panose="020B0609020204030204" pitchFamily="49" charset="0"/>
              </a:rPr>
              <a:t>({“</a:t>
            </a:r>
            <a:r>
              <a:rPr lang="en-GB" sz="1600" kern="1200" dirty="0" err="1">
                <a:latin typeface="Consolas" panose="020B0609020204030204" pitchFamily="49" charset="0"/>
              </a:rPr>
              <a:t>borough”:”Manhattan</a:t>
            </a:r>
            <a:r>
              <a:rPr lang="en-GB" sz="1600" kern="1200" dirty="0">
                <a:latin typeface="Consolas" panose="020B0609020204030204" pitchFamily="49" charset="0"/>
              </a:rPr>
              <a:t>”})</a:t>
            </a:r>
          </a:p>
          <a:p>
            <a:endParaRPr lang="en-GB" sz="1600" kern="1200" dirty="0">
              <a:latin typeface="Consolas" panose="020B0609020204030204" pitchFamily="49" charset="0"/>
            </a:endParaRPr>
          </a:p>
          <a:p>
            <a:r>
              <a:rPr lang="en-GB" sz="1600" kern="1200" dirty="0">
                <a:latin typeface="Consolas" panose="020B0609020204030204" pitchFamily="49" charset="0"/>
              </a:rPr>
              <a:t>cursor = </a:t>
            </a:r>
            <a:r>
              <a:rPr lang="en-GB" sz="1600" kern="1200" dirty="0" err="1">
                <a:latin typeface="Consolas" panose="020B0609020204030204" pitchFamily="49" charset="0"/>
              </a:rPr>
              <a:t>db.restaurants.find</a:t>
            </a:r>
            <a:r>
              <a:rPr lang="en-GB" sz="1600" kern="1200" dirty="0">
                <a:latin typeface="Consolas" panose="020B0609020204030204" pitchFamily="49" charset="0"/>
              </a:rPr>
              <a:t>({“address.zipcode”:”20165”})</a:t>
            </a:r>
          </a:p>
        </p:txBody>
      </p:sp>
    </p:spTree>
    <p:extLst>
      <p:ext uri="{BB962C8B-B14F-4D97-AF65-F5344CB8AC3E}">
        <p14:creationId xmlns:p14="http://schemas.microsoft.com/office/powerpoint/2010/main" val="1080911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161331" cy="4546800"/>
          </a:xfrm>
        </p:spPr>
        <p:txBody>
          <a:bodyPr/>
          <a:lstStyle/>
          <a:p>
            <a:pPr>
              <a:lnSpc>
                <a:spcPct val="120000"/>
              </a:lnSpc>
            </a:pPr>
            <a:r>
              <a:rPr lang="en-GB" dirty="0"/>
              <a:t>Use the $set as normal</a:t>
            </a:r>
          </a:p>
          <a:p>
            <a:pPr>
              <a:lnSpc>
                <a:spcPct val="120000"/>
              </a:lnSpc>
            </a:pPr>
            <a:r>
              <a:rPr lang="en-GB" dirty="0"/>
              <a:t>You can then used the </a:t>
            </a:r>
            <a:r>
              <a:rPr lang="en-GB" dirty="0" err="1"/>
              <a:t>matched_count</a:t>
            </a:r>
            <a:r>
              <a:rPr lang="en-GB" dirty="0"/>
              <a:t> and </a:t>
            </a:r>
            <a:r>
              <a:rPr lang="en-GB" dirty="0" err="1"/>
              <a:t>modified_count</a:t>
            </a:r>
            <a:r>
              <a:rPr lang="en-GB" dirty="0"/>
              <a:t> attributes to access information on the update commands</a:t>
            </a:r>
          </a:p>
        </p:txBody>
      </p:sp>
      <p:sp>
        <p:nvSpPr>
          <p:cNvPr id="4" name="Title 3"/>
          <p:cNvSpPr>
            <a:spLocks noGrp="1"/>
          </p:cNvSpPr>
          <p:nvPr>
            <p:ph type="title"/>
          </p:nvPr>
        </p:nvSpPr>
        <p:spPr/>
        <p:txBody>
          <a:bodyPr/>
          <a:lstStyle/>
          <a:p>
            <a:r>
              <a:rPr lang="en-GB" dirty="0"/>
              <a:t>Updating</a:t>
            </a:r>
            <a:endParaRPr lang="en-US" dirty="0"/>
          </a:p>
        </p:txBody>
      </p:sp>
      <p:sp>
        <p:nvSpPr>
          <p:cNvPr id="11" name="Content Placeholder 9"/>
          <p:cNvSpPr>
            <a:spLocks noGrp="1"/>
          </p:cNvSpPr>
          <p:nvPr/>
        </p:nvSpPr>
        <p:spPr>
          <a:xfrm>
            <a:off x="5804866" y="1549709"/>
            <a:ext cx="5378085" cy="4261699"/>
          </a:xfrm>
          <a:prstGeom prst="rect">
            <a:avLst/>
          </a:prstGeom>
          <a:solidFill>
            <a:schemeClr val="bg1">
              <a:lumMod val="8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kern="1200" dirty="0">
                <a:latin typeface="Consolas" panose="020B0609020204030204" pitchFamily="49" charset="0"/>
              </a:rPr>
              <a:t>#all inserts and connections as before</a:t>
            </a:r>
          </a:p>
          <a:p>
            <a:r>
              <a:rPr lang="en-GB" sz="1600" kern="1200" dirty="0">
                <a:latin typeface="Consolas" panose="020B0609020204030204" pitchFamily="49" charset="0"/>
              </a:rPr>
              <a:t>#we are working with the restaurants data</a:t>
            </a:r>
          </a:p>
          <a:p>
            <a:endParaRPr lang="en-GB" sz="1600" kern="1200" dirty="0">
              <a:latin typeface="Consolas" panose="020B0609020204030204" pitchFamily="49" charset="0"/>
            </a:endParaRPr>
          </a:p>
          <a:p>
            <a:r>
              <a:rPr lang="en-GB" sz="1600" kern="1200" dirty="0">
                <a:latin typeface="Consolas" panose="020B0609020204030204" pitchFamily="49" charset="0"/>
              </a:rPr>
              <a:t>cursor = </a:t>
            </a:r>
            <a:r>
              <a:rPr lang="en-GB" sz="1600" kern="1200" dirty="0" err="1">
                <a:latin typeface="Consolas" panose="020B0609020204030204" pitchFamily="49" charset="0"/>
              </a:rPr>
              <a:t>db.restaurants.update_one</a:t>
            </a:r>
            <a:r>
              <a:rPr lang="en-GB" sz="1600" kern="1200" dirty="0">
                <a:latin typeface="Consolas" panose="020B0609020204030204" pitchFamily="49" charset="0"/>
              </a:rPr>
              <a:t>(</a:t>
            </a:r>
          </a:p>
          <a:p>
            <a:r>
              <a:rPr lang="en-GB" sz="1600" kern="1200" dirty="0">
                <a:latin typeface="Consolas" panose="020B0609020204030204" pitchFamily="49" charset="0"/>
              </a:rPr>
              <a:t>	{“restaurant_id”:”41156888”},</a:t>
            </a:r>
          </a:p>
          <a:p>
            <a:r>
              <a:rPr lang="en-GB" sz="1600" kern="1200" dirty="0">
                <a:latin typeface="Consolas" panose="020B0609020204030204" pitchFamily="49" charset="0"/>
              </a:rPr>
              <a:t>	{“$set”: {“</a:t>
            </a:r>
            <a:r>
              <a:rPr lang="en-GB" sz="1600" kern="1200" dirty="0" err="1">
                <a:latin typeface="Consolas" panose="020B0609020204030204" pitchFamily="49" charset="0"/>
              </a:rPr>
              <a:t>address.street</a:t>
            </a:r>
            <a:r>
              <a:rPr lang="en-GB" sz="1600" kern="1200" dirty="0">
                <a:latin typeface="Consolas" panose="020B0609020204030204" pitchFamily="49" charset="0"/>
              </a:rPr>
              <a:t>”: “East 31</a:t>
            </a:r>
            <a:r>
              <a:rPr lang="en-GB" sz="1600" kern="1200" baseline="30000" dirty="0">
                <a:latin typeface="Consolas" panose="020B0609020204030204" pitchFamily="49" charset="0"/>
              </a:rPr>
              <a:t>st</a:t>
            </a:r>
            <a:r>
              <a:rPr lang="en-GB" sz="1600" kern="1200" dirty="0">
                <a:latin typeface="Consolas" panose="020B0609020204030204" pitchFamily="49" charset="0"/>
              </a:rPr>
              <a:t> 	Street”}})</a:t>
            </a:r>
          </a:p>
          <a:p>
            <a:endParaRPr lang="en-GB" sz="1600" kern="1200" dirty="0">
              <a:latin typeface="Consolas" panose="020B0609020204030204" pitchFamily="49" charset="0"/>
            </a:endParaRPr>
          </a:p>
          <a:p>
            <a:r>
              <a:rPr lang="en-GB" sz="1600" kern="1200" dirty="0">
                <a:latin typeface="Consolas" panose="020B0609020204030204" pitchFamily="49" charset="0"/>
              </a:rPr>
              <a:t>result = </a:t>
            </a:r>
            <a:r>
              <a:rPr lang="en-GB" sz="1600" kern="1200" dirty="0" err="1">
                <a:latin typeface="Consolas" panose="020B0609020204030204" pitchFamily="49" charset="0"/>
              </a:rPr>
              <a:t>db.restaurants.update_many</a:t>
            </a:r>
            <a:endParaRPr lang="en-GB" sz="1600" kern="1200" dirty="0">
              <a:latin typeface="Consolas" panose="020B0609020204030204" pitchFamily="49" charset="0"/>
            </a:endParaRPr>
          </a:p>
        </p:txBody>
      </p:sp>
    </p:spTree>
    <p:extLst>
      <p:ext uri="{BB962C8B-B14F-4D97-AF65-F5344CB8AC3E}">
        <p14:creationId xmlns:p14="http://schemas.microsoft.com/office/powerpoint/2010/main" val="7317114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3999" y="1544760"/>
            <a:ext cx="9294395" cy="4546800"/>
          </a:xfrm>
        </p:spPr>
        <p:txBody>
          <a:bodyPr/>
          <a:lstStyle/>
          <a:p>
            <a:pPr>
              <a:lnSpc>
                <a:spcPct val="130000"/>
              </a:lnSpc>
            </a:pPr>
            <a:r>
              <a:rPr lang="en-GB" dirty="0"/>
              <a:t>As you have seen, there are a number of different Python libraries available for you to use and you can use them in programs using the import </a:t>
            </a:r>
            <a:r>
              <a:rPr lang="en-GB" b="1" dirty="0"/>
              <a:t>&lt;name&gt; </a:t>
            </a:r>
            <a:r>
              <a:rPr lang="en-GB" dirty="0"/>
              <a:t>function</a:t>
            </a:r>
          </a:p>
          <a:p>
            <a:pPr>
              <a:lnSpc>
                <a:spcPct val="130000"/>
              </a:lnSpc>
            </a:pPr>
            <a:r>
              <a:rPr lang="en-GB" dirty="0"/>
              <a:t>You may need to install them on your machine first</a:t>
            </a:r>
          </a:p>
        </p:txBody>
      </p:sp>
      <p:sp>
        <p:nvSpPr>
          <p:cNvPr id="2" name="Title 1"/>
          <p:cNvSpPr>
            <a:spLocks noGrp="1"/>
          </p:cNvSpPr>
          <p:nvPr>
            <p:ph type="title"/>
          </p:nvPr>
        </p:nvSpPr>
        <p:spPr/>
        <p:txBody>
          <a:bodyPr>
            <a:normAutofit/>
          </a:bodyPr>
          <a:lstStyle/>
          <a:p>
            <a:r>
              <a:rPr lang="en-GB" dirty="0"/>
              <a:t>Libraries</a:t>
            </a:r>
            <a:endParaRPr lang="en-US" dirty="0"/>
          </a:p>
        </p:txBody>
      </p:sp>
    </p:spTree>
    <p:extLst>
      <p:ext uri="{BB962C8B-B14F-4D97-AF65-F5344CB8AC3E}">
        <p14:creationId xmlns:p14="http://schemas.microsoft.com/office/powerpoint/2010/main" val="40907744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Mathematics, science, engineering</a:t>
            </a:r>
          </a:p>
          <a:p>
            <a:r>
              <a:rPr lang="en-GB" dirty="0"/>
              <a:t>Includes many core libraries for scientific computing</a:t>
            </a:r>
          </a:p>
          <a:p>
            <a:pPr lvl="1"/>
            <a:r>
              <a:rPr lang="en-GB" dirty="0" err="1"/>
              <a:t>Numpy</a:t>
            </a:r>
            <a:endParaRPr lang="en-GB" dirty="0"/>
          </a:p>
          <a:p>
            <a:pPr lvl="1"/>
            <a:r>
              <a:rPr lang="en-GB" dirty="0" err="1"/>
              <a:t>Matplotlib</a:t>
            </a:r>
            <a:endParaRPr lang="en-GB" dirty="0"/>
          </a:p>
          <a:p>
            <a:pPr lvl="1"/>
            <a:r>
              <a:rPr lang="en-GB" dirty="0" err="1"/>
              <a:t>Scipy</a:t>
            </a:r>
            <a:r>
              <a:rPr lang="en-GB" dirty="0"/>
              <a:t> library</a:t>
            </a:r>
          </a:p>
          <a:p>
            <a:pPr lvl="1"/>
            <a:r>
              <a:rPr lang="en-GB" dirty="0" err="1"/>
              <a:t>Sympy</a:t>
            </a:r>
            <a:endParaRPr lang="en-GB" dirty="0"/>
          </a:p>
          <a:p>
            <a:pPr lvl="1"/>
            <a:r>
              <a:rPr lang="en-GB" dirty="0" err="1"/>
              <a:t>Ipython</a:t>
            </a:r>
            <a:endParaRPr lang="en-GB" dirty="0"/>
          </a:p>
          <a:p>
            <a:pPr lvl="1"/>
            <a:r>
              <a:rPr lang="en-GB" dirty="0"/>
              <a:t>pandas</a:t>
            </a:r>
          </a:p>
        </p:txBody>
      </p:sp>
      <p:sp>
        <p:nvSpPr>
          <p:cNvPr id="2" name="Title 1"/>
          <p:cNvSpPr>
            <a:spLocks noGrp="1"/>
          </p:cNvSpPr>
          <p:nvPr>
            <p:ph type="title"/>
          </p:nvPr>
        </p:nvSpPr>
        <p:spPr/>
        <p:txBody>
          <a:bodyPr>
            <a:normAutofit/>
          </a:bodyPr>
          <a:lstStyle/>
          <a:p>
            <a:r>
              <a:rPr lang="en-GB" dirty="0" err="1"/>
              <a:t>scipy</a:t>
            </a:r>
            <a:endParaRPr lang="en-US" dirty="0"/>
          </a:p>
        </p:txBody>
      </p:sp>
    </p:spTree>
    <p:extLst>
      <p:ext uri="{BB962C8B-B14F-4D97-AF65-F5344CB8AC3E}">
        <p14:creationId xmlns:p14="http://schemas.microsoft.com/office/powerpoint/2010/main" val="13648641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Scientific computing module</a:t>
            </a:r>
          </a:p>
          <a:p>
            <a:r>
              <a:rPr lang="en-GB" dirty="0"/>
              <a:t>Includes:</a:t>
            </a:r>
          </a:p>
          <a:p>
            <a:pPr lvl="1"/>
            <a:r>
              <a:rPr lang="en-GB" dirty="0" err="1"/>
              <a:t>Numpy</a:t>
            </a:r>
            <a:r>
              <a:rPr lang="en-GB" dirty="0"/>
              <a:t> homogeneous multi-dimensional arrays</a:t>
            </a:r>
          </a:p>
          <a:p>
            <a:pPr lvl="1"/>
            <a:r>
              <a:rPr lang="en-GB" dirty="0"/>
              <a:t>Random number capabilities</a:t>
            </a:r>
          </a:p>
          <a:p>
            <a:pPr lvl="1"/>
            <a:r>
              <a:rPr lang="en-GB" dirty="0"/>
              <a:t>Statistical capabilities</a:t>
            </a:r>
          </a:p>
        </p:txBody>
      </p:sp>
      <p:sp>
        <p:nvSpPr>
          <p:cNvPr id="2" name="Title 1"/>
          <p:cNvSpPr>
            <a:spLocks noGrp="1"/>
          </p:cNvSpPr>
          <p:nvPr>
            <p:ph type="title"/>
          </p:nvPr>
        </p:nvSpPr>
        <p:spPr/>
        <p:txBody>
          <a:bodyPr>
            <a:normAutofit/>
          </a:bodyPr>
          <a:lstStyle/>
          <a:p>
            <a:r>
              <a:rPr lang="en-GB" dirty="0" err="1"/>
              <a:t>numpy</a:t>
            </a:r>
            <a:endParaRPr lang="en-US" dirty="0"/>
          </a:p>
        </p:txBody>
      </p:sp>
    </p:spTree>
    <p:extLst>
      <p:ext uri="{BB962C8B-B14F-4D97-AF65-F5344CB8AC3E}">
        <p14:creationId xmlns:p14="http://schemas.microsoft.com/office/powerpoint/2010/main" val="22138355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304181" cy="4546800"/>
          </a:xfrm>
        </p:spPr>
        <p:txBody>
          <a:bodyPr/>
          <a:lstStyle/>
          <a:p>
            <a:pPr>
              <a:lnSpc>
                <a:spcPct val="120000"/>
              </a:lnSpc>
            </a:pPr>
            <a:r>
              <a:rPr lang="en-GB" dirty="0"/>
              <a:t>2D plotting library</a:t>
            </a:r>
          </a:p>
          <a:p>
            <a:pPr>
              <a:lnSpc>
                <a:spcPct val="120000"/>
              </a:lnSpc>
            </a:pPr>
            <a:r>
              <a:rPr lang="en-GB" dirty="0"/>
              <a:t>Range of graphs (histograms, bar charts, scatter plots) created easily</a:t>
            </a:r>
          </a:p>
          <a:p>
            <a:pPr>
              <a:lnSpc>
                <a:spcPct val="120000"/>
              </a:lnSpc>
            </a:pPr>
            <a:r>
              <a:rPr lang="en-GB" dirty="0"/>
              <a:t>Lots of control over how the graph looks letting you create what you need, aiming for publication worth visuals</a:t>
            </a:r>
          </a:p>
        </p:txBody>
      </p:sp>
      <p:sp>
        <p:nvSpPr>
          <p:cNvPr id="2" name="Title 1"/>
          <p:cNvSpPr>
            <a:spLocks noGrp="1"/>
          </p:cNvSpPr>
          <p:nvPr>
            <p:ph type="title"/>
          </p:nvPr>
        </p:nvSpPr>
        <p:spPr/>
        <p:txBody>
          <a:bodyPr>
            <a:normAutofit/>
          </a:bodyPr>
          <a:lstStyle/>
          <a:p>
            <a:r>
              <a:rPr lang="en-GB" dirty="0" err="1"/>
              <a:t>matplotlib</a:t>
            </a:r>
            <a:endParaRPr lang="en-US" dirty="0"/>
          </a:p>
        </p:txBody>
      </p:sp>
    </p:spTree>
    <p:extLst>
      <p:ext uri="{BB962C8B-B14F-4D97-AF65-F5344CB8AC3E}">
        <p14:creationId xmlns:p14="http://schemas.microsoft.com/office/powerpoint/2010/main" val="22532957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a:t>Identifiers can only be made up of letters (upper and lower case), numbers, and the underscore _</a:t>
            </a:r>
          </a:p>
          <a:p>
            <a:r>
              <a:rPr lang="en-US" dirty="0"/>
              <a:t>Identifiers may not include spaces or other special characters other than the underscore _</a:t>
            </a:r>
          </a:p>
          <a:p>
            <a:r>
              <a:rPr lang="en-US" dirty="0"/>
              <a:t>Identifiers may not start with a number</a:t>
            </a:r>
          </a:p>
          <a:p>
            <a:r>
              <a:rPr lang="en-US" dirty="0"/>
              <a:t>Identifiers must not be keywords</a:t>
            </a:r>
          </a:p>
          <a:p>
            <a:r>
              <a:rPr lang="en-US" dirty="0"/>
              <a:t>Be descriptive when naming your variables</a:t>
            </a:r>
          </a:p>
          <a:p>
            <a:r>
              <a:rPr lang="en-US" dirty="0"/>
              <a:t>Don’t over-use abbreviations</a:t>
            </a:r>
          </a:p>
          <a:p>
            <a:r>
              <a:rPr lang="en-US" dirty="0"/>
              <a:t>Try and make them as human-friendly as possible for readability!</a:t>
            </a:r>
          </a:p>
        </p:txBody>
      </p:sp>
      <p:sp>
        <p:nvSpPr>
          <p:cNvPr id="7" name="Title 6"/>
          <p:cNvSpPr>
            <a:spLocks noGrp="1"/>
          </p:cNvSpPr>
          <p:nvPr>
            <p:ph type="title"/>
          </p:nvPr>
        </p:nvSpPr>
        <p:spPr/>
        <p:txBody>
          <a:bodyPr>
            <a:noAutofit/>
          </a:bodyPr>
          <a:lstStyle/>
          <a:p>
            <a:r>
              <a:rPr lang="en-GB" dirty="0"/>
              <a:t>Identifiers</a:t>
            </a:r>
          </a:p>
        </p:txBody>
      </p:sp>
    </p:spTree>
    <p:extLst>
      <p:ext uri="{BB962C8B-B14F-4D97-AF65-F5344CB8AC3E}">
        <p14:creationId xmlns:p14="http://schemas.microsoft.com/office/powerpoint/2010/main" val="144785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marL="0" indent="0">
              <a:buClr>
                <a:srgbClr val="0A1419">
                  <a:lumMod val="90000"/>
                  <a:lumOff val="10000"/>
                </a:srgbClr>
              </a:buClr>
              <a:buNone/>
            </a:pPr>
            <a:r>
              <a:rPr lang="en-GB" sz="1600" b="1" dirty="0">
                <a:solidFill>
                  <a:srgbClr val="F08300"/>
                </a:solidFill>
              </a:rPr>
              <a:t>:</a:t>
            </a:r>
            <a:r>
              <a:rPr lang="en-GB" sz="1600" b="1" dirty="0">
                <a:solidFill>
                  <a:srgbClr val="F7F7F7">
                    <a:lumMod val="25000"/>
                  </a:srgbClr>
                </a:solidFill>
              </a:rPr>
              <a:t> </a:t>
            </a:r>
            <a:r>
              <a:rPr lang="en-GB" sz="1600" b="1" dirty="0">
                <a:solidFill>
                  <a:schemeClr val="tx1">
                    <a:lumMod val="50000"/>
                    <a:lumOff val="50000"/>
                  </a:schemeClr>
                </a:solidFill>
                <a:sym typeface="Wingdings"/>
              </a:rPr>
              <a:t></a:t>
            </a:r>
            <a:r>
              <a:rPr lang="en-GB" sz="1600" b="1" dirty="0">
                <a:solidFill>
                  <a:srgbClr val="F7F7F7">
                    <a:lumMod val="25000"/>
                  </a:srgbClr>
                </a:solidFill>
                <a:sym typeface="Wingdings"/>
              </a:rPr>
              <a:t> </a:t>
            </a:r>
            <a:r>
              <a:rPr lang="en-GB" sz="1600" dirty="0">
                <a:solidFill>
                  <a:srgbClr val="F7F7F7">
                    <a:lumMod val="25000"/>
                  </a:srgbClr>
                </a:solidFill>
              </a:rPr>
              <a:t>Groups the following selection of indented code</a:t>
            </a:r>
          </a:p>
          <a:p>
            <a:pPr marL="0" indent="0">
              <a:buClr>
                <a:srgbClr val="0A1419">
                  <a:lumMod val="90000"/>
                  <a:lumOff val="10000"/>
                </a:srgbClr>
              </a:buClr>
              <a:buNone/>
            </a:pPr>
            <a:r>
              <a:rPr lang="en-GB" sz="1600" b="1" dirty="0">
                <a:solidFill>
                  <a:srgbClr val="F08300"/>
                </a:solidFill>
              </a:rPr>
              <a:t>;</a:t>
            </a:r>
            <a:r>
              <a:rPr lang="en-GB" sz="1600" b="1" dirty="0">
                <a:solidFill>
                  <a:srgbClr val="F7F7F7">
                    <a:lumMod val="25000"/>
                  </a:srgbClr>
                </a:solidFill>
              </a:rPr>
              <a:t> </a:t>
            </a:r>
            <a:r>
              <a:rPr lang="en-GB" sz="1600" b="1" dirty="0">
                <a:solidFill>
                  <a:schemeClr val="tx1">
                    <a:lumMod val="50000"/>
                    <a:lumOff val="50000"/>
                  </a:schemeClr>
                </a:solidFill>
                <a:sym typeface="Wingdings"/>
              </a:rPr>
              <a:t></a:t>
            </a:r>
            <a:r>
              <a:rPr lang="en-GB" sz="1600" dirty="0">
                <a:solidFill>
                  <a:srgbClr val="F7F7F7">
                    <a:lumMod val="25000"/>
                  </a:srgbClr>
                </a:solidFill>
              </a:rPr>
              <a:t> Allows multiple statements on a single line</a:t>
            </a:r>
          </a:p>
          <a:p>
            <a:pPr marL="0" indent="0">
              <a:buClr>
                <a:srgbClr val="0A1419">
                  <a:lumMod val="90000"/>
                  <a:lumOff val="10000"/>
                </a:srgbClr>
              </a:buClr>
              <a:buNone/>
            </a:pPr>
            <a:r>
              <a:rPr lang="en-GB" sz="1600" b="1" dirty="0">
                <a:solidFill>
                  <a:srgbClr val="F08300"/>
                </a:solidFill>
              </a:rPr>
              <a:t>\</a:t>
            </a:r>
            <a:r>
              <a:rPr lang="en-GB" sz="1600" b="1" dirty="0">
                <a:solidFill>
                  <a:srgbClr val="F7F7F7">
                    <a:lumMod val="25000"/>
                  </a:srgbClr>
                </a:solidFill>
              </a:rPr>
              <a:t> </a:t>
            </a:r>
            <a:r>
              <a:rPr lang="en-GB" sz="1600" b="1" dirty="0">
                <a:solidFill>
                  <a:schemeClr val="tx1">
                    <a:lumMod val="50000"/>
                    <a:lumOff val="50000"/>
                  </a:schemeClr>
                </a:solidFill>
                <a:sym typeface="Wingdings"/>
              </a:rPr>
              <a:t></a:t>
            </a:r>
            <a:r>
              <a:rPr lang="en-GB" sz="1600" b="1" dirty="0">
                <a:solidFill>
                  <a:srgbClr val="F7F7F7">
                    <a:lumMod val="25000"/>
                  </a:srgbClr>
                </a:solidFill>
                <a:sym typeface="Wingdings"/>
              </a:rPr>
              <a:t> </a:t>
            </a:r>
            <a:r>
              <a:rPr lang="en-GB" sz="1600" dirty="0">
                <a:solidFill>
                  <a:srgbClr val="F7F7F7">
                    <a:lumMod val="25000"/>
                  </a:srgbClr>
                </a:solidFill>
              </a:rPr>
              <a:t>Continues the statement on the following line</a:t>
            </a:r>
          </a:p>
          <a:p>
            <a:pPr marL="0" indent="0">
              <a:buClr>
                <a:srgbClr val="0A1419">
                  <a:lumMod val="90000"/>
                  <a:lumOff val="10000"/>
                </a:srgbClr>
              </a:buClr>
              <a:buNone/>
            </a:pPr>
            <a:r>
              <a:rPr lang="en-GB" sz="1600" b="1" dirty="0">
                <a:solidFill>
                  <a:srgbClr val="F08300"/>
                </a:solidFill>
              </a:rPr>
              <a:t>‘’ </a:t>
            </a:r>
            <a:r>
              <a:rPr lang="en-GB" sz="1600" b="1" dirty="0">
                <a:solidFill>
                  <a:schemeClr val="tx1">
                    <a:lumMod val="50000"/>
                    <a:lumOff val="50000"/>
                  </a:schemeClr>
                </a:solidFill>
                <a:sym typeface="Wingdings"/>
              </a:rPr>
              <a:t></a:t>
            </a:r>
            <a:r>
              <a:rPr lang="en-GB" sz="1600" b="1" dirty="0">
                <a:solidFill>
                  <a:srgbClr val="92D050"/>
                </a:solidFill>
                <a:sym typeface="Wingdings"/>
              </a:rPr>
              <a:t> </a:t>
            </a:r>
            <a:r>
              <a:rPr lang="en-GB" sz="1600" dirty="0">
                <a:solidFill>
                  <a:srgbClr val="F7F7F7">
                    <a:lumMod val="25000"/>
                  </a:srgbClr>
                </a:solidFill>
              </a:rPr>
              <a:t>Surrounds a string (word / sentence / multi-line)</a:t>
            </a:r>
          </a:p>
          <a:p>
            <a:pPr marL="0" indent="0">
              <a:buClr>
                <a:srgbClr val="0A1419">
                  <a:lumMod val="90000"/>
                  <a:lumOff val="10000"/>
                </a:srgbClr>
              </a:buClr>
              <a:buNone/>
            </a:pPr>
            <a:r>
              <a:rPr lang="en-GB" sz="1600" b="1" dirty="0">
                <a:solidFill>
                  <a:srgbClr val="F08300"/>
                </a:solidFill>
              </a:rPr>
              <a:t>#</a:t>
            </a:r>
            <a:r>
              <a:rPr lang="en-GB" sz="1600" b="1" dirty="0">
                <a:solidFill>
                  <a:srgbClr val="92D050"/>
                </a:solidFill>
              </a:rPr>
              <a:t>  </a:t>
            </a:r>
            <a:r>
              <a:rPr lang="en-GB" sz="1600" b="1" dirty="0">
                <a:solidFill>
                  <a:schemeClr val="tx1">
                    <a:lumMod val="50000"/>
                    <a:lumOff val="50000"/>
                  </a:schemeClr>
                </a:solidFill>
                <a:sym typeface="Wingdings"/>
              </a:rPr>
              <a:t></a:t>
            </a:r>
            <a:r>
              <a:rPr lang="en-GB" sz="1600" b="1" dirty="0">
                <a:solidFill>
                  <a:srgbClr val="92D050"/>
                </a:solidFill>
                <a:sym typeface="Wingdings"/>
              </a:rPr>
              <a:t> </a:t>
            </a:r>
            <a:r>
              <a:rPr lang="en-GB" sz="1600" dirty="0">
                <a:solidFill>
                  <a:srgbClr val="F7F7F7">
                    <a:lumMod val="25000"/>
                  </a:srgbClr>
                </a:solidFill>
              </a:rPr>
              <a:t>Comments out the following text (must be repeated on each line)</a:t>
            </a:r>
          </a:p>
          <a:p>
            <a:pPr marL="0" indent="0">
              <a:buClr>
                <a:srgbClr val="0A1419">
                  <a:lumMod val="90000"/>
                  <a:lumOff val="10000"/>
                </a:srgbClr>
              </a:buClr>
              <a:buNone/>
            </a:pPr>
            <a:r>
              <a:rPr lang="en-GB" sz="1600" dirty="0">
                <a:solidFill>
                  <a:srgbClr val="F08300"/>
                </a:solidFill>
              </a:rPr>
              <a:t>''‘ </a:t>
            </a:r>
            <a:r>
              <a:rPr lang="en-GB" sz="1600" b="1" dirty="0">
                <a:solidFill>
                  <a:schemeClr val="tx1">
                    <a:lumMod val="50000"/>
                    <a:lumOff val="50000"/>
                  </a:schemeClr>
                </a:solidFill>
                <a:sym typeface="Wingdings"/>
              </a:rPr>
              <a:t></a:t>
            </a:r>
            <a:r>
              <a:rPr lang="en-GB" sz="1600" dirty="0">
                <a:solidFill>
                  <a:srgbClr val="F7F7F7">
                    <a:lumMod val="25000"/>
                  </a:srgbClr>
                </a:solidFill>
                <a:sym typeface="Wingdings"/>
              </a:rPr>
              <a:t> </a:t>
            </a:r>
            <a:r>
              <a:rPr lang="en-GB" sz="1600" dirty="0">
                <a:solidFill>
                  <a:srgbClr val="F7F7F7">
                    <a:lumMod val="25000"/>
                  </a:srgbClr>
                </a:solidFill>
              </a:rPr>
              <a:t>Multi-line comment</a:t>
            </a:r>
          </a:p>
          <a:p>
            <a:pPr marL="0" indent="0">
              <a:buClr>
                <a:srgbClr val="0A1419">
                  <a:lumMod val="90000"/>
                  <a:lumOff val="10000"/>
                </a:srgbClr>
              </a:buClr>
              <a:buNone/>
            </a:pPr>
            <a:r>
              <a:rPr lang="en-GB" sz="1600" b="1" dirty="0">
                <a:solidFill>
                  <a:srgbClr val="F08300"/>
                </a:solidFill>
              </a:rPr>
              <a:t>( ) </a:t>
            </a:r>
            <a:r>
              <a:rPr lang="en-GB" sz="1600" b="1" dirty="0">
                <a:solidFill>
                  <a:schemeClr val="tx1">
                    <a:lumMod val="50000"/>
                    <a:lumOff val="50000"/>
                  </a:schemeClr>
                </a:solidFill>
                <a:sym typeface="Wingdings"/>
              </a:rPr>
              <a:t></a:t>
            </a:r>
            <a:r>
              <a:rPr lang="en-GB" sz="1600" dirty="0">
                <a:solidFill>
                  <a:srgbClr val="F7F7F7">
                    <a:lumMod val="25000"/>
                  </a:srgbClr>
                </a:solidFill>
              </a:rPr>
              <a:t> Surrounds parameters and arguments</a:t>
            </a:r>
          </a:p>
          <a:p>
            <a:pPr marL="0" indent="0">
              <a:buClr>
                <a:srgbClr val="0A1419">
                  <a:lumMod val="90000"/>
                  <a:lumOff val="10000"/>
                </a:srgbClr>
              </a:buClr>
              <a:buNone/>
            </a:pPr>
            <a:r>
              <a:rPr lang="en-GB" sz="1600" b="1" dirty="0">
                <a:solidFill>
                  <a:srgbClr val="F08300"/>
                </a:solidFill>
              </a:rPr>
              <a:t>.</a:t>
            </a:r>
            <a:r>
              <a:rPr lang="en-GB" sz="1600" b="1" dirty="0">
                <a:solidFill>
                  <a:srgbClr val="F7F7F7">
                    <a:lumMod val="25000"/>
                  </a:srgbClr>
                </a:solidFill>
              </a:rPr>
              <a:t> </a:t>
            </a:r>
            <a:r>
              <a:rPr lang="en-GB" sz="1600" b="1" dirty="0">
                <a:solidFill>
                  <a:schemeClr val="tx1">
                    <a:lumMod val="50000"/>
                    <a:lumOff val="50000"/>
                  </a:schemeClr>
                </a:solidFill>
                <a:sym typeface="Wingdings"/>
              </a:rPr>
              <a:t></a:t>
            </a:r>
            <a:r>
              <a:rPr lang="en-GB" sz="1600" b="1" dirty="0">
                <a:solidFill>
                  <a:srgbClr val="F7F7F7">
                    <a:lumMod val="25000"/>
                  </a:srgbClr>
                </a:solidFill>
              </a:rPr>
              <a:t> </a:t>
            </a:r>
            <a:r>
              <a:rPr lang="en-GB" sz="1600" dirty="0">
                <a:solidFill>
                  <a:srgbClr val="F7F7F7">
                    <a:lumMod val="25000"/>
                  </a:srgbClr>
                </a:solidFill>
              </a:rPr>
              <a:t>Accesses a variable’s methods and attributes.</a:t>
            </a:r>
          </a:p>
          <a:p>
            <a:pPr marL="0" indent="0">
              <a:buClr>
                <a:srgbClr val="0A1419">
                  <a:lumMod val="90000"/>
                  <a:lumOff val="10000"/>
                </a:srgbClr>
              </a:buClr>
              <a:buNone/>
            </a:pPr>
            <a:r>
              <a:rPr lang="en-GB" sz="1600" b="1" dirty="0">
                <a:solidFill>
                  <a:srgbClr val="F08300"/>
                </a:solidFill>
              </a:rPr>
              <a:t>__</a:t>
            </a:r>
            <a:r>
              <a:rPr lang="en-GB" sz="1600" b="1" dirty="0">
                <a:solidFill>
                  <a:srgbClr val="F7F7F7">
                    <a:lumMod val="25000"/>
                  </a:srgbClr>
                </a:solidFill>
              </a:rPr>
              <a:t> </a:t>
            </a:r>
            <a:r>
              <a:rPr lang="en-GB" sz="1600" b="1" dirty="0">
                <a:solidFill>
                  <a:schemeClr val="tx1">
                    <a:lumMod val="50000"/>
                    <a:lumOff val="50000"/>
                  </a:schemeClr>
                </a:solidFill>
                <a:sym typeface="Wingdings"/>
              </a:rPr>
              <a:t></a:t>
            </a:r>
            <a:r>
              <a:rPr lang="en-GB" sz="1600" b="1" dirty="0">
                <a:solidFill>
                  <a:srgbClr val="F7F7F7">
                    <a:lumMod val="25000"/>
                  </a:srgbClr>
                </a:solidFill>
                <a:sym typeface="Wingdings"/>
              </a:rPr>
              <a:t> </a:t>
            </a:r>
            <a:r>
              <a:rPr lang="en-GB" sz="1600" dirty="0">
                <a:solidFill>
                  <a:srgbClr val="F7F7F7">
                    <a:lumMod val="25000"/>
                  </a:srgbClr>
                </a:solidFill>
              </a:rPr>
              <a:t>Prefix sets an attribute’s visibility to hidden</a:t>
            </a:r>
          </a:p>
          <a:p>
            <a:pPr marL="0" indent="0">
              <a:buClr>
                <a:srgbClr val="0A1419">
                  <a:lumMod val="90000"/>
                  <a:lumOff val="10000"/>
                </a:srgbClr>
              </a:buClr>
              <a:buNone/>
            </a:pPr>
            <a:r>
              <a:rPr lang="en-GB" sz="1600" b="1" dirty="0">
                <a:solidFill>
                  <a:schemeClr val="accent6"/>
                </a:solidFill>
              </a:rPr>
              <a:t>__method__() </a:t>
            </a:r>
            <a:r>
              <a:rPr lang="en-GB" sz="1600" b="1" dirty="0">
                <a:solidFill>
                  <a:schemeClr val="tx1">
                    <a:lumMod val="50000"/>
                    <a:lumOff val="50000"/>
                  </a:schemeClr>
                </a:solidFill>
                <a:sym typeface="Wingdings"/>
              </a:rPr>
              <a:t></a:t>
            </a:r>
            <a:r>
              <a:rPr lang="en-GB" sz="1600" b="1" dirty="0">
                <a:solidFill>
                  <a:srgbClr val="F7F7F7">
                    <a:lumMod val="25000"/>
                  </a:srgbClr>
                </a:solidFill>
              </a:rPr>
              <a:t> </a:t>
            </a:r>
            <a:r>
              <a:rPr lang="en-GB" sz="1600" dirty="0">
                <a:solidFill>
                  <a:srgbClr val="F7F7F7">
                    <a:lumMod val="25000"/>
                  </a:srgbClr>
                </a:solidFill>
              </a:rPr>
              <a:t>Special Python functions, do not make up your own like this</a:t>
            </a:r>
          </a:p>
        </p:txBody>
      </p:sp>
      <p:sp>
        <p:nvSpPr>
          <p:cNvPr id="7" name="Title 6"/>
          <p:cNvSpPr>
            <a:spLocks noGrp="1"/>
          </p:cNvSpPr>
          <p:nvPr>
            <p:ph type="title"/>
          </p:nvPr>
        </p:nvSpPr>
        <p:spPr/>
        <p:txBody>
          <a:bodyPr>
            <a:noAutofit/>
          </a:bodyPr>
          <a:lstStyle/>
          <a:p>
            <a:r>
              <a:rPr lang="en-GB" dirty="0"/>
              <a:t>Python Syntax</a:t>
            </a:r>
          </a:p>
        </p:txBody>
      </p:sp>
    </p:spTree>
    <p:extLst>
      <p:ext uri="{BB962C8B-B14F-4D97-AF65-F5344CB8AC3E}">
        <p14:creationId xmlns:p14="http://schemas.microsoft.com/office/powerpoint/2010/main" val="397649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GB" dirty="0"/>
              <a:t>Operators</a:t>
            </a:r>
          </a:p>
        </p:txBody>
      </p:sp>
      <p:sp>
        <p:nvSpPr>
          <p:cNvPr id="2" name="Text Placeholder 1"/>
          <p:cNvSpPr>
            <a:spLocks noGrp="1"/>
          </p:cNvSpPr>
          <p:nvPr>
            <p:ph type="body" sz="quarter" idx="15"/>
          </p:nvPr>
        </p:nvSpPr>
        <p:spPr>
          <a:xfrm>
            <a:off x="414000" y="1544760"/>
            <a:ext cx="4946067" cy="4546800"/>
          </a:xfrm>
        </p:spPr>
        <p:txBody>
          <a:bodyPr/>
          <a:lstStyle/>
          <a:p>
            <a:pPr marL="0" indent="0">
              <a:buClr>
                <a:srgbClr val="0A1419">
                  <a:lumMod val="90000"/>
                  <a:lumOff val="10000"/>
                </a:srgbClr>
              </a:buClr>
              <a:buNone/>
            </a:pPr>
            <a:r>
              <a:rPr lang="en-GB" sz="1600" b="1" dirty="0">
                <a:solidFill>
                  <a:srgbClr val="F7F7F7">
                    <a:lumMod val="25000"/>
                  </a:srgbClr>
                </a:solidFill>
              </a:rPr>
              <a:t>Arithmetic Operators</a:t>
            </a:r>
          </a:p>
          <a:p>
            <a:pPr marL="0" indent="0">
              <a:buClr>
                <a:srgbClr val="0A1419">
                  <a:lumMod val="90000"/>
                  <a:lumOff val="10000"/>
                </a:srgbClr>
              </a:buClr>
              <a:buNone/>
            </a:pPr>
            <a:r>
              <a:rPr lang="en-GB" sz="1600" b="1" dirty="0">
                <a:solidFill>
                  <a:srgbClr val="F08300"/>
                </a:solidFill>
              </a:rPr>
              <a:t>+</a:t>
            </a:r>
            <a:r>
              <a:rPr lang="en-GB" sz="1600" b="1" dirty="0">
                <a:solidFill>
                  <a:srgbClr val="F7F7F7">
                    <a:lumMod val="25000"/>
                  </a:srgbClr>
                </a:solidFill>
              </a:rPr>
              <a:t> </a:t>
            </a:r>
            <a:r>
              <a:rPr lang="en-GB" sz="1600" b="1" dirty="0">
                <a:solidFill>
                  <a:schemeClr val="tx1">
                    <a:lumMod val="50000"/>
                    <a:lumOff val="50000"/>
                  </a:schemeClr>
                </a:solidFill>
                <a:sym typeface="Wingdings"/>
              </a:rPr>
              <a:t></a:t>
            </a:r>
            <a:r>
              <a:rPr lang="en-GB" sz="1600" b="1" dirty="0">
                <a:solidFill>
                  <a:srgbClr val="F7F7F7">
                    <a:lumMod val="25000"/>
                  </a:srgbClr>
                </a:solidFill>
              </a:rPr>
              <a:t> </a:t>
            </a:r>
            <a:r>
              <a:rPr lang="en-GB" sz="1600" dirty="0">
                <a:solidFill>
                  <a:srgbClr val="F7F7F7">
                    <a:lumMod val="25000"/>
                  </a:srgbClr>
                </a:solidFill>
              </a:rPr>
              <a:t>Addition</a:t>
            </a:r>
          </a:p>
          <a:p>
            <a:pPr marL="0" indent="0">
              <a:buClr>
                <a:srgbClr val="0A1419">
                  <a:lumMod val="90000"/>
                  <a:lumOff val="10000"/>
                </a:srgbClr>
              </a:buClr>
              <a:buNone/>
            </a:pPr>
            <a:r>
              <a:rPr lang="en-GB" sz="1600" b="1" dirty="0">
                <a:solidFill>
                  <a:srgbClr val="F08300"/>
                </a:solidFill>
              </a:rPr>
              <a:t>-</a:t>
            </a:r>
            <a:r>
              <a:rPr lang="en-GB" sz="1600" dirty="0">
                <a:solidFill>
                  <a:srgbClr val="F7F7F7">
                    <a:lumMod val="25000"/>
                  </a:srgbClr>
                </a:solidFill>
              </a:rPr>
              <a:t> </a:t>
            </a:r>
            <a:r>
              <a:rPr lang="en-GB" sz="1600" b="1" dirty="0">
                <a:solidFill>
                  <a:schemeClr val="tx1">
                    <a:lumMod val="50000"/>
                    <a:lumOff val="50000"/>
                  </a:schemeClr>
                </a:solidFill>
                <a:sym typeface="Wingdings"/>
              </a:rPr>
              <a:t> </a:t>
            </a:r>
            <a:r>
              <a:rPr lang="en-GB" sz="1600" dirty="0">
                <a:solidFill>
                  <a:srgbClr val="F7F7F7">
                    <a:lumMod val="25000"/>
                  </a:srgbClr>
                </a:solidFill>
              </a:rPr>
              <a:t>Subtraction</a:t>
            </a:r>
          </a:p>
          <a:p>
            <a:pPr marL="0" indent="0">
              <a:buClr>
                <a:srgbClr val="0A1419">
                  <a:lumMod val="90000"/>
                  <a:lumOff val="10000"/>
                </a:srgbClr>
              </a:buClr>
              <a:buNone/>
            </a:pPr>
            <a:r>
              <a:rPr lang="en-GB" sz="1600" b="1" dirty="0">
                <a:solidFill>
                  <a:srgbClr val="F08300"/>
                </a:solidFill>
              </a:rPr>
              <a:t>*</a:t>
            </a:r>
            <a:r>
              <a:rPr lang="en-GB" sz="1600" b="1" dirty="0">
                <a:solidFill>
                  <a:srgbClr val="F7F7F7">
                    <a:lumMod val="25000"/>
                  </a:srgbClr>
                </a:solidFill>
              </a:rPr>
              <a:t> </a:t>
            </a:r>
            <a:r>
              <a:rPr lang="en-GB" sz="1600" b="1" dirty="0">
                <a:solidFill>
                  <a:schemeClr val="tx1">
                    <a:lumMod val="50000"/>
                    <a:lumOff val="50000"/>
                  </a:schemeClr>
                </a:solidFill>
                <a:sym typeface="Wingdings"/>
              </a:rPr>
              <a:t> </a:t>
            </a:r>
            <a:r>
              <a:rPr lang="en-GB" sz="1600" dirty="0">
                <a:solidFill>
                  <a:srgbClr val="F7F7F7">
                    <a:lumMod val="25000"/>
                  </a:srgbClr>
                </a:solidFill>
              </a:rPr>
              <a:t>Multiplication</a:t>
            </a:r>
          </a:p>
          <a:p>
            <a:pPr marL="0" indent="0">
              <a:buClr>
                <a:srgbClr val="0A1419">
                  <a:lumMod val="90000"/>
                  <a:lumOff val="10000"/>
                </a:srgbClr>
              </a:buClr>
              <a:buNone/>
            </a:pPr>
            <a:r>
              <a:rPr lang="en-GB" sz="1600" b="1" dirty="0">
                <a:solidFill>
                  <a:srgbClr val="F08300"/>
                </a:solidFill>
              </a:rPr>
              <a:t>/</a:t>
            </a:r>
            <a:r>
              <a:rPr lang="en-GB" sz="1600" b="1" dirty="0"/>
              <a:t> </a:t>
            </a:r>
            <a:r>
              <a:rPr lang="en-GB" sz="1600" b="1" dirty="0">
                <a:solidFill>
                  <a:schemeClr val="tx1">
                    <a:lumMod val="50000"/>
                    <a:lumOff val="50000"/>
                  </a:schemeClr>
                </a:solidFill>
                <a:sym typeface="Wingdings"/>
              </a:rPr>
              <a:t> </a:t>
            </a:r>
            <a:r>
              <a:rPr lang="en-GB" sz="1600" dirty="0"/>
              <a:t>Division</a:t>
            </a:r>
          </a:p>
          <a:p>
            <a:pPr marL="0" indent="0">
              <a:buClr>
                <a:srgbClr val="0A1419">
                  <a:lumMod val="90000"/>
                  <a:lumOff val="10000"/>
                </a:srgbClr>
              </a:buClr>
              <a:buNone/>
            </a:pPr>
            <a:r>
              <a:rPr lang="en-GB" sz="1600" b="1" dirty="0">
                <a:solidFill>
                  <a:srgbClr val="F08300"/>
                </a:solidFill>
              </a:rPr>
              <a:t>%</a:t>
            </a:r>
            <a:r>
              <a:rPr lang="en-GB" sz="1600" b="1" dirty="0"/>
              <a:t> </a:t>
            </a:r>
            <a:r>
              <a:rPr lang="en-GB" sz="1600" b="1" dirty="0">
                <a:solidFill>
                  <a:schemeClr val="tx1">
                    <a:lumMod val="50000"/>
                    <a:lumOff val="50000"/>
                  </a:schemeClr>
                </a:solidFill>
                <a:sym typeface="Wingdings"/>
              </a:rPr>
              <a:t> </a:t>
            </a:r>
            <a:r>
              <a:rPr lang="en-GB" sz="1600" dirty="0"/>
              <a:t>Modulus</a:t>
            </a:r>
          </a:p>
          <a:p>
            <a:pPr marL="0" indent="0">
              <a:buClr>
                <a:srgbClr val="0A1419">
                  <a:lumMod val="90000"/>
                  <a:lumOff val="10000"/>
                </a:srgbClr>
              </a:buClr>
              <a:buNone/>
            </a:pPr>
            <a:r>
              <a:rPr lang="en-GB" sz="1600" b="1" dirty="0">
                <a:solidFill>
                  <a:srgbClr val="F08300"/>
                </a:solidFill>
              </a:rPr>
              <a:t>** </a:t>
            </a:r>
            <a:r>
              <a:rPr lang="en-GB" sz="1600" b="1" dirty="0">
                <a:solidFill>
                  <a:schemeClr val="tx1">
                    <a:lumMod val="50000"/>
                    <a:lumOff val="50000"/>
                  </a:schemeClr>
                </a:solidFill>
                <a:sym typeface="Wingdings"/>
              </a:rPr>
              <a:t> </a:t>
            </a:r>
            <a:r>
              <a:rPr lang="en-GB" sz="1600" dirty="0"/>
              <a:t>Exponentiation</a:t>
            </a:r>
          </a:p>
          <a:p>
            <a:pPr marL="0" indent="0">
              <a:buClr>
                <a:srgbClr val="0A1419">
                  <a:lumMod val="90000"/>
                  <a:lumOff val="10000"/>
                </a:srgbClr>
              </a:buClr>
              <a:buNone/>
            </a:pPr>
            <a:r>
              <a:rPr lang="en-GB" sz="1600" b="1" dirty="0">
                <a:solidFill>
                  <a:srgbClr val="F08300"/>
                </a:solidFill>
              </a:rPr>
              <a:t>// </a:t>
            </a:r>
            <a:r>
              <a:rPr lang="en-GB" sz="1600" b="1" dirty="0">
                <a:solidFill>
                  <a:schemeClr val="tx1">
                    <a:lumMod val="50000"/>
                    <a:lumOff val="50000"/>
                  </a:schemeClr>
                </a:solidFill>
                <a:sym typeface="Wingdings"/>
              </a:rPr>
              <a:t> </a:t>
            </a:r>
            <a:r>
              <a:rPr lang="en-GB" sz="1600" dirty="0">
                <a:solidFill>
                  <a:srgbClr val="F7F7F7">
                    <a:lumMod val="25000"/>
                  </a:srgbClr>
                </a:solidFill>
              </a:rPr>
              <a:t>Floor Division (removes decimal after division)</a:t>
            </a:r>
          </a:p>
          <a:p>
            <a:endParaRPr lang="en-US" sz="1600" dirty="0"/>
          </a:p>
        </p:txBody>
      </p:sp>
      <p:sp>
        <p:nvSpPr>
          <p:cNvPr id="8" name="Text Placeholder 1"/>
          <p:cNvSpPr txBox="1">
            <a:spLocks/>
          </p:cNvSpPr>
          <p:nvPr/>
        </p:nvSpPr>
        <p:spPr>
          <a:xfrm>
            <a:off x="5720251" y="1544760"/>
            <a:ext cx="4946067" cy="4546800"/>
          </a:xfrm>
          <a:prstGeom prst="rect">
            <a:avLst/>
          </a:prstGeom>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A1419">
                  <a:lumMod val="90000"/>
                  <a:lumOff val="10000"/>
                </a:srgbClr>
              </a:buClr>
              <a:buNone/>
            </a:pPr>
            <a:r>
              <a:rPr lang="en-GB" sz="1600" b="1" dirty="0">
                <a:solidFill>
                  <a:srgbClr val="F7F7F7">
                    <a:lumMod val="25000"/>
                  </a:srgbClr>
                </a:solidFill>
              </a:rPr>
              <a:t>Comparison Operators</a:t>
            </a:r>
          </a:p>
          <a:p>
            <a:pPr marL="0" indent="0">
              <a:buClr>
                <a:srgbClr val="0A1419">
                  <a:lumMod val="90000"/>
                  <a:lumOff val="10000"/>
                </a:srgbClr>
              </a:buClr>
              <a:buNone/>
            </a:pPr>
            <a:r>
              <a:rPr lang="en-GB" sz="1600" b="1" dirty="0">
                <a:solidFill>
                  <a:srgbClr val="F08300"/>
                </a:solidFill>
              </a:rPr>
              <a:t>== </a:t>
            </a:r>
            <a:r>
              <a:rPr lang="en-GB" sz="1600" b="1" dirty="0">
                <a:solidFill>
                  <a:schemeClr val="tx1">
                    <a:lumMod val="50000"/>
                    <a:lumOff val="50000"/>
                  </a:schemeClr>
                </a:solidFill>
                <a:sym typeface="Wingdings"/>
              </a:rPr>
              <a:t> </a:t>
            </a:r>
            <a:r>
              <a:rPr lang="en-GB" sz="1600" dirty="0">
                <a:solidFill>
                  <a:srgbClr val="F7F7F7">
                    <a:lumMod val="25000"/>
                  </a:srgbClr>
                </a:solidFill>
              </a:rPr>
              <a:t>Equal to</a:t>
            </a:r>
          </a:p>
          <a:p>
            <a:pPr marL="0" indent="0">
              <a:buClr>
                <a:srgbClr val="0A1419">
                  <a:lumMod val="90000"/>
                  <a:lumOff val="10000"/>
                </a:srgbClr>
              </a:buClr>
              <a:buNone/>
            </a:pPr>
            <a:r>
              <a:rPr lang="en-GB" sz="1600" b="1" dirty="0">
                <a:solidFill>
                  <a:srgbClr val="F08300"/>
                </a:solidFill>
              </a:rPr>
              <a:t>!= or &lt;&gt; </a:t>
            </a:r>
            <a:r>
              <a:rPr lang="en-GB" sz="1600" b="1" dirty="0">
                <a:solidFill>
                  <a:schemeClr val="tx1">
                    <a:lumMod val="50000"/>
                    <a:lumOff val="50000"/>
                  </a:schemeClr>
                </a:solidFill>
                <a:sym typeface="Wingdings"/>
              </a:rPr>
              <a:t> </a:t>
            </a:r>
            <a:r>
              <a:rPr lang="en-GB" sz="1600" dirty="0">
                <a:solidFill>
                  <a:srgbClr val="F7F7F7">
                    <a:lumMod val="25000"/>
                  </a:srgbClr>
                </a:solidFill>
              </a:rPr>
              <a:t>Not equal to</a:t>
            </a:r>
          </a:p>
          <a:p>
            <a:pPr marL="0" indent="0">
              <a:buClr>
                <a:srgbClr val="0A1419">
                  <a:lumMod val="90000"/>
                  <a:lumOff val="10000"/>
                </a:srgbClr>
              </a:buClr>
              <a:buNone/>
            </a:pPr>
            <a:r>
              <a:rPr lang="en-GB" sz="1600" b="1" dirty="0">
                <a:solidFill>
                  <a:srgbClr val="F08300"/>
                </a:solidFill>
              </a:rPr>
              <a:t>&lt;</a:t>
            </a:r>
            <a:r>
              <a:rPr lang="en-GB" sz="1600" dirty="0">
                <a:solidFill>
                  <a:srgbClr val="F7F7F7">
                    <a:lumMod val="25000"/>
                  </a:srgbClr>
                </a:solidFill>
              </a:rPr>
              <a:t> </a:t>
            </a:r>
            <a:r>
              <a:rPr lang="en-GB" sz="1600" b="1" dirty="0">
                <a:solidFill>
                  <a:schemeClr val="tx1">
                    <a:lumMod val="50000"/>
                    <a:lumOff val="50000"/>
                  </a:schemeClr>
                </a:solidFill>
                <a:sym typeface="Wingdings"/>
              </a:rPr>
              <a:t> </a:t>
            </a:r>
            <a:r>
              <a:rPr lang="en-GB" sz="1600" dirty="0">
                <a:solidFill>
                  <a:srgbClr val="F7F7F7">
                    <a:lumMod val="25000"/>
                  </a:srgbClr>
                </a:solidFill>
              </a:rPr>
              <a:t>Less than</a:t>
            </a:r>
          </a:p>
          <a:p>
            <a:pPr marL="0" indent="0">
              <a:buClr>
                <a:srgbClr val="0A1419">
                  <a:lumMod val="90000"/>
                  <a:lumOff val="10000"/>
                </a:srgbClr>
              </a:buClr>
              <a:buNone/>
            </a:pPr>
            <a:r>
              <a:rPr lang="en-GB" sz="1600" b="1" dirty="0">
                <a:solidFill>
                  <a:srgbClr val="F08300"/>
                </a:solidFill>
              </a:rPr>
              <a:t>&lt;= </a:t>
            </a:r>
            <a:r>
              <a:rPr lang="en-GB" sz="1600" b="1" dirty="0">
                <a:solidFill>
                  <a:schemeClr val="tx1">
                    <a:lumMod val="50000"/>
                    <a:lumOff val="50000"/>
                  </a:schemeClr>
                </a:solidFill>
                <a:sym typeface="Wingdings"/>
              </a:rPr>
              <a:t> </a:t>
            </a:r>
            <a:r>
              <a:rPr lang="en-GB" sz="1600" dirty="0">
                <a:solidFill>
                  <a:srgbClr val="F7F7F7">
                    <a:lumMod val="25000"/>
                  </a:srgbClr>
                </a:solidFill>
              </a:rPr>
              <a:t>Less than or equal to</a:t>
            </a:r>
          </a:p>
          <a:p>
            <a:pPr marL="0" indent="0">
              <a:buClr>
                <a:srgbClr val="0A1419">
                  <a:lumMod val="90000"/>
                  <a:lumOff val="10000"/>
                </a:srgbClr>
              </a:buClr>
              <a:buNone/>
            </a:pPr>
            <a:r>
              <a:rPr lang="en-GB" sz="1600" b="1" dirty="0">
                <a:solidFill>
                  <a:srgbClr val="F08300"/>
                </a:solidFill>
              </a:rPr>
              <a:t>&gt;</a:t>
            </a:r>
            <a:r>
              <a:rPr lang="en-GB" sz="1600" dirty="0">
                <a:solidFill>
                  <a:srgbClr val="F7F7F7">
                    <a:lumMod val="25000"/>
                  </a:srgbClr>
                </a:solidFill>
              </a:rPr>
              <a:t> </a:t>
            </a:r>
            <a:r>
              <a:rPr lang="en-GB" sz="1600" b="1" dirty="0">
                <a:solidFill>
                  <a:schemeClr val="tx1">
                    <a:lumMod val="50000"/>
                    <a:lumOff val="50000"/>
                  </a:schemeClr>
                </a:solidFill>
                <a:sym typeface="Wingdings"/>
              </a:rPr>
              <a:t> </a:t>
            </a:r>
            <a:r>
              <a:rPr lang="en-GB" sz="1600" dirty="0">
                <a:solidFill>
                  <a:srgbClr val="F7F7F7">
                    <a:lumMod val="25000"/>
                  </a:srgbClr>
                </a:solidFill>
              </a:rPr>
              <a:t>Greater than</a:t>
            </a:r>
          </a:p>
          <a:p>
            <a:pPr marL="0" indent="0">
              <a:buClr>
                <a:srgbClr val="0A1419">
                  <a:lumMod val="90000"/>
                  <a:lumOff val="10000"/>
                </a:srgbClr>
              </a:buClr>
              <a:buNone/>
            </a:pPr>
            <a:r>
              <a:rPr lang="en-GB" sz="1600" b="1" dirty="0">
                <a:solidFill>
                  <a:srgbClr val="F08300"/>
                </a:solidFill>
              </a:rPr>
              <a:t>&gt;= </a:t>
            </a:r>
            <a:r>
              <a:rPr lang="en-GB" sz="1600" b="1" dirty="0">
                <a:solidFill>
                  <a:schemeClr val="tx1">
                    <a:lumMod val="50000"/>
                    <a:lumOff val="50000"/>
                  </a:schemeClr>
                </a:solidFill>
                <a:sym typeface="Wingdings"/>
              </a:rPr>
              <a:t> </a:t>
            </a:r>
            <a:r>
              <a:rPr lang="en-GB" sz="1600" dirty="0">
                <a:solidFill>
                  <a:srgbClr val="F7F7F7">
                    <a:lumMod val="25000"/>
                  </a:srgbClr>
                </a:solidFill>
              </a:rPr>
              <a:t>Greater than or equal to</a:t>
            </a:r>
          </a:p>
          <a:p>
            <a:endParaRPr lang="en-US" sz="1600" dirty="0"/>
          </a:p>
        </p:txBody>
      </p:sp>
    </p:spTree>
    <p:extLst>
      <p:ext uri="{BB962C8B-B14F-4D97-AF65-F5344CB8AC3E}">
        <p14:creationId xmlns:p14="http://schemas.microsoft.com/office/powerpoint/2010/main" val="3914777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Types &amp; Variables</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117573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5"/>
          </p:nvPr>
        </p:nvSpPr>
        <p:spPr>
          <a:xfrm>
            <a:off x="414000" y="1544760"/>
            <a:ext cx="5430411" cy="4546800"/>
          </a:xfrm>
        </p:spPr>
        <p:txBody>
          <a:bodyPr/>
          <a:lstStyle/>
          <a:p>
            <a:pPr marL="0" indent="0">
              <a:buNone/>
            </a:pPr>
            <a:r>
              <a:rPr lang="en-US" b="1" dirty="0"/>
              <a:t>Variables</a:t>
            </a:r>
          </a:p>
          <a:p>
            <a:r>
              <a:rPr lang="en-US" dirty="0"/>
              <a:t>A variable is a container that holds values that we use in the program.</a:t>
            </a:r>
          </a:p>
          <a:p>
            <a:r>
              <a:rPr lang="en-US" dirty="0"/>
              <a:t>Every variable has a data type and a name associated with it, and eventually, a value.</a:t>
            </a:r>
          </a:p>
          <a:p>
            <a:endParaRPr lang="en-US" dirty="0"/>
          </a:p>
        </p:txBody>
      </p:sp>
      <p:sp>
        <p:nvSpPr>
          <p:cNvPr id="10" name="Content Placeholder 9"/>
          <p:cNvSpPr>
            <a:spLocks noGrp="1"/>
          </p:cNvSpPr>
          <p:nvPr>
            <p:ph sz="quarter" idx="16"/>
          </p:nvPr>
        </p:nvSpPr>
        <p:spPr/>
        <p:txBody>
          <a:bodyPr/>
          <a:lstStyle/>
          <a:p>
            <a:pPr marL="0" indent="0">
              <a:buNone/>
            </a:pPr>
            <a:r>
              <a:rPr lang="en-US" b="1" dirty="0"/>
              <a:t>Methods</a:t>
            </a:r>
          </a:p>
          <a:p>
            <a:r>
              <a:rPr lang="en-US" dirty="0"/>
              <a:t>A method is a set of code which is referred to by name and can be called at any point in a program by simply </a:t>
            </a:r>
            <a:r>
              <a:rPr lang="en-US" dirty="0" err="1"/>
              <a:t>utilising</a:t>
            </a:r>
            <a:r>
              <a:rPr lang="en-US" dirty="0"/>
              <a:t> the methods name.</a:t>
            </a:r>
          </a:p>
          <a:p>
            <a:r>
              <a:rPr lang="en-US" dirty="0"/>
              <a:t>Think of a method as a sub-program that acts on data and often returns a value.</a:t>
            </a:r>
          </a:p>
          <a:p>
            <a:r>
              <a:rPr lang="en-US" dirty="0"/>
              <a:t>Every method has a name and can also have parameters that are variables that you give it that it may need to perform its function.</a:t>
            </a:r>
          </a:p>
          <a:p>
            <a:endParaRPr lang="en-US" dirty="0"/>
          </a:p>
        </p:txBody>
      </p:sp>
      <p:sp>
        <p:nvSpPr>
          <p:cNvPr id="8" name="Title 7"/>
          <p:cNvSpPr>
            <a:spLocks noGrp="1"/>
          </p:cNvSpPr>
          <p:nvPr>
            <p:ph type="title"/>
          </p:nvPr>
        </p:nvSpPr>
        <p:spPr/>
        <p:txBody>
          <a:bodyPr/>
          <a:lstStyle/>
          <a:p>
            <a:r>
              <a:rPr lang="en-GB" dirty="0"/>
              <a:t>Variables &amp; Methods</a:t>
            </a:r>
            <a:endParaRPr lang="en-US" dirty="0"/>
          </a:p>
        </p:txBody>
      </p:sp>
    </p:spTree>
    <p:extLst>
      <p:ext uri="{BB962C8B-B14F-4D97-AF65-F5344CB8AC3E}">
        <p14:creationId xmlns:p14="http://schemas.microsoft.com/office/powerpoint/2010/main" val="4229141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pPr marL="0" indent="0">
              <a:buNone/>
            </a:pPr>
            <a:r>
              <a:rPr lang="en-US" b="1" dirty="0"/>
              <a:t>Variables</a:t>
            </a:r>
          </a:p>
          <a:p>
            <a:r>
              <a:rPr lang="en-US" dirty="0"/>
              <a:t>Variables as you know are where we store values</a:t>
            </a:r>
          </a:p>
          <a:p>
            <a:pPr marL="0" indent="0">
              <a:buNone/>
            </a:pPr>
            <a:endParaRPr lang="en-US" dirty="0"/>
          </a:p>
          <a:p>
            <a:pPr marL="0" indent="0">
              <a:buNone/>
            </a:pPr>
            <a:r>
              <a:rPr lang="en-US" b="1" dirty="0"/>
              <a:t>Expressions</a:t>
            </a:r>
          </a:p>
          <a:p>
            <a:r>
              <a:rPr lang="en-US" dirty="0"/>
              <a:t>Expressions are what we write to compute new values from existing ones</a:t>
            </a:r>
          </a:p>
          <a:p>
            <a:pPr marL="0" indent="0">
              <a:buNone/>
            </a:pPr>
            <a:endParaRPr lang="en-US" dirty="0"/>
          </a:p>
          <a:p>
            <a:pPr marL="0" indent="0">
              <a:buNone/>
            </a:pPr>
            <a:r>
              <a:rPr lang="en-US" b="1" dirty="0"/>
              <a:t>Assignment Statements</a:t>
            </a:r>
          </a:p>
          <a:p>
            <a:r>
              <a:rPr lang="en-US" dirty="0"/>
              <a:t>Assignment statements are where we store values into variables</a:t>
            </a:r>
          </a:p>
          <a:p>
            <a:pPr marL="0" indent="0">
              <a:buNone/>
            </a:pPr>
            <a:endParaRPr lang="en-US" dirty="0"/>
          </a:p>
          <a:p>
            <a:pPr marL="0" indent="0">
              <a:buNone/>
            </a:pPr>
            <a:endParaRPr lang="en-US" b="1" dirty="0"/>
          </a:p>
          <a:p>
            <a:pPr marL="0" indent="0">
              <a:buNone/>
            </a:pPr>
            <a:endParaRPr lang="en-US" dirty="0"/>
          </a:p>
        </p:txBody>
      </p:sp>
      <p:sp>
        <p:nvSpPr>
          <p:cNvPr id="3" name="Title 2"/>
          <p:cNvSpPr>
            <a:spLocks noGrp="1"/>
          </p:cNvSpPr>
          <p:nvPr>
            <p:ph type="title"/>
          </p:nvPr>
        </p:nvSpPr>
        <p:spPr/>
        <p:txBody>
          <a:bodyPr>
            <a:normAutofit/>
          </a:bodyPr>
          <a:lstStyle/>
          <a:p>
            <a:r>
              <a:rPr lang="en-GB" dirty="0"/>
              <a:t>Sequencing &amp; Statements</a:t>
            </a:r>
          </a:p>
        </p:txBody>
      </p:sp>
    </p:spTree>
    <p:extLst>
      <p:ext uri="{BB962C8B-B14F-4D97-AF65-F5344CB8AC3E}">
        <p14:creationId xmlns:p14="http://schemas.microsoft.com/office/powerpoint/2010/main" val="3652761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14000" y="1544760"/>
            <a:ext cx="10639793" cy="4546800"/>
          </a:xfrm>
        </p:spPr>
        <p:txBody>
          <a:bodyPr/>
          <a:lstStyle/>
          <a:p>
            <a:pPr marL="0" indent="0">
              <a:buNone/>
            </a:pPr>
            <a:r>
              <a:rPr lang="en-GB" b="1" dirty="0"/>
              <a:t>Conditional Statements</a:t>
            </a:r>
          </a:p>
          <a:p>
            <a:r>
              <a:rPr lang="en-GB" dirty="0"/>
              <a:t>Conditional statements are where code will only be run if a specified condition is met</a:t>
            </a:r>
          </a:p>
          <a:p>
            <a:pPr marL="0" indent="0">
              <a:buNone/>
            </a:pPr>
            <a:endParaRPr lang="en-US" dirty="0"/>
          </a:p>
          <a:p>
            <a:pPr marL="0" indent="0">
              <a:buNone/>
            </a:pPr>
            <a:r>
              <a:rPr lang="en-GB" b="1" dirty="0"/>
              <a:t>Iteration Statements</a:t>
            </a:r>
          </a:p>
          <a:p>
            <a:r>
              <a:rPr lang="en-GB" dirty="0"/>
              <a:t>Iterative statements are where a block of code is run multiple times until a conditional statement has been satisfied</a:t>
            </a:r>
          </a:p>
          <a:p>
            <a:pPr marL="0" indent="0">
              <a:buNone/>
            </a:pPr>
            <a:endParaRPr lang="en-US" dirty="0"/>
          </a:p>
          <a:p>
            <a:pPr marL="0" indent="0">
              <a:buNone/>
            </a:pPr>
            <a:r>
              <a:rPr lang="en-GB" b="1" dirty="0"/>
              <a:t>Transfer &amp; Control Statements</a:t>
            </a:r>
          </a:p>
          <a:p>
            <a:r>
              <a:rPr lang="en-GB" dirty="0"/>
              <a:t>These statements are used to interrupt and stop the normal flow of control.</a:t>
            </a:r>
          </a:p>
          <a:p>
            <a:pPr marL="0" indent="0">
              <a:buNone/>
            </a:pPr>
            <a:endParaRPr lang="en-US" dirty="0"/>
          </a:p>
          <a:p>
            <a:pPr marL="0" indent="0">
              <a:buNone/>
            </a:pPr>
            <a:endParaRPr lang="en-US" b="1" dirty="0"/>
          </a:p>
          <a:p>
            <a:pPr marL="0" indent="0">
              <a:buNone/>
            </a:pPr>
            <a:endParaRPr lang="en-US" dirty="0"/>
          </a:p>
        </p:txBody>
      </p:sp>
      <p:sp>
        <p:nvSpPr>
          <p:cNvPr id="3" name="Title 2"/>
          <p:cNvSpPr>
            <a:spLocks noGrp="1"/>
          </p:cNvSpPr>
          <p:nvPr>
            <p:ph type="title"/>
          </p:nvPr>
        </p:nvSpPr>
        <p:spPr/>
        <p:txBody>
          <a:bodyPr>
            <a:normAutofit/>
          </a:bodyPr>
          <a:lstStyle/>
          <a:p>
            <a:r>
              <a:rPr lang="en-GB" dirty="0"/>
              <a:t>Sequencing &amp; Statements</a:t>
            </a:r>
          </a:p>
        </p:txBody>
      </p:sp>
    </p:spTree>
    <p:extLst>
      <p:ext uri="{BB962C8B-B14F-4D97-AF65-F5344CB8AC3E}">
        <p14:creationId xmlns:p14="http://schemas.microsoft.com/office/powerpoint/2010/main" val="402364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Installation &amp; Setup</a:t>
            </a:r>
          </a:p>
          <a:p>
            <a:r>
              <a:rPr lang="en-GB" dirty="0"/>
              <a:t>Python Syntax</a:t>
            </a:r>
          </a:p>
          <a:p>
            <a:r>
              <a:rPr lang="en-GB" dirty="0"/>
              <a:t>Data Types &amp; Variables</a:t>
            </a:r>
          </a:p>
          <a:p>
            <a:r>
              <a:rPr lang="en-GB" dirty="0"/>
              <a:t>Classes &amp; Functions</a:t>
            </a:r>
          </a:p>
          <a:p>
            <a:r>
              <a:rPr lang="en-GB" dirty="0"/>
              <a:t>Conditionals &amp; Loops</a:t>
            </a:r>
          </a:p>
          <a:p>
            <a:r>
              <a:rPr lang="en-GB" dirty="0"/>
              <a:t>Import &amp; Export</a:t>
            </a:r>
          </a:p>
          <a:p>
            <a:r>
              <a:rPr lang="en-GB" dirty="0"/>
              <a:t>Regular Expression</a:t>
            </a:r>
          </a:p>
          <a:p>
            <a:r>
              <a:rPr lang="en-GB" dirty="0"/>
              <a:t>Error Handling</a:t>
            </a:r>
          </a:p>
          <a:p>
            <a:endParaRPr lang="en-GB" dirty="0"/>
          </a:p>
        </p:txBody>
      </p:sp>
      <p:sp>
        <p:nvSpPr>
          <p:cNvPr id="8" name="Title 7"/>
          <p:cNvSpPr>
            <a:spLocks noGrp="1"/>
          </p:cNvSpPr>
          <p:nvPr>
            <p:ph type="title"/>
          </p:nvPr>
        </p:nvSpPr>
        <p:spPr/>
        <p:txBody>
          <a:bodyPr/>
          <a:lstStyle/>
          <a:p>
            <a:r>
              <a:rPr lang="en-GB" dirty="0"/>
              <a:t>Topics</a:t>
            </a:r>
            <a:endParaRPr lang="en-US" dirty="0"/>
          </a:p>
        </p:txBody>
      </p:sp>
    </p:spTree>
    <p:extLst>
      <p:ext uri="{BB962C8B-B14F-4D97-AF65-F5344CB8AC3E}">
        <p14:creationId xmlns:p14="http://schemas.microsoft.com/office/powerpoint/2010/main" val="3490475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pPr>
              <a:spcAft>
                <a:spcPts val="1538"/>
              </a:spcAft>
            </a:pPr>
            <a:r>
              <a:rPr lang="en-GB" b="1" dirty="0"/>
              <a:t>Global Variables:</a:t>
            </a:r>
            <a:r>
              <a:rPr lang="en-GB" dirty="0"/>
              <a:t> Available everywhere</a:t>
            </a:r>
          </a:p>
          <a:p>
            <a:pPr>
              <a:spcAft>
                <a:spcPts val="1538"/>
              </a:spcAft>
            </a:pPr>
            <a:r>
              <a:rPr lang="en-GB" b="1" dirty="0"/>
              <a:t>Member Variables: </a:t>
            </a:r>
            <a:r>
              <a:rPr lang="en-GB" dirty="0"/>
              <a:t>Only available to members of a particular class</a:t>
            </a:r>
          </a:p>
          <a:p>
            <a:pPr>
              <a:spcAft>
                <a:spcPts val="1538"/>
              </a:spcAft>
            </a:pPr>
            <a:r>
              <a:rPr lang="en-GB" b="1" dirty="0"/>
              <a:t>Instance Variables: </a:t>
            </a:r>
            <a:r>
              <a:rPr lang="en-GB" dirty="0"/>
              <a:t>Only available to particular instances of a class</a:t>
            </a:r>
          </a:p>
          <a:p>
            <a:pPr marL="0" indent="0">
              <a:spcAft>
                <a:spcPts val="1538"/>
              </a:spcAft>
              <a:buNone/>
            </a:pPr>
            <a:r>
              <a:rPr lang="en-GB" dirty="0"/>
              <a:t>You can assign multiple objects to multiple variables</a:t>
            </a:r>
          </a:p>
        </p:txBody>
      </p:sp>
      <p:sp>
        <p:nvSpPr>
          <p:cNvPr id="7" name="Title 6"/>
          <p:cNvSpPr>
            <a:spLocks noGrp="1"/>
          </p:cNvSpPr>
          <p:nvPr>
            <p:ph type="title"/>
          </p:nvPr>
        </p:nvSpPr>
        <p:spPr/>
        <p:txBody>
          <a:bodyPr>
            <a:noAutofit/>
          </a:bodyPr>
          <a:lstStyle/>
          <a:p>
            <a:r>
              <a:rPr lang="en-GB" dirty="0"/>
              <a:t>Variables</a:t>
            </a:r>
          </a:p>
        </p:txBody>
      </p:sp>
      <p:sp>
        <p:nvSpPr>
          <p:cNvPr id="11" name="Content Placeholder 3"/>
          <p:cNvSpPr txBox="1">
            <a:spLocks/>
          </p:cNvSpPr>
          <p:nvPr/>
        </p:nvSpPr>
        <p:spPr>
          <a:xfrm>
            <a:off x="519464" y="4057971"/>
            <a:ext cx="5476503" cy="2250596"/>
          </a:xfrm>
          <a:prstGeom prst="rect">
            <a:avLst/>
          </a:prstGeom>
          <a:solidFill>
            <a:schemeClr val="tx1"/>
          </a:solidFill>
        </p:spPr>
        <p:txBody>
          <a:bodyPr lIns="117226" tIns="58613" rIns="117226" bIns="58613">
            <a:normAutofit/>
          </a:bodyPr>
          <a:lstStyle>
            <a:lvl1pPr marL="162000" indent="-198000" algn="l" defTabSz="457200" rtl="0" eaLnBrk="1" latinLnBrk="0" hangingPunct="1">
              <a:spcBef>
                <a:spcPts val="0"/>
              </a:spcBef>
              <a:spcAft>
                <a:spcPts val="0"/>
              </a:spcAft>
              <a:buClr>
                <a:schemeClr val="accent6"/>
              </a:buClr>
              <a:buFont typeface="Wingdings" charset="2"/>
              <a:buChar char="§"/>
              <a:defRPr sz="1800" kern="1200">
                <a:solidFill>
                  <a:schemeClr val="bg2">
                    <a:lumMod val="25000"/>
                  </a:schemeClr>
                </a:solidFill>
                <a:latin typeface="Lucida Sans"/>
                <a:ea typeface="+mn-ea"/>
                <a:cs typeface="Lucida Sans"/>
              </a:defRPr>
            </a:lvl1pPr>
            <a:lvl2pPr marL="446400" indent="-205200" algn="l" defTabSz="457200" rtl="0" eaLnBrk="1" latinLnBrk="0" hangingPunct="1">
              <a:spcBef>
                <a:spcPct val="20000"/>
              </a:spcBef>
              <a:buClr>
                <a:schemeClr val="accent6"/>
              </a:buClr>
              <a:buSzPct val="100000"/>
              <a:buFont typeface="Wingdings" charset="2"/>
              <a:buChar char="§"/>
              <a:defRPr sz="1600" kern="1200" baseline="0">
                <a:solidFill>
                  <a:schemeClr val="bg2">
                    <a:lumMod val="25000"/>
                  </a:schemeClr>
                </a:solidFill>
                <a:latin typeface="Lucida Sans"/>
                <a:ea typeface="+mn-ea"/>
                <a:cs typeface="Lucida Sans"/>
              </a:defRPr>
            </a:lvl2pPr>
            <a:lvl3pPr marL="640800" indent="-194400" algn="l" defTabSz="457200" rtl="0" eaLnBrk="1" latinLnBrk="0" hangingPunct="1">
              <a:spcBef>
                <a:spcPct val="20000"/>
              </a:spcBef>
              <a:buClr>
                <a:schemeClr val="accent6"/>
              </a:buClr>
              <a:buFont typeface="Wingdings" charset="2"/>
              <a:buChar char="§"/>
              <a:defRPr sz="1400" kern="1200" baseline="0">
                <a:solidFill>
                  <a:schemeClr val="bg2">
                    <a:lumMod val="25000"/>
                  </a:schemeClr>
                </a:solidFill>
                <a:latin typeface="Lucida Sans"/>
                <a:ea typeface="+mn-ea"/>
                <a:cs typeface="Lucida Sans"/>
              </a:defRPr>
            </a:lvl3pPr>
            <a:lvl4pPr marL="846000" marR="0" indent="-194400" algn="l" defTabSz="457200" rtl="0" eaLnBrk="1" fontAlgn="auto" latinLnBrk="0" hangingPunct="1">
              <a:lnSpc>
                <a:spcPct val="100000"/>
              </a:lnSpc>
              <a:spcBef>
                <a:spcPct val="20000"/>
              </a:spcBef>
              <a:spcAft>
                <a:spcPts val="0"/>
              </a:spcAft>
              <a:buClr>
                <a:schemeClr val="accent6"/>
              </a:buClr>
              <a:buSzTx/>
              <a:buFont typeface="Wingdings" charset="2"/>
              <a:buChar char="§"/>
              <a:tabLst/>
              <a:defRPr sz="1400" kern="1200" baseline="0">
                <a:solidFill>
                  <a:schemeClr val="bg2">
                    <a:lumMod val="25000"/>
                  </a:schemeClr>
                </a:solidFill>
                <a:latin typeface="Lucida Sans"/>
                <a:ea typeface="+mn-ea"/>
                <a:cs typeface="Lucida Sans"/>
              </a:defRPr>
            </a:lvl4pPr>
            <a:lvl5pPr marL="1195200" indent="-194400" algn="l" defTabSz="457200" rtl="0" eaLnBrk="1" latinLnBrk="0" hangingPunct="1">
              <a:spcBef>
                <a:spcPts val="0"/>
              </a:spcBef>
              <a:buClr>
                <a:schemeClr val="accent6"/>
              </a:buClr>
              <a:buFont typeface="Wingdings" charset="2"/>
              <a:buChar char="§"/>
              <a:defRPr sz="1200" kern="1200">
                <a:solidFill>
                  <a:srgbClr val="0A1419"/>
                </a:solidFill>
                <a:latin typeface="Lucida Sans"/>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GB" dirty="0">
              <a:solidFill>
                <a:schemeClr val="accent5"/>
              </a:solidFill>
              <a:latin typeface="Consolas" panose="020B0609020204030204" pitchFamily="49" charset="0"/>
            </a:endParaRPr>
          </a:p>
          <a:p>
            <a:pPr marL="0" indent="0">
              <a:buNone/>
            </a:pPr>
            <a:endParaRPr lang="en-GB" dirty="0">
              <a:solidFill>
                <a:schemeClr val="accent5"/>
              </a:solidFill>
              <a:latin typeface="Consolas" panose="020B0609020204030204" pitchFamily="49" charset="0"/>
            </a:endParaRPr>
          </a:p>
          <a:p>
            <a:pPr marL="0" indent="0">
              <a:buNone/>
            </a:pPr>
            <a:r>
              <a:rPr lang="en-GB" dirty="0">
                <a:solidFill>
                  <a:schemeClr val="accent5"/>
                </a:solidFill>
                <a:latin typeface="Consolas" panose="020B0609020204030204" pitchFamily="49" charset="0"/>
              </a:rPr>
              <a:t>name</a:t>
            </a:r>
            <a:r>
              <a:rPr lang="en-GB" dirty="0">
                <a:solidFill>
                  <a:schemeClr val="bg1">
                    <a:lumMod val="85000"/>
                  </a:schemeClr>
                </a:solidFill>
                <a:latin typeface="Consolas" panose="020B0609020204030204" pitchFamily="49" charset="0"/>
              </a:rPr>
              <a:t>, </a:t>
            </a:r>
            <a:r>
              <a:rPr lang="en-GB" dirty="0">
                <a:solidFill>
                  <a:schemeClr val="accent5"/>
                </a:solidFill>
                <a:latin typeface="Consolas" panose="020B0609020204030204" pitchFamily="49" charset="0"/>
              </a:rPr>
              <a:t>species</a:t>
            </a:r>
            <a:r>
              <a:rPr lang="en-GB" dirty="0">
                <a:solidFill>
                  <a:schemeClr val="bg1">
                    <a:lumMod val="85000"/>
                  </a:schemeClr>
                </a:solidFill>
                <a:latin typeface="Consolas" panose="020B0609020204030204" pitchFamily="49" charset="0"/>
              </a:rPr>
              <a:t>, </a:t>
            </a:r>
            <a:r>
              <a:rPr lang="en-GB" dirty="0">
                <a:solidFill>
                  <a:schemeClr val="accent5"/>
                </a:solidFill>
                <a:latin typeface="Consolas" panose="020B0609020204030204" pitchFamily="49" charset="0"/>
              </a:rPr>
              <a:t>cuteness</a:t>
            </a:r>
            <a:r>
              <a:rPr lang="en-GB" dirty="0">
                <a:solidFill>
                  <a:schemeClr val="bg1">
                    <a:lumMod val="85000"/>
                  </a:schemeClr>
                </a:solidFill>
                <a:latin typeface="Consolas" panose="020B0609020204030204" pitchFamily="49" charset="0"/>
              </a:rPr>
              <a:t> \</a:t>
            </a:r>
          </a:p>
          <a:p>
            <a:pPr marL="0" indent="0">
              <a:buNone/>
            </a:pPr>
            <a:r>
              <a:rPr lang="en-GB" dirty="0">
                <a:solidFill>
                  <a:schemeClr val="bg1">
                    <a:lumMod val="85000"/>
                  </a:schemeClr>
                </a:solidFill>
                <a:latin typeface="Consolas" panose="020B0609020204030204" pitchFamily="49" charset="0"/>
              </a:rPr>
              <a:t>	= </a:t>
            </a:r>
            <a:r>
              <a:rPr lang="en-GB" dirty="0">
                <a:solidFill>
                  <a:schemeClr val="accent3"/>
                </a:solidFill>
                <a:latin typeface="Consolas" panose="020B0609020204030204" pitchFamily="49" charset="0"/>
              </a:rPr>
              <a:t>“Brian”</a:t>
            </a:r>
            <a:r>
              <a:rPr lang="en-GB" dirty="0">
                <a:solidFill>
                  <a:schemeClr val="bg1">
                    <a:lumMod val="85000"/>
                  </a:schemeClr>
                </a:solidFill>
                <a:latin typeface="Consolas" panose="020B0609020204030204" pitchFamily="49" charset="0"/>
              </a:rPr>
              <a:t>, </a:t>
            </a:r>
            <a:r>
              <a:rPr lang="en-GB" dirty="0">
                <a:solidFill>
                  <a:schemeClr val="accent3"/>
                </a:solidFill>
                <a:latin typeface="Consolas" panose="020B0609020204030204" pitchFamily="49" charset="0"/>
              </a:rPr>
              <a:t>“tamarin”</a:t>
            </a:r>
            <a:r>
              <a:rPr lang="en-GB" dirty="0">
                <a:solidFill>
                  <a:schemeClr val="bg1">
                    <a:lumMod val="85000"/>
                  </a:schemeClr>
                </a:solidFill>
                <a:latin typeface="Consolas" panose="020B0609020204030204" pitchFamily="49" charset="0"/>
              </a:rPr>
              <a:t>, </a:t>
            </a:r>
            <a:r>
              <a:rPr lang="en-GB" dirty="0">
                <a:solidFill>
                  <a:schemeClr val="accent3"/>
                </a:solidFill>
                <a:latin typeface="Consolas" panose="020B0609020204030204" pitchFamily="49" charset="0"/>
              </a:rPr>
              <a:t>2.5</a:t>
            </a:r>
          </a:p>
        </p:txBody>
      </p:sp>
    </p:spTree>
    <p:extLst>
      <p:ext uri="{BB962C8B-B14F-4D97-AF65-F5344CB8AC3E}">
        <p14:creationId xmlns:p14="http://schemas.microsoft.com/office/powerpoint/2010/main" val="3645395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pPr>
              <a:spcAft>
                <a:spcPts val="1538"/>
              </a:spcAft>
            </a:pPr>
            <a:r>
              <a:rPr lang="en-GB" dirty="0"/>
              <a:t>Whereabouts a variable is accessible from in a program is called its </a:t>
            </a:r>
            <a:r>
              <a:rPr lang="en-GB" u="sng" dirty="0"/>
              <a:t>scope</a:t>
            </a:r>
          </a:p>
          <a:p>
            <a:pPr>
              <a:spcAft>
                <a:spcPts val="1538"/>
              </a:spcAft>
            </a:pPr>
            <a:r>
              <a:rPr lang="en-GB" dirty="0"/>
              <a:t>The duration for which the variable exists is its </a:t>
            </a:r>
            <a:r>
              <a:rPr lang="en-GB" u="sng" dirty="0"/>
              <a:t>lifetime</a:t>
            </a:r>
            <a:endParaRPr lang="en-GB" dirty="0"/>
          </a:p>
          <a:p>
            <a:pPr>
              <a:spcAft>
                <a:spcPts val="1538"/>
              </a:spcAft>
            </a:pPr>
            <a:r>
              <a:rPr lang="en-GB" dirty="0"/>
              <a:t>Global variables are defined in the main body of the file</a:t>
            </a:r>
          </a:p>
          <a:p>
            <a:pPr>
              <a:spcAft>
                <a:spcPts val="1538"/>
              </a:spcAft>
            </a:pPr>
            <a:r>
              <a:rPr lang="en-GB" dirty="0"/>
              <a:t>Local variables are defined inside a function and are only accessible during and within that function</a:t>
            </a:r>
          </a:p>
        </p:txBody>
      </p:sp>
      <p:sp>
        <p:nvSpPr>
          <p:cNvPr id="7" name="Title 6"/>
          <p:cNvSpPr>
            <a:spLocks noGrp="1"/>
          </p:cNvSpPr>
          <p:nvPr>
            <p:ph type="title"/>
          </p:nvPr>
        </p:nvSpPr>
        <p:spPr/>
        <p:txBody>
          <a:bodyPr>
            <a:noAutofit/>
          </a:bodyPr>
          <a:lstStyle/>
          <a:p>
            <a:r>
              <a:rPr lang="en-GB" dirty="0"/>
              <a:t>Variable Scope</a:t>
            </a:r>
          </a:p>
        </p:txBody>
      </p:sp>
    </p:spTree>
    <p:extLst>
      <p:ext uri="{BB962C8B-B14F-4D97-AF65-F5344CB8AC3E}">
        <p14:creationId xmlns:p14="http://schemas.microsoft.com/office/powerpoint/2010/main" val="1574037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7" name="Title 6"/>
          <p:cNvSpPr>
            <a:spLocks noGrp="1"/>
          </p:cNvSpPr>
          <p:nvPr>
            <p:ph type="title"/>
          </p:nvPr>
        </p:nvSpPr>
        <p:spPr/>
        <p:txBody>
          <a:bodyPr>
            <a:noAutofit/>
          </a:bodyPr>
          <a:lstStyle/>
          <a:p>
            <a:r>
              <a:rPr lang="en-GB" dirty="0"/>
              <a:t>Variable Scope</a:t>
            </a:r>
          </a:p>
        </p:txBody>
      </p:sp>
      <p:pic>
        <p:nvPicPr>
          <p:cNvPr id="3" name="Picture 2"/>
          <p:cNvPicPr>
            <a:picLocks noChangeAspect="1"/>
          </p:cNvPicPr>
          <p:nvPr/>
        </p:nvPicPr>
        <p:blipFill rotWithShape="1">
          <a:blip r:embed="rId3"/>
          <a:srcRect b="44657"/>
          <a:stretch/>
        </p:blipFill>
        <p:spPr>
          <a:xfrm>
            <a:off x="467880" y="1585325"/>
            <a:ext cx="5552392" cy="4167726"/>
          </a:xfrm>
          <a:prstGeom prst="rect">
            <a:avLst/>
          </a:prstGeom>
          <a:ln w="38100" cmpd="sng">
            <a:solidFill>
              <a:srgbClr val="DADADA"/>
            </a:solidFill>
          </a:ln>
        </p:spPr>
      </p:pic>
      <p:pic>
        <p:nvPicPr>
          <p:cNvPr id="8" name="Picture 7"/>
          <p:cNvPicPr>
            <a:picLocks noChangeAspect="1"/>
          </p:cNvPicPr>
          <p:nvPr/>
        </p:nvPicPr>
        <p:blipFill rotWithShape="1">
          <a:blip r:embed="rId3"/>
          <a:srcRect t="54461"/>
          <a:stretch/>
        </p:blipFill>
        <p:spPr>
          <a:xfrm>
            <a:off x="6162657" y="1564088"/>
            <a:ext cx="5552392" cy="3429419"/>
          </a:xfrm>
          <a:prstGeom prst="rect">
            <a:avLst/>
          </a:prstGeom>
          <a:ln w="38100" cmpd="sng">
            <a:solidFill>
              <a:srgbClr val="DADADA"/>
            </a:solidFill>
          </a:ln>
        </p:spPr>
      </p:pic>
    </p:spTree>
    <p:extLst>
      <p:ext uri="{BB962C8B-B14F-4D97-AF65-F5344CB8AC3E}">
        <p14:creationId xmlns:p14="http://schemas.microsoft.com/office/powerpoint/2010/main" val="1497213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GB" dirty="0"/>
              <a:t>Global </a:t>
            </a:r>
            <a:r>
              <a:rPr lang="en-GB" dirty="0" err="1"/>
              <a:t>vs</a:t>
            </a:r>
            <a:r>
              <a:rPr lang="en-GB" dirty="0"/>
              <a:t> Local</a:t>
            </a:r>
          </a:p>
        </p:txBody>
      </p:sp>
      <p:pic>
        <p:nvPicPr>
          <p:cNvPr id="2" name="Picture 1"/>
          <p:cNvPicPr>
            <a:picLocks noChangeAspect="1"/>
          </p:cNvPicPr>
          <p:nvPr/>
        </p:nvPicPr>
        <p:blipFill>
          <a:blip r:embed="rId3"/>
          <a:stretch>
            <a:fillRect/>
          </a:stretch>
        </p:blipFill>
        <p:spPr>
          <a:xfrm>
            <a:off x="5977153" y="1440303"/>
            <a:ext cx="5457137" cy="4305682"/>
          </a:xfrm>
          <a:prstGeom prst="rect">
            <a:avLst/>
          </a:prstGeom>
          <a:ln w="38100" cmpd="sng">
            <a:solidFill>
              <a:srgbClr val="DADADA"/>
            </a:solidFill>
          </a:ln>
        </p:spPr>
      </p:pic>
      <p:sp>
        <p:nvSpPr>
          <p:cNvPr id="3" name="Text Placeholder 2"/>
          <p:cNvSpPr>
            <a:spLocks noGrp="1"/>
          </p:cNvSpPr>
          <p:nvPr>
            <p:ph type="body" sz="quarter" idx="15"/>
          </p:nvPr>
        </p:nvSpPr>
        <p:spPr>
          <a:xfrm>
            <a:off x="414000" y="1544760"/>
            <a:ext cx="5365831" cy="4546800"/>
          </a:xfrm>
        </p:spPr>
        <p:txBody>
          <a:bodyPr/>
          <a:lstStyle/>
          <a:p>
            <a:r>
              <a:rPr lang="en-US" dirty="0"/>
              <a:t>This outputs a 5 followed by a 0 – why?</a:t>
            </a:r>
          </a:p>
          <a:p>
            <a:r>
              <a:rPr lang="en-US" dirty="0"/>
              <a:t>We are evidently trying to access the global variable x in the function to change its value</a:t>
            </a:r>
          </a:p>
          <a:p>
            <a:r>
              <a:rPr lang="en-US" dirty="0"/>
              <a:t>But by default, Python will create a new local variable called x instead!</a:t>
            </a:r>
          </a:p>
        </p:txBody>
      </p:sp>
    </p:spTree>
    <p:extLst>
      <p:ext uri="{BB962C8B-B14F-4D97-AF65-F5344CB8AC3E}">
        <p14:creationId xmlns:p14="http://schemas.microsoft.com/office/powerpoint/2010/main" val="1903565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GB" dirty="0"/>
              <a:t>Global </a:t>
            </a:r>
            <a:r>
              <a:rPr lang="en-GB" dirty="0" err="1"/>
              <a:t>vs</a:t>
            </a:r>
            <a:r>
              <a:rPr lang="en-GB" dirty="0"/>
              <a:t> Local</a:t>
            </a:r>
          </a:p>
        </p:txBody>
      </p:sp>
      <p:pic>
        <p:nvPicPr>
          <p:cNvPr id="3" name="Picture 2"/>
          <p:cNvPicPr>
            <a:picLocks noChangeAspect="1"/>
          </p:cNvPicPr>
          <p:nvPr/>
        </p:nvPicPr>
        <p:blipFill>
          <a:blip r:embed="rId3"/>
          <a:stretch>
            <a:fillRect/>
          </a:stretch>
        </p:blipFill>
        <p:spPr>
          <a:xfrm>
            <a:off x="6671403" y="1409804"/>
            <a:ext cx="4578100" cy="4701357"/>
          </a:xfrm>
          <a:prstGeom prst="rect">
            <a:avLst/>
          </a:prstGeom>
          <a:ln w="38100" cmpd="sng">
            <a:solidFill>
              <a:srgbClr val="DADADA"/>
            </a:solidFill>
          </a:ln>
        </p:spPr>
      </p:pic>
      <p:sp>
        <p:nvSpPr>
          <p:cNvPr id="2" name="Text Placeholder 1"/>
          <p:cNvSpPr>
            <a:spLocks noGrp="1"/>
          </p:cNvSpPr>
          <p:nvPr>
            <p:ph type="body" sz="quarter" idx="15"/>
          </p:nvPr>
        </p:nvSpPr>
        <p:spPr>
          <a:xfrm>
            <a:off x="413999" y="1544760"/>
            <a:ext cx="5764069" cy="4546800"/>
          </a:xfrm>
        </p:spPr>
        <p:txBody>
          <a:bodyPr/>
          <a:lstStyle/>
          <a:p>
            <a:pPr>
              <a:lnSpc>
                <a:spcPct val="120000"/>
              </a:lnSpc>
              <a:spcAft>
                <a:spcPts val="1538"/>
              </a:spcAft>
            </a:pPr>
            <a:r>
              <a:rPr lang="en-GB" dirty="0"/>
              <a:t>We can access global variables within functions of course, we just have to specify that’s what we want!</a:t>
            </a:r>
          </a:p>
          <a:p>
            <a:pPr>
              <a:lnSpc>
                <a:spcPct val="120000"/>
              </a:lnSpc>
              <a:spcAft>
                <a:spcPts val="1538"/>
              </a:spcAft>
            </a:pPr>
            <a:r>
              <a:rPr lang="en-GB" dirty="0"/>
              <a:t>Not that you cannot refer to both a global variable and a local variable by the same name inside the same function</a:t>
            </a:r>
          </a:p>
          <a:p>
            <a:pPr>
              <a:lnSpc>
                <a:spcPct val="120000"/>
              </a:lnSpc>
              <a:spcAft>
                <a:spcPts val="1538"/>
              </a:spcAft>
            </a:pPr>
            <a:r>
              <a:rPr lang="en-GB" dirty="0"/>
              <a:t>Really, using good naming conventions should help us steer clear of this issue!</a:t>
            </a:r>
          </a:p>
          <a:p>
            <a:pPr>
              <a:lnSpc>
                <a:spcPct val="120000"/>
              </a:lnSpc>
              <a:spcAft>
                <a:spcPts val="1538"/>
              </a:spcAft>
            </a:pPr>
            <a:r>
              <a:rPr lang="en-GB" dirty="0"/>
              <a:t>It’s generally considered bad practice to access global variables from inside functions</a:t>
            </a:r>
          </a:p>
        </p:txBody>
      </p:sp>
    </p:spTree>
    <p:extLst>
      <p:ext uri="{BB962C8B-B14F-4D97-AF65-F5344CB8AC3E}">
        <p14:creationId xmlns:p14="http://schemas.microsoft.com/office/powerpoint/2010/main" val="244941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14000" y="1544760"/>
            <a:ext cx="10693609" cy="4546800"/>
          </a:xfrm>
        </p:spPr>
        <p:txBody>
          <a:bodyPr>
            <a:normAutofit/>
          </a:bodyPr>
          <a:lstStyle/>
          <a:p>
            <a:pPr>
              <a:lnSpc>
                <a:spcPct val="120000"/>
              </a:lnSpc>
              <a:spcAft>
                <a:spcPts val="1538"/>
              </a:spcAft>
            </a:pPr>
            <a:r>
              <a:rPr lang="en-GB" dirty="0"/>
              <a:t>In many languages there is the ability to create variables that, once their values have been set, they cannot be changed</a:t>
            </a:r>
          </a:p>
          <a:p>
            <a:pPr>
              <a:lnSpc>
                <a:spcPct val="120000"/>
              </a:lnSpc>
              <a:spcAft>
                <a:spcPts val="1538"/>
              </a:spcAft>
            </a:pPr>
            <a:r>
              <a:rPr lang="en-GB" dirty="0"/>
              <a:t>Python doesn’t allow this constraint, but the convention is to indicate that these values should not change by writing the names in all caps with underscores separating words</a:t>
            </a:r>
          </a:p>
        </p:txBody>
      </p:sp>
      <p:sp>
        <p:nvSpPr>
          <p:cNvPr id="7" name="Title 6"/>
          <p:cNvSpPr>
            <a:spLocks noGrp="1"/>
          </p:cNvSpPr>
          <p:nvPr>
            <p:ph type="title"/>
          </p:nvPr>
        </p:nvSpPr>
        <p:spPr/>
        <p:txBody>
          <a:bodyPr>
            <a:noAutofit/>
          </a:bodyPr>
          <a:lstStyle/>
          <a:p>
            <a:r>
              <a:rPr lang="en-GB" dirty="0"/>
              <a:t>Constants</a:t>
            </a:r>
          </a:p>
        </p:txBody>
      </p:sp>
      <p:pic>
        <p:nvPicPr>
          <p:cNvPr id="2" name="Picture 1"/>
          <p:cNvPicPr>
            <a:picLocks noChangeAspect="1"/>
          </p:cNvPicPr>
          <p:nvPr/>
        </p:nvPicPr>
        <p:blipFill>
          <a:blip r:embed="rId3"/>
          <a:stretch>
            <a:fillRect/>
          </a:stretch>
        </p:blipFill>
        <p:spPr>
          <a:xfrm>
            <a:off x="867956" y="3619383"/>
            <a:ext cx="8168116" cy="1815359"/>
          </a:xfrm>
          <a:prstGeom prst="rect">
            <a:avLst/>
          </a:prstGeom>
          <a:ln w="28575" cmpd="sng">
            <a:solidFill>
              <a:srgbClr val="DADADA"/>
            </a:solidFill>
          </a:ln>
        </p:spPr>
      </p:pic>
    </p:spTree>
    <p:extLst>
      <p:ext uri="{BB962C8B-B14F-4D97-AF65-F5344CB8AC3E}">
        <p14:creationId xmlns:p14="http://schemas.microsoft.com/office/powerpoint/2010/main" val="906614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pPr>
              <a:spcAft>
                <a:spcPts val="1538"/>
              </a:spcAft>
            </a:pPr>
            <a:r>
              <a:rPr lang="en-GB" dirty="0"/>
              <a:t>Number (</a:t>
            </a:r>
            <a:r>
              <a:rPr lang="en-GB" dirty="0" err="1"/>
              <a:t>int</a:t>
            </a:r>
            <a:r>
              <a:rPr lang="en-GB" dirty="0"/>
              <a:t>, float)		</a:t>
            </a:r>
          </a:p>
          <a:p>
            <a:pPr>
              <a:spcAft>
                <a:spcPts val="1538"/>
              </a:spcAft>
            </a:pPr>
            <a:r>
              <a:rPr lang="en-GB" dirty="0"/>
              <a:t>Boolean</a:t>
            </a:r>
          </a:p>
          <a:p>
            <a:pPr>
              <a:spcAft>
                <a:spcPts val="1538"/>
              </a:spcAft>
            </a:pPr>
            <a:r>
              <a:rPr lang="en-GB" dirty="0"/>
              <a:t>String			</a:t>
            </a:r>
          </a:p>
          <a:p>
            <a:pPr>
              <a:spcAft>
                <a:spcPts val="1538"/>
              </a:spcAft>
            </a:pPr>
            <a:r>
              <a:rPr lang="en-GB" dirty="0"/>
              <a:t>List</a:t>
            </a:r>
          </a:p>
          <a:p>
            <a:pPr>
              <a:spcAft>
                <a:spcPts val="1538"/>
              </a:spcAft>
            </a:pPr>
            <a:r>
              <a:rPr lang="en-GB" dirty="0"/>
              <a:t>Tuple</a:t>
            </a:r>
          </a:p>
          <a:p>
            <a:pPr>
              <a:spcAft>
                <a:spcPts val="1538"/>
              </a:spcAft>
            </a:pPr>
            <a:r>
              <a:rPr lang="en-GB" dirty="0"/>
              <a:t>Dictionary</a:t>
            </a:r>
          </a:p>
          <a:p>
            <a:pPr>
              <a:spcAft>
                <a:spcPts val="1538"/>
              </a:spcAft>
            </a:pPr>
            <a:r>
              <a:rPr lang="en-GB" dirty="0"/>
              <a:t>Pandas</a:t>
            </a:r>
          </a:p>
        </p:txBody>
      </p:sp>
      <p:sp>
        <p:nvSpPr>
          <p:cNvPr id="7" name="Title 6"/>
          <p:cNvSpPr>
            <a:spLocks noGrp="1"/>
          </p:cNvSpPr>
          <p:nvPr>
            <p:ph type="title"/>
          </p:nvPr>
        </p:nvSpPr>
        <p:spPr/>
        <p:txBody>
          <a:bodyPr>
            <a:noAutofit/>
          </a:bodyPr>
          <a:lstStyle/>
          <a:p>
            <a:r>
              <a:rPr lang="en-GB" dirty="0"/>
              <a:t>Data Types</a:t>
            </a:r>
          </a:p>
        </p:txBody>
      </p:sp>
    </p:spTree>
    <p:extLst>
      <p:ext uri="{BB962C8B-B14F-4D97-AF65-F5344CB8AC3E}">
        <p14:creationId xmlns:p14="http://schemas.microsoft.com/office/powerpoint/2010/main" val="676482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pPr>
              <a:spcAft>
                <a:spcPts val="1538"/>
              </a:spcAft>
            </a:pPr>
            <a:r>
              <a:rPr lang="en-GB" dirty="0"/>
              <a:t>You can check the type of a variable using the type() method</a:t>
            </a:r>
          </a:p>
          <a:p>
            <a:pPr>
              <a:spcAft>
                <a:spcPts val="1538"/>
              </a:spcAft>
            </a:pPr>
            <a:r>
              <a:rPr lang="en-GB" dirty="0"/>
              <a:t>You can check if a variable matches a specific type using the </a:t>
            </a:r>
            <a:r>
              <a:rPr lang="en-GB" dirty="0" err="1"/>
              <a:t>isinstance</a:t>
            </a:r>
            <a:r>
              <a:rPr lang="en-GB" dirty="0"/>
              <a:t>() method</a:t>
            </a:r>
          </a:p>
          <a:p>
            <a:pPr>
              <a:spcAft>
                <a:spcPts val="1538"/>
              </a:spcAft>
            </a:pPr>
            <a:endParaRPr lang="en-GB" dirty="0"/>
          </a:p>
          <a:p>
            <a:pPr>
              <a:spcAft>
                <a:spcPts val="1538"/>
              </a:spcAft>
            </a:pPr>
            <a:endParaRPr lang="en-GB" dirty="0"/>
          </a:p>
        </p:txBody>
      </p:sp>
      <p:sp>
        <p:nvSpPr>
          <p:cNvPr id="7" name="Title 6"/>
          <p:cNvSpPr>
            <a:spLocks noGrp="1"/>
          </p:cNvSpPr>
          <p:nvPr>
            <p:ph type="title"/>
          </p:nvPr>
        </p:nvSpPr>
        <p:spPr/>
        <p:txBody>
          <a:bodyPr>
            <a:noAutofit/>
          </a:bodyPr>
          <a:lstStyle/>
          <a:p>
            <a:r>
              <a:rPr lang="en-GB" dirty="0"/>
              <a:t>Data Types</a:t>
            </a:r>
          </a:p>
        </p:txBody>
      </p:sp>
      <p:pic>
        <p:nvPicPr>
          <p:cNvPr id="2" name="Picture 1"/>
          <p:cNvPicPr>
            <a:picLocks noChangeAspect="1"/>
          </p:cNvPicPr>
          <p:nvPr/>
        </p:nvPicPr>
        <p:blipFill>
          <a:blip r:embed="rId3"/>
          <a:stretch>
            <a:fillRect/>
          </a:stretch>
        </p:blipFill>
        <p:spPr>
          <a:xfrm>
            <a:off x="864626" y="2768725"/>
            <a:ext cx="5819313" cy="3191148"/>
          </a:xfrm>
          <a:prstGeom prst="rect">
            <a:avLst/>
          </a:prstGeom>
        </p:spPr>
      </p:pic>
    </p:spTree>
    <p:extLst>
      <p:ext uri="{BB962C8B-B14F-4D97-AF65-F5344CB8AC3E}">
        <p14:creationId xmlns:p14="http://schemas.microsoft.com/office/powerpoint/2010/main" val="57203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1404800" cy="575328"/>
          </a:xfrm>
        </p:spPr>
        <p:txBody>
          <a:bodyPr/>
          <a:lstStyle/>
          <a:p>
            <a:r>
              <a:rPr lang="en-GB" dirty="0"/>
              <a:t>In Python, strings can be manipulated similarly to vectors</a:t>
            </a:r>
          </a:p>
        </p:txBody>
      </p:sp>
      <p:sp>
        <p:nvSpPr>
          <p:cNvPr id="2" name="Title 1"/>
          <p:cNvSpPr>
            <a:spLocks noGrp="1"/>
          </p:cNvSpPr>
          <p:nvPr>
            <p:ph type="title"/>
          </p:nvPr>
        </p:nvSpPr>
        <p:spPr/>
        <p:txBody>
          <a:bodyPr>
            <a:normAutofit/>
          </a:bodyPr>
          <a:lstStyle/>
          <a:p>
            <a:r>
              <a:rPr lang="en-GB" dirty="0"/>
              <a:t>Strings</a:t>
            </a:r>
            <a:endParaRPr lang="en-US" dirty="0"/>
          </a:p>
        </p:txBody>
      </p:sp>
      <p:sp>
        <p:nvSpPr>
          <p:cNvPr id="10" name="Content Placeholder 9"/>
          <p:cNvSpPr>
            <a:spLocks noGrp="1"/>
          </p:cNvSpPr>
          <p:nvPr>
            <p:ph sz="quarter" idx="4294967295"/>
          </p:nvPr>
        </p:nvSpPr>
        <p:spPr>
          <a:xfrm>
            <a:off x="860236" y="2083530"/>
            <a:ext cx="5810250" cy="4330543"/>
          </a:xfrm>
          <a:solidFill>
            <a:schemeClr val="bg1">
              <a:lumMod val="85000"/>
            </a:schemeClr>
          </a:solidFill>
        </p:spPr>
        <p:txBody>
          <a:bodyPr>
            <a:noAutofit/>
          </a:bodyPr>
          <a:lstStyle/>
          <a:p>
            <a:pPr marL="0" indent="0">
              <a:lnSpc>
                <a:spcPct val="70000"/>
              </a:lnSpc>
              <a:spcBef>
                <a:spcPts val="500"/>
              </a:spcBef>
              <a:spcAft>
                <a:spcPts val="500"/>
              </a:spcAft>
              <a:buNone/>
            </a:pPr>
            <a:r>
              <a:rPr lang="en-GB" sz="1600" dirty="0">
                <a:solidFill>
                  <a:schemeClr val="accent1"/>
                </a:solidFill>
                <a:latin typeface="Consolas" panose="020B0609020204030204" pitchFamily="49" charset="0"/>
              </a:rPr>
              <a:t>string</a:t>
            </a:r>
            <a:r>
              <a:rPr lang="en-GB" sz="1600" dirty="0">
                <a:latin typeface="Consolas" panose="020B0609020204030204" pitchFamily="49" charset="0"/>
              </a:rPr>
              <a:t> = </a:t>
            </a:r>
            <a:r>
              <a:rPr lang="en-GB" sz="1600" dirty="0">
                <a:solidFill>
                  <a:schemeClr val="accent3"/>
                </a:solidFill>
                <a:latin typeface="Consolas" panose="020B0609020204030204" pitchFamily="49" charset="0"/>
              </a:rPr>
              <a:t>“Dev is good at Smash?”</a:t>
            </a:r>
          </a:p>
          <a:p>
            <a:pPr marL="0" indent="0">
              <a:lnSpc>
                <a:spcPct val="70000"/>
              </a:lnSpc>
              <a:spcBef>
                <a:spcPts val="500"/>
              </a:spcBef>
              <a:spcAft>
                <a:spcPts val="500"/>
              </a:spcAft>
              <a:buNone/>
            </a:pPr>
            <a:r>
              <a:rPr lang="en-GB" sz="1600" dirty="0">
                <a:solidFill>
                  <a:schemeClr val="accent1"/>
                </a:solidFill>
                <a:latin typeface="Consolas" panose="020B0609020204030204" pitchFamily="49" charset="0"/>
              </a:rPr>
              <a:t>number </a:t>
            </a:r>
            <a:r>
              <a:rPr lang="en-GB" sz="1600" dirty="0">
                <a:latin typeface="Consolas" panose="020B0609020204030204" pitchFamily="49" charset="0"/>
              </a:rPr>
              <a:t>= </a:t>
            </a:r>
            <a:r>
              <a:rPr lang="en-GB" sz="1600" dirty="0">
                <a:solidFill>
                  <a:schemeClr val="accent3"/>
                </a:solidFill>
                <a:latin typeface="Consolas" panose="020B0609020204030204" pitchFamily="49" charset="0"/>
              </a:rPr>
              <a:t>4</a:t>
            </a:r>
          </a:p>
          <a:p>
            <a:pPr marL="0" indent="0">
              <a:lnSpc>
                <a:spcPct val="70000"/>
              </a:lnSpc>
              <a:spcBef>
                <a:spcPts val="500"/>
              </a:spcBef>
              <a:spcAft>
                <a:spcPts val="500"/>
              </a:spcAft>
              <a:buNone/>
            </a:pPr>
            <a:endParaRPr lang="en-GB" sz="1600" dirty="0">
              <a:latin typeface="Consolas" panose="020B0609020204030204" pitchFamily="49" charset="0"/>
            </a:endParaRPr>
          </a:p>
          <a:p>
            <a:pPr marL="0" indent="0">
              <a:lnSpc>
                <a:spcPct val="70000"/>
              </a:lnSpc>
              <a:spcBef>
                <a:spcPts val="500"/>
              </a:spcBef>
              <a:spcAft>
                <a:spcPts val="500"/>
              </a:spcAft>
              <a:buNone/>
            </a:pPr>
            <a:r>
              <a:rPr lang="en-GB" sz="1600" dirty="0">
                <a:solidFill>
                  <a:schemeClr val="accent4"/>
                </a:solidFill>
                <a:latin typeface="Consolas" panose="020B0609020204030204" pitchFamily="49" charset="0"/>
              </a:rPr>
              <a:t>print</a:t>
            </a:r>
            <a:r>
              <a:rPr lang="en-GB" sz="1600" dirty="0">
                <a:latin typeface="Consolas" panose="020B0609020204030204" pitchFamily="49" charset="0"/>
              </a:rPr>
              <a:t>(</a:t>
            </a:r>
            <a:r>
              <a:rPr lang="en-GB" sz="1600" dirty="0">
                <a:solidFill>
                  <a:schemeClr val="accent1"/>
                </a:solidFill>
                <a:latin typeface="Consolas" panose="020B0609020204030204" pitchFamily="49" charset="0"/>
              </a:rPr>
              <a:t>string</a:t>
            </a:r>
            <a:r>
              <a:rPr lang="en-GB" sz="1600" dirty="0">
                <a:latin typeface="Consolas" panose="020B0609020204030204" pitchFamily="49" charset="0"/>
              </a:rPr>
              <a:t>)</a:t>
            </a:r>
          </a:p>
          <a:p>
            <a:pPr marL="0" indent="0">
              <a:lnSpc>
                <a:spcPct val="70000"/>
              </a:lnSpc>
              <a:spcBef>
                <a:spcPts val="500"/>
              </a:spcBef>
              <a:spcAft>
                <a:spcPts val="500"/>
              </a:spcAft>
              <a:buNone/>
            </a:pPr>
            <a:r>
              <a:rPr lang="en-GB" sz="1600" dirty="0">
                <a:solidFill>
                  <a:schemeClr val="accent4"/>
                </a:solidFill>
                <a:latin typeface="Consolas" panose="020B0609020204030204" pitchFamily="49" charset="0"/>
              </a:rPr>
              <a:t>print</a:t>
            </a:r>
            <a:r>
              <a:rPr lang="en-GB" sz="1600" dirty="0">
                <a:latin typeface="Consolas" panose="020B0609020204030204" pitchFamily="49" charset="0"/>
              </a:rPr>
              <a:t>(</a:t>
            </a:r>
            <a:r>
              <a:rPr lang="en-GB" sz="1600" dirty="0">
                <a:solidFill>
                  <a:schemeClr val="accent1"/>
                </a:solidFill>
                <a:latin typeface="Consolas" panose="020B0609020204030204" pitchFamily="49" charset="0"/>
              </a:rPr>
              <a:t>string</a:t>
            </a:r>
            <a:r>
              <a:rPr lang="en-GB" sz="1600" dirty="0">
                <a:latin typeface="Consolas" panose="020B0609020204030204" pitchFamily="49" charset="0"/>
              </a:rPr>
              <a:t>[</a:t>
            </a:r>
            <a:r>
              <a:rPr lang="en-GB" sz="1600" dirty="0">
                <a:solidFill>
                  <a:schemeClr val="accent3"/>
                </a:solidFill>
                <a:latin typeface="Consolas" panose="020B0609020204030204" pitchFamily="49" charset="0"/>
              </a:rPr>
              <a:t>3</a:t>
            </a:r>
            <a:r>
              <a:rPr lang="en-GB" sz="1600" dirty="0">
                <a:latin typeface="Consolas" panose="020B0609020204030204" pitchFamily="49" charset="0"/>
              </a:rPr>
              <a:t>:])</a:t>
            </a:r>
          </a:p>
          <a:p>
            <a:pPr marL="0" indent="0">
              <a:lnSpc>
                <a:spcPct val="70000"/>
              </a:lnSpc>
              <a:spcBef>
                <a:spcPts val="500"/>
              </a:spcBef>
              <a:spcAft>
                <a:spcPts val="500"/>
              </a:spcAft>
              <a:buNone/>
            </a:pPr>
            <a:r>
              <a:rPr lang="en-GB" sz="1600" dirty="0">
                <a:solidFill>
                  <a:schemeClr val="accent4"/>
                </a:solidFill>
                <a:latin typeface="Consolas" panose="020B0609020204030204" pitchFamily="49" charset="0"/>
              </a:rPr>
              <a:t>print</a:t>
            </a:r>
            <a:r>
              <a:rPr lang="en-GB" sz="1600" dirty="0">
                <a:latin typeface="Consolas" panose="020B0609020204030204" pitchFamily="49" charset="0"/>
              </a:rPr>
              <a:t>(</a:t>
            </a:r>
            <a:r>
              <a:rPr lang="en-GB" sz="1600" dirty="0">
                <a:solidFill>
                  <a:schemeClr val="accent1"/>
                </a:solidFill>
                <a:latin typeface="Consolas" panose="020B0609020204030204" pitchFamily="49" charset="0"/>
              </a:rPr>
              <a:t>string</a:t>
            </a:r>
            <a:r>
              <a:rPr lang="en-GB" sz="1600" dirty="0">
                <a:latin typeface="Consolas" panose="020B0609020204030204" pitchFamily="49" charset="0"/>
              </a:rPr>
              <a:t>[</a:t>
            </a:r>
            <a:r>
              <a:rPr lang="en-GB" sz="1600" dirty="0">
                <a:solidFill>
                  <a:schemeClr val="accent3"/>
                </a:solidFill>
                <a:latin typeface="Consolas" panose="020B0609020204030204" pitchFamily="49" charset="0"/>
              </a:rPr>
              <a:t>0</a:t>
            </a:r>
            <a:r>
              <a:rPr lang="en-GB" sz="1600" dirty="0">
                <a:latin typeface="Consolas" panose="020B0609020204030204" pitchFamily="49" charset="0"/>
              </a:rPr>
              <a:t>:</a:t>
            </a:r>
            <a:r>
              <a:rPr lang="en-GB" sz="1600" dirty="0">
                <a:solidFill>
                  <a:schemeClr val="accent3"/>
                </a:solidFill>
                <a:latin typeface="Consolas" panose="020B0609020204030204" pitchFamily="49" charset="0"/>
              </a:rPr>
              <a:t>3</a:t>
            </a:r>
            <a:r>
              <a:rPr lang="en-GB" sz="1600" dirty="0">
                <a:latin typeface="Consolas" panose="020B0609020204030204" pitchFamily="49" charset="0"/>
              </a:rPr>
              <a:t>] * </a:t>
            </a:r>
            <a:r>
              <a:rPr lang="en-GB" sz="1600" dirty="0">
                <a:solidFill>
                  <a:schemeClr val="accent3"/>
                </a:solidFill>
                <a:latin typeface="Consolas" panose="020B0609020204030204" pitchFamily="49" charset="0"/>
              </a:rPr>
              <a:t>2</a:t>
            </a:r>
            <a:r>
              <a:rPr lang="en-GB" sz="1600" dirty="0">
                <a:latin typeface="Consolas" panose="020B0609020204030204" pitchFamily="49" charset="0"/>
              </a:rPr>
              <a:t>)</a:t>
            </a:r>
          </a:p>
          <a:p>
            <a:pPr marL="0" indent="0">
              <a:lnSpc>
                <a:spcPct val="70000"/>
              </a:lnSpc>
              <a:spcBef>
                <a:spcPts val="500"/>
              </a:spcBef>
              <a:spcAft>
                <a:spcPts val="500"/>
              </a:spcAft>
              <a:buNone/>
            </a:pPr>
            <a:r>
              <a:rPr lang="en-GB" sz="1600" dirty="0">
                <a:solidFill>
                  <a:schemeClr val="accent4"/>
                </a:solidFill>
                <a:latin typeface="Consolas" panose="020B0609020204030204" pitchFamily="49" charset="0"/>
              </a:rPr>
              <a:t>print</a:t>
            </a:r>
            <a:r>
              <a:rPr lang="en-GB" sz="1600" dirty="0">
                <a:latin typeface="Consolas" panose="020B0609020204030204" pitchFamily="49" charset="0"/>
              </a:rPr>
              <a:t>(</a:t>
            </a:r>
            <a:r>
              <a:rPr lang="en-GB" sz="1600" dirty="0">
                <a:solidFill>
                  <a:schemeClr val="accent1"/>
                </a:solidFill>
                <a:latin typeface="Consolas" panose="020B0609020204030204" pitchFamily="49" charset="0"/>
              </a:rPr>
              <a:t>string</a:t>
            </a:r>
            <a:r>
              <a:rPr lang="en-GB" sz="1600" dirty="0">
                <a:latin typeface="Consolas" panose="020B0609020204030204" pitchFamily="49" charset="0"/>
              </a:rPr>
              <a:t> + </a:t>
            </a:r>
            <a:r>
              <a:rPr lang="en-GB" sz="1600" dirty="0">
                <a:solidFill>
                  <a:schemeClr val="accent3"/>
                </a:solidFill>
                <a:latin typeface="Consolas" panose="020B0609020204030204" pitchFamily="49" charset="0"/>
              </a:rPr>
              <a:t>" Yes!"</a:t>
            </a:r>
            <a:r>
              <a:rPr lang="en-GB" sz="1600" dirty="0">
                <a:latin typeface="Consolas" panose="020B0609020204030204" pitchFamily="49" charset="0"/>
              </a:rPr>
              <a:t>)</a:t>
            </a:r>
          </a:p>
          <a:p>
            <a:pPr marL="0" indent="0">
              <a:lnSpc>
                <a:spcPct val="70000"/>
              </a:lnSpc>
              <a:spcBef>
                <a:spcPts val="500"/>
              </a:spcBef>
              <a:spcAft>
                <a:spcPts val="500"/>
              </a:spcAft>
              <a:buNone/>
            </a:pPr>
            <a:r>
              <a:rPr lang="en-GB" sz="1600" dirty="0">
                <a:solidFill>
                  <a:schemeClr val="accent4"/>
                </a:solidFill>
                <a:latin typeface="Consolas" panose="020B0609020204030204" pitchFamily="49" charset="0"/>
              </a:rPr>
              <a:t>print</a:t>
            </a:r>
            <a:r>
              <a:rPr lang="en-GB" sz="1600" dirty="0">
                <a:latin typeface="Consolas" panose="020B0609020204030204" pitchFamily="49" charset="0"/>
              </a:rPr>
              <a:t>(</a:t>
            </a:r>
            <a:r>
              <a:rPr lang="en-GB" sz="1600" dirty="0">
                <a:solidFill>
                  <a:schemeClr val="accent1"/>
                </a:solidFill>
                <a:latin typeface="Consolas" panose="020B0609020204030204" pitchFamily="49" charset="0"/>
              </a:rPr>
              <a:t>string</a:t>
            </a:r>
            <a:r>
              <a:rPr lang="en-GB" sz="1600" dirty="0">
                <a:latin typeface="Consolas" panose="020B0609020204030204" pitchFamily="49" charset="0"/>
              </a:rPr>
              <a:t>[:-</a:t>
            </a:r>
            <a:r>
              <a:rPr lang="en-GB" sz="1600" dirty="0">
                <a:solidFill>
                  <a:schemeClr val="accent3"/>
                </a:solidFill>
                <a:latin typeface="Consolas" panose="020B0609020204030204" pitchFamily="49" charset="0"/>
              </a:rPr>
              <a:t>1</a:t>
            </a:r>
            <a:r>
              <a:rPr lang="en-GB" sz="1600" dirty="0">
                <a:latin typeface="Consolas" panose="020B0609020204030204" pitchFamily="49" charset="0"/>
              </a:rPr>
              <a:t>] + </a:t>
            </a:r>
            <a:r>
              <a:rPr lang="en-GB" sz="1600" dirty="0" err="1">
                <a:latin typeface="Consolas" panose="020B0609020204030204" pitchFamily="49" charset="0"/>
              </a:rPr>
              <a:t>str</a:t>
            </a:r>
            <a:r>
              <a:rPr lang="en-GB" sz="1600" dirty="0">
                <a:latin typeface="Consolas" panose="020B0609020204030204" pitchFamily="49" charset="0"/>
              </a:rPr>
              <a:t>(</a:t>
            </a:r>
            <a:r>
              <a:rPr lang="en-GB" sz="1600" dirty="0">
                <a:solidFill>
                  <a:schemeClr val="accent1"/>
                </a:solidFill>
                <a:latin typeface="Consolas" panose="020B0609020204030204" pitchFamily="49" charset="0"/>
              </a:rPr>
              <a:t>number</a:t>
            </a:r>
            <a:r>
              <a:rPr lang="en-GB" sz="1600" dirty="0">
                <a:latin typeface="Consolas" panose="020B0609020204030204" pitchFamily="49" charset="0"/>
              </a:rPr>
              <a:t>))</a:t>
            </a:r>
          </a:p>
          <a:p>
            <a:pPr marL="0" indent="0">
              <a:lnSpc>
                <a:spcPct val="70000"/>
              </a:lnSpc>
              <a:spcBef>
                <a:spcPts val="500"/>
              </a:spcBef>
              <a:spcAft>
                <a:spcPts val="500"/>
              </a:spcAft>
              <a:buNone/>
            </a:pPr>
            <a:endParaRPr lang="en-GB" sz="1600" dirty="0">
              <a:latin typeface="Consolas" panose="020B0609020204030204" pitchFamily="49" charset="0"/>
            </a:endParaRPr>
          </a:p>
          <a:p>
            <a:pPr marL="0" indent="0">
              <a:lnSpc>
                <a:spcPct val="70000"/>
              </a:lnSpc>
              <a:spcBef>
                <a:spcPts val="500"/>
              </a:spcBef>
              <a:spcAft>
                <a:spcPts val="500"/>
              </a:spcAft>
              <a:buNone/>
            </a:pPr>
            <a:r>
              <a:rPr lang="en-GB" sz="1600" dirty="0">
                <a:latin typeface="Consolas" panose="020B0609020204030204" pitchFamily="49" charset="0"/>
              </a:rPr>
              <a:t>Dev is good at Smash?</a:t>
            </a:r>
          </a:p>
          <a:p>
            <a:pPr marL="0" indent="0">
              <a:lnSpc>
                <a:spcPct val="70000"/>
              </a:lnSpc>
              <a:spcBef>
                <a:spcPts val="500"/>
              </a:spcBef>
              <a:spcAft>
                <a:spcPts val="500"/>
              </a:spcAft>
              <a:buNone/>
            </a:pPr>
            <a:r>
              <a:rPr lang="en-GB" sz="1600" dirty="0">
                <a:latin typeface="Consolas" panose="020B0609020204030204" pitchFamily="49" charset="0"/>
              </a:rPr>
              <a:t>is good at Smash?</a:t>
            </a:r>
          </a:p>
          <a:p>
            <a:pPr marL="0" indent="0">
              <a:lnSpc>
                <a:spcPct val="70000"/>
              </a:lnSpc>
              <a:spcBef>
                <a:spcPts val="500"/>
              </a:spcBef>
              <a:spcAft>
                <a:spcPts val="500"/>
              </a:spcAft>
              <a:buNone/>
            </a:pPr>
            <a:r>
              <a:rPr lang="en-GB" sz="1600" dirty="0" err="1">
                <a:latin typeface="Consolas" panose="020B0609020204030204" pitchFamily="49" charset="0"/>
              </a:rPr>
              <a:t>DevDev</a:t>
            </a:r>
            <a:endParaRPr lang="en-GB" sz="1600" dirty="0">
              <a:latin typeface="Consolas" panose="020B0609020204030204" pitchFamily="49" charset="0"/>
            </a:endParaRPr>
          </a:p>
          <a:p>
            <a:pPr marL="0" indent="0">
              <a:lnSpc>
                <a:spcPct val="70000"/>
              </a:lnSpc>
              <a:spcBef>
                <a:spcPts val="500"/>
              </a:spcBef>
              <a:spcAft>
                <a:spcPts val="500"/>
              </a:spcAft>
              <a:buNone/>
            </a:pPr>
            <a:r>
              <a:rPr lang="en-GB" sz="1600" dirty="0">
                <a:latin typeface="Consolas" panose="020B0609020204030204" pitchFamily="49" charset="0"/>
              </a:rPr>
              <a:t>Dev is good at Smash? Yes!</a:t>
            </a:r>
          </a:p>
          <a:p>
            <a:pPr marL="0" indent="0">
              <a:lnSpc>
                <a:spcPct val="70000"/>
              </a:lnSpc>
              <a:spcBef>
                <a:spcPts val="500"/>
              </a:spcBef>
              <a:spcAft>
                <a:spcPts val="500"/>
              </a:spcAft>
              <a:buNone/>
            </a:pPr>
            <a:r>
              <a:rPr lang="en-GB" sz="1600" dirty="0">
                <a:latin typeface="Consolas" panose="020B0609020204030204" pitchFamily="49" charset="0"/>
              </a:rPr>
              <a:t>Dev is good at Smash4</a:t>
            </a:r>
          </a:p>
        </p:txBody>
      </p:sp>
    </p:spTree>
    <p:extLst>
      <p:ext uri="{BB962C8B-B14F-4D97-AF65-F5344CB8AC3E}">
        <p14:creationId xmlns:p14="http://schemas.microsoft.com/office/powerpoint/2010/main" val="1252845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They can also be formatted to include values that are stored in variables</a:t>
            </a:r>
          </a:p>
          <a:p>
            <a:r>
              <a:rPr lang="en-GB" dirty="0"/>
              <a:t>The variables to be inserted are listed in the same order they appear in the string</a:t>
            </a:r>
          </a:p>
        </p:txBody>
      </p:sp>
      <p:sp>
        <p:nvSpPr>
          <p:cNvPr id="2" name="Title 1"/>
          <p:cNvSpPr>
            <a:spLocks noGrp="1"/>
          </p:cNvSpPr>
          <p:nvPr>
            <p:ph type="title"/>
          </p:nvPr>
        </p:nvSpPr>
        <p:spPr/>
        <p:txBody>
          <a:bodyPr>
            <a:normAutofit/>
          </a:bodyPr>
          <a:lstStyle/>
          <a:p>
            <a:r>
              <a:rPr lang="en-GB" dirty="0"/>
              <a:t>Strings</a:t>
            </a:r>
            <a:endParaRPr lang="en-US" dirty="0"/>
          </a:p>
        </p:txBody>
      </p:sp>
      <p:pic>
        <p:nvPicPr>
          <p:cNvPr id="4" name="Picture 3"/>
          <p:cNvPicPr>
            <a:picLocks noChangeAspect="1"/>
          </p:cNvPicPr>
          <p:nvPr/>
        </p:nvPicPr>
        <p:blipFill>
          <a:blip r:embed="rId2"/>
          <a:stretch>
            <a:fillRect/>
          </a:stretch>
        </p:blipFill>
        <p:spPr>
          <a:xfrm>
            <a:off x="901183" y="2772665"/>
            <a:ext cx="7657625" cy="2225324"/>
          </a:xfrm>
          <a:prstGeom prst="rect">
            <a:avLst/>
          </a:prstGeom>
          <a:ln w="38100" cmpd="sng">
            <a:solidFill>
              <a:srgbClr val="DADADA"/>
            </a:solidFill>
          </a:ln>
        </p:spPr>
      </p:pic>
    </p:spTree>
    <p:extLst>
      <p:ext uri="{BB962C8B-B14F-4D97-AF65-F5344CB8AC3E}">
        <p14:creationId xmlns:p14="http://schemas.microsoft.com/office/powerpoint/2010/main" val="213782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Installation &amp; Setup</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819769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0650556" cy="4546800"/>
          </a:xfrm>
        </p:spPr>
        <p:txBody>
          <a:bodyPr/>
          <a:lstStyle/>
          <a:p>
            <a:pPr>
              <a:lnSpc>
                <a:spcPct val="120000"/>
              </a:lnSpc>
            </a:pPr>
            <a:r>
              <a:rPr lang="en-GB" dirty="0"/>
              <a:t>Sometimes you will need to ‘escape’ special characters so they do not interfere with the program – to do this you must use the backslash \ character</a:t>
            </a:r>
          </a:p>
          <a:p>
            <a:pPr>
              <a:lnSpc>
                <a:spcPct val="120000"/>
              </a:lnSpc>
            </a:pPr>
            <a:r>
              <a:rPr lang="en-GB" dirty="0"/>
              <a:t>Imagine if we wanted to print a string enclosed in speech marks when it appears on the console…</a:t>
            </a:r>
          </a:p>
        </p:txBody>
      </p:sp>
      <p:sp>
        <p:nvSpPr>
          <p:cNvPr id="4" name="Title 3"/>
          <p:cNvSpPr>
            <a:spLocks noGrp="1"/>
          </p:cNvSpPr>
          <p:nvPr>
            <p:ph type="title"/>
          </p:nvPr>
        </p:nvSpPr>
        <p:spPr/>
        <p:txBody>
          <a:bodyPr/>
          <a:lstStyle/>
          <a:p>
            <a:r>
              <a:rPr lang="en-GB" dirty="0"/>
              <a:t>Strings</a:t>
            </a:r>
          </a:p>
        </p:txBody>
      </p:sp>
      <p:pic>
        <p:nvPicPr>
          <p:cNvPr id="2" name="Picture 1"/>
          <p:cNvPicPr>
            <a:picLocks noChangeAspect="1"/>
          </p:cNvPicPr>
          <p:nvPr/>
        </p:nvPicPr>
        <p:blipFill>
          <a:blip r:embed="rId2"/>
          <a:stretch>
            <a:fillRect/>
          </a:stretch>
        </p:blipFill>
        <p:spPr>
          <a:xfrm>
            <a:off x="5919754" y="3115520"/>
            <a:ext cx="5605403" cy="2331200"/>
          </a:xfrm>
          <a:prstGeom prst="rect">
            <a:avLst/>
          </a:prstGeom>
        </p:spPr>
      </p:pic>
      <p:pic>
        <p:nvPicPr>
          <p:cNvPr id="5" name="Picture 4"/>
          <p:cNvPicPr>
            <a:picLocks noChangeAspect="1"/>
          </p:cNvPicPr>
          <p:nvPr/>
        </p:nvPicPr>
        <p:blipFill>
          <a:blip r:embed="rId3"/>
          <a:stretch>
            <a:fillRect/>
          </a:stretch>
        </p:blipFill>
        <p:spPr>
          <a:xfrm>
            <a:off x="848369" y="3140383"/>
            <a:ext cx="4876080" cy="1139315"/>
          </a:xfrm>
          <a:prstGeom prst="rect">
            <a:avLst/>
          </a:prstGeom>
          <a:ln w="38100" cmpd="sng">
            <a:solidFill>
              <a:srgbClr val="DADADA"/>
            </a:solidFill>
          </a:ln>
        </p:spPr>
      </p:pic>
    </p:spTree>
    <p:extLst>
      <p:ext uri="{BB962C8B-B14F-4D97-AF65-F5344CB8AC3E}">
        <p14:creationId xmlns:p14="http://schemas.microsoft.com/office/powerpoint/2010/main" val="4280172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1404800" cy="1134945"/>
          </a:xfrm>
        </p:spPr>
        <p:txBody>
          <a:bodyPr/>
          <a:lstStyle/>
          <a:p>
            <a:r>
              <a:rPr lang="en-GB" dirty="0"/>
              <a:t>A list contains items separated by commas and enclosed within square brackets</a:t>
            </a:r>
          </a:p>
          <a:p>
            <a:r>
              <a:rPr lang="en-GB" dirty="0"/>
              <a:t>Lists can hold multiple variable types</a:t>
            </a:r>
          </a:p>
        </p:txBody>
      </p:sp>
      <p:sp>
        <p:nvSpPr>
          <p:cNvPr id="6" name="Title 5"/>
          <p:cNvSpPr>
            <a:spLocks noGrp="1"/>
          </p:cNvSpPr>
          <p:nvPr>
            <p:ph type="title"/>
          </p:nvPr>
        </p:nvSpPr>
        <p:spPr/>
        <p:txBody>
          <a:bodyPr>
            <a:normAutofit/>
          </a:bodyPr>
          <a:lstStyle/>
          <a:p>
            <a:r>
              <a:rPr lang="en-GB" dirty="0"/>
              <a:t>Lists</a:t>
            </a:r>
            <a:endParaRPr lang="en-US" dirty="0"/>
          </a:p>
        </p:txBody>
      </p:sp>
      <p:sp>
        <p:nvSpPr>
          <p:cNvPr id="11" name="Content Placeholder 9"/>
          <p:cNvSpPr txBox="1">
            <a:spLocks/>
          </p:cNvSpPr>
          <p:nvPr/>
        </p:nvSpPr>
        <p:spPr>
          <a:xfrm>
            <a:off x="860236" y="2527457"/>
            <a:ext cx="4510595" cy="3961949"/>
          </a:xfrm>
          <a:prstGeom prst="rect">
            <a:avLst/>
          </a:prstGeom>
          <a:solidFill>
            <a:schemeClr val="bg1">
              <a:lumMod val="85000"/>
            </a:schemeClr>
          </a:solidFill>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70000"/>
              </a:lnSpc>
              <a:spcBef>
                <a:spcPts val="400"/>
              </a:spcBef>
              <a:spcAft>
                <a:spcPts val="400"/>
              </a:spcAft>
              <a:buNone/>
            </a:pPr>
            <a:r>
              <a:rPr lang="en-GB" sz="1400" dirty="0">
                <a:solidFill>
                  <a:schemeClr val="accent1"/>
                </a:solidFill>
                <a:latin typeface="Consolas" panose="020B0609020204030204" pitchFamily="49" charset="0"/>
              </a:rPr>
              <a:t>list</a:t>
            </a:r>
            <a:r>
              <a:rPr lang="en-GB" sz="1400" dirty="0">
                <a:latin typeface="Consolas" panose="020B0609020204030204" pitchFamily="49" charset="0"/>
              </a:rPr>
              <a:t> = [</a:t>
            </a:r>
            <a:r>
              <a:rPr lang="en-GB" sz="1400" dirty="0">
                <a:solidFill>
                  <a:schemeClr val="accent3"/>
                </a:solidFill>
                <a:latin typeface="Consolas" panose="020B0609020204030204" pitchFamily="49" charset="0"/>
              </a:rPr>
              <a:t>‘Cat’</a:t>
            </a:r>
            <a:r>
              <a:rPr lang="en-GB" sz="1400" dirty="0">
                <a:latin typeface="Consolas" panose="020B0609020204030204" pitchFamily="49" charset="0"/>
              </a:rPr>
              <a:t>, </a:t>
            </a:r>
            <a:r>
              <a:rPr lang="en-GB" sz="1400" dirty="0">
                <a:solidFill>
                  <a:schemeClr val="accent3"/>
                </a:solidFill>
                <a:latin typeface="Consolas" panose="020B0609020204030204" pitchFamily="49" charset="0"/>
              </a:rPr>
              <a:t>100</a:t>
            </a:r>
            <a:r>
              <a:rPr lang="en-GB" sz="1400" dirty="0">
                <a:latin typeface="Consolas" panose="020B0609020204030204" pitchFamily="49" charset="0"/>
              </a:rPr>
              <a:t>, </a:t>
            </a:r>
            <a:r>
              <a:rPr lang="en-GB" sz="1400" dirty="0">
                <a:solidFill>
                  <a:schemeClr val="accent3"/>
                </a:solidFill>
                <a:latin typeface="Consolas" panose="020B0609020204030204" pitchFamily="49" charset="0"/>
              </a:rPr>
              <a:t>10.0</a:t>
            </a:r>
            <a:r>
              <a:rPr lang="en-GB" sz="1400" dirty="0">
                <a:latin typeface="Consolas" panose="020B0609020204030204" pitchFamily="49" charset="0"/>
              </a:rPr>
              <a:t>]</a:t>
            </a:r>
          </a:p>
          <a:p>
            <a:pPr marL="0" indent="0">
              <a:lnSpc>
                <a:spcPct val="70000"/>
              </a:lnSpc>
              <a:spcBef>
                <a:spcPts val="400"/>
              </a:spcBef>
              <a:spcAft>
                <a:spcPts val="400"/>
              </a:spcAft>
              <a:buNone/>
            </a:pPr>
            <a:endParaRPr lang="en-GB" sz="1400" dirty="0">
              <a:latin typeface="Consolas" panose="020B0609020204030204" pitchFamily="49" charset="0"/>
            </a:endParaRPr>
          </a:p>
          <a:p>
            <a:pPr marL="0" indent="0">
              <a:lnSpc>
                <a:spcPct val="70000"/>
              </a:lnSpc>
              <a:spcBef>
                <a:spcPts val="400"/>
              </a:spcBef>
              <a:spcAft>
                <a:spcPts val="400"/>
              </a:spcAft>
              <a:buNone/>
            </a:pPr>
            <a:r>
              <a:rPr lang="en-GB" sz="1400" dirty="0">
                <a:solidFill>
                  <a:schemeClr val="accent4"/>
                </a:solidFill>
                <a:latin typeface="Consolas" panose="020B0609020204030204" pitchFamily="49" charset="0"/>
              </a:rPr>
              <a:t>print</a:t>
            </a:r>
            <a:r>
              <a:rPr lang="en-GB" sz="1400" dirty="0">
                <a:latin typeface="Consolas" panose="020B0609020204030204" pitchFamily="49" charset="0"/>
              </a:rPr>
              <a:t>(</a:t>
            </a:r>
            <a:r>
              <a:rPr lang="en-GB" sz="1400" dirty="0">
                <a:solidFill>
                  <a:schemeClr val="accent1"/>
                </a:solidFill>
                <a:latin typeface="Consolas" panose="020B0609020204030204" pitchFamily="49" charset="0"/>
              </a:rPr>
              <a:t>list</a:t>
            </a:r>
            <a:r>
              <a:rPr lang="en-GB" sz="1400" dirty="0">
                <a:latin typeface="Consolas" panose="020B0609020204030204" pitchFamily="49" charset="0"/>
              </a:rPr>
              <a:t>)</a:t>
            </a:r>
          </a:p>
          <a:p>
            <a:pPr marL="0" indent="0">
              <a:lnSpc>
                <a:spcPct val="70000"/>
              </a:lnSpc>
              <a:spcBef>
                <a:spcPts val="400"/>
              </a:spcBef>
              <a:spcAft>
                <a:spcPts val="400"/>
              </a:spcAft>
              <a:buNone/>
            </a:pPr>
            <a:r>
              <a:rPr lang="en-GB" sz="1400" dirty="0">
                <a:solidFill>
                  <a:schemeClr val="accent4"/>
                </a:solidFill>
                <a:latin typeface="Consolas" panose="020B0609020204030204" pitchFamily="49" charset="0"/>
              </a:rPr>
              <a:t>print</a:t>
            </a:r>
            <a:r>
              <a:rPr lang="en-GB" sz="1400" dirty="0">
                <a:latin typeface="Consolas" panose="020B0609020204030204" pitchFamily="49" charset="0"/>
              </a:rPr>
              <a:t>(</a:t>
            </a:r>
            <a:r>
              <a:rPr lang="en-GB" sz="1400" dirty="0">
                <a:solidFill>
                  <a:schemeClr val="accent1"/>
                </a:solidFill>
                <a:latin typeface="Consolas" panose="020B0609020204030204" pitchFamily="49" charset="0"/>
              </a:rPr>
              <a:t>list</a:t>
            </a:r>
            <a:r>
              <a:rPr lang="en-GB" sz="1400" dirty="0">
                <a:latin typeface="Consolas" panose="020B0609020204030204" pitchFamily="49" charset="0"/>
              </a:rPr>
              <a:t>[</a:t>
            </a:r>
            <a:r>
              <a:rPr lang="en-GB" sz="1400" dirty="0">
                <a:solidFill>
                  <a:schemeClr val="accent3"/>
                </a:solidFill>
                <a:latin typeface="Consolas" panose="020B0609020204030204" pitchFamily="49" charset="0"/>
              </a:rPr>
              <a:t>1</a:t>
            </a:r>
            <a:r>
              <a:rPr lang="en-GB" sz="1400" dirty="0">
                <a:latin typeface="Consolas" panose="020B0609020204030204" pitchFamily="49" charset="0"/>
              </a:rPr>
              <a:t>])</a:t>
            </a:r>
          </a:p>
          <a:p>
            <a:pPr marL="0" indent="0">
              <a:lnSpc>
                <a:spcPct val="70000"/>
              </a:lnSpc>
              <a:spcBef>
                <a:spcPts val="400"/>
              </a:spcBef>
              <a:spcAft>
                <a:spcPts val="400"/>
              </a:spcAft>
              <a:buNone/>
            </a:pPr>
            <a:r>
              <a:rPr lang="en-GB" sz="1400" dirty="0">
                <a:solidFill>
                  <a:schemeClr val="accent4"/>
                </a:solidFill>
                <a:latin typeface="Consolas" panose="020B0609020204030204" pitchFamily="49" charset="0"/>
              </a:rPr>
              <a:t>print</a:t>
            </a:r>
            <a:r>
              <a:rPr lang="en-GB" sz="1400" dirty="0">
                <a:latin typeface="Consolas" panose="020B0609020204030204" pitchFamily="49" charset="0"/>
              </a:rPr>
              <a:t>(</a:t>
            </a:r>
            <a:r>
              <a:rPr lang="en-GB" sz="1400" dirty="0">
                <a:solidFill>
                  <a:schemeClr val="accent1"/>
                </a:solidFill>
                <a:latin typeface="Consolas" panose="020B0609020204030204" pitchFamily="49" charset="0"/>
              </a:rPr>
              <a:t>list</a:t>
            </a:r>
            <a:r>
              <a:rPr lang="en-GB" sz="1400" dirty="0">
                <a:latin typeface="Consolas" panose="020B0609020204030204" pitchFamily="49" charset="0"/>
              </a:rPr>
              <a:t>[:</a:t>
            </a:r>
            <a:r>
              <a:rPr lang="en-GB" sz="1400" dirty="0">
                <a:solidFill>
                  <a:schemeClr val="accent3"/>
                </a:solidFill>
                <a:latin typeface="Consolas" panose="020B0609020204030204" pitchFamily="49" charset="0"/>
              </a:rPr>
              <a:t>2</a:t>
            </a:r>
            <a:r>
              <a:rPr lang="en-GB" sz="1400" dirty="0">
                <a:latin typeface="Consolas" panose="020B0609020204030204" pitchFamily="49" charset="0"/>
              </a:rPr>
              <a:t>])</a:t>
            </a:r>
          </a:p>
          <a:p>
            <a:pPr marL="0" indent="0">
              <a:lnSpc>
                <a:spcPct val="70000"/>
              </a:lnSpc>
              <a:spcBef>
                <a:spcPts val="400"/>
              </a:spcBef>
              <a:spcAft>
                <a:spcPts val="400"/>
              </a:spcAft>
              <a:buNone/>
            </a:pPr>
            <a:r>
              <a:rPr lang="en-GB" sz="1400" dirty="0">
                <a:solidFill>
                  <a:schemeClr val="accent4"/>
                </a:solidFill>
                <a:latin typeface="Consolas" panose="020B0609020204030204" pitchFamily="49" charset="0"/>
              </a:rPr>
              <a:t>print</a:t>
            </a:r>
            <a:r>
              <a:rPr lang="en-GB" sz="1400" dirty="0">
                <a:latin typeface="Consolas" panose="020B0609020204030204" pitchFamily="49" charset="0"/>
              </a:rPr>
              <a:t>(</a:t>
            </a:r>
            <a:r>
              <a:rPr lang="en-GB" sz="1400" dirty="0">
                <a:solidFill>
                  <a:schemeClr val="accent1"/>
                </a:solidFill>
                <a:latin typeface="Consolas" panose="020B0609020204030204" pitchFamily="49" charset="0"/>
              </a:rPr>
              <a:t>list</a:t>
            </a:r>
            <a:r>
              <a:rPr lang="en-GB" sz="1400" dirty="0">
                <a:latin typeface="Consolas" panose="020B0609020204030204" pitchFamily="49" charset="0"/>
              </a:rPr>
              <a:t>[</a:t>
            </a:r>
            <a:r>
              <a:rPr lang="en-GB" sz="1400" dirty="0">
                <a:solidFill>
                  <a:schemeClr val="accent3"/>
                </a:solidFill>
                <a:latin typeface="Consolas" panose="020B0609020204030204" pitchFamily="49" charset="0"/>
              </a:rPr>
              <a:t>1</a:t>
            </a:r>
            <a:r>
              <a:rPr lang="en-GB" sz="1400" dirty="0">
                <a:latin typeface="Consolas" panose="020B0609020204030204" pitchFamily="49" charset="0"/>
              </a:rPr>
              <a:t>:] * </a:t>
            </a:r>
            <a:r>
              <a:rPr lang="en-GB" sz="1400" dirty="0">
                <a:solidFill>
                  <a:schemeClr val="accent3"/>
                </a:solidFill>
                <a:latin typeface="Consolas" panose="020B0609020204030204" pitchFamily="49" charset="0"/>
              </a:rPr>
              <a:t>2</a:t>
            </a:r>
            <a:r>
              <a:rPr lang="en-GB" sz="1400" dirty="0">
                <a:latin typeface="Consolas" panose="020B0609020204030204" pitchFamily="49" charset="0"/>
              </a:rPr>
              <a:t>)</a:t>
            </a:r>
          </a:p>
          <a:p>
            <a:pPr marL="0" indent="0">
              <a:lnSpc>
                <a:spcPct val="70000"/>
              </a:lnSpc>
              <a:spcBef>
                <a:spcPts val="400"/>
              </a:spcBef>
              <a:spcAft>
                <a:spcPts val="400"/>
              </a:spcAft>
              <a:buNone/>
            </a:pPr>
            <a:r>
              <a:rPr lang="en-GB" sz="1400" dirty="0">
                <a:solidFill>
                  <a:schemeClr val="accent4"/>
                </a:solidFill>
                <a:latin typeface="Consolas" panose="020B0609020204030204" pitchFamily="49" charset="0"/>
              </a:rPr>
              <a:t>print</a:t>
            </a:r>
            <a:r>
              <a:rPr lang="en-GB" sz="1400" dirty="0">
                <a:latin typeface="Consolas" panose="020B0609020204030204" pitchFamily="49" charset="0"/>
              </a:rPr>
              <a:t>(</a:t>
            </a:r>
            <a:r>
              <a:rPr lang="en-GB" sz="1400" dirty="0">
                <a:solidFill>
                  <a:schemeClr val="accent1"/>
                </a:solidFill>
                <a:latin typeface="Consolas" panose="020B0609020204030204" pitchFamily="49" charset="0"/>
              </a:rPr>
              <a:t>list</a:t>
            </a:r>
            <a:r>
              <a:rPr lang="en-GB" sz="1400" dirty="0">
                <a:latin typeface="Consolas" panose="020B0609020204030204" pitchFamily="49" charset="0"/>
              </a:rPr>
              <a:t>[</a:t>
            </a:r>
            <a:r>
              <a:rPr lang="en-GB" sz="1400" dirty="0">
                <a:solidFill>
                  <a:schemeClr val="accent3"/>
                </a:solidFill>
                <a:latin typeface="Consolas" panose="020B0609020204030204" pitchFamily="49" charset="0"/>
              </a:rPr>
              <a:t>0</a:t>
            </a:r>
            <a:r>
              <a:rPr lang="en-GB" sz="1400" dirty="0">
                <a:latin typeface="Consolas" panose="020B0609020204030204" pitchFamily="49" charset="0"/>
              </a:rPr>
              <a:t>:</a:t>
            </a:r>
            <a:r>
              <a:rPr lang="en-GB" sz="1400" dirty="0">
                <a:solidFill>
                  <a:schemeClr val="accent3"/>
                </a:solidFill>
                <a:latin typeface="Consolas" panose="020B0609020204030204" pitchFamily="49" charset="0"/>
              </a:rPr>
              <a:t>1</a:t>
            </a:r>
            <a:r>
              <a:rPr lang="en-GB" sz="1400" dirty="0">
                <a:latin typeface="Consolas" panose="020B0609020204030204" pitchFamily="49" charset="0"/>
              </a:rPr>
              <a:t>]</a:t>
            </a:r>
            <a:r>
              <a:rPr lang="en-GB" sz="1400" dirty="0">
                <a:solidFill>
                  <a:schemeClr val="accent1"/>
                </a:solidFill>
                <a:latin typeface="Consolas" panose="020B0609020204030204" pitchFamily="49" charset="0"/>
              </a:rPr>
              <a:t> </a:t>
            </a:r>
            <a:r>
              <a:rPr lang="en-GB" sz="1400" dirty="0">
                <a:latin typeface="Consolas" panose="020B0609020204030204" pitchFamily="49" charset="0"/>
              </a:rPr>
              <a:t>+</a:t>
            </a:r>
            <a:r>
              <a:rPr lang="en-GB" sz="1400" dirty="0">
                <a:solidFill>
                  <a:schemeClr val="accent1"/>
                </a:solidFill>
                <a:latin typeface="Consolas" panose="020B0609020204030204" pitchFamily="49" charset="0"/>
              </a:rPr>
              <a:t> list</a:t>
            </a:r>
            <a:r>
              <a:rPr lang="en-GB" sz="1400" dirty="0">
                <a:latin typeface="Consolas" panose="020B0609020204030204" pitchFamily="49" charset="0"/>
              </a:rPr>
              <a:t>)</a:t>
            </a:r>
          </a:p>
          <a:p>
            <a:pPr marL="0" indent="0">
              <a:lnSpc>
                <a:spcPct val="70000"/>
              </a:lnSpc>
              <a:spcBef>
                <a:spcPts val="400"/>
              </a:spcBef>
              <a:spcAft>
                <a:spcPts val="400"/>
              </a:spcAft>
              <a:buNone/>
            </a:pPr>
            <a:endParaRPr lang="en-GB" sz="1400" dirty="0">
              <a:latin typeface="Consolas" panose="020B0609020204030204" pitchFamily="49" charset="0"/>
            </a:endParaRPr>
          </a:p>
          <a:p>
            <a:pPr marL="0" indent="0">
              <a:lnSpc>
                <a:spcPct val="70000"/>
              </a:lnSpc>
              <a:spcBef>
                <a:spcPts val="400"/>
              </a:spcBef>
              <a:spcAft>
                <a:spcPts val="400"/>
              </a:spcAft>
              <a:buNone/>
            </a:pPr>
            <a:r>
              <a:rPr lang="en-GB" sz="1400" dirty="0">
                <a:latin typeface="Consolas" panose="020B0609020204030204" pitchFamily="49" charset="0"/>
              </a:rPr>
              <a:t>--------------------------------------</a:t>
            </a:r>
          </a:p>
          <a:p>
            <a:pPr marL="0" indent="0">
              <a:lnSpc>
                <a:spcPct val="70000"/>
              </a:lnSpc>
              <a:spcBef>
                <a:spcPts val="400"/>
              </a:spcBef>
              <a:spcAft>
                <a:spcPts val="400"/>
              </a:spcAft>
              <a:buNone/>
            </a:pPr>
            <a:endParaRPr lang="en-GB" sz="1400" dirty="0">
              <a:latin typeface="Consolas" panose="020B0609020204030204" pitchFamily="49" charset="0"/>
            </a:endParaRPr>
          </a:p>
          <a:p>
            <a:pPr marL="0" indent="0">
              <a:lnSpc>
                <a:spcPct val="70000"/>
              </a:lnSpc>
              <a:spcBef>
                <a:spcPts val="400"/>
              </a:spcBef>
              <a:spcAft>
                <a:spcPts val="400"/>
              </a:spcAft>
              <a:buNone/>
            </a:pPr>
            <a:r>
              <a:rPr lang="en-GB" sz="1400" dirty="0">
                <a:latin typeface="Consolas" panose="020B0609020204030204" pitchFamily="49" charset="0"/>
              </a:rPr>
              <a:t>[‘Cat’, 100, 10.0]</a:t>
            </a:r>
          </a:p>
          <a:p>
            <a:pPr marL="0" indent="0">
              <a:lnSpc>
                <a:spcPct val="70000"/>
              </a:lnSpc>
              <a:spcBef>
                <a:spcPts val="400"/>
              </a:spcBef>
              <a:spcAft>
                <a:spcPts val="400"/>
              </a:spcAft>
              <a:buNone/>
            </a:pPr>
            <a:r>
              <a:rPr lang="en-GB" sz="1400" dirty="0">
                <a:latin typeface="Consolas" panose="020B0609020204030204" pitchFamily="49" charset="0"/>
              </a:rPr>
              <a:t>100</a:t>
            </a:r>
          </a:p>
          <a:p>
            <a:pPr marL="0" indent="0">
              <a:lnSpc>
                <a:spcPct val="70000"/>
              </a:lnSpc>
              <a:spcBef>
                <a:spcPts val="400"/>
              </a:spcBef>
              <a:spcAft>
                <a:spcPts val="400"/>
              </a:spcAft>
              <a:buNone/>
            </a:pPr>
            <a:r>
              <a:rPr lang="en-GB" sz="1400" dirty="0">
                <a:latin typeface="Consolas" panose="020B0609020204030204" pitchFamily="49" charset="0"/>
              </a:rPr>
              <a:t>[‘Cat’, 100]</a:t>
            </a:r>
          </a:p>
          <a:p>
            <a:pPr marL="0" indent="0">
              <a:lnSpc>
                <a:spcPct val="70000"/>
              </a:lnSpc>
              <a:spcBef>
                <a:spcPts val="400"/>
              </a:spcBef>
              <a:spcAft>
                <a:spcPts val="400"/>
              </a:spcAft>
              <a:buNone/>
            </a:pPr>
            <a:r>
              <a:rPr lang="en-GB" sz="1400" dirty="0">
                <a:latin typeface="Consolas" panose="020B0609020204030204" pitchFamily="49" charset="0"/>
              </a:rPr>
              <a:t>[100, 10.0, 100, 10.0]</a:t>
            </a:r>
          </a:p>
          <a:p>
            <a:pPr marL="0" indent="0">
              <a:lnSpc>
                <a:spcPct val="70000"/>
              </a:lnSpc>
              <a:spcBef>
                <a:spcPts val="400"/>
              </a:spcBef>
              <a:spcAft>
                <a:spcPts val="400"/>
              </a:spcAft>
              <a:buNone/>
            </a:pPr>
            <a:r>
              <a:rPr lang="en-GB" sz="1400" dirty="0">
                <a:latin typeface="Consolas" panose="020B0609020204030204" pitchFamily="49" charset="0"/>
              </a:rPr>
              <a:t>['Cat', 'Cat', 100, 10.0]</a:t>
            </a:r>
          </a:p>
        </p:txBody>
      </p:sp>
    </p:spTree>
    <p:extLst>
      <p:ext uri="{BB962C8B-B14F-4D97-AF65-F5344CB8AC3E}">
        <p14:creationId xmlns:p14="http://schemas.microsoft.com/office/powerpoint/2010/main" val="2836053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1404800" cy="510757"/>
          </a:xfrm>
        </p:spPr>
        <p:txBody>
          <a:bodyPr/>
          <a:lstStyle/>
          <a:p>
            <a:pPr>
              <a:spcAft>
                <a:spcPts val="1538"/>
              </a:spcAft>
            </a:pPr>
            <a:r>
              <a:rPr lang="en-GB" dirty="0"/>
              <a:t>Since lists can contain a range of data types that means they can also hold other lists!</a:t>
            </a:r>
          </a:p>
        </p:txBody>
      </p:sp>
      <p:sp>
        <p:nvSpPr>
          <p:cNvPr id="2" name="Title 1"/>
          <p:cNvSpPr>
            <a:spLocks noGrp="1"/>
          </p:cNvSpPr>
          <p:nvPr>
            <p:ph type="title"/>
          </p:nvPr>
        </p:nvSpPr>
        <p:spPr/>
        <p:txBody>
          <a:bodyPr/>
          <a:lstStyle/>
          <a:p>
            <a:r>
              <a:rPr lang="en-GB" dirty="0"/>
              <a:t>Lists</a:t>
            </a:r>
            <a:endParaRPr lang="en-US" dirty="0"/>
          </a:p>
        </p:txBody>
      </p:sp>
      <p:pic>
        <p:nvPicPr>
          <p:cNvPr id="4" name="Picture 3"/>
          <p:cNvPicPr>
            <a:picLocks noChangeAspect="1"/>
          </p:cNvPicPr>
          <p:nvPr/>
        </p:nvPicPr>
        <p:blipFill>
          <a:blip r:embed="rId2"/>
          <a:stretch>
            <a:fillRect/>
          </a:stretch>
        </p:blipFill>
        <p:spPr>
          <a:xfrm>
            <a:off x="857206" y="2130849"/>
            <a:ext cx="6687788" cy="4201387"/>
          </a:xfrm>
          <a:prstGeom prst="rect">
            <a:avLst/>
          </a:prstGeom>
          <a:ln w="28575" cmpd="sng">
            <a:solidFill>
              <a:srgbClr val="DADADA"/>
            </a:solidFill>
          </a:ln>
        </p:spPr>
      </p:pic>
    </p:spTree>
    <p:extLst>
      <p:ext uri="{BB962C8B-B14F-4D97-AF65-F5344CB8AC3E}">
        <p14:creationId xmlns:p14="http://schemas.microsoft.com/office/powerpoint/2010/main" val="3801688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623171" cy="4546800"/>
          </a:xfrm>
        </p:spPr>
        <p:txBody>
          <a:bodyPr/>
          <a:lstStyle/>
          <a:p>
            <a:r>
              <a:rPr lang="en-GB" dirty="0"/>
              <a:t>All data types in Python are ‘objects’</a:t>
            </a:r>
          </a:p>
          <a:p>
            <a:r>
              <a:rPr lang="en-GB" dirty="0"/>
              <a:t>We can create our own objects by creating a class blueprint and instantiating this (covered more later) </a:t>
            </a:r>
          </a:p>
          <a:p>
            <a:r>
              <a:rPr lang="en-GB" dirty="0"/>
              <a:t>So here we create a list of Cats!</a:t>
            </a:r>
          </a:p>
        </p:txBody>
      </p:sp>
      <p:sp>
        <p:nvSpPr>
          <p:cNvPr id="2" name="Title 1"/>
          <p:cNvSpPr>
            <a:spLocks noGrp="1"/>
          </p:cNvSpPr>
          <p:nvPr>
            <p:ph type="title"/>
          </p:nvPr>
        </p:nvSpPr>
        <p:spPr/>
        <p:txBody>
          <a:bodyPr>
            <a:normAutofit/>
          </a:bodyPr>
          <a:lstStyle/>
          <a:p>
            <a:r>
              <a:rPr lang="en-GB" dirty="0"/>
              <a:t>Lists</a:t>
            </a:r>
            <a:endParaRPr lang="en-US" dirty="0"/>
          </a:p>
        </p:txBody>
      </p:sp>
      <p:pic>
        <p:nvPicPr>
          <p:cNvPr id="6" name="Picture 5"/>
          <p:cNvPicPr>
            <a:picLocks noChangeAspect="1"/>
          </p:cNvPicPr>
          <p:nvPr/>
        </p:nvPicPr>
        <p:blipFill>
          <a:blip r:embed="rId3"/>
          <a:stretch>
            <a:fillRect/>
          </a:stretch>
        </p:blipFill>
        <p:spPr>
          <a:xfrm>
            <a:off x="4991295" y="1334471"/>
            <a:ext cx="4692574" cy="4544513"/>
          </a:xfrm>
          <a:prstGeom prst="rect">
            <a:avLst/>
          </a:prstGeom>
          <a:ln w="38100" cmpd="sng">
            <a:solidFill>
              <a:srgbClr val="DADADA"/>
            </a:solidFill>
          </a:ln>
        </p:spPr>
      </p:pic>
      <p:pic>
        <p:nvPicPr>
          <p:cNvPr id="10" name="Picture 9"/>
          <p:cNvPicPr>
            <a:picLocks noChangeAspect="1"/>
          </p:cNvPicPr>
          <p:nvPr/>
        </p:nvPicPr>
        <p:blipFill>
          <a:blip r:embed="rId4"/>
          <a:stretch>
            <a:fillRect/>
          </a:stretch>
        </p:blipFill>
        <p:spPr>
          <a:xfrm>
            <a:off x="8752495" y="5026181"/>
            <a:ext cx="3095775" cy="1058755"/>
          </a:xfrm>
          <a:prstGeom prst="rect">
            <a:avLst/>
          </a:prstGeom>
        </p:spPr>
      </p:pic>
    </p:spTree>
    <p:extLst>
      <p:ext uri="{BB962C8B-B14F-4D97-AF65-F5344CB8AC3E}">
        <p14:creationId xmlns:p14="http://schemas.microsoft.com/office/powerpoint/2010/main" val="3543161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A tuple is a </a:t>
            </a:r>
            <a:r>
              <a:rPr lang="en-GB" b="1" dirty="0"/>
              <a:t>read-only </a:t>
            </a:r>
            <a:r>
              <a:rPr lang="en-GB" dirty="0"/>
              <a:t>sequence of items separated by commas and enclosed within parentheses</a:t>
            </a:r>
          </a:p>
          <a:p>
            <a:r>
              <a:rPr lang="en-GB" dirty="0"/>
              <a:t>Tuples cannot be changed once they have been created</a:t>
            </a:r>
          </a:p>
        </p:txBody>
      </p:sp>
      <p:sp>
        <p:nvSpPr>
          <p:cNvPr id="5" name="Title 4"/>
          <p:cNvSpPr>
            <a:spLocks noGrp="1"/>
          </p:cNvSpPr>
          <p:nvPr>
            <p:ph type="title"/>
          </p:nvPr>
        </p:nvSpPr>
        <p:spPr/>
        <p:txBody>
          <a:bodyPr>
            <a:normAutofit/>
          </a:bodyPr>
          <a:lstStyle/>
          <a:p>
            <a:r>
              <a:rPr lang="en-GB" dirty="0"/>
              <a:t>Tuples</a:t>
            </a:r>
            <a:endParaRPr lang="en-US" dirty="0"/>
          </a:p>
        </p:txBody>
      </p:sp>
      <p:sp>
        <p:nvSpPr>
          <p:cNvPr id="13" name="Content Placeholder 9"/>
          <p:cNvSpPr txBox="1">
            <a:spLocks/>
          </p:cNvSpPr>
          <p:nvPr/>
        </p:nvSpPr>
        <p:spPr>
          <a:xfrm>
            <a:off x="877417" y="2649433"/>
            <a:ext cx="4200770" cy="3656427"/>
          </a:xfrm>
          <a:prstGeom prst="rect">
            <a:avLst/>
          </a:prstGeom>
          <a:solidFill>
            <a:srgbClr val="FFFFFF">
              <a:lumMod val="85000"/>
            </a:srgb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a:ln>
                  <a:noFill/>
                </a:ln>
                <a:solidFill>
                  <a:srgbClr val="079ACF"/>
                </a:solidFill>
                <a:effectLst/>
                <a:uLnTx/>
                <a:uFillTx/>
                <a:latin typeface="Consolas" panose="020B0609020204030204" pitchFamily="49" charset="0"/>
                <a:ea typeface="+mn-ea"/>
                <a:cs typeface="Lucida Sans"/>
              </a:rPr>
              <a:t>tuple</a:t>
            </a: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 (</a:t>
            </a:r>
            <a:r>
              <a:rPr kumimoji="0" lang="en-GB" sz="15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‘Cat’</a:t>
            </a: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5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100</a:t>
            </a: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5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10.0</a:t>
            </a: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a:ln>
                  <a:noFill/>
                </a:ln>
                <a:solidFill>
                  <a:srgbClr val="079ACF"/>
                </a:solidFill>
                <a:effectLst/>
                <a:uLnTx/>
                <a:uFillTx/>
                <a:latin typeface="Consolas" panose="020B0609020204030204" pitchFamily="49" charset="0"/>
                <a:ea typeface="+mn-ea"/>
                <a:cs typeface="Lucida Sans"/>
              </a:rPr>
              <a:t>list</a:t>
            </a: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 [</a:t>
            </a:r>
            <a:r>
              <a:rPr kumimoji="0" lang="en-GB" sz="15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‘Cat’</a:t>
            </a: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5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100</a:t>
            </a: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5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10.0</a:t>
            </a: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a:ln>
                  <a:noFill/>
                </a:ln>
                <a:solidFill>
                  <a:srgbClr val="FF0044"/>
                </a:solidFill>
                <a:effectLst/>
                <a:uLnTx/>
                <a:uFillTx/>
                <a:latin typeface="Consolas" panose="020B0609020204030204" pitchFamily="49" charset="0"/>
                <a:ea typeface="+mn-ea"/>
                <a:cs typeface="Lucida Sans"/>
              </a:rPr>
              <a:t>tuple[1] = 1000000</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a:ln>
                  <a:noFill/>
                </a:ln>
                <a:solidFill>
                  <a:srgbClr val="079ACF"/>
                </a:solidFill>
                <a:effectLst/>
                <a:uLnTx/>
                <a:uFillTx/>
                <a:latin typeface="Consolas" panose="020B0609020204030204" pitchFamily="49" charset="0"/>
                <a:ea typeface="+mn-ea"/>
                <a:cs typeface="Lucida Sans"/>
              </a:rPr>
              <a:t>list</a:t>
            </a: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1</a:t>
            </a: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 </a:t>
            </a:r>
            <a:r>
              <a:rPr kumimoji="0" lang="en-GB" sz="15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1000000</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5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a:ln>
                  <a:noFill/>
                </a:ln>
                <a:solidFill>
                  <a:srgbClr val="D0006F"/>
                </a:solidFill>
                <a:effectLst/>
                <a:uLnTx/>
                <a:uFillTx/>
                <a:latin typeface="Consolas" panose="020B0609020204030204" pitchFamily="49" charset="0"/>
                <a:ea typeface="+mn-ea"/>
                <a:cs typeface="Lucida Sans"/>
              </a:rPr>
              <a:t>print</a:t>
            </a: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a:ln>
                  <a:noFill/>
                </a:ln>
                <a:solidFill>
                  <a:srgbClr val="079ACF"/>
                </a:solidFill>
                <a:effectLst/>
                <a:uLnTx/>
                <a:uFillTx/>
                <a:latin typeface="Consolas" panose="020B0609020204030204" pitchFamily="49" charset="0"/>
                <a:ea typeface="+mn-ea"/>
                <a:cs typeface="Lucida Sans"/>
              </a:rPr>
              <a:t>list</a:t>
            </a: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['Cat', 1000000, 10.0]</a:t>
            </a:r>
            <a:endPar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p:txBody>
      </p:sp>
    </p:spTree>
    <p:extLst>
      <p:ext uri="{BB962C8B-B14F-4D97-AF65-F5344CB8AC3E}">
        <p14:creationId xmlns:p14="http://schemas.microsoft.com/office/powerpoint/2010/main" val="2711833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A dictionary is an array of key-value pairs enclosed within curly brackets</a:t>
            </a:r>
          </a:p>
          <a:p>
            <a:r>
              <a:rPr lang="en-GB" dirty="0"/>
              <a:t>A key can be any Python type</a:t>
            </a:r>
          </a:p>
          <a:p>
            <a:r>
              <a:rPr lang="en-GB" dirty="0"/>
              <a:t>A value can be any Python object</a:t>
            </a:r>
          </a:p>
        </p:txBody>
      </p:sp>
      <p:sp>
        <p:nvSpPr>
          <p:cNvPr id="2" name="Title 1"/>
          <p:cNvSpPr>
            <a:spLocks noGrp="1"/>
          </p:cNvSpPr>
          <p:nvPr>
            <p:ph type="title"/>
          </p:nvPr>
        </p:nvSpPr>
        <p:spPr/>
        <p:txBody>
          <a:bodyPr>
            <a:normAutofit/>
          </a:bodyPr>
          <a:lstStyle/>
          <a:p>
            <a:r>
              <a:rPr lang="en-GB" dirty="0"/>
              <a:t>Dictionaries</a:t>
            </a:r>
            <a:endParaRPr lang="en-US" dirty="0"/>
          </a:p>
        </p:txBody>
      </p:sp>
      <p:sp>
        <p:nvSpPr>
          <p:cNvPr id="12" name="Content Placeholder 9"/>
          <p:cNvSpPr txBox="1">
            <a:spLocks/>
          </p:cNvSpPr>
          <p:nvPr/>
        </p:nvSpPr>
        <p:spPr>
          <a:xfrm>
            <a:off x="4864935" y="2266351"/>
            <a:ext cx="4427414" cy="3583091"/>
          </a:xfrm>
          <a:prstGeom prst="rect">
            <a:avLst/>
          </a:prstGeom>
          <a:solidFill>
            <a:srgbClr val="FFFFFF">
              <a:lumMod val="85000"/>
            </a:srgbClr>
          </a:solidFill>
        </p:spPr>
        <p:txBody>
          <a:bodyPr vert="horz" lIns="91440" tIns="45720" rIns="91440" bIns="45720" rtlCol="0">
            <a:normAutofit fontScale="92500"/>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dictionary</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dictionary</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"monkey"</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tamarin</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00AEC7"/>
                </a:solidFill>
                <a:effectLst/>
                <a:uLnTx/>
                <a:uFillTx/>
                <a:latin typeface="Consolas" panose="020B0609020204030204" pitchFamily="49" charset="0"/>
                <a:ea typeface="+mn-ea"/>
                <a:cs typeface="Lucida Sans"/>
              </a:rPr>
              <a:t>name</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dictionary</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2</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list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dictionary</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dictionary</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"monkey"</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dictionary</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2</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err="1">
                <a:ln>
                  <a:noFill/>
                </a:ln>
                <a:solidFill>
                  <a:srgbClr val="079ACF"/>
                </a:solidFill>
                <a:effectLst/>
                <a:uLnTx/>
                <a:uFillTx/>
                <a:latin typeface="Consolas" panose="020B0609020204030204" pitchFamily="49" charset="0"/>
                <a:ea typeface="+mn-ea"/>
                <a:cs typeface="Lucida Sans"/>
              </a:rPr>
              <a:t>dictionary</a:t>
            </a:r>
            <a:r>
              <a:rPr kumimoji="0" lang="en-GB" sz="15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err="1">
                <a:ln>
                  <a:noFill/>
                </a:ln>
                <a:solidFill>
                  <a:srgbClr val="FF6A13"/>
                </a:solidFill>
                <a:effectLst/>
                <a:uLnTx/>
                <a:uFillTx/>
                <a:latin typeface="Consolas" panose="020B0609020204030204" pitchFamily="49" charset="0"/>
                <a:ea typeface="+mn-ea"/>
                <a:cs typeface="Lucida Sans"/>
              </a:rPr>
              <a:t>keys</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err="1">
                <a:ln>
                  <a:noFill/>
                </a:ln>
                <a:solidFill>
                  <a:srgbClr val="079ACF"/>
                </a:solidFill>
                <a:effectLst/>
                <a:uLnTx/>
                <a:uFillTx/>
                <a:latin typeface="Consolas" panose="020B0609020204030204" pitchFamily="49" charset="0"/>
                <a:ea typeface="+mn-ea"/>
                <a:cs typeface="Lucida Sans"/>
              </a:rPr>
              <a:t>dictionary</a:t>
            </a:r>
            <a:r>
              <a:rPr kumimoji="0" lang="en-GB" sz="15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err="1">
                <a:ln>
                  <a:noFill/>
                </a:ln>
                <a:solidFill>
                  <a:srgbClr val="FF6A13"/>
                </a:solidFill>
                <a:effectLst/>
                <a:uLnTx/>
                <a:uFillTx/>
                <a:latin typeface="Consolas" panose="020B0609020204030204" pitchFamily="49" charset="0"/>
                <a:ea typeface="+mn-ea"/>
                <a:cs typeface="Lucida Sans"/>
              </a:rPr>
              <a:t>values</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3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{2: ['Cat', 1000000, 10.0], 'monkey': 'Brian'}</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3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Brian</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3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['Cat', 1000000, 10.0]</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3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dict_keys</a:t>
            </a:r>
            <a:r>
              <a:rPr kumimoji="0" lang="en-GB" sz="13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([2, 'monkey'])</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3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dict_values</a:t>
            </a:r>
            <a:r>
              <a:rPr kumimoji="0" lang="en-GB" sz="13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([['Cat', 1000000, 10.0], 'Brian'])</a:t>
            </a:r>
          </a:p>
        </p:txBody>
      </p:sp>
    </p:spTree>
    <p:extLst>
      <p:ext uri="{BB962C8B-B14F-4D97-AF65-F5344CB8AC3E}">
        <p14:creationId xmlns:p14="http://schemas.microsoft.com/office/powerpoint/2010/main" val="1770085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3999" y="1544760"/>
            <a:ext cx="4946067" cy="4546800"/>
          </a:xfrm>
        </p:spPr>
        <p:txBody>
          <a:bodyPr/>
          <a:lstStyle/>
          <a:p>
            <a:r>
              <a:rPr lang="en-GB" dirty="0"/>
              <a:t>Package that needs to be imported – </a:t>
            </a:r>
            <a:r>
              <a:rPr lang="en-GB" dirty="0" err="1"/>
              <a:t>DataFrames</a:t>
            </a:r>
            <a:r>
              <a:rPr lang="en-GB" dirty="0"/>
              <a:t> are not a standard data type!</a:t>
            </a:r>
          </a:p>
          <a:p>
            <a:r>
              <a:rPr lang="en-GB" dirty="0"/>
              <a:t>Holds content in a format similar to a table like SQL or Excel</a:t>
            </a:r>
          </a:p>
        </p:txBody>
      </p:sp>
      <p:sp>
        <p:nvSpPr>
          <p:cNvPr id="6" name="Title 5"/>
          <p:cNvSpPr>
            <a:spLocks noGrp="1"/>
          </p:cNvSpPr>
          <p:nvPr>
            <p:ph type="title"/>
          </p:nvPr>
        </p:nvSpPr>
        <p:spPr/>
        <p:txBody>
          <a:bodyPr/>
          <a:lstStyle/>
          <a:p>
            <a:r>
              <a:rPr lang="en-GB" dirty="0"/>
              <a:t>Pandas</a:t>
            </a:r>
          </a:p>
        </p:txBody>
      </p:sp>
      <p:sp>
        <p:nvSpPr>
          <p:cNvPr id="9" name="Content Placeholder 9"/>
          <p:cNvSpPr txBox="1">
            <a:spLocks/>
          </p:cNvSpPr>
          <p:nvPr/>
        </p:nvSpPr>
        <p:spPr>
          <a:xfrm>
            <a:off x="5621936" y="1082278"/>
            <a:ext cx="5903219" cy="5084714"/>
          </a:xfrm>
          <a:prstGeom prst="rect">
            <a:avLst/>
          </a:prstGeom>
          <a:solidFill>
            <a:schemeClr val="bg2">
              <a:lumMod val="90000"/>
            </a:schemeClr>
          </a:solidFill>
        </p:spPr>
        <p:txBody>
          <a:bodyPr lIns="117226" tIns="58613" rIns="117226" bIns="58613">
            <a:normAutofit/>
          </a:bodyPr>
          <a:lstStyle>
            <a:lvl1pPr marL="162000" indent="-198000" algn="l" defTabSz="457200" rtl="0" eaLnBrk="1" latinLnBrk="0" hangingPunct="1">
              <a:lnSpc>
                <a:spcPct val="120000"/>
              </a:lnSpc>
              <a:spcBef>
                <a:spcPts val="0"/>
              </a:spcBef>
              <a:spcAft>
                <a:spcPts val="0"/>
              </a:spcAft>
              <a:buClr>
                <a:schemeClr val="accent1"/>
              </a:buClr>
              <a:buFont typeface="Wingdings" charset="2"/>
              <a:buChar char="§"/>
              <a:defRPr sz="1400" kern="120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900" dirty="0">
                <a:solidFill>
                  <a:schemeClr val="accent1"/>
                </a:solidFill>
                <a:latin typeface="Consolas" panose="020B0609020204030204" pitchFamily="49" charset="0"/>
              </a:rPr>
              <a:t>import </a:t>
            </a:r>
            <a:r>
              <a:rPr lang="en-GB" sz="1900" dirty="0">
                <a:latin typeface="Consolas" panose="020B0609020204030204" pitchFamily="49" charset="0"/>
              </a:rPr>
              <a:t>pandas</a:t>
            </a:r>
            <a:endParaRPr lang="en-GB" sz="1900" dirty="0">
              <a:solidFill>
                <a:schemeClr val="accent1"/>
              </a:solidFill>
              <a:latin typeface="Consolas" panose="020B0609020204030204" pitchFamily="49" charset="0"/>
            </a:endParaRPr>
          </a:p>
          <a:p>
            <a:pPr marL="0" indent="0">
              <a:buNone/>
            </a:pPr>
            <a:endParaRPr lang="en-GB" sz="1900" dirty="0">
              <a:solidFill>
                <a:schemeClr val="accent1"/>
              </a:solidFill>
              <a:latin typeface="Consolas" panose="020B0609020204030204" pitchFamily="49" charset="0"/>
            </a:endParaRPr>
          </a:p>
          <a:p>
            <a:pPr marL="0" indent="0">
              <a:buNone/>
            </a:pPr>
            <a:r>
              <a:rPr lang="en-GB" sz="1900" dirty="0" err="1">
                <a:solidFill>
                  <a:schemeClr val="accent1"/>
                </a:solidFill>
                <a:latin typeface="Consolas" panose="020B0609020204030204" pitchFamily="49" charset="0"/>
              </a:rPr>
              <a:t>DataSet</a:t>
            </a:r>
            <a:r>
              <a:rPr lang="en-GB" sz="1900" dirty="0">
                <a:solidFill>
                  <a:schemeClr val="accent1"/>
                </a:solidFill>
                <a:latin typeface="Consolas" panose="020B0609020204030204" pitchFamily="49" charset="0"/>
              </a:rPr>
              <a:t> </a:t>
            </a:r>
            <a:r>
              <a:rPr lang="en-GB" sz="1900" dirty="0">
                <a:latin typeface="Consolas" panose="020B0609020204030204" pitchFamily="49" charset="0"/>
              </a:rPr>
              <a:t>= [(‘James’,91),(’Joseph’,93),(’Jack’,88),(’Jacob’,89)]</a:t>
            </a:r>
          </a:p>
          <a:p>
            <a:pPr marL="0" indent="0">
              <a:buNone/>
            </a:pPr>
            <a:endParaRPr lang="en-GB" sz="1900" dirty="0">
              <a:latin typeface="Consolas" panose="020B0609020204030204" pitchFamily="49" charset="0"/>
            </a:endParaRPr>
          </a:p>
          <a:p>
            <a:pPr marL="0" indent="0">
              <a:buNone/>
            </a:pPr>
            <a:r>
              <a:rPr lang="en-GB" sz="1900" dirty="0" err="1">
                <a:latin typeface="Consolas" panose="020B0609020204030204" pitchFamily="49" charset="0"/>
              </a:rPr>
              <a:t>df</a:t>
            </a:r>
            <a:r>
              <a:rPr lang="en-GB" sz="1900" dirty="0">
                <a:latin typeface="Consolas" panose="020B0609020204030204" pitchFamily="49" charset="0"/>
              </a:rPr>
              <a:t> = </a:t>
            </a:r>
            <a:r>
              <a:rPr lang="en-GB" sz="1900" dirty="0" err="1">
                <a:latin typeface="Consolas" panose="020B0609020204030204" pitchFamily="49" charset="0"/>
              </a:rPr>
              <a:t>pandas.DataFrame</a:t>
            </a:r>
            <a:r>
              <a:rPr lang="en-GB" sz="1900" dirty="0">
                <a:latin typeface="Consolas" panose="020B0609020204030204" pitchFamily="49" charset="0"/>
              </a:rPr>
              <a:t>(data = </a:t>
            </a:r>
            <a:r>
              <a:rPr lang="en-GB" sz="1900" dirty="0" err="1">
                <a:latin typeface="Consolas" panose="020B0609020204030204" pitchFamily="49" charset="0"/>
              </a:rPr>
              <a:t>DataSet</a:t>
            </a:r>
            <a:r>
              <a:rPr lang="en-GB" sz="1900" dirty="0">
                <a:latin typeface="Consolas" panose="020B0609020204030204" pitchFamily="49" charset="0"/>
              </a:rPr>
              <a:t>, columns = [‘Names’, ‘</a:t>
            </a:r>
            <a:r>
              <a:rPr lang="en-GB" sz="1900" dirty="0" err="1">
                <a:latin typeface="Consolas" panose="020B0609020204030204" pitchFamily="49" charset="0"/>
              </a:rPr>
              <a:t>BirthYear</a:t>
            </a:r>
            <a:r>
              <a:rPr lang="en-GB" sz="1900" dirty="0">
                <a:latin typeface="Consolas" panose="020B0609020204030204" pitchFamily="49" charset="0"/>
              </a:rPr>
              <a:t>’])</a:t>
            </a:r>
          </a:p>
          <a:p>
            <a:pPr marL="0" indent="0">
              <a:buNone/>
            </a:pPr>
            <a:endParaRPr lang="en-GB" sz="1900" dirty="0">
              <a:latin typeface="Consolas" panose="020B0609020204030204" pitchFamily="49" charset="0"/>
            </a:endParaRPr>
          </a:p>
          <a:p>
            <a:pPr marL="0" indent="0">
              <a:buNone/>
            </a:pPr>
            <a:r>
              <a:rPr lang="en-GB" sz="1900" dirty="0" err="1">
                <a:latin typeface="Consolas" panose="020B0609020204030204" pitchFamily="49" charset="0"/>
              </a:rPr>
              <a:t>df</a:t>
            </a:r>
            <a:endParaRPr lang="en-GB" sz="1900" dirty="0">
              <a:latin typeface="Consolas" panose="020B0609020204030204" pitchFamily="49" charset="0"/>
            </a:endParaRPr>
          </a:p>
          <a:p>
            <a:pPr marL="0" indent="0">
              <a:buNone/>
            </a:pPr>
            <a:endParaRPr lang="en-GB" sz="1900" dirty="0">
              <a:latin typeface="Consolas" panose="020B0609020204030204" pitchFamily="49" charset="0"/>
            </a:endParaRPr>
          </a:p>
          <a:p>
            <a:pPr marL="0" indent="0">
              <a:buNone/>
            </a:pPr>
            <a:endParaRPr lang="en-GB" sz="1900" dirty="0">
              <a:latin typeface="Consolas" panose="020B0609020204030204" pitchFamily="49" charset="0"/>
            </a:endParaRPr>
          </a:p>
          <a:p>
            <a:pPr marL="0" indent="0">
              <a:buNone/>
            </a:pPr>
            <a:endParaRPr lang="en-GB" sz="1900" dirty="0">
              <a:latin typeface="Consolas" panose="020B0609020204030204"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58001541"/>
              </p:ext>
            </p:extLst>
          </p:nvPr>
        </p:nvGraphicFramePr>
        <p:xfrm>
          <a:off x="7014512" y="4299642"/>
          <a:ext cx="2525488" cy="1554480"/>
        </p:xfrm>
        <a:graphic>
          <a:graphicData uri="http://schemas.openxmlformats.org/drawingml/2006/table">
            <a:tbl>
              <a:tblPr/>
              <a:tblGrid>
                <a:gridCol w="322404">
                  <a:extLst>
                    <a:ext uri="{9D8B030D-6E8A-4147-A177-3AD203B41FA5}">
                      <a16:colId xmlns:a16="http://schemas.microsoft.com/office/drawing/2014/main" val="20000"/>
                    </a:ext>
                  </a:extLst>
                </a:gridCol>
                <a:gridCol w="1020941">
                  <a:extLst>
                    <a:ext uri="{9D8B030D-6E8A-4147-A177-3AD203B41FA5}">
                      <a16:colId xmlns:a16="http://schemas.microsoft.com/office/drawing/2014/main" val="20001"/>
                    </a:ext>
                  </a:extLst>
                </a:gridCol>
                <a:gridCol w="1182143">
                  <a:extLst>
                    <a:ext uri="{9D8B030D-6E8A-4147-A177-3AD203B41FA5}">
                      <a16:colId xmlns:a16="http://schemas.microsoft.com/office/drawing/2014/main" val="20002"/>
                    </a:ext>
                  </a:extLst>
                </a:gridCol>
              </a:tblGrid>
              <a:tr h="310896">
                <a:tc>
                  <a:txBody>
                    <a:bodyPr/>
                    <a:lstStyle/>
                    <a:p>
                      <a:endParaRPr lang="en-GB" sz="1400" dirty="0"/>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400" b="1" dirty="0">
                          <a:effectLst/>
                        </a:rPr>
                        <a:t>Names</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400" b="1" dirty="0" err="1">
                          <a:effectLst/>
                        </a:rPr>
                        <a:t>BirthYear</a:t>
                      </a:r>
                      <a:endParaRPr lang="en-GB" sz="1400" b="1" dirty="0">
                        <a:effectLst/>
                      </a:endParaRPr>
                    </a:p>
                  </a:txBody>
                  <a:tcPr marL="50800" marR="50800" anchor="ct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0896">
                <a:tc>
                  <a:txBody>
                    <a:bodyPr/>
                    <a:lstStyle/>
                    <a:p>
                      <a:pPr algn="l" fontAlgn="ctr"/>
                      <a:r>
                        <a:rPr lang="en-GB" sz="1400" b="1">
                          <a:effectLst/>
                        </a:rPr>
                        <a:t>0</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dirty="0">
                          <a:effectLst/>
                        </a:rPr>
                        <a:t>James</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dirty="0">
                          <a:effectLst/>
                        </a:rPr>
                        <a:t>91</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0896">
                <a:tc>
                  <a:txBody>
                    <a:bodyPr/>
                    <a:lstStyle/>
                    <a:p>
                      <a:pPr algn="l" fontAlgn="ctr"/>
                      <a:r>
                        <a:rPr lang="en-GB" sz="1400" b="1" dirty="0">
                          <a:effectLst/>
                        </a:rPr>
                        <a:t>1</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dirty="0">
                          <a:effectLst/>
                        </a:rPr>
                        <a:t>Joseph</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dirty="0">
                          <a:effectLst/>
                        </a:rPr>
                        <a:t>93</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0896">
                <a:tc>
                  <a:txBody>
                    <a:bodyPr/>
                    <a:lstStyle/>
                    <a:p>
                      <a:pPr algn="l" fontAlgn="ctr"/>
                      <a:r>
                        <a:rPr lang="en-GB" sz="1400" b="1" dirty="0">
                          <a:effectLst/>
                        </a:rPr>
                        <a:t>2</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dirty="0">
                          <a:effectLst/>
                        </a:rPr>
                        <a:t>Jack</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dirty="0">
                          <a:effectLst/>
                        </a:rPr>
                        <a:t>88</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0896">
                <a:tc>
                  <a:txBody>
                    <a:bodyPr/>
                    <a:lstStyle/>
                    <a:p>
                      <a:pPr algn="l" fontAlgn="ctr"/>
                      <a:r>
                        <a:rPr lang="en-GB" sz="1400" b="1" dirty="0">
                          <a:effectLst/>
                        </a:rPr>
                        <a:t>3</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dirty="0">
                          <a:effectLst/>
                        </a:rPr>
                        <a:t>Jacob</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dirty="0">
                          <a:effectLst/>
                        </a:rPr>
                        <a:t>89</a:t>
                      </a:r>
                    </a:p>
                  </a:txBody>
                  <a:tcPr marL="50800" marR="508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29435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a:lnSpc>
                <a:spcPct val="80000"/>
              </a:lnSpc>
            </a:pPr>
            <a:r>
              <a:rPr lang="en-GB" sz="1600" dirty="0"/>
              <a:t>Can export and import with .</a:t>
            </a:r>
            <a:r>
              <a:rPr lang="en-GB" sz="1600" dirty="0" err="1"/>
              <a:t>csv</a:t>
            </a:r>
            <a:r>
              <a:rPr lang="en-GB" sz="1600" dirty="0"/>
              <a:t> files</a:t>
            </a:r>
          </a:p>
          <a:p>
            <a:pPr lvl="1">
              <a:lnSpc>
                <a:spcPct val="80000"/>
              </a:lnSpc>
            </a:pPr>
            <a:r>
              <a:rPr lang="en-GB" sz="1600" dirty="0" err="1"/>
              <a:t>df.to_csv</a:t>
            </a:r>
            <a:r>
              <a:rPr lang="en-GB" sz="1600" dirty="0"/>
              <a:t>(‘birthyears1990.csv’,index=‘</a:t>
            </a:r>
            <a:r>
              <a:rPr lang="en-GB" sz="1600" dirty="0" err="1"/>
              <a:t>false’,header</a:t>
            </a:r>
            <a:r>
              <a:rPr lang="en-GB" sz="1600" dirty="0"/>
              <a:t>=‘false’)</a:t>
            </a:r>
          </a:p>
          <a:p>
            <a:pPr lvl="2">
              <a:lnSpc>
                <a:spcPct val="80000"/>
              </a:lnSpc>
            </a:pPr>
            <a:r>
              <a:rPr lang="en-GB" sz="1600" dirty="0"/>
              <a:t>Setting index and header to true will stop them being imported</a:t>
            </a:r>
          </a:p>
          <a:p>
            <a:pPr lvl="1">
              <a:lnSpc>
                <a:spcPct val="80000"/>
              </a:lnSpc>
            </a:pPr>
            <a:r>
              <a:rPr lang="en-GB" sz="1600" dirty="0" err="1"/>
              <a:t>df</a:t>
            </a:r>
            <a:r>
              <a:rPr lang="en-GB" sz="1600" dirty="0"/>
              <a:t> = </a:t>
            </a:r>
            <a:r>
              <a:rPr lang="en-GB" sz="1600" dirty="0" err="1"/>
              <a:t>pandas.read_csv</a:t>
            </a:r>
            <a:r>
              <a:rPr lang="en-GB" sz="1600" dirty="0"/>
              <a:t>(‘C:\Users\training\data\birthdays1990.csv’)</a:t>
            </a:r>
          </a:p>
          <a:p>
            <a:pPr lvl="2">
              <a:lnSpc>
                <a:spcPct val="80000"/>
              </a:lnSpc>
            </a:pPr>
            <a:r>
              <a:rPr lang="en-GB" sz="1600" dirty="0" err="1"/>
              <a:t>df</a:t>
            </a:r>
            <a:r>
              <a:rPr lang="en-GB" sz="1600" dirty="0"/>
              <a:t> = </a:t>
            </a:r>
            <a:r>
              <a:rPr lang="en-GB" sz="1600" dirty="0" err="1"/>
              <a:t>pandas.read_csv</a:t>
            </a:r>
            <a:r>
              <a:rPr lang="en-GB" sz="1600" dirty="0"/>
              <a:t>(‘C:\Users\training\data\birthdays1990.csv’, names=[‘Names’,’</a:t>
            </a:r>
            <a:r>
              <a:rPr lang="en-GB" sz="1600" dirty="0" err="1"/>
              <a:t>BirthYears</a:t>
            </a:r>
            <a:r>
              <a:rPr lang="en-GB" sz="1600" dirty="0"/>
              <a:t>’])</a:t>
            </a:r>
          </a:p>
          <a:p>
            <a:pPr lvl="2">
              <a:lnSpc>
                <a:spcPct val="80000"/>
              </a:lnSpc>
            </a:pPr>
            <a:r>
              <a:rPr lang="en-GB" sz="1600" dirty="0"/>
              <a:t>Includes column headers</a:t>
            </a:r>
          </a:p>
          <a:p>
            <a:pPr>
              <a:lnSpc>
                <a:spcPct val="80000"/>
              </a:lnSpc>
            </a:pPr>
            <a:r>
              <a:rPr lang="en-GB" sz="1600" dirty="0"/>
              <a:t>Can use to analyse data</a:t>
            </a:r>
          </a:p>
          <a:p>
            <a:pPr lvl="1">
              <a:lnSpc>
                <a:spcPct val="80000"/>
              </a:lnSpc>
            </a:pPr>
            <a:r>
              <a:rPr lang="en-GB" sz="1600" dirty="0"/>
              <a:t>Sorted = </a:t>
            </a:r>
            <a:r>
              <a:rPr lang="en-GB" sz="1600" dirty="0" err="1"/>
              <a:t>df.sort_values</a:t>
            </a:r>
            <a:r>
              <a:rPr lang="en-GB" sz="1600" dirty="0"/>
              <a:t>([‘Births’], ascending=False)</a:t>
            </a:r>
          </a:p>
          <a:p>
            <a:pPr lvl="1">
              <a:lnSpc>
                <a:spcPct val="80000"/>
              </a:lnSpc>
            </a:pPr>
            <a:r>
              <a:rPr lang="en-GB" sz="1600" dirty="0" err="1"/>
              <a:t>df</a:t>
            </a:r>
            <a:r>
              <a:rPr lang="en-GB" sz="1600" dirty="0"/>
              <a:t>[‘Births’].max()</a:t>
            </a:r>
          </a:p>
          <a:p>
            <a:pPr>
              <a:lnSpc>
                <a:spcPct val="80000"/>
              </a:lnSpc>
            </a:pPr>
            <a:r>
              <a:rPr lang="en-GB" sz="1600" dirty="0" err="1"/>
              <a:t>df.dtypes</a:t>
            </a:r>
            <a:r>
              <a:rPr lang="en-GB" sz="1600" dirty="0"/>
              <a:t> tells you what each element is, </a:t>
            </a:r>
            <a:r>
              <a:rPr lang="en-GB" sz="1600" dirty="0" err="1"/>
              <a:t>df.describe</a:t>
            </a:r>
            <a:r>
              <a:rPr lang="en-GB" sz="1600" dirty="0"/>
              <a:t>() gives us things like the total count and mean for each column</a:t>
            </a:r>
          </a:p>
        </p:txBody>
      </p:sp>
      <p:sp>
        <p:nvSpPr>
          <p:cNvPr id="6" name="Title 5"/>
          <p:cNvSpPr>
            <a:spLocks noGrp="1"/>
          </p:cNvSpPr>
          <p:nvPr>
            <p:ph type="title"/>
          </p:nvPr>
        </p:nvSpPr>
        <p:spPr/>
        <p:txBody>
          <a:bodyPr>
            <a:normAutofit/>
          </a:bodyPr>
          <a:lstStyle/>
          <a:p>
            <a:r>
              <a:rPr lang="en-GB" dirty="0"/>
              <a:t>Pandas</a:t>
            </a:r>
            <a:endParaRPr lang="en-US" dirty="0"/>
          </a:p>
        </p:txBody>
      </p:sp>
    </p:spTree>
    <p:extLst>
      <p:ext uri="{BB962C8B-B14F-4D97-AF65-F5344CB8AC3E}">
        <p14:creationId xmlns:p14="http://schemas.microsoft.com/office/powerpoint/2010/main" val="3710682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Can be used to create plots</a:t>
            </a:r>
          </a:p>
        </p:txBody>
      </p:sp>
      <p:sp>
        <p:nvSpPr>
          <p:cNvPr id="6" name="Title 5"/>
          <p:cNvSpPr>
            <a:spLocks noGrp="1"/>
          </p:cNvSpPr>
          <p:nvPr>
            <p:ph type="title"/>
          </p:nvPr>
        </p:nvSpPr>
        <p:spPr/>
        <p:txBody>
          <a:bodyPr>
            <a:normAutofit/>
          </a:bodyPr>
          <a:lstStyle/>
          <a:p>
            <a:r>
              <a:rPr lang="en-GB" dirty="0"/>
              <a:t>Pandas</a:t>
            </a:r>
            <a:endParaRPr lang="en-US" dirty="0"/>
          </a:p>
        </p:txBody>
      </p:sp>
      <p:sp>
        <p:nvSpPr>
          <p:cNvPr id="8" name="Content Placeholder 9"/>
          <p:cNvSpPr txBox="1">
            <a:spLocks/>
          </p:cNvSpPr>
          <p:nvPr/>
        </p:nvSpPr>
        <p:spPr>
          <a:xfrm>
            <a:off x="5783384" y="1601724"/>
            <a:ext cx="5903219" cy="4299709"/>
          </a:xfrm>
          <a:prstGeom prst="rect">
            <a:avLst/>
          </a:prstGeom>
          <a:solidFill>
            <a:schemeClr val="bg2">
              <a:lumMod val="90000"/>
            </a:schemeClr>
          </a:solidFill>
        </p:spPr>
        <p:txBody>
          <a:bodyPr lIns="117226" tIns="58613" rIns="117226" bIns="58613">
            <a:normAutofit/>
          </a:bodyPr>
          <a:lstStyle>
            <a:lvl1pPr marL="162000" indent="-198000" algn="l" defTabSz="457200" rtl="0" eaLnBrk="1" latinLnBrk="0" hangingPunct="1">
              <a:lnSpc>
                <a:spcPct val="120000"/>
              </a:lnSpc>
              <a:spcBef>
                <a:spcPts val="0"/>
              </a:spcBef>
              <a:spcAft>
                <a:spcPts val="0"/>
              </a:spcAft>
              <a:buClr>
                <a:schemeClr val="accent1"/>
              </a:buClr>
              <a:buFont typeface="Wingdings" charset="2"/>
              <a:buChar char="§"/>
              <a:defRPr sz="1400" kern="120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900" dirty="0" err="1">
                <a:latin typeface="Consolas" panose="020B0609020204030204" pitchFamily="49" charset="0"/>
              </a:rPr>
              <a:t>df</a:t>
            </a:r>
            <a:r>
              <a:rPr lang="en-GB" sz="1900" dirty="0">
                <a:latin typeface="Consolas" panose="020B0609020204030204" pitchFamily="49" charset="0"/>
              </a:rPr>
              <a:t>[‘Births’].plot()</a:t>
            </a:r>
          </a:p>
          <a:p>
            <a:pPr marL="0" indent="0">
              <a:buNone/>
            </a:pPr>
            <a:endParaRPr lang="en-GB" sz="1900" dirty="0">
              <a:solidFill>
                <a:schemeClr val="tx1"/>
              </a:solidFill>
              <a:latin typeface="Consolas" panose="020B0609020204030204" pitchFamily="49" charset="0"/>
            </a:endParaRPr>
          </a:p>
          <a:p>
            <a:pPr marL="0" indent="0">
              <a:buNone/>
            </a:pPr>
            <a:r>
              <a:rPr lang="en-GB" sz="1900" dirty="0" err="1">
                <a:solidFill>
                  <a:schemeClr val="tx1"/>
                </a:solidFill>
                <a:latin typeface="Consolas" panose="020B0609020204030204" pitchFamily="49" charset="0"/>
              </a:rPr>
              <a:t>MaxValue</a:t>
            </a:r>
            <a:r>
              <a:rPr lang="en-GB" sz="1900" dirty="0">
                <a:solidFill>
                  <a:schemeClr val="tx1"/>
                </a:solidFill>
                <a:latin typeface="Consolas" panose="020B0609020204030204" pitchFamily="49" charset="0"/>
              </a:rPr>
              <a:t> = </a:t>
            </a:r>
            <a:r>
              <a:rPr lang="en-GB" sz="1900" dirty="0" err="1">
                <a:solidFill>
                  <a:schemeClr val="tx1"/>
                </a:solidFill>
                <a:latin typeface="Consolas" panose="020B0609020204030204" pitchFamily="49" charset="0"/>
              </a:rPr>
              <a:t>df</a:t>
            </a:r>
            <a:r>
              <a:rPr lang="en-GB" sz="1900" dirty="0">
                <a:solidFill>
                  <a:schemeClr val="tx1"/>
                </a:solidFill>
                <a:latin typeface="Consolas" panose="020B0609020204030204" pitchFamily="49" charset="0"/>
              </a:rPr>
              <a:t>[‘Births’].max()</a:t>
            </a:r>
          </a:p>
          <a:p>
            <a:pPr marL="0" indent="0">
              <a:buNone/>
            </a:pPr>
            <a:endParaRPr lang="en-GB" sz="1900" dirty="0">
              <a:solidFill>
                <a:schemeClr val="tx1"/>
              </a:solidFill>
              <a:latin typeface="Consolas" panose="020B0609020204030204" pitchFamily="49" charset="0"/>
            </a:endParaRPr>
          </a:p>
          <a:p>
            <a:pPr marL="0" indent="0">
              <a:buNone/>
            </a:pPr>
            <a:r>
              <a:rPr lang="en-GB" sz="1900" dirty="0" err="1">
                <a:solidFill>
                  <a:schemeClr val="tx1"/>
                </a:solidFill>
                <a:latin typeface="Consolas" panose="020B0609020204030204" pitchFamily="49" charset="0"/>
              </a:rPr>
              <a:t>MaxName</a:t>
            </a:r>
            <a:r>
              <a:rPr lang="en-GB" sz="1900" dirty="0">
                <a:solidFill>
                  <a:schemeClr val="tx1"/>
                </a:solidFill>
                <a:latin typeface="Consolas" panose="020B0609020204030204" pitchFamily="49" charset="0"/>
              </a:rPr>
              <a:t> = </a:t>
            </a:r>
            <a:r>
              <a:rPr lang="en-GB" sz="1900" dirty="0" err="1">
                <a:solidFill>
                  <a:schemeClr val="tx1"/>
                </a:solidFill>
                <a:latin typeface="Consolas" panose="020B0609020204030204" pitchFamily="49" charset="0"/>
              </a:rPr>
              <a:t>df</a:t>
            </a:r>
            <a:r>
              <a:rPr lang="en-GB" sz="1900" dirty="0">
                <a:solidFill>
                  <a:schemeClr val="tx1"/>
                </a:solidFill>
                <a:latin typeface="Consolas" panose="020B0609020204030204" pitchFamily="49" charset="0"/>
              </a:rPr>
              <a:t>[‘Names’][</a:t>
            </a:r>
            <a:r>
              <a:rPr lang="en-GB" sz="1900" dirty="0" err="1">
                <a:solidFill>
                  <a:schemeClr val="tx1"/>
                </a:solidFill>
                <a:latin typeface="Consolas" panose="020B0609020204030204" pitchFamily="49" charset="0"/>
              </a:rPr>
              <a:t>df</a:t>
            </a:r>
            <a:r>
              <a:rPr lang="en-GB" sz="1900" dirty="0">
                <a:solidFill>
                  <a:schemeClr val="tx1"/>
                </a:solidFill>
                <a:latin typeface="Consolas" panose="020B0609020204030204" pitchFamily="49" charset="0"/>
              </a:rPr>
              <a:t>[‘Births’] ==</a:t>
            </a:r>
          </a:p>
          <a:p>
            <a:pPr marL="0" indent="0">
              <a:buNone/>
            </a:pPr>
            <a:r>
              <a:rPr lang="en-GB" sz="1900" dirty="0" err="1">
                <a:solidFill>
                  <a:schemeClr val="tx1"/>
                </a:solidFill>
                <a:latin typeface="Consolas" panose="020B0609020204030204" pitchFamily="49" charset="0"/>
              </a:rPr>
              <a:t>df</a:t>
            </a:r>
            <a:r>
              <a:rPr lang="en-GB" sz="1900" dirty="0">
                <a:solidFill>
                  <a:schemeClr val="tx1"/>
                </a:solidFill>
                <a:latin typeface="Consolas" panose="020B0609020204030204" pitchFamily="49" charset="0"/>
              </a:rPr>
              <a:t>[‘Births’].max()].values</a:t>
            </a:r>
          </a:p>
          <a:p>
            <a:pPr marL="0" indent="0">
              <a:buNone/>
            </a:pPr>
            <a:endParaRPr lang="en-GB" sz="1900" dirty="0">
              <a:solidFill>
                <a:schemeClr val="tx1"/>
              </a:solidFill>
              <a:latin typeface="Consolas" panose="020B0609020204030204" pitchFamily="49" charset="0"/>
            </a:endParaRPr>
          </a:p>
          <a:p>
            <a:pPr marL="0" indent="0">
              <a:buNone/>
            </a:pPr>
            <a:r>
              <a:rPr lang="en-GB" sz="1900" dirty="0">
                <a:solidFill>
                  <a:schemeClr val="tx1"/>
                </a:solidFill>
                <a:latin typeface="Consolas" panose="020B0609020204030204" pitchFamily="49" charset="0"/>
              </a:rPr>
              <a:t>Text = </a:t>
            </a:r>
            <a:r>
              <a:rPr lang="en-GB" sz="1900" dirty="0" err="1">
                <a:solidFill>
                  <a:schemeClr val="tx1"/>
                </a:solidFill>
                <a:latin typeface="Consolas" panose="020B0609020204030204" pitchFamily="49" charset="0"/>
              </a:rPr>
              <a:t>str</a:t>
            </a:r>
            <a:r>
              <a:rPr lang="en-GB" sz="1900" dirty="0">
                <a:solidFill>
                  <a:schemeClr val="tx1"/>
                </a:solidFill>
                <a:latin typeface="Consolas" panose="020B0609020204030204" pitchFamily="49" charset="0"/>
              </a:rPr>
              <a:t>(</a:t>
            </a:r>
            <a:r>
              <a:rPr lang="en-GB" sz="1900" dirty="0" err="1">
                <a:solidFill>
                  <a:schemeClr val="tx1"/>
                </a:solidFill>
                <a:latin typeface="Consolas" panose="020B0609020204030204" pitchFamily="49" charset="0"/>
              </a:rPr>
              <a:t>MaxValue</a:t>
            </a:r>
            <a:r>
              <a:rPr lang="en-GB" sz="1900" dirty="0">
                <a:solidFill>
                  <a:schemeClr val="tx1"/>
                </a:solidFill>
                <a:latin typeface="Consolas" panose="020B0609020204030204" pitchFamily="49" charset="0"/>
              </a:rPr>
              <a:t>) + “ – “ + </a:t>
            </a:r>
            <a:r>
              <a:rPr lang="en-GB" sz="1900" dirty="0" err="1">
                <a:solidFill>
                  <a:schemeClr val="tx1"/>
                </a:solidFill>
                <a:latin typeface="Consolas" panose="020B0609020204030204" pitchFamily="49" charset="0"/>
              </a:rPr>
              <a:t>MaxName</a:t>
            </a:r>
            <a:endParaRPr lang="en-GB" sz="1900" dirty="0">
              <a:solidFill>
                <a:schemeClr val="tx1"/>
              </a:solidFill>
              <a:latin typeface="Consolas" panose="020B0609020204030204" pitchFamily="49" charset="0"/>
            </a:endParaRPr>
          </a:p>
          <a:p>
            <a:pPr marL="0" indent="0">
              <a:buNone/>
            </a:pPr>
            <a:endParaRPr lang="en-GB" sz="1900" dirty="0">
              <a:solidFill>
                <a:schemeClr val="tx1"/>
              </a:solidFill>
              <a:latin typeface="Consolas" panose="020B0609020204030204" pitchFamily="49" charset="0"/>
            </a:endParaRPr>
          </a:p>
          <a:p>
            <a:pPr marL="0" indent="0">
              <a:buNone/>
            </a:pPr>
            <a:r>
              <a:rPr lang="en-GB" sz="1900" dirty="0" err="1">
                <a:solidFill>
                  <a:schemeClr val="tx1"/>
                </a:solidFill>
                <a:latin typeface="Consolas" panose="020B0609020204030204" pitchFamily="49" charset="0"/>
              </a:rPr>
              <a:t>plt.annotate</a:t>
            </a:r>
            <a:r>
              <a:rPr lang="en-GB" sz="1900" dirty="0">
                <a:solidFill>
                  <a:schemeClr val="tx1"/>
                </a:solidFill>
                <a:latin typeface="Consolas" panose="020B0609020204030204" pitchFamily="49" charset="0"/>
              </a:rPr>
              <a:t>(Text, </a:t>
            </a:r>
            <a:r>
              <a:rPr lang="en-GB" sz="1900" dirty="0" err="1">
                <a:solidFill>
                  <a:schemeClr val="tx1"/>
                </a:solidFill>
                <a:latin typeface="Consolas" panose="020B0609020204030204" pitchFamily="49" charset="0"/>
              </a:rPr>
              <a:t>xy</a:t>
            </a:r>
            <a:r>
              <a:rPr lang="en-GB" sz="1900" dirty="0">
                <a:solidFill>
                  <a:schemeClr val="tx1"/>
                </a:solidFill>
                <a:latin typeface="Consolas" panose="020B0609020204030204" pitchFamily="49" charset="0"/>
              </a:rPr>
              <a:t>=(1, </a:t>
            </a:r>
            <a:r>
              <a:rPr lang="en-GB" sz="1900" dirty="0" err="1">
                <a:solidFill>
                  <a:schemeClr val="tx1"/>
                </a:solidFill>
                <a:latin typeface="Consolas" panose="020B0609020204030204" pitchFamily="49" charset="0"/>
              </a:rPr>
              <a:t>MacValue</a:t>
            </a:r>
            <a:r>
              <a:rPr lang="en-GB" sz="1900" dirty="0">
                <a:solidFill>
                  <a:schemeClr val="tx1"/>
                </a:solidFill>
                <a:latin typeface="Consolas" panose="020B0609020204030204" pitchFamily="49" charset="0"/>
              </a:rPr>
              <a:t>), </a:t>
            </a:r>
            <a:r>
              <a:rPr lang="en-GB" sz="1900" dirty="0" err="1">
                <a:solidFill>
                  <a:schemeClr val="tx1"/>
                </a:solidFill>
                <a:latin typeface="Consolas" panose="020B0609020204030204" pitchFamily="49" charset="0"/>
              </a:rPr>
              <a:t>xytext</a:t>
            </a:r>
            <a:r>
              <a:rPr lang="en-GB" sz="1900" dirty="0">
                <a:solidFill>
                  <a:schemeClr val="tx1"/>
                </a:solidFill>
                <a:latin typeface="Consolas" panose="020B0609020204030204" pitchFamily="49" charset="0"/>
              </a:rPr>
              <a:t>=(8,0), </a:t>
            </a:r>
            <a:r>
              <a:rPr lang="en-GB" sz="1900" dirty="0" err="1">
                <a:solidFill>
                  <a:schemeClr val="tx1"/>
                </a:solidFill>
                <a:latin typeface="Consolas" panose="020B0609020204030204" pitchFamily="49" charset="0"/>
              </a:rPr>
              <a:t>xycoords</a:t>
            </a:r>
            <a:r>
              <a:rPr lang="en-GB" sz="1900" dirty="0">
                <a:solidFill>
                  <a:schemeClr val="tx1"/>
                </a:solidFill>
                <a:latin typeface="Consolas" panose="020B0609020204030204" pitchFamily="49" charset="0"/>
              </a:rPr>
              <a:t>(‘axes fraction’, ‘data’), </a:t>
            </a:r>
            <a:r>
              <a:rPr lang="en-GB" sz="1900" dirty="0" err="1">
                <a:solidFill>
                  <a:schemeClr val="tx1"/>
                </a:solidFill>
                <a:latin typeface="Consolas" panose="020B0609020204030204" pitchFamily="49" charset="0"/>
              </a:rPr>
              <a:t>textcoords</a:t>
            </a:r>
            <a:r>
              <a:rPr lang="en-GB" sz="1900" dirty="0">
                <a:solidFill>
                  <a:schemeClr val="tx1"/>
                </a:solidFill>
                <a:latin typeface="Consolas" panose="020B0609020204030204" pitchFamily="49" charset="0"/>
              </a:rPr>
              <a:t>=‘offset points’)</a:t>
            </a:r>
          </a:p>
        </p:txBody>
      </p:sp>
      <p:pic>
        <p:nvPicPr>
          <p:cNvPr id="9" name="Picture 8"/>
          <p:cNvPicPr>
            <a:picLocks noChangeAspect="1"/>
          </p:cNvPicPr>
          <p:nvPr/>
        </p:nvPicPr>
        <p:blipFill>
          <a:blip r:embed="rId2"/>
          <a:stretch>
            <a:fillRect/>
          </a:stretch>
        </p:blipFill>
        <p:spPr>
          <a:xfrm>
            <a:off x="409773" y="2166839"/>
            <a:ext cx="5061391" cy="2700901"/>
          </a:xfrm>
          <a:prstGeom prst="rect">
            <a:avLst/>
          </a:prstGeom>
        </p:spPr>
      </p:pic>
    </p:spTree>
    <p:extLst>
      <p:ext uri="{BB962C8B-B14F-4D97-AF65-F5344CB8AC3E}">
        <p14:creationId xmlns:p14="http://schemas.microsoft.com/office/powerpoint/2010/main" val="4266738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Simply use the type name as a function</a:t>
            </a:r>
          </a:p>
          <a:p>
            <a:r>
              <a:rPr lang="en-GB" dirty="0"/>
              <a:t>X = 5</a:t>
            </a:r>
          </a:p>
          <a:p>
            <a:r>
              <a:rPr lang="en-GB" dirty="0"/>
              <a:t>float(X)</a:t>
            </a:r>
          </a:p>
        </p:txBody>
      </p:sp>
      <p:sp>
        <p:nvSpPr>
          <p:cNvPr id="2" name="Title 1"/>
          <p:cNvSpPr>
            <a:spLocks noGrp="1"/>
          </p:cNvSpPr>
          <p:nvPr>
            <p:ph type="title"/>
          </p:nvPr>
        </p:nvSpPr>
        <p:spPr/>
        <p:txBody>
          <a:bodyPr>
            <a:normAutofit/>
          </a:bodyPr>
          <a:lstStyle/>
          <a:p>
            <a:r>
              <a:rPr lang="en-GB" dirty="0"/>
              <a:t>Data Type Conversion</a:t>
            </a:r>
            <a:endParaRPr lang="en-US" dirty="0"/>
          </a:p>
        </p:txBody>
      </p:sp>
    </p:spTree>
    <p:extLst>
      <p:ext uri="{BB962C8B-B14F-4D97-AF65-F5344CB8AC3E}">
        <p14:creationId xmlns:p14="http://schemas.microsoft.com/office/powerpoint/2010/main" val="255429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Locate and install the </a:t>
            </a:r>
            <a:r>
              <a:rPr lang="en-GB" dirty="0" err="1"/>
              <a:t>Miniconda</a:t>
            </a:r>
            <a:r>
              <a:rPr lang="en-GB" dirty="0"/>
              <a:t> distribution of Python 3.x</a:t>
            </a:r>
          </a:p>
          <a:p>
            <a:pPr marL="619849" lvl="1" indent="-219799">
              <a:buFontTx/>
              <a:buChar char="-"/>
            </a:pPr>
            <a:r>
              <a:rPr lang="en-GB" dirty="0">
                <a:hlinkClick r:id="rId2"/>
              </a:rPr>
              <a:t>https://repo.continuum.io/miniconda/Miniconda3-latest-Windows-x86_64.exe</a:t>
            </a:r>
            <a:r>
              <a:rPr lang="en-GB" dirty="0"/>
              <a:t> or C:/LocalInstall</a:t>
            </a:r>
          </a:p>
          <a:p>
            <a:pPr marL="619849" lvl="1" indent="-219799">
              <a:buFontTx/>
              <a:buChar char="-"/>
            </a:pPr>
            <a:r>
              <a:rPr lang="en-GB" dirty="0" err="1"/>
              <a:t>Miniconda</a:t>
            </a:r>
            <a:r>
              <a:rPr lang="en-GB" dirty="0"/>
              <a:t> is a slimmed down version of Anaconda, and comes with several useful packages for data analytics (</a:t>
            </a:r>
            <a:r>
              <a:rPr lang="en-GB" dirty="0" err="1"/>
              <a:t>scipy</a:t>
            </a:r>
            <a:r>
              <a:rPr lang="en-GB" dirty="0"/>
              <a:t>, </a:t>
            </a:r>
            <a:r>
              <a:rPr lang="en-GB" dirty="0" err="1"/>
              <a:t>matplotlib</a:t>
            </a:r>
            <a:r>
              <a:rPr lang="en-GB" dirty="0"/>
              <a:t>, pandas, etc.)</a:t>
            </a:r>
          </a:p>
          <a:p>
            <a:pPr marL="619849" lvl="1" indent="-219799">
              <a:buFontTx/>
              <a:buChar char="-"/>
            </a:pPr>
            <a:r>
              <a:rPr lang="en-GB" dirty="0"/>
              <a:t>Once it’s installed simply type python on the command line to start working</a:t>
            </a:r>
          </a:p>
          <a:p>
            <a:pPr marL="619849" lvl="1" indent="-219799">
              <a:buFontTx/>
              <a:buChar char="-"/>
            </a:pPr>
            <a:r>
              <a:rPr lang="en-GB" dirty="0"/>
              <a:t>For editing code, VS Code is recommended: </a:t>
            </a:r>
            <a:r>
              <a:rPr lang="en-GB" dirty="0">
                <a:hlinkClick r:id="rId3"/>
              </a:rPr>
              <a:t>https://code.visualstudio.com/</a:t>
            </a:r>
            <a:r>
              <a:rPr lang="en-GB" dirty="0"/>
              <a:t> </a:t>
            </a:r>
          </a:p>
          <a:p>
            <a:pPr marL="619849" lvl="1" indent="-219799">
              <a:buFontTx/>
              <a:buChar char="-"/>
            </a:pPr>
            <a:r>
              <a:rPr lang="en-GB" dirty="0"/>
              <a:t>It is possible to download and install Python on its own along with a preferred IDE</a:t>
            </a:r>
          </a:p>
          <a:p>
            <a:r>
              <a:rPr lang="en-GB" dirty="0"/>
              <a:t>Note that there are some syntactical differences between Python 2.x and 3.x</a:t>
            </a:r>
          </a:p>
        </p:txBody>
      </p:sp>
      <p:sp>
        <p:nvSpPr>
          <p:cNvPr id="6" name="Title 5"/>
          <p:cNvSpPr>
            <a:spLocks noGrp="1"/>
          </p:cNvSpPr>
          <p:nvPr>
            <p:ph type="title"/>
          </p:nvPr>
        </p:nvSpPr>
        <p:spPr/>
        <p:txBody>
          <a:bodyPr/>
          <a:lstStyle/>
          <a:p>
            <a:r>
              <a:rPr lang="en-GB" dirty="0"/>
              <a:t>Installation</a:t>
            </a:r>
            <a:endParaRPr lang="en-US" dirty="0"/>
          </a:p>
        </p:txBody>
      </p:sp>
    </p:spTree>
    <p:extLst>
      <p:ext uri="{BB962C8B-B14F-4D97-AF65-F5344CB8AC3E}">
        <p14:creationId xmlns:p14="http://schemas.microsoft.com/office/powerpoint/2010/main" val="372957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Conditionals &amp; Loops</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073566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0026291" cy="4546800"/>
          </a:xfrm>
        </p:spPr>
        <p:txBody>
          <a:bodyPr/>
          <a:lstStyle/>
          <a:p>
            <a:pPr>
              <a:lnSpc>
                <a:spcPct val="120000"/>
              </a:lnSpc>
            </a:pPr>
            <a:r>
              <a:rPr lang="en-GB" dirty="0"/>
              <a:t>If statements will run if the condition is true, if the statement is false then the code in the else or </a:t>
            </a:r>
            <a:r>
              <a:rPr lang="en-GB" dirty="0" err="1"/>
              <a:t>elif</a:t>
            </a:r>
            <a:r>
              <a:rPr lang="en-GB" dirty="0"/>
              <a:t> (else if) block will run</a:t>
            </a:r>
          </a:p>
          <a:p>
            <a:pPr>
              <a:lnSpc>
                <a:spcPct val="120000"/>
              </a:lnSpc>
            </a:pPr>
            <a:r>
              <a:rPr lang="en-GB" dirty="0"/>
              <a:t>You can chain if/else statements to make complex conditional statements</a:t>
            </a:r>
          </a:p>
        </p:txBody>
      </p:sp>
      <p:sp>
        <p:nvSpPr>
          <p:cNvPr id="2" name="Title 1"/>
          <p:cNvSpPr>
            <a:spLocks noGrp="1"/>
          </p:cNvSpPr>
          <p:nvPr>
            <p:ph type="title"/>
          </p:nvPr>
        </p:nvSpPr>
        <p:spPr/>
        <p:txBody>
          <a:bodyPr>
            <a:normAutofit/>
          </a:bodyPr>
          <a:lstStyle/>
          <a:p>
            <a:r>
              <a:rPr lang="en-GB" dirty="0"/>
              <a:t>If/Else</a:t>
            </a:r>
            <a:endParaRPr lang="en-US" dirty="0"/>
          </a:p>
        </p:txBody>
      </p:sp>
      <p:pic>
        <p:nvPicPr>
          <p:cNvPr id="4" name="Picture 3"/>
          <p:cNvPicPr>
            <a:picLocks noChangeAspect="1"/>
          </p:cNvPicPr>
          <p:nvPr/>
        </p:nvPicPr>
        <p:blipFill>
          <a:blip r:embed="rId3"/>
          <a:stretch>
            <a:fillRect/>
          </a:stretch>
        </p:blipFill>
        <p:spPr>
          <a:xfrm>
            <a:off x="865814" y="3224524"/>
            <a:ext cx="7918656" cy="2860412"/>
          </a:xfrm>
          <a:prstGeom prst="rect">
            <a:avLst/>
          </a:prstGeom>
          <a:ln w="38100" cmpd="sng">
            <a:solidFill>
              <a:srgbClr val="DADADA"/>
            </a:solidFill>
          </a:ln>
        </p:spPr>
      </p:pic>
    </p:spTree>
    <p:extLst>
      <p:ext uri="{BB962C8B-B14F-4D97-AF65-F5344CB8AC3E}">
        <p14:creationId xmlns:p14="http://schemas.microsoft.com/office/powerpoint/2010/main" val="2866659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It is often the case that we want to ‘loop’ over a set of values and we can do this in a number of ways</a:t>
            </a:r>
          </a:p>
        </p:txBody>
      </p:sp>
      <p:sp>
        <p:nvSpPr>
          <p:cNvPr id="2" name="Title 1"/>
          <p:cNvSpPr>
            <a:spLocks noGrp="1"/>
          </p:cNvSpPr>
          <p:nvPr>
            <p:ph type="title"/>
          </p:nvPr>
        </p:nvSpPr>
        <p:spPr/>
        <p:txBody>
          <a:bodyPr>
            <a:normAutofit/>
          </a:bodyPr>
          <a:lstStyle/>
          <a:p>
            <a:r>
              <a:rPr lang="en-GB" dirty="0"/>
              <a:t>For</a:t>
            </a:r>
            <a:endParaRPr lang="en-US" dirty="0"/>
          </a:p>
        </p:txBody>
      </p:sp>
      <p:pic>
        <p:nvPicPr>
          <p:cNvPr id="12" name="Picture 11"/>
          <p:cNvPicPr>
            <a:picLocks noChangeAspect="1"/>
          </p:cNvPicPr>
          <p:nvPr/>
        </p:nvPicPr>
        <p:blipFill>
          <a:blip r:embed="rId3"/>
          <a:stretch>
            <a:fillRect/>
          </a:stretch>
        </p:blipFill>
        <p:spPr>
          <a:xfrm>
            <a:off x="4131098" y="2237547"/>
            <a:ext cx="6280151" cy="4011606"/>
          </a:xfrm>
          <a:prstGeom prst="rect">
            <a:avLst/>
          </a:prstGeom>
          <a:ln w="38100" cmpd="sng">
            <a:solidFill>
              <a:srgbClr val="DADADA"/>
            </a:solidFill>
          </a:ln>
        </p:spPr>
      </p:pic>
      <p:pic>
        <p:nvPicPr>
          <p:cNvPr id="13" name="Picture 12"/>
          <p:cNvPicPr>
            <a:picLocks noChangeAspect="1"/>
          </p:cNvPicPr>
          <p:nvPr/>
        </p:nvPicPr>
        <p:blipFill>
          <a:blip r:embed="rId4"/>
          <a:stretch>
            <a:fillRect/>
          </a:stretch>
        </p:blipFill>
        <p:spPr>
          <a:xfrm>
            <a:off x="862625" y="2197435"/>
            <a:ext cx="2921975" cy="3138200"/>
          </a:xfrm>
          <a:prstGeom prst="rect">
            <a:avLst/>
          </a:prstGeom>
        </p:spPr>
      </p:pic>
    </p:spTree>
    <p:extLst>
      <p:ext uri="{BB962C8B-B14F-4D97-AF65-F5344CB8AC3E}">
        <p14:creationId xmlns:p14="http://schemas.microsoft.com/office/powerpoint/2010/main" val="1705778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099681" cy="4546800"/>
          </a:xfrm>
        </p:spPr>
        <p:txBody>
          <a:bodyPr/>
          <a:lstStyle/>
          <a:p>
            <a:pPr>
              <a:lnSpc>
                <a:spcPct val="120000"/>
              </a:lnSpc>
            </a:pPr>
            <a:r>
              <a:rPr lang="en-GB" dirty="0"/>
              <a:t>Range loops are very versatile, you can specify and additional parameter at the end called the ‘step’, which is how much you jump by each time</a:t>
            </a:r>
          </a:p>
        </p:txBody>
      </p:sp>
      <p:sp>
        <p:nvSpPr>
          <p:cNvPr id="5" name="Title 4"/>
          <p:cNvSpPr>
            <a:spLocks noGrp="1"/>
          </p:cNvSpPr>
          <p:nvPr>
            <p:ph type="title"/>
          </p:nvPr>
        </p:nvSpPr>
        <p:spPr/>
        <p:txBody>
          <a:bodyPr>
            <a:normAutofit/>
          </a:bodyPr>
          <a:lstStyle/>
          <a:p>
            <a:r>
              <a:rPr lang="en-GB" dirty="0"/>
              <a:t>For</a:t>
            </a:r>
            <a:endParaRPr lang="en-US" dirty="0"/>
          </a:p>
        </p:txBody>
      </p:sp>
      <p:pic>
        <p:nvPicPr>
          <p:cNvPr id="2" name="Picture 1"/>
          <p:cNvPicPr>
            <a:picLocks noChangeAspect="1"/>
          </p:cNvPicPr>
          <p:nvPr/>
        </p:nvPicPr>
        <p:blipFill>
          <a:blip r:embed="rId2"/>
          <a:stretch>
            <a:fillRect/>
          </a:stretch>
        </p:blipFill>
        <p:spPr>
          <a:xfrm>
            <a:off x="891303" y="2552968"/>
            <a:ext cx="4768851" cy="3530251"/>
          </a:xfrm>
          <a:prstGeom prst="rect">
            <a:avLst/>
          </a:prstGeom>
          <a:ln w="38100" cmpd="sng">
            <a:solidFill>
              <a:srgbClr val="DADADA"/>
            </a:solidFill>
          </a:ln>
        </p:spPr>
      </p:pic>
      <p:pic>
        <p:nvPicPr>
          <p:cNvPr id="4" name="Picture 3"/>
          <p:cNvPicPr>
            <a:picLocks noChangeAspect="1"/>
          </p:cNvPicPr>
          <p:nvPr/>
        </p:nvPicPr>
        <p:blipFill>
          <a:blip r:embed="rId3"/>
          <a:stretch>
            <a:fillRect/>
          </a:stretch>
        </p:blipFill>
        <p:spPr>
          <a:xfrm>
            <a:off x="9074036" y="1571233"/>
            <a:ext cx="2292764" cy="4642848"/>
          </a:xfrm>
          <a:prstGeom prst="rect">
            <a:avLst/>
          </a:prstGeom>
        </p:spPr>
      </p:pic>
    </p:spTree>
    <p:extLst>
      <p:ext uri="{BB962C8B-B14F-4D97-AF65-F5344CB8AC3E}">
        <p14:creationId xmlns:p14="http://schemas.microsoft.com/office/powerpoint/2010/main" val="3720278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757212" cy="4546800"/>
          </a:xfrm>
        </p:spPr>
        <p:txBody>
          <a:bodyPr/>
          <a:lstStyle/>
          <a:p>
            <a:pPr>
              <a:lnSpc>
                <a:spcPct val="120000"/>
              </a:lnSpc>
            </a:pPr>
            <a:r>
              <a:rPr lang="en-GB" dirty="0"/>
              <a:t>While loops check to see if a condition has been met and will run the code if not, checking the condition before each run</a:t>
            </a:r>
          </a:p>
        </p:txBody>
      </p:sp>
      <p:sp>
        <p:nvSpPr>
          <p:cNvPr id="2" name="Title 1"/>
          <p:cNvSpPr>
            <a:spLocks noGrp="1"/>
          </p:cNvSpPr>
          <p:nvPr>
            <p:ph type="title"/>
          </p:nvPr>
        </p:nvSpPr>
        <p:spPr/>
        <p:txBody>
          <a:bodyPr>
            <a:normAutofit/>
          </a:bodyPr>
          <a:lstStyle/>
          <a:p>
            <a:r>
              <a:rPr lang="en-GB" dirty="0"/>
              <a:t>While</a:t>
            </a:r>
            <a:endParaRPr lang="en-US" dirty="0"/>
          </a:p>
        </p:txBody>
      </p:sp>
      <p:pic>
        <p:nvPicPr>
          <p:cNvPr id="5" name="Picture 4"/>
          <p:cNvPicPr>
            <a:picLocks noChangeAspect="1"/>
          </p:cNvPicPr>
          <p:nvPr/>
        </p:nvPicPr>
        <p:blipFill>
          <a:blip r:embed="rId2"/>
          <a:stretch>
            <a:fillRect/>
          </a:stretch>
        </p:blipFill>
        <p:spPr>
          <a:xfrm>
            <a:off x="840024" y="2630102"/>
            <a:ext cx="5153527" cy="3314930"/>
          </a:xfrm>
          <a:prstGeom prst="rect">
            <a:avLst/>
          </a:prstGeom>
          <a:ln w="38100" cmpd="sng">
            <a:solidFill>
              <a:srgbClr val="DADADA"/>
            </a:solidFill>
          </a:ln>
        </p:spPr>
      </p:pic>
      <p:pic>
        <p:nvPicPr>
          <p:cNvPr id="6" name="Picture 5"/>
          <p:cNvPicPr>
            <a:picLocks noChangeAspect="1"/>
          </p:cNvPicPr>
          <p:nvPr/>
        </p:nvPicPr>
        <p:blipFill>
          <a:blip r:embed="rId3"/>
          <a:stretch>
            <a:fillRect/>
          </a:stretch>
        </p:blipFill>
        <p:spPr>
          <a:xfrm>
            <a:off x="6517940" y="2593611"/>
            <a:ext cx="2004182" cy="3389988"/>
          </a:xfrm>
          <a:prstGeom prst="rect">
            <a:avLst/>
          </a:prstGeom>
        </p:spPr>
      </p:pic>
    </p:spTree>
    <p:extLst>
      <p:ext uri="{BB962C8B-B14F-4D97-AF65-F5344CB8AC3E}">
        <p14:creationId xmlns:p14="http://schemas.microsoft.com/office/powerpoint/2010/main" val="2836969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1" y="1544760"/>
            <a:ext cx="4698513" cy="4546800"/>
          </a:xfrm>
        </p:spPr>
        <p:txBody>
          <a:bodyPr/>
          <a:lstStyle/>
          <a:p>
            <a:pPr>
              <a:lnSpc>
                <a:spcPct val="130000"/>
              </a:lnSpc>
              <a:spcAft>
                <a:spcPts val="1538"/>
              </a:spcAft>
            </a:pPr>
            <a:r>
              <a:rPr lang="en-GB" dirty="0"/>
              <a:t>Continue, break, and pass are keywords we can use for flow control in Python</a:t>
            </a:r>
          </a:p>
          <a:p>
            <a:pPr>
              <a:lnSpc>
                <a:spcPct val="130000"/>
              </a:lnSpc>
              <a:spcAft>
                <a:spcPts val="1538"/>
              </a:spcAft>
            </a:pPr>
            <a:r>
              <a:rPr lang="en-GB" dirty="0"/>
              <a:t>Depending on which one we use in this scenario will change what is printed to the console </a:t>
            </a:r>
            <a:endParaRPr lang="en-GB" sz="2400" dirty="0"/>
          </a:p>
        </p:txBody>
      </p:sp>
      <p:sp>
        <p:nvSpPr>
          <p:cNvPr id="2" name="Title 1"/>
          <p:cNvSpPr>
            <a:spLocks noGrp="1"/>
          </p:cNvSpPr>
          <p:nvPr>
            <p:ph type="title"/>
          </p:nvPr>
        </p:nvSpPr>
        <p:spPr/>
        <p:txBody>
          <a:bodyPr>
            <a:normAutofit/>
          </a:bodyPr>
          <a:lstStyle/>
          <a:p>
            <a:r>
              <a:rPr lang="en-GB" dirty="0"/>
              <a:t>Transfer and control</a:t>
            </a:r>
            <a:endParaRPr lang="en-US" dirty="0"/>
          </a:p>
        </p:txBody>
      </p:sp>
      <p:pic>
        <p:nvPicPr>
          <p:cNvPr id="4" name="Content Placeholder 3"/>
          <p:cNvPicPr>
            <a:picLocks noGrp="1" noChangeAspect="1"/>
          </p:cNvPicPr>
          <p:nvPr>
            <p:ph sz="quarter" idx="4294967295"/>
          </p:nvPr>
        </p:nvPicPr>
        <p:blipFill>
          <a:blip r:embed="rId3"/>
          <a:stretch>
            <a:fillRect/>
          </a:stretch>
        </p:blipFill>
        <p:spPr>
          <a:xfrm>
            <a:off x="5270975" y="1635804"/>
            <a:ext cx="6112843" cy="4498460"/>
          </a:xfrm>
          <a:prstGeom prst="rect">
            <a:avLst/>
          </a:prstGeom>
          <a:ln w="38100" cmpd="sng">
            <a:solidFill>
              <a:srgbClr val="DADADA"/>
            </a:solidFill>
          </a:ln>
        </p:spPr>
      </p:pic>
    </p:spTree>
    <p:extLst>
      <p:ext uri="{BB962C8B-B14F-4D97-AF65-F5344CB8AC3E}">
        <p14:creationId xmlns:p14="http://schemas.microsoft.com/office/powerpoint/2010/main" val="1502469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Transfer and control</a:t>
            </a:r>
            <a:endParaRPr lang="en-US" dirty="0"/>
          </a:p>
        </p:txBody>
      </p:sp>
      <p:pic>
        <p:nvPicPr>
          <p:cNvPr id="5" name="Picture 4"/>
          <p:cNvPicPr>
            <a:picLocks noChangeAspect="1"/>
          </p:cNvPicPr>
          <p:nvPr/>
        </p:nvPicPr>
        <p:blipFill>
          <a:blip r:embed="rId3"/>
          <a:stretch>
            <a:fillRect/>
          </a:stretch>
        </p:blipFill>
        <p:spPr>
          <a:xfrm>
            <a:off x="5123277" y="1647467"/>
            <a:ext cx="6345066" cy="4486797"/>
          </a:xfrm>
          <a:prstGeom prst="rect">
            <a:avLst/>
          </a:prstGeom>
          <a:ln w="38100" cmpd="sng">
            <a:solidFill>
              <a:srgbClr val="DADADA"/>
            </a:solidFill>
          </a:ln>
        </p:spPr>
      </p:pic>
      <p:pic>
        <p:nvPicPr>
          <p:cNvPr id="10" name="Picture 9"/>
          <p:cNvPicPr>
            <a:picLocks noChangeAspect="1"/>
          </p:cNvPicPr>
          <p:nvPr/>
        </p:nvPicPr>
        <p:blipFill>
          <a:blip r:embed="rId4"/>
          <a:stretch>
            <a:fillRect/>
          </a:stretch>
        </p:blipFill>
        <p:spPr>
          <a:xfrm>
            <a:off x="484774" y="1656181"/>
            <a:ext cx="4290586" cy="1809140"/>
          </a:xfrm>
          <a:prstGeom prst="rect">
            <a:avLst/>
          </a:prstGeom>
        </p:spPr>
      </p:pic>
    </p:spTree>
    <p:extLst>
      <p:ext uri="{BB962C8B-B14F-4D97-AF65-F5344CB8AC3E}">
        <p14:creationId xmlns:p14="http://schemas.microsoft.com/office/powerpoint/2010/main" val="25964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Transfer and control</a:t>
            </a:r>
            <a:endParaRPr lang="en-US" dirty="0"/>
          </a:p>
        </p:txBody>
      </p:sp>
      <p:pic>
        <p:nvPicPr>
          <p:cNvPr id="6" name="Picture 5"/>
          <p:cNvPicPr>
            <a:picLocks noChangeAspect="1"/>
          </p:cNvPicPr>
          <p:nvPr/>
        </p:nvPicPr>
        <p:blipFill>
          <a:blip r:embed="rId2"/>
          <a:stretch>
            <a:fillRect/>
          </a:stretch>
        </p:blipFill>
        <p:spPr>
          <a:xfrm>
            <a:off x="5101751" y="1635804"/>
            <a:ext cx="6145779" cy="4625340"/>
          </a:xfrm>
          <a:prstGeom prst="rect">
            <a:avLst/>
          </a:prstGeom>
          <a:ln w="38100" cmpd="sng">
            <a:solidFill>
              <a:srgbClr val="DADADA"/>
            </a:solidFill>
          </a:ln>
        </p:spPr>
      </p:pic>
      <p:pic>
        <p:nvPicPr>
          <p:cNvPr id="10" name="Picture 9"/>
          <p:cNvPicPr>
            <a:picLocks noChangeAspect="1"/>
          </p:cNvPicPr>
          <p:nvPr/>
        </p:nvPicPr>
        <p:blipFill>
          <a:blip r:embed="rId3"/>
          <a:stretch>
            <a:fillRect/>
          </a:stretch>
        </p:blipFill>
        <p:spPr>
          <a:xfrm>
            <a:off x="546765" y="1623828"/>
            <a:ext cx="4306831" cy="1281875"/>
          </a:xfrm>
          <a:prstGeom prst="rect">
            <a:avLst/>
          </a:prstGeom>
        </p:spPr>
      </p:pic>
    </p:spTree>
    <p:extLst>
      <p:ext uri="{BB962C8B-B14F-4D97-AF65-F5344CB8AC3E}">
        <p14:creationId xmlns:p14="http://schemas.microsoft.com/office/powerpoint/2010/main" val="481740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Transfer and control</a:t>
            </a:r>
            <a:endParaRPr lang="en-US" dirty="0"/>
          </a:p>
        </p:txBody>
      </p:sp>
      <p:pic>
        <p:nvPicPr>
          <p:cNvPr id="6" name="Picture 5"/>
          <p:cNvPicPr>
            <a:picLocks noChangeAspect="1"/>
          </p:cNvPicPr>
          <p:nvPr/>
        </p:nvPicPr>
        <p:blipFill>
          <a:blip r:embed="rId3"/>
          <a:stretch>
            <a:fillRect/>
          </a:stretch>
        </p:blipFill>
        <p:spPr>
          <a:xfrm>
            <a:off x="4739039" y="1549709"/>
            <a:ext cx="6512734" cy="4832079"/>
          </a:xfrm>
          <a:prstGeom prst="rect">
            <a:avLst/>
          </a:prstGeom>
          <a:ln w="38100" cmpd="sng">
            <a:solidFill>
              <a:srgbClr val="DADADA"/>
            </a:solidFill>
          </a:ln>
        </p:spPr>
      </p:pic>
      <p:pic>
        <p:nvPicPr>
          <p:cNvPr id="10" name="Picture 9"/>
          <p:cNvPicPr>
            <a:picLocks noChangeAspect="1"/>
          </p:cNvPicPr>
          <p:nvPr/>
        </p:nvPicPr>
        <p:blipFill>
          <a:blip r:embed="rId4"/>
          <a:stretch>
            <a:fillRect/>
          </a:stretch>
        </p:blipFill>
        <p:spPr>
          <a:xfrm>
            <a:off x="547623" y="1550971"/>
            <a:ext cx="3886810" cy="1865668"/>
          </a:xfrm>
          <a:prstGeom prst="rect">
            <a:avLst/>
          </a:prstGeom>
        </p:spPr>
      </p:pic>
    </p:spTree>
    <p:extLst>
      <p:ext uri="{BB962C8B-B14F-4D97-AF65-F5344CB8AC3E}">
        <p14:creationId xmlns:p14="http://schemas.microsoft.com/office/powerpoint/2010/main" val="52330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pPr>
              <a:spcAft>
                <a:spcPts val="1538"/>
              </a:spcAft>
            </a:pPr>
            <a:r>
              <a:rPr lang="en-GB" dirty="0"/>
              <a:t>A function can even call itself recursively</a:t>
            </a:r>
            <a:endParaRPr lang="en-GB" sz="2400" dirty="0"/>
          </a:p>
        </p:txBody>
      </p:sp>
      <p:sp>
        <p:nvSpPr>
          <p:cNvPr id="2" name="Title 1"/>
          <p:cNvSpPr>
            <a:spLocks noGrp="1"/>
          </p:cNvSpPr>
          <p:nvPr>
            <p:ph type="title"/>
          </p:nvPr>
        </p:nvSpPr>
        <p:spPr/>
        <p:txBody>
          <a:bodyPr>
            <a:normAutofit/>
          </a:bodyPr>
          <a:lstStyle/>
          <a:p>
            <a:r>
              <a:rPr lang="en-GB" dirty="0"/>
              <a:t>Functions</a:t>
            </a:r>
            <a:endParaRPr lang="en-US" dirty="0"/>
          </a:p>
        </p:txBody>
      </p:sp>
      <p:pic>
        <p:nvPicPr>
          <p:cNvPr id="4" name="Picture 3"/>
          <p:cNvPicPr>
            <a:picLocks noChangeAspect="1"/>
          </p:cNvPicPr>
          <p:nvPr/>
        </p:nvPicPr>
        <p:blipFill>
          <a:blip r:embed="rId3"/>
          <a:stretch>
            <a:fillRect/>
          </a:stretch>
        </p:blipFill>
        <p:spPr>
          <a:xfrm>
            <a:off x="819954" y="3928082"/>
            <a:ext cx="6242173" cy="2484130"/>
          </a:xfrm>
          <a:prstGeom prst="rect">
            <a:avLst/>
          </a:prstGeom>
          <a:ln w="38100" cmpd="sng">
            <a:solidFill>
              <a:srgbClr val="DADADA"/>
            </a:solidFill>
          </a:ln>
        </p:spPr>
      </p:pic>
      <p:pic>
        <p:nvPicPr>
          <p:cNvPr id="5" name="Picture 4"/>
          <p:cNvPicPr>
            <a:picLocks noChangeAspect="1"/>
          </p:cNvPicPr>
          <p:nvPr/>
        </p:nvPicPr>
        <p:blipFill>
          <a:blip r:embed="rId4"/>
          <a:stretch>
            <a:fillRect/>
          </a:stretch>
        </p:blipFill>
        <p:spPr>
          <a:xfrm>
            <a:off x="808395" y="2046362"/>
            <a:ext cx="5315858" cy="1749213"/>
          </a:xfrm>
          <a:prstGeom prst="rect">
            <a:avLst/>
          </a:prstGeom>
        </p:spPr>
      </p:pic>
    </p:spTree>
    <p:extLst>
      <p:ext uri="{BB962C8B-B14F-4D97-AF65-F5344CB8AC3E}">
        <p14:creationId xmlns:p14="http://schemas.microsoft.com/office/powerpoint/2010/main" val="86186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You can work simply on the command line and even get quite complex</a:t>
            </a:r>
          </a:p>
        </p:txBody>
      </p:sp>
      <p:sp>
        <p:nvSpPr>
          <p:cNvPr id="7" name="Title 6"/>
          <p:cNvSpPr>
            <a:spLocks noGrp="1"/>
          </p:cNvSpPr>
          <p:nvPr>
            <p:ph type="title"/>
          </p:nvPr>
        </p:nvSpPr>
        <p:spPr/>
        <p:txBody>
          <a:bodyPr>
            <a:normAutofit/>
          </a:bodyPr>
          <a:lstStyle/>
          <a:p>
            <a:r>
              <a:rPr lang="en-GB" dirty="0"/>
              <a:t>Installation</a:t>
            </a:r>
            <a:endParaRPr lang="en-US" dirty="0"/>
          </a:p>
        </p:txBody>
      </p:sp>
      <p:pic>
        <p:nvPicPr>
          <p:cNvPr id="6" name="Picture 5"/>
          <p:cNvPicPr>
            <a:picLocks noChangeAspect="1"/>
          </p:cNvPicPr>
          <p:nvPr/>
        </p:nvPicPr>
        <p:blipFill>
          <a:blip r:embed="rId3"/>
          <a:stretch>
            <a:fillRect/>
          </a:stretch>
        </p:blipFill>
        <p:spPr>
          <a:xfrm>
            <a:off x="853371" y="2117418"/>
            <a:ext cx="9952477" cy="3693989"/>
          </a:xfrm>
          <a:prstGeom prst="rect">
            <a:avLst/>
          </a:prstGeom>
        </p:spPr>
      </p:pic>
    </p:spTree>
    <p:extLst>
      <p:ext uri="{BB962C8B-B14F-4D97-AF65-F5344CB8AC3E}">
        <p14:creationId xmlns:p14="http://schemas.microsoft.com/office/powerpoint/2010/main" val="2091173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1" y="1544760"/>
            <a:ext cx="4795382" cy="4546800"/>
          </a:xfrm>
        </p:spPr>
        <p:txBody>
          <a:bodyPr/>
          <a:lstStyle/>
          <a:p>
            <a:pPr>
              <a:lnSpc>
                <a:spcPct val="120000"/>
              </a:lnSpc>
            </a:pPr>
            <a:r>
              <a:rPr lang="en-GB" dirty="0"/>
              <a:t>Partial functions let us take a function, then create a new one from it where we have set a certain number of the parameters as fixed</a:t>
            </a:r>
          </a:p>
        </p:txBody>
      </p:sp>
      <p:sp>
        <p:nvSpPr>
          <p:cNvPr id="2" name="Title 1"/>
          <p:cNvSpPr>
            <a:spLocks noGrp="1"/>
          </p:cNvSpPr>
          <p:nvPr>
            <p:ph type="title"/>
          </p:nvPr>
        </p:nvSpPr>
        <p:spPr/>
        <p:txBody>
          <a:bodyPr/>
          <a:lstStyle/>
          <a:p>
            <a:r>
              <a:rPr lang="en-GB" dirty="0"/>
              <a:t>Partial Functions</a:t>
            </a:r>
          </a:p>
        </p:txBody>
      </p:sp>
      <p:pic>
        <p:nvPicPr>
          <p:cNvPr id="6" name="Picture 5"/>
          <p:cNvPicPr>
            <a:picLocks noChangeAspect="1"/>
          </p:cNvPicPr>
          <p:nvPr/>
        </p:nvPicPr>
        <p:blipFill>
          <a:blip r:embed="rId2"/>
          <a:stretch>
            <a:fillRect/>
          </a:stretch>
        </p:blipFill>
        <p:spPr>
          <a:xfrm>
            <a:off x="5381149" y="1672128"/>
            <a:ext cx="5627332" cy="4257661"/>
          </a:xfrm>
          <a:prstGeom prst="rect">
            <a:avLst/>
          </a:prstGeom>
          <a:ln w="38100" cmpd="sng">
            <a:solidFill>
              <a:srgbClr val="DADADA"/>
            </a:solidFill>
          </a:ln>
        </p:spPr>
      </p:pic>
      <p:pic>
        <p:nvPicPr>
          <p:cNvPr id="11" name="Picture 10"/>
          <p:cNvPicPr>
            <a:picLocks noChangeAspect="1"/>
          </p:cNvPicPr>
          <p:nvPr/>
        </p:nvPicPr>
        <p:blipFill>
          <a:blip r:embed="rId3"/>
          <a:stretch>
            <a:fillRect/>
          </a:stretch>
        </p:blipFill>
        <p:spPr>
          <a:xfrm>
            <a:off x="850291" y="3139836"/>
            <a:ext cx="4240696" cy="522144"/>
          </a:xfrm>
          <a:prstGeom prst="rect">
            <a:avLst/>
          </a:prstGeom>
        </p:spPr>
      </p:pic>
    </p:spTree>
    <p:extLst>
      <p:ext uri="{BB962C8B-B14F-4D97-AF65-F5344CB8AC3E}">
        <p14:creationId xmlns:p14="http://schemas.microsoft.com/office/powerpoint/2010/main" val="3837365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In Python 3, setting the end parameter alters the separators between each print function</a:t>
            </a:r>
          </a:p>
          <a:p>
            <a:r>
              <a:rPr lang="en-GB" dirty="0"/>
              <a:t>By default it is a new line</a:t>
            </a:r>
          </a:p>
        </p:txBody>
      </p:sp>
      <p:sp>
        <p:nvSpPr>
          <p:cNvPr id="2" name="Title 1"/>
          <p:cNvSpPr>
            <a:spLocks noGrp="1"/>
          </p:cNvSpPr>
          <p:nvPr>
            <p:ph type="title"/>
          </p:nvPr>
        </p:nvSpPr>
        <p:spPr/>
        <p:txBody>
          <a:bodyPr>
            <a:normAutofit/>
          </a:bodyPr>
          <a:lstStyle/>
          <a:p>
            <a:r>
              <a:rPr lang="en-GB" dirty="0"/>
              <a:t>Loops</a:t>
            </a:r>
            <a:endParaRPr lang="en-US" dirty="0"/>
          </a:p>
        </p:txBody>
      </p:sp>
      <p:sp>
        <p:nvSpPr>
          <p:cNvPr id="12" name="Content Placeholder 9"/>
          <p:cNvSpPr txBox="1">
            <a:spLocks/>
          </p:cNvSpPr>
          <p:nvPr/>
        </p:nvSpPr>
        <p:spPr>
          <a:xfrm>
            <a:off x="3756326" y="2158733"/>
            <a:ext cx="5360094" cy="4136960"/>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dirty="0">
                <a:ln>
                  <a:noFill/>
                </a:ln>
                <a:solidFill>
                  <a:srgbClr val="FF0044"/>
                </a:solidFill>
                <a:effectLst/>
                <a:uLnTx/>
                <a:uFillTx/>
                <a:latin typeface="Consolas" panose="020B0609020204030204" pitchFamily="49" charset="0"/>
                <a:ea typeface="+mn-ea"/>
                <a:cs typeface="Lucida Sans"/>
              </a:rPr>
              <a:t>class</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FF6A13"/>
                </a:solidFill>
                <a:effectLst/>
                <a:uLnTx/>
                <a:uFillTx/>
                <a:latin typeface="Consolas" panose="020B0609020204030204" pitchFamily="49" charset="0"/>
                <a:ea typeface="+mn-ea"/>
                <a:cs typeface="Lucida Sans"/>
              </a:rPr>
              <a:t>Loops</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object</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1" i="0" u="none" strike="noStrike" kern="1200" cap="none" spc="0" normalizeH="0" baseline="0" noProof="0" dirty="0" err="1">
                <a:ln>
                  <a:noFill/>
                </a:ln>
                <a:solidFill>
                  <a:srgbClr val="FF0044"/>
                </a:solidFill>
                <a:effectLst/>
                <a:uLnTx/>
                <a:uFillTx/>
                <a:latin typeface="Consolas" panose="020B0609020204030204" pitchFamily="49" charset="0"/>
                <a:ea typeface="+mn-ea"/>
                <a:cs typeface="Lucida Sans"/>
              </a:rPr>
              <a:t>def</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err="1">
                <a:ln>
                  <a:noFill/>
                </a:ln>
                <a:solidFill>
                  <a:srgbClr val="FF6A13"/>
                </a:solidFill>
                <a:effectLst/>
                <a:uLnTx/>
                <a:uFillTx/>
                <a:latin typeface="Consolas" panose="020B0609020204030204" pitchFamily="49" charset="0"/>
                <a:ea typeface="+mn-ea"/>
                <a:cs typeface="Lucida Sans"/>
              </a:rPr>
              <a:t>forLoop</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400" b="1" i="0" u="none" strike="noStrike" kern="1200" cap="none" spc="0" normalizeH="0" baseline="0" noProof="0" dirty="0">
                <a:ln>
                  <a:noFill/>
                </a:ln>
                <a:solidFill>
                  <a:srgbClr val="FF0044"/>
                </a:solidFill>
                <a:effectLst/>
                <a:uLnTx/>
                <a:uFillTx/>
                <a:latin typeface="Consolas" panose="020B0609020204030204" pitchFamily="49" charset="0"/>
                <a:ea typeface="+mn-ea"/>
                <a:cs typeface="Lucida Sans"/>
              </a:rPr>
              <a:t>self</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FF0044"/>
                </a:solidFill>
                <a:effectLst/>
                <a:uLnTx/>
                <a:uFillTx/>
                <a:latin typeface="Consolas" panose="020B0609020204030204" pitchFamily="49" charset="0"/>
                <a:ea typeface="+mn-ea"/>
                <a:cs typeface="Lucida Sans"/>
              </a:rPr>
              <a:t>for</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err="1">
                <a:ln>
                  <a:noFill/>
                </a:ln>
                <a:solidFill>
                  <a:srgbClr val="079ACF"/>
                </a:solidFill>
                <a:effectLst/>
                <a:uLnTx/>
                <a:uFillTx/>
                <a:latin typeface="Consolas" panose="020B0609020204030204" pitchFamily="49" charset="0"/>
                <a:ea typeface="+mn-ea"/>
                <a:cs typeface="Lucida Sans"/>
              </a:rPr>
              <a:t>i</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FF0044"/>
                </a:solidFill>
                <a:effectLst/>
                <a:uLnTx/>
                <a:uFillTx/>
                <a:latin typeface="Consolas" panose="020B0609020204030204" pitchFamily="49" charset="0"/>
                <a:ea typeface="+mn-ea"/>
                <a:cs typeface="Lucida Sans"/>
              </a:rPr>
              <a:t>in</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range</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1</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6</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i</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end = </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1" i="0" u="none" strike="noStrike" kern="1200" cap="none" spc="0" normalizeH="0" baseline="0" noProof="0" dirty="0" err="1">
                <a:ln>
                  <a:noFill/>
                </a:ln>
                <a:solidFill>
                  <a:srgbClr val="FF0044"/>
                </a:solidFill>
                <a:effectLst/>
                <a:uLnTx/>
                <a:uFillTx/>
                <a:latin typeface="Consolas" panose="020B0609020204030204" pitchFamily="49" charset="0"/>
                <a:ea typeface="+mn-ea"/>
                <a:cs typeface="Lucida Sans"/>
              </a:rPr>
              <a:t>def</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err="1">
                <a:ln>
                  <a:noFill/>
                </a:ln>
                <a:solidFill>
                  <a:srgbClr val="FF6A13"/>
                </a:solidFill>
                <a:effectLst/>
                <a:uLnTx/>
                <a:uFillTx/>
                <a:latin typeface="Consolas" panose="020B0609020204030204" pitchFamily="49" charset="0"/>
                <a:ea typeface="+mn-ea"/>
                <a:cs typeface="Lucida Sans"/>
              </a:rPr>
              <a:t>whileLoop</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400" b="1" i="0" u="none" strike="noStrike" kern="1200" cap="none" spc="0" normalizeH="0" baseline="0" noProof="0" dirty="0">
                <a:ln>
                  <a:noFill/>
                </a:ln>
                <a:solidFill>
                  <a:srgbClr val="FF0044"/>
                </a:solidFill>
                <a:effectLst/>
                <a:uLnTx/>
                <a:uFillTx/>
                <a:latin typeface="Consolas" panose="020B0609020204030204" pitchFamily="49" charset="0"/>
                <a:ea typeface="+mn-ea"/>
                <a:cs typeface="Lucida Sans"/>
              </a:rPr>
              <a:t>self</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a</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1</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FF0044"/>
                </a:solidFill>
                <a:effectLst/>
                <a:uLnTx/>
                <a:uFillTx/>
                <a:latin typeface="Consolas" panose="020B0609020204030204" pitchFamily="49" charset="0"/>
                <a:ea typeface="+mn-ea"/>
                <a:cs typeface="Lucida Sans"/>
              </a:rPr>
              <a:t>while</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a</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&lt; </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6</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a</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end = </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a</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1</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loop</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400" b="0" i="0" u="none" strike="noStrike" kern="1200" cap="none" spc="0" normalizeH="0" baseline="0" noProof="0" dirty="0">
                <a:ln>
                  <a:noFill/>
                </a:ln>
                <a:solidFill>
                  <a:srgbClr val="FF6A13"/>
                </a:solidFill>
                <a:effectLst/>
                <a:uLnTx/>
                <a:uFillTx/>
                <a:latin typeface="Consolas" panose="020B0609020204030204" pitchFamily="49" charset="0"/>
                <a:ea typeface="+mn-ea"/>
                <a:cs typeface="Lucida Sans"/>
              </a:rPr>
              <a:t>Loops</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err="1">
                <a:ln>
                  <a:noFill/>
                </a:ln>
                <a:solidFill>
                  <a:srgbClr val="079ACF"/>
                </a:solidFill>
                <a:effectLst/>
                <a:uLnTx/>
                <a:uFillTx/>
                <a:latin typeface="Consolas" panose="020B0609020204030204" pitchFamily="49" charset="0"/>
                <a:ea typeface="+mn-ea"/>
                <a:cs typeface="Lucida Sans"/>
              </a:rPr>
              <a:t>loop</a:t>
            </a:r>
            <a:r>
              <a:rPr kumimoji="0" lang="en-GB" sz="14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err="1">
                <a:ln>
                  <a:noFill/>
                </a:ln>
                <a:solidFill>
                  <a:srgbClr val="FF6A13"/>
                </a:solidFill>
                <a:effectLst/>
                <a:uLnTx/>
                <a:uFillTx/>
                <a:latin typeface="Consolas" panose="020B0609020204030204" pitchFamily="49" charset="0"/>
                <a:ea typeface="+mn-ea"/>
                <a:cs typeface="Lucida Sans"/>
              </a:rPr>
              <a:t>forLoop</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err="1">
                <a:ln>
                  <a:noFill/>
                </a:ln>
                <a:solidFill>
                  <a:srgbClr val="079ACF"/>
                </a:solidFill>
                <a:effectLst/>
                <a:uLnTx/>
                <a:uFillTx/>
                <a:latin typeface="Consolas" panose="020B0609020204030204" pitchFamily="49" charset="0"/>
                <a:ea typeface="+mn-ea"/>
                <a:cs typeface="Lucida Sans"/>
              </a:rPr>
              <a:t>loop</a:t>
            </a:r>
            <a:r>
              <a:rPr kumimoji="0" lang="en-GB" sz="14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err="1">
                <a:ln>
                  <a:noFill/>
                </a:ln>
                <a:solidFill>
                  <a:srgbClr val="FF6A13"/>
                </a:solidFill>
                <a:effectLst/>
                <a:uLnTx/>
                <a:uFillTx/>
                <a:latin typeface="Consolas" panose="020B0609020204030204" pitchFamily="49" charset="0"/>
                <a:ea typeface="+mn-ea"/>
                <a:cs typeface="Lucida Sans"/>
              </a:rPr>
              <a:t>whileLoop</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1 2 3 4 5</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1 2 3 4 5 </a:t>
            </a:r>
          </a:p>
        </p:txBody>
      </p:sp>
    </p:spTree>
    <p:extLst>
      <p:ext uri="{BB962C8B-B14F-4D97-AF65-F5344CB8AC3E}">
        <p14:creationId xmlns:p14="http://schemas.microsoft.com/office/powerpoint/2010/main" val="1994959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Working With Classes</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15537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10220029" cy="4546800"/>
          </a:xfrm>
        </p:spPr>
        <p:txBody>
          <a:bodyPr/>
          <a:lstStyle/>
          <a:p>
            <a:pPr>
              <a:lnSpc>
                <a:spcPct val="120000"/>
              </a:lnSpc>
            </a:pPr>
            <a:r>
              <a:rPr lang="en-GB" dirty="0"/>
              <a:t>Python is not an object oriented language alone, so it doesn’t have to operate exactly like other OO programming languages, but it can</a:t>
            </a:r>
          </a:p>
          <a:p>
            <a:pPr>
              <a:lnSpc>
                <a:spcPct val="120000"/>
              </a:lnSpc>
            </a:pPr>
            <a:r>
              <a:rPr lang="en-GB" dirty="0"/>
              <a:t>We have already seen we can perform simple commands ad-hoc on the command line, but if we want to start storing things in a file – how should we structure this?</a:t>
            </a:r>
          </a:p>
        </p:txBody>
      </p:sp>
      <p:sp>
        <p:nvSpPr>
          <p:cNvPr id="6" name="Title 5"/>
          <p:cNvSpPr>
            <a:spLocks noGrp="1"/>
          </p:cNvSpPr>
          <p:nvPr>
            <p:ph type="title"/>
          </p:nvPr>
        </p:nvSpPr>
        <p:spPr/>
        <p:txBody>
          <a:bodyPr/>
          <a:lstStyle/>
          <a:p>
            <a:r>
              <a:rPr lang="en-GB" dirty="0"/>
              <a:t>Classes</a:t>
            </a:r>
            <a:endParaRPr lang="en-US" dirty="0"/>
          </a:p>
        </p:txBody>
      </p:sp>
    </p:spTree>
    <p:extLst>
      <p:ext uri="{BB962C8B-B14F-4D97-AF65-F5344CB8AC3E}">
        <p14:creationId xmlns:p14="http://schemas.microsoft.com/office/powerpoint/2010/main" val="2244104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Python .</a:t>
            </a:r>
            <a:r>
              <a:rPr lang="en-GB" dirty="0" err="1"/>
              <a:t>py</a:t>
            </a:r>
            <a:r>
              <a:rPr lang="en-GB" dirty="0"/>
              <a:t> files are called </a:t>
            </a:r>
            <a:r>
              <a:rPr lang="en-GB" b="1" dirty="0"/>
              <a:t>modules</a:t>
            </a:r>
          </a:p>
          <a:p>
            <a:r>
              <a:rPr lang="en-GB" dirty="0"/>
              <a:t>You don’t need to have a separate module per class or method, but the idea is you would group together things that are related, then other modules can access and use them as necessary</a:t>
            </a:r>
          </a:p>
          <a:p>
            <a:r>
              <a:rPr lang="en-GB" dirty="0"/>
              <a:t>You would store all of these in a </a:t>
            </a:r>
            <a:r>
              <a:rPr lang="en-GB" b="1" dirty="0"/>
              <a:t>package</a:t>
            </a:r>
            <a:r>
              <a:rPr lang="en-GB" dirty="0"/>
              <a:t> which is basically just a directory containing all of your python files and a .</a:t>
            </a:r>
            <a:r>
              <a:rPr lang="en-GB" dirty="0" err="1"/>
              <a:t>py</a:t>
            </a:r>
            <a:r>
              <a:rPr lang="en-GB" dirty="0"/>
              <a:t> initialisation file</a:t>
            </a:r>
          </a:p>
        </p:txBody>
      </p:sp>
      <p:sp>
        <p:nvSpPr>
          <p:cNvPr id="6" name="Title 5"/>
          <p:cNvSpPr>
            <a:spLocks noGrp="1"/>
          </p:cNvSpPr>
          <p:nvPr>
            <p:ph type="title"/>
          </p:nvPr>
        </p:nvSpPr>
        <p:spPr/>
        <p:txBody>
          <a:bodyPr>
            <a:normAutofit/>
          </a:bodyPr>
          <a:lstStyle/>
          <a:p>
            <a:r>
              <a:rPr lang="en-GB" dirty="0"/>
              <a:t>Structure</a:t>
            </a:r>
            <a:endParaRPr lang="en-US" dirty="0"/>
          </a:p>
        </p:txBody>
      </p:sp>
      <p:sp>
        <p:nvSpPr>
          <p:cNvPr id="5" name="Slide Number Placeholder 4"/>
          <p:cNvSpPr>
            <a:spLocks noGrp="1"/>
          </p:cNvSpPr>
          <p:nvPr>
            <p:ph type="sldNum" sz="quarter" idx="4294967295"/>
          </p:nvPr>
        </p:nvSpPr>
        <p:spPr>
          <a:xfrm>
            <a:off x="11472863" y="6289675"/>
            <a:ext cx="719137" cy="519113"/>
          </a:xfrm>
          <a:prstGeom prst="rect">
            <a:avLst/>
          </a:prstGeom>
        </p:spPr>
        <p:txBody>
          <a:bodyPr/>
          <a:lstStyle/>
          <a:p>
            <a:fld id="{FE60092B-F609-4746-8AC6-39A52A222C5F}" type="slidenum">
              <a:rPr lang="en-US" smtClean="0"/>
              <a:pPr/>
              <a:t>54</a:t>
            </a:fld>
            <a:endParaRPr lang="en-US" dirty="0"/>
          </a:p>
        </p:txBody>
      </p:sp>
    </p:spTree>
    <p:extLst>
      <p:ext uri="{BB962C8B-B14F-4D97-AF65-F5344CB8AC3E}">
        <p14:creationId xmlns:p14="http://schemas.microsoft.com/office/powerpoint/2010/main" val="3224101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5"/>
          </p:nvPr>
        </p:nvSpPr>
        <p:spPr/>
        <p:txBody>
          <a:bodyPr/>
          <a:lstStyle/>
          <a:p>
            <a:r>
              <a:rPr lang="en-US" dirty="0"/>
              <a:t>Python</a:t>
            </a:r>
          </a:p>
        </p:txBody>
      </p:sp>
      <p:sp>
        <p:nvSpPr>
          <p:cNvPr id="10" name="Content Placeholder 9"/>
          <p:cNvSpPr>
            <a:spLocks noGrp="1"/>
          </p:cNvSpPr>
          <p:nvPr>
            <p:ph sz="quarter" idx="16"/>
          </p:nvPr>
        </p:nvSpPr>
        <p:spPr/>
        <p:txBody>
          <a:bodyPr/>
          <a:lstStyle/>
          <a:p>
            <a:r>
              <a:rPr lang="en-US" dirty="0"/>
              <a:t>Java</a:t>
            </a:r>
          </a:p>
        </p:txBody>
      </p:sp>
      <p:sp>
        <p:nvSpPr>
          <p:cNvPr id="5" name="Title 4"/>
          <p:cNvSpPr>
            <a:spLocks noGrp="1"/>
          </p:cNvSpPr>
          <p:nvPr>
            <p:ph type="title"/>
          </p:nvPr>
        </p:nvSpPr>
        <p:spPr/>
        <p:txBody>
          <a:bodyPr>
            <a:normAutofit/>
          </a:bodyPr>
          <a:lstStyle/>
          <a:p>
            <a:r>
              <a:rPr lang="en-GB" dirty="0"/>
              <a:t>Comparison</a:t>
            </a:r>
            <a:endParaRPr lang="en-US" dirty="0"/>
          </a:p>
        </p:txBody>
      </p:sp>
      <p:sp>
        <p:nvSpPr>
          <p:cNvPr id="13" name="Content Placeholder 7"/>
          <p:cNvSpPr txBox="1">
            <a:spLocks/>
          </p:cNvSpPr>
          <p:nvPr/>
        </p:nvSpPr>
        <p:spPr>
          <a:xfrm>
            <a:off x="843086" y="2072637"/>
            <a:ext cx="5055140" cy="4309150"/>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dirty="0">
                <a:ln>
                  <a:noFill/>
                </a:ln>
                <a:solidFill>
                  <a:srgbClr val="FF0044"/>
                </a:solidFill>
                <a:effectLst/>
                <a:uLnTx/>
                <a:uFillTx/>
                <a:latin typeface="Consolas"/>
                <a:ea typeface="+mn-ea"/>
                <a:cs typeface="Lucida Sans"/>
              </a:rPr>
              <a:t>class</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FF6A13"/>
                </a:solidFill>
                <a:effectLst/>
                <a:uLnTx/>
                <a:uFillTx/>
                <a:latin typeface="Consolas"/>
                <a:ea typeface="+mn-ea"/>
                <a:cs typeface="Lucida Sans"/>
              </a:rPr>
              <a:t>Animal</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1" i="0" u="none" strike="noStrike" kern="1200" cap="none" spc="0" normalizeH="0" baseline="0" noProof="0" dirty="0" err="1">
                <a:ln>
                  <a:noFill/>
                </a:ln>
                <a:solidFill>
                  <a:srgbClr val="FF0044"/>
                </a:solidFill>
                <a:effectLst/>
                <a:uLnTx/>
                <a:uFillTx/>
                <a:latin typeface="Consolas"/>
                <a:ea typeface="+mn-ea"/>
                <a:cs typeface="Lucida Sans"/>
              </a:rPr>
              <a:t>def</a:t>
            </a:r>
            <a:r>
              <a:rPr kumimoji="0" lang="en-GB" sz="1400" b="1" i="0" u="none" strike="noStrike" kern="1200" cap="none" spc="0" normalizeH="0" baseline="0" noProof="0" dirty="0">
                <a:ln>
                  <a:noFill/>
                </a:ln>
                <a:solidFill>
                  <a:srgbClr val="FF0044"/>
                </a:solidFill>
                <a:effectLst/>
                <a:uLnTx/>
                <a:uFillTx/>
                <a:latin typeface="Consolas"/>
                <a:ea typeface="+mn-ea"/>
                <a:cs typeface="Lucida Sans"/>
              </a:rPr>
              <a:t> </a:t>
            </a:r>
            <a:r>
              <a:rPr kumimoji="0" lang="en-GB" sz="1400" b="0" i="1" u="none" strike="noStrike" kern="1200" cap="none" spc="0" normalizeH="0" baseline="0" noProof="0" dirty="0">
                <a:ln>
                  <a:noFill/>
                </a:ln>
                <a:solidFill>
                  <a:srgbClr val="FF6A13"/>
                </a:solidFill>
                <a:effectLst/>
                <a:uLnTx/>
                <a:uFillTx/>
                <a:latin typeface="Consolas"/>
                <a:ea typeface="+mn-ea"/>
                <a:cs typeface="Lucida Sans"/>
              </a:rPr>
              <a:t>__</a:t>
            </a:r>
            <a:r>
              <a:rPr kumimoji="0" lang="en-GB" sz="1400" b="0" i="1" u="none" strike="noStrike" kern="1200" cap="none" spc="0" normalizeH="0" baseline="0" noProof="0" dirty="0" err="1">
                <a:ln>
                  <a:noFill/>
                </a:ln>
                <a:solidFill>
                  <a:srgbClr val="FF6A13"/>
                </a:solidFill>
                <a:effectLst/>
                <a:uLnTx/>
                <a:uFillTx/>
                <a:latin typeface="Consolas"/>
                <a:ea typeface="+mn-ea"/>
                <a:cs typeface="Lucida Sans"/>
              </a:rPr>
              <a:t>init</a:t>
            </a:r>
            <a:r>
              <a:rPr kumimoji="0" lang="en-GB" sz="1400" b="0" i="1" u="none" strike="noStrike" kern="1200" cap="none" spc="0" normalizeH="0" baseline="0" noProof="0" dirty="0">
                <a:ln>
                  <a:noFill/>
                </a:ln>
                <a:solidFill>
                  <a:srgbClr val="FF6A13"/>
                </a:solidFill>
                <a:effectLst/>
                <a:uLnTx/>
                <a:uFillTx/>
                <a:latin typeface="Consolas"/>
                <a:ea typeface="+mn-ea"/>
                <a:cs typeface="Lucida Sans"/>
              </a:rPr>
              <a:t>__</a:t>
            </a:r>
            <a:r>
              <a:rPr kumimoji="0" lang="en-GB" sz="1400" b="0" i="0" u="none" strike="noStrike" kern="1200" cap="none" spc="0" normalizeH="0" baseline="0" noProof="0" dirty="0">
                <a:ln>
                  <a:noFill/>
                </a:ln>
                <a:solidFill>
                  <a:srgbClr val="FF6A13"/>
                </a:solidFill>
                <a:effectLst/>
                <a:uLnTx/>
                <a:uFillTx/>
                <a:latin typeface="Consolas"/>
                <a:ea typeface="+mn-ea"/>
                <a:cs typeface="Lucida Sans"/>
              </a:rPr>
              <a:t> </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a:ln>
                  <a:noFill/>
                </a:ln>
                <a:solidFill>
                  <a:srgbClr val="FF0044"/>
                </a:solidFill>
                <a:effectLst/>
                <a:uLnTx/>
                <a:uFillTx/>
                <a:latin typeface="Consolas" panose="020B0609020204030204" pitchFamily="49" charset="0"/>
                <a:ea typeface="+mn-ea"/>
                <a:cs typeface="Lucida Sans"/>
              </a:rPr>
              <a:t>self</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00AEC7"/>
                </a:solidFill>
                <a:effectLst/>
                <a:uLnTx/>
                <a:uFillTx/>
                <a:latin typeface="Consolas" panose="020B0609020204030204" pitchFamily="49" charset="0"/>
                <a:ea typeface="+mn-ea"/>
                <a:cs typeface="Lucida Sans"/>
              </a:rPr>
              <a:t>name</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00AEC7"/>
                </a:solidFill>
                <a:effectLst/>
                <a:uLnTx/>
                <a:uFillTx/>
                <a:latin typeface="Consolas" panose="020B0609020204030204" pitchFamily="49" charset="0"/>
                <a:ea typeface="+mn-ea"/>
                <a:cs typeface="Lucida Sans"/>
              </a:rPr>
              <a:t>species</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00AEC7"/>
                </a:solidFill>
                <a:effectLst/>
                <a:uLnTx/>
                <a:uFillTx/>
                <a:latin typeface="Consolas" panose="020B0609020204030204" pitchFamily="49" charset="0"/>
                <a:ea typeface="+mn-ea"/>
                <a:cs typeface="Lucida Sans"/>
              </a:rPr>
              <a:t>ambition</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1" i="0" u="none" strike="noStrike" kern="1200" cap="none" spc="0" normalizeH="0" baseline="0" noProof="0" dirty="0">
                <a:ln>
                  <a:noFill/>
                </a:ln>
                <a:solidFill>
                  <a:srgbClr val="FF0044"/>
                </a:solidFill>
                <a:effectLst/>
                <a:uLnTx/>
                <a:uFillTx/>
                <a:latin typeface="Consolas"/>
                <a:ea typeface="+mn-ea"/>
                <a:cs typeface="Lucida Sans"/>
              </a:rPr>
              <a:t> </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1" i="0" u="none" strike="noStrike" kern="1200" cap="none" spc="0" normalizeH="0" baseline="0" noProof="0" dirty="0" err="1">
                <a:ln>
                  <a:noFill/>
                </a:ln>
                <a:solidFill>
                  <a:srgbClr val="FF0044"/>
                </a:solidFill>
                <a:effectLst/>
                <a:uLnTx/>
                <a:uFillTx/>
                <a:latin typeface="Consolas"/>
                <a:ea typeface="+mn-ea"/>
                <a:cs typeface="Lucida Sans"/>
              </a:rPr>
              <a:t>self</a:t>
            </a:r>
            <a:r>
              <a:rPr kumimoji="0" lang="en-GB" sz="14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err="1">
                <a:ln>
                  <a:noFill/>
                </a:ln>
                <a:solidFill>
                  <a:srgbClr val="00AEC7"/>
                </a:solidFill>
                <a:effectLst/>
                <a:uLnTx/>
                <a:uFillTx/>
                <a:latin typeface="Consolas" panose="020B0609020204030204" pitchFamily="49" charset="0"/>
                <a:ea typeface="+mn-ea"/>
                <a:cs typeface="Lucida Sans"/>
              </a:rPr>
              <a:t>name</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400" b="0" i="0" u="none" strike="noStrike" kern="1200" cap="none" spc="0" normalizeH="0" baseline="0" noProof="0" dirty="0">
                <a:ln>
                  <a:noFill/>
                </a:ln>
                <a:solidFill>
                  <a:srgbClr val="00AEC7"/>
                </a:solidFill>
                <a:effectLst/>
                <a:uLnTx/>
                <a:uFillTx/>
                <a:latin typeface="Consolas" panose="020B0609020204030204" pitchFamily="49" charset="0"/>
                <a:ea typeface="+mn-ea"/>
                <a:cs typeface="Lucida Sans"/>
              </a:rPr>
              <a:t>name</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1" i="0" u="none" strike="noStrike" kern="1200" cap="none" spc="0" normalizeH="0" baseline="0" noProof="0" dirty="0" err="1">
                <a:ln>
                  <a:noFill/>
                </a:ln>
                <a:solidFill>
                  <a:srgbClr val="FF0044"/>
                </a:solidFill>
                <a:effectLst/>
                <a:uLnTx/>
                <a:uFillTx/>
                <a:latin typeface="Consolas"/>
                <a:ea typeface="+mn-ea"/>
                <a:cs typeface="Lucida Sans"/>
              </a:rPr>
              <a:t>self</a:t>
            </a:r>
            <a:r>
              <a:rPr kumimoji="0" lang="en-GB" sz="14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err="1">
                <a:ln>
                  <a:noFill/>
                </a:ln>
                <a:solidFill>
                  <a:srgbClr val="00AEC7"/>
                </a:solidFill>
                <a:effectLst/>
                <a:uLnTx/>
                <a:uFillTx/>
                <a:latin typeface="Consolas" panose="020B0609020204030204" pitchFamily="49" charset="0"/>
                <a:ea typeface="+mn-ea"/>
                <a:cs typeface="Lucida Sans"/>
              </a:rPr>
              <a:t>species</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400" b="0" i="0" u="none" strike="noStrike" kern="1200" cap="none" spc="0" normalizeH="0" baseline="0" noProof="0" dirty="0">
                <a:ln>
                  <a:noFill/>
                </a:ln>
                <a:solidFill>
                  <a:srgbClr val="00AEC7"/>
                </a:solidFill>
                <a:effectLst/>
                <a:uLnTx/>
                <a:uFillTx/>
                <a:latin typeface="Consolas" panose="020B0609020204030204" pitchFamily="49" charset="0"/>
                <a:ea typeface="+mn-ea"/>
                <a:cs typeface="Lucida Sans"/>
              </a:rPr>
              <a:t>species</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	  </a:t>
            </a:r>
            <a:r>
              <a:rPr kumimoji="0" lang="en-GB" sz="1400" b="1" i="0" u="none" strike="noStrike" kern="1200" cap="none" spc="0" normalizeH="0" baseline="0" noProof="0" dirty="0" err="1">
                <a:ln>
                  <a:noFill/>
                </a:ln>
                <a:solidFill>
                  <a:srgbClr val="FF0044"/>
                </a:solidFill>
                <a:effectLst/>
                <a:uLnTx/>
                <a:uFillTx/>
                <a:latin typeface="Consolas"/>
                <a:ea typeface="+mn-ea"/>
                <a:cs typeface="Lucida Sans"/>
              </a:rPr>
              <a:t>self</a:t>
            </a:r>
            <a:r>
              <a:rPr kumimoji="0" lang="en-GB" sz="14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err="1">
                <a:ln>
                  <a:noFill/>
                </a:ln>
                <a:solidFill>
                  <a:srgbClr val="00AEC7"/>
                </a:solidFill>
                <a:effectLst/>
                <a:uLnTx/>
                <a:uFillTx/>
                <a:latin typeface="Consolas" panose="020B0609020204030204" pitchFamily="49" charset="0"/>
                <a:ea typeface="+mn-ea"/>
                <a:cs typeface="Lucida Sans"/>
              </a:rPr>
              <a:t>ambition</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400" b="0" i="0" u="none" strike="noStrike" kern="1200" cap="none" spc="0" normalizeH="0" baseline="0" noProof="0" dirty="0">
                <a:ln>
                  <a:noFill/>
                </a:ln>
                <a:solidFill>
                  <a:srgbClr val="00AEC7"/>
                </a:solidFill>
                <a:effectLst/>
                <a:uLnTx/>
                <a:uFillTx/>
                <a:latin typeface="Consolas" panose="020B0609020204030204" pitchFamily="49" charset="0"/>
                <a:ea typeface="+mn-ea"/>
                <a:cs typeface="Lucida Sans"/>
              </a:rPr>
              <a:t>ambition</a:t>
            </a:r>
            <a:endPar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1" i="0" u="none" strike="noStrike" kern="1200" cap="none" spc="0" normalizeH="0" baseline="0" noProof="0" dirty="0" err="1">
                <a:ln>
                  <a:noFill/>
                </a:ln>
                <a:solidFill>
                  <a:srgbClr val="FF0044"/>
                </a:solidFill>
                <a:effectLst/>
                <a:uLnTx/>
                <a:uFillTx/>
                <a:latin typeface="Consolas"/>
                <a:ea typeface="+mn-ea"/>
                <a:cs typeface="Lucida Sans"/>
              </a:rPr>
              <a:t>def</a:t>
            </a:r>
            <a:r>
              <a:rPr kumimoji="0" lang="en-GB" sz="1400" b="1" i="0" u="none" strike="noStrike" kern="1200" cap="none" spc="0" normalizeH="0" baseline="0" noProof="0" dirty="0">
                <a:ln>
                  <a:noFill/>
                </a:ln>
                <a:solidFill>
                  <a:srgbClr val="FF0044"/>
                </a:solidFill>
                <a:effectLst/>
                <a:uLnTx/>
                <a:uFillTx/>
                <a:latin typeface="Consolas"/>
                <a:ea typeface="+mn-ea"/>
                <a:cs typeface="Lucida Sans"/>
              </a:rPr>
              <a:t> </a:t>
            </a:r>
            <a:r>
              <a:rPr kumimoji="0" lang="en-GB" sz="1400" b="0" i="0" u="none" strike="noStrike" kern="1200" cap="none" spc="0" normalizeH="0" baseline="0" noProof="0" dirty="0" err="1">
                <a:ln>
                  <a:noFill/>
                </a:ln>
                <a:solidFill>
                  <a:srgbClr val="FF6A13"/>
                </a:solidFill>
                <a:effectLst/>
                <a:uLnTx/>
                <a:uFillTx/>
                <a:latin typeface="Consolas"/>
                <a:ea typeface="+mn-ea"/>
                <a:cs typeface="Lucida Sans"/>
              </a:rPr>
              <a:t>printInfo</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(self):</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1" i="0" u="none" strike="noStrike" kern="1200" cap="none" spc="0" normalizeH="0" baseline="0" noProof="0" dirty="0" err="1">
                <a:ln>
                  <a:noFill/>
                </a:ln>
                <a:solidFill>
                  <a:srgbClr val="FF0044"/>
                </a:solidFill>
                <a:effectLst/>
                <a:uLnTx/>
                <a:uFillTx/>
                <a:latin typeface="Consolas"/>
                <a:ea typeface="+mn-ea"/>
                <a:cs typeface="Lucida Sans"/>
              </a:rPr>
              <a:t>self</a:t>
            </a:r>
            <a:r>
              <a:rPr kumimoji="0" lang="en-GB" sz="14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err="1">
                <a:ln>
                  <a:noFill/>
                </a:ln>
                <a:solidFill>
                  <a:srgbClr val="00AEC7"/>
                </a:solidFill>
                <a:effectLst/>
                <a:uLnTx/>
                <a:uFillTx/>
                <a:latin typeface="Consolas" panose="020B0609020204030204" pitchFamily="49" charset="0"/>
                <a:ea typeface="+mn-ea"/>
                <a:cs typeface="Lucida Sans"/>
              </a:rPr>
              <a:t>name</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“the”</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1" i="0" u="none" strike="noStrike" kern="1200" cap="none" spc="0" normalizeH="0" baseline="0" noProof="0" dirty="0" err="1">
                <a:ln>
                  <a:noFill/>
                </a:ln>
                <a:solidFill>
                  <a:srgbClr val="FF0044"/>
                </a:solidFill>
                <a:effectLst/>
                <a:uLnTx/>
                <a:uFillTx/>
                <a:latin typeface="Consolas"/>
                <a:ea typeface="+mn-ea"/>
                <a:cs typeface="Lucida Sans"/>
              </a:rPr>
              <a:t>self</a:t>
            </a:r>
            <a:r>
              <a:rPr kumimoji="0" lang="en-GB" sz="14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err="1">
                <a:ln>
                  <a:noFill/>
                </a:ln>
                <a:solidFill>
                  <a:srgbClr val="00AEC7"/>
                </a:solidFill>
                <a:effectLst/>
                <a:uLnTx/>
                <a:uFillTx/>
                <a:latin typeface="Consolas" panose="020B0609020204030204" pitchFamily="49" charset="0"/>
                <a:ea typeface="+mn-ea"/>
                <a:cs typeface="Lucida Sans"/>
              </a:rPr>
              <a:t>species</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“wants to”</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1" i="0" u="none" strike="noStrike" kern="1200" cap="none" spc="0" normalizeH="0" baseline="0" noProof="0" dirty="0" err="1">
                <a:ln>
                  <a:noFill/>
                </a:ln>
                <a:solidFill>
                  <a:srgbClr val="FF0044"/>
                </a:solidFill>
                <a:effectLst/>
                <a:uLnTx/>
                <a:uFillTx/>
                <a:latin typeface="Consolas"/>
                <a:ea typeface="+mn-ea"/>
                <a:cs typeface="Lucida Sans"/>
              </a:rPr>
              <a:t>self</a:t>
            </a:r>
            <a:r>
              <a:rPr kumimoji="0" lang="en-GB" sz="14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err="1">
                <a:ln>
                  <a:noFill/>
                </a:ln>
                <a:solidFill>
                  <a:srgbClr val="00AEC7"/>
                </a:solidFill>
                <a:effectLst/>
                <a:uLnTx/>
                <a:uFillTx/>
                <a:latin typeface="Consolas" panose="020B0609020204030204" pitchFamily="49" charset="0"/>
                <a:ea typeface="+mn-ea"/>
                <a:cs typeface="Lucida Sans"/>
              </a:rPr>
              <a:t>ambition</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a:ln>
                  <a:noFill/>
                </a:ln>
                <a:solidFill>
                  <a:srgbClr val="079ACF"/>
                </a:solidFill>
                <a:effectLst/>
                <a:uLnTx/>
                <a:uFillTx/>
                <a:latin typeface="Consolas"/>
                <a:ea typeface="+mn-ea"/>
                <a:cs typeface="Lucida Sans"/>
              </a:rPr>
              <a:t>squirrel</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400" b="0" i="0" u="none" strike="noStrike" kern="1200" cap="none" spc="0" normalizeH="0" baseline="0" noProof="0" dirty="0">
                <a:ln>
                  <a:noFill/>
                </a:ln>
                <a:solidFill>
                  <a:srgbClr val="FF6A13"/>
                </a:solidFill>
                <a:effectLst/>
                <a:uLnTx/>
                <a:uFillTx/>
                <a:latin typeface="Consolas"/>
                <a:ea typeface="+mn-ea"/>
                <a:cs typeface="Lucida Sans"/>
              </a:rPr>
              <a:t>Animal</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“Jeff”</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“black squirrel”</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 	“throw a great party”</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err="1">
                <a:ln>
                  <a:noFill/>
                </a:ln>
                <a:solidFill>
                  <a:srgbClr val="079ACF"/>
                </a:solidFill>
                <a:effectLst/>
                <a:uLnTx/>
                <a:uFillTx/>
                <a:latin typeface="Consolas"/>
                <a:ea typeface="+mn-ea"/>
                <a:cs typeface="Lucida Sans"/>
              </a:rPr>
              <a:t>tamarin</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400" b="0" i="0" u="none" strike="noStrike" kern="1200" cap="none" spc="0" normalizeH="0" baseline="0" noProof="0" dirty="0">
                <a:ln>
                  <a:noFill/>
                </a:ln>
                <a:solidFill>
                  <a:srgbClr val="FF6A13"/>
                </a:solidFill>
                <a:effectLst/>
                <a:uLnTx/>
                <a:uFillTx/>
                <a:latin typeface="Consolas"/>
                <a:ea typeface="+mn-ea"/>
                <a:cs typeface="Lucida Sans"/>
              </a:rPr>
              <a:t>Animal </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“Brian”</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dirty="0" err="1">
                <a:ln>
                  <a:noFill/>
                </a:ln>
                <a:solidFill>
                  <a:srgbClr val="43B02A"/>
                </a:solidFill>
                <a:effectLst/>
                <a:uLnTx/>
                <a:uFillTx/>
                <a:latin typeface="Consolas" panose="020B0609020204030204" pitchFamily="49" charset="0"/>
                <a:ea typeface="+mn-ea"/>
                <a:cs typeface="Lucida Sans"/>
              </a:rPr>
              <a:t>tamarin</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 monkey”</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“resolve an argument he had with a friend”</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err="1">
                <a:ln>
                  <a:noFill/>
                </a:ln>
                <a:solidFill>
                  <a:srgbClr val="079ACF"/>
                </a:solidFill>
                <a:effectLst/>
                <a:uLnTx/>
                <a:uFillTx/>
                <a:latin typeface="Consolas"/>
                <a:ea typeface="+mn-ea"/>
                <a:cs typeface="Lucida Sans"/>
              </a:rPr>
              <a:t>squirrel</a:t>
            </a:r>
            <a:r>
              <a:rPr kumimoji="0" lang="en-GB" sz="1400" b="0" i="0" u="none" strike="noStrike" kern="1200" cap="none" spc="0" normalizeH="0" baseline="0" noProof="0" dirty="0" err="1">
                <a:ln>
                  <a:noFill/>
                </a:ln>
                <a:solidFill>
                  <a:srgbClr val="FFFFFF">
                    <a:lumMod val="95000"/>
                  </a:srgbClr>
                </a:solidFill>
                <a:effectLst/>
                <a:uLnTx/>
                <a:uFillTx/>
                <a:latin typeface="Consolas"/>
                <a:ea typeface="+mn-ea"/>
                <a:cs typeface="Lucida Sans"/>
              </a:rPr>
              <a:t>.</a:t>
            </a:r>
            <a:r>
              <a:rPr kumimoji="0" lang="en-GB" sz="1400" b="0" i="0" u="none" strike="noStrike" kern="1200" cap="none" spc="0" normalizeH="0" baseline="0" noProof="0" dirty="0" err="1">
                <a:ln>
                  <a:noFill/>
                </a:ln>
                <a:solidFill>
                  <a:srgbClr val="FF6A13"/>
                </a:solidFill>
                <a:effectLst/>
                <a:uLnTx/>
                <a:uFillTx/>
                <a:latin typeface="Consolas"/>
                <a:ea typeface="+mn-ea"/>
                <a:cs typeface="Lucida Sans"/>
              </a:rPr>
              <a:t>printInfo</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err="1">
                <a:ln>
                  <a:noFill/>
                </a:ln>
                <a:solidFill>
                  <a:srgbClr val="079ACF"/>
                </a:solidFill>
                <a:effectLst/>
                <a:uLnTx/>
                <a:uFillTx/>
                <a:latin typeface="Consolas"/>
                <a:ea typeface="+mn-ea"/>
                <a:cs typeface="Lucida Sans"/>
              </a:rPr>
              <a:t>tamarin</a:t>
            </a:r>
            <a:r>
              <a:rPr kumimoji="0" lang="en-GB" sz="1400" b="0" i="0" u="none" strike="noStrike" kern="1200" cap="none" spc="0" normalizeH="0" baseline="0" noProof="0" dirty="0" err="1">
                <a:ln>
                  <a:noFill/>
                </a:ln>
                <a:solidFill>
                  <a:srgbClr val="FFFFFF">
                    <a:lumMod val="95000"/>
                  </a:srgbClr>
                </a:solidFill>
                <a:effectLst/>
                <a:uLnTx/>
                <a:uFillTx/>
                <a:latin typeface="Consolas"/>
                <a:ea typeface="+mn-ea"/>
                <a:cs typeface="Lucida Sans"/>
              </a:rPr>
              <a:t>.</a:t>
            </a:r>
            <a:r>
              <a:rPr kumimoji="0" lang="en-GB" sz="1400" b="0" i="0" u="none" strike="noStrike" kern="1200" cap="none" spc="0" normalizeH="0" baseline="0" noProof="0" dirty="0" err="1">
                <a:ln>
                  <a:noFill/>
                </a:ln>
                <a:solidFill>
                  <a:srgbClr val="FF6A13"/>
                </a:solidFill>
                <a:effectLst/>
                <a:uLnTx/>
                <a:uFillTx/>
                <a:latin typeface="Consolas"/>
                <a:ea typeface="+mn-ea"/>
                <a:cs typeface="Lucida Sans"/>
              </a:rPr>
              <a:t>printInfo</a:t>
            </a:r>
            <a:r>
              <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p>
        </p:txBody>
      </p:sp>
      <p:sp>
        <p:nvSpPr>
          <p:cNvPr id="15" name="Content Placeholder 3"/>
          <p:cNvSpPr txBox="1">
            <a:spLocks/>
          </p:cNvSpPr>
          <p:nvPr/>
        </p:nvSpPr>
        <p:spPr>
          <a:xfrm>
            <a:off x="6541662" y="2083400"/>
            <a:ext cx="5125633" cy="4287626"/>
          </a:xfrm>
          <a:prstGeom prst="rect">
            <a:avLst/>
          </a:prstGeom>
          <a:solidFill>
            <a:srgbClr val="FFFFFF">
              <a:lumMod val="85000"/>
            </a:srgbClr>
          </a:solidFill>
        </p:spPr>
        <p:txBody>
          <a:bodyPr vert="horz" lIns="91440" tIns="45720" rIns="91440" bIns="45720" rtlCol="0">
            <a:normAutofit fontScale="85000" lnSpcReduction="20000"/>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a:ln>
                  <a:noFill/>
                </a:ln>
                <a:solidFill>
                  <a:srgbClr val="FF0044"/>
                </a:solidFill>
                <a:effectLst/>
                <a:uLnTx/>
                <a:uFillTx/>
                <a:latin typeface="Consolas"/>
                <a:ea typeface="+mn-ea"/>
                <a:cs typeface="Lucida Sans"/>
              </a:rPr>
              <a:t>public class </a:t>
            </a:r>
            <a:r>
              <a:rPr kumimoji="0" lang="en-GB" sz="1400" b="0" i="0" u="none" strike="noStrike" kern="1200" cap="none" spc="0" normalizeH="0" baseline="0" noProof="0">
                <a:ln>
                  <a:noFill/>
                </a:ln>
                <a:solidFill>
                  <a:srgbClr val="FF6A13"/>
                </a:solidFill>
                <a:effectLst/>
                <a:uLnTx/>
                <a:uFillTx/>
                <a:latin typeface="Consolas"/>
                <a:ea typeface="+mn-ea"/>
                <a:cs typeface="Lucida Sans"/>
              </a:rPr>
              <a:t>Animal </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a:ln>
                  <a:noFill/>
                </a:ln>
                <a:solidFill>
                  <a:srgbClr val="7F0055"/>
                </a:solidFill>
                <a:effectLst/>
                <a:uLnTx/>
                <a:uFillTx/>
                <a:latin typeface="Consolas"/>
                <a:ea typeface="+mn-ea"/>
                <a:cs typeface="Lucida Sans"/>
              </a:rPr>
              <a:t>   </a:t>
            </a:r>
            <a:r>
              <a:rPr kumimoji="0" lang="en-GB" sz="1400" b="1" i="0" u="none" strike="noStrike" kern="1200" cap="none" spc="0" normalizeH="0" baseline="0" noProof="0">
                <a:ln>
                  <a:noFill/>
                </a:ln>
                <a:solidFill>
                  <a:srgbClr val="FF0044"/>
                </a:solidFill>
                <a:effectLst/>
                <a:uLnTx/>
                <a:uFillTx/>
                <a:latin typeface="Consolas"/>
                <a:ea typeface="+mn-ea"/>
                <a:cs typeface="Lucida Sans"/>
              </a:rPr>
              <a:t>private String </a:t>
            </a:r>
            <a:r>
              <a:rPr kumimoji="0" lang="en-GB" sz="1400" b="0" i="0" u="none" strike="noStrike" kern="1200" cap="none" spc="0" normalizeH="0" baseline="0" noProof="0">
                <a:ln>
                  <a:noFill/>
                </a:ln>
                <a:solidFill>
                  <a:srgbClr val="00AEC7"/>
                </a:solidFill>
                <a:effectLst/>
                <a:uLnTx/>
                <a:uFillTx/>
                <a:latin typeface="Consolas"/>
                <a:ea typeface="+mn-ea"/>
                <a:cs typeface="Lucida Sans"/>
              </a:rPr>
              <a:t>name</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a:ln>
                  <a:noFill/>
                </a:ln>
                <a:solidFill>
                  <a:srgbClr val="000000"/>
                </a:solidFill>
                <a:effectLst/>
                <a:uLnTx/>
                <a:uFillTx/>
                <a:latin typeface="Consolas"/>
                <a:ea typeface="+mn-ea"/>
                <a:cs typeface="Lucida Sans"/>
              </a:rPr>
              <a:t> </a:t>
            </a:r>
            <a:r>
              <a:rPr kumimoji="0" lang="en-GB" sz="1400" b="1" i="0" u="none" strike="noStrike" kern="1200" cap="none" spc="0" normalizeH="0" baseline="0" noProof="0">
                <a:ln>
                  <a:noFill/>
                </a:ln>
                <a:solidFill>
                  <a:srgbClr val="7F0055"/>
                </a:solidFill>
                <a:effectLst/>
                <a:uLnTx/>
                <a:uFillTx/>
                <a:latin typeface="Consolas"/>
                <a:ea typeface="+mn-ea"/>
                <a:cs typeface="Lucida Sans"/>
              </a:rPr>
              <a:t>  </a:t>
            </a:r>
            <a:r>
              <a:rPr kumimoji="0" lang="en-GB" sz="1400" b="1" i="0" u="none" strike="noStrike" kern="1200" cap="none" spc="0" normalizeH="0" baseline="0" noProof="0">
                <a:ln>
                  <a:noFill/>
                </a:ln>
                <a:solidFill>
                  <a:srgbClr val="FF0044"/>
                </a:solidFill>
                <a:effectLst/>
                <a:uLnTx/>
                <a:uFillTx/>
                <a:latin typeface="Consolas"/>
                <a:ea typeface="+mn-ea"/>
                <a:cs typeface="Lucida Sans"/>
              </a:rPr>
              <a:t>private String </a:t>
            </a:r>
            <a:r>
              <a:rPr kumimoji="0" lang="en-GB" sz="1400" b="0" i="0" u="none" strike="noStrike" kern="1200" cap="none" spc="0" normalizeH="0" baseline="0" noProof="0">
                <a:ln>
                  <a:noFill/>
                </a:ln>
                <a:solidFill>
                  <a:srgbClr val="00AEC7"/>
                </a:solidFill>
                <a:effectLst/>
                <a:uLnTx/>
                <a:uFillTx/>
                <a:latin typeface="Consolas"/>
                <a:ea typeface="+mn-ea"/>
                <a:cs typeface="Lucida Sans"/>
              </a:rPr>
              <a:t>species</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FFFFF">
                    <a:lumMod val="95000"/>
                  </a:srgbClr>
                </a:solidFill>
                <a:effectLst/>
                <a:uLnTx/>
                <a:uFillTx/>
                <a:latin typeface="Consolas"/>
                <a:ea typeface="+mn-ea"/>
                <a:cs typeface="Lucida Sans"/>
              </a:rPr>
              <a:t>   </a:t>
            </a:r>
            <a:r>
              <a:rPr kumimoji="0" lang="en-GB" sz="1400" b="1" i="0" u="none" strike="noStrike" kern="1200" cap="none" spc="0" normalizeH="0" baseline="0" noProof="0">
                <a:ln>
                  <a:noFill/>
                </a:ln>
                <a:solidFill>
                  <a:srgbClr val="FF0044"/>
                </a:solidFill>
                <a:effectLst/>
                <a:uLnTx/>
                <a:uFillTx/>
                <a:latin typeface="Consolas"/>
                <a:ea typeface="+mn-ea"/>
                <a:cs typeface="Lucida Sans"/>
              </a:rPr>
              <a:t>private String </a:t>
            </a:r>
            <a:r>
              <a:rPr kumimoji="0" lang="en-GB" sz="1400" b="0" i="0" u="none" strike="noStrike" kern="1200" cap="none" spc="0" normalizeH="0" baseline="0" noProof="0">
                <a:ln>
                  <a:noFill/>
                </a:ln>
                <a:solidFill>
                  <a:srgbClr val="00AEC7"/>
                </a:solidFill>
                <a:effectLst/>
                <a:uLnTx/>
                <a:uFillTx/>
                <a:latin typeface="Consolas"/>
                <a:ea typeface="+mn-ea"/>
                <a:cs typeface="Lucida Sans"/>
              </a:rPr>
              <a:t>ambition</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a:ln>
                  <a:noFill/>
                </a:ln>
                <a:solidFill>
                  <a:srgbClr val="7F0055"/>
                </a:solidFill>
                <a:effectLst/>
                <a:uLnTx/>
                <a:uFillTx/>
                <a:latin typeface="Consolas"/>
                <a:ea typeface="+mn-ea"/>
                <a:cs typeface="Lucida Sans"/>
              </a:rPr>
              <a:t>   </a:t>
            </a:r>
            <a:r>
              <a:rPr kumimoji="0" lang="en-GB" sz="1400" b="1" i="0" u="none" strike="noStrike" kern="1200" cap="none" spc="0" normalizeH="0" baseline="0" noProof="0">
                <a:ln>
                  <a:noFill/>
                </a:ln>
                <a:solidFill>
                  <a:srgbClr val="FF0044"/>
                </a:solidFill>
                <a:effectLst/>
                <a:uLnTx/>
                <a:uFillTx/>
                <a:latin typeface="Consolas"/>
                <a:ea typeface="+mn-ea"/>
                <a:cs typeface="Lucida Sans"/>
              </a:rPr>
              <a:t>public</a:t>
            </a:r>
            <a:r>
              <a:rPr kumimoji="0" lang="en-GB" sz="1400" b="1" i="0" u="none" strike="noStrike" kern="1200" cap="none" spc="0" normalizeH="0" baseline="0" noProof="0">
                <a:ln>
                  <a:noFill/>
                </a:ln>
                <a:solidFill>
                  <a:srgbClr val="000000"/>
                </a:solidFill>
                <a:effectLst/>
                <a:uLnTx/>
                <a:uFillTx/>
                <a:latin typeface="Consolas"/>
                <a:ea typeface="+mn-ea"/>
                <a:cs typeface="Lucida Sans"/>
              </a:rPr>
              <a:t> </a:t>
            </a:r>
            <a:r>
              <a:rPr kumimoji="0" lang="en-GB" sz="1400" b="0" i="0" u="none" strike="noStrike" kern="1200" cap="none" spc="0" normalizeH="0" baseline="0" noProof="0">
                <a:ln>
                  <a:noFill/>
                </a:ln>
                <a:solidFill>
                  <a:srgbClr val="FF6A13"/>
                </a:solidFill>
                <a:effectLst/>
                <a:uLnTx/>
                <a:uFillTx/>
                <a:latin typeface="Consolas"/>
                <a:ea typeface="+mn-ea"/>
                <a:cs typeface="Lucida Sans"/>
              </a:rPr>
              <a:t>Animal </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r>
              <a:rPr kumimoji="0" lang="en-GB" sz="1400" b="1" i="0" u="none" strike="noStrike" kern="1200" cap="none" spc="0" normalizeH="0" baseline="0" noProof="0">
                <a:ln>
                  <a:noFill/>
                </a:ln>
                <a:solidFill>
                  <a:srgbClr val="FF0044"/>
                </a:solidFill>
                <a:effectLst/>
                <a:uLnTx/>
                <a:uFillTx/>
                <a:latin typeface="Consolas"/>
                <a:ea typeface="+mn-ea"/>
                <a:cs typeface="Lucida Sans"/>
              </a:rPr>
              <a:t>String</a:t>
            </a:r>
            <a:r>
              <a:rPr kumimoji="0" lang="en-GB" sz="1400" b="1" i="0" u="none" strike="noStrike" kern="1200" cap="none" spc="0" normalizeH="0" baseline="0" noProof="0">
                <a:ln>
                  <a:noFill/>
                </a:ln>
                <a:solidFill>
                  <a:srgbClr val="7F0055"/>
                </a:solidFill>
                <a:effectLst/>
                <a:uLnTx/>
                <a:uFillTx/>
                <a:latin typeface="Consolas"/>
                <a:ea typeface="+mn-ea"/>
                <a:cs typeface="Lucida Sans"/>
              </a:rPr>
              <a:t> </a:t>
            </a:r>
            <a:r>
              <a:rPr kumimoji="0" lang="en-GB" sz="1400" b="0" i="0" u="none" strike="noStrike" kern="1200" cap="none" spc="0" normalizeH="0" baseline="0" noProof="0">
                <a:ln>
                  <a:noFill/>
                </a:ln>
                <a:solidFill>
                  <a:srgbClr val="00AEC7"/>
                </a:solidFill>
                <a:effectLst/>
                <a:uLnTx/>
                <a:uFillTx/>
                <a:latin typeface="Consolas"/>
                <a:ea typeface="+mn-ea"/>
                <a:cs typeface="Lucida Sans"/>
              </a:rPr>
              <a:t>name</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r>
              <a:rPr kumimoji="0" lang="en-GB" sz="1400" b="0" i="0" u="none" strike="noStrike" kern="1200" cap="none" spc="0" normalizeH="0" baseline="0" noProof="0">
                <a:ln>
                  <a:noFill/>
                </a:ln>
                <a:solidFill>
                  <a:srgbClr val="FFFFFF">
                    <a:lumMod val="95000"/>
                  </a:srgbClr>
                </a:solidFill>
                <a:effectLst/>
                <a:uLnTx/>
                <a:uFillTx/>
                <a:latin typeface="Consolas"/>
                <a:ea typeface="+mn-ea"/>
                <a:cs typeface="Lucida Sans"/>
              </a:rPr>
              <a:t> </a:t>
            </a:r>
            <a:r>
              <a:rPr kumimoji="0" lang="en-GB" sz="1400" b="1" i="0" u="none" strike="noStrike" kern="1200" cap="none" spc="0" normalizeH="0" baseline="0" noProof="0">
                <a:ln>
                  <a:noFill/>
                </a:ln>
                <a:solidFill>
                  <a:srgbClr val="FF0044"/>
                </a:solidFill>
                <a:effectLst/>
                <a:uLnTx/>
                <a:uFillTx/>
                <a:latin typeface="Consolas"/>
                <a:ea typeface="+mn-ea"/>
                <a:cs typeface="Lucida Sans"/>
              </a:rPr>
              <a:t>String</a:t>
            </a:r>
            <a:r>
              <a:rPr kumimoji="0" lang="en-GB" sz="1400" b="1" i="0" u="none" strike="noStrike" kern="1200" cap="none" spc="0" normalizeH="0" baseline="0" noProof="0">
                <a:ln>
                  <a:noFill/>
                </a:ln>
                <a:solidFill>
                  <a:srgbClr val="7F0055"/>
                </a:solidFill>
                <a:effectLst/>
                <a:uLnTx/>
                <a:uFillTx/>
                <a:latin typeface="Consolas"/>
                <a:ea typeface="+mn-ea"/>
                <a:cs typeface="Lucida Sans"/>
              </a:rPr>
              <a:t> </a:t>
            </a:r>
            <a:r>
              <a:rPr kumimoji="0" lang="en-GB" sz="1400" b="0" i="0" u="none" strike="noStrike" kern="1200" cap="none" spc="0" normalizeH="0" baseline="0" noProof="0">
                <a:ln>
                  <a:noFill/>
                </a:ln>
                <a:solidFill>
                  <a:srgbClr val="00AEC7"/>
                </a:solidFill>
                <a:effectLst/>
                <a:uLnTx/>
                <a:uFillTx/>
                <a:latin typeface="Consolas"/>
                <a:ea typeface="+mn-ea"/>
                <a:cs typeface="Lucida Sans"/>
              </a:rPr>
              <a:t>species</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a:ln>
                  <a:noFill/>
                </a:ln>
                <a:solidFill>
                  <a:srgbClr val="00AEC7"/>
                </a:solidFill>
                <a:effectLst/>
                <a:uLnTx/>
                <a:uFillTx/>
                <a:latin typeface="Consolas"/>
                <a:ea typeface="+mn-ea"/>
                <a:cs typeface="Lucida Sans"/>
              </a:rPr>
              <a:t>		     </a:t>
            </a:r>
            <a:r>
              <a:rPr kumimoji="0" lang="en-GB" sz="1400" b="1" i="0" u="none" strike="noStrike" kern="1200" cap="none" spc="0" normalizeH="0" baseline="0" noProof="0">
                <a:ln>
                  <a:noFill/>
                </a:ln>
                <a:solidFill>
                  <a:srgbClr val="FF0044"/>
                </a:solidFill>
                <a:effectLst/>
                <a:uLnTx/>
                <a:uFillTx/>
                <a:latin typeface="Consolas"/>
                <a:ea typeface="+mn-ea"/>
                <a:cs typeface="Lucida Sans"/>
              </a:rPr>
              <a:t>String</a:t>
            </a:r>
            <a:r>
              <a:rPr kumimoji="0" lang="en-GB" sz="1400" b="1" i="0" u="none" strike="noStrike" kern="1200" cap="none" spc="0" normalizeH="0" baseline="0" noProof="0">
                <a:ln>
                  <a:noFill/>
                </a:ln>
                <a:solidFill>
                  <a:srgbClr val="7F0055"/>
                </a:solidFill>
                <a:effectLst/>
                <a:uLnTx/>
                <a:uFillTx/>
                <a:latin typeface="Consolas"/>
                <a:ea typeface="+mn-ea"/>
                <a:cs typeface="Lucida Sans"/>
              </a:rPr>
              <a:t> </a:t>
            </a:r>
            <a:r>
              <a:rPr kumimoji="0" lang="en-GB" sz="1400" b="0" i="0" u="none" strike="noStrike" kern="1200" cap="none" spc="0" normalizeH="0" baseline="0" noProof="0">
                <a:ln>
                  <a:noFill/>
                </a:ln>
                <a:solidFill>
                  <a:srgbClr val="00AEC7"/>
                </a:solidFill>
                <a:effectLst/>
                <a:uLnTx/>
                <a:uFillTx/>
                <a:latin typeface="Consolas"/>
                <a:ea typeface="+mn-ea"/>
                <a:cs typeface="Lucida Sans"/>
              </a:rPr>
              <a:t>ambition</a:t>
            </a:r>
            <a:r>
              <a:rPr kumimoji="0" lang="en-GB" sz="1400" b="0" i="0" u="none" strike="noStrike" kern="1200" cap="none" spc="0" normalizeH="0" baseline="0" noProof="0">
                <a:ln>
                  <a:noFill/>
                </a:ln>
                <a:solidFill>
                  <a:srgbClr val="141E23"/>
                </a:solidFill>
                <a:effectLst/>
                <a:uLnTx/>
                <a:uFillTx/>
                <a:latin typeface="Consolas"/>
                <a:ea typeface="+mn-ea"/>
                <a:cs typeface="Lucida Sans"/>
              </a:rPr>
              <a: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a:ln>
                  <a:noFill/>
                </a:ln>
                <a:solidFill>
                  <a:srgbClr val="FFFFFF">
                    <a:lumMod val="95000"/>
                  </a:srgbClr>
                </a:solidFill>
                <a:effectLst/>
                <a:uLnTx/>
                <a:uFillTx/>
                <a:latin typeface="Consolas"/>
                <a:ea typeface="+mn-ea"/>
                <a:cs typeface="Lucida Sans"/>
              </a:rPr>
              <a:t>	</a:t>
            </a:r>
            <a:r>
              <a:rPr kumimoji="0" lang="en-GB" sz="1400" b="1" i="0" u="none" strike="noStrike" kern="1200" cap="none" spc="0" normalizeH="0" baseline="0" noProof="0">
                <a:ln>
                  <a:noFill/>
                </a:ln>
                <a:solidFill>
                  <a:srgbClr val="FF0044"/>
                </a:solidFill>
                <a:effectLst/>
                <a:uLnTx/>
                <a:uFillTx/>
                <a:latin typeface="Consolas"/>
                <a:ea typeface="+mn-ea"/>
                <a:cs typeface="Lucida Sans"/>
              </a:rPr>
              <a:t>this</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r>
              <a:rPr kumimoji="0" lang="en-GB" sz="1400" b="0" i="0" u="none" strike="noStrike" kern="1200" cap="none" spc="0" normalizeH="0" baseline="0" noProof="0">
                <a:ln>
                  <a:noFill/>
                </a:ln>
                <a:solidFill>
                  <a:srgbClr val="00AEC7"/>
                </a:solidFill>
                <a:effectLst/>
                <a:uLnTx/>
                <a:uFillTx/>
                <a:latin typeface="Consolas"/>
                <a:ea typeface="+mn-ea"/>
                <a:cs typeface="Lucida Sans"/>
              </a:rPr>
              <a:t>name</a:t>
            </a:r>
            <a:r>
              <a:rPr kumimoji="0" lang="en-GB" sz="1400" b="1" i="0" u="none" strike="noStrike" kern="1200" cap="none" spc="0" normalizeH="0" baseline="0" noProof="0">
                <a:ln>
                  <a:noFill/>
                </a:ln>
                <a:solidFill>
                  <a:srgbClr val="FFFFFF">
                    <a:lumMod val="9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r>
              <a:rPr kumimoji="0" lang="en-GB" sz="1400" b="0" i="0" u="none" strike="noStrike" kern="1200" cap="none" spc="0" normalizeH="0" baseline="0" noProof="0">
                <a:ln>
                  <a:noFill/>
                </a:ln>
                <a:solidFill>
                  <a:srgbClr val="FFFFFF">
                    <a:lumMod val="9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00AEC7"/>
                </a:solidFill>
                <a:effectLst/>
                <a:uLnTx/>
                <a:uFillTx/>
                <a:latin typeface="Consolas"/>
                <a:ea typeface="+mn-ea"/>
                <a:cs typeface="Lucida Sans"/>
              </a:rPr>
              <a:t>name</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FFFFF">
                    <a:lumMod val="95000"/>
                  </a:srgbClr>
                </a:solidFill>
                <a:effectLst/>
                <a:uLnTx/>
                <a:uFillTx/>
                <a:latin typeface="Consolas"/>
                <a:ea typeface="+mn-ea"/>
                <a:cs typeface="Lucida Sans"/>
              </a:rPr>
              <a:t>	</a:t>
            </a:r>
            <a:r>
              <a:rPr kumimoji="0" lang="en-GB" sz="1400" b="1" i="0" u="none" strike="noStrike" kern="1200" cap="none" spc="0" normalizeH="0" baseline="0" noProof="0">
                <a:ln>
                  <a:noFill/>
                </a:ln>
                <a:solidFill>
                  <a:srgbClr val="FF0044"/>
                </a:solidFill>
                <a:effectLst/>
                <a:uLnTx/>
                <a:uFillTx/>
                <a:latin typeface="Consolas"/>
                <a:ea typeface="+mn-ea"/>
                <a:cs typeface="Lucida Sans"/>
              </a:rPr>
              <a:t>this</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r>
              <a:rPr kumimoji="0" lang="en-GB" sz="1400" b="0" i="0" u="none" strike="noStrike" kern="1200" cap="none" spc="0" normalizeH="0" baseline="0" noProof="0">
                <a:ln>
                  <a:noFill/>
                </a:ln>
                <a:solidFill>
                  <a:srgbClr val="00AEC7"/>
                </a:solidFill>
                <a:effectLst/>
                <a:uLnTx/>
                <a:uFillTx/>
                <a:latin typeface="Consolas"/>
                <a:ea typeface="+mn-ea"/>
                <a:cs typeface="Lucida Sans"/>
              </a:rPr>
              <a:t>species</a:t>
            </a:r>
            <a:r>
              <a:rPr kumimoji="0" lang="en-GB" sz="1400" b="1" i="0" u="none" strike="noStrike" kern="1200" cap="none" spc="0" normalizeH="0" baseline="0" noProof="0">
                <a:ln>
                  <a:noFill/>
                </a:ln>
                <a:solidFill>
                  <a:srgbClr val="FFFFFF">
                    <a:lumMod val="9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r>
              <a:rPr kumimoji="0" lang="en-GB" sz="1400" b="0" i="0" u="none" strike="noStrike" kern="1200" cap="none" spc="0" normalizeH="0" baseline="0" noProof="0">
                <a:ln>
                  <a:noFill/>
                </a:ln>
                <a:solidFill>
                  <a:srgbClr val="FFFFFF">
                    <a:lumMod val="9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00AEC7"/>
                </a:solidFill>
                <a:effectLst/>
                <a:uLnTx/>
                <a:uFillTx/>
                <a:latin typeface="Consolas"/>
                <a:ea typeface="+mn-ea"/>
                <a:cs typeface="Lucida Sans"/>
              </a:rPr>
              <a:t>species</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FFFFF">
                    <a:lumMod val="95000"/>
                  </a:srgbClr>
                </a:solidFill>
                <a:effectLst/>
                <a:uLnTx/>
                <a:uFillTx/>
                <a:latin typeface="Consolas"/>
                <a:ea typeface="+mn-ea"/>
                <a:cs typeface="Lucida Sans"/>
              </a:rPr>
              <a:t>	</a:t>
            </a:r>
            <a:r>
              <a:rPr kumimoji="0" lang="en-GB" sz="1400" b="1" i="0" u="none" strike="noStrike" kern="1200" cap="none" spc="0" normalizeH="0" baseline="0" noProof="0">
                <a:ln>
                  <a:noFill/>
                </a:ln>
                <a:solidFill>
                  <a:srgbClr val="FF0044"/>
                </a:solidFill>
                <a:effectLst/>
                <a:uLnTx/>
                <a:uFillTx/>
                <a:latin typeface="Consolas"/>
                <a:ea typeface="+mn-ea"/>
                <a:cs typeface="Lucida Sans"/>
              </a:rPr>
              <a:t>this</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r>
              <a:rPr kumimoji="0" lang="en-GB" sz="1400" b="0" i="0" u="none" strike="noStrike" kern="1200" cap="none" spc="0" normalizeH="0" baseline="0" noProof="0">
                <a:ln>
                  <a:noFill/>
                </a:ln>
                <a:solidFill>
                  <a:srgbClr val="00AEC7"/>
                </a:solidFill>
                <a:effectLst/>
                <a:uLnTx/>
                <a:uFillTx/>
                <a:latin typeface="Consolas"/>
                <a:ea typeface="+mn-ea"/>
                <a:cs typeface="Lucida Sans"/>
              </a:rPr>
              <a:t>ambition</a:t>
            </a:r>
            <a:r>
              <a:rPr kumimoji="0" lang="en-GB" sz="1400" b="1" i="0" u="none" strike="noStrike" kern="1200" cap="none" spc="0" normalizeH="0" baseline="0" noProof="0">
                <a:ln>
                  <a:noFill/>
                </a:ln>
                <a:solidFill>
                  <a:srgbClr val="FFFFFF">
                    <a:lumMod val="9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r>
              <a:rPr kumimoji="0" lang="en-GB" sz="1400" b="0" i="0" u="none" strike="noStrike" kern="1200" cap="none" spc="0" normalizeH="0" baseline="0" noProof="0">
                <a:ln>
                  <a:noFill/>
                </a:ln>
                <a:solidFill>
                  <a:srgbClr val="FFFFFF">
                    <a:lumMod val="9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00AEC7"/>
                </a:solidFill>
                <a:effectLst/>
                <a:uLnTx/>
                <a:uFillTx/>
                <a:latin typeface="Consolas"/>
                <a:ea typeface="+mn-ea"/>
                <a:cs typeface="Lucida Sans"/>
              </a:rPr>
              <a:t>ambition</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FFFFF">
                    <a:lumMod val="9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141E23"/>
                </a:solidFill>
                <a:effectLst/>
                <a:uLnTx/>
                <a:uFillTx/>
                <a:latin typeface="Consolas"/>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a:ln>
                  <a:noFill/>
                </a:ln>
                <a:solidFill>
                  <a:srgbClr val="7F0055"/>
                </a:solidFill>
                <a:effectLst/>
                <a:uLnTx/>
                <a:uFillTx/>
                <a:latin typeface="Consolas"/>
                <a:ea typeface="+mn-ea"/>
                <a:cs typeface="Lucida Sans"/>
              </a:rPr>
              <a:t>   </a:t>
            </a:r>
            <a:r>
              <a:rPr kumimoji="0" lang="en-GB" sz="1400" b="1" i="0" u="none" strike="noStrike" kern="1200" cap="none" spc="0" normalizeH="0" baseline="0" noProof="0">
                <a:ln>
                  <a:noFill/>
                </a:ln>
                <a:solidFill>
                  <a:srgbClr val="FF0044"/>
                </a:solidFill>
                <a:effectLst/>
                <a:uLnTx/>
                <a:uFillTx/>
                <a:latin typeface="Consolas"/>
                <a:ea typeface="+mn-ea"/>
                <a:cs typeface="Lucida Sans"/>
              </a:rPr>
              <a:t>public void </a:t>
            </a:r>
            <a:r>
              <a:rPr kumimoji="0" lang="en-GB" sz="1400" b="0" i="0" u="none" strike="noStrike" kern="1200" cap="none" spc="0" normalizeH="0" baseline="0" noProof="0">
                <a:ln>
                  <a:noFill/>
                </a:ln>
                <a:solidFill>
                  <a:srgbClr val="FF6A13"/>
                </a:solidFill>
                <a:effectLst/>
                <a:uLnTx/>
                <a:uFillTx/>
                <a:latin typeface="Consolas"/>
                <a:ea typeface="+mn-ea"/>
                <a:cs typeface="Lucida Sans"/>
              </a:rPr>
              <a:t>printInfo </a:t>
            </a:r>
            <a:r>
              <a:rPr kumimoji="0" lang="en-GB" sz="1400" b="0" i="0" u="none" strike="noStrike" kern="1200" cap="none" spc="0" normalizeH="0" baseline="0" noProof="0">
                <a:ln>
                  <a:noFill/>
                </a:ln>
                <a:solidFill>
                  <a:srgbClr val="141E23"/>
                </a:solidFill>
                <a:effectLst/>
                <a:uLnTx/>
                <a:uFillTx/>
                <a:latin typeface="Consolas"/>
                <a:ea typeface="+mn-ea"/>
                <a:cs typeface="Lucida Sans"/>
              </a:rPr>
              <a:t>() {</a:t>
            </a:r>
            <a:br>
              <a:rPr kumimoji="0" lang="en-GB" sz="1400" b="0" i="0" u="none" strike="noStrike" kern="1200" cap="none" spc="0" normalizeH="0" baseline="0" noProof="0">
                <a:ln>
                  <a:noFill/>
                </a:ln>
                <a:solidFill>
                  <a:srgbClr val="FFFFFF">
                    <a:lumMod val="95000"/>
                  </a:srgbClr>
                </a:solidFill>
                <a:effectLst/>
                <a:uLnTx/>
                <a:uFillTx/>
                <a:latin typeface="Consolas"/>
                <a:ea typeface="+mn-ea"/>
                <a:cs typeface="Lucida Sans"/>
              </a:rPr>
            </a:b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a:t>
            </a:r>
            <a:b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br>
            <a:r>
              <a:rPr kumimoji="0" lang="en-GB" sz="1400" b="0" i="0" u="none" strike="noStrike" kern="1200" cap="none" spc="0" normalizeH="0" baseline="0" noProof="0">
                <a:ln>
                  <a:noFill/>
                </a:ln>
                <a:solidFill>
                  <a:srgbClr val="D0006F"/>
                </a:solidFill>
                <a:effectLst/>
                <a:uLnTx/>
                <a:uFillTx/>
                <a:latin typeface="Consolas"/>
                <a:ea typeface="+mn-ea"/>
                <a:cs typeface="Lucida Sans"/>
              </a:rPr>
              <a:t>   System.</a:t>
            </a:r>
            <a:r>
              <a:rPr kumimoji="0" lang="en-GB" sz="1400" b="1" i="1" u="none" strike="noStrike" kern="1200" cap="none" spc="0" normalizeH="0" baseline="0" noProof="0">
                <a:ln>
                  <a:noFill/>
                </a:ln>
                <a:solidFill>
                  <a:srgbClr val="D0006F"/>
                </a:solidFill>
                <a:effectLst/>
                <a:uLnTx/>
                <a:uFillTx/>
                <a:latin typeface="Consolas"/>
                <a:ea typeface="+mn-ea"/>
                <a:cs typeface="Lucida Sans"/>
              </a:rPr>
              <a:t>out</a:t>
            </a:r>
            <a:r>
              <a:rPr kumimoji="0" lang="en-GB" sz="1400" b="0" i="0" u="none" strike="noStrike" kern="1200" cap="none" spc="0" normalizeH="0" baseline="0" noProof="0">
                <a:ln>
                  <a:noFill/>
                </a:ln>
                <a:solidFill>
                  <a:srgbClr val="D0006F"/>
                </a:solidFill>
                <a:effectLst/>
                <a:uLnTx/>
                <a:uFillTx/>
                <a:latin typeface="Consolas"/>
                <a:ea typeface="+mn-ea"/>
                <a:cs typeface="Lucida Sans"/>
              </a:rPr>
              <a:t>.println</a:t>
            </a:r>
            <a:r>
              <a:rPr kumimoji="0" lang="en-GB" sz="1400" b="0" i="0" u="none" strike="noStrike" kern="1200" cap="none" spc="0" normalizeH="0" baseline="0" noProof="0">
                <a:ln>
                  <a:noFill/>
                </a:ln>
                <a:solidFill>
                  <a:srgbClr val="FF6A13"/>
                </a:solidFill>
                <a:effectLst/>
                <a:uLnTx/>
                <a:uFillTx/>
                <a:latin typeface="Consolas"/>
                <a:ea typeface="+mn-ea"/>
                <a:cs typeface="Lucida Sans"/>
              </a:rPr>
              <a:t> </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1" i="0" u="none" strike="noStrike" kern="1200" cap="none" spc="0" normalizeH="0" baseline="0" noProof="0">
                <a:ln>
                  <a:noFill/>
                </a:ln>
                <a:solidFill>
                  <a:srgbClr val="FF0044"/>
                </a:solidFill>
                <a:effectLst/>
                <a:uLnTx/>
                <a:uFillTx/>
                <a:latin typeface="Consolas"/>
                <a:ea typeface="+mn-ea"/>
                <a:cs typeface="Lucida Sans"/>
              </a:rPr>
              <a:t>this</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00AEC7"/>
                </a:solidFill>
                <a:effectLst/>
                <a:uLnTx/>
                <a:uFillTx/>
                <a:latin typeface="Consolas" panose="020B0609020204030204" pitchFamily="49" charset="0"/>
                <a:ea typeface="+mn-ea"/>
                <a:cs typeface="Lucida Sans"/>
              </a:rPr>
              <a:t>name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 </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 the ”</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 			 	</a:t>
            </a:r>
            <a:r>
              <a:rPr kumimoji="0" lang="en-GB" sz="1400" b="1" i="0" u="none" strike="noStrike" kern="1200" cap="none" spc="0" normalizeH="0" baseline="0" noProof="0">
                <a:ln>
                  <a:noFill/>
                </a:ln>
                <a:solidFill>
                  <a:srgbClr val="FF0044"/>
                </a:solidFill>
                <a:effectLst/>
                <a:uLnTx/>
                <a:uFillTx/>
                <a:latin typeface="Consolas"/>
                <a:ea typeface="+mn-ea"/>
                <a:cs typeface="Lucida Sans"/>
              </a:rPr>
              <a:t>self</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00AEC7"/>
                </a:solidFill>
                <a:effectLst/>
                <a:uLnTx/>
                <a:uFillTx/>
                <a:latin typeface="Consolas" panose="020B0609020204030204" pitchFamily="49" charset="0"/>
                <a:ea typeface="+mn-ea"/>
                <a:cs typeface="Lucida Sans"/>
              </a:rPr>
              <a:t>species</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 </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 wants to ”</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 </a:t>
            </a:r>
            <a:r>
              <a:rPr kumimoji="0" lang="en-GB" sz="1400" b="1" i="0" u="none" strike="noStrike" kern="1200" cap="none" spc="0" normalizeH="0" baseline="0" noProof="0">
                <a:ln>
                  <a:noFill/>
                </a:ln>
                <a:solidFill>
                  <a:srgbClr val="FF0044"/>
                </a:solidFill>
                <a:effectLst/>
                <a:uLnTx/>
                <a:uFillTx/>
                <a:latin typeface="Consolas"/>
                <a:ea typeface="+mn-ea"/>
                <a:cs typeface="Lucida Sans"/>
              </a:rPr>
              <a:t>self</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00AEC7"/>
                </a:solidFill>
                <a:effectLst/>
                <a:uLnTx/>
                <a:uFillTx/>
                <a:latin typeface="Consolas" panose="020B0609020204030204" pitchFamily="49" charset="0"/>
                <a:ea typeface="+mn-ea"/>
                <a:cs typeface="Lucida Sans"/>
              </a:rPr>
              <a:t>ambition</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endPar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a:t>
            </a:r>
            <a:r>
              <a:rPr kumimoji="0" lang="en-GB" sz="1400" b="1" i="0" u="none" strike="noStrike" kern="1200" cap="none" spc="0" normalizeH="0" baseline="0" noProof="0">
                <a:ln>
                  <a:noFill/>
                </a:ln>
                <a:solidFill>
                  <a:srgbClr val="FF0044"/>
                </a:solidFill>
                <a:effectLst/>
                <a:uLnTx/>
                <a:uFillTx/>
                <a:latin typeface="Consolas"/>
                <a:ea typeface="+mn-ea"/>
                <a:cs typeface="Lucida Sans"/>
              </a:rPr>
              <a:t>public static void main </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a:t>
            </a:r>
            <a:r>
              <a:rPr kumimoji="0" lang="en-GB" sz="1400" b="1" i="0" u="none" strike="noStrike" kern="1200" cap="none" spc="0" normalizeH="0" baseline="0" noProof="0">
                <a:ln>
                  <a:noFill/>
                </a:ln>
                <a:solidFill>
                  <a:srgbClr val="FF0044"/>
                </a:solidFill>
                <a:effectLst/>
                <a:uLnTx/>
                <a:uFillTx/>
                <a:latin typeface="Consolas"/>
                <a:ea typeface="+mn-ea"/>
                <a:cs typeface="Lucida Sans"/>
              </a:rPr>
              <a:t>String</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FF6A13"/>
                </a:solidFill>
                <a:effectLst/>
                <a:uLnTx/>
                <a:uFillTx/>
                <a:latin typeface="Consolas"/>
                <a:ea typeface="+mn-ea"/>
                <a:cs typeface="Lucida Sans"/>
              </a:rPr>
              <a:t>args</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079ACF"/>
                </a:solidFill>
                <a:effectLst/>
                <a:uLnTx/>
                <a:uFillTx/>
                <a:latin typeface="Consolas"/>
                <a:ea typeface="+mn-ea"/>
                <a:cs typeface="Lucida Sans"/>
              </a:rPr>
              <a:t>squirrel</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 </a:t>
            </a:r>
            <a:r>
              <a:rPr kumimoji="0" lang="en-GB" sz="1400" b="1" i="0" u="none" strike="noStrike" kern="1200" cap="none" spc="0" normalizeH="0" baseline="0" noProof="0">
                <a:ln>
                  <a:noFill/>
                </a:ln>
                <a:solidFill>
                  <a:srgbClr val="FF0044"/>
                </a:solidFill>
                <a:effectLst/>
                <a:uLnTx/>
                <a:uFillTx/>
                <a:latin typeface="Consolas"/>
                <a:ea typeface="+mn-ea"/>
                <a:cs typeface="Lucida Sans"/>
              </a:rPr>
              <a:t>new</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FF6A13"/>
                </a:solidFill>
                <a:effectLst/>
                <a:uLnTx/>
                <a:uFillTx/>
                <a:latin typeface="Consolas"/>
                <a:ea typeface="+mn-ea"/>
                <a:cs typeface="Lucida Sans"/>
              </a:rPr>
              <a:t>Animal</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“Jeff”</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“black squirrel”</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“throw a 	 great party</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079ACF"/>
                </a:solidFill>
                <a:effectLst/>
                <a:uLnTx/>
                <a:uFillTx/>
                <a:latin typeface="Consolas"/>
                <a:ea typeface="+mn-ea"/>
                <a:cs typeface="Lucida Sans"/>
              </a:rPr>
              <a:t>squirrel</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 </a:t>
            </a:r>
            <a:r>
              <a:rPr kumimoji="0" lang="en-GB" sz="1400" b="1" i="0" u="none" strike="noStrike" kern="1200" cap="none" spc="0" normalizeH="0" baseline="0" noProof="0">
                <a:ln>
                  <a:noFill/>
                </a:ln>
                <a:solidFill>
                  <a:srgbClr val="FF0044"/>
                </a:solidFill>
                <a:effectLst/>
                <a:uLnTx/>
                <a:uFillTx/>
                <a:latin typeface="Consolas"/>
                <a:ea typeface="+mn-ea"/>
                <a:cs typeface="Lucida Sans"/>
              </a:rPr>
              <a:t>new</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FF6A13"/>
                </a:solidFill>
                <a:effectLst/>
                <a:uLnTx/>
                <a:uFillTx/>
                <a:latin typeface="Consolas"/>
                <a:ea typeface="+mn-ea"/>
                <a:cs typeface="Lucida Sans"/>
              </a:rPr>
              <a:t>Animal</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“Brian”</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“tamarin monkey”</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“resolve an argument he had with a friend”</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a:t>
            </a:r>
            <a:r>
              <a:rPr kumimoji="0" lang="en-GB" sz="1400" b="0" i="0" u="none" strike="noStrike" kern="1200" cap="none" spc="0" normalizeH="0" baseline="0" noProof="0">
                <a:ln>
                  <a:noFill/>
                </a:ln>
                <a:solidFill>
                  <a:srgbClr val="079ACF"/>
                </a:solidFill>
                <a:effectLst/>
                <a:uLnTx/>
                <a:uFillTx/>
                <a:latin typeface="Consolas"/>
                <a:ea typeface="+mn-ea"/>
                <a:cs typeface="Lucida Sans"/>
              </a:rPr>
              <a:t>squirrel</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a:t>
            </a:r>
            <a:r>
              <a:rPr kumimoji="0" lang="en-GB" sz="1400" b="0" i="0" u="none" strike="noStrike" kern="1200" cap="none" spc="0" normalizeH="0" baseline="0" noProof="0">
                <a:ln>
                  <a:noFill/>
                </a:ln>
                <a:solidFill>
                  <a:srgbClr val="FF6A13"/>
                </a:solidFill>
                <a:effectLst/>
                <a:uLnTx/>
                <a:uFillTx/>
                <a:latin typeface="Consolas"/>
                <a:ea typeface="+mn-ea"/>
                <a:cs typeface="Lucida Sans"/>
              </a:rPr>
              <a:t>printInfo</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79ACF"/>
                </a:solidFill>
                <a:effectLst/>
                <a:uLnTx/>
                <a:uFillTx/>
                <a:latin typeface="Consolas"/>
                <a:ea typeface="+mn-ea"/>
                <a:cs typeface="Lucida Sans"/>
              </a:rPr>
              <a:t>	tamarin</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a:t>
            </a:r>
            <a:r>
              <a:rPr kumimoji="0" lang="en-GB" sz="1400" b="0" i="0" u="none" strike="noStrike" kern="1200" cap="none" spc="0" normalizeH="0" baseline="0" noProof="0">
                <a:ln>
                  <a:noFill/>
                </a:ln>
                <a:solidFill>
                  <a:srgbClr val="FF6A13"/>
                </a:solidFill>
                <a:effectLst/>
                <a:uLnTx/>
                <a:uFillTx/>
                <a:latin typeface="Consolas"/>
                <a:ea typeface="+mn-ea"/>
                <a:cs typeface="Lucida Sans"/>
              </a:rPr>
              <a:t>printInfo</a:t>
            </a: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Consolas"/>
                <a:ea typeface="+mn-ea"/>
                <a:cs typeface="Lucida Sans"/>
              </a:rPr>
              <a:t>}</a:t>
            </a:r>
            <a:endParaRPr kumimoji="0" lang="en-GB" sz="900" b="0" i="0" u="none" strike="noStrike" kern="1200" cap="none" spc="0" normalizeH="0" baseline="0" noProof="0" dirty="0">
              <a:ln>
                <a:noFill/>
              </a:ln>
              <a:solidFill>
                <a:srgbClr val="F7F7F7">
                  <a:lumMod val="25000"/>
                </a:srgbClr>
              </a:solidFill>
              <a:effectLst/>
              <a:uLnTx/>
              <a:uFillTx/>
              <a:latin typeface="Arial"/>
              <a:ea typeface="+mn-ea"/>
              <a:cs typeface="Lucida Sans"/>
            </a:endParaRPr>
          </a:p>
        </p:txBody>
      </p:sp>
    </p:spTree>
    <p:extLst>
      <p:ext uri="{BB962C8B-B14F-4D97-AF65-F5344CB8AC3E}">
        <p14:creationId xmlns:p14="http://schemas.microsoft.com/office/powerpoint/2010/main" val="605020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9724922" cy="4546800"/>
          </a:xfrm>
        </p:spPr>
        <p:txBody>
          <a:bodyPr/>
          <a:lstStyle/>
          <a:p>
            <a:pPr>
              <a:lnSpc>
                <a:spcPct val="120000"/>
              </a:lnSpc>
            </a:pPr>
            <a:r>
              <a:rPr lang="en-GB" dirty="0"/>
              <a:t>You may have noticed the self parameter</a:t>
            </a:r>
          </a:p>
          <a:p>
            <a:pPr>
              <a:lnSpc>
                <a:spcPct val="120000"/>
              </a:lnSpc>
            </a:pPr>
            <a:r>
              <a:rPr lang="en-GB" dirty="0"/>
              <a:t>We don’t have to pass this parameter when running methods as the object itself is automatically passed in as the first parameter</a:t>
            </a:r>
          </a:p>
          <a:p>
            <a:pPr>
              <a:lnSpc>
                <a:spcPct val="120000"/>
              </a:lnSpc>
            </a:pPr>
            <a:r>
              <a:rPr lang="en-GB" dirty="0"/>
              <a:t>This means we can access the object’s properties from within the object’s methods</a:t>
            </a:r>
          </a:p>
        </p:txBody>
      </p:sp>
      <p:sp>
        <p:nvSpPr>
          <p:cNvPr id="6" name="Title 5"/>
          <p:cNvSpPr>
            <a:spLocks noGrp="1"/>
          </p:cNvSpPr>
          <p:nvPr>
            <p:ph type="title"/>
          </p:nvPr>
        </p:nvSpPr>
        <p:spPr/>
        <p:txBody>
          <a:bodyPr>
            <a:normAutofit/>
          </a:bodyPr>
          <a:lstStyle/>
          <a:p>
            <a:r>
              <a:rPr lang="en-GB" dirty="0"/>
              <a:t>self</a:t>
            </a:r>
            <a:endParaRPr lang="en-US" dirty="0"/>
          </a:p>
        </p:txBody>
      </p:sp>
    </p:spTree>
    <p:extLst>
      <p:ext uri="{BB962C8B-B14F-4D97-AF65-F5344CB8AC3E}">
        <p14:creationId xmlns:p14="http://schemas.microsoft.com/office/powerpoint/2010/main" val="107943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b="1" dirty="0" err="1">
                <a:solidFill>
                  <a:srgbClr val="F08300"/>
                </a:solidFill>
              </a:rPr>
              <a:t>getattr</a:t>
            </a:r>
            <a:r>
              <a:rPr lang="en-GB" dirty="0"/>
              <a:t>(object, name) </a:t>
            </a:r>
            <a:r>
              <a:rPr lang="en-GB" dirty="0">
                <a:solidFill>
                  <a:schemeClr val="tx1">
                    <a:lumMod val="50000"/>
                    <a:lumOff val="50000"/>
                  </a:schemeClr>
                </a:solidFill>
                <a:sym typeface="Wingdings"/>
              </a:rPr>
              <a:t></a:t>
            </a:r>
            <a:r>
              <a:rPr lang="en-GB" dirty="0">
                <a:sym typeface="Wingdings"/>
              </a:rPr>
              <a:t> </a:t>
            </a:r>
            <a:r>
              <a:rPr lang="en-GB" dirty="0"/>
              <a:t>Access an attribute of object</a:t>
            </a:r>
          </a:p>
          <a:p>
            <a:r>
              <a:rPr lang="en-GB" b="1" dirty="0" err="1">
                <a:solidFill>
                  <a:srgbClr val="F08300"/>
                </a:solidFill>
              </a:rPr>
              <a:t>hasattr</a:t>
            </a:r>
            <a:r>
              <a:rPr lang="en-GB" dirty="0"/>
              <a:t>(object, name) </a:t>
            </a:r>
            <a:r>
              <a:rPr lang="en-GB" dirty="0">
                <a:solidFill>
                  <a:schemeClr val="tx1">
                    <a:lumMod val="50000"/>
                    <a:lumOff val="50000"/>
                  </a:schemeClr>
                </a:solidFill>
                <a:sym typeface="Wingdings"/>
              </a:rPr>
              <a:t></a:t>
            </a:r>
            <a:r>
              <a:rPr lang="en-GB" dirty="0">
                <a:sym typeface="Wingdings"/>
              </a:rPr>
              <a:t> </a:t>
            </a:r>
            <a:r>
              <a:rPr lang="en-GB" dirty="0"/>
              <a:t>Check whether or not an attribute exists</a:t>
            </a:r>
          </a:p>
          <a:p>
            <a:r>
              <a:rPr lang="en-GB" b="1" dirty="0" err="1">
                <a:solidFill>
                  <a:srgbClr val="F08300"/>
                </a:solidFill>
              </a:rPr>
              <a:t>setattr</a:t>
            </a:r>
            <a:r>
              <a:rPr lang="en-GB" dirty="0"/>
              <a:t>(object, name, value) </a:t>
            </a:r>
            <a:r>
              <a:rPr lang="en-GB" dirty="0">
                <a:solidFill>
                  <a:schemeClr val="tx1">
                    <a:lumMod val="50000"/>
                    <a:lumOff val="50000"/>
                  </a:schemeClr>
                </a:solidFill>
                <a:sym typeface="Wingdings"/>
              </a:rPr>
              <a:t></a:t>
            </a:r>
            <a:r>
              <a:rPr lang="en-GB" dirty="0">
                <a:sym typeface="Wingdings"/>
              </a:rPr>
              <a:t> </a:t>
            </a:r>
            <a:r>
              <a:rPr lang="en-GB" dirty="0"/>
              <a:t>Set an existing attribute or create one if it do not already exist</a:t>
            </a:r>
          </a:p>
          <a:p>
            <a:r>
              <a:rPr lang="en-GB" b="1" dirty="0" err="1">
                <a:solidFill>
                  <a:srgbClr val="F08300"/>
                </a:solidFill>
              </a:rPr>
              <a:t>delattr</a:t>
            </a:r>
            <a:r>
              <a:rPr lang="en-GB" dirty="0"/>
              <a:t>(</a:t>
            </a:r>
            <a:r>
              <a:rPr lang="en-GB" dirty="0" err="1"/>
              <a:t>obj</a:t>
            </a:r>
            <a:r>
              <a:rPr lang="en-GB" dirty="0"/>
              <a:t>, name) </a:t>
            </a:r>
            <a:r>
              <a:rPr lang="en-GB" dirty="0">
                <a:solidFill>
                  <a:schemeClr val="tx1">
                    <a:lumMod val="50000"/>
                    <a:lumOff val="50000"/>
                  </a:schemeClr>
                </a:solidFill>
                <a:sym typeface="Wingdings"/>
              </a:rPr>
              <a:t></a:t>
            </a:r>
            <a:r>
              <a:rPr lang="en-GB" dirty="0">
                <a:sym typeface="Wingdings"/>
              </a:rPr>
              <a:t> </a:t>
            </a:r>
            <a:r>
              <a:rPr lang="en-GB" dirty="0"/>
              <a:t>Delete an attribute</a:t>
            </a:r>
          </a:p>
        </p:txBody>
      </p:sp>
      <p:sp>
        <p:nvSpPr>
          <p:cNvPr id="2" name="Title 1"/>
          <p:cNvSpPr>
            <a:spLocks noGrp="1"/>
          </p:cNvSpPr>
          <p:nvPr>
            <p:ph type="title"/>
          </p:nvPr>
        </p:nvSpPr>
        <p:spPr/>
        <p:txBody>
          <a:bodyPr/>
          <a:lstStyle/>
          <a:p>
            <a:r>
              <a:rPr lang="en-GB" dirty="0"/>
              <a:t>Attributes</a:t>
            </a:r>
            <a:endParaRPr lang="en-US" dirty="0"/>
          </a:p>
        </p:txBody>
      </p:sp>
    </p:spTree>
    <p:extLst>
      <p:ext uri="{BB962C8B-B14F-4D97-AF65-F5344CB8AC3E}">
        <p14:creationId xmlns:p14="http://schemas.microsoft.com/office/powerpoint/2010/main" val="2518832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Attributes</a:t>
            </a:r>
            <a:endParaRPr lang="en-US" dirty="0"/>
          </a:p>
        </p:txBody>
      </p:sp>
      <p:pic>
        <p:nvPicPr>
          <p:cNvPr id="4" name="Picture 3"/>
          <p:cNvPicPr>
            <a:picLocks noChangeAspect="1"/>
          </p:cNvPicPr>
          <p:nvPr/>
        </p:nvPicPr>
        <p:blipFill>
          <a:blip r:embed="rId2"/>
          <a:stretch>
            <a:fillRect/>
          </a:stretch>
        </p:blipFill>
        <p:spPr>
          <a:xfrm>
            <a:off x="477583" y="3136126"/>
            <a:ext cx="7594807" cy="3264458"/>
          </a:xfrm>
          <a:prstGeom prst="rect">
            <a:avLst/>
          </a:prstGeom>
          <a:ln w="38100" cmpd="sng">
            <a:solidFill>
              <a:srgbClr val="DADADA"/>
            </a:solidFill>
          </a:ln>
        </p:spPr>
      </p:pic>
      <p:pic>
        <p:nvPicPr>
          <p:cNvPr id="5" name="Picture 4"/>
          <p:cNvPicPr>
            <a:picLocks noChangeAspect="1"/>
          </p:cNvPicPr>
          <p:nvPr/>
        </p:nvPicPr>
        <p:blipFill>
          <a:blip r:embed="rId3"/>
          <a:stretch>
            <a:fillRect/>
          </a:stretch>
        </p:blipFill>
        <p:spPr>
          <a:xfrm>
            <a:off x="474736" y="1342385"/>
            <a:ext cx="6431820" cy="1653896"/>
          </a:xfrm>
          <a:prstGeom prst="rect">
            <a:avLst/>
          </a:prstGeom>
        </p:spPr>
      </p:pic>
    </p:spTree>
    <p:extLst>
      <p:ext uri="{BB962C8B-B14F-4D97-AF65-F5344CB8AC3E}">
        <p14:creationId xmlns:p14="http://schemas.microsoft.com/office/powerpoint/2010/main" val="27586483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10306134" cy="4546800"/>
          </a:xfrm>
        </p:spPr>
        <p:txBody>
          <a:bodyPr/>
          <a:lstStyle/>
          <a:p>
            <a:r>
              <a:rPr lang="en-GB" dirty="0"/>
              <a:t>We can create new attributes outside of the __</a:t>
            </a:r>
            <a:r>
              <a:rPr lang="en-GB" dirty="0" err="1"/>
              <a:t>init</a:t>
            </a:r>
            <a:r>
              <a:rPr lang="en-GB" dirty="0"/>
              <a:t>__ method in other methods within the class, however this is considered bad practice</a:t>
            </a:r>
          </a:p>
          <a:p>
            <a:r>
              <a:rPr lang="en-GB" dirty="0"/>
              <a:t>If you create a new attribute outside of the __</a:t>
            </a:r>
            <a:r>
              <a:rPr lang="en-GB" dirty="0" err="1"/>
              <a:t>init</a:t>
            </a:r>
            <a:r>
              <a:rPr lang="en-GB" dirty="0"/>
              <a:t>__ method you run the risk of trying to use it before it has been initialised</a:t>
            </a:r>
          </a:p>
          <a:p>
            <a:r>
              <a:rPr lang="en-GB" dirty="0"/>
              <a:t>You can even make these __</a:t>
            </a:r>
            <a:r>
              <a:rPr lang="en-GB" dirty="0" err="1"/>
              <a:t>init</a:t>
            </a:r>
            <a:r>
              <a:rPr lang="en-GB" dirty="0"/>
              <a:t>__ attributes empty values, at leas then they’re there</a:t>
            </a:r>
          </a:p>
          <a:p>
            <a:r>
              <a:rPr lang="en-GB" dirty="0"/>
              <a:t>Generally all attributes should be initialised in the __</a:t>
            </a:r>
            <a:r>
              <a:rPr lang="en-GB" dirty="0" err="1"/>
              <a:t>init</a:t>
            </a:r>
            <a:r>
              <a:rPr lang="en-GB" dirty="0"/>
              <a:t>__ method but it is very common for other methods to update/change these attributes</a:t>
            </a:r>
          </a:p>
        </p:txBody>
      </p:sp>
      <p:sp>
        <p:nvSpPr>
          <p:cNvPr id="2" name="Title 1"/>
          <p:cNvSpPr>
            <a:spLocks noGrp="1"/>
          </p:cNvSpPr>
          <p:nvPr>
            <p:ph type="title"/>
          </p:nvPr>
        </p:nvSpPr>
        <p:spPr/>
        <p:txBody>
          <a:bodyPr>
            <a:normAutofit/>
          </a:bodyPr>
          <a:lstStyle/>
          <a:p>
            <a:r>
              <a:rPr lang="en-GB" dirty="0"/>
              <a:t>Attributes</a:t>
            </a:r>
            <a:endParaRPr lang="en-US" dirty="0"/>
          </a:p>
        </p:txBody>
      </p:sp>
    </p:spTree>
    <p:extLst>
      <p:ext uri="{BB962C8B-B14F-4D97-AF65-F5344CB8AC3E}">
        <p14:creationId xmlns:p14="http://schemas.microsoft.com/office/powerpoint/2010/main" val="155097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You can use notepad++ to create scripts, simply save as a .</a:t>
            </a:r>
            <a:r>
              <a:rPr lang="en-GB" dirty="0" err="1"/>
              <a:t>py</a:t>
            </a:r>
            <a:r>
              <a:rPr lang="en-GB" dirty="0"/>
              <a:t> file and run on the command prompt!</a:t>
            </a:r>
          </a:p>
        </p:txBody>
      </p:sp>
      <p:sp>
        <p:nvSpPr>
          <p:cNvPr id="6" name="Title 5"/>
          <p:cNvSpPr>
            <a:spLocks noGrp="1"/>
          </p:cNvSpPr>
          <p:nvPr>
            <p:ph type="title"/>
          </p:nvPr>
        </p:nvSpPr>
        <p:spPr/>
        <p:txBody>
          <a:bodyPr>
            <a:normAutofit/>
          </a:bodyPr>
          <a:lstStyle/>
          <a:p>
            <a:r>
              <a:rPr lang="en-GB" dirty="0"/>
              <a:t>Installation</a:t>
            </a:r>
            <a:endParaRPr lang="en-US" dirty="0"/>
          </a:p>
        </p:txBody>
      </p:sp>
      <p:pic>
        <p:nvPicPr>
          <p:cNvPr id="7" name="Picture 6"/>
          <p:cNvPicPr>
            <a:picLocks noChangeAspect="1"/>
          </p:cNvPicPr>
          <p:nvPr/>
        </p:nvPicPr>
        <p:blipFill>
          <a:blip r:embed="rId2"/>
          <a:stretch>
            <a:fillRect/>
          </a:stretch>
        </p:blipFill>
        <p:spPr>
          <a:xfrm>
            <a:off x="865274" y="2189357"/>
            <a:ext cx="4704752" cy="1491202"/>
          </a:xfrm>
          <a:prstGeom prst="rect">
            <a:avLst/>
          </a:prstGeom>
          <a:ln w="28575" cmpd="sng">
            <a:solidFill>
              <a:srgbClr val="DADADA"/>
            </a:solidFill>
          </a:ln>
        </p:spPr>
      </p:pic>
      <p:pic>
        <p:nvPicPr>
          <p:cNvPr id="8" name="Picture 7"/>
          <p:cNvPicPr>
            <a:picLocks noChangeAspect="1"/>
          </p:cNvPicPr>
          <p:nvPr/>
        </p:nvPicPr>
        <p:blipFill>
          <a:blip r:embed="rId3"/>
          <a:stretch>
            <a:fillRect/>
          </a:stretch>
        </p:blipFill>
        <p:spPr>
          <a:xfrm>
            <a:off x="862339" y="4096594"/>
            <a:ext cx="8623662" cy="1133673"/>
          </a:xfrm>
          <a:prstGeom prst="rect">
            <a:avLst/>
          </a:prstGeom>
        </p:spPr>
      </p:pic>
    </p:spTree>
    <p:extLst>
      <p:ext uri="{BB962C8B-B14F-4D97-AF65-F5344CB8AC3E}">
        <p14:creationId xmlns:p14="http://schemas.microsoft.com/office/powerpoint/2010/main" val="28220702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430411" cy="4546800"/>
          </a:xfrm>
        </p:spPr>
        <p:txBody>
          <a:bodyPr/>
          <a:lstStyle/>
          <a:p>
            <a:pPr>
              <a:lnSpc>
                <a:spcPct val="120000"/>
              </a:lnSpc>
            </a:pPr>
            <a:r>
              <a:rPr lang="en-GB" dirty="0"/>
              <a:t>The </a:t>
            </a:r>
            <a:r>
              <a:rPr lang="en-GB" b="1" dirty="0"/>
              <a:t>input([prompt])</a:t>
            </a:r>
            <a:r>
              <a:rPr lang="en-GB" dirty="0"/>
              <a:t> function reads one line from standard input and returns it as a string</a:t>
            </a:r>
          </a:p>
          <a:p>
            <a:pPr>
              <a:lnSpc>
                <a:spcPct val="120000"/>
              </a:lnSpc>
            </a:pPr>
            <a:r>
              <a:rPr lang="en-GB" dirty="0"/>
              <a:t>Using </a:t>
            </a:r>
            <a:r>
              <a:rPr lang="en-GB" b="1" dirty="0" err="1"/>
              <a:t>eval</a:t>
            </a:r>
            <a:r>
              <a:rPr lang="en-GB" b="1" dirty="0"/>
              <a:t>(input([prompt]))</a:t>
            </a:r>
            <a:r>
              <a:rPr lang="en-GB" dirty="0"/>
              <a:t> instead assumes the input is a valid Python expression and returns the evaluated result</a:t>
            </a:r>
          </a:p>
        </p:txBody>
      </p:sp>
      <p:sp>
        <p:nvSpPr>
          <p:cNvPr id="2" name="Title 1"/>
          <p:cNvSpPr>
            <a:spLocks noGrp="1"/>
          </p:cNvSpPr>
          <p:nvPr>
            <p:ph type="title"/>
          </p:nvPr>
        </p:nvSpPr>
        <p:spPr/>
        <p:txBody>
          <a:bodyPr>
            <a:normAutofit/>
          </a:bodyPr>
          <a:lstStyle/>
          <a:p>
            <a:r>
              <a:rPr lang="en-GB" dirty="0" err="1"/>
              <a:t>Input/Output</a:t>
            </a:r>
            <a:r>
              <a:rPr lang="en-GB" dirty="0"/>
              <a:t> Functions</a:t>
            </a:r>
            <a:endParaRPr lang="en-US" dirty="0"/>
          </a:p>
        </p:txBody>
      </p:sp>
      <p:sp>
        <p:nvSpPr>
          <p:cNvPr id="12" name="Content Placeholder 9"/>
          <p:cNvSpPr txBox="1">
            <a:spLocks/>
          </p:cNvSpPr>
          <p:nvPr/>
        </p:nvSpPr>
        <p:spPr>
          <a:xfrm>
            <a:off x="5952015" y="1642163"/>
            <a:ext cx="5338568" cy="4126198"/>
          </a:xfrm>
          <a:prstGeom prst="rect">
            <a:avLst/>
          </a:prstGeom>
          <a:solidFill>
            <a:srgbClr val="FFFFFF">
              <a:lumMod val="85000"/>
            </a:srgb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1" i="0" u="none" strike="noStrike" kern="1200" cap="none" spc="0" normalizeH="0" baseline="0" noProof="0" dirty="0">
                <a:ln>
                  <a:noFill/>
                </a:ln>
                <a:solidFill>
                  <a:srgbClr val="FF0044"/>
                </a:solidFill>
                <a:effectLst/>
                <a:uLnTx/>
                <a:uFillTx/>
                <a:latin typeface="Consolas" panose="020B0609020204030204" pitchFamily="49" charset="0"/>
                <a:ea typeface="+mn-ea"/>
                <a:cs typeface="Lucida Sans"/>
              </a:rPr>
              <a:t>class</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500" b="0" i="0" u="none" strike="noStrike" kern="1200" cap="none" spc="0" normalizeH="0" baseline="0" noProof="0" dirty="0" err="1">
                <a:ln>
                  <a:noFill/>
                </a:ln>
                <a:solidFill>
                  <a:srgbClr val="FF6A13"/>
                </a:solidFill>
                <a:effectLst/>
                <a:uLnTx/>
                <a:uFillTx/>
                <a:latin typeface="Consolas" panose="020B0609020204030204" pitchFamily="49" charset="0"/>
                <a:ea typeface="+mn-ea"/>
                <a:cs typeface="Lucida Sans"/>
              </a:rPr>
              <a:t>InputOutput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object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500" b="1" i="0" u="none" strike="noStrike" kern="1200" cap="none" spc="0" normalizeH="0" baseline="0" noProof="0" dirty="0" err="1">
                <a:ln>
                  <a:noFill/>
                </a:ln>
                <a:solidFill>
                  <a:srgbClr val="FF0044"/>
                </a:solidFill>
                <a:effectLst/>
                <a:uLnTx/>
                <a:uFillTx/>
                <a:latin typeface="Consolas" panose="020B0609020204030204" pitchFamily="49" charset="0"/>
                <a:ea typeface="+mn-ea"/>
                <a:cs typeface="Lucida Sans"/>
              </a:rPr>
              <a:t>def</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500" b="0" i="0" u="none" strike="noStrike" kern="1200" cap="none" spc="0" normalizeH="0" baseline="0" noProof="0" dirty="0" err="1">
                <a:ln>
                  <a:noFill/>
                </a:ln>
                <a:solidFill>
                  <a:srgbClr val="FF6A13"/>
                </a:solidFill>
                <a:effectLst/>
                <a:uLnTx/>
                <a:uFillTx/>
                <a:latin typeface="Consolas" panose="020B0609020204030204" pitchFamily="49" charset="0"/>
                <a:ea typeface="+mn-ea"/>
                <a:cs typeface="Lucida Sans"/>
              </a:rPr>
              <a:t>getInput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1" i="0" u="none" strike="noStrike" kern="1200" cap="none" spc="0" normalizeH="0" baseline="0" noProof="0" dirty="0">
                <a:ln>
                  <a:noFill/>
                </a:ln>
                <a:solidFill>
                  <a:srgbClr val="FF0044"/>
                </a:solidFill>
                <a:effectLst/>
                <a:uLnTx/>
                <a:uFillTx/>
                <a:latin typeface="Consolas" panose="020B0609020204030204" pitchFamily="49" charset="0"/>
                <a:ea typeface="+mn-ea"/>
                <a:cs typeface="Lucida Sans"/>
              </a:rPr>
              <a:t>self</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string</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5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input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"Type something: "</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5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string</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500" b="1" i="0" u="none" strike="noStrike" kern="1200" cap="none" spc="0" normalizeH="0" baseline="0" noProof="0" dirty="0" err="1">
                <a:ln>
                  <a:noFill/>
                </a:ln>
                <a:solidFill>
                  <a:srgbClr val="FF0044"/>
                </a:solidFill>
                <a:effectLst/>
                <a:uLnTx/>
                <a:uFillTx/>
                <a:latin typeface="Consolas" panose="020B0609020204030204" pitchFamily="49" charset="0"/>
                <a:ea typeface="+mn-ea"/>
                <a:cs typeface="Lucida Sans"/>
              </a:rPr>
              <a:t>def</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500" b="0" i="0" u="none" strike="noStrike" kern="1200" cap="none" spc="0" normalizeH="0" baseline="0" noProof="0" dirty="0" err="1">
                <a:ln>
                  <a:noFill/>
                </a:ln>
                <a:solidFill>
                  <a:srgbClr val="FF6A13"/>
                </a:solidFill>
                <a:effectLst/>
                <a:uLnTx/>
                <a:uFillTx/>
                <a:latin typeface="Consolas" panose="020B0609020204030204" pitchFamily="49" charset="0"/>
                <a:ea typeface="+mn-ea"/>
                <a:cs typeface="Lucida Sans"/>
              </a:rPr>
              <a:t>evaluateInput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1" i="0" u="none" strike="noStrike" kern="1200" cap="none" spc="0" normalizeH="0" baseline="0" noProof="0" dirty="0">
                <a:ln>
                  <a:noFill/>
                </a:ln>
                <a:solidFill>
                  <a:srgbClr val="FF0044"/>
                </a:solidFill>
                <a:effectLst/>
                <a:uLnTx/>
                <a:uFillTx/>
                <a:latin typeface="Consolas" panose="020B0609020204030204" pitchFamily="49" charset="0"/>
                <a:ea typeface="+mn-ea"/>
                <a:cs typeface="Lucida Sans"/>
              </a:rPr>
              <a:t>self</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string</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5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input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"Type an expression to 				   evaluate: "</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5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err="1">
                <a:ln>
                  <a:noFill/>
                </a:ln>
                <a:solidFill>
                  <a:srgbClr val="D0006F"/>
                </a:solidFill>
                <a:effectLst/>
                <a:uLnTx/>
                <a:uFillTx/>
                <a:latin typeface="Consolas" panose="020B0609020204030204" pitchFamily="49" charset="0"/>
                <a:ea typeface="+mn-ea"/>
                <a:cs typeface="Lucida Sans"/>
              </a:rPr>
              <a:t>eval</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string</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err="1">
                <a:ln>
                  <a:noFill/>
                </a:ln>
                <a:solidFill>
                  <a:srgbClr val="079ACF"/>
                </a:solidFill>
                <a:effectLst/>
                <a:uLnTx/>
                <a:uFillTx/>
                <a:latin typeface="Consolas" panose="020B0609020204030204" pitchFamily="49" charset="0"/>
                <a:ea typeface="+mn-ea"/>
                <a:cs typeface="Lucida Sans"/>
              </a:rPr>
              <a:t>inputOutput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500" b="0" i="0" u="none" strike="noStrike" kern="1200" cap="none" spc="0" normalizeH="0" baseline="0" noProof="0" dirty="0" err="1">
                <a:ln>
                  <a:noFill/>
                </a:ln>
                <a:solidFill>
                  <a:srgbClr val="FF6A13"/>
                </a:solidFill>
                <a:effectLst/>
                <a:uLnTx/>
                <a:uFillTx/>
                <a:latin typeface="Consolas" panose="020B0609020204030204" pitchFamily="49" charset="0"/>
                <a:ea typeface="+mn-ea"/>
                <a:cs typeface="Lucida Sans"/>
              </a:rPr>
              <a:t>InputOutput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err="1">
                <a:ln>
                  <a:noFill/>
                </a:ln>
                <a:solidFill>
                  <a:srgbClr val="079ACF"/>
                </a:solidFill>
                <a:effectLst/>
                <a:uLnTx/>
                <a:uFillTx/>
                <a:latin typeface="Consolas" panose="020B0609020204030204" pitchFamily="49" charset="0"/>
                <a:ea typeface="+mn-ea"/>
                <a:cs typeface="Lucida Sans"/>
              </a:rPr>
              <a:t>inputOutput</a:t>
            </a:r>
            <a:r>
              <a:rPr kumimoji="0" lang="en-GB" sz="15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err="1">
                <a:ln>
                  <a:noFill/>
                </a:ln>
                <a:solidFill>
                  <a:srgbClr val="FF6A13"/>
                </a:solidFill>
                <a:effectLst/>
                <a:uLnTx/>
                <a:uFillTx/>
                <a:latin typeface="Consolas" panose="020B0609020204030204" pitchFamily="49" charset="0"/>
                <a:ea typeface="+mn-ea"/>
                <a:cs typeface="Lucida Sans"/>
              </a:rPr>
              <a:t>getInput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500" b="0" i="0" u="none" strike="noStrike" kern="1200" cap="none" spc="0" normalizeH="0" baseline="0" noProof="0" dirty="0" err="1">
                <a:ln>
                  <a:noFill/>
                </a:ln>
                <a:solidFill>
                  <a:srgbClr val="079ACF"/>
                </a:solidFill>
                <a:effectLst/>
                <a:uLnTx/>
                <a:uFillTx/>
                <a:latin typeface="Consolas" panose="020B0609020204030204" pitchFamily="49" charset="0"/>
                <a:ea typeface="+mn-ea"/>
                <a:cs typeface="Lucida Sans"/>
              </a:rPr>
              <a:t>inputOutput</a:t>
            </a:r>
            <a:r>
              <a:rPr kumimoji="0" lang="en-GB" sz="15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500" b="0" i="0" u="none" strike="noStrike" kern="1200" cap="none" spc="0" normalizeH="0" baseline="0" noProof="0" dirty="0" err="1">
                <a:ln>
                  <a:noFill/>
                </a:ln>
                <a:solidFill>
                  <a:srgbClr val="FF6A13"/>
                </a:solidFill>
                <a:effectLst/>
                <a:uLnTx/>
                <a:uFillTx/>
                <a:latin typeface="Consolas" panose="020B0609020204030204" pitchFamily="49" charset="0"/>
                <a:ea typeface="+mn-ea"/>
                <a:cs typeface="Lucida Sans"/>
              </a:rPr>
              <a:t>evaluateInput</a:t>
            </a:r>
            <a:r>
              <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5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p:txBody>
      </p:sp>
    </p:spTree>
    <p:extLst>
      <p:ext uri="{BB962C8B-B14F-4D97-AF65-F5344CB8AC3E}">
        <p14:creationId xmlns:p14="http://schemas.microsoft.com/office/powerpoint/2010/main" val="3668726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Object Oriented Programming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64140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Inheritance</a:t>
            </a:r>
          </a:p>
          <a:p>
            <a:pPr lvl="1"/>
            <a:r>
              <a:rPr lang="en-GB" dirty="0"/>
              <a:t>Child class ‘inherits’ attributes and behaviours from its parent</a:t>
            </a:r>
          </a:p>
          <a:p>
            <a:r>
              <a:rPr lang="en-GB" dirty="0"/>
              <a:t>Encapsulation</a:t>
            </a:r>
          </a:p>
          <a:p>
            <a:pPr lvl="1"/>
            <a:r>
              <a:rPr lang="en-GB" dirty="0"/>
              <a:t>Controlling what manipulates methods and attributes</a:t>
            </a:r>
          </a:p>
          <a:p>
            <a:r>
              <a:rPr lang="en-GB" dirty="0"/>
              <a:t>Abstraction</a:t>
            </a:r>
          </a:p>
          <a:p>
            <a:pPr lvl="1"/>
            <a:r>
              <a:rPr lang="en-GB" dirty="0"/>
              <a:t>Taking away the complexity when you don’t need to know it</a:t>
            </a:r>
          </a:p>
          <a:p>
            <a:r>
              <a:rPr lang="en-GB" dirty="0"/>
              <a:t>Polymorphism</a:t>
            </a:r>
          </a:p>
          <a:p>
            <a:pPr lvl="1"/>
            <a:r>
              <a:rPr lang="en-GB" dirty="0"/>
              <a:t>Something being able to have many forms depending on the situation</a:t>
            </a:r>
          </a:p>
        </p:txBody>
      </p:sp>
      <p:sp>
        <p:nvSpPr>
          <p:cNvPr id="2" name="Title 1"/>
          <p:cNvSpPr>
            <a:spLocks noGrp="1"/>
          </p:cNvSpPr>
          <p:nvPr>
            <p:ph type="title"/>
          </p:nvPr>
        </p:nvSpPr>
        <p:spPr/>
        <p:txBody>
          <a:bodyPr>
            <a:normAutofit/>
          </a:bodyPr>
          <a:lstStyle/>
          <a:p>
            <a:r>
              <a:rPr lang="en-GB" dirty="0"/>
              <a:t>Concepts</a:t>
            </a:r>
            <a:endParaRPr lang="en-US" dirty="0"/>
          </a:p>
        </p:txBody>
      </p:sp>
    </p:spTree>
    <p:extLst>
      <p:ext uri="{BB962C8B-B14F-4D97-AF65-F5344CB8AC3E}">
        <p14:creationId xmlns:p14="http://schemas.microsoft.com/office/powerpoint/2010/main" val="42477444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1" y="1544760"/>
            <a:ext cx="6485202" cy="4546800"/>
          </a:xfrm>
        </p:spPr>
        <p:txBody>
          <a:bodyPr/>
          <a:lstStyle/>
          <a:p>
            <a:pPr>
              <a:lnSpc>
                <a:spcPct val="120000"/>
              </a:lnSpc>
            </a:pPr>
            <a:r>
              <a:rPr lang="en-GB" dirty="0"/>
              <a:t>State the arguments you want to pass on instantiation and include any additional methods or attributes in the </a:t>
            </a:r>
            <a:r>
              <a:rPr lang="en-GB" b="1" dirty="0"/>
              <a:t>__</a:t>
            </a:r>
            <a:r>
              <a:rPr lang="en-GB" b="1" dirty="0" err="1"/>
              <a:t>init</a:t>
            </a:r>
            <a:r>
              <a:rPr lang="en-GB" b="1" dirty="0"/>
              <a:t>__() </a:t>
            </a:r>
            <a:r>
              <a:rPr lang="en-GB" dirty="0"/>
              <a:t>method</a:t>
            </a:r>
          </a:p>
          <a:p>
            <a:pPr>
              <a:lnSpc>
                <a:spcPct val="120000"/>
              </a:lnSpc>
            </a:pPr>
            <a:r>
              <a:rPr lang="en-GB" dirty="0"/>
              <a:t>Methods will be evaluated in reverse order so redefining a method in the child class will override the parent method</a:t>
            </a:r>
          </a:p>
        </p:txBody>
      </p:sp>
      <p:sp>
        <p:nvSpPr>
          <p:cNvPr id="2" name="Title 1"/>
          <p:cNvSpPr>
            <a:spLocks noGrp="1"/>
          </p:cNvSpPr>
          <p:nvPr>
            <p:ph type="title"/>
          </p:nvPr>
        </p:nvSpPr>
        <p:spPr/>
        <p:txBody>
          <a:bodyPr>
            <a:normAutofit/>
          </a:bodyPr>
          <a:lstStyle/>
          <a:p>
            <a:r>
              <a:rPr lang="en-GB" dirty="0"/>
              <a:t>Inheritance</a:t>
            </a:r>
            <a:endParaRPr lang="en-US" dirty="0"/>
          </a:p>
        </p:txBody>
      </p:sp>
      <p:sp>
        <p:nvSpPr>
          <p:cNvPr id="12" name="Content Placeholder 8"/>
          <p:cNvSpPr txBox="1">
            <a:spLocks/>
          </p:cNvSpPr>
          <p:nvPr/>
        </p:nvSpPr>
        <p:spPr>
          <a:xfrm>
            <a:off x="852563" y="3895819"/>
            <a:ext cx="5885192" cy="2281493"/>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a:ln>
                  <a:noFill/>
                </a:ln>
                <a:solidFill>
                  <a:srgbClr val="FF0044"/>
                </a:solidFill>
                <a:effectLst/>
                <a:uLnTx/>
                <a:uFillTx/>
                <a:latin typeface="Arial"/>
                <a:ea typeface="+mn-ea"/>
                <a:cs typeface="Lucida Sans"/>
              </a:rPr>
              <a:t>class</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FF6A13"/>
                </a:solidFill>
                <a:effectLst/>
                <a:uLnTx/>
                <a:uFillTx/>
                <a:latin typeface="Arial"/>
                <a:ea typeface="+mn-ea"/>
                <a:cs typeface="Lucida Sans"/>
              </a:rPr>
              <a:t>Animal</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object</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1" i="1" u="none" strike="noStrike" kern="1200" cap="none" spc="0" normalizeH="0" baseline="0" noProof="0">
                <a:ln>
                  <a:noFill/>
                </a:ln>
                <a:solidFill>
                  <a:srgbClr val="FF0044"/>
                </a:solidFill>
                <a:effectLst/>
                <a:uLnTx/>
                <a:uFillTx/>
                <a:latin typeface="Arial"/>
                <a:ea typeface="+mn-ea"/>
                <a:cs typeface="Lucida Sans"/>
              </a:rPr>
              <a:t>def</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1" u="none" strike="noStrike" kern="1200" cap="none" spc="0" normalizeH="0" baseline="0" noProof="0">
                <a:ln>
                  <a:noFill/>
                </a:ln>
                <a:solidFill>
                  <a:srgbClr val="FF6A13"/>
                </a:solidFill>
                <a:effectLst/>
                <a:uLnTx/>
                <a:uFillTx/>
                <a:latin typeface="Arial"/>
                <a:ea typeface="+mn-ea"/>
                <a:cs typeface="Lucida Sans"/>
              </a:rPr>
              <a:t>__init__</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FF0044"/>
                </a:solidFill>
                <a:effectLst/>
                <a:uLnTx/>
                <a:uFillTx/>
                <a:latin typeface="Arial"/>
                <a:ea typeface="+mn-ea"/>
                <a:cs typeface="Lucida Sans"/>
              </a:rPr>
              <a:t>self</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0AEC7"/>
                </a:solidFill>
                <a:effectLst/>
                <a:uLnTx/>
                <a:uFillTx/>
                <a:latin typeface="Arial"/>
                <a:ea typeface="+mn-ea"/>
                <a:cs typeface="Lucida Sans"/>
              </a:rPr>
              <a:t>name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0AEC7"/>
                </a:solidFill>
                <a:effectLst/>
                <a:uLnTx/>
                <a:uFillTx/>
                <a:latin typeface="Arial"/>
                <a:ea typeface="+mn-ea"/>
                <a:cs typeface="Lucida Sans"/>
              </a:rPr>
              <a:t>species</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0AEC7"/>
                </a:solidFill>
                <a:effectLst/>
                <a:uLnTx/>
                <a:uFillTx/>
                <a:latin typeface="Arial"/>
                <a:ea typeface="+mn-ea"/>
                <a:cs typeface="Lucida Sans"/>
              </a:rPr>
              <a:t>ambition</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 </a:t>
            </a:r>
            <a:r>
              <a:rPr kumimoji="0" lang="en-GB" sz="1400" b="0" i="0" u="none" strike="noStrike" kern="1200" cap="none" spc="0" normalizeH="0" baseline="0" noProof="0">
                <a:ln>
                  <a:noFill/>
                </a:ln>
                <a:solidFill>
                  <a:srgbClr val="43B02A"/>
                </a:solidFill>
                <a:effectLst/>
                <a:uLnTx/>
                <a:uFillTx/>
                <a:latin typeface="Arial"/>
                <a:ea typeface="+mn-ea"/>
                <a:cs typeface="Lucida Sans"/>
              </a:rPr>
              <a:t>"unknown"</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1" i="0" u="none" strike="noStrike" kern="1200" cap="none" spc="0" normalizeH="0" baseline="0" noProof="0">
                <a:ln>
                  <a:noFill/>
                </a:ln>
                <a:solidFill>
                  <a:srgbClr val="FF0044"/>
                </a:solidFill>
                <a:effectLst/>
                <a:uLnTx/>
                <a:uFillTx/>
                <a:latin typeface="Arial"/>
                <a:ea typeface="+mn-ea"/>
                <a:cs typeface="Lucida Sans"/>
              </a:rPr>
              <a:t>self</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name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 </a:t>
            </a:r>
            <a:r>
              <a:rPr kumimoji="0" lang="en-GB" sz="1400" b="0" i="0" u="none" strike="noStrike" kern="1200" cap="none" spc="0" normalizeH="0" baseline="0" noProof="0">
                <a:ln>
                  <a:noFill/>
                </a:ln>
                <a:solidFill>
                  <a:srgbClr val="079ACF"/>
                </a:solidFill>
                <a:effectLst/>
                <a:uLnTx/>
                <a:uFillTx/>
                <a:latin typeface="Arial"/>
                <a:ea typeface="+mn-ea"/>
                <a:cs typeface="Lucida Sans"/>
              </a:rPr>
              <a:t>name</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1" i="0" u="none" strike="noStrike" kern="1200" cap="none" spc="0" normalizeH="0" baseline="0" noProof="0">
                <a:ln>
                  <a:noFill/>
                </a:ln>
                <a:solidFill>
                  <a:srgbClr val="FF0044"/>
                </a:solidFill>
                <a:effectLst/>
                <a:uLnTx/>
                <a:uFillTx/>
                <a:latin typeface="Arial"/>
                <a:ea typeface="+mn-ea"/>
                <a:cs typeface="Lucida Sans"/>
              </a:rPr>
              <a:t>self</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species</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 </a:t>
            </a:r>
            <a:r>
              <a:rPr kumimoji="0" lang="en-GB" sz="1400" b="0" i="0" u="none" strike="noStrike" kern="1200" cap="none" spc="0" normalizeH="0" baseline="0" noProof="0">
                <a:ln>
                  <a:noFill/>
                </a:ln>
                <a:solidFill>
                  <a:srgbClr val="079ACF"/>
                </a:solidFill>
                <a:effectLst/>
                <a:uLnTx/>
                <a:uFillTx/>
                <a:latin typeface="Arial"/>
                <a:ea typeface="+mn-ea"/>
                <a:cs typeface="Lucida Sans"/>
              </a:rPr>
              <a:t>species</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1" i="0" u="none" strike="noStrike" kern="1200" cap="none" spc="0" normalizeH="0" baseline="0" noProof="0">
                <a:ln>
                  <a:noFill/>
                </a:ln>
                <a:solidFill>
                  <a:srgbClr val="FF0044"/>
                </a:solidFill>
                <a:effectLst/>
                <a:uLnTx/>
                <a:uFillTx/>
                <a:latin typeface="Arial"/>
                <a:ea typeface="+mn-ea"/>
                <a:cs typeface="Lucida Sans"/>
              </a:rPr>
              <a:t>self</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ambition</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 </a:t>
            </a:r>
            <a:r>
              <a:rPr kumimoji="0" lang="en-GB" sz="1400" b="0" i="0" u="none" strike="noStrike" kern="1200" cap="none" spc="0" normalizeH="0" baseline="0" noProof="0">
                <a:ln>
                  <a:noFill/>
                </a:ln>
                <a:solidFill>
                  <a:srgbClr val="079ACF"/>
                </a:solidFill>
                <a:effectLst/>
                <a:uLnTx/>
                <a:uFillTx/>
                <a:latin typeface="Arial"/>
                <a:ea typeface="+mn-ea"/>
                <a:cs typeface="Lucida Sans"/>
              </a:rPr>
              <a:t>ambition</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1" i="0" u="none" strike="noStrike" kern="1200" cap="none" spc="0" normalizeH="0" baseline="0" noProof="0">
                <a:ln>
                  <a:noFill/>
                </a:ln>
                <a:solidFill>
                  <a:srgbClr val="FF0044"/>
                </a:solidFill>
                <a:effectLst/>
                <a:uLnTx/>
                <a:uFillTx/>
                <a:latin typeface="Arial"/>
                <a:ea typeface="+mn-ea"/>
                <a:cs typeface="Lucida Sans"/>
              </a:rPr>
              <a:t>class</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FF6A13"/>
                </a:solidFill>
                <a:effectLst/>
                <a:uLnTx/>
                <a:uFillTx/>
                <a:latin typeface="Arial"/>
                <a:ea typeface="+mn-ea"/>
                <a:cs typeface="Lucida Sans"/>
              </a:rPr>
              <a:t>Sparrow</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0AEC7"/>
                </a:solidFill>
                <a:effectLst/>
                <a:uLnTx/>
                <a:uFillTx/>
                <a:latin typeface="Arial"/>
                <a:ea typeface="+mn-ea"/>
                <a:cs typeface="Lucida Sans"/>
              </a:rPr>
              <a:t>Animal</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1" i="1" u="none" strike="noStrike" kern="1200" cap="none" spc="0" normalizeH="0" baseline="0" noProof="0">
                <a:ln>
                  <a:noFill/>
                </a:ln>
                <a:solidFill>
                  <a:srgbClr val="FF0044"/>
                </a:solidFill>
                <a:effectLst/>
                <a:uLnTx/>
                <a:uFillTx/>
                <a:latin typeface="Arial"/>
                <a:ea typeface="+mn-ea"/>
                <a:cs typeface="Lucida Sans"/>
              </a:rPr>
              <a:t>def</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1" u="none" strike="noStrike" kern="1200" cap="none" spc="0" normalizeH="0" baseline="0" noProof="0">
                <a:ln>
                  <a:noFill/>
                </a:ln>
                <a:solidFill>
                  <a:srgbClr val="FF6A13"/>
                </a:solidFill>
                <a:effectLst/>
                <a:uLnTx/>
                <a:uFillTx/>
                <a:latin typeface="Arial"/>
                <a:ea typeface="+mn-ea"/>
                <a:cs typeface="Lucida Sans"/>
              </a:rPr>
              <a:t>__init__</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FF0044"/>
                </a:solidFill>
                <a:effectLst/>
                <a:uLnTx/>
                <a:uFillTx/>
                <a:latin typeface="Arial"/>
                <a:ea typeface="+mn-ea"/>
                <a:cs typeface="Lucida Sans"/>
              </a:rPr>
              <a:t>self</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0AEC7"/>
                </a:solidFill>
                <a:effectLst/>
                <a:uLnTx/>
                <a:uFillTx/>
                <a:latin typeface="Arial"/>
                <a:ea typeface="+mn-ea"/>
                <a:cs typeface="Lucida Sans"/>
              </a:rPr>
              <a:t>name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0AEC7"/>
                </a:solidFill>
                <a:effectLst/>
                <a:uLnTx/>
                <a:uFillTx/>
                <a:latin typeface="Arial"/>
                <a:ea typeface="+mn-ea"/>
                <a:cs typeface="Lucida Sans"/>
              </a:rPr>
              <a:t>ambition</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1" i="0" u="none" strike="noStrike" kern="1200" cap="none" spc="0" normalizeH="0" baseline="0" noProof="0">
                <a:ln>
                  <a:noFill/>
                </a:ln>
                <a:solidFill>
                  <a:srgbClr val="FF0044"/>
                </a:solidFill>
                <a:effectLst/>
                <a:uLnTx/>
                <a:uFillTx/>
                <a:latin typeface="Arial"/>
                <a:ea typeface="+mn-ea"/>
                <a:cs typeface="Lucida Sans"/>
              </a:rPr>
              <a:t>Animal</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1" u="none" strike="noStrike" kern="1200" cap="none" spc="0" normalizeH="0" baseline="0" noProof="0">
                <a:ln>
                  <a:noFill/>
                </a:ln>
                <a:solidFill>
                  <a:srgbClr val="FF6A13"/>
                </a:solidFill>
                <a:effectLst/>
                <a:uLnTx/>
                <a:uFillTx/>
                <a:latin typeface="Arial"/>
                <a:ea typeface="+mn-ea"/>
                <a:cs typeface="Lucida Sans"/>
              </a:rPr>
              <a:t>__init__</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FF0044"/>
                </a:solidFill>
                <a:effectLst/>
                <a:uLnTx/>
                <a:uFillTx/>
                <a:latin typeface="Arial"/>
                <a:ea typeface="+mn-ea"/>
                <a:cs typeface="Lucida Sans"/>
              </a:rPr>
              <a:t>self</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0AEC7"/>
                </a:solidFill>
                <a:effectLst/>
                <a:uLnTx/>
                <a:uFillTx/>
                <a:latin typeface="Arial"/>
                <a:ea typeface="+mn-ea"/>
                <a:cs typeface="Lucida Sans"/>
              </a:rPr>
              <a:t>name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43B02A"/>
                </a:solidFill>
                <a:effectLst/>
                <a:uLnTx/>
                <a:uFillTx/>
                <a:latin typeface="Arial"/>
                <a:ea typeface="+mn-ea"/>
                <a:cs typeface="Lucida Sans"/>
              </a:rPr>
              <a:t>"sparrow"</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0AEC7"/>
                </a:solidFill>
                <a:effectLst/>
                <a:uLnTx/>
                <a:uFillTx/>
                <a:latin typeface="Arial"/>
                <a:ea typeface="+mn-ea"/>
                <a:cs typeface="Lucida Sans"/>
              </a:rPr>
              <a:t>ambition</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1" i="0" u="none" strike="noStrike" kern="1200" cap="none" spc="0" normalizeH="0" baseline="0" noProof="0">
                <a:ln>
                  <a:noFill/>
                </a:ln>
                <a:solidFill>
                  <a:srgbClr val="FF0044"/>
                </a:solidFill>
                <a:effectLst/>
                <a:uLnTx/>
                <a:uFillTx/>
                <a:latin typeface="Arial"/>
                <a:ea typeface="+mn-ea"/>
                <a:cs typeface="Lucida Sans"/>
              </a:rPr>
              <a:t>self</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canFly</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 </a:t>
            </a:r>
            <a:r>
              <a:rPr kumimoji="0" lang="en-GB" sz="1400" b="0" i="0" u="none" strike="noStrike" kern="1200" cap="none" spc="0" normalizeH="0" baseline="0" noProof="0">
                <a:ln>
                  <a:noFill/>
                </a:ln>
                <a:solidFill>
                  <a:srgbClr val="D0006F"/>
                </a:solidFill>
                <a:effectLst/>
                <a:uLnTx/>
                <a:uFillTx/>
                <a:latin typeface="Arial"/>
                <a:ea typeface="+mn-ea"/>
                <a:cs typeface="Lucida Sans"/>
              </a:rPr>
              <a:t>True</a:t>
            </a:r>
            <a:endParaRPr kumimoji="0" lang="en-GB" sz="1400" b="0" i="0" u="none" strike="noStrike" kern="1200" cap="none" spc="0" normalizeH="0" baseline="0" noProof="0" dirty="0">
              <a:ln>
                <a:noFill/>
              </a:ln>
              <a:solidFill>
                <a:srgbClr val="D0006F"/>
              </a:solidFill>
              <a:effectLst/>
              <a:uLnTx/>
              <a:uFillTx/>
              <a:latin typeface="Arial"/>
              <a:ea typeface="+mn-ea"/>
              <a:cs typeface="Lucida Sans"/>
            </a:endParaRPr>
          </a:p>
        </p:txBody>
      </p:sp>
      <p:sp>
        <p:nvSpPr>
          <p:cNvPr id="14" name="Content Placeholder 8"/>
          <p:cNvSpPr txBox="1">
            <a:spLocks/>
          </p:cNvSpPr>
          <p:nvPr/>
        </p:nvSpPr>
        <p:spPr>
          <a:xfrm>
            <a:off x="7120108" y="1652925"/>
            <a:ext cx="4127422" cy="4524387"/>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1" i="1" u="none" strike="noStrike" kern="1200" cap="none" spc="0" normalizeH="0" baseline="0" noProof="0">
                <a:ln>
                  <a:noFill/>
                </a:ln>
                <a:solidFill>
                  <a:srgbClr val="FF0044"/>
                </a:solidFill>
                <a:effectLst/>
                <a:uLnTx/>
                <a:uFillTx/>
                <a:latin typeface="Arial"/>
                <a:ea typeface="+mn-ea"/>
                <a:cs typeface="Lucida Sans"/>
              </a:rPr>
              <a:t>def</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FF6A13"/>
                </a:solidFill>
                <a:effectLst/>
                <a:uLnTx/>
                <a:uFillTx/>
                <a:latin typeface="Arial"/>
                <a:ea typeface="+mn-ea"/>
                <a:cs typeface="Lucida Sans"/>
              </a:rPr>
              <a:t>printInfo</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FF6A13"/>
                </a:solidFill>
                <a:effectLst/>
                <a:uLnTx/>
                <a:uFillTx/>
                <a:latin typeface="Arial"/>
                <a:ea typeface="+mn-ea"/>
                <a:cs typeface="Lucida Sans"/>
              </a:rPr>
              <a:t>print</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79ACF"/>
                </a:solidFill>
                <a:effectLst/>
                <a:uLnTx/>
                <a:uFillTx/>
                <a:latin typeface="Arial"/>
                <a:ea typeface="+mn-ea"/>
                <a:cs typeface="Lucida Sans"/>
              </a:rPr>
              <a:t>sparrow</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name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43B02A"/>
                </a:solidFill>
                <a:effectLst/>
                <a:uLnTx/>
                <a:uFillTx/>
                <a:latin typeface="Arial"/>
                <a:ea typeface="+mn-ea"/>
                <a:cs typeface="Lucida Sans"/>
              </a:rPr>
              <a:t>		“wants to be the best”,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43B02A"/>
                </a:solidFill>
                <a:effectLst/>
                <a:uLnTx/>
                <a:uFillTx/>
                <a:latin typeface="Arial"/>
                <a:ea typeface="+mn-ea"/>
                <a:cs typeface="Lucida Sans"/>
              </a:rPr>
              <a:t>		</a:t>
            </a:r>
            <a:r>
              <a:rPr kumimoji="0" lang="en-GB" sz="1400" b="0" i="0" u="none" strike="noStrike" kern="1200" cap="none" spc="0" normalizeH="0" baseline="0" noProof="0">
                <a:ln>
                  <a:noFill/>
                </a:ln>
                <a:solidFill>
                  <a:srgbClr val="079ACF"/>
                </a:solidFill>
                <a:effectLst/>
                <a:uLnTx/>
                <a:uFillTx/>
                <a:latin typeface="Arial"/>
                <a:ea typeface="+mn-ea"/>
                <a:cs typeface="Lucida Sans"/>
              </a:rPr>
              <a:t>sparrow</a:t>
            </a:r>
            <a:r>
              <a:rPr kumimoji="0" lang="en-GB" sz="1400" b="0" i="0" u="none" strike="noStrike" kern="1200" cap="none" spc="0" normalizeH="0" baseline="0" noProof="0">
                <a:ln>
                  <a:noFill/>
                </a:ln>
                <a:solidFill>
                  <a:srgbClr val="43B02A"/>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species</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endParaRPr kumimoji="0" lang="en-GB" sz="1400" b="0" i="0" u="none" strike="noStrike" kern="1200" cap="none" spc="0" normalizeH="0" baseline="0" noProof="0">
              <a:ln>
                <a:noFill/>
              </a:ln>
              <a:solidFill>
                <a:srgbClr val="43B02A"/>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43B02A"/>
                </a:solidFill>
                <a:effectLst/>
                <a:uLnTx/>
                <a:uFillTx/>
                <a:latin typeface="Arial"/>
                <a:ea typeface="+mn-ea"/>
                <a:cs typeface="Lucida Sans"/>
              </a:rPr>
              <a:t>		“he can be!”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079ACF"/>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079ACF"/>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79ACF"/>
                </a:solidFill>
                <a:effectLst/>
                <a:uLnTx/>
                <a:uFillTx/>
                <a:latin typeface="Arial"/>
                <a:ea typeface="+mn-ea"/>
                <a:cs typeface="Lucida Sans"/>
              </a:rPr>
              <a:t>sparrow</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 </a:t>
            </a:r>
            <a:r>
              <a:rPr kumimoji="0" lang="en-GB" sz="1400" b="0" i="0" u="none" strike="noStrike" kern="1200" cap="none" spc="0" normalizeH="0" baseline="0" noProof="0">
                <a:ln>
                  <a:noFill/>
                </a:ln>
                <a:solidFill>
                  <a:srgbClr val="FF6A13"/>
                </a:solidFill>
                <a:effectLst/>
                <a:uLnTx/>
                <a:uFillTx/>
                <a:latin typeface="Arial"/>
                <a:ea typeface="+mn-ea"/>
                <a:cs typeface="Lucida Sans"/>
              </a:rPr>
              <a:t>Sparrow</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43B02A"/>
                </a:solidFill>
                <a:effectLst/>
                <a:uLnTx/>
                <a:uFillTx/>
                <a:latin typeface="Arial"/>
                <a:ea typeface="+mn-ea"/>
                <a:cs typeface="Lucida Sans"/>
              </a:rPr>
              <a:t>"Bellami"</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43B02A"/>
                </a:solidFill>
                <a:effectLst/>
                <a:uLnTx/>
                <a:uFillTx/>
                <a:latin typeface="Arial"/>
                <a:ea typeface="+mn-ea"/>
                <a:cs typeface="Lucida Sans"/>
              </a:rPr>
              <a:t>		"be a caring friend"</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79ACF"/>
                </a:solidFill>
                <a:effectLst/>
                <a:uLnTx/>
                <a:uFillTx/>
                <a:latin typeface="Arial"/>
                <a:ea typeface="+mn-ea"/>
                <a:cs typeface="Lucida Sans"/>
              </a:rPr>
              <a:t>sparrow</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FF6A13"/>
                </a:solidFill>
                <a:effectLst/>
                <a:uLnTx/>
                <a:uFillTx/>
                <a:latin typeface="Arial"/>
                <a:ea typeface="+mn-ea"/>
                <a:cs typeface="Lucida Sans"/>
              </a:rPr>
              <a:t>printInfo</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F6A13"/>
                </a:solidFill>
                <a:effectLst/>
                <a:uLnTx/>
                <a:uFillTx/>
                <a:latin typeface="Arial"/>
                <a:ea typeface="+mn-ea"/>
                <a:cs typeface="Lucida Sans"/>
              </a:rPr>
              <a:t>print</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79ACF"/>
                </a:solidFill>
                <a:effectLst/>
                <a:uLnTx/>
                <a:uFillTx/>
                <a:latin typeface="Arial"/>
                <a:ea typeface="+mn-ea"/>
                <a:cs typeface="Lucida Sans"/>
              </a:rPr>
              <a:t>sparrow</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name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43B02A"/>
                </a:solidFill>
                <a:effectLst/>
                <a:uLnTx/>
                <a:uFillTx/>
                <a:latin typeface="Arial"/>
                <a:ea typeface="+mn-ea"/>
                <a:cs typeface="Lucida Sans"/>
              </a:rPr>
              <a:t>"can fly:"</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79ACF"/>
                </a:solidFill>
                <a:effectLst/>
                <a:uLnTx/>
                <a:uFillTx/>
                <a:latin typeface="Arial"/>
                <a:ea typeface="+mn-ea"/>
                <a:cs typeface="Lucida Sans"/>
              </a:rPr>
              <a:t>sparrow</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canFly</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Bellami wants to be the best sparrow he can be!</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Bellami can fly: True</a:t>
            </a:r>
            <a:endParaRPr kumimoji="0" lang="en-GB" sz="1400" b="0" i="0" u="none" strike="noStrike" kern="1200" cap="none" spc="0" normalizeH="0" baseline="0" noProof="0" dirty="0">
              <a:ln>
                <a:noFill/>
              </a:ln>
              <a:solidFill>
                <a:srgbClr val="F7F7F7">
                  <a:lumMod val="25000"/>
                </a:srgbClr>
              </a:solidFill>
              <a:effectLst/>
              <a:uLnTx/>
              <a:uFillTx/>
              <a:latin typeface="Arial"/>
              <a:ea typeface="+mn-ea"/>
              <a:cs typeface="Lucida Sans"/>
            </a:endParaRPr>
          </a:p>
        </p:txBody>
      </p:sp>
    </p:spTree>
    <p:extLst>
      <p:ext uri="{BB962C8B-B14F-4D97-AF65-F5344CB8AC3E}">
        <p14:creationId xmlns:p14="http://schemas.microsoft.com/office/powerpoint/2010/main" val="30509149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5064462" cy="4546800"/>
          </a:xfrm>
        </p:spPr>
        <p:txBody>
          <a:bodyPr/>
          <a:lstStyle/>
          <a:p>
            <a:pPr>
              <a:lnSpc>
                <a:spcPct val="120000"/>
              </a:lnSpc>
            </a:pPr>
            <a:r>
              <a:rPr lang="en-GB" dirty="0"/>
              <a:t>In Python, you can inherit from as many classes as you like without restriction (be wary this is not the case in other languages)</a:t>
            </a:r>
          </a:p>
          <a:p>
            <a:pPr>
              <a:lnSpc>
                <a:spcPct val="120000"/>
              </a:lnSpc>
            </a:pPr>
            <a:r>
              <a:rPr lang="en-GB" dirty="0"/>
              <a:t>You can inherit from an existing class</a:t>
            </a:r>
          </a:p>
          <a:p>
            <a:pPr>
              <a:lnSpc>
                <a:spcPct val="120000"/>
              </a:lnSpc>
            </a:pPr>
            <a:r>
              <a:rPr lang="en-GB" dirty="0"/>
              <a:t>You can inherit from an abstract class (which will be covered shortly…)</a:t>
            </a:r>
          </a:p>
        </p:txBody>
      </p:sp>
      <p:sp>
        <p:nvSpPr>
          <p:cNvPr id="2" name="Title 1"/>
          <p:cNvSpPr>
            <a:spLocks noGrp="1"/>
          </p:cNvSpPr>
          <p:nvPr>
            <p:ph type="title"/>
          </p:nvPr>
        </p:nvSpPr>
        <p:spPr/>
        <p:txBody>
          <a:bodyPr>
            <a:normAutofit/>
          </a:bodyPr>
          <a:lstStyle/>
          <a:p>
            <a:r>
              <a:rPr lang="en-GB" dirty="0"/>
              <a:t>Inheritance</a:t>
            </a:r>
            <a:endParaRPr lang="en-US" dirty="0"/>
          </a:p>
        </p:txBody>
      </p:sp>
      <p:sp>
        <p:nvSpPr>
          <p:cNvPr id="11" name="Rectangle 10"/>
          <p:cNvSpPr/>
          <p:nvPr/>
        </p:nvSpPr>
        <p:spPr>
          <a:xfrm>
            <a:off x="7312977" y="818715"/>
            <a:ext cx="2279535" cy="803246"/>
          </a:xfrm>
          <a:prstGeom prst="rect">
            <a:avLst/>
          </a:prstGeom>
        </p:spPr>
        <p:style>
          <a:lnRef idx="2">
            <a:schemeClr val="accent1"/>
          </a:lnRef>
          <a:fillRef idx="1">
            <a:schemeClr val="lt1"/>
          </a:fillRef>
          <a:effectRef idx="0">
            <a:schemeClr val="accent1"/>
          </a:effectRef>
          <a:fontRef idx="minor">
            <a:schemeClr val="dk1"/>
          </a:fontRef>
        </p:style>
        <p:txBody>
          <a:bodyPr lIns="117226" tIns="58613" rIns="117226" bIns="58613" rtlCol="0" anchor="ctr"/>
          <a:lstStyle/>
          <a:p>
            <a:pPr algn="ctr"/>
            <a:r>
              <a:rPr lang="en-GB" sz="2100" dirty="0">
                <a:solidFill>
                  <a:schemeClr val="tx1"/>
                </a:solidFill>
                <a:cs typeface="Arial" pitchFamily="34" charset="0"/>
              </a:rPr>
              <a:t>Animal</a:t>
            </a:r>
          </a:p>
        </p:txBody>
      </p:sp>
      <p:sp>
        <p:nvSpPr>
          <p:cNvPr id="12" name="Rectangle 11"/>
          <p:cNvSpPr/>
          <p:nvPr/>
        </p:nvSpPr>
        <p:spPr>
          <a:xfrm>
            <a:off x="5777228" y="2418792"/>
            <a:ext cx="2279535" cy="803246"/>
          </a:xfrm>
          <a:prstGeom prst="rect">
            <a:avLst/>
          </a:prstGeom>
        </p:spPr>
        <p:style>
          <a:lnRef idx="2">
            <a:schemeClr val="accent1"/>
          </a:lnRef>
          <a:fillRef idx="1">
            <a:schemeClr val="lt1"/>
          </a:fillRef>
          <a:effectRef idx="0">
            <a:schemeClr val="accent1"/>
          </a:effectRef>
          <a:fontRef idx="minor">
            <a:schemeClr val="dk1"/>
          </a:fontRef>
        </p:style>
        <p:txBody>
          <a:bodyPr lIns="117226" tIns="58613" rIns="117226" bIns="58613" rtlCol="0" anchor="ctr"/>
          <a:lstStyle/>
          <a:p>
            <a:pPr algn="ctr"/>
            <a:r>
              <a:rPr lang="en-GB" sz="2100" dirty="0">
                <a:solidFill>
                  <a:schemeClr val="tx1"/>
                </a:solidFill>
                <a:cs typeface="Arial" pitchFamily="34" charset="0"/>
              </a:rPr>
              <a:t>Mammal</a:t>
            </a:r>
          </a:p>
        </p:txBody>
      </p:sp>
      <p:sp>
        <p:nvSpPr>
          <p:cNvPr id="13" name="Rectangle 12"/>
          <p:cNvSpPr/>
          <p:nvPr/>
        </p:nvSpPr>
        <p:spPr>
          <a:xfrm>
            <a:off x="9074041" y="2418792"/>
            <a:ext cx="2279535" cy="803246"/>
          </a:xfrm>
          <a:prstGeom prst="rect">
            <a:avLst/>
          </a:prstGeom>
        </p:spPr>
        <p:style>
          <a:lnRef idx="2">
            <a:schemeClr val="accent1"/>
          </a:lnRef>
          <a:fillRef idx="1">
            <a:schemeClr val="lt1"/>
          </a:fillRef>
          <a:effectRef idx="0">
            <a:schemeClr val="accent1"/>
          </a:effectRef>
          <a:fontRef idx="minor">
            <a:schemeClr val="dk1"/>
          </a:fontRef>
        </p:style>
        <p:txBody>
          <a:bodyPr lIns="117226" tIns="58613" rIns="117226" bIns="58613" rtlCol="0" anchor="ctr"/>
          <a:lstStyle/>
          <a:p>
            <a:pPr algn="ctr"/>
            <a:r>
              <a:rPr lang="en-GB" sz="2100" dirty="0">
                <a:solidFill>
                  <a:schemeClr val="tx1"/>
                </a:solidFill>
                <a:cs typeface="Arial" pitchFamily="34" charset="0"/>
              </a:rPr>
              <a:t>Fish</a:t>
            </a:r>
          </a:p>
        </p:txBody>
      </p:sp>
      <p:sp>
        <p:nvSpPr>
          <p:cNvPr id="14" name="Rectangle 13"/>
          <p:cNvSpPr/>
          <p:nvPr/>
        </p:nvSpPr>
        <p:spPr>
          <a:xfrm>
            <a:off x="5777227" y="4303097"/>
            <a:ext cx="2279535" cy="803246"/>
          </a:xfrm>
          <a:prstGeom prst="rect">
            <a:avLst/>
          </a:prstGeom>
        </p:spPr>
        <p:style>
          <a:lnRef idx="2">
            <a:schemeClr val="accent1"/>
          </a:lnRef>
          <a:fillRef idx="1">
            <a:schemeClr val="lt1"/>
          </a:fillRef>
          <a:effectRef idx="0">
            <a:schemeClr val="accent1"/>
          </a:effectRef>
          <a:fontRef idx="minor">
            <a:schemeClr val="dk1"/>
          </a:fontRef>
        </p:style>
        <p:txBody>
          <a:bodyPr lIns="117226" tIns="58613" rIns="117226" bIns="58613" rtlCol="0" anchor="ctr"/>
          <a:lstStyle/>
          <a:p>
            <a:pPr algn="ctr"/>
            <a:r>
              <a:rPr lang="en-GB" sz="2100" dirty="0">
                <a:solidFill>
                  <a:schemeClr val="tx1"/>
                </a:solidFill>
                <a:cs typeface="Arial" pitchFamily="34" charset="0"/>
              </a:rPr>
              <a:t>Cat</a:t>
            </a:r>
          </a:p>
        </p:txBody>
      </p:sp>
      <p:sp>
        <p:nvSpPr>
          <p:cNvPr id="17" name="Rectangle 16"/>
          <p:cNvSpPr/>
          <p:nvPr/>
        </p:nvSpPr>
        <p:spPr>
          <a:xfrm>
            <a:off x="9074041" y="4303097"/>
            <a:ext cx="2279535" cy="803246"/>
          </a:xfrm>
          <a:prstGeom prst="rect">
            <a:avLst/>
          </a:prstGeom>
        </p:spPr>
        <p:style>
          <a:lnRef idx="2">
            <a:schemeClr val="accent1"/>
          </a:lnRef>
          <a:fillRef idx="1">
            <a:schemeClr val="lt1"/>
          </a:fillRef>
          <a:effectRef idx="0">
            <a:schemeClr val="accent1"/>
          </a:effectRef>
          <a:fontRef idx="minor">
            <a:schemeClr val="dk1"/>
          </a:fontRef>
        </p:style>
        <p:txBody>
          <a:bodyPr lIns="117226" tIns="58613" rIns="117226" bIns="58613" rtlCol="0" anchor="ctr"/>
          <a:lstStyle/>
          <a:p>
            <a:pPr algn="ctr"/>
            <a:r>
              <a:rPr lang="en-GB" sz="2100" dirty="0">
                <a:solidFill>
                  <a:schemeClr val="tx1"/>
                </a:solidFill>
                <a:cs typeface="Arial" pitchFamily="34" charset="0"/>
              </a:rPr>
              <a:t>Tuna</a:t>
            </a:r>
          </a:p>
        </p:txBody>
      </p:sp>
      <p:cxnSp>
        <p:nvCxnSpPr>
          <p:cNvPr id="18" name="Straight Connector 17"/>
          <p:cNvCxnSpPr>
            <a:stCxn id="11" idx="2"/>
            <a:endCxn id="12" idx="0"/>
          </p:cNvCxnSpPr>
          <p:nvPr/>
        </p:nvCxnSpPr>
        <p:spPr>
          <a:xfrm flipH="1">
            <a:off x="6916996" y="1621961"/>
            <a:ext cx="1535749" cy="7968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0"/>
            <a:endCxn id="11" idx="2"/>
          </p:cNvCxnSpPr>
          <p:nvPr/>
        </p:nvCxnSpPr>
        <p:spPr>
          <a:xfrm flipH="1" flipV="1">
            <a:off x="8452745" y="1621961"/>
            <a:ext cx="1761064" cy="7968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3" idx="2"/>
            <a:endCxn id="17" idx="0"/>
          </p:cNvCxnSpPr>
          <p:nvPr/>
        </p:nvCxnSpPr>
        <p:spPr>
          <a:xfrm>
            <a:off x="10213809" y="3222039"/>
            <a:ext cx="0" cy="10810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2"/>
            <a:endCxn id="14" idx="0"/>
          </p:cNvCxnSpPr>
          <p:nvPr/>
        </p:nvCxnSpPr>
        <p:spPr>
          <a:xfrm flipH="1">
            <a:off x="6916995" y="3222039"/>
            <a:ext cx="1" cy="10810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84016" y="5657040"/>
            <a:ext cx="6188676" cy="441536"/>
          </a:xfrm>
          <a:prstGeom prst="rect">
            <a:avLst/>
          </a:prstGeom>
          <a:solidFill>
            <a:srgbClr val="B9CDE5"/>
          </a:solidFill>
        </p:spPr>
        <p:txBody>
          <a:bodyPr wrap="square" lIns="117226" tIns="58613" rIns="117226" bIns="58613" rtlCol="0">
            <a:spAutoFit/>
          </a:bodyPr>
          <a:lstStyle/>
          <a:p>
            <a:r>
              <a:rPr lang="en-GB" sz="2100" dirty="0">
                <a:latin typeface="Courier New" pitchFamily="49" charset="0"/>
                <a:cs typeface="Courier New" pitchFamily="49" charset="0"/>
              </a:rPr>
              <a:t>A </a:t>
            </a:r>
            <a:r>
              <a:rPr lang="en-GB" sz="2100" u="sng" dirty="0">
                <a:latin typeface="Courier New" pitchFamily="49" charset="0"/>
                <a:cs typeface="Courier New" pitchFamily="49" charset="0"/>
              </a:rPr>
              <a:t>Cat</a:t>
            </a:r>
            <a:r>
              <a:rPr lang="en-GB" sz="2100" dirty="0">
                <a:latin typeface="Courier New" pitchFamily="49" charset="0"/>
                <a:cs typeface="Courier New" pitchFamily="49" charset="0"/>
              </a:rPr>
              <a:t> </a:t>
            </a:r>
            <a:r>
              <a:rPr lang="en-GB" sz="2100" b="1" dirty="0">
                <a:latin typeface="Courier New" pitchFamily="49" charset="0"/>
                <a:cs typeface="Courier New" pitchFamily="49" charset="0"/>
              </a:rPr>
              <a:t>IS A </a:t>
            </a:r>
            <a:r>
              <a:rPr lang="en-GB" sz="2100" u="sng" dirty="0">
                <a:latin typeface="Courier New" pitchFamily="49" charset="0"/>
                <a:cs typeface="Courier New" pitchFamily="49" charset="0"/>
              </a:rPr>
              <a:t>Mammal</a:t>
            </a:r>
            <a:r>
              <a:rPr lang="en-GB" sz="2100" dirty="0">
                <a:latin typeface="Courier New" pitchFamily="49" charset="0"/>
                <a:cs typeface="Courier New" pitchFamily="49" charset="0"/>
              </a:rPr>
              <a:t> which </a:t>
            </a:r>
            <a:r>
              <a:rPr lang="en-GB" sz="2100" b="1" dirty="0">
                <a:latin typeface="Courier New" pitchFamily="49" charset="0"/>
                <a:cs typeface="Courier New" pitchFamily="49" charset="0"/>
              </a:rPr>
              <a:t>IS An </a:t>
            </a:r>
            <a:r>
              <a:rPr lang="en-GB" sz="2100" u="sng" dirty="0">
                <a:latin typeface="Courier New" pitchFamily="49" charset="0"/>
                <a:cs typeface="Courier New" pitchFamily="49" charset="0"/>
              </a:rPr>
              <a:t>Animal</a:t>
            </a:r>
          </a:p>
        </p:txBody>
      </p:sp>
    </p:spTree>
    <p:extLst>
      <p:ext uri="{BB962C8B-B14F-4D97-AF65-F5344CB8AC3E}">
        <p14:creationId xmlns:p14="http://schemas.microsoft.com/office/powerpoint/2010/main" val="20943955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3639" y="1254467"/>
            <a:ext cx="2728685" cy="783770"/>
          </a:xfrm>
          <a:prstGeom prst="rect">
            <a:avLst/>
          </a:prstGeom>
        </p:spPr>
        <p:style>
          <a:lnRef idx="3">
            <a:schemeClr val="lt1"/>
          </a:lnRef>
          <a:fillRef idx="1">
            <a:schemeClr val="accent6"/>
          </a:fillRef>
          <a:effectRef idx="1">
            <a:schemeClr val="accent6"/>
          </a:effectRef>
          <a:fontRef idx="minor">
            <a:schemeClr val="lt1"/>
          </a:fontRef>
        </p:style>
        <p:txBody>
          <a:bodyPr lIns="117226" tIns="58613" rIns="117226" bIns="58613" rtlCol="0" anchor="ctr"/>
          <a:lstStyle/>
          <a:p>
            <a:pPr algn="ctr"/>
            <a:r>
              <a:rPr lang="en-GB" sz="1800" dirty="0"/>
              <a:t>Menu</a:t>
            </a:r>
          </a:p>
        </p:txBody>
      </p:sp>
      <p:sp>
        <p:nvSpPr>
          <p:cNvPr id="8" name="Rectangle 7"/>
          <p:cNvSpPr/>
          <p:nvPr/>
        </p:nvSpPr>
        <p:spPr>
          <a:xfrm>
            <a:off x="4373639" y="2430125"/>
            <a:ext cx="2728685" cy="783770"/>
          </a:xfrm>
          <a:prstGeom prst="rect">
            <a:avLst/>
          </a:prstGeom>
        </p:spPr>
        <p:style>
          <a:lnRef idx="3">
            <a:schemeClr val="lt1"/>
          </a:lnRef>
          <a:fillRef idx="1">
            <a:schemeClr val="accent5"/>
          </a:fillRef>
          <a:effectRef idx="1">
            <a:schemeClr val="accent5"/>
          </a:effectRef>
          <a:fontRef idx="minor">
            <a:schemeClr val="lt1"/>
          </a:fontRef>
        </p:style>
        <p:txBody>
          <a:bodyPr lIns="117226" tIns="58613" rIns="117226" bIns="58613" rtlCol="0" anchor="ctr"/>
          <a:lstStyle/>
          <a:p>
            <a:pPr algn="ctr"/>
            <a:r>
              <a:rPr lang="en-GB" sz="1800" dirty="0"/>
              <a:t>Garage</a:t>
            </a:r>
          </a:p>
        </p:txBody>
      </p:sp>
      <p:sp>
        <p:nvSpPr>
          <p:cNvPr id="9" name="Rectangle 8"/>
          <p:cNvSpPr/>
          <p:nvPr/>
        </p:nvSpPr>
        <p:spPr>
          <a:xfrm>
            <a:off x="4373639" y="3605783"/>
            <a:ext cx="2728685" cy="783770"/>
          </a:xfrm>
          <a:prstGeom prst="rect">
            <a:avLst/>
          </a:prstGeom>
        </p:spPr>
        <p:style>
          <a:lnRef idx="3">
            <a:schemeClr val="lt1"/>
          </a:lnRef>
          <a:fillRef idx="1">
            <a:schemeClr val="accent4"/>
          </a:fillRef>
          <a:effectRef idx="1">
            <a:schemeClr val="accent4"/>
          </a:effectRef>
          <a:fontRef idx="minor">
            <a:schemeClr val="lt1"/>
          </a:fontRef>
        </p:style>
        <p:txBody>
          <a:bodyPr lIns="117226" tIns="58613" rIns="117226" bIns="58613" rtlCol="0" anchor="ctr"/>
          <a:lstStyle/>
          <a:p>
            <a:pPr algn="ctr"/>
            <a:r>
              <a:rPr lang="en-GB" sz="1800" dirty="0"/>
              <a:t>Vehicle</a:t>
            </a:r>
          </a:p>
        </p:txBody>
      </p:sp>
      <p:sp>
        <p:nvSpPr>
          <p:cNvPr id="11" name="Rectangle 10"/>
          <p:cNvSpPr/>
          <p:nvPr/>
        </p:nvSpPr>
        <p:spPr>
          <a:xfrm>
            <a:off x="2177143" y="4781441"/>
            <a:ext cx="2728685" cy="783770"/>
          </a:xfrm>
          <a:prstGeom prst="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1800" dirty="0"/>
              <a:t>Car</a:t>
            </a:r>
          </a:p>
        </p:txBody>
      </p:sp>
      <p:sp>
        <p:nvSpPr>
          <p:cNvPr id="12" name="Rectangle 11"/>
          <p:cNvSpPr/>
          <p:nvPr/>
        </p:nvSpPr>
        <p:spPr>
          <a:xfrm>
            <a:off x="6550782" y="4781441"/>
            <a:ext cx="2728685" cy="783770"/>
          </a:xfrm>
          <a:prstGeom prst="rect">
            <a:avLst/>
          </a:prstGeom>
        </p:spPr>
        <p:style>
          <a:lnRef idx="3">
            <a:schemeClr val="lt1"/>
          </a:lnRef>
          <a:fillRef idx="1">
            <a:schemeClr val="accent3"/>
          </a:fillRef>
          <a:effectRef idx="1">
            <a:schemeClr val="accent3"/>
          </a:effectRef>
          <a:fontRef idx="minor">
            <a:schemeClr val="lt1"/>
          </a:fontRef>
        </p:style>
        <p:txBody>
          <a:bodyPr lIns="117226" tIns="58613" rIns="117226" bIns="58613" rtlCol="0" anchor="ctr"/>
          <a:lstStyle/>
          <a:p>
            <a:pPr algn="ctr"/>
            <a:r>
              <a:rPr lang="en-GB" sz="1800" dirty="0"/>
              <a:t>Motorbike</a:t>
            </a:r>
          </a:p>
        </p:txBody>
      </p:sp>
      <p:cxnSp>
        <p:nvCxnSpPr>
          <p:cNvPr id="7" name="Straight Arrow Connector 6"/>
          <p:cNvCxnSpPr>
            <a:stCxn id="11" idx="0"/>
            <a:endCxn id="9" idx="1"/>
          </p:cNvCxnSpPr>
          <p:nvPr/>
        </p:nvCxnSpPr>
        <p:spPr>
          <a:xfrm flipV="1">
            <a:off x="3541486" y="3997668"/>
            <a:ext cx="832153" cy="78377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a:stCxn id="12" idx="0"/>
            <a:endCxn id="9" idx="3"/>
          </p:cNvCxnSpPr>
          <p:nvPr/>
        </p:nvCxnSpPr>
        <p:spPr>
          <a:xfrm flipH="1" flipV="1">
            <a:off x="7102324" y="3997668"/>
            <a:ext cx="812800" cy="78377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a:stCxn id="8" idx="2"/>
            <a:endCxn id="9" idx="0"/>
          </p:cNvCxnSpPr>
          <p:nvPr/>
        </p:nvCxnSpPr>
        <p:spPr>
          <a:xfrm>
            <a:off x="5737981" y="3213895"/>
            <a:ext cx="0" cy="3918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a:stCxn id="4" idx="2"/>
            <a:endCxn id="8" idx="0"/>
          </p:cNvCxnSpPr>
          <p:nvPr/>
        </p:nvCxnSpPr>
        <p:spPr>
          <a:xfrm>
            <a:off x="5737981" y="2038237"/>
            <a:ext cx="0" cy="3918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278521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sz="1700" dirty="0"/>
              <a:t>Top level you need the folder(s) that contain your code and a __</a:t>
            </a:r>
            <a:r>
              <a:rPr lang="en-GB" sz="1700" dirty="0" err="1"/>
              <a:t>init</a:t>
            </a:r>
            <a:r>
              <a:rPr lang="en-GB" sz="1700" dirty="0"/>
              <a:t>__.</a:t>
            </a:r>
            <a:r>
              <a:rPr lang="en-GB" sz="1700" dirty="0" err="1"/>
              <a:t>py</a:t>
            </a:r>
            <a:r>
              <a:rPr lang="en-GB" sz="1700" dirty="0"/>
              <a:t> file</a:t>
            </a:r>
          </a:p>
          <a:p>
            <a:r>
              <a:rPr lang="en-GB" sz="1700" dirty="0"/>
              <a:t>Then within your folder(s) you can have your .</a:t>
            </a:r>
            <a:r>
              <a:rPr lang="en-GB" sz="1700" dirty="0" err="1"/>
              <a:t>py</a:t>
            </a:r>
            <a:r>
              <a:rPr lang="en-GB" sz="1700" dirty="0"/>
              <a:t> files that execute the code</a:t>
            </a:r>
          </a:p>
          <a:p>
            <a:r>
              <a:rPr lang="en-GB" sz="1700" dirty="0"/>
              <a:t>__</a:t>
            </a:r>
            <a:r>
              <a:rPr lang="en-GB" sz="1700" dirty="0" err="1"/>
              <a:t>init</a:t>
            </a:r>
            <a:r>
              <a:rPr lang="en-GB" sz="1700" dirty="0"/>
              <a:t>__.</a:t>
            </a:r>
            <a:r>
              <a:rPr lang="en-GB" sz="1700" dirty="0" err="1"/>
              <a:t>py</a:t>
            </a:r>
            <a:r>
              <a:rPr lang="en-GB" sz="1700" dirty="0"/>
              <a:t> file contains what you need to import from different files</a:t>
            </a:r>
          </a:p>
        </p:txBody>
      </p:sp>
      <p:sp>
        <p:nvSpPr>
          <p:cNvPr id="2" name="Title 1"/>
          <p:cNvSpPr>
            <a:spLocks noGrp="1"/>
          </p:cNvSpPr>
          <p:nvPr>
            <p:ph type="title"/>
          </p:nvPr>
        </p:nvSpPr>
        <p:spPr/>
        <p:txBody>
          <a:bodyPr>
            <a:normAutofit/>
          </a:bodyPr>
          <a:lstStyle/>
          <a:p>
            <a:r>
              <a:rPr lang="en-GB" dirty="0"/>
              <a:t>File structure</a:t>
            </a:r>
            <a:endParaRPr lang="en-US" dirty="0"/>
          </a:p>
        </p:txBody>
      </p:sp>
      <p:pic>
        <p:nvPicPr>
          <p:cNvPr id="5" name="Picture 4"/>
          <p:cNvPicPr>
            <a:picLocks noChangeAspect="1"/>
          </p:cNvPicPr>
          <p:nvPr/>
        </p:nvPicPr>
        <p:blipFill>
          <a:blip r:embed="rId3"/>
          <a:stretch>
            <a:fillRect/>
          </a:stretch>
        </p:blipFill>
        <p:spPr>
          <a:xfrm>
            <a:off x="8769668" y="1359125"/>
            <a:ext cx="2643025" cy="1361732"/>
          </a:xfrm>
          <a:prstGeom prst="rect">
            <a:avLst/>
          </a:prstGeom>
          <a:ln w="38100" cmpd="sng">
            <a:solidFill>
              <a:srgbClr val="DADADA"/>
            </a:solidFill>
          </a:ln>
        </p:spPr>
      </p:pic>
      <p:pic>
        <p:nvPicPr>
          <p:cNvPr id="7" name="Picture 6"/>
          <p:cNvPicPr>
            <a:picLocks noChangeAspect="1"/>
          </p:cNvPicPr>
          <p:nvPr/>
        </p:nvPicPr>
        <p:blipFill>
          <a:blip r:embed="rId4"/>
          <a:stretch>
            <a:fillRect/>
          </a:stretch>
        </p:blipFill>
        <p:spPr>
          <a:xfrm>
            <a:off x="8773639" y="3087700"/>
            <a:ext cx="2616262" cy="2680662"/>
          </a:xfrm>
          <a:prstGeom prst="rect">
            <a:avLst/>
          </a:prstGeom>
          <a:ln w="38100" cmpd="sng">
            <a:solidFill>
              <a:srgbClr val="DADADA"/>
            </a:solidFill>
          </a:ln>
        </p:spPr>
      </p:pic>
      <p:cxnSp>
        <p:nvCxnSpPr>
          <p:cNvPr id="12" name="Straight Arrow Connector 11"/>
          <p:cNvCxnSpPr>
            <a:stCxn id="5" idx="2"/>
            <a:endCxn id="7" idx="0"/>
          </p:cNvCxnSpPr>
          <p:nvPr/>
        </p:nvCxnSpPr>
        <p:spPr>
          <a:xfrm flipH="1">
            <a:off x="10081770" y="2720857"/>
            <a:ext cx="9411" cy="366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a:blip r:embed="rId5"/>
          <a:stretch>
            <a:fillRect/>
          </a:stretch>
        </p:blipFill>
        <p:spPr>
          <a:xfrm>
            <a:off x="769139" y="3518397"/>
            <a:ext cx="7140172" cy="2260725"/>
          </a:xfrm>
          <a:prstGeom prst="rect">
            <a:avLst/>
          </a:prstGeom>
          <a:ln w="38100" cmpd="sng">
            <a:solidFill>
              <a:srgbClr val="DADADA"/>
            </a:solidFill>
          </a:ln>
        </p:spPr>
      </p:pic>
    </p:spTree>
    <p:extLst>
      <p:ext uri="{BB962C8B-B14F-4D97-AF65-F5344CB8AC3E}">
        <p14:creationId xmlns:p14="http://schemas.microsoft.com/office/powerpoint/2010/main" val="7148202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9778738" cy="3427223"/>
          </a:xfrm>
        </p:spPr>
        <p:txBody>
          <a:bodyPr/>
          <a:lstStyle/>
          <a:p>
            <a:pPr>
              <a:lnSpc>
                <a:spcPct val="130000"/>
              </a:lnSpc>
            </a:pPr>
            <a:r>
              <a:rPr lang="en-GB" dirty="0"/>
              <a:t>In many cases of inheritance there is an obvious ‘base’ class that many other classes inherit from but that we never want that base class itself to be able to be created on its own</a:t>
            </a:r>
          </a:p>
          <a:p>
            <a:pPr>
              <a:lnSpc>
                <a:spcPct val="130000"/>
              </a:lnSpc>
            </a:pPr>
            <a:r>
              <a:rPr lang="en-GB" dirty="0"/>
              <a:t>In the Garage example – would we want to be able to have just a mystery Vehicle floating around or should we enforce that it must be one of the types of vehicle we set up?</a:t>
            </a:r>
          </a:p>
          <a:p>
            <a:pPr>
              <a:lnSpc>
                <a:spcPct val="130000"/>
              </a:lnSpc>
            </a:pPr>
            <a:r>
              <a:rPr lang="en-GB" dirty="0"/>
              <a:t>If that is the case, then why do we bother creating inherited classes at all?</a:t>
            </a:r>
          </a:p>
          <a:p>
            <a:pPr>
              <a:lnSpc>
                <a:spcPct val="130000"/>
              </a:lnSpc>
            </a:pPr>
            <a:r>
              <a:rPr lang="en-GB" dirty="0"/>
              <a:t>It reduces code duplication! </a:t>
            </a:r>
          </a:p>
        </p:txBody>
      </p:sp>
      <p:sp>
        <p:nvSpPr>
          <p:cNvPr id="2" name="Title 1"/>
          <p:cNvSpPr>
            <a:spLocks noGrp="1"/>
          </p:cNvSpPr>
          <p:nvPr>
            <p:ph type="title"/>
          </p:nvPr>
        </p:nvSpPr>
        <p:spPr/>
        <p:txBody>
          <a:bodyPr>
            <a:normAutofit/>
          </a:bodyPr>
          <a:lstStyle/>
          <a:p>
            <a:r>
              <a:rPr lang="en-GB" dirty="0"/>
              <a:t>Inheritance &amp; Abstract Classes</a:t>
            </a:r>
            <a:endParaRPr lang="en-US" dirty="0"/>
          </a:p>
        </p:txBody>
      </p:sp>
    </p:spTree>
    <p:extLst>
      <p:ext uri="{BB962C8B-B14F-4D97-AF65-F5344CB8AC3E}">
        <p14:creationId xmlns:p14="http://schemas.microsoft.com/office/powerpoint/2010/main" val="977112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To enforce that Vehicle shouldn’t be initialised itself we create it as an abstract class</a:t>
            </a:r>
          </a:p>
          <a:p>
            <a:r>
              <a:rPr lang="en-GB" dirty="0"/>
              <a:t>Abstract classes can contain fully written code</a:t>
            </a:r>
          </a:p>
          <a:p>
            <a:r>
              <a:rPr lang="en-GB" dirty="0"/>
              <a:t>They can also contain abstract methods which must be implemented by any class that inherits from them</a:t>
            </a:r>
          </a:p>
        </p:txBody>
      </p:sp>
      <p:sp>
        <p:nvSpPr>
          <p:cNvPr id="2" name="Title 1"/>
          <p:cNvSpPr>
            <a:spLocks noGrp="1"/>
          </p:cNvSpPr>
          <p:nvPr>
            <p:ph type="title"/>
          </p:nvPr>
        </p:nvSpPr>
        <p:spPr/>
        <p:txBody>
          <a:bodyPr>
            <a:normAutofit/>
          </a:bodyPr>
          <a:lstStyle/>
          <a:p>
            <a:r>
              <a:rPr lang="en-GB" dirty="0"/>
              <a:t>Inheritance &amp; Abstract Classes</a:t>
            </a:r>
            <a:endParaRPr lang="en-US" dirty="0"/>
          </a:p>
        </p:txBody>
      </p:sp>
    </p:spTree>
    <p:extLst>
      <p:ext uri="{BB962C8B-B14F-4D97-AF65-F5344CB8AC3E}">
        <p14:creationId xmlns:p14="http://schemas.microsoft.com/office/powerpoint/2010/main" val="17043812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06032" y="598888"/>
            <a:ext cx="8179937" cy="5584092"/>
          </a:xfrm>
          <a:prstGeom prst="rect">
            <a:avLst/>
          </a:prstGeom>
          <a:ln w="38100" cmpd="sng">
            <a:solidFill>
              <a:srgbClr val="DADADA"/>
            </a:solidFill>
          </a:ln>
        </p:spPr>
      </p:pic>
    </p:spTree>
    <p:extLst>
      <p:ext uri="{BB962C8B-B14F-4D97-AF65-F5344CB8AC3E}">
        <p14:creationId xmlns:p14="http://schemas.microsoft.com/office/powerpoint/2010/main" val="376751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5064462" cy="4546800"/>
          </a:xfrm>
        </p:spPr>
        <p:txBody>
          <a:bodyPr/>
          <a:lstStyle/>
          <a:p>
            <a:r>
              <a:rPr lang="en-GB" dirty="0"/>
              <a:t>You could even use an IDE – Anaconda ships with Spyder</a:t>
            </a:r>
          </a:p>
          <a:p>
            <a:r>
              <a:rPr lang="en-GB" dirty="0"/>
              <a:t>There are a number of other integrated development environments for Python available</a:t>
            </a:r>
          </a:p>
          <a:p>
            <a:r>
              <a:rPr lang="en-GB" dirty="0"/>
              <a:t>If you ever want to read the Python mantra, just type import this on the command prompt</a:t>
            </a:r>
          </a:p>
        </p:txBody>
      </p:sp>
      <p:sp>
        <p:nvSpPr>
          <p:cNvPr id="7" name="Title 6"/>
          <p:cNvSpPr>
            <a:spLocks noGrp="1"/>
          </p:cNvSpPr>
          <p:nvPr>
            <p:ph type="title"/>
          </p:nvPr>
        </p:nvSpPr>
        <p:spPr/>
        <p:txBody>
          <a:bodyPr/>
          <a:lstStyle/>
          <a:p>
            <a:r>
              <a:rPr lang="en-GB" dirty="0"/>
              <a:t>Installation</a:t>
            </a:r>
            <a:endParaRPr lang="en-US" dirty="0"/>
          </a:p>
        </p:txBody>
      </p:sp>
      <p:pic>
        <p:nvPicPr>
          <p:cNvPr id="6" name="Picture 5"/>
          <p:cNvPicPr>
            <a:picLocks noChangeAspect="1"/>
          </p:cNvPicPr>
          <p:nvPr/>
        </p:nvPicPr>
        <p:blipFill>
          <a:blip r:embed="rId2"/>
          <a:stretch>
            <a:fillRect/>
          </a:stretch>
        </p:blipFill>
        <p:spPr>
          <a:xfrm>
            <a:off x="5694581" y="1652045"/>
            <a:ext cx="5972713" cy="3396518"/>
          </a:xfrm>
          <a:prstGeom prst="rect">
            <a:avLst/>
          </a:prstGeom>
        </p:spPr>
      </p:pic>
    </p:spTree>
    <p:extLst>
      <p:ext uri="{BB962C8B-B14F-4D97-AF65-F5344CB8AC3E}">
        <p14:creationId xmlns:p14="http://schemas.microsoft.com/office/powerpoint/2010/main" val="116756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11404800" cy="2975224"/>
          </a:xfrm>
        </p:spPr>
        <p:txBody>
          <a:bodyPr/>
          <a:lstStyle/>
          <a:p>
            <a:r>
              <a:rPr lang="en-GB" dirty="0"/>
              <a:t>A quick recap on the self keyword</a:t>
            </a:r>
          </a:p>
          <a:p>
            <a:r>
              <a:rPr lang="en-GB" dirty="0"/>
              <a:t>You can technically call this variable whatever you want</a:t>
            </a:r>
          </a:p>
          <a:p>
            <a:r>
              <a:rPr lang="en-GB" dirty="0"/>
              <a:t>Calling it ‘self’ is best practice though and makes sense when you understand what it is</a:t>
            </a:r>
          </a:p>
          <a:p>
            <a:r>
              <a:rPr lang="en-GB" dirty="0"/>
              <a:t>The first parameter that is passed to a method of a class is the object itself</a:t>
            </a:r>
          </a:p>
          <a:p>
            <a:r>
              <a:rPr lang="en-GB" dirty="0"/>
              <a:t>This is so it can access its attributes and other methods</a:t>
            </a:r>
          </a:p>
        </p:txBody>
      </p:sp>
      <p:sp>
        <p:nvSpPr>
          <p:cNvPr id="2" name="Title 1"/>
          <p:cNvSpPr>
            <a:spLocks noGrp="1"/>
          </p:cNvSpPr>
          <p:nvPr>
            <p:ph type="title"/>
          </p:nvPr>
        </p:nvSpPr>
        <p:spPr/>
        <p:txBody>
          <a:bodyPr>
            <a:normAutofit/>
          </a:bodyPr>
          <a:lstStyle/>
          <a:p>
            <a:r>
              <a:rPr lang="en-GB" dirty="0"/>
              <a:t>Self</a:t>
            </a:r>
            <a:endParaRPr lang="en-US" dirty="0"/>
          </a:p>
        </p:txBody>
      </p:sp>
    </p:spTree>
    <p:extLst>
      <p:ext uri="{BB962C8B-B14F-4D97-AF65-F5344CB8AC3E}">
        <p14:creationId xmlns:p14="http://schemas.microsoft.com/office/powerpoint/2010/main" val="33788470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11404800" cy="1543896"/>
          </a:xfrm>
        </p:spPr>
        <p:txBody>
          <a:bodyPr/>
          <a:lstStyle/>
          <a:p>
            <a:r>
              <a:rPr lang="en-GB" dirty="0"/>
              <a:t>First we must import the file we are going to get our inherited class from</a:t>
            </a:r>
          </a:p>
          <a:p>
            <a:r>
              <a:rPr lang="en-GB" dirty="0"/>
              <a:t>Then when we create the Car class we have it inherit from </a:t>
            </a:r>
            <a:r>
              <a:rPr lang="en-GB" dirty="0" err="1"/>
              <a:t>file.class</a:t>
            </a:r>
            <a:r>
              <a:rPr lang="en-GB" dirty="0"/>
              <a:t> (</a:t>
            </a:r>
            <a:r>
              <a:rPr lang="en-GB" dirty="0" err="1"/>
              <a:t>vehicle.Vehicle</a:t>
            </a:r>
            <a:r>
              <a:rPr lang="en-GB" dirty="0"/>
              <a:t>) in this case</a:t>
            </a:r>
          </a:p>
          <a:p>
            <a:r>
              <a:rPr lang="en-GB" dirty="0"/>
              <a:t>We then also need to override any abstract methods</a:t>
            </a:r>
          </a:p>
        </p:txBody>
      </p:sp>
      <p:sp>
        <p:nvSpPr>
          <p:cNvPr id="2" name="Title 1"/>
          <p:cNvSpPr>
            <a:spLocks noGrp="1"/>
          </p:cNvSpPr>
          <p:nvPr>
            <p:ph type="title"/>
          </p:nvPr>
        </p:nvSpPr>
        <p:spPr/>
        <p:txBody>
          <a:bodyPr>
            <a:normAutofit/>
          </a:bodyPr>
          <a:lstStyle/>
          <a:p>
            <a:r>
              <a:rPr lang="en-GB" dirty="0"/>
              <a:t>Inheritance &amp; Abstract Classes</a:t>
            </a:r>
            <a:endParaRPr lang="en-US" dirty="0"/>
          </a:p>
        </p:txBody>
      </p:sp>
      <p:pic>
        <p:nvPicPr>
          <p:cNvPr id="7" name="Picture 6"/>
          <p:cNvPicPr>
            <a:picLocks noChangeAspect="1"/>
          </p:cNvPicPr>
          <p:nvPr/>
        </p:nvPicPr>
        <p:blipFill>
          <a:blip r:embed="rId3"/>
          <a:stretch>
            <a:fillRect/>
          </a:stretch>
        </p:blipFill>
        <p:spPr>
          <a:xfrm>
            <a:off x="863550" y="3175133"/>
            <a:ext cx="8112948" cy="2799688"/>
          </a:xfrm>
          <a:prstGeom prst="rect">
            <a:avLst/>
          </a:prstGeom>
          <a:ln w="38100" cmpd="sng">
            <a:solidFill>
              <a:srgbClr val="DADADA"/>
            </a:solidFill>
          </a:ln>
        </p:spPr>
      </p:pic>
    </p:spTree>
    <p:extLst>
      <p:ext uri="{BB962C8B-B14F-4D97-AF65-F5344CB8AC3E}">
        <p14:creationId xmlns:p14="http://schemas.microsoft.com/office/powerpoint/2010/main" val="16700904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11404800" cy="1651515"/>
          </a:xfrm>
        </p:spPr>
        <p:txBody>
          <a:bodyPr/>
          <a:lstStyle/>
          <a:p>
            <a:r>
              <a:rPr lang="en-GB" dirty="0"/>
              <a:t>Notice we still have an __</a:t>
            </a:r>
            <a:r>
              <a:rPr lang="en-GB" dirty="0" err="1"/>
              <a:t>init</a:t>
            </a:r>
            <a:r>
              <a:rPr lang="en-GB" dirty="0"/>
              <a:t>__ method, as initialising a car is going to be different from a motorbike</a:t>
            </a:r>
          </a:p>
          <a:p>
            <a:r>
              <a:rPr lang="en-GB" dirty="0"/>
              <a:t>In our __</a:t>
            </a:r>
            <a:r>
              <a:rPr lang="en-GB" dirty="0" err="1"/>
              <a:t>init</a:t>
            </a:r>
            <a:r>
              <a:rPr lang="en-GB" dirty="0"/>
              <a:t>__ method we also call the super() __</a:t>
            </a:r>
            <a:r>
              <a:rPr lang="en-GB" dirty="0" err="1"/>
              <a:t>init</a:t>
            </a:r>
            <a:r>
              <a:rPr lang="en-GB" dirty="0"/>
              <a:t>__ method, which is our abstract classes method</a:t>
            </a:r>
          </a:p>
          <a:p>
            <a:r>
              <a:rPr lang="en-GB" dirty="0"/>
              <a:t>Since the functionality is already partially there we may as well use it!</a:t>
            </a:r>
          </a:p>
        </p:txBody>
      </p:sp>
      <p:sp>
        <p:nvSpPr>
          <p:cNvPr id="2" name="Title 1"/>
          <p:cNvSpPr>
            <a:spLocks noGrp="1"/>
          </p:cNvSpPr>
          <p:nvPr>
            <p:ph type="title"/>
          </p:nvPr>
        </p:nvSpPr>
        <p:spPr/>
        <p:txBody>
          <a:bodyPr>
            <a:normAutofit/>
          </a:bodyPr>
          <a:lstStyle/>
          <a:p>
            <a:r>
              <a:rPr lang="en-GB" dirty="0"/>
              <a:t>Inheritance &amp; Abstract Classes</a:t>
            </a:r>
            <a:endParaRPr lang="en-US" dirty="0"/>
          </a:p>
        </p:txBody>
      </p:sp>
      <p:pic>
        <p:nvPicPr>
          <p:cNvPr id="7" name="Picture 6"/>
          <p:cNvPicPr>
            <a:picLocks noChangeAspect="1"/>
          </p:cNvPicPr>
          <p:nvPr/>
        </p:nvPicPr>
        <p:blipFill>
          <a:blip r:embed="rId3"/>
          <a:stretch>
            <a:fillRect/>
          </a:stretch>
        </p:blipFill>
        <p:spPr>
          <a:xfrm>
            <a:off x="846267" y="3292400"/>
            <a:ext cx="8265501" cy="2684918"/>
          </a:xfrm>
          <a:prstGeom prst="rect">
            <a:avLst/>
          </a:prstGeom>
          <a:ln w="38100" cmpd="sng">
            <a:solidFill>
              <a:srgbClr val="DADADA"/>
            </a:solidFill>
          </a:ln>
        </p:spPr>
      </p:pic>
    </p:spTree>
    <p:extLst>
      <p:ext uri="{BB962C8B-B14F-4D97-AF65-F5344CB8AC3E}">
        <p14:creationId xmlns:p14="http://schemas.microsoft.com/office/powerpoint/2010/main" val="14283784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In motorbike we add a whole new method that is unique to it as well as an attribute</a:t>
            </a:r>
          </a:p>
        </p:txBody>
      </p:sp>
      <p:sp>
        <p:nvSpPr>
          <p:cNvPr id="2" name="Title 1"/>
          <p:cNvSpPr>
            <a:spLocks noGrp="1"/>
          </p:cNvSpPr>
          <p:nvPr>
            <p:ph type="title"/>
          </p:nvPr>
        </p:nvSpPr>
        <p:spPr/>
        <p:txBody>
          <a:bodyPr>
            <a:normAutofit/>
          </a:bodyPr>
          <a:lstStyle/>
          <a:p>
            <a:r>
              <a:rPr lang="en-GB" dirty="0"/>
              <a:t>Inheritance &amp; Abstract Classes</a:t>
            </a:r>
            <a:endParaRPr lang="en-US" dirty="0"/>
          </a:p>
        </p:txBody>
      </p:sp>
      <p:pic>
        <p:nvPicPr>
          <p:cNvPr id="8" name="Picture 7"/>
          <p:cNvPicPr>
            <a:picLocks noChangeAspect="1"/>
          </p:cNvPicPr>
          <p:nvPr/>
        </p:nvPicPr>
        <p:blipFill>
          <a:blip r:embed="rId3"/>
          <a:stretch>
            <a:fillRect/>
          </a:stretch>
        </p:blipFill>
        <p:spPr>
          <a:xfrm>
            <a:off x="838220" y="2187642"/>
            <a:ext cx="7493000" cy="3943350"/>
          </a:xfrm>
          <a:prstGeom prst="rect">
            <a:avLst/>
          </a:prstGeom>
          <a:ln w="38100" cmpd="sng">
            <a:solidFill>
              <a:srgbClr val="DADADA"/>
            </a:solidFill>
          </a:ln>
        </p:spPr>
      </p:pic>
    </p:spTree>
    <p:extLst>
      <p:ext uri="{BB962C8B-B14F-4D97-AF65-F5344CB8AC3E}">
        <p14:creationId xmlns:p14="http://schemas.microsoft.com/office/powerpoint/2010/main" val="26478301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Another key concept we’re implementing here is polymorphism</a:t>
            </a:r>
          </a:p>
          <a:p>
            <a:r>
              <a:rPr lang="en-GB" dirty="0"/>
              <a:t>This is that we have our abstract method beep() which comes in many different forms depending on the class that has inherited from Vehicle</a:t>
            </a:r>
          </a:p>
          <a:p>
            <a:r>
              <a:rPr lang="en-GB" dirty="0"/>
              <a:t>Note that Python does not have method overloading capability!</a:t>
            </a:r>
          </a:p>
          <a:p>
            <a:endParaRPr lang="en-GB" dirty="0"/>
          </a:p>
          <a:p>
            <a:r>
              <a:rPr lang="en-GB" dirty="0"/>
              <a:t>A simple example of polymorphism is using the addition symbol </a:t>
            </a:r>
            <a:r>
              <a:rPr lang="en-GB" b="1" dirty="0">
                <a:solidFill>
                  <a:srgbClr val="F08300"/>
                </a:solidFill>
              </a:rPr>
              <a:t>+</a:t>
            </a:r>
          </a:p>
          <a:p>
            <a:pPr lvl="1"/>
            <a:r>
              <a:rPr lang="en-GB" dirty="0"/>
              <a:t>If you use it on 2 integers it will sum them </a:t>
            </a:r>
            <a:r>
              <a:rPr lang="en-GB" b="1" dirty="0">
                <a:solidFill>
                  <a:srgbClr val="F08300"/>
                </a:solidFill>
              </a:rPr>
              <a:t>1+2 = 3</a:t>
            </a:r>
          </a:p>
          <a:p>
            <a:pPr lvl="1"/>
            <a:r>
              <a:rPr lang="en-GB" dirty="0"/>
              <a:t>If you use it on 2 strings it will concatenate them </a:t>
            </a:r>
            <a:r>
              <a:rPr lang="en-GB" b="1" dirty="0">
                <a:solidFill>
                  <a:srgbClr val="F08300"/>
                </a:solidFill>
              </a:rPr>
              <a:t>“hello “ + “world” = “hello world”</a:t>
            </a:r>
          </a:p>
          <a:p>
            <a:r>
              <a:rPr lang="en-GB" dirty="0"/>
              <a:t>Depending on the parameters given it will act differently</a:t>
            </a:r>
          </a:p>
        </p:txBody>
      </p:sp>
      <p:sp>
        <p:nvSpPr>
          <p:cNvPr id="2" name="Title 1"/>
          <p:cNvSpPr>
            <a:spLocks noGrp="1"/>
          </p:cNvSpPr>
          <p:nvPr>
            <p:ph type="title"/>
          </p:nvPr>
        </p:nvSpPr>
        <p:spPr/>
        <p:txBody>
          <a:bodyPr>
            <a:normAutofit/>
          </a:bodyPr>
          <a:lstStyle/>
          <a:p>
            <a:r>
              <a:rPr lang="en-GB" dirty="0"/>
              <a:t>Polymorphism &amp; Abstract Classes</a:t>
            </a:r>
            <a:endParaRPr lang="en-US" dirty="0"/>
          </a:p>
        </p:txBody>
      </p:sp>
    </p:spTree>
    <p:extLst>
      <p:ext uri="{BB962C8B-B14F-4D97-AF65-F5344CB8AC3E}">
        <p14:creationId xmlns:p14="http://schemas.microsoft.com/office/powerpoint/2010/main" val="14737768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06323" y="616921"/>
            <a:ext cx="7379354" cy="5624158"/>
          </a:xfrm>
          <a:prstGeom prst="rect">
            <a:avLst/>
          </a:prstGeom>
          <a:ln w="38100" cmpd="sng">
            <a:solidFill>
              <a:srgbClr val="DADADA"/>
            </a:solidFill>
          </a:ln>
        </p:spPr>
      </p:pic>
    </p:spTree>
    <p:extLst>
      <p:ext uri="{BB962C8B-B14F-4D97-AF65-F5344CB8AC3E}">
        <p14:creationId xmlns:p14="http://schemas.microsoft.com/office/powerpoint/2010/main" val="33260389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Object Oriented Programming</a:t>
            </a:r>
            <a:endParaRPr lang="en-US" dirty="0"/>
          </a:p>
        </p:txBody>
      </p:sp>
      <p:pic>
        <p:nvPicPr>
          <p:cNvPr id="7" name="Picture 6"/>
          <p:cNvPicPr>
            <a:picLocks noChangeAspect="1"/>
          </p:cNvPicPr>
          <p:nvPr/>
        </p:nvPicPr>
        <p:blipFill rotWithShape="1">
          <a:blip r:embed="rId3"/>
          <a:srcRect r="51877" b="57936"/>
          <a:stretch/>
        </p:blipFill>
        <p:spPr>
          <a:xfrm>
            <a:off x="6807371" y="1710785"/>
            <a:ext cx="4676848" cy="3215369"/>
          </a:xfrm>
          <a:prstGeom prst="rect">
            <a:avLst/>
          </a:prstGeom>
          <a:ln w="38100" cmpd="sng">
            <a:solidFill>
              <a:srgbClr val="DADADA"/>
            </a:solidFill>
          </a:ln>
        </p:spPr>
      </p:pic>
      <p:sp>
        <p:nvSpPr>
          <p:cNvPr id="4" name="Text Placeholder 3"/>
          <p:cNvSpPr>
            <a:spLocks noGrp="1"/>
          </p:cNvSpPr>
          <p:nvPr>
            <p:ph type="body" sz="quarter" idx="15"/>
          </p:nvPr>
        </p:nvSpPr>
        <p:spPr>
          <a:xfrm>
            <a:off x="413999" y="1544760"/>
            <a:ext cx="6086965" cy="4546800"/>
          </a:xfrm>
        </p:spPr>
        <p:txBody>
          <a:bodyPr/>
          <a:lstStyle/>
          <a:p>
            <a:pPr>
              <a:lnSpc>
                <a:spcPct val="120000"/>
              </a:lnSpc>
            </a:pPr>
            <a:r>
              <a:rPr lang="en-US" dirty="0"/>
              <a:t>We’ll now start looking at our </a:t>
            </a:r>
            <a:r>
              <a:rPr lang="en-US" dirty="0" err="1"/>
              <a:t>run.py</a:t>
            </a:r>
            <a:r>
              <a:rPr lang="en-US" dirty="0"/>
              <a:t> file – a kind of menu that the user will interact with</a:t>
            </a:r>
          </a:p>
          <a:p>
            <a:pPr>
              <a:lnSpc>
                <a:spcPct val="120000"/>
              </a:lnSpc>
            </a:pPr>
            <a:r>
              <a:rPr lang="en-US" dirty="0"/>
              <a:t>Note that we do not create this as a class – to properly follow OOP we could make a menu class and then instantiate that in order to start the program</a:t>
            </a:r>
          </a:p>
          <a:p>
            <a:pPr>
              <a:lnSpc>
                <a:spcPct val="120000"/>
              </a:lnSpc>
            </a:pPr>
            <a:r>
              <a:rPr lang="en-US" dirty="0"/>
              <a:t>Here we import the necessary packages</a:t>
            </a:r>
          </a:p>
          <a:p>
            <a:pPr>
              <a:lnSpc>
                <a:spcPct val="120000"/>
              </a:lnSpc>
            </a:pPr>
            <a:r>
              <a:rPr lang="en-US" dirty="0"/>
              <a:t>We also instantiate a few variables we will need</a:t>
            </a:r>
          </a:p>
          <a:p>
            <a:pPr>
              <a:lnSpc>
                <a:spcPct val="120000"/>
              </a:lnSpc>
            </a:pPr>
            <a:endParaRPr lang="en-US" dirty="0"/>
          </a:p>
        </p:txBody>
      </p:sp>
    </p:spTree>
    <p:extLst>
      <p:ext uri="{BB962C8B-B14F-4D97-AF65-F5344CB8AC3E}">
        <p14:creationId xmlns:p14="http://schemas.microsoft.com/office/powerpoint/2010/main" val="3610015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5591858" cy="4546800"/>
          </a:xfrm>
        </p:spPr>
        <p:txBody>
          <a:bodyPr/>
          <a:lstStyle/>
          <a:p>
            <a:pPr>
              <a:lnSpc>
                <a:spcPct val="120000"/>
              </a:lnSpc>
            </a:pPr>
            <a:r>
              <a:rPr lang="en-GB" dirty="0"/>
              <a:t>We then start a while loop to say “while </a:t>
            </a:r>
            <a:r>
              <a:rPr lang="en-GB" dirty="0" err="1"/>
              <a:t>addMore</a:t>
            </a:r>
            <a:r>
              <a:rPr lang="en-GB" dirty="0"/>
              <a:t> is true, do this”</a:t>
            </a:r>
          </a:p>
          <a:p>
            <a:pPr>
              <a:lnSpc>
                <a:spcPct val="120000"/>
              </a:lnSpc>
            </a:pPr>
            <a:r>
              <a:rPr lang="en-GB" dirty="0"/>
              <a:t>At the end of the loop it will ask the user if they want to add more, and if not it will become False and break out of the loop</a:t>
            </a:r>
          </a:p>
          <a:p>
            <a:pPr>
              <a:lnSpc>
                <a:spcPct val="120000"/>
              </a:lnSpc>
            </a:pPr>
            <a:r>
              <a:rPr lang="en-GB" dirty="0"/>
              <a:t>We then ask the user what type of vehicle they would like to add and do a quick sanity check</a:t>
            </a:r>
          </a:p>
        </p:txBody>
      </p:sp>
      <p:sp>
        <p:nvSpPr>
          <p:cNvPr id="4" name="Title 3"/>
          <p:cNvSpPr>
            <a:spLocks noGrp="1"/>
          </p:cNvSpPr>
          <p:nvPr>
            <p:ph type="title"/>
          </p:nvPr>
        </p:nvSpPr>
        <p:spPr/>
        <p:txBody>
          <a:bodyPr>
            <a:normAutofit/>
          </a:bodyPr>
          <a:lstStyle/>
          <a:p>
            <a:r>
              <a:rPr lang="en-GB" dirty="0"/>
              <a:t>Object Oriented Programming</a:t>
            </a:r>
            <a:endParaRPr lang="en-US" dirty="0"/>
          </a:p>
        </p:txBody>
      </p:sp>
      <p:pic>
        <p:nvPicPr>
          <p:cNvPr id="2" name="Picture 1"/>
          <p:cNvPicPr>
            <a:picLocks noChangeAspect="1"/>
          </p:cNvPicPr>
          <p:nvPr/>
        </p:nvPicPr>
        <p:blipFill>
          <a:blip r:embed="rId3"/>
          <a:stretch>
            <a:fillRect/>
          </a:stretch>
        </p:blipFill>
        <p:spPr>
          <a:xfrm>
            <a:off x="6139332" y="1699206"/>
            <a:ext cx="5312700" cy="2713160"/>
          </a:xfrm>
          <a:prstGeom prst="rect">
            <a:avLst/>
          </a:prstGeom>
          <a:ln w="38100" cmpd="sng">
            <a:solidFill>
              <a:srgbClr val="DADADA"/>
            </a:solidFill>
          </a:ln>
        </p:spPr>
      </p:pic>
    </p:spTree>
    <p:extLst>
      <p:ext uri="{BB962C8B-B14F-4D97-AF65-F5344CB8AC3E}">
        <p14:creationId xmlns:p14="http://schemas.microsoft.com/office/powerpoint/2010/main" val="35851203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5387358" cy="4546800"/>
          </a:xfrm>
        </p:spPr>
        <p:txBody>
          <a:bodyPr/>
          <a:lstStyle/>
          <a:p>
            <a:pPr>
              <a:lnSpc>
                <a:spcPct val="120000"/>
              </a:lnSpc>
            </a:pPr>
            <a:r>
              <a:rPr lang="en-GB" dirty="0"/>
              <a:t>Now we do some specific checks if it’s a car – remember only the Car vehicle has the attribute of </a:t>
            </a:r>
            <a:r>
              <a:rPr lang="en-GB" dirty="0" err="1"/>
              <a:t>no_of_wheels</a:t>
            </a:r>
            <a:endParaRPr lang="en-GB" dirty="0"/>
          </a:p>
          <a:p>
            <a:pPr>
              <a:lnSpc>
                <a:spcPct val="120000"/>
              </a:lnSpc>
            </a:pPr>
            <a:r>
              <a:rPr lang="en-GB" dirty="0"/>
              <a:t>We also do a check here to make sure a user can’t enter a </a:t>
            </a:r>
            <a:r>
              <a:rPr lang="en-GB" dirty="0" err="1"/>
              <a:t>no_of_wheels</a:t>
            </a:r>
            <a:r>
              <a:rPr lang="en-GB" dirty="0"/>
              <a:t> that isn’t an </a:t>
            </a:r>
            <a:r>
              <a:rPr lang="en-GB" dirty="0" err="1"/>
              <a:t>int</a:t>
            </a:r>
            <a:r>
              <a:rPr lang="en-GB" dirty="0"/>
              <a:t> e.g. “hello” or 4.5</a:t>
            </a:r>
          </a:p>
          <a:p>
            <a:pPr>
              <a:lnSpc>
                <a:spcPct val="120000"/>
              </a:lnSpc>
            </a:pPr>
            <a:r>
              <a:rPr lang="en-GB" dirty="0"/>
              <a:t>This is a try except statement that will catch errors for us</a:t>
            </a:r>
          </a:p>
          <a:p>
            <a:pPr>
              <a:lnSpc>
                <a:spcPct val="120000"/>
              </a:lnSpc>
            </a:pPr>
            <a:r>
              <a:rPr lang="en-GB" dirty="0"/>
              <a:t>We then create our Car!</a:t>
            </a:r>
          </a:p>
        </p:txBody>
      </p:sp>
      <p:sp>
        <p:nvSpPr>
          <p:cNvPr id="2" name="Title 1"/>
          <p:cNvSpPr>
            <a:spLocks noGrp="1"/>
          </p:cNvSpPr>
          <p:nvPr>
            <p:ph type="title"/>
          </p:nvPr>
        </p:nvSpPr>
        <p:spPr/>
        <p:txBody>
          <a:bodyPr/>
          <a:lstStyle/>
          <a:p>
            <a:r>
              <a:rPr lang="en-GB" dirty="0"/>
              <a:t>Object Oriented Programming</a:t>
            </a:r>
            <a:endParaRPr lang="en-US" dirty="0"/>
          </a:p>
        </p:txBody>
      </p:sp>
      <p:pic>
        <p:nvPicPr>
          <p:cNvPr id="4" name="Picture 3"/>
          <p:cNvPicPr>
            <a:picLocks noChangeAspect="1"/>
          </p:cNvPicPr>
          <p:nvPr/>
        </p:nvPicPr>
        <p:blipFill>
          <a:blip r:embed="rId3"/>
          <a:stretch>
            <a:fillRect/>
          </a:stretch>
        </p:blipFill>
        <p:spPr>
          <a:xfrm>
            <a:off x="5952043" y="1653595"/>
            <a:ext cx="5596857" cy="3727339"/>
          </a:xfrm>
          <a:prstGeom prst="rect">
            <a:avLst/>
          </a:prstGeom>
          <a:ln w="38100" cmpd="sng">
            <a:solidFill>
              <a:srgbClr val="DADADA"/>
            </a:solidFill>
          </a:ln>
        </p:spPr>
      </p:pic>
    </p:spTree>
    <p:extLst>
      <p:ext uri="{BB962C8B-B14F-4D97-AF65-F5344CB8AC3E}">
        <p14:creationId xmlns:p14="http://schemas.microsoft.com/office/powerpoint/2010/main" val="22592062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marL="276912" algn="just">
              <a:spcAft>
                <a:spcPts val="1538"/>
              </a:spcAft>
            </a:pPr>
            <a:r>
              <a:rPr lang="en-GB" dirty="0"/>
              <a:t>We then do a similar thing for motorbike with slightly different error checking</a:t>
            </a:r>
          </a:p>
        </p:txBody>
      </p:sp>
      <p:sp>
        <p:nvSpPr>
          <p:cNvPr id="4" name="Title 3"/>
          <p:cNvSpPr>
            <a:spLocks noGrp="1"/>
          </p:cNvSpPr>
          <p:nvPr>
            <p:ph type="title"/>
          </p:nvPr>
        </p:nvSpPr>
        <p:spPr/>
        <p:txBody>
          <a:bodyPr/>
          <a:lstStyle/>
          <a:p>
            <a:r>
              <a:rPr lang="en-GB" dirty="0"/>
              <a:t>Object Oriented Programming</a:t>
            </a:r>
            <a:endParaRPr lang="en-US" dirty="0"/>
          </a:p>
        </p:txBody>
      </p:sp>
      <p:pic>
        <p:nvPicPr>
          <p:cNvPr id="2" name="Picture 1"/>
          <p:cNvPicPr>
            <a:picLocks noChangeAspect="1"/>
          </p:cNvPicPr>
          <p:nvPr/>
        </p:nvPicPr>
        <p:blipFill>
          <a:blip r:embed="rId3"/>
          <a:stretch>
            <a:fillRect/>
          </a:stretch>
        </p:blipFill>
        <p:spPr>
          <a:xfrm>
            <a:off x="907787" y="2212173"/>
            <a:ext cx="6228206" cy="4005341"/>
          </a:xfrm>
          <a:prstGeom prst="rect">
            <a:avLst/>
          </a:prstGeom>
          <a:ln w="38100" cmpd="sng">
            <a:solidFill>
              <a:srgbClr val="DADADA"/>
            </a:solidFill>
          </a:ln>
        </p:spPr>
      </p:pic>
    </p:spTree>
    <p:extLst>
      <p:ext uri="{BB962C8B-B14F-4D97-AF65-F5344CB8AC3E}">
        <p14:creationId xmlns:p14="http://schemas.microsoft.com/office/powerpoint/2010/main" val="187627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1" y="1544760"/>
            <a:ext cx="9832554" cy="4546800"/>
          </a:xfrm>
        </p:spPr>
        <p:txBody>
          <a:bodyPr/>
          <a:lstStyle/>
          <a:p>
            <a:pPr>
              <a:lnSpc>
                <a:spcPct val="120000"/>
              </a:lnSpc>
            </a:pPr>
            <a:r>
              <a:rPr lang="en-GB" dirty="0"/>
              <a:t>Python has the ability to be object oriented but you also don’t have to follow all of the rigorous rules that many other programming languages enforce</a:t>
            </a:r>
          </a:p>
          <a:p>
            <a:pPr>
              <a:lnSpc>
                <a:spcPct val="120000"/>
              </a:lnSpc>
            </a:pPr>
            <a:r>
              <a:rPr lang="en-GB" dirty="0"/>
              <a:t>Classes are useful for structuring your code in an object oriented way if that is appropriate</a:t>
            </a:r>
          </a:p>
          <a:p>
            <a:pPr>
              <a:lnSpc>
                <a:spcPct val="120000"/>
              </a:lnSpc>
            </a:pPr>
            <a:r>
              <a:rPr lang="en-GB" dirty="0"/>
              <a:t>Classes can contain methods and attributes of a particular object</a:t>
            </a:r>
          </a:p>
          <a:p>
            <a:pPr>
              <a:lnSpc>
                <a:spcPct val="120000"/>
              </a:lnSpc>
            </a:pPr>
            <a:r>
              <a:rPr lang="en-GB" dirty="0"/>
              <a:t>You create instances of classes that will have attributes particular to that instance which can then run methods</a:t>
            </a:r>
          </a:p>
        </p:txBody>
      </p:sp>
      <p:sp>
        <p:nvSpPr>
          <p:cNvPr id="6" name="Title 5"/>
          <p:cNvSpPr>
            <a:spLocks noGrp="1"/>
          </p:cNvSpPr>
          <p:nvPr>
            <p:ph type="title"/>
          </p:nvPr>
        </p:nvSpPr>
        <p:spPr/>
        <p:txBody>
          <a:bodyPr/>
          <a:lstStyle/>
          <a:p>
            <a:r>
              <a:rPr lang="en-GB" dirty="0"/>
              <a:t>Classes</a:t>
            </a:r>
            <a:endParaRPr lang="en-US" dirty="0"/>
          </a:p>
        </p:txBody>
      </p:sp>
    </p:spTree>
    <p:extLst>
      <p:ext uri="{BB962C8B-B14F-4D97-AF65-F5344CB8AC3E}">
        <p14:creationId xmlns:p14="http://schemas.microsoft.com/office/powerpoint/2010/main" val="17534142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At the end of our while loop we then ask the user if they want to add another vehicle</a:t>
            </a:r>
          </a:p>
          <a:p>
            <a:r>
              <a:rPr lang="en-GB" dirty="0"/>
              <a:t>If they answer anything except ‘no’ they will go through the loop again</a:t>
            </a:r>
          </a:p>
          <a:p>
            <a:r>
              <a:rPr lang="en-GB" dirty="0"/>
              <a:t>Otherwise, we set the __</a:t>
            </a:r>
            <a:r>
              <a:rPr lang="en-GB" dirty="0" err="1"/>
              <a:t>addMore</a:t>
            </a:r>
            <a:r>
              <a:rPr lang="en-GB" dirty="0"/>
              <a:t> variable to False which means the loop will end</a:t>
            </a:r>
          </a:p>
          <a:p>
            <a:r>
              <a:rPr lang="en-GB" dirty="0"/>
              <a:t>We then create our Garage with the initial vehicles and create a variable for the menu loop…</a:t>
            </a:r>
          </a:p>
        </p:txBody>
      </p:sp>
      <p:sp>
        <p:nvSpPr>
          <p:cNvPr id="2" name="Title 1"/>
          <p:cNvSpPr>
            <a:spLocks noGrp="1"/>
          </p:cNvSpPr>
          <p:nvPr>
            <p:ph type="title"/>
          </p:nvPr>
        </p:nvSpPr>
        <p:spPr/>
        <p:txBody>
          <a:bodyPr/>
          <a:lstStyle/>
          <a:p>
            <a:r>
              <a:rPr lang="en-GB" dirty="0"/>
              <a:t>Object Oriented Programming</a:t>
            </a:r>
            <a:endParaRPr lang="en-US" dirty="0"/>
          </a:p>
        </p:txBody>
      </p:sp>
      <p:pic>
        <p:nvPicPr>
          <p:cNvPr id="4" name="Picture 3"/>
          <p:cNvPicPr>
            <a:picLocks noChangeAspect="1"/>
          </p:cNvPicPr>
          <p:nvPr/>
        </p:nvPicPr>
        <p:blipFill>
          <a:blip r:embed="rId3"/>
          <a:stretch>
            <a:fillRect/>
          </a:stretch>
        </p:blipFill>
        <p:spPr>
          <a:xfrm>
            <a:off x="900447" y="3779631"/>
            <a:ext cx="7128892" cy="2423265"/>
          </a:xfrm>
          <a:prstGeom prst="rect">
            <a:avLst/>
          </a:prstGeom>
          <a:ln w="38100" cmpd="sng">
            <a:solidFill>
              <a:srgbClr val="DADADA"/>
            </a:solidFill>
          </a:ln>
        </p:spPr>
      </p:pic>
    </p:spTree>
    <p:extLst>
      <p:ext uri="{BB962C8B-B14F-4D97-AF65-F5344CB8AC3E}">
        <p14:creationId xmlns:p14="http://schemas.microsoft.com/office/powerpoint/2010/main" val="1570674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1" y="1544760"/>
            <a:ext cx="8670129" cy="4546800"/>
          </a:xfrm>
        </p:spPr>
        <p:txBody>
          <a:bodyPr/>
          <a:lstStyle/>
          <a:p>
            <a:pPr>
              <a:lnSpc>
                <a:spcPct val="120000"/>
              </a:lnSpc>
            </a:pPr>
            <a:r>
              <a:rPr lang="en-GB" dirty="0"/>
              <a:t>We then create a new while loop for while the user is interacting with the menu and print out what they need to see</a:t>
            </a:r>
          </a:p>
          <a:p>
            <a:pPr>
              <a:lnSpc>
                <a:spcPct val="120000"/>
              </a:lnSpc>
            </a:pPr>
            <a:r>
              <a:rPr lang="en-GB" dirty="0"/>
              <a:t>We then take their input and convert it to an </a:t>
            </a:r>
            <a:r>
              <a:rPr lang="en-GB" dirty="0" err="1"/>
              <a:t>int</a:t>
            </a:r>
            <a:r>
              <a:rPr lang="en-GB" dirty="0"/>
              <a:t> </a:t>
            </a:r>
          </a:p>
        </p:txBody>
      </p:sp>
      <p:sp>
        <p:nvSpPr>
          <p:cNvPr id="2" name="Title 1"/>
          <p:cNvSpPr>
            <a:spLocks noGrp="1"/>
          </p:cNvSpPr>
          <p:nvPr>
            <p:ph type="title"/>
          </p:nvPr>
        </p:nvSpPr>
        <p:spPr/>
        <p:txBody>
          <a:bodyPr>
            <a:normAutofit/>
          </a:bodyPr>
          <a:lstStyle/>
          <a:p>
            <a:r>
              <a:rPr lang="en-GB" dirty="0"/>
              <a:t>Object Oriented Programming</a:t>
            </a:r>
            <a:endParaRPr lang="en-US" dirty="0"/>
          </a:p>
        </p:txBody>
      </p:sp>
      <p:pic>
        <p:nvPicPr>
          <p:cNvPr id="4" name="Picture 3"/>
          <p:cNvPicPr>
            <a:picLocks noChangeAspect="1"/>
          </p:cNvPicPr>
          <p:nvPr/>
        </p:nvPicPr>
        <p:blipFill>
          <a:blip r:embed="rId3"/>
          <a:stretch>
            <a:fillRect/>
          </a:stretch>
        </p:blipFill>
        <p:spPr>
          <a:xfrm>
            <a:off x="882489" y="3156927"/>
            <a:ext cx="7416800" cy="3143250"/>
          </a:xfrm>
          <a:prstGeom prst="rect">
            <a:avLst/>
          </a:prstGeom>
          <a:ln w="38100" cmpd="sng">
            <a:solidFill>
              <a:srgbClr val="DADADA"/>
            </a:solidFill>
          </a:ln>
        </p:spPr>
      </p:pic>
    </p:spTree>
    <p:extLst>
      <p:ext uri="{BB962C8B-B14F-4D97-AF65-F5344CB8AC3E}">
        <p14:creationId xmlns:p14="http://schemas.microsoft.com/office/powerpoint/2010/main" val="27835313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5247436" cy="4546800"/>
          </a:xfrm>
        </p:spPr>
        <p:txBody>
          <a:bodyPr/>
          <a:lstStyle/>
          <a:p>
            <a:pPr>
              <a:lnSpc>
                <a:spcPct val="130000"/>
              </a:lnSpc>
            </a:pPr>
            <a:r>
              <a:rPr lang="en-GB" dirty="0"/>
              <a:t>We then perform actions based on what the user has said they want to do and keep looping until they pick the Quit option (no. 10)</a:t>
            </a:r>
          </a:p>
          <a:p>
            <a:pPr>
              <a:lnSpc>
                <a:spcPct val="130000"/>
              </a:lnSpc>
            </a:pPr>
            <a:r>
              <a:rPr lang="en-GB" dirty="0"/>
              <a:t>Note that this could be improved from a readability standpoint</a:t>
            </a:r>
          </a:p>
        </p:txBody>
      </p:sp>
      <p:sp>
        <p:nvSpPr>
          <p:cNvPr id="2" name="Title 1"/>
          <p:cNvSpPr>
            <a:spLocks noGrp="1"/>
          </p:cNvSpPr>
          <p:nvPr>
            <p:ph type="title"/>
          </p:nvPr>
        </p:nvSpPr>
        <p:spPr/>
        <p:txBody>
          <a:bodyPr>
            <a:normAutofit/>
          </a:bodyPr>
          <a:lstStyle/>
          <a:p>
            <a:r>
              <a:rPr lang="en-GB" dirty="0"/>
              <a:t>OOP</a:t>
            </a:r>
            <a:endParaRPr lang="en-US" dirty="0"/>
          </a:p>
        </p:txBody>
      </p:sp>
      <p:pic>
        <p:nvPicPr>
          <p:cNvPr id="4" name="Picture 3"/>
          <p:cNvPicPr>
            <a:picLocks noChangeAspect="1"/>
          </p:cNvPicPr>
          <p:nvPr/>
        </p:nvPicPr>
        <p:blipFill>
          <a:blip r:embed="rId3"/>
          <a:stretch>
            <a:fillRect/>
          </a:stretch>
        </p:blipFill>
        <p:spPr>
          <a:xfrm>
            <a:off x="5758305" y="1668089"/>
            <a:ext cx="5122764" cy="4509626"/>
          </a:xfrm>
          <a:prstGeom prst="rect">
            <a:avLst/>
          </a:prstGeom>
          <a:ln w="38100" cmpd="sng">
            <a:solidFill>
              <a:srgbClr val="DADADA"/>
            </a:solidFill>
          </a:ln>
        </p:spPr>
      </p:pic>
    </p:spTree>
    <p:extLst>
      <p:ext uri="{BB962C8B-B14F-4D97-AF65-F5344CB8AC3E}">
        <p14:creationId xmlns:p14="http://schemas.microsoft.com/office/powerpoint/2010/main" val="28574900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Working with files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64140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The first step in interacting with a file is to open it and assign the file to a </a:t>
            </a:r>
            <a:r>
              <a:rPr lang="en-GB" b="1" dirty="0"/>
              <a:t>file</a:t>
            </a:r>
            <a:r>
              <a:rPr lang="en-GB" dirty="0"/>
              <a:t> object</a:t>
            </a:r>
          </a:p>
          <a:p>
            <a:r>
              <a:rPr lang="en-GB" b="1" dirty="0" err="1"/>
              <a:t>accessMode</a:t>
            </a:r>
            <a:r>
              <a:rPr lang="en-GB" dirty="0"/>
              <a:t> refers to functions such as read, write, append, etc.</a:t>
            </a:r>
          </a:p>
        </p:txBody>
      </p:sp>
      <p:sp>
        <p:nvSpPr>
          <p:cNvPr id="2" name="Title 1"/>
          <p:cNvSpPr>
            <a:spLocks noGrp="1"/>
          </p:cNvSpPr>
          <p:nvPr>
            <p:ph type="title"/>
          </p:nvPr>
        </p:nvSpPr>
        <p:spPr/>
        <p:txBody>
          <a:bodyPr>
            <a:normAutofit/>
          </a:bodyPr>
          <a:lstStyle/>
          <a:p>
            <a:r>
              <a:rPr lang="en-GB" dirty="0"/>
              <a:t>Open &amp; Close Functions</a:t>
            </a:r>
          </a:p>
        </p:txBody>
      </p:sp>
      <p:sp>
        <p:nvSpPr>
          <p:cNvPr id="12" name="Content Placeholder 9"/>
          <p:cNvSpPr txBox="1">
            <a:spLocks/>
          </p:cNvSpPr>
          <p:nvPr/>
        </p:nvSpPr>
        <p:spPr>
          <a:xfrm>
            <a:off x="850266" y="2696826"/>
            <a:ext cx="4951092" cy="3383629"/>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79ACF"/>
                </a:solidFill>
                <a:effectLst/>
                <a:uLnTx/>
                <a:uFillTx/>
                <a:latin typeface="Consolas" panose="020B0609020204030204" pitchFamily="49" charset="0"/>
                <a:ea typeface="+mn-ea"/>
                <a:cs typeface="Lucida Sans"/>
              </a:rPr>
              <a:t>file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 </a:t>
            </a:r>
            <a:r>
              <a:rPr kumimoji="0" lang="en-GB" sz="1400" b="0" i="0" u="none" strike="noStrike" kern="1200" cap="none" spc="0" normalizeH="0" baseline="0" noProof="0">
                <a:ln>
                  <a:noFill/>
                </a:ln>
                <a:solidFill>
                  <a:srgbClr val="D0006F"/>
                </a:solidFill>
                <a:effectLst/>
                <a:uLnTx/>
                <a:uFillTx/>
                <a:latin typeface="Consolas" panose="020B0609020204030204" pitchFamily="49" charset="0"/>
                <a:ea typeface="+mn-ea"/>
                <a:cs typeface="Lucida Sans"/>
              </a:rPr>
              <a:t>open</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“file.txt”</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“w+”</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D0006F"/>
                </a:solidFill>
                <a:effectLst/>
                <a:uLnTx/>
                <a:uFillTx/>
                <a:latin typeface="Consolas" panose="020B0609020204030204" pitchFamily="49" charset="0"/>
                <a:ea typeface="+mn-ea"/>
                <a:cs typeface="Lucida Sans"/>
              </a:rPr>
              <a:t>print</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079ACF"/>
                </a:solidFill>
                <a:effectLst/>
                <a:uLnTx/>
                <a:uFillTx/>
                <a:latin typeface="Consolas" panose="020B0609020204030204" pitchFamily="49" charset="0"/>
                <a:ea typeface="+mn-ea"/>
                <a:cs typeface="Lucida Sans"/>
              </a:rPr>
              <a:t>file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00AEC7"/>
                </a:solidFill>
                <a:effectLst/>
                <a:uLnTx/>
                <a:uFillTx/>
                <a:latin typeface="Consolas" panose="020B0609020204030204" pitchFamily="49" charset="0"/>
                <a:ea typeface="+mn-ea"/>
                <a:cs typeface="Lucida Sans"/>
              </a:rPr>
              <a:t>name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"closed:"</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a:ln>
                  <a:noFill/>
                </a:ln>
                <a:solidFill>
                  <a:srgbClr val="079ACF"/>
                </a:solidFill>
                <a:effectLst/>
                <a:uLnTx/>
                <a:uFillTx/>
                <a:latin typeface="Consolas" panose="020B0609020204030204" pitchFamily="49" charset="0"/>
                <a:ea typeface="+mn-ea"/>
                <a:cs typeface="Lucida Sans"/>
              </a:rPr>
              <a:t>file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00AEC7"/>
                </a:solidFill>
                <a:effectLst/>
                <a:uLnTx/>
                <a:uFillTx/>
                <a:latin typeface="Consolas" panose="020B0609020204030204" pitchFamily="49" charset="0"/>
                <a:ea typeface="+mn-ea"/>
                <a:cs typeface="Lucida Sans"/>
              </a:rPr>
              <a:t>closed</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a:ln>
                  <a:noFill/>
                </a:ln>
                <a:solidFill>
                  <a:srgbClr val="D0006F"/>
                </a:solidFill>
                <a:effectLst/>
                <a:uLnTx/>
                <a:uFillTx/>
                <a:latin typeface="Consolas" panose="020B0609020204030204" pitchFamily="49" charset="0"/>
                <a:ea typeface="+mn-ea"/>
                <a:cs typeface="Lucida Sans"/>
              </a:rPr>
              <a:t>print</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“Access mode:”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a:ln>
                  <a:noFill/>
                </a:ln>
                <a:solidFill>
                  <a:srgbClr val="079ACF"/>
                </a:solidFill>
                <a:effectLst/>
                <a:uLnTx/>
                <a:uFillTx/>
                <a:latin typeface="Consolas" panose="020B0609020204030204" pitchFamily="49" charset="0"/>
                <a:ea typeface="+mn-ea"/>
                <a:cs typeface="Lucida Sans"/>
              </a:rPr>
              <a:t>file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00AEC7"/>
                </a:solidFill>
                <a:effectLst/>
                <a:uLnTx/>
                <a:uFillTx/>
                <a:latin typeface="Consolas" panose="020B0609020204030204" pitchFamily="49" charset="0"/>
                <a:ea typeface="+mn-ea"/>
                <a:cs typeface="Lucida Sans"/>
              </a:rPr>
              <a:t>mode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79ACF"/>
                </a:solidFill>
                <a:effectLst/>
                <a:uLnTx/>
                <a:uFillTx/>
                <a:latin typeface="Consolas" panose="020B0609020204030204" pitchFamily="49" charset="0"/>
                <a:ea typeface="+mn-ea"/>
                <a:cs typeface="Lucida Sans"/>
              </a:rPr>
              <a:t>file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D0006F"/>
                </a:solidFill>
                <a:effectLst/>
                <a:uLnTx/>
                <a:uFillTx/>
                <a:latin typeface="Consolas" panose="020B0609020204030204" pitchFamily="49" charset="0"/>
                <a:ea typeface="+mn-ea"/>
                <a:cs typeface="Lucida Sans"/>
              </a:rPr>
              <a:t>close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D0006F"/>
                </a:solidFill>
                <a:effectLst/>
                <a:uLnTx/>
                <a:uFillTx/>
                <a:latin typeface="Consolas" panose="020B0609020204030204" pitchFamily="49" charset="0"/>
                <a:ea typeface="+mn-ea"/>
                <a:cs typeface="Lucida Sans"/>
              </a:rPr>
              <a:t>print</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079ACF"/>
                </a:solidFill>
                <a:effectLst/>
                <a:uLnTx/>
                <a:uFillTx/>
                <a:latin typeface="Consolas" panose="020B0609020204030204" pitchFamily="49" charset="0"/>
                <a:ea typeface="+mn-ea"/>
                <a:cs typeface="Lucida Sans"/>
              </a:rPr>
              <a:t>file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00AEC7"/>
                </a:solidFill>
                <a:effectLst/>
                <a:uLnTx/>
                <a:uFillTx/>
                <a:latin typeface="Consolas" panose="020B0609020204030204" pitchFamily="49" charset="0"/>
                <a:ea typeface="+mn-ea"/>
                <a:cs typeface="Lucida Sans"/>
              </a:rPr>
              <a:t>name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a:ln>
                  <a:noFill/>
                </a:ln>
                <a:solidFill>
                  <a:srgbClr val="43B02A"/>
                </a:solidFill>
                <a:effectLst/>
                <a:uLnTx/>
                <a:uFillTx/>
                <a:latin typeface="Consolas" panose="020B0609020204030204" pitchFamily="49" charset="0"/>
                <a:ea typeface="+mn-ea"/>
                <a:cs typeface="Lucida Sans"/>
              </a:rPr>
              <a:t>"closed:"</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 </a:t>
            </a:r>
            <a:r>
              <a:rPr kumimoji="0" lang="en-GB" sz="1400" b="0" i="0" u="none" strike="noStrike" kern="1200" cap="none" spc="0" normalizeH="0" baseline="0" noProof="0">
                <a:ln>
                  <a:noFill/>
                </a:ln>
                <a:solidFill>
                  <a:srgbClr val="079ACF"/>
                </a:solidFill>
                <a:effectLst/>
                <a:uLnTx/>
                <a:uFillTx/>
                <a:latin typeface="Consolas" panose="020B0609020204030204" pitchFamily="49" charset="0"/>
                <a:ea typeface="+mn-ea"/>
                <a:cs typeface="Lucida Sans"/>
              </a:rPr>
              <a:t>file</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r>
              <a:rPr kumimoji="0" lang="en-GB" sz="1400" b="0" i="0" u="none" strike="noStrike" kern="1200" cap="none" spc="0" normalizeH="0" baseline="0" noProof="0">
                <a:ln>
                  <a:noFill/>
                </a:ln>
                <a:solidFill>
                  <a:srgbClr val="00AEC7"/>
                </a:solidFill>
                <a:effectLst/>
                <a:uLnTx/>
                <a:uFillTx/>
                <a:latin typeface="Consolas" panose="020B0609020204030204" pitchFamily="49" charset="0"/>
                <a:ea typeface="+mn-ea"/>
                <a:cs typeface="Lucida Sans"/>
              </a:rPr>
              <a:t>closed</a:t>
            </a: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file.txt closed: False</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Access mode: w+</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Consolas" panose="020B0609020204030204" pitchFamily="49" charset="0"/>
                <a:ea typeface="+mn-ea"/>
                <a:cs typeface="Lucida Sans"/>
              </a:rPr>
              <a:t>file.txt closed: True</a:t>
            </a:r>
            <a:endParaRPr kumimoji="0" lang="en-GB" sz="14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p:txBody>
      </p:sp>
    </p:spTree>
    <p:extLst>
      <p:ext uri="{BB962C8B-B14F-4D97-AF65-F5344CB8AC3E}">
        <p14:creationId xmlns:p14="http://schemas.microsoft.com/office/powerpoint/2010/main" val="25172722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The </a:t>
            </a:r>
            <a:r>
              <a:rPr lang="en-GB" b="1" dirty="0"/>
              <a:t>write() </a:t>
            </a:r>
            <a:r>
              <a:rPr lang="en-GB" dirty="0"/>
              <a:t>method creates a new file with a given name and writes some given input to it</a:t>
            </a:r>
          </a:p>
          <a:p>
            <a:r>
              <a:rPr lang="en-GB" dirty="0"/>
              <a:t>The </a:t>
            </a:r>
            <a:r>
              <a:rPr lang="en-GB" b="1" dirty="0"/>
              <a:t>read() </a:t>
            </a:r>
            <a:r>
              <a:rPr lang="en-GB" dirty="0"/>
              <a:t>method reads a string from an open file</a:t>
            </a:r>
          </a:p>
        </p:txBody>
      </p:sp>
      <p:sp>
        <p:nvSpPr>
          <p:cNvPr id="2" name="Title 1"/>
          <p:cNvSpPr>
            <a:spLocks noGrp="1"/>
          </p:cNvSpPr>
          <p:nvPr>
            <p:ph type="title"/>
          </p:nvPr>
        </p:nvSpPr>
        <p:spPr/>
        <p:txBody>
          <a:bodyPr>
            <a:normAutofit/>
          </a:bodyPr>
          <a:lstStyle/>
          <a:p>
            <a:r>
              <a:rPr lang="en-GB" dirty="0"/>
              <a:t>Reading &amp; Writing Methods</a:t>
            </a:r>
            <a:endParaRPr lang="en-US" dirty="0"/>
          </a:p>
        </p:txBody>
      </p:sp>
      <p:sp>
        <p:nvSpPr>
          <p:cNvPr id="12" name="Content Placeholder 9"/>
          <p:cNvSpPr txBox="1">
            <a:spLocks/>
          </p:cNvSpPr>
          <p:nvPr/>
        </p:nvSpPr>
        <p:spPr>
          <a:xfrm>
            <a:off x="893319" y="2718350"/>
            <a:ext cx="4606670" cy="3583091"/>
          </a:xfrm>
          <a:prstGeom prst="rect">
            <a:avLst/>
          </a:prstGeom>
          <a:solidFill>
            <a:srgbClr val="FFFFFF">
              <a:lumMod val="85000"/>
            </a:srgb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file</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6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open</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6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a:t>
            </a:r>
            <a:r>
              <a:rPr kumimoji="0" lang="en-GB" sz="1600" b="0" i="0" u="none" strike="noStrike" kern="1200" cap="none" spc="0" normalizeH="0" baseline="0" noProof="0" dirty="0" err="1">
                <a:ln>
                  <a:noFill/>
                </a:ln>
                <a:solidFill>
                  <a:srgbClr val="43B02A"/>
                </a:solidFill>
                <a:effectLst/>
                <a:uLnTx/>
                <a:uFillTx/>
                <a:latin typeface="Consolas" panose="020B0609020204030204" pitchFamily="49" charset="0"/>
                <a:ea typeface="+mn-ea"/>
                <a:cs typeface="Lucida Sans"/>
              </a:rPr>
              <a:t>file.txt</a:t>
            </a:r>
            <a:r>
              <a:rPr kumimoji="0" lang="en-GB" sz="16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6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“w"</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0" i="0" u="none" strike="noStrike" kern="1200" cap="none" spc="0" normalizeH="0" baseline="0" noProof="0" dirty="0" err="1">
                <a:ln>
                  <a:noFill/>
                </a:ln>
                <a:solidFill>
                  <a:srgbClr val="079ACF"/>
                </a:solidFill>
                <a:effectLst/>
                <a:uLnTx/>
                <a:uFillTx/>
                <a:latin typeface="Consolas" panose="020B0609020204030204" pitchFamily="49" charset="0"/>
                <a:ea typeface="+mn-ea"/>
                <a:cs typeface="Lucida Sans"/>
              </a:rPr>
              <a:t>file</a:t>
            </a:r>
            <a:r>
              <a:rPr kumimoji="0" lang="en-GB" sz="16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600" b="0" i="0" u="none" strike="noStrike" kern="1200" cap="none" spc="0" normalizeH="0" baseline="0" noProof="0" dirty="0" err="1">
                <a:ln>
                  <a:noFill/>
                </a:ln>
                <a:solidFill>
                  <a:srgbClr val="D0006F"/>
                </a:solidFill>
                <a:effectLst/>
                <a:uLnTx/>
                <a:uFillTx/>
                <a:latin typeface="Consolas" panose="020B0609020204030204" pitchFamily="49" charset="0"/>
                <a:ea typeface="+mn-ea"/>
                <a:cs typeface="Lucida Sans"/>
              </a:rPr>
              <a:t>write</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6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“This is some test text”</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0" i="0" u="none" strike="noStrike" kern="1200" cap="none" spc="0" normalizeH="0" baseline="0" noProof="0" dirty="0" err="1">
                <a:ln>
                  <a:noFill/>
                </a:ln>
                <a:solidFill>
                  <a:srgbClr val="079ACF"/>
                </a:solidFill>
                <a:effectLst/>
                <a:uLnTx/>
                <a:uFillTx/>
                <a:latin typeface="Consolas" panose="020B0609020204030204" pitchFamily="49" charset="0"/>
                <a:ea typeface="+mn-ea"/>
                <a:cs typeface="Lucida Sans"/>
              </a:rPr>
              <a:t>file</a:t>
            </a:r>
            <a:r>
              <a:rPr kumimoji="0" lang="en-GB" sz="16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600" b="0" i="0" u="none" strike="noStrike" kern="1200" cap="none" spc="0" normalizeH="0" baseline="0" noProof="0" dirty="0" err="1">
                <a:ln>
                  <a:noFill/>
                </a:ln>
                <a:solidFill>
                  <a:srgbClr val="D0006F"/>
                </a:solidFill>
                <a:effectLst/>
                <a:uLnTx/>
                <a:uFillTx/>
                <a:latin typeface="Consolas" panose="020B0609020204030204" pitchFamily="49" charset="0"/>
                <a:ea typeface="+mn-ea"/>
                <a:cs typeface="Lucida Sans"/>
              </a:rPr>
              <a:t>close</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0" i="0" u="none" strike="noStrike" kern="1200" cap="none" spc="0" normalizeH="0" baseline="0" noProof="0" dirty="0">
                <a:ln>
                  <a:noFill/>
                </a:ln>
                <a:solidFill>
                  <a:srgbClr val="079ACF"/>
                </a:solidFill>
                <a:effectLst/>
                <a:uLnTx/>
                <a:uFillTx/>
                <a:latin typeface="Consolas" panose="020B0609020204030204" pitchFamily="49" charset="0"/>
                <a:ea typeface="+mn-ea"/>
                <a:cs typeface="Lucida Sans"/>
              </a:rPr>
              <a:t>file</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6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open</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6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a:t>
            </a:r>
            <a:r>
              <a:rPr kumimoji="0" lang="en-GB" sz="1600" b="0" i="0" u="none" strike="noStrike" kern="1200" cap="none" spc="0" normalizeH="0" baseline="0" noProof="0" dirty="0" err="1">
                <a:ln>
                  <a:noFill/>
                </a:ln>
                <a:solidFill>
                  <a:srgbClr val="43B02A"/>
                </a:solidFill>
                <a:effectLst/>
                <a:uLnTx/>
                <a:uFillTx/>
                <a:latin typeface="Consolas" panose="020B0609020204030204" pitchFamily="49" charset="0"/>
                <a:ea typeface="+mn-ea"/>
                <a:cs typeface="Lucida Sans"/>
              </a:rPr>
              <a:t>file.txt</a:t>
            </a:r>
            <a:r>
              <a:rPr kumimoji="0" lang="en-GB" sz="16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a:t>
            </a:r>
            <a:r>
              <a:rPr kumimoji="0" lang="en-GB" sz="1600" b="0" i="0" u="none" strike="noStrike" kern="1200" cap="none" spc="0" normalizeH="0" baseline="0" noProof="0" dirty="0">
                <a:ln>
                  <a:noFill/>
                </a:ln>
                <a:solidFill>
                  <a:srgbClr val="43B02A"/>
                </a:solidFill>
                <a:effectLst/>
                <a:uLnTx/>
                <a:uFillTx/>
                <a:latin typeface="Consolas" panose="020B0609020204030204" pitchFamily="49" charset="0"/>
                <a:ea typeface="+mn-ea"/>
                <a:cs typeface="Lucida Sans"/>
              </a:rPr>
              <a:t>“r"</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0" i="0" u="none" strike="noStrike" kern="1200" cap="none" spc="0" normalizeH="0" baseline="0" noProof="0" dirty="0">
                <a:ln>
                  <a:noFill/>
                </a:ln>
                <a:solidFill>
                  <a:srgbClr val="00AEC7"/>
                </a:solidFill>
                <a:effectLst/>
                <a:uLnTx/>
                <a:uFillTx/>
                <a:latin typeface="Consolas" panose="020B0609020204030204" pitchFamily="49" charset="0"/>
                <a:ea typeface="+mn-ea"/>
                <a:cs typeface="Lucida Sans"/>
              </a:rPr>
              <a:t>lines</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 = </a:t>
            </a:r>
            <a:r>
              <a:rPr kumimoji="0" lang="en-GB" sz="1600" b="0" i="0" u="none" strike="noStrike" kern="1200" cap="none" spc="0" normalizeH="0" baseline="0" noProof="0" dirty="0" err="1">
                <a:ln>
                  <a:noFill/>
                </a:ln>
                <a:solidFill>
                  <a:srgbClr val="00AEC7"/>
                </a:solidFill>
                <a:effectLst/>
                <a:uLnTx/>
                <a:uFillTx/>
                <a:latin typeface="Consolas" panose="020B0609020204030204" pitchFamily="49" charset="0"/>
                <a:ea typeface="+mn-ea"/>
                <a:cs typeface="Lucida Sans"/>
              </a:rPr>
              <a:t>file</a:t>
            </a:r>
            <a:r>
              <a:rPr kumimoji="0" lang="en-GB" sz="1600" b="0" i="0" u="none" strike="noStrike" kern="1200" cap="none" spc="0" normalizeH="0" baseline="0" noProof="0" dirty="0" err="1">
                <a:ln>
                  <a:noFill/>
                </a:ln>
                <a:solidFill>
                  <a:srgbClr val="F7F7F7">
                    <a:lumMod val="25000"/>
                  </a:srgbClr>
                </a:solidFill>
                <a:effectLst/>
                <a:uLnTx/>
                <a:uFillTx/>
                <a:latin typeface="Consolas" panose="020B0609020204030204" pitchFamily="49" charset="0"/>
                <a:ea typeface="+mn-ea"/>
                <a:cs typeface="Lucida Sans"/>
              </a:rPr>
              <a:t>.</a:t>
            </a:r>
            <a:r>
              <a:rPr kumimoji="0" lang="en-GB" sz="1600" b="0" i="0" u="none" strike="noStrike" kern="1200" cap="none" spc="0" normalizeH="0" baseline="0" noProof="0" dirty="0" err="1">
                <a:ln>
                  <a:noFill/>
                </a:ln>
                <a:solidFill>
                  <a:srgbClr val="D0006F"/>
                </a:solidFill>
                <a:effectLst/>
                <a:uLnTx/>
                <a:uFillTx/>
                <a:latin typeface="Consolas" panose="020B0609020204030204" pitchFamily="49" charset="0"/>
                <a:ea typeface="+mn-ea"/>
                <a:cs typeface="Lucida Sans"/>
              </a:rPr>
              <a:t>read</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0" i="0" u="none" strike="noStrike" kern="1200" cap="none" spc="0" normalizeH="0" baseline="0" noProof="0" dirty="0">
                <a:ln>
                  <a:noFill/>
                </a:ln>
                <a:solidFill>
                  <a:srgbClr val="D0006F"/>
                </a:solidFill>
                <a:effectLst/>
                <a:uLnTx/>
                <a:uFillTx/>
                <a:latin typeface="Consolas" panose="020B0609020204030204" pitchFamily="49" charset="0"/>
                <a:ea typeface="+mn-ea"/>
                <a:cs typeface="Lucida Sans"/>
              </a:rPr>
              <a:t>print</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r>
              <a:rPr kumimoji="0" lang="en-GB" sz="1600" b="0" i="0" u="none" strike="noStrike" kern="1200" cap="none" spc="0" normalizeH="0" baseline="0" noProof="0" dirty="0">
                <a:ln>
                  <a:noFill/>
                </a:ln>
                <a:solidFill>
                  <a:srgbClr val="00AEC7"/>
                </a:solidFill>
                <a:effectLst/>
                <a:uLnTx/>
                <a:uFillTx/>
                <a:latin typeface="Consolas" panose="020B0609020204030204" pitchFamily="49" charset="0"/>
                <a:ea typeface="+mn-ea"/>
                <a:cs typeface="Lucida Sans"/>
              </a:rPr>
              <a:t>lines</a:t>
            </a:r>
            <a:r>
              <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a:ln>
                <a:noFill/>
              </a:ln>
              <a:solidFill>
                <a:srgbClr val="F7F7F7">
                  <a:lumMod val="25000"/>
                </a:srgbClr>
              </a:solidFill>
              <a:effectLst/>
              <a:uLnTx/>
              <a:uFillTx/>
              <a:latin typeface="Consolas" panose="020B0609020204030204" pitchFamily="49" charset="0"/>
              <a:ea typeface="+mn-ea"/>
              <a:cs typeface="Lucida Sans"/>
            </a:endParaRPr>
          </a:p>
        </p:txBody>
      </p:sp>
    </p:spTree>
    <p:extLst>
      <p:ext uri="{BB962C8B-B14F-4D97-AF65-F5344CB8AC3E}">
        <p14:creationId xmlns:p14="http://schemas.microsoft.com/office/powerpoint/2010/main" val="22478195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1" y="1544760"/>
            <a:ext cx="8874630" cy="4546800"/>
          </a:xfrm>
        </p:spPr>
        <p:txBody>
          <a:bodyPr/>
          <a:lstStyle/>
          <a:p>
            <a:pPr>
              <a:lnSpc>
                <a:spcPct val="120000"/>
              </a:lnSpc>
            </a:pPr>
            <a:r>
              <a:rPr lang="en-GB" dirty="0"/>
              <a:t>You can also append to a file by using the ‘a’ keyword</a:t>
            </a:r>
          </a:p>
          <a:p>
            <a:pPr>
              <a:lnSpc>
                <a:spcPct val="120000"/>
              </a:lnSpc>
            </a:pPr>
            <a:r>
              <a:rPr lang="en-GB" dirty="0"/>
              <a:t>You can also open files in a slightly different way that means you don’t have to remember to close them later</a:t>
            </a:r>
          </a:p>
        </p:txBody>
      </p:sp>
      <p:sp>
        <p:nvSpPr>
          <p:cNvPr id="4" name="Title 3"/>
          <p:cNvSpPr>
            <a:spLocks noGrp="1"/>
          </p:cNvSpPr>
          <p:nvPr>
            <p:ph type="title"/>
          </p:nvPr>
        </p:nvSpPr>
        <p:spPr/>
        <p:txBody>
          <a:bodyPr>
            <a:normAutofit/>
          </a:bodyPr>
          <a:lstStyle/>
          <a:p>
            <a:r>
              <a:rPr lang="en-GB" dirty="0"/>
              <a:t>Reading &amp; Writing Methods</a:t>
            </a:r>
            <a:endParaRPr lang="en-US" dirty="0"/>
          </a:p>
        </p:txBody>
      </p:sp>
      <p:pic>
        <p:nvPicPr>
          <p:cNvPr id="2" name="Picture 1"/>
          <p:cNvPicPr>
            <a:picLocks noChangeAspect="1"/>
          </p:cNvPicPr>
          <p:nvPr/>
        </p:nvPicPr>
        <p:blipFill>
          <a:blip r:embed="rId3"/>
          <a:stretch>
            <a:fillRect/>
          </a:stretch>
        </p:blipFill>
        <p:spPr>
          <a:xfrm>
            <a:off x="873112" y="3201974"/>
            <a:ext cx="8189492" cy="1153974"/>
          </a:xfrm>
          <a:prstGeom prst="rect">
            <a:avLst/>
          </a:prstGeom>
          <a:ln w="38100" cmpd="sng">
            <a:solidFill>
              <a:srgbClr val="DADADA"/>
            </a:solidFill>
          </a:ln>
        </p:spPr>
      </p:pic>
    </p:spTree>
    <p:extLst>
      <p:ext uri="{BB962C8B-B14F-4D97-AF65-F5344CB8AC3E}">
        <p14:creationId xmlns:p14="http://schemas.microsoft.com/office/powerpoint/2010/main" val="24605469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pPr>
              <a:lnSpc>
                <a:spcPct val="120000"/>
              </a:lnSpc>
            </a:pPr>
            <a:r>
              <a:rPr lang="en-GB" dirty="0"/>
              <a:t>It’s handy to be able to read </a:t>
            </a:r>
            <a:r>
              <a:rPr lang="en-GB" dirty="0" err="1"/>
              <a:t>csv</a:t>
            </a:r>
            <a:r>
              <a:rPr lang="en-GB" dirty="0"/>
              <a:t> files for analysis</a:t>
            </a:r>
          </a:p>
          <a:p>
            <a:pPr>
              <a:lnSpc>
                <a:spcPct val="120000"/>
              </a:lnSpc>
            </a:pPr>
            <a:r>
              <a:rPr lang="en-GB" dirty="0"/>
              <a:t>We’ve already seen we can read these in to the panda data type bit you can also read them in other ways depending on what you needs</a:t>
            </a:r>
          </a:p>
        </p:txBody>
      </p:sp>
      <p:sp>
        <p:nvSpPr>
          <p:cNvPr id="2" name="Title 1"/>
          <p:cNvSpPr>
            <a:spLocks noGrp="1"/>
          </p:cNvSpPr>
          <p:nvPr>
            <p:ph type="title"/>
          </p:nvPr>
        </p:nvSpPr>
        <p:spPr/>
        <p:txBody>
          <a:bodyPr>
            <a:normAutofit/>
          </a:bodyPr>
          <a:lstStyle/>
          <a:p>
            <a:r>
              <a:rPr lang="en-GB" dirty="0" err="1"/>
              <a:t>csv</a:t>
            </a:r>
            <a:r>
              <a:rPr lang="en-GB" dirty="0"/>
              <a:t> files</a:t>
            </a:r>
            <a:endParaRPr lang="en-US" dirty="0"/>
          </a:p>
        </p:txBody>
      </p:sp>
      <p:pic>
        <p:nvPicPr>
          <p:cNvPr id="4" name="Picture 3"/>
          <p:cNvPicPr>
            <a:picLocks noChangeAspect="1"/>
          </p:cNvPicPr>
          <p:nvPr/>
        </p:nvPicPr>
        <p:blipFill>
          <a:blip r:embed="rId3"/>
          <a:stretch>
            <a:fillRect/>
          </a:stretch>
        </p:blipFill>
        <p:spPr>
          <a:xfrm>
            <a:off x="853982" y="3185507"/>
            <a:ext cx="5989187" cy="2808784"/>
          </a:xfrm>
          <a:prstGeom prst="rect">
            <a:avLst/>
          </a:prstGeom>
          <a:ln w="38100" cmpd="sng">
            <a:solidFill>
              <a:srgbClr val="DADADA"/>
            </a:solidFill>
          </a:ln>
        </p:spPr>
      </p:pic>
    </p:spTree>
    <p:extLst>
      <p:ext uri="{BB962C8B-B14F-4D97-AF65-F5344CB8AC3E}">
        <p14:creationId xmlns:p14="http://schemas.microsoft.com/office/powerpoint/2010/main" val="42348685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GB" dirty="0"/>
              <a:t>The </a:t>
            </a:r>
            <a:r>
              <a:rPr lang="en-GB" b="1" dirty="0" err="1"/>
              <a:t>os</a:t>
            </a:r>
            <a:r>
              <a:rPr lang="en-GB" dirty="0"/>
              <a:t> module provides functions for working with files and directories</a:t>
            </a:r>
          </a:p>
          <a:p>
            <a:r>
              <a:rPr lang="en-GB" dirty="0"/>
              <a:t>Be sure to import </a:t>
            </a:r>
            <a:r>
              <a:rPr lang="en-GB" dirty="0" err="1"/>
              <a:t>os</a:t>
            </a:r>
            <a:r>
              <a:rPr lang="en-GB" dirty="0"/>
              <a:t> first</a:t>
            </a:r>
          </a:p>
          <a:p>
            <a:pPr lvl="1"/>
            <a:r>
              <a:rPr lang="en-GB" dirty="0" err="1">
                <a:solidFill>
                  <a:srgbClr val="F08300"/>
                </a:solidFill>
              </a:rPr>
              <a:t>os.getcwd</a:t>
            </a:r>
            <a:r>
              <a:rPr lang="en-GB" dirty="0">
                <a:solidFill>
                  <a:srgbClr val="F08300"/>
                </a:solidFill>
              </a:rPr>
              <a:t>()</a:t>
            </a:r>
            <a:r>
              <a:rPr lang="en-GB" dirty="0">
                <a:solidFill>
                  <a:schemeClr val="tx1">
                    <a:lumMod val="50000"/>
                    <a:lumOff val="50000"/>
                  </a:schemeClr>
                </a:solidFill>
              </a:rPr>
              <a:t> </a:t>
            </a:r>
            <a:r>
              <a:rPr lang="en-GB" dirty="0">
                <a:solidFill>
                  <a:schemeClr val="tx1">
                    <a:lumMod val="50000"/>
                    <a:lumOff val="50000"/>
                  </a:schemeClr>
                </a:solidFill>
                <a:sym typeface="Wingdings"/>
              </a:rPr>
              <a:t> </a:t>
            </a:r>
            <a:r>
              <a:rPr lang="en-GB" dirty="0"/>
              <a:t>Return current working directory</a:t>
            </a:r>
          </a:p>
          <a:p>
            <a:pPr lvl="1"/>
            <a:r>
              <a:rPr lang="en-GB" dirty="0" err="1">
                <a:solidFill>
                  <a:srgbClr val="F08300"/>
                </a:solidFill>
              </a:rPr>
              <a:t>os.path.abspath</a:t>
            </a:r>
            <a:r>
              <a:rPr lang="en-GB" dirty="0">
                <a:solidFill>
                  <a:srgbClr val="F08300"/>
                </a:solidFill>
              </a:rPr>
              <a:t>(‘</a:t>
            </a:r>
            <a:r>
              <a:rPr lang="en-GB" dirty="0" err="1">
                <a:solidFill>
                  <a:srgbClr val="F08300"/>
                </a:solidFill>
              </a:rPr>
              <a:t>bromeliad.txt</a:t>
            </a:r>
            <a:r>
              <a:rPr lang="en-GB" dirty="0">
                <a:solidFill>
                  <a:srgbClr val="F08300"/>
                </a:solidFill>
              </a:rPr>
              <a:t>')</a:t>
            </a:r>
            <a:r>
              <a:rPr lang="en-GB" dirty="0">
                <a:solidFill>
                  <a:schemeClr val="tx1">
                    <a:lumMod val="50000"/>
                    <a:lumOff val="50000"/>
                  </a:schemeClr>
                </a:solidFill>
              </a:rPr>
              <a:t> </a:t>
            </a:r>
            <a:r>
              <a:rPr lang="en-GB" dirty="0">
                <a:solidFill>
                  <a:schemeClr val="tx1">
                    <a:lumMod val="50000"/>
                    <a:lumOff val="50000"/>
                  </a:schemeClr>
                </a:solidFill>
                <a:sym typeface="Wingdings"/>
              </a:rPr>
              <a:t> </a:t>
            </a:r>
            <a:r>
              <a:rPr lang="en-GB" dirty="0"/>
              <a:t>Return absolute path</a:t>
            </a:r>
          </a:p>
          <a:p>
            <a:pPr lvl="1"/>
            <a:r>
              <a:rPr lang="en-GB" dirty="0" err="1">
                <a:solidFill>
                  <a:srgbClr val="F08300"/>
                </a:solidFill>
              </a:rPr>
              <a:t>os.path.exists</a:t>
            </a:r>
            <a:r>
              <a:rPr lang="en-GB" dirty="0">
                <a:solidFill>
                  <a:srgbClr val="F08300"/>
                </a:solidFill>
              </a:rPr>
              <a:t>(‘</a:t>
            </a:r>
            <a:r>
              <a:rPr lang="en-GB" dirty="0" err="1">
                <a:solidFill>
                  <a:srgbClr val="F08300"/>
                </a:solidFill>
              </a:rPr>
              <a:t>bromeliad.txt</a:t>
            </a:r>
            <a:r>
              <a:rPr lang="en-GB" dirty="0">
                <a:solidFill>
                  <a:srgbClr val="F08300"/>
                </a:solidFill>
              </a:rPr>
              <a:t>')</a:t>
            </a:r>
            <a:r>
              <a:rPr lang="en-GB" dirty="0">
                <a:solidFill>
                  <a:schemeClr val="tx1">
                    <a:lumMod val="50000"/>
                    <a:lumOff val="50000"/>
                  </a:schemeClr>
                </a:solidFill>
              </a:rPr>
              <a:t> </a:t>
            </a:r>
            <a:r>
              <a:rPr lang="en-GB" dirty="0">
                <a:solidFill>
                  <a:schemeClr val="tx1">
                    <a:lumMod val="50000"/>
                    <a:lumOff val="50000"/>
                  </a:schemeClr>
                </a:solidFill>
                <a:sym typeface="Wingdings"/>
              </a:rPr>
              <a:t> </a:t>
            </a:r>
            <a:r>
              <a:rPr lang="en-GB" dirty="0"/>
              <a:t>Check whether a path exists</a:t>
            </a:r>
          </a:p>
          <a:p>
            <a:pPr lvl="1"/>
            <a:r>
              <a:rPr lang="en-GB" dirty="0" err="1">
                <a:solidFill>
                  <a:srgbClr val="F08300"/>
                </a:solidFill>
              </a:rPr>
              <a:t>os.path.isdir</a:t>
            </a:r>
            <a:r>
              <a:rPr lang="en-GB" dirty="0">
                <a:solidFill>
                  <a:srgbClr val="F08300"/>
                </a:solidFill>
              </a:rPr>
              <a:t>(‘C:/Big Data')</a:t>
            </a:r>
            <a:r>
              <a:rPr lang="en-GB" dirty="0">
                <a:solidFill>
                  <a:schemeClr val="tx1">
                    <a:lumMod val="50000"/>
                    <a:lumOff val="50000"/>
                  </a:schemeClr>
                </a:solidFill>
              </a:rPr>
              <a:t> </a:t>
            </a:r>
            <a:r>
              <a:rPr lang="en-GB" dirty="0">
                <a:solidFill>
                  <a:schemeClr val="tx1">
                    <a:lumMod val="50000"/>
                    <a:lumOff val="50000"/>
                  </a:schemeClr>
                </a:solidFill>
                <a:sym typeface="Wingdings"/>
              </a:rPr>
              <a:t> </a:t>
            </a:r>
            <a:r>
              <a:rPr lang="en-GB" dirty="0"/>
              <a:t>Check whether a path is a directory</a:t>
            </a:r>
          </a:p>
        </p:txBody>
      </p:sp>
      <p:sp>
        <p:nvSpPr>
          <p:cNvPr id="2" name="Title 1"/>
          <p:cNvSpPr>
            <a:spLocks noGrp="1"/>
          </p:cNvSpPr>
          <p:nvPr>
            <p:ph type="title"/>
          </p:nvPr>
        </p:nvSpPr>
        <p:spPr/>
        <p:txBody>
          <a:bodyPr/>
          <a:lstStyle/>
          <a:p>
            <a:r>
              <a:rPr lang="en-GB" dirty="0"/>
              <a:t>Paths &amp; Directories</a:t>
            </a:r>
            <a:endParaRPr lang="en-US" dirty="0"/>
          </a:p>
        </p:txBody>
      </p:sp>
    </p:spTree>
    <p:extLst>
      <p:ext uri="{BB962C8B-B14F-4D97-AF65-F5344CB8AC3E}">
        <p14:creationId xmlns:p14="http://schemas.microsoft.com/office/powerpoint/2010/main" val="24782600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Regular Expressions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641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13" name="Picture 12"/>
          <p:cNvPicPr>
            <a:picLocks noChangeAspect="1"/>
          </p:cNvPicPr>
          <p:nvPr/>
        </p:nvPicPr>
        <p:blipFill>
          <a:blip r:embed="rId3"/>
          <a:stretch>
            <a:fillRect/>
          </a:stretch>
        </p:blipFill>
        <p:spPr>
          <a:xfrm>
            <a:off x="1741849" y="479680"/>
            <a:ext cx="8708303" cy="5917352"/>
          </a:xfrm>
          <a:prstGeom prst="rect">
            <a:avLst/>
          </a:prstGeom>
          <a:ln w="38100" cmpd="sng">
            <a:solidFill>
              <a:srgbClr val="DADADA"/>
            </a:solidFill>
          </a:ln>
        </p:spPr>
      </p:pic>
    </p:spTree>
    <p:extLst>
      <p:ext uri="{BB962C8B-B14F-4D97-AF65-F5344CB8AC3E}">
        <p14:creationId xmlns:p14="http://schemas.microsoft.com/office/powerpoint/2010/main" val="18658526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8605551" cy="4546800"/>
          </a:xfrm>
        </p:spPr>
        <p:txBody>
          <a:bodyPr/>
          <a:lstStyle/>
          <a:p>
            <a:r>
              <a:rPr lang="en-GB" dirty="0" err="1">
                <a:solidFill>
                  <a:srgbClr val="F08300"/>
                </a:solidFill>
              </a:rPr>
              <a:t>re.match</a:t>
            </a:r>
            <a:r>
              <a:rPr lang="en-GB" dirty="0">
                <a:solidFill>
                  <a:srgbClr val="F08300"/>
                </a:solidFill>
              </a:rPr>
              <a:t> (pattern, string, flags=0) </a:t>
            </a:r>
            <a:r>
              <a:rPr lang="en-GB" dirty="0"/>
              <a:t>searches for regular expression pattern within a string and returns a match object</a:t>
            </a:r>
          </a:p>
          <a:p>
            <a:r>
              <a:rPr lang="en-GB" dirty="0">
                <a:solidFill>
                  <a:srgbClr val="F08300"/>
                </a:solidFill>
              </a:rPr>
              <a:t>.group(number) </a:t>
            </a:r>
            <a:r>
              <a:rPr lang="en-GB" dirty="0"/>
              <a:t>returns an entire match or specific subgroup number</a:t>
            </a:r>
          </a:p>
          <a:p>
            <a:r>
              <a:rPr lang="en-GB" dirty="0">
                <a:solidFill>
                  <a:srgbClr val="F08300"/>
                </a:solidFill>
              </a:rPr>
              <a:t>.groups() </a:t>
            </a:r>
            <a:r>
              <a:rPr lang="en-GB" dirty="0"/>
              <a:t>returns all matching subgroups in a tuple</a:t>
            </a:r>
          </a:p>
          <a:p>
            <a:r>
              <a:rPr lang="en-GB" dirty="0" err="1">
                <a:solidFill>
                  <a:schemeClr val="accent6"/>
                </a:solidFill>
              </a:rPr>
              <a:t>re.search</a:t>
            </a:r>
            <a:r>
              <a:rPr lang="en-GB" dirty="0">
                <a:solidFill>
                  <a:schemeClr val="accent6"/>
                </a:solidFill>
              </a:rPr>
              <a:t>() </a:t>
            </a:r>
            <a:r>
              <a:rPr lang="en-GB" dirty="0"/>
              <a:t>searches for the first occurrence of regular expression pattern within a string and returns a match object</a:t>
            </a:r>
          </a:p>
        </p:txBody>
      </p:sp>
      <p:sp>
        <p:nvSpPr>
          <p:cNvPr id="5" name="Title 4"/>
          <p:cNvSpPr>
            <a:spLocks noGrp="1"/>
          </p:cNvSpPr>
          <p:nvPr>
            <p:ph type="title"/>
          </p:nvPr>
        </p:nvSpPr>
        <p:spPr/>
        <p:txBody>
          <a:bodyPr>
            <a:normAutofit/>
          </a:bodyPr>
          <a:lstStyle/>
          <a:p>
            <a:r>
              <a:rPr lang="en-GB" dirty="0"/>
              <a:t>Match &amp; Search</a:t>
            </a:r>
            <a:endParaRPr lang="en-US" dirty="0"/>
          </a:p>
        </p:txBody>
      </p:sp>
    </p:spTree>
    <p:extLst>
      <p:ext uri="{BB962C8B-B14F-4D97-AF65-F5344CB8AC3E}">
        <p14:creationId xmlns:p14="http://schemas.microsoft.com/office/powerpoint/2010/main" val="17397477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6582072" cy="4546800"/>
          </a:xfrm>
        </p:spPr>
        <p:txBody>
          <a:bodyPr/>
          <a:lstStyle/>
          <a:p>
            <a:r>
              <a:rPr lang="en-GB" dirty="0">
                <a:solidFill>
                  <a:srgbClr val="F08300"/>
                </a:solidFill>
              </a:rPr>
              <a:t>search</a:t>
            </a:r>
            <a:r>
              <a:rPr lang="en-GB" dirty="0"/>
              <a:t> checks for a match anywhere in the string</a:t>
            </a:r>
          </a:p>
          <a:p>
            <a:r>
              <a:rPr lang="en-GB" dirty="0">
                <a:solidFill>
                  <a:srgbClr val="F08300"/>
                </a:solidFill>
              </a:rPr>
              <a:t>match</a:t>
            </a:r>
            <a:r>
              <a:rPr lang="en-GB" dirty="0"/>
              <a:t> checks for a match only at the beginning of the string</a:t>
            </a:r>
          </a:p>
          <a:p>
            <a:r>
              <a:rPr lang="en-GB" dirty="0">
                <a:solidFill>
                  <a:srgbClr val="F08300"/>
                </a:solidFill>
              </a:rPr>
              <a:t>r</a:t>
            </a:r>
            <a:r>
              <a:rPr lang="en-GB" dirty="0"/>
              <a:t> tells Python to treat the following string as raw code</a:t>
            </a:r>
          </a:p>
        </p:txBody>
      </p:sp>
      <p:sp>
        <p:nvSpPr>
          <p:cNvPr id="4" name="Title 3"/>
          <p:cNvSpPr>
            <a:spLocks noGrp="1"/>
          </p:cNvSpPr>
          <p:nvPr>
            <p:ph type="title"/>
          </p:nvPr>
        </p:nvSpPr>
        <p:spPr/>
        <p:txBody>
          <a:bodyPr>
            <a:normAutofit/>
          </a:bodyPr>
          <a:lstStyle/>
          <a:p>
            <a:r>
              <a:rPr lang="en-GB" dirty="0"/>
              <a:t>Match &amp; Search</a:t>
            </a:r>
            <a:endParaRPr lang="en-US" dirty="0"/>
          </a:p>
        </p:txBody>
      </p:sp>
      <p:sp>
        <p:nvSpPr>
          <p:cNvPr id="10" name="Content Placeholder 7"/>
          <p:cNvSpPr txBox="1">
            <a:spLocks/>
          </p:cNvSpPr>
          <p:nvPr/>
        </p:nvSpPr>
        <p:spPr>
          <a:xfrm>
            <a:off x="7193524" y="1522138"/>
            <a:ext cx="4538349" cy="4730507"/>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F6A13"/>
                </a:solidFill>
                <a:effectLst/>
                <a:uLnTx/>
                <a:uFillTx/>
                <a:latin typeface="Arial"/>
                <a:ea typeface="+mn-ea"/>
                <a:cs typeface="Lucida Sans"/>
              </a:rPr>
              <a:t>import</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D0006F"/>
                </a:solidFill>
                <a:effectLst/>
                <a:uLnTx/>
                <a:uFillTx/>
                <a:latin typeface="Arial"/>
                <a:ea typeface="+mn-ea"/>
                <a:cs typeface="Lucida Sans"/>
              </a:rPr>
              <a:t>re</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79ACF"/>
                </a:solidFill>
                <a:effectLst/>
                <a:uLnTx/>
                <a:uFillTx/>
                <a:latin typeface="Arial"/>
                <a:ea typeface="+mn-ea"/>
                <a:cs typeface="Lucida Sans"/>
              </a:rPr>
              <a:t>line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 </a:t>
            </a:r>
            <a:r>
              <a:rPr kumimoji="0" lang="en-GB" sz="1400" b="0" i="0" u="none" strike="noStrike" kern="1200" cap="none" spc="0" normalizeH="0" baseline="0" noProof="0">
                <a:ln>
                  <a:noFill/>
                </a:ln>
                <a:solidFill>
                  <a:srgbClr val="43B02A"/>
                </a:solidFill>
                <a:effectLst/>
                <a:uLnTx/>
                <a:uFillTx/>
                <a:latin typeface="Arial"/>
                <a:ea typeface="+mn-ea"/>
                <a:cs typeface="Lucida Sans"/>
              </a:rPr>
              <a:t>"Cats are better than dogs"</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79ACF"/>
                </a:solidFill>
                <a:effectLst/>
                <a:uLnTx/>
                <a:uFillTx/>
                <a:latin typeface="Arial"/>
                <a:ea typeface="+mn-ea"/>
                <a:cs typeface="Lucida Sans"/>
              </a:rPr>
              <a:t>matchObj</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 </a:t>
            </a:r>
            <a:r>
              <a:rPr kumimoji="0" lang="en-GB" sz="1400" b="0" i="0" u="none" strike="noStrike" kern="1200" cap="none" spc="0" normalizeH="0" baseline="0" noProof="0">
                <a:ln>
                  <a:noFill/>
                </a:ln>
                <a:solidFill>
                  <a:srgbClr val="D0006F"/>
                </a:solidFill>
                <a:effectLst/>
                <a:uLnTx/>
                <a:uFillTx/>
                <a:latin typeface="Arial"/>
                <a:ea typeface="+mn-ea"/>
                <a:cs typeface="Lucida Sans"/>
              </a:rPr>
              <a:t>re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FF6A13"/>
                </a:solidFill>
                <a:effectLst/>
                <a:uLnTx/>
                <a:uFillTx/>
                <a:latin typeface="Arial"/>
                <a:ea typeface="+mn-ea"/>
                <a:cs typeface="Lucida Sans"/>
              </a:rPr>
              <a:t>match</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D0006F"/>
                </a:solidFill>
                <a:effectLst/>
                <a:uLnTx/>
                <a:uFillTx/>
                <a:latin typeface="Arial"/>
                <a:ea typeface="+mn-ea"/>
                <a:cs typeface="Lucida Sans"/>
              </a:rPr>
              <a:t>r</a:t>
            </a:r>
            <a:r>
              <a:rPr kumimoji="0" lang="en-GB" sz="1400" b="0" i="0" u="none" strike="noStrike" kern="1200" cap="none" spc="0" normalizeH="0" baseline="0" noProof="0">
                <a:ln>
                  <a:noFill/>
                </a:ln>
                <a:solidFill>
                  <a:srgbClr val="43B02A"/>
                </a:solidFill>
                <a:effectLst/>
                <a:uLnTx/>
                <a:uFillTx/>
                <a:latin typeface="Arial"/>
                <a:ea typeface="+mn-ea"/>
                <a:cs typeface="Lucida Sans"/>
              </a:rPr>
              <a:t>'dogs'</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0AEC7"/>
                </a:solidFill>
                <a:effectLst/>
                <a:uLnTx/>
                <a:uFillTx/>
                <a:latin typeface="Arial"/>
                <a:ea typeface="+mn-ea"/>
                <a:cs typeface="Lucida Sans"/>
              </a:rPr>
              <a:t>line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D0006F"/>
                </a:solidFill>
                <a:effectLst/>
                <a:uLnTx/>
                <a:uFillTx/>
                <a:latin typeface="Arial"/>
                <a:ea typeface="+mn-ea"/>
                <a:cs typeface="Lucida Sans"/>
              </a:rPr>
              <a:t>re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M</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D0006F"/>
                </a:solidFill>
                <a:effectLst/>
                <a:uLnTx/>
                <a:uFillTx/>
                <a:latin typeface="Arial"/>
                <a:ea typeface="+mn-ea"/>
                <a:cs typeface="Lucida Sans"/>
              </a:rPr>
              <a:t>re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I</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079ACF"/>
                </a:solidFill>
                <a:effectLst/>
                <a:uLnTx/>
                <a:uFillTx/>
                <a:latin typeface="Arial"/>
                <a:ea typeface="+mn-ea"/>
                <a:cs typeface="Lucida Sans"/>
              </a:rPr>
              <a:t>searchObj</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 </a:t>
            </a:r>
            <a:r>
              <a:rPr kumimoji="0" lang="en-GB" sz="1400" b="0" i="0" u="none" strike="noStrike" kern="1200" cap="none" spc="0" normalizeH="0" baseline="0" noProof="0">
                <a:ln>
                  <a:noFill/>
                </a:ln>
                <a:solidFill>
                  <a:srgbClr val="D0006F"/>
                </a:solidFill>
                <a:effectLst/>
                <a:uLnTx/>
                <a:uFillTx/>
                <a:latin typeface="Arial"/>
                <a:ea typeface="+mn-ea"/>
                <a:cs typeface="Lucida Sans"/>
              </a:rPr>
              <a:t>re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FF6A13"/>
                </a:solidFill>
                <a:effectLst/>
                <a:uLnTx/>
                <a:uFillTx/>
                <a:latin typeface="Arial"/>
                <a:ea typeface="+mn-ea"/>
                <a:cs typeface="Lucida Sans"/>
              </a:rPr>
              <a:t>search</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D0006F"/>
                </a:solidFill>
                <a:effectLst/>
                <a:uLnTx/>
                <a:uFillTx/>
                <a:latin typeface="Arial"/>
                <a:ea typeface="+mn-ea"/>
                <a:cs typeface="Lucida Sans"/>
              </a:rPr>
              <a:t>r</a:t>
            </a:r>
            <a:r>
              <a:rPr kumimoji="0" lang="en-GB" sz="1400" b="0" i="0" u="none" strike="noStrike" kern="1200" cap="none" spc="0" normalizeH="0" baseline="0" noProof="0">
                <a:ln>
                  <a:noFill/>
                </a:ln>
                <a:solidFill>
                  <a:srgbClr val="43B02A"/>
                </a:solidFill>
                <a:effectLst/>
                <a:uLnTx/>
                <a:uFillTx/>
                <a:latin typeface="Arial"/>
                <a:ea typeface="+mn-ea"/>
                <a:cs typeface="Lucida Sans"/>
              </a:rPr>
              <a:t>'dogs'</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0AEC7"/>
                </a:solidFill>
                <a:effectLst/>
                <a:uLnTx/>
                <a:uFillTx/>
                <a:latin typeface="Arial"/>
                <a:ea typeface="+mn-ea"/>
                <a:cs typeface="Lucida Sans"/>
              </a:rPr>
              <a:t>line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D0006F"/>
                </a:solidFill>
                <a:effectLst/>
                <a:uLnTx/>
                <a:uFillTx/>
                <a:latin typeface="Arial"/>
                <a:ea typeface="+mn-ea"/>
                <a:cs typeface="Lucida Sans"/>
              </a:rPr>
              <a:t>re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M</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D0006F"/>
                </a:solidFill>
                <a:effectLst/>
                <a:uLnTx/>
                <a:uFillTx/>
                <a:latin typeface="Arial"/>
                <a:ea typeface="+mn-ea"/>
                <a:cs typeface="Lucida Sans"/>
              </a:rPr>
              <a:t>re</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00AEC7"/>
                </a:solidFill>
                <a:effectLst/>
                <a:uLnTx/>
                <a:uFillTx/>
                <a:latin typeface="Arial"/>
                <a:ea typeface="+mn-ea"/>
                <a:cs typeface="Lucida Sans"/>
              </a:rPr>
              <a:t>I</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if </a:t>
            </a:r>
            <a:r>
              <a:rPr kumimoji="0" lang="en-GB" sz="1400" b="0" i="0" u="none" strike="noStrike" kern="1200" cap="none" spc="0" normalizeH="0" baseline="0" noProof="0">
                <a:ln>
                  <a:noFill/>
                </a:ln>
                <a:solidFill>
                  <a:srgbClr val="079ACF"/>
                </a:solidFill>
                <a:effectLst/>
                <a:uLnTx/>
                <a:uFillTx/>
                <a:latin typeface="Arial"/>
                <a:ea typeface="+mn-ea"/>
                <a:cs typeface="Lucida Sans"/>
              </a:rPr>
              <a:t>matchObj</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FF6A13"/>
                </a:solidFill>
                <a:effectLst/>
                <a:uLnTx/>
                <a:uFillTx/>
                <a:latin typeface="Arial"/>
                <a:ea typeface="+mn-ea"/>
                <a:cs typeface="Lucida Sans"/>
              </a:rPr>
              <a:t>print</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43B02A"/>
                </a:solidFill>
                <a:effectLst/>
                <a:uLnTx/>
                <a:uFillTx/>
                <a:latin typeface="Arial"/>
                <a:ea typeface="+mn-ea"/>
                <a:cs typeface="Lucida Sans"/>
              </a:rPr>
              <a:t>"matchObj.group() : "</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79ACF"/>
                </a:solidFill>
                <a:effectLst/>
                <a:uLnTx/>
                <a:uFillTx/>
                <a:latin typeface="Arial"/>
                <a:ea typeface="+mn-ea"/>
                <a:cs typeface="Lucida Sans"/>
              </a:rPr>
              <a:t>matchObj</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FF6A13"/>
                </a:solidFill>
                <a:effectLst/>
                <a:uLnTx/>
                <a:uFillTx/>
                <a:latin typeface="Arial"/>
                <a:ea typeface="+mn-ea"/>
                <a:cs typeface="Lucida Sans"/>
              </a:rPr>
              <a:t>group</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else:</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FF6A13"/>
                </a:solidFill>
                <a:effectLst/>
                <a:uLnTx/>
                <a:uFillTx/>
                <a:latin typeface="Arial"/>
                <a:ea typeface="+mn-ea"/>
                <a:cs typeface="Lucida Sans"/>
              </a:rPr>
              <a:t>print</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43B02A"/>
                </a:solidFill>
                <a:effectLst/>
                <a:uLnTx/>
                <a:uFillTx/>
                <a:latin typeface="Arial"/>
                <a:ea typeface="+mn-ea"/>
                <a:cs typeface="Lucida Sans"/>
              </a:rPr>
              <a:t>"Nothing found!“</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if </a:t>
            </a:r>
            <a:r>
              <a:rPr kumimoji="0" lang="en-GB" sz="1400" b="0" i="0" u="none" strike="noStrike" kern="1200" cap="none" spc="0" normalizeH="0" baseline="0" noProof="0">
                <a:ln>
                  <a:noFill/>
                </a:ln>
                <a:solidFill>
                  <a:srgbClr val="079ACF"/>
                </a:solidFill>
                <a:effectLst/>
                <a:uLnTx/>
                <a:uFillTx/>
                <a:latin typeface="Arial"/>
                <a:ea typeface="+mn-ea"/>
                <a:cs typeface="Lucida Sans"/>
              </a:rPr>
              <a:t>searchObj</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FF6A13"/>
                </a:solidFill>
                <a:effectLst/>
                <a:uLnTx/>
                <a:uFillTx/>
                <a:latin typeface="Arial"/>
                <a:ea typeface="+mn-ea"/>
                <a:cs typeface="Lucida Sans"/>
              </a:rPr>
              <a:t> print</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43B02A"/>
                </a:solidFill>
                <a:effectLst/>
                <a:uLnTx/>
                <a:uFillTx/>
                <a:latin typeface="Arial"/>
                <a:ea typeface="+mn-ea"/>
                <a:cs typeface="Lucida Sans"/>
              </a:rPr>
              <a:t>"searchObj.group() : "</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79ACF"/>
                </a:solidFill>
                <a:effectLst/>
                <a:uLnTx/>
                <a:uFillTx/>
                <a:latin typeface="Arial"/>
                <a:ea typeface="+mn-ea"/>
                <a:cs typeface="Lucida Sans"/>
              </a:rPr>
              <a:t>searchObj</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FF6A13"/>
                </a:solidFill>
                <a:effectLst/>
                <a:uLnTx/>
                <a:uFillTx/>
                <a:latin typeface="Arial"/>
                <a:ea typeface="+mn-ea"/>
                <a:cs typeface="Lucida Sans"/>
              </a:rPr>
              <a:t>group</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else:</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FF6A13"/>
                </a:solidFill>
                <a:effectLst/>
                <a:uLnTx/>
                <a:uFillTx/>
                <a:latin typeface="Arial"/>
                <a:ea typeface="+mn-ea"/>
                <a:cs typeface="Lucida Sans"/>
              </a:rPr>
              <a:t>print</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43B02A"/>
                </a:solidFill>
                <a:effectLst/>
                <a:uLnTx/>
                <a:uFillTx/>
                <a:latin typeface="Arial"/>
                <a:ea typeface="+mn-ea"/>
                <a:cs typeface="Lucida Sans"/>
              </a:rPr>
              <a:t>"Nothing found!“</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Nothing found!</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searchObj.group() :  dogs</a:t>
            </a:r>
            <a:endParaRPr kumimoji="0" lang="en-GB" sz="1400" b="0" i="0" u="none" strike="noStrike" kern="1200" cap="none" spc="0" normalizeH="0" baseline="0" noProof="0" dirty="0">
              <a:ln>
                <a:noFill/>
              </a:ln>
              <a:solidFill>
                <a:srgbClr val="F7F7F7">
                  <a:lumMod val="25000"/>
                </a:srgbClr>
              </a:solidFill>
              <a:effectLst/>
              <a:uLnTx/>
              <a:uFillTx/>
              <a:latin typeface="Arial"/>
              <a:ea typeface="+mn-ea"/>
              <a:cs typeface="Lucida Sans"/>
            </a:endParaRPr>
          </a:p>
        </p:txBody>
      </p:sp>
    </p:spTree>
    <p:extLst>
      <p:ext uri="{BB962C8B-B14F-4D97-AF65-F5344CB8AC3E}">
        <p14:creationId xmlns:p14="http://schemas.microsoft.com/office/powerpoint/2010/main" val="39975377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marL="0" indent="0">
              <a:buNone/>
            </a:pPr>
            <a:r>
              <a:rPr lang="en-GB" b="1" dirty="0">
                <a:solidFill>
                  <a:srgbClr val="F08300"/>
                </a:solidFill>
              </a:rPr>
              <a:t>\w</a:t>
            </a:r>
            <a:r>
              <a:rPr lang="en-GB" b="1" dirty="0">
                <a:solidFill>
                  <a:schemeClr val="tx1">
                    <a:lumMod val="50000"/>
                    <a:lumOff val="50000"/>
                  </a:schemeClr>
                </a:solidFill>
              </a:rPr>
              <a:t> </a:t>
            </a:r>
            <a:r>
              <a:rPr lang="en-GB" dirty="0">
                <a:solidFill>
                  <a:schemeClr val="tx1">
                    <a:lumMod val="50000"/>
                    <a:lumOff val="50000"/>
                  </a:schemeClr>
                </a:solidFill>
                <a:sym typeface="Wingdings"/>
              </a:rPr>
              <a:t></a:t>
            </a:r>
            <a:r>
              <a:rPr lang="en-GB" dirty="0">
                <a:solidFill>
                  <a:schemeClr val="tx1">
                    <a:lumMod val="50000"/>
                    <a:lumOff val="50000"/>
                  </a:schemeClr>
                </a:solidFill>
              </a:rPr>
              <a:t> </a:t>
            </a:r>
            <a:r>
              <a:rPr lang="en-GB" dirty="0"/>
              <a:t>searches for any word character</a:t>
            </a:r>
          </a:p>
          <a:p>
            <a:pPr marL="0" indent="0">
              <a:buNone/>
            </a:pPr>
            <a:r>
              <a:rPr lang="en-GB" b="1" dirty="0">
                <a:solidFill>
                  <a:srgbClr val="F08300"/>
                </a:solidFill>
              </a:rPr>
              <a:t>\s</a:t>
            </a:r>
            <a:r>
              <a:rPr lang="en-GB" b="1" dirty="0">
                <a:solidFill>
                  <a:schemeClr val="tx1">
                    <a:lumMod val="50000"/>
                    <a:lumOff val="50000"/>
                  </a:schemeClr>
                </a:solidFill>
              </a:rPr>
              <a:t> </a:t>
            </a:r>
            <a:r>
              <a:rPr lang="en-GB" dirty="0">
                <a:solidFill>
                  <a:schemeClr val="tx1">
                    <a:lumMod val="50000"/>
                    <a:lumOff val="50000"/>
                  </a:schemeClr>
                </a:solidFill>
                <a:sym typeface="Wingdings"/>
              </a:rPr>
              <a:t></a:t>
            </a:r>
            <a:r>
              <a:rPr lang="en-GB" dirty="0">
                <a:solidFill>
                  <a:schemeClr val="tx1">
                    <a:lumMod val="50000"/>
                    <a:lumOff val="50000"/>
                  </a:schemeClr>
                </a:solidFill>
              </a:rPr>
              <a:t> </a:t>
            </a:r>
            <a:r>
              <a:rPr lang="en-GB" dirty="0"/>
              <a:t>searches for any whitespace character</a:t>
            </a:r>
          </a:p>
          <a:p>
            <a:pPr marL="0" indent="0">
              <a:buNone/>
            </a:pPr>
            <a:r>
              <a:rPr lang="en-GB" b="1" dirty="0">
                <a:solidFill>
                  <a:srgbClr val="F08300"/>
                </a:solidFill>
              </a:rPr>
              <a:t>\d</a:t>
            </a:r>
            <a:r>
              <a:rPr lang="en-GB" b="1" dirty="0">
                <a:solidFill>
                  <a:schemeClr val="tx1">
                    <a:lumMod val="50000"/>
                    <a:lumOff val="50000"/>
                  </a:schemeClr>
                </a:solidFill>
              </a:rPr>
              <a:t> </a:t>
            </a:r>
            <a:r>
              <a:rPr lang="en-GB" dirty="0">
                <a:solidFill>
                  <a:schemeClr val="tx1">
                    <a:lumMod val="50000"/>
                    <a:lumOff val="50000"/>
                  </a:schemeClr>
                </a:solidFill>
                <a:sym typeface="Wingdings"/>
              </a:rPr>
              <a:t></a:t>
            </a:r>
            <a:r>
              <a:rPr lang="en-GB" dirty="0">
                <a:solidFill>
                  <a:schemeClr val="tx1">
                    <a:lumMod val="50000"/>
                    <a:lumOff val="50000"/>
                  </a:schemeClr>
                </a:solidFill>
              </a:rPr>
              <a:t> </a:t>
            </a:r>
            <a:r>
              <a:rPr lang="en-GB" dirty="0"/>
              <a:t>searches for any digit</a:t>
            </a:r>
          </a:p>
          <a:p>
            <a:pPr marL="0" indent="0">
              <a:buNone/>
            </a:pPr>
            <a:r>
              <a:rPr lang="en-GB" dirty="0"/>
              <a:t>Capitalising any of these will make it search for the opposite</a:t>
            </a:r>
          </a:p>
          <a:p>
            <a:pPr marL="457200" lvl="1" indent="0">
              <a:buNone/>
            </a:pPr>
            <a:r>
              <a:rPr lang="en-GB" dirty="0"/>
              <a:t>E.g.</a:t>
            </a:r>
            <a:r>
              <a:rPr lang="en-GB" dirty="0">
                <a:solidFill>
                  <a:srgbClr val="F08300"/>
                </a:solidFill>
              </a:rPr>
              <a:t> </a:t>
            </a:r>
            <a:r>
              <a:rPr lang="en-GB" b="1" dirty="0">
                <a:solidFill>
                  <a:srgbClr val="F08300"/>
                </a:solidFill>
              </a:rPr>
              <a:t>\W </a:t>
            </a:r>
            <a:r>
              <a:rPr lang="en-GB" b="1" dirty="0">
                <a:solidFill>
                  <a:schemeClr val="tx1">
                    <a:lumMod val="50000"/>
                    <a:lumOff val="50000"/>
                  </a:schemeClr>
                </a:solidFill>
              </a:rPr>
              <a:t> </a:t>
            </a:r>
            <a:r>
              <a:rPr lang="en-GB" dirty="0">
                <a:solidFill>
                  <a:schemeClr val="tx1">
                    <a:lumMod val="50000"/>
                    <a:lumOff val="50000"/>
                  </a:schemeClr>
                </a:solidFill>
                <a:sym typeface="Wingdings"/>
              </a:rPr>
              <a:t></a:t>
            </a:r>
            <a:r>
              <a:rPr lang="en-GB" dirty="0">
                <a:solidFill>
                  <a:schemeClr val="tx1">
                    <a:lumMod val="50000"/>
                    <a:lumOff val="50000"/>
                  </a:schemeClr>
                </a:solidFill>
              </a:rPr>
              <a:t> </a:t>
            </a:r>
            <a:r>
              <a:rPr lang="en-GB" dirty="0"/>
              <a:t>searches for any non-word character</a:t>
            </a:r>
          </a:p>
        </p:txBody>
      </p:sp>
      <p:sp>
        <p:nvSpPr>
          <p:cNvPr id="4" name="Title 3"/>
          <p:cNvSpPr>
            <a:spLocks noGrp="1"/>
          </p:cNvSpPr>
          <p:nvPr>
            <p:ph type="title"/>
          </p:nvPr>
        </p:nvSpPr>
        <p:spPr/>
        <p:txBody>
          <a:bodyPr>
            <a:normAutofit/>
          </a:bodyPr>
          <a:lstStyle/>
          <a:p>
            <a:r>
              <a:rPr lang="en-GB" dirty="0"/>
              <a:t>Match &amp; Search</a:t>
            </a:r>
            <a:endParaRPr lang="en-US" dirty="0"/>
          </a:p>
        </p:txBody>
      </p:sp>
    </p:spTree>
    <p:extLst>
      <p:ext uri="{BB962C8B-B14F-4D97-AF65-F5344CB8AC3E}">
        <p14:creationId xmlns:p14="http://schemas.microsoft.com/office/powerpoint/2010/main" val="7033695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marL="0" indent="0">
              <a:buNone/>
            </a:pPr>
            <a:r>
              <a:rPr lang="en-GB" b="1" dirty="0">
                <a:solidFill>
                  <a:schemeClr val="accent6"/>
                </a:solidFill>
              </a:rPr>
              <a:t>\w+</a:t>
            </a:r>
            <a:r>
              <a:rPr lang="en-GB" b="1" dirty="0">
                <a:solidFill>
                  <a:schemeClr val="tx1">
                    <a:lumMod val="50000"/>
                    <a:lumOff val="50000"/>
                  </a:schemeClr>
                </a:solidFill>
              </a:rPr>
              <a:t> </a:t>
            </a:r>
            <a:r>
              <a:rPr lang="en-GB" dirty="0">
                <a:solidFill>
                  <a:schemeClr val="tx1">
                    <a:lumMod val="50000"/>
                    <a:lumOff val="50000"/>
                  </a:schemeClr>
                </a:solidFill>
                <a:sym typeface="Wingdings"/>
              </a:rPr>
              <a:t></a:t>
            </a:r>
            <a:r>
              <a:rPr lang="en-GB" dirty="0">
                <a:solidFill>
                  <a:schemeClr val="tx1">
                    <a:lumMod val="50000"/>
                    <a:lumOff val="50000"/>
                  </a:schemeClr>
                </a:solidFill>
              </a:rPr>
              <a:t> </a:t>
            </a:r>
            <a:r>
              <a:rPr lang="en-GB" dirty="0"/>
              <a:t>searches for one or more word characters</a:t>
            </a:r>
          </a:p>
          <a:p>
            <a:pPr marL="0" indent="0">
              <a:buNone/>
            </a:pPr>
            <a:r>
              <a:rPr lang="en-GB" b="1" dirty="0">
                <a:solidFill>
                  <a:srgbClr val="F08300"/>
                </a:solidFill>
              </a:rPr>
              <a:t>\w*</a:t>
            </a:r>
            <a:r>
              <a:rPr lang="en-GB" b="1" dirty="0">
                <a:solidFill>
                  <a:schemeClr val="tx1">
                    <a:lumMod val="50000"/>
                    <a:lumOff val="50000"/>
                  </a:schemeClr>
                </a:solidFill>
              </a:rPr>
              <a:t> </a:t>
            </a:r>
            <a:r>
              <a:rPr lang="en-GB" dirty="0">
                <a:solidFill>
                  <a:schemeClr val="tx1">
                    <a:lumMod val="50000"/>
                    <a:lumOff val="50000"/>
                  </a:schemeClr>
                </a:solidFill>
                <a:sym typeface="Wingdings"/>
              </a:rPr>
              <a:t></a:t>
            </a:r>
            <a:r>
              <a:rPr lang="en-GB" dirty="0">
                <a:solidFill>
                  <a:schemeClr val="tx1">
                    <a:lumMod val="50000"/>
                    <a:lumOff val="50000"/>
                  </a:schemeClr>
                </a:solidFill>
              </a:rPr>
              <a:t> </a:t>
            </a:r>
            <a:r>
              <a:rPr lang="en-GB" dirty="0"/>
              <a:t>searches for any amount of word characters</a:t>
            </a:r>
          </a:p>
          <a:p>
            <a:pPr marL="0" indent="0">
              <a:buNone/>
            </a:pPr>
            <a:r>
              <a:rPr lang="en-GB" b="1" dirty="0">
                <a:solidFill>
                  <a:srgbClr val="F08300"/>
                </a:solidFill>
              </a:rPr>
              <a:t>\w?</a:t>
            </a:r>
            <a:r>
              <a:rPr lang="en-GB" b="1" dirty="0">
                <a:solidFill>
                  <a:schemeClr val="tx1">
                    <a:lumMod val="50000"/>
                    <a:lumOff val="50000"/>
                  </a:schemeClr>
                </a:solidFill>
              </a:rPr>
              <a:t> </a:t>
            </a:r>
            <a:r>
              <a:rPr lang="en-GB" dirty="0">
                <a:solidFill>
                  <a:schemeClr val="tx1">
                    <a:lumMod val="50000"/>
                    <a:lumOff val="50000"/>
                  </a:schemeClr>
                </a:solidFill>
                <a:sym typeface="Wingdings"/>
              </a:rPr>
              <a:t></a:t>
            </a:r>
            <a:r>
              <a:rPr lang="en-GB" dirty="0">
                <a:solidFill>
                  <a:schemeClr val="tx1">
                    <a:lumMod val="50000"/>
                    <a:lumOff val="50000"/>
                  </a:schemeClr>
                </a:solidFill>
              </a:rPr>
              <a:t> </a:t>
            </a:r>
            <a:r>
              <a:rPr lang="en-GB" dirty="0"/>
              <a:t>searches for one or zero word characters</a:t>
            </a:r>
          </a:p>
          <a:p>
            <a:pPr marL="0" indent="0">
              <a:buNone/>
            </a:pPr>
            <a:r>
              <a:rPr lang="en-GB" b="1" dirty="0">
                <a:solidFill>
                  <a:srgbClr val="F08300"/>
                </a:solidFill>
              </a:rPr>
              <a:t>[A-Z]</a:t>
            </a:r>
            <a:r>
              <a:rPr lang="en-GB" b="1" dirty="0">
                <a:solidFill>
                  <a:schemeClr val="tx1">
                    <a:lumMod val="50000"/>
                    <a:lumOff val="50000"/>
                  </a:schemeClr>
                </a:solidFill>
              </a:rPr>
              <a:t> </a:t>
            </a:r>
            <a:r>
              <a:rPr lang="en-GB" dirty="0">
                <a:solidFill>
                  <a:schemeClr val="tx1">
                    <a:lumMod val="50000"/>
                    <a:lumOff val="50000"/>
                  </a:schemeClr>
                </a:solidFill>
                <a:sym typeface="Wingdings"/>
              </a:rPr>
              <a:t></a:t>
            </a:r>
            <a:r>
              <a:rPr lang="en-GB" dirty="0">
                <a:solidFill>
                  <a:schemeClr val="tx1">
                    <a:lumMod val="50000"/>
                    <a:lumOff val="50000"/>
                  </a:schemeClr>
                </a:solidFill>
              </a:rPr>
              <a:t> </a:t>
            </a:r>
            <a:r>
              <a:rPr lang="en-GB" dirty="0"/>
              <a:t>searches for any character between A and Z, capitals only</a:t>
            </a:r>
          </a:p>
          <a:p>
            <a:pPr marL="0" indent="0">
              <a:buNone/>
            </a:pPr>
            <a:r>
              <a:rPr lang="en-GB" b="1" dirty="0">
                <a:solidFill>
                  <a:srgbClr val="F08300"/>
                </a:solidFill>
              </a:rPr>
              <a:t>.</a:t>
            </a:r>
            <a:r>
              <a:rPr lang="en-GB" b="1" dirty="0">
                <a:solidFill>
                  <a:schemeClr val="tx1">
                    <a:lumMod val="50000"/>
                    <a:lumOff val="50000"/>
                  </a:schemeClr>
                </a:solidFill>
              </a:rPr>
              <a:t> </a:t>
            </a:r>
            <a:r>
              <a:rPr lang="en-GB" dirty="0">
                <a:solidFill>
                  <a:schemeClr val="tx1">
                    <a:lumMod val="50000"/>
                    <a:lumOff val="50000"/>
                  </a:schemeClr>
                </a:solidFill>
                <a:sym typeface="Wingdings"/>
              </a:rPr>
              <a:t></a:t>
            </a:r>
            <a:r>
              <a:rPr lang="en-GB" dirty="0">
                <a:solidFill>
                  <a:schemeClr val="tx1">
                    <a:lumMod val="50000"/>
                    <a:lumOff val="50000"/>
                  </a:schemeClr>
                </a:solidFill>
              </a:rPr>
              <a:t> </a:t>
            </a:r>
            <a:r>
              <a:rPr lang="en-GB" dirty="0"/>
              <a:t>the wildcard character, use carefully as it will accept anything</a:t>
            </a:r>
          </a:p>
        </p:txBody>
      </p:sp>
      <p:sp>
        <p:nvSpPr>
          <p:cNvPr id="4" name="Title 3"/>
          <p:cNvSpPr>
            <a:spLocks noGrp="1"/>
          </p:cNvSpPr>
          <p:nvPr>
            <p:ph type="title"/>
          </p:nvPr>
        </p:nvSpPr>
        <p:spPr/>
        <p:txBody>
          <a:bodyPr>
            <a:normAutofit/>
          </a:bodyPr>
          <a:lstStyle/>
          <a:p>
            <a:r>
              <a:rPr lang="en-GB" dirty="0"/>
              <a:t>Match &amp; Search</a:t>
            </a:r>
            <a:endParaRPr lang="en-US" dirty="0"/>
          </a:p>
        </p:txBody>
      </p:sp>
    </p:spTree>
    <p:extLst>
      <p:ext uri="{BB962C8B-B14F-4D97-AF65-F5344CB8AC3E}">
        <p14:creationId xmlns:p14="http://schemas.microsoft.com/office/powerpoint/2010/main" val="23199580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Regular Expressions</a:t>
            </a:r>
          </a:p>
        </p:txBody>
      </p:sp>
      <p:graphicFrame>
        <p:nvGraphicFramePr>
          <p:cNvPr id="2" name="Table 1"/>
          <p:cNvGraphicFramePr>
            <a:graphicFrameLocks noGrp="1"/>
          </p:cNvGraphicFramePr>
          <p:nvPr>
            <p:extLst>
              <p:ext uri="{D42A27DB-BD31-4B8C-83A1-F6EECF244321}">
                <p14:modId xmlns:p14="http://schemas.microsoft.com/office/powerpoint/2010/main" val="4194823419"/>
              </p:ext>
            </p:extLst>
          </p:nvPr>
        </p:nvGraphicFramePr>
        <p:xfrm>
          <a:off x="484009" y="1614211"/>
          <a:ext cx="11084200" cy="3951184"/>
        </p:xfrm>
        <a:graphic>
          <a:graphicData uri="http://schemas.openxmlformats.org/drawingml/2006/table">
            <a:tbl>
              <a:tblPr firstRow="1" bandRow="1">
                <a:tableStyleId>{93296810-A885-4BE3-A3E7-6D5BEEA58F35}</a:tableStyleId>
              </a:tblPr>
              <a:tblGrid>
                <a:gridCol w="2927922">
                  <a:extLst>
                    <a:ext uri="{9D8B030D-6E8A-4147-A177-3AD203B41FA5}">
                      <a16:colId xmlns:a16="http://schemas.microsoft.com/office/drawing/2014/main" val="20000"/>
                    </a:ext>
                  </a:extLst>
                </a:gridCol>
                <a:gridCol w="8156278">
                  <a:extLst>
                    <a:ext uri="{9D8B030D-6E8A-4147-A177-3AD203B41FA5}">
                      <a16:colId xmlns:a16="http://schemas.microsoft.com/office/drawing/2014/main" val="20001"/>
                    </a:ext>
                  </a:extLst>
                </a:gridCol>
              </a:tblGrid>
              <a:tr h="493898">
                <a:tc>
                  <a:txBody>
                    <a:bodyPr/>
                    <a:lstStyle/>
                    <a:p>
                      <a:r>
                        <a:rPr lang="en-GB" sz="2000" dirty="0"/>
                        <a:t>Regular Expression</a:t>
                      </a:r>
                    </a:p>
                  </a:txBody>
                  <a:tcPr marL="121920" marR="121920" marT="54864" marB="54864"/>
                </a:tc>
                <a:tc>
                  <a:txBody>
                    <a:bodyPr/>
                    <a:lstStyle/>
                    <a:p>
                      <a:r>
                        <a:rPr lang="en-GB" sz="2000" dirty="0"/>
                        <a:t>String</a:t>
                      </a:r>
                      <a:r>
                        <a:rPr lang="en-GB" sz="2000" baseline="0" dirty="0"/>
                        <a:t> (matched in bold)</a:t>
                      </a:r>
                      <a:endParaRPr lang="en-GB" sz="2000" dirty="0"/>
                    </a:p>
                  </a:txBody>
                  <a:tcPr marL="121920" marR="121920" marT="54864" marB="54864"/>
                </a:tc>
                <a:extLst>
                  <a:ext uri="{0D108BD9-81ED-4DB2-BD59-A6C34878D82A}">
                    <a16:rowId xmlns:a16="http://schemas.microsoft.com/office/drawing/2014/main" val="10000"/>
                  </a:ext>
                </a:extLst>
              </a:tr>
              <a:tr h="493898">
                <a:tc>
                  <a:txBody>
                    <a:bodyPr/>
                    <a:lstStyle/>
                    <a:p>
                      <a:r>
                        <a:rPr lang="en-GB" sz="2000" dirty="0"/>
                        <a:t>Marvel</a:t>
                      </a:r>
                    </a:p>
                  </a:txBody>
                  <a:tcPr marL="121920" marR="121920" marT="54864" marB="54864"/>
                </a:tc>
                <a:tc>
                  <a:txBody>
                    <a:bodyPr/>
                    <a:lstStyle/>
                    <a:p>
                      <a:r>
                        <a:rPr lang="en-GB" sz="2000" dirty="0"/>
                        <a:t>I wish Marvel had 9 movies</a:t>
                      </a:r>
                      <a:r>
                        <a:rPr lang="en-GB" sz="2000" baseline="0" dirty="0"/>
                        <a:t> in 2016.</a:t>
                      </a:r>
                      <a:endParaRPr lang="en-GB" sz="2000" dirty="0"/>
                    </a:p>
                  </a:txBody>
                  <a:tcPr marL="121920" marR="121920" marT="54864" marB="54864"/>
                </a:tc>
                <a:extLst>
                  <a:ext uri="{0D108BD9-81ED-4DB2-BD59-A6C34878D82A}">
                    <a16:rowId xmlns:a16="http://schemas.microsoft.com/office/drawing/2014/main" val="10001"/>
                  </a:ext>
                </a:extLst>
              </a:tr>
              <a:tr h="493898">
                <a:tc>
                  <a:txBody>
                    <a:bodyPr/>
                    <a:lstStyle/>
                    <a:p>
                      <a:r>
                        <a:rPr lang="en-GB" sz="2000" dirty="0"/>
                        <a:t>\d</a:t>
                      </a:r>
                    </a:p>
                  </a:txBody>
                  <a:tcPr marL="121920" marR="121920" marT="54864" marB="5486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t>I wish Marvel had 9 movies</a:t>
                      </a:r>
                      <a:r>
                        <a:rPr lang="en-GB" sz="2000" baseline="0" dirty="0"/>
                        <a:t> in 2016.</a:t>
                      </a:r>
                      <a:endParaRPr lang="en-GB" sz="2000" dirty="0"/>
                    </a:p>
                  </a:txBody>
                  <a:tcPr marL="121920" marR="121920" marT="54864" marB="54864"/>
                </a:tc>
                <a:extLst>
                  <a:ext uri="{0D108BD9-81ED-4DB2-BD59-A6C34878D82A}">
                    <a16:rowId xmlns:a16="http://schemas.microsoft.com/office/drawing/2014/main" val="10002"/>
                  </a:ext>
                </a:extLst>
              </a:tr>
              <a:tr h="493898">
                <a:tc>
                  <a:txBody>
                    <a:bodyPr/>
                    <a:lstStyle/>
                    <a:p>
                      <a:r>
                        <a:rPr lang="en-GB" sz="2000" dirty="0"/>
                        <a:t>\d{4}</a:t>
                      </a:r>
                    </a:p>
                  </a:txBody>
                  <a:tcPr marL="121920" marR="121920" marT="54864" marB="5486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t>I wish Marvel had 9 movies</a:t>
                      </a:r>
                      <a:r>
                        <a:rPr lang="en-GB" sz="2000" baseline="0" dirty="0"/>
                        <a:t> in 2016.</a:t>
                      </a:r>
                      <a:endParaRPr lang="en-GB" sz="2000" dirty="0"/>
                    </a:p>
                  </a:txBody>
                  <a:tcPr marL="121920" marR="121920" marT="54864" marB="54864"/>
                </a:tc>
                <a:extLst>
                  <a:ext uri="{0D108BD9-81ED-4DB2-BD59-A6C34878D82A}">
                    <a16:rowId xmlns:a16="http://schemas.microsoft.com/office/drawing/2014/main" val="10003"/>
                  </a:ext>
                </a:extLst>
              </a:tr>
              <a:tr h="493898">
                <a:tc>
                  <a:txBody>
                    <a:bodyPr/>
                    <a:lstStyle/>
                    <a:p>
                      <a:r>
                        <a:rPr lang="en-GB" sz="2000" dirty="0"/>
                        <a:t>\d\s\w+</a:t>
                      </a:r>
                    </a:p>
                  </a:txBody>
                  <a:tcPr marL="121920" marR="121920" marT="54864" marB="5486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t>I wish Marvel had 9 movies</a:t>
                      </a:r>
                      <a:r>
                        <a:rPr lang="en-GB" sz="2000" baseline="0" dirty="0"/>
                        <a:t> in 2016.</a:t>
                      </a:r>
                      <a:endParaRPr lang="en-GB" sz="2000" dirty="0"/>
                    </a:p>
                  </a:txBody>
                  <a:tcPr marL="121920" marR="121920" marT="54864" marB="54864"/>
                </a:tc>
                <a:extLst>
                  <a:ext uri="{0D108BD9-81ED-4DB2-BD59-A6C34878D82A}">
                    <a16:rowId xmlns:a16="http://schemas.microsoft.com/office/drawing/2014/main" val="10004"/>
                  </a:ext>
                </a:extLst>
              </a:tr>
              <a:tr h="493898">
                <a:tc>
                  <a:txBody>
                    <a:bodyPr/>
                    <a:lstStyle/>
                    <a:p>
                      <a:r>
                        <a:rPr lang="en-GB" sz="2000" dirty="0"/>
                        <a:t>\w{5,9}</a:t>
                      </a:r>
                    </a:p>
                  </a:txBody>
                  <a:tcPr marL="121920" marR="121920" marT="54864" marB="5486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t>I wish Marvel had 9 movies</a:t>
                      </a:r>
                      <a:r>
                        <a:rPr lang="en-GB" sz="2000" baseline="0" dirty="0"/>
                        <a:t> in 2016.</a:t>
                      </a:r>
                      <a:endParaRPr lang="en-GB" sz="2000" dirty="0"/>
                    </a:p>
                  </a:txBody>
                  <a:tcPr marL="121920" marR="121920" marT="54864" marB="54864"/>
                </a:tc>
                <a:extLst>
                  <a:ext uri="{0D108BD9-81ED-4DB2-BD59-A6C34878D82A}">
                    <a16:rowId xmlns:a16="http://schemas.microsoft.com/office/drawing/2014/main" val="10005"/>
                  </a:ext>
                </a:extLst>
              </a:tr>
              <a:tr h="493898">
                <a:tc>
                  <a:txBody>
                    <a:bodyPr/>
                    <a:lstStyle/>
                    <a:p>
                      <a:r>
                        <a:rPr lang="en-GB" sz="2000" dirty="0"/>
                        <a:t>.?\\.</a:t>
                      </a:r>
                    </a:p>
                  </a:txBody>
                  <a:tcPr marL="121920" marR="121920" marT="54864" marB="5486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t>I wish Marvel had 9 movies</a:t>
                      </a:r>
                      <a:r>
                        <a:rPr lang="en-GB" sz="2000" baseline="0" dirty="0"/>
                        <a:t> in 2016.</a:t>
                      </a:r>
                      <a:endParaRPr lang="en-GB" sz="2000" b="1" dirty="0"/>
                    </a:p>
                  </a:txBody>
                  <a:tcPr marL="121920" marR="121920" marT="54864" marB="54864"/>
                </a:tc>
                <a:extLst>
                  <a:ext uri="{0D108BD9-81ED-4DB2-BD59-A6C34878D82A}">
                    <a16:rowId xmlns:a16="http://schemas.microsoft.com/office/drawing/2014/main" val="10006"/>
                  </a:ext>
                </a:extLst>
              </a:tr>
              <a:tr h="493898">
                <a:tc>
                  <a:txBody>
                    <a:bodyPr/>
                    <a:lstStyle/>
                    <a:p>
                      <a:r>
                        <a:rPr lang="en-GB" sz="2000" dirty="0"/>
                        <a:t>.*\\.</a:t>
                      </a:r>
                    </a:p>
                  </a:txBody>
                  <a:tcPr marL="121920" marR="121920" marT="54864" marB="5486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dirty="0"/>
                        <a:t>I wish Marvel had 9 movies</a:t>
                      </a:r>
                      <a:r>
                        <a:rPr lang="en-GB" sz="2000" baseline="0" dirty="0"/>
                        <a:t> in 2016.</a:t>
                      </a:r>
                      <a:endParaRPr lang="en-GB" sz="2000" b="1" dirty="0"/>
                    </a:p>
                  </a:txBody>
                  <a:tcPr marL="121920" marR="121920" marT="54864" marB="54864"/>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124011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5624148" cy="4546800"/>
          </a:xfrm>
        </p:spPr>
        <p:txBody>
          <a:bodyPr/>
          <a:lstStyle/>
          <a:p>
            <a:pPr>
              <a:lnSpc>
                <a:spcPct val="130000"/>
              </a:lnSpc>
            </a:pPr>
            <a:r>
              <a:rPr lang="en-GB" b="1" dirty="0" err="1"/>
              <a:t>findall</a:t>
            </a:r>
            <a:r>
              <a:rPr lang="en-GB" b="1" dirty="0"/>
              <a:t>() </a:t>
            </a:r>
            <a:r>
              <a:rPr lang="en-GB" dirty="0"/>
              <a:t>will find all instances of an occurrence within some text</a:t>
            </a:r>
          </a:p>
          <a:p>
            <a:pPr>
              <a:lnSpc>
                <a:spcPct val="130000"/>
              </a:lnSpc>
            </a:pPr>
            <a:r>
              <a:rPr lang="en-GB" dirty="0"/>
              <a:t>This returns a list of these occurrences</a:t>
            </a:r>
          </a:p>
        </p:txBody>
      </p:sp>
      <p:sp>
        <p:nvSpPr>
          <p:cNvPr id="4" name="Title 3"/>
          <p:cNvSpPr>
            <a:spLocks noGrp="1"/>
          </p:cNvSpPr>
          <p:nvPr>
            <p:ph type="title"/>
          </p:nvPr>
        </p:nvSpPr>
        <p:spPr/>
        <p:txBody>
          <a:bodyPr/>
          <a:lstStyle/>
          <a:p>
            <a:r>
              <a:rPr lang="en-GB" dirty="0"/>
              <a:t>Match &amp; Search</a:t>
            </a:r>
          </a:p>
        </p:txBody>
      </p:sp>
      <p:pic>
        <p:nvPicPr>
          <p:cNvPr id="9" name="Picture 8"/>
          <p:cNvPicPr>
            <a:picLocks noChangeAspect="1"/>
          </p:cNvPicPr>
          <p:nvPr/>
        </p:nvPicPr>
        <p:blipFill>
          <a:blip r:embed="rId3"/>
          <a:stretch>
            <a:fillRect/>
          </a:stretch>
        </p:blipFill>
        <p:spPr>
          <a:xfrm>
            <a:off x="6077526" y="1495899"/>
            <a:ext cx="5332771" cy="4602086"/>
          </a:xfrm>
          <a:prstGeom prst="rect">
            <a:avLst/>
          </a:prstGeom>
          <a:ln w="38100" cmpd="sng">
            <a:solidFill>
              <a:srgbClr val="DADADA"/>
            </a:solidFill>
          </a:ln>
        </p:spPr>
      </p:pic>
    </p:spTree>
    <p:extLst>
      <p:ext uri="{BB962C8B-B14F-4D97-AF65-F5344CB8AC3E}">
        <p14:creationId xmlns:p14="http://schemas.microsoft.com/office/powerpoint/2010/main" val="35367512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Assertions &amp; Exceptions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38605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a:xfrm>
            <a:off x="413999" y="1544760"/>
            <a:ext cx="11640769" cy="4546800"/>
          </a:xfrm>
        </p:spPr>
        <p:txBody>
          <a:bodyPr/>
          <a:lstStyle/>
          <a:p>
            <a:r>
              <a:rPr lang="en-GB" b="1" dirty="0"/>
              <a:t>Assertion: </a:t>
            </a:r>
            <a:r>
              <a:rPr lang="en-GB" dirty="0"/>
              <a:t>A means of testing a program</a:t>
            </a:r>
          </a:p>
          <a:p>
            <a:r>
              <a:rPr lang="en-GB" dirty="0"/>
              <a:t>The </a:t>
            </a:r>
            <a:r>
              <a:rPr lang="en-GB" b="1" dirty="0"/>
              <a:t>assert</a:t>
            </a:r>
            <a:r>
              <a:rPr lang="en-GB" dirty="0"/>
              <a:t> statement will raise an </a:t>
            </a:r>
            <a:r>
              <a:rPr lang="en-GB" b="1" dirty="0" err="1"/>
              <a:t>AssertionError</a:t>
            </a:r>
            <a:r>
              <a:rPr lang="en-GB" dirty="0"/>
              <a:t> if the expression does not evaluate to true</a:t>
            </a:r>
          </a:p>
          <a:p>
            <a:r>
              <a:rPr lang="en-GB" b="1" dirty="0"/>
              <a:t>Exception:</a:t>
            </a:r>
            <a:r>
              <a:rPr lang="en-GB" dirty="0"/>
              <a:t> A Python object representing an event which disrupts the normal flow of a program's instructions</a:t>
            </a:r>
          </a:p>
          <a:p>
            <a:r>
              <a:rPr lang="en-GB" dirty="0"/>
              <a:t>When a Python script raises an exception, unless it can handle it immediately, it </a:t>
            </a:r>
            <a:r>
              <a:rPr lang="en-GB" b="1" dirty="0"/>
              <a:t>terminates </a:t>
            </a:r>
            <a:r>
              <a:rPr lang="en-GB" dirty="0"/>
              <a:t>and quits</a:t>
            </a:r>
          </a:p>
        </p:txBody>
      </p:sp>
      <p:sp>
        <p:nvSpPr>
          <p:cNvPr id="2" name="Title 1"/>
          <p:cNvSpPr>
            <a:spLocks noGrp="1"/>
          </p:cNvSpPr>
          <p:nvPr>
            <p:ph type="title"/>
          </p:nvPr>
        </p:nvSpPr>
        <p:spPr/>
        <p:txBody>
          <a:bodyPr>
            <a:normAutofit/>
          </a:bodyPr>
          <a:lstStyle/>
          <a:p>
            <a:r>
              <a:rPr lang="en-GB" dirty="0"/>
              <a:t>Overview</a:t>
            </a:r>
            <a:endParaRPr lang="en-US" dirty="0"/>
          </a:p>
        </p:txBody>
      </p:sp>
    </p:spTree>
    <p:extLst>
      <p:ext uri="{BB962C8B-B14F-4D97-AF65-F5344CB8AC3E}">
        <p14:creationId xmlns:p14="http://schemas.microsoft.com/office/powerpoint/2010/main" val="21482220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Examples</a:t>
            </a:r>
            <a:endParaRPr lang="en-US" dirty="0"/>
          </a:p>
        </p:txBody>
      </p:sp>
      <p:sp>
        <p:nvSpPr>
          <p:cNvPr id="11" name="Content Placeholder 9"/>
          <p:cNvSpPr txBox="1">
            <a:spLocks/>
          </p:cNvSpPr>
          <p:nvPr/>
        </p:nvSpPr>
        <p:spPr>
          <a:xfrm>
            <a:off x="520191" y="1448450"/>
            <a:ext cx="7659832" cy="4804196"/>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900" b="0" kern="1200" baseline="0">
                <a:solidFill>
                  <a:schemeClr val="bg2">
                    <a:lumMod val="25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200" kern="1200" baseline="0">
                <a:solidFill>
                  <a:schemeClr val="bg2">
                    <a:lumMod val="25000"/>
                  </a:schemeClr>
                </a:solidFill>
                <a:latin typeface="+mj-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000" kern="1200" baseline="0">
                <a:solidFill>
                  <a:schemeClr val="bg2">
                    <a:lumMod val="25000"/>
                  </a:schemeClr>
                </a:solidFill>
                <a:latin typeface="+mj-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900" kern="1200" baseline="0">
                <a:solidFill>
                  <a:schemeClr val="bg2">
                    <a:lumMod val="25000"/>
                  </a:schemeClr>
                </a:solidFill>
                <a:latin typeface="+mj-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800" kern="1200">
                <a:solidFill>
                  <a:srgbClr val="0A1419"/>
                </a:solidFill>
                <a:latin typeface="+mj-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D0006F"/>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D0006F"/>
                </a:solidFill>
                <a:effectLst/>
                <a:uLnTx/>
                <a:uFillTx/>
                <a:latin typeface="Arial"/>
                <a:ea typeface="+mn-ea"/>
                <a:cs typeface="Lucida Sans"/>
              </a:rPr>
              <a:t>assert </a:t>
            </a:r>
            <a:r>
              <a:rPr kumimoji="0" lang="en-GB" sz="1400" b="0" i="0" u="none" strike="noStrike" kern="1200" cap="none" spc="0" normalizeH="0" baseline="0" noProof="0">
                <a:ln>
                  <a:noFill/>
                </a:ln>
                <a:solidFill>
                  <a:srgbClr val="079ACF"/>
                </a:solidFill>
                <a:effectLst/>
                <a:uLnTx/>
                <a:uFillTx/>
                <a:latin typeface="Arial"/>
                <a:ea typeface="+mn-ea"/>
                <a:cs typeface="Lucida Sans"/>
              </a:rPr>
              <a:t>bees</a:t>
            </a:r>
            <a:r>
              <a:rPr kumimoji="0" lang="en-GB" sz="1400" b="0" i="0" u="none" strike="noStrike" kern="1200" cap="none" spc="0" normalizeH="0" baseline="0" noProof="0">
                <a:ln>
                  <a:noFill/>
                </a:ln>
                <a:solidFill>
                  <a:srgbClr val="D0006F"/>
                </a:solidFill>
                <a:effectLst/>
                <a:uLnTx/>
                <a:uFillTx/>
                <a:latin typeface="Arial"/>
                <a:ea typeface="+mn-ea"/>
                <a:cs typeface="Lucida Sans"/>
              </a:rPr>
              <a:t> </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&lt; </a:t>
            </a:r>
            <a:r>
              <a:rPr kumimoji="0" lang="en-GB" sz="1400" b="0" i="0" u="none" strike="noStrike" kern="1200" cap="none" spc="0" normalizeH="0" baseline="0" noProof="0">
                <a:ln>
                  <a:noFill/>
                </a:ln>
                <a:solidFill>
                  <a:srgbClr val="079ACF"/>
                </a:solidFill>
                <a:effectLst/>
                <a:uLnTx/>
                <a:uFillTx/>
                <a:latin typeface="Arial"/>
                <a:ea typeface="+mn-ea"/>
                <a:cs typeface="Lucida Sans"/>
              </a:rPr>
              <a:t>rats</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D0006F"/>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D0006F"/>
                </a:solidFill>
                <a:effectLst/>
                <a:uLnTx/>
                <a:uFillTx/>
                <a:latin typeface="Arial"/>
                <a:ea typeface="+mn-ea"/>
                <a:cs typeface="Lucida Sans"/>
              </a:rPr>
              <a:t>try</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1" u="none" strike="noStrike" kern="1200" cap="none" spc="0" normalizeH="0" baseline="0" noProof="0">
                <a:ln>
                  <a:noFill/>
                </a:ln>
                <a:solidFill>
                  <a:srgbClr val="D0006F"/>
                </a:solidFill>
                <a:effectLst/>
                <a:uLnTx/>
                <a:uFillTx/>
                <a:latin typeface="Arial"/>
                <a:ea typeface="+mn-ea"/>
                <a:cs typeface="Lucida Sans"/>
              </a:rPr>
              <a:t>if</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79ACF"/>
                </a:solidFill>
                <a:effectLst/>
                <a:uLnTx/>
                <a:uFillTx/>
                <a:latin typeface="Arial"/>
                <a:ea typeface="+mn-ea"/>
                <a:cs typeface="Lucida Sans"/>
              </a:rPr>
              <a:t>number</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&lt; </a:t>
            </a:r>
            <a:r>
              <a:rPr kumimoji="0" lang="en-GB" sz="1400" b="0" i="0" u="none" strike="noStrike" kern="1200" cap="none" spc="0" normalizeH="0" baseline="0" noProof="0">
                <a:ln>
                  <a:noFill/>
                </a:ln>
                <a:solidFill>
                  <a:srgbClr val="43B02A"/>
                </a:solidFill>
                <a:effectLst/>
                <a:uLnTx/>
                <a:uFillTx/>
                <a:latin typeface="Arial"/>
                <a:ea typeface="+mn-ea"/>
                <a:cs typeface="Lucida Sans"/>
              </a:rPr>
              <a:t>0</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FF6A13"/>
                </a:solidFill>
                <a:effectLst/>
                <a:uLnTx/>
                <a:uFillTx/>
                <a:latin typeface="Arial"/>
                <a:ea typeface="+mn-ea"/>
                <a:cs typeface="Lucida Sans"/>
              </a:rPr>
              <a:t>print</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79ACF"/>
                </a:solidFill>
                <a:effectLst/>
                <a:uLnTx/>
                <a:uFillTx/>
                <a:latin typeface="Arial"/>
                <a:ea typeface="+mn-ea"/>
                <a:cs typeface="Lucida Sans"/>
              </a:rPr>
              <a:t>number</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43B02A"/>
                </a:solidFill>
                <a:effectLst/>
                <a:uLnTx/>
                <a:uFillTx/>
                <a:latin typeface="Arial"/>
                <a:ea typeface="+mn-ea"/>
                <a:cs typeface="Lucida Sans"/>
              </a:rPr>
              <a:t>"is less than zero"</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1" u="none" strike="noStrike" kern="1200" cap="none" spc="0" normalizeH="0" baseline="0" noProof="0">
                <a:ln>
                  <a:noFill/>
                </a:ln>
                <a:solidFill>
                  <a:srgbClr val="D0006F"/>
                </a:solidFill>
                <a:effectLst/>
                <a:uLnTx/>
                <a:uFillTx/>
                <a:latin typeface="Arial"/>
                <a:ea typeface="+mn-ea"/>
                <a:cs typeface="Lucida Sans"/>
              </a:rPr>
              <a:t>elif</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79ACF"/>
                </a:solidFill>
                <a:effectLst/>
                <a:uLnTx/>
                <a:uFillTx/>
                <a:latin typeface="Arial"/>
                <a:ea typeface="+mn-ea"/>
                <a:cs typeface="Lucida Sans"/>
              </a:rPr>
              <a:t>number</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&gt; </a:t>
            </a:r>
            <a:r>
              <a:rPr kumimoji="0" lang="en-GB" sz="1400" b="0" i="0" u="none" strike="noStrike" kern="1200" cap="none" spc="0" normalizeH="0" baseline="0" noProof="0">
                <a:ln>
                  <a:noFill/>
                </a:ln>
                <a:solidFill>
                  <a:srgbClr val="43B02A"/>
                </a:solidFill>
                <a:effectLst/>
                <a:uLnTx/>
                <a:uFillTx/>
                <a:latin typeface="Arial"/>
                <a:ea typeface="+mn-ea"/>
                <a:cs typeface="Lucida Sans"/>
              </a:rPr>
              <a:t>0</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FF6A13"/>
                </a:solidFill>
                <a:effectLst/>
                <a:uLnTx/>
                <a:uFillTx/>
                <a:latin typeface="Arial"/>
                <a:ea typeface="+mn-ea"/>
                <a:cs typeface="Lucida Sans"/>
              </a:rPr>
              <a:t>print</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79ACF"/>
                </a:solidFill>
                <a:effectLst/>
                <a:uLnTx/>
                <a:uFillTx/>
                <a:latin typeface="Arial"/>
                <a:ea typeface="+mn-ea"/>
                <a:cs typeface="Lucida Sans"/>
              </a:rPr>
              <a:t>number</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43B02A"/>
                </a:solidFill>
                <a:effectLst/>
                <a:uLnTx/>
                <a:uFillTx/>
                <a:latin typeface="Arial"/>
                <a:ea typeface="+mn-ea"/>
                <a:cs typeface="Lucida Sans"/>
              </a:rPr>
              <a:t>"is greater than zero"</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D0006F"/>
                </a:solidFill>
                <a:effectLst/>
                <a:uLnTx/>
                <a:uFillTx/>
                <a:latin typeface="Arial"/>
                <a:ea typeface="+mn-ea"/>
                <a:cs typeface="Lucida Sans"/>
              </a:rPr>
              <a:t>except</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079ACF"/>
                </a:solidFill>
                <a:effectLst/>
                <a:uLnTx/>
                <a:uFillTx/>
                <a:latin typeface="Arial"/>
                <a:ea typeface="+mn-ea"/>
                <a:cs typeface="Lucida Sans"/>
              </a:rPr>
              <a:t>NameError</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    </a:t>
            </a:r>
            <a:r>
              <a:rPr kumimoji="0" lang="en-GB" sz="1400" b="0" i="0" u="none" strike="noStrike" kern="1200" cap="none" spc="0" normalizeH="0" baseline="0" noProof="0">
                <a:ln>
                  <a:noFill/>
                </a:ln>
                <a:solidFill>
                  <a:srgbClr val="FF6A13"/>
                </a:solidFill>
                <a:effectLst/>
                <a:uLnTx/>
                <a:uFillTx/>
                <a:latin typeface="Arial"/>
                <a:ea typeface="+mn-ea"/>
                <a:cs typeface="Lucida Sans"/>
              </a:rPr>
              <a:t>print</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r>
              <a:rPr kumimoji="0" lang="en-GB" sz="1400" b="0" i="0" u="none" strike="noStrike" kern="1200" cap="none" spc="0" normalizeH="0" baseline="0" noProof="0">
                <a:ln>
                  <a:noFill/>
                </a:ln>
                <a:solidFill>
                  <a:srgbClr val="43B02A"/>
                </a:solidFill>
                <a:effectLst/>
                <a:uLnTx/>
                <a:uFillTx/>
                <a:latin typeface="Arial"/>
                <a:ea typeface="+mn-ea"/>
                <a:cs typeface="Lucida Sans"/>
              </a:rPr>
              <a:t>"NameError: number is not defined."</a:t>
            </a: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assert bees &lt; rats</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AssertionError</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a:ln>
                  <a:noFill/>
                </a:ln>
                <a:solidFill>
                  <a:srgbClr val="F7F7F7">
                    <a:lumMod val="25000"/>
                  </a:srgbClr>
                </a:solidFill>
                <a:effectLst/>
                <a:uLnTx/>
                <a:uFillTx/>
                <a:latin typeface="Arial"/>
                <a:ea typeface="+mn-ea"/>
                <a:cs typeface="Lucida Sans"/>
              </a:rPr>
              <a:t>NameError: number is not defined.</a:t>
            </a:r>
            <a:endParaRPr kumimoji="0" lang="en-GB" sz="1400" b="0" i="0" u="none" strike="noStrike" kern="1200" cap="none" spc="0" normalizeH="0" baseline="0" noProof="0" dirty="0">
              <a:ln>
                <a:noFill/>
              </a:ln>
              <a:solidFill>
                <a:srgbClr val="F7F7F7">
                  <a:lumMod val="25000"/>
                </a:srgbClr>
              </a:solidFill>
              <a:effectLst/>
              <a:uLnTx/>
              <a:uFillTx/>
              <a:latin typeface="Arial"/>
              <a:ea typeface="+mn-ea"/>
              <a:cs typeface="Lucida Sans"/>
            </a:endParaRPr>
          </a:p>
        </p:txBody>
      </p:sp>
    </p:spTree>
    <p:extLst>
      <p:ext uri="{BB962C8B-B14F-4D97-AF65-F5344CB8AC3E}">
        <p14:creationId xmlns:p14="http://schemas.microsoft.com/office/powerpoint/2010/main" val="15533327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a:xfrm>
            <a:off x="414000" y="1544760"/>
            <a:ext cx="4698514" cy="4546800"/>
          </a:xfrm>
        </p:spPr>
        <p:txBody>
          <a:bodyPr/>
          <a:lstStyle/>
          <a:p>
            <a:pPr>
              <a:lnSpc>
                <a:spcPct val="120000"/>
              </a:lnSpc>
            </a:pPr>
            <a:r>
              <a:rPr lang="en-GB" dirty="0"/>
              <a:t>This is a list of some common assertions you can use with the </a:t>
            </a:r>
            <a:r>
              <a:rPr lang="en-GB" dirty="0" err="1"/>
              <a:t>TestCase</a:t>
            </a:r>
            <a:r>
              <a:rPr lang="en-GB" dirty="0"/>
              <a:t> class that we will cover shortly</a:t>
            </a:r>
          </a:p>
          <a:p>
            <a:pPr>
              <a:lnSpc>
                <a:spcPct val="120000"/>
              </a:lnSpc>
            </a:pPr>
            <a:r>
              <a:rPr lang="en-GB" dirty="0"/>
              <a:t>Be aware there are others</a:t>
            </a:r>
          </a:p>
          <a:p>
            <a:pPr>
              <a:lnSpc>
                <a:spcPct val="120000"/>
              </a:lnSpc>
            </a:pPr>
            <a:r>
              <a:rPr lang="en-GB" dirty="0"/>
              <a:t>All of these can have an optional message argument that can be used as a error message on failure</a:t>
            </a:r>
          </a:p>
        </p:txBody>
      </p:sp>
      <p:sp>
        <p:nvSpPr>
          <p:cNvPr id="2" name="Title 1"/>
          <p:cNvSpPr>
            <a:spLocks noGrp="1"/>
          </p:cNvSpPr>
          <p:nvPr>
            <p:ph type="title"/>
          </p:nvPr>
        </p:nvSpPr>
        <p:spPr/>
        <p:txBody>
          <a:bodyPr/>
          <a:lstStyle/>
          <a:p>
            <a:r>
              <a:rPr lang="en-GB" dirty="0"/>
              <a:t>Assertions</a:t>
            </a:r>
          </a:p>
        </p:txBody>
      </p:sp>
      <p:graphicFrame>
        <p:nvGraphicFramePr>
          <p:cNvPr id="3" name="Table 2"/>
          <p:cNvGraphicFramePr>
            <a:graphicFrameLocks noGrp="1"/>
          </p:cNvGraphicFramePr>
          <p:nvPr>
            <p:extLst>
              <p:ext uri="{D42A27DB-BD31-4B8C-83A1-F6EECF244321}">
                <p14:modId xmlns:p14="http://schemas.microsoft.com/office/powerpoint/2010/main" val="1458302307"/>
              </p:ext>
            </p:extLst>
          </p:nvPr>
        </p:nvGraphicFramePr>
        <p:xfrm>
          <a:off x="5464035" y="653089"/>
          <a:ext cx="5535942" cy="5785104"/>
        </p:xfrm>
        <a:graphic>
          <a:graphicData uri="http://schemas.openxmlformats.org/drawingml/2006/table">
            <a:tbl>
              <a:tblPr firstRow="1" bandRow="1">
                <a:tableStyleId>{10A1B5D5-9B99-4C35-A422-299274C87663}</a:tableStyleId>
              </a:tblPr>
              <a:tblGrid>
                <a:gridCol w="2974303">
                  <a:extLst>
                    <a:ext uri="{9D8B030D-6E8A-4147-A177-3AD203B41FA5}">
                      <a16:colId xmlns:a16="http://schemas.microsoft.com/office/drawing/2014/main" val="2117238998"/>
                    </a:ext>
                  </a:extLst>
                </a:gridCol>
                <a:gridCol w="2561639">
                  <a:extLst>
                    <a:ext uri="{9D8B030D-6E8A-4147-A177-3AD203B41FA5}">
                      <a16:colId xmlns:a16="http://schemas.microsoft.com/office/drawing/2014/main" val="931669562"/>
                    </a:ext>
                  </a:extLst>
                </a:gridCol>
              </a:tblGrid>
              <a:tr h="445008">
                <a:tc>
                  <a:txBody>
                    <a:bodyPr/>
                    <a:lstStyle/>
                    <a:p>
                      <a:r>
                        <a:rPr lang="en-GB" sz="1800" dirty="0"/>
                        <a:t>Method</a:t>
                      </a:r>
                    </a:p>
                  </a:txBody>
                  <a:tcPr marL="121920" marR="121920" marT="54864" marB="54864"/>
                </a:tc>
                <a:tc>
                  <a:txBody>
                    <a:bodyPr/>
                    <a:lstStyle/>
                    <a:p>
                      <a:r>
                        <a:rPr lang="en-GB" sz="1800" dirty="0"/>
                        <a:t>Checks</a:t>
                      </a:r>
                    </a:p>
                  </a:txBody>
                  <a:tcPr marL="121920" marR="121920" marT="54864" marB="54864"/>
                </a:tc>
                <a:extLst>
                  <a:ext uri="{0D108BD9-81ED-4DB2-BD59-A6C34878D82A}">
                    <a16:rowId xmlns:a16="http://schemas.microsoft.com/office/drawing/2014/main" val="804894881"/>
                  </a:ext>
                </a:extLst>
              </a:tr>
              <a:tr h="445008">
                <a:tc>
                  <a:txBody>
                    <a:bodyPr/>
                    <a:lstStyle/>
                    <a:p>
                      <a:r>
                        <a:rPr lang="en-GB" sz="1800" dirty="0" err="1"/>
                        <a:t>assertEqual</a:t>
                      </a:r>
                      <a:r>
                        <a:rPr lang="en-GB" sz="1800" dirty="0"/>
                        <a:t>(a,</a:t>
                      </a:r>
                      <a:r>
                        <a:rPr lang="en-GB" sz="1800" baseline="0" dirty="0"/>
                        <a:t> b)</a:t>
                      </a:r>
                      <a:endParaRPr lang="en-GB" sz="1800" dirty="0"/>
                    </a:p>
                  </a:txBody>
                  <a:tcPr marL="121920" marR="121920" marT="54864" marB="54864"/>
                </a:tc>
                <a:tc>
                  <a:txBody>
                    <a:bodyPr/>
                    <a:lstStyle/>
                    <a:p>
                      <a:r>
                        <a:rPr lang="en-GB" sz="1800" dirty="0"/>
                        <a:t>a ==</a:t>
                      </a:r>
                      <a:r>
                        <a:rPr lang="en-GB" sz="1800" baseline="0" dirty="0"/>
                        <a:t> b</a:t>
                      </a:r>
                      <a:endParaRPr lang="en-GB" sz="1800" dirty="0"/>
                    </a:p>
                  </a:txBody>
                  <a:tcPr marL="121920" marR="121920" marT="54864" marB="54864"/>
                </a:tc>
                <a:extLst>
                  <a:ext uri="{0D108BD9-81ED-4DB2-BD59-A6C34878D82A}">
                    <a16:rowId xmlns:a16="http://schemas.microsoft.com/office/drawing/2014/main" val="890038242"/>
                  </a:ext>
                </a:extLst>
              </a:tr>
              <a:tr h="445008">
                <a:tc>
                  <a:txBody>
                    <a:bodyPr/>
                    <a:lstStyle/>
                    <a:p>
                      <a:r>
                        <a:rPr lang="en-GB" sz="1800" dirty="0" err="1"/>
                        <a:t>assertNotEqual</a:t>
                      </a:r>
                      <a:r>
                        <a:rPr lang="en-GB" sz="1800" dirty="0"/>
                        <a:t>(a, b)</a:t>
                      </a:r>
                    </a:p>
                  </a:txBody>
                  <a:tcPr marL="121920" marR="121920" marT="54864" marB="54864"/>
                </a:tc>
                <a:tc>
                  <a:txBody>
                    <a:bodyPr/>
                    <a:lstStyle/>
                    <a:p>
                      <a:r>
                        <a:rPr lang="en-GB" sz="1800" dirty="0"/>
                        <a:t>a != b</a:t>
                      </a:r>
                    </a:p>
                  </a:txBody>
                  <a:tcPr marL="121920" marR="121920" marT="54864" marB="54864"/>
                </a:tc>
                <a:extLst>
                  <a:ext uri="{0D108BD9-81ED-4DB2-BD59-A6C34878D82A}">
                    <a16:rowId xmlns:a16="http://schemas.microsoft.com/office/drawing/2014/main" val="2981351019"/>
                  </a:ext>
                </a:extLst>
              </a:tr>
              <a:tr h="445008">
                <a:tc>
                  <a:txBody>
                    <a:bodyPr/>
                    <a:lstStyle/>
                    <a:p>
                      <a:r>
                        <a:rPr lang="en-GB" sz="1800" dirty="0" err="1"/>
                        <a:t>assertTrue</a:t>
                      </a:r>
                      <a:r>
                        <a:rPr lang="en-GB" sz="1800" dirty="0"/>
                        <a:t>(x)</a:t>
                      </a:r>
                    </a:p>
                  </a:txBody>
                  <a:tcPr marL="121920" marR="121920" marT="54864" marB="54864"/>
                </a:tc>
                <a:tc>
                  <a:txBody>
                    <a:bodyPr/>
                    <a:lstStyle/>
                    <a:p>
                      <a:r>
                        <a:rPr lang="en-GB" sz="1800" dirty="0"/>
                        <a:t>Boolean x</a:t>
                      </a:r>
                      <a:r>
                        <a:rPr lang="en-GB" sz="1800" baseline="0" dirty="0"/>
                        <a:t> is True</a:t>
                      </a:r>
                      <a:endParaRPr lang="en-GB" sz="1800" dirty="0"/>
                    </a:p>
                  </a:txBody>
                  <a:tcPr marL="121920" marR="121920" marT="54864" marB="54864"/>
                </a:tc>
                <a:extLst>
                  <a:ext uri="{0D108BD9-81ED-4DB2-BD59-A6C34878D82A}">
                    <a16:rowId xmlns:a16="http://schemas.microsoft.com/office/drawing/2014/main" val="4015361896"/>
                  </a:ext>
                </a:extLst>
              </a:tr>
              <a:tr h="445008">
                <a:tc>
                  <a:txBody>
                    <a:bodyPr/>
                    <a:lstStyle/>
                    <a:p>
                      <a:r>
                        <a:rPr lang="en-GB" sz="1800" dirty="0" err="1"/>
                        <a:t>assertFalse</a:t>
                      </a:r>
                      <a:r>
                        <a:rPr lang="en-GB" sz="1800" dirty="0"/>
                        <a:t>(x)</a:t>
                      </a:r>
                    </a:p>
                  </a:txBody>
                  <a:tcPr marL="121920" marR="121920" marT="54864" marB="54864"/>
                </a:tc>
                <a:tc>
                  <a:txBody>
                    <a:bodyPr/>
                    <a:lstStyle/>
                    <a:p>
                      <a:r>
                        <a:rPr lang="en-GB" sz="1800" dirty="0"/>
                        <a:t>Boolean x is</a:t>
                      </a:r>
                      <a:r>
                        <a:rPr lang="en-GB" sz="1800" baseline="0" dirty="0"/>
                        <a:t> False</a:t>
                      </a:r>
                      <a:endParaRPr lang="en-GB" sz="1800" dirty="0"/>
                    </a:p>
                  </a:txBody>
                  <a:tcPr marL="121920" marR="121920" marT="54864" marB="54864"/>
                </a:tc>
                <a:extLst>
                  <a:ext uri="{0D108BD9-81ED-4DB2-BD59-A6C34878D82A}">
                    <a16:rowId xmlns:a16="http://schemas.microsoft.com/office/drawing/2014/main" val="1661335021"/>
                  </a:ext>
                </a:extLst>
              </a:tr>
              <a:tr h="445008">
                <a:tc>
                  <a:txBody>
                    <a:bodyPr/>
                    <a:lstStyle/>
                    <a:p>
                      <a:r>
                        <a:rPr lang="en-GB" sz="1800" dirty="0" err="1"/>
                        <a:t>assertIs</a:t>
                      </a:r>
                      <a:r>
                        <a:rPr lang="en-GB" sz="1800" dirty="0"/>
                        <a:t>(a, b)</a:t>
                      </a:r>
                    </a:p>
                  </a:txBody>
                  <a:tcPr marL="121920" marR="121920" marT="54864" marB="54864"/>
                </a:tc>
                <a:tc>
                  <a:txBody>
                    <a:bodyPr/>
                    <a:lstStyle/>
                    <a:p>
                      <a:r>
                        <a:rPr lang="en-GB" sz="1800" dirty="0"/>
                        <a:t>a is</a:t>
                      </a:r>
                      <a:r>
                        <a:rPr lang="en-GB" sz="1800" baseline="0" dirty="0"/>
                        <a:t> b</a:t>
                      </a:r>
                      <a:endParaRPr lang="en-GB" sz="1800" dirty="0"/>
                    </a:p>
                  </a:txBody>
                  <a:tcPr marL="121920" marR="121920" marT="54864" marB="54864"/>
                </a:tc>
                <a:extLst>
                  <a:ext uri="{0D108BD9-81ED-4DB2-BD59-A6C34878D82A}">
                    <a16:rowId xmlns:a16="http://schemas.microsoft.com/office/drawing/2014/main" val="1699358043"/>
                  </a:ext>
                </a:extLst>
              </a:tr>
              <a:tr h="445008">
                <a:tc>
                  <a:txBody>
                    <a:bodyPr/>
                    <a:lstStyle/>
                    <a:p>
                      <a:r>
                        <a:rPr lang="en-GB" sz="1800" dirty="0" err="1"/>
                        <a:t>assertIsNot</a:t>
                      </a:r>
                      <a:r>
                        <a:rPr lang="en-GB" sz="1800" dirty="0"/>
                        <a:t>(a, b)</a:t>
                      </a:r>
                    </a:p>
                  </a:txBody>
                  <a:tcPr marL="121920" marR="121920" marT="54864" marB="54864"/>
                </a:tc>
                <a:tc>
                  <a:txBody>
                    <a:bodyPr/>
                    <a:lstStyle/>
                    <a:p>
                      <a:r>
                        <a:rPr lang="en-GB" sz="1800" dirty="0"/>
                        <a:t>a is not b</a:t>
                      </a:r>
                    </a:p>
                  </a:txBody>
                  <a:tcPr marL="121920" marR="121920" marT="54864" marB="54864"/>
                </a:tc>
                <a:extLst>
                  <a:ext uri="{0D108BD9-81ED-4DB2-BD59-A6C34878D82A}">
                    <a16:rowId xmlns:a16="http://schemas.microsoft.com/office/drawing/2014/main" val="3991380182"/>
                  </a:ext>
                </a:extLst>
              </a:tr>
              <a:tr h="445008">
                <a:tc>
                  <a:txBody>
                    <a:bodyPr/>
                    <a:lstStyle/>
                    <a:p>
                      <a:r>
                        <a:rPr lang="en-GB" sz="1800" dirty="0" err="1"/>
                        <a:t>assertIsNone</a:t>
                      </a:r>
                      <a:r>
                        <a:rPr lang="en-GB" sz="1800" dirty="0"/>
                        <a:t>(x)</a:t>
                      </a:r>
                    </a:p>
                  </a:txBody>
                  <a:tcPr marL="121920" marR="121920" marT="54864" marB="54864"/>
                </a:tc>
                <a:tc>
                  <a:txBody>
                    <a:bodyPr/>
                    <a:lstStyle/>
                    <a:p>
                      <a:r>
                        <a:rPr lang="en-GB" sz="1800" dirty="0"/>
                        <a:t>x is None</a:t>
                      </a:r>
                    </a:p>
                  </a:txBody>
                  <a:tcPr marL="121920" marR="121920" marT="54864" marB="54864"/>
                </a:tc>
                <a:extLst>
                  <a:ext uri="{0D108BD9-81ED-4DB2-BD59-A6C34878D82A}">
                    <a16:rowId xmlns:a16="http://schemas.microsoft.com/office/drawing/2014/main" val="708765090"/>
                  </a:ext>
                </a:extLst>
              </a:tr>
              <a:tr h="445008">
                <a:tc>
                  <a:txBody>
                    <a:bodyPr/>
                    <a:lstStyle/>
                    <a:p>
                      <a:r>
                        <a:rPr lang="en-GB" sz="1800" dirty="0" err="1"/>
                        <a:t>assertIsNotNone</a:t>
                      </a:r>
                      <a:r>
                        <a:rPr lang="en-GB" sz="1800" dirty="0"/>
                        <a:t>(x)</a:t>
                      </a:r>
                    </a:p>
                  </a:txBody>
                  <a:tcPr marL="121920" marR="121920" marT="54864" marB="54864"/>
                </a:tc>
                <a:tc>
                  <a:txBody>
                    <a:bodyPr/>
                    <a:lstStyle/>
                    <a:p>
                      <a:r>
                        <a:rPr lang="en-GB" sz="1800" dirty="0"/>
                        <a:t>x is</a:t>
                      </a:r>
                      <a:r>
                        <a:rPr lang="en-GB" sz="1800" baseline="0" dirty="0"/>
                        <a:t> not None</a:t>
                      </a:r>
                      <a:endParaRPr lang="en-GB" sz="1800" dirty="0"/>
                    </a:p>
                  </a:txBody>
                  <a:tcPr marL="121920" marR="121920" marT="54864" marB="54864"/>
                </a:tc>
                <a:extLst>
                  <a:ext uri="{0D108BD9-81ED-4DB2-BD59-A6C34878D82A}">
                    <a16:rowId xmlns:a16="http://schemas.microsoft.com/office/drawing/2014/main" val="1472683063"/>
                  </a:ext>
                </a:extLst>
              </a:tr>
              <a:tr h="445008">
                <a:tc>
                  <a:txBody>
                    <a:bodyPr/>
                    <a:lstStyle/>
                    <a:p>
                      <a:r>
                        <a:rPr lang="en-GB" sz="1800" dirty="0" err="1"/>
                        <a:t>assertIn</a:t>
                      </a:r>
                      <a:r>
                        <a:rPr lang="en-GB" sz="1800" dirty="0"/>
                        <a:t>(a,</a:t>
                      </a:r>
                      <a:r>
                        <a:rPr lang="en-GB" sz="1800" baseline="0" dirty="0"/>
                        <a:t> b)</a:t>
                      </a:r>
                      <a:endParaRPr lang="en-GB" sz="1800" dirty="0"/>
                    </a:p>
                  </a:txBody>
                  <a:tcPr marL="121920" marR="121920" marT="54864" marB="54864"/>
                </a:tc>
                <a:tc>
                  <a:txBody>
                    <a:bodyPr/>
                    <a:lstStyle/>
                    <a:p>
                      <a:r>
                        <a:rPr lang="en-GB" sz="1800" dirty="0"/>
                        <a:t>a in b</a:t>
                      </a:r>
                    </a:p>
                  </a:txBody>
                  <a:tcPr marL="121920" marR="121920" marT="54864" marB="54864"/>
                </a:tc>
                <a:extLst>
                  <a:ext uri="{0D108BD9-81ED-4DB2-BD59-A6C34878D82A}">
                    <a16:rowId xmlns:a16="http://schemas.microsoft.com/office/drawing/2014/main" val="600498486"/>
                  </a:ext>
                </a:extLst>
              </a:tr>
              <a:tr h="445008">
                <a:tc>
                  <a:txBody>
                    <a:bodyPr/>
                    <a:lstStyle/>
                    <a:p>
                      <a:r>
                        <a:rPr lang="en-GB" sz="1800" dirty="0" err="1"/>
                        <a:t>assertNotIn</a:t>
                      </a:r>
                      <a:r>
                        <a:rPr lang="en-GB" sz="1800" dirty="0"/>
                        <a:t>(a,</a:t>
                      </a:r>
                      <a:r>
                        <a:rPr lang="en-GB" sz="1800" baseline="0" dirty="0"/>
                        <a:t> b)</a:t>
                      </a:r>
                      <a:endParaRPr lang="en-GB" sz="1800" dirty="0"/>
                    </a:p>
                  </a:txBody>
                  <a:tcPr marL="121920" marR="121920" marT="54864" marB="54864"/>
                </a:tc>
                <a:tc>
                  <a:txBody>
                    <a:bodyPr/>
                    <a:lstStyle/>
                    <a:p>
                      <a:r>
                        <a:rPr lang="en-GB" sz="1800" dirty="0"/>
                        <a:t>a not in b</a:t>
                      </a:r>
                    </a:p>
                  </a:txBody>
                  <a:tcPr marL="121920" marR="121920" marT="54864" marB="54864"/>
                </a:tc>
                <a:extLst>
                  <a:ext uri="{0D108BD9-81ED-4DB2-BD59-A6C34878D82A}">
                    <a16:rowId xmlns:a16="http://schemas.microsoft.com/office/drawing/2014/main" val="1796292265"/>
                  </a:ext>
                </a:extLst>
              </a:tr>
              <a:tr h="445008">
                <a:tc>
                  <a:txBody>
                    <a:bodyPr/>
                    <a:lstStyle/>
                    <a:p>
                      <a:r>
                        <a:rPr lang="en-GB" sz="1800" dirty="0" err="1"/>
                        <a:t>assertIsInstance</a:t>
                      </a:r>
                      <a:r>
                        <a:rPr lang="en-GB" sz="1800" dirty="0"/>
                        <a:t>(a, b)</a:t>
                      </a:r>
                    </a:p>
                  </a:txBody>
                  <a:tcPr marL="121920" marR="121920" marT="54864" marB="54864"/>
                </a:tc>
                <a:tc>
                  <a:txBody>
                    <a:bodyPr/>
                    <a:lstStyle/>
                    <a:p>
                      <a:r>
                        <a:rPr lang="en-GB" sz="1800" dirty="0" err="1"/>
                        <a:t>isinstance</a:t>
                      </a:r>
                      <a:r>
                        <a:rPr lang="en-GB" sz="1800" dirty="0"/>
                        <a:t>(a, b)</a:t>
                      </a:r>
                    </a:p>
                  </a:txBody>
                  <a:tcPr marL="121920" marR="121920" marT="54864" marB="54864"/>
                </a:tc>
                <a:extLst>
                  <a:ext uri="{0D108BD9-81ED-4DB2-BD59-A6C34878D82A}">
                    <a16:rowId xmlns:a16="http://schemas.microsoft.com/office/drawing/2014/main" val="3445978010"/>
                  </a:ext>
                </a:extLst>
              </a:tr>
              <a:tr h="445008">
                <a:tc>
                  <a:txBody>
                    <a:bodyPr/>
                    <a:lstStyle/>
                    <a:p>
                      <a:r>
                        <a:rPr lang="en-GB" sz="1800" dirty="0" err="1"/>
                        <a:t>assertNotIsInstance</a:t>
                      </a:r>
                      <a:r>
                        <a:rPr lang="en-GB" sz="1800" dirty="0"/>
                        <a:t>(a,</a:t>
                      </a:r>
                      <a:r>
                        <a:rPr lang="en-GB" sz="1800" baseline="0" dirty="0"/>
                        <a:t> b)</a:t>
                      </a:r>
                      <a:endParaRPr lang="en-GB" sz="1800" dirty="0"/>
                    </a:p>
                  </a:txBody>
                  <a:tcPr marL="121920" marR="121920" marT="54864" marB="54864"/>
                </a:tc>
                <a:tc>
                  <a:txBody>
                    <a:bodyPr/>
                    <a:lstStyle/>
                    <a:p>
                      <a:r>
                        <a:rPr lang="en-GB" sz="1800" dirty="0"/>
                        <a:t>not</a:t>
                      </a:r>
                      <a:r>
                        <a:rPr lang="en-GB" sz="1800" baseline="0" dirty="0"/>
                        <a:t> </a:t>
                      </a:r>
                      <a:r>
                        <a:rPr lang="en-GB" sz="1800" baseline="0" dirty="0" err="1"/>
                        <a:t>isinstance</a:t>
                      </a:r>
                      <a:r>
                        <a:rPr lang="en-GB" sz="1800" baseline="0" dirty="0"/>
                        <a:t>(a, b)</a:t>
                      </a:r>
                      <a:endParaRPr lang="en-GB" sz="1800" dirty="0"/>
                    </a:p>
                  </a:txBody>
                  <a:tcPr marL="121920" marR="121920" marT="54864" marB="54864"/>
                </a:tc>
                <a:extLst>
                  <a:ext uri="{0D108BD9-81ED-4DB2-BD59-A6C34878D82A}">
                    <a16:rowId xmlns:a16="http://schemas.microsoft.com/office/drawing/2014/main" val="3437775373"/>
                  </a:ext>
                </a:extLst>
              </a:tr>
            </a:tbl>
          </a:graphicData>
        </a:graphic>
      </p:graphicFrame>
    </p:spTree>
    <p:extLst>
      <p:ext uri="{BB962C8B-B14F-4D97-AF65-F5344CB8AC3E}">
        <p14:creationId xmlns:p14="http://schemas.microsoft.com/office/powerpoint/2010/main" val="1177583645"/>
      </p:ext>
    </p:extLst>
  </p:cSld>
  <p:clrMapOvr>
    <a:masterClrMapping/>
  </p:clrMapOvr>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QAC_Powerpoint_Template.potx</Template>
  <TotalTime>559</TotalTime>
  <Words>7204</Words>
  <Application>Microsoft Office PowerPoint</Application>
  <PresentationFormat>Widescreen</PresentationFormat>
  <Paragraphs>1082</Paragraphs>
  <Slides>126</Slides>
  <Notes>87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126</vt:i4>
      </vt:variant>
    </vt:vector>
  </HeadingPairs>
  <TitlesOfParts>
    <vt:vector size="134" baseType="lpstr">
      <vt:lpstr>Arial</vt:lpstr>
      <vt:lpstr>Consolas</vt:lpstr>
      <vt:lpstr>Courier New</vt:lpstr>
      <vt:lpstr>Lucida Sans</vt:lpstr>
      <vt:lpstr>Segoe UI</vt:lpstr>
      <vt:lpstr>Segoe UI Light</vt:lpstr>
      <vt:lpstr>Wingdings</vt:lpstr>
      <vt:lpstr>QAC_Powerpoint_Template</vt:lpstr>
      <vt:lpstr>Python</vt:lpstr>
      <vt:lpstr>Topics</vt:lpstr>
      <vt:lpstr>Installation &amp; Setup</vt:lpstr>
      <vt:lpstr>Installation</vt:lpstr>
      <vt:lpstr>Installation</vt:lpstr>
      <vt:lpstr>Installation</vt:lpstr>
      <vt:lpstr>Installation</vt:lpstr>
      <vt:lpstr>Classes</vt:lpstr>
      <vt:lpstr>PowerPoint Presentation</vt:lpstr>
      <vt:lpstr>Classes</vt:lpstr>
      <vt:lpstr>Identifiers</vt:lpstr>
      <vt:lpstr>Python Syntax</vt:lpstr>
      <vt:lpstr>Identifiers</vt:lpstr>
      <vt:lpstr>Python Syntax</vt:lpstr>
      <vt:lpstr>Operators</vt:lpstr>
      <vt:lpstr>Data Types &amp; Variables</vt:lpstr>
      <vt:lpstr>Variables &amp; Methods</vt:lpstr>
      <vt:lpstr>Sequencing &amp; Statements</vt:lpstr>
      <vt:lpstr>Sequencing &amp; Statements</vt:lpstr>
      <vt:lpstr>Variables</vt:lpstr>
      <vt:lpstr>Variable Scope</vt:lpstr>
      <vt:lpstr>Variable Scope</vt:lpstr>
      <vt:lpstr>Global vs Local</vt:lpstr>
      <vt:lpstr>Global vs Local</vt:lpstr>
      <vt:lpstr>Constants</vt:lpstr>
      <vt:lpstr>Data Types</vt:lpstr>
      <vt:lpstr>Data Types</vt:lpstr>
      <vt:lpstr>Strings</vt:lpstr>
      <vt:lpstr>Strings</vt:lpstr>
      <vt:lpstr>Strings</vt:lpstr>
      <vt:lpstr>Lists</vt:lpstr>
      <vt:lpstr>Lists</vt:lpstr>
      <vt:lpstr>Lists</vt:lpstr>
      <vt:lpstr>Tuples</vt:lpstr>
      <vt:lpstr>Dictionaries</vt:lpstr>
      <vt:lpstr>Pandas</vt:lpstr>
      <vt:lpstr>Pandas</vt:lpstr>
      <vt:lpstr>Pandas</vt:lpstr>
      <vt:lpstr>Data Type Conversion</vt:lpstr>
      <vt:lpstr>Conditionals &amp; Loops</vt:lpstr>
      <vt:lpstr>If/Else</vt:lpstr>
      <vt:lpstr>For</vt:lpstr>
      <vt:lpstr>For</vt:lpstr>
      <vt:lpstr>While</vt:lpstr>
      <vt:lpstr>Transfer and control</vt:lpstr>
      <vt:lpstr>Transfer and control</vt:lpstr>
      <vt:lpstr>Transfer and control</vt:lpstr>
      <vt:lpstr>Transfer and control</vt:lpstr>
      <vt:lpstr>Functions</vt:lpstr>
      <vt:lpstr>Partial Functions</vt:lpstr>
      <vt:lpstr>Loops</vt:lpstr>
      <vt:lpstr>Working With Classes</vt:lpstr>
      <vt:lpstr>Classes</vt:lpstr>
      <vt:lpstr>Structure</vt:lpstr>
      <vt:lpstr>Comparison</vt:lpstr>
      <vt:lpstr>self</vt:lpstr>
      <vt:lpstr>Attributes</vt:lpstr>
      <vt:lpstr>Attributes</vt:lpstr>
      <vt:lpstr>Attributes</vt:lpstr>
      <vt:lpstr>Input/Output Functions</vt:lpstr>
      <vt:lpstr>Object Oriented Programming</vt:lpstr>
      <vt:lpstr>Concepts</vt:lpstr>
      <vt:lpstr>Inheritance</vt:lpstr>
      <vt:lpstr>Inheritance</vt:lpstr>
      <vt:lpstr>PowerPoint Presentation</vt:lpstr>
      <vt:lpstr>File structure</vt:lpstr>
      <vt:lpstr>Inheritance &amp; Abstract Classes</vt:lpstr>
      <vt:lpstr>Inheritance &amp; Abstract Classes</vt:lpstr>
      <vt:lpstr>PowerPoint Presentation</vt:lpstr>
      <vt:lpstr>Self</vt:lpstr>
      <vt:lpstr>Inheritance &amp; Abstract Classes</vt:lpstr>
      <vt:lpstr>Inheritance &amp; Abstract Classes</vt:lpstr>
      <vt:lpstr>Inheritance &amp; Abstract Classes</vt:lpstr>
      <vt:lpstr>Polymorphism &amp; Abstract Classes</vt:lpstr>
      <vt:lpstr>PowerPoint Presentation</vt:lpstr>
      <vt:lpstr>Object Oriented Programming</vt:lpstr>
      <vt:lpstr>Object Oriented Programming</vt:lpstr>
      <vt:lpstr>Object Oriented Programming</vt:lpstr>
      <vt:lpstr>Object Oriented Programming</vt:lpstr>
      <vt:lpstr>Object Oriented Programming</vt:lpstr>
      <vt:lpstr>Object Oriented Programming</vt:lpstr>
      <vt:lpstr>OOP</vt:lpstr>
      <vt:lpstr>Working with files</vt:lpstr>
      <vt:lpstr>Open &amp; Close Functions</vt:lpstr>
      <vt:lpstr>Reading &amp; Writing Methods</vt:lpstr>
      <vt:lpstr>Reading &amp; Writing Methods</vt:lpstr>
      <vt:lpstr>csv files</vt:lpstr>
      <vt:lpstr>Paths &amp; Directories</vt:lpstr>
      <vt:lpstr>Regular Expressions</vt:lpstr>
      <vt:lpstr>Match &amp; Search</vt:lpstr>
      <vt:lpstr>Match &amp; Search</vt:lpstr>
      <vt:lpstr>Match &amp; Search</vt:lpstr>
      <vt:lpstr>Match &amp; Search</vt:lpstr>
      <vt:lpstr>Regular Expressions</vt:lpstr>
      <vt:lpstr>Match &amp; Search</vt:lpstr>
      <vt:lpstr>Assertions &amp; Exceptions</vt:lpstr>
      <vt:lpstr>Overview</vt:lpstr>
      <vt:lpstr>Examples</vt:lpstr>
      <vt:lpstr>Assertions</vt:lpstr>
      <vt:lpstr>PowerPoint Presentation</vt:lpstr>
      <vt:lpstr>Test Driven Development</vt:lpstr>
      <vt:lpstr>Unit testing</vt:lpstr>
      <vt:lpstr>Unit testing</vt:lpstr>
      <vt:lpstr>Unit testing</vt:lpstr>
      <vt:lpstr>Productivity</vt:lpstr>
      <vt:lpstr>Comparison</vt:lpstr>
      <vt:lpstr>Comparison</vt:lpstr>
      <vt:lpstr>Comparison</vt:lpstr>
      <vt:lpstr>Constructor Methods</vt:lpstr>
      <vt:lpstr>Constructor Methods</vt:lpstr>
      <vt:lpstr>PyMySQL</vt:lpstr>
      <vt:lpstr>Connecting to MySQL</vt:lpstr>
      <vt:lpstr>PyMySQL</vt:lpstr>
      <vt:lpstr>Inserting</vt:lpstr>
      <vt:lpstr>CRUD</vt:lpstr>
      <vt:lpstr>MongoDB</vt:lpstr>
      <vt:lpstr>Connecting to MongoDB</vt:lpstr>
      <vt:lpstr>Connecting</vt:lpstr>
      <vt:lpstr>Inserting</vt:lpstr>
      <vt:lpstr>Finding</vt:lpstr>
      <vt:lpstr>Updating</vt:lpstr>
      <vt:lpstr>Libraries</vt:lpstr>
      <vt:lpstr>scipy</vt:lpstr>
      <vt:lpstr>numpy</vt:lpstr>
      <vt:lpstr>matplotlib</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Thomas Knowles</cp:lastModifiedBy>
  <cp:revision>165</cp:revision>
  <dcterms:created xsi:type="dcterms:W3CDTF">2016-09-15T10:26:31Z</dcterms:created>
  <dcterms:modified xsi:type="dcterms:W3CDTF">2017-10-30T16:57:27Z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