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38"/>
  </p:notesMasterIdLst>
  <p:handoutMasterIdLst>
    <p:handoutMasterId r:id="rId39"/>
  </p:handoutMasterIdLst>
  <p:sldIdLst>
    <p:sldId id="256" r:id="rId2"/>
    <p:sldId id="266" r:id="rId3"/>
    <p:sldId id="267" r:id="rId4"/>
    <p:sldId id="268" r:id="rId5"/>
    <p:sldId id="269" r:id="rId6"/>
    <p:sldId id="270" r:id="rId7"/>
    <p:sldId id="271" r:id="rId8"/>
    <p:sldId id="272" r:id="rId9"/>
    <p:sldId id="322" r:id="rId10"/>
    <p:sldId id="327" r:id="rId11"/>
    <p:sldId id="328" r:id="rId12"/>
    <p:sldId id="273" r:id="rId13"/>
    <p:sldId id="274" r:id="rId14"/>
    <p:sldId id="275" r:id="rId15"/>
    <p:sldId id="276" r:id="rId16"/>
    <p:sldId id="277" r:id="rId17"/>
    <p:sldId id="278" r:id="rId18"/>
    <p:sldId id="279" r:id="rId19"/>
    <p:sldId id="280" r:id="rId20"/>
    <p:sldId id="316" r:id="rId21"/>
    <p:sldId id="329" r:id="rId22"/>
    <p:sldId id="323" r:id="rId23"/>
    <p:sldId id="330" r:id="rId24"/>
    <p:sldId id="281" r:id="rId25"/>
    <p:sldId id="318" r:id="rId26"/>
    <p:sldId id="317" r:id="rId27"/>
    <p:sldId id="331" r:id="rId28"/>
    <p:sldId id="283" r:id="rId29"/>
    <p:sldId id="284" r:id="rId30"/>
    <p:sldId id="285" r:id="rId31"/>
    <p:sldId id="286" r:id="rId32"/>
    <p:sldId id="287" r:id="rId33"/>
    <p:sldId id="288" r:id="rId34"/>
    <p:sldId id="289" r:id="rId35"/>
    <p:sldId id="290" r:id="rId36"/>
    <p:sldId id="291" r:id="rId37"/>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70C0"/>
    <a:srgbClr val="00519C"/>
    <a:srgbClr val="000000"/>
    <a:srgbClr val="B9CDE5"/>
    <a:srgbClr val="004F9F"/>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31" autoAdjust="0"/>
  </p:normalViewPr>
  <p:slideViewPr>
    <p:cSldViewPr snapToGrid="0">
      <p:cViewPr varScale="1">
        <p:scale>
          <a:sx n="68" d="100"/>
          <a:sy n="68" d="100"/>
        </p:scale>
        <p:origin x="780" y="60"/>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30103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following scenarios indicate some common logical pitfalls that both illustrate flaws in intuitive human logic and demonstrate the need for clear statistical thinking:</a:t>
            </a:r>
          </a:p>
          <a:p>
            <a:r>
              <a:rPr lang="en-GB" dirty="0"/>
              <a:t>Scenario 1 (Plane):</a:t>
            </a:r>
          </a:p>
          <a:p>
            <a:r>
              <a:rPr lang="en-GB" dirty="0"/>
              <a:t>It is WWII and the allies are beginning to turn the tide against the Nazis. However, air defences are inflicting huge causalities on the bomber squadrons, so it is decided to upgrade the armour plating. The drawback is that more plating is more expensive and adds more weight, affecting flight performance and range.</a:t>
            </a:r>
          </a:p>
          <a:p>
            <a:r>
              <a:rPr lang="en-GB" dirty="0"/>
              <a:t>The diagram indicates where bullet impacts are most commonly found on returning aircraft. Based on this information, where should armour plating be added to best protect again enemy weapons?</a:t>
            </a:r>
          </a:p>
          <a:p>
            <a:r>
              <a:rPr lang="en-GB" dirty="0"/>
              <a:t>Answer: Everywhere that bullet impacts </a:t>
            </a:r>
            <a:r>
              <a:rPr lang="en-GB" i="1" dirty="0"/>
              <a:t>aren’t</a:t>
            </a:r>
            <a:r>
              <a:rPr lang="en-GB" i="0" dirty="0"/>
              <a:t> recorded. The data is gathered from planes that have successfully returned to have their data recorded. This means that any recorded aircraft have sustained damage without being destroyed, and their impacts are therefore survivable. It follows therefore that the best places to add armour are those suspiciously free of impacts – the tail, the middles of the wings and the engines.</a:t>
            </a:r>
          </a:p>
          <a:p>
            <a:r>
              <a:rPr lang="en-GB" i="0" dirty="0"/>
              <a:t>Scenario 2:</a:t>
            </a:r>
          </a:p>
          <a:p>
            <a:r>
              <a:rPr lang="en-GB" i="0" dirty="0"/>
              <a:t>At the outbreak of WWI, soldiers were not allocated helmets, leading to many preventable deaths by head injury. After John Brodie patented the steel helmet in 1915, they were introduced in an attempt to prevent these injuries. However, soon after their introduction, head injuries rose four-fold and the medical bays were flooded with many more wounded troops. Army officials were on the verge of ordering a recall of the helmets. Questions: what happened, and was it a good idea to introduce the helmets?</a:t>
            </a:r>
          </a:p>
          <a:p>
            <a:r>
              <a:rPr lang="en-GB" i="0" dirty="0"/>
              <a:t>Answer:</a:t>
            </a:r>
          </a:p>
          <a:p>
            <a:r>
              <a:rPr lang="en-GB" i="0" dirty="0"/>
              <a:t>Once again, it is a case of sampling bias. Records of battlefield death were often missing the cause of death, due to the chaos of the battlefield and the obliteration of corpses by artillery. Many of those that would have previously died from head injuries would survive, but would require medical treatment, so the number of recorded head injuries increased. In fact, the huge surge in head injuries was an indication of the helmets’ success, not their failure.</a:t>
            </a:r>
            <a:endParaRPr lang="en-GB" dirty="0"/>
          </a:p>
        </p:txBody>
      </p:sp>
      <p:sp>
        <p:nvSpPr>
          <p:cNvPr id="4" name="Slide Number Placeholder 3"/>
          <p:cNvSpPr>
            <a:spLocks noGrp="1"/>
          </p:cNvSpPr>
          <p:nvPr>
            <p:ph type="sldNum" sz="quarter" idx="10"/>
          </p:nvPr>
        </p:nvSpPr>
        <p:spPr/>
        <p:txBody>
          <a:bodyPr/>
          <a:lstStyle/>
          <a:p>
            <a:pPr>
              <a:defRPr/>
            </a:pPr>
            <a:r>
              <a:rPr lang="en-GB" dirty="0"/>
              <a:t>CONTINUED </a:t>
            </a:r>
            <a:fld id="{993982D2-741D-4BC6-8F8E-84F7C8891268}" type="slidenum">
              <a:rPr smtClean="0"/>
              <a:pPr>
                <a:defRPr/>
              </a:pPr>
              <a:t>19</a:t>
            </a:fld>
            <a:endParaRPr dirty="0"/>
          </a:p>
        </p:txBody>
      </p:sp>
    </p:spTree>
    <p:extLst>
      <p:ext uri="{BB962C8B-B14F-4D97-AF65-F5344CB8AC3E}">
        <p14:creationId xmlns:p14="http://schemas.microsoft.com/office/powerpoint/2010/main" val="922892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2" name="Picture 1" descr="QA Consulting - Tall Blue-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8003" y="5003340"/>
            <a:ext cx="2115994" cy="125702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defRPr>
            </a:lvl1pPr>
            <a:lvl2pPr marL="742950" indent="-285750">
              <a:spcAft>
                <a:spcPts val="1000"/>
              </a:spcAft>
              <a:buClr>
                <a:schemeClr val="tx1"/>
              </a:buClr>
              <a:buFont typeface="Arial" panose="020B0604020202020204" pitchFamily="34" charset="0"/>
              <a:buChar char="•"/>
              <a:defRPr sz="1800" baseline="0">
                <a:latin typeface="+mn-lt"/>
              </a:defRPr>
            </a:lvl2pPr>
            <a:lvl3pPr marL="1143000" indent="-228600">
              <a:spcAft>
                <a:spcPts val="1000"/>
              </a:spcAft>
              <a:buClr>
                <a:schemeClr val="tx1"/>
              </a:buClr>
              <a:buFont typeface="Arial" panose="020B0604020202020204" pitchFamily="34" charset="0"/>
              <a:buChar char="•"/>
              <a:defRPr sz="1800" baseline="0">
                <a:latin typeface="+mn-lt"/>
              </a:defRPr>
            </a:lvl3pPr>
            <a:lvl4pPr marL="1600200" indent="-228600">
              <a:spcAft>
                <a:spcPts val="1000"/>
              </a:spcAft>
              <a:buClr>
                <a:schemeClr val="tx1"/>
              </a:buClr>
              <a:buFont typeface="Arial" panose="020B0604020202020204" pitchFamily="34" charset="0"/>
              <a:buChar char="•"/>
              <a:defRPr sz="1800" baseline="0">
                <a:latin typeface="+mn-lt"/>
              </a:defRPr>
            </a:lvl4pPr>
            <a:lvl5pPr marL="2057400" indent="-228600">
              <a:spcAft>
                <a:spcPts val="1000"/>
              </a:spcAft>
              <a:buClr>
                <a:schemeClr val="tx1"/>
              </a:buClr>
              <a:buFont typeface="Arial" panose="020B0604020202020204" pitchFamily="34" charset="0"/>
              <a:buChar char="•"/>
              <a:defRPr sz="180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GB"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10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7" name="Content Placeholder 12"/>
          <p:cNvSpPr>
            <a:spLocks noGrp="1"/>
          </p:cNvSpPr>
          <p:nvPr>
            <p:ph sz="quarter" idx="16"/>
          </p:nvPr>
        </p:nvSpPr>
        <p:spPr>
          <a:xfrm>
            <a:off x="62064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60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Science</a:t>
            </a:r>
          </a:p>
        </p:txBody>
      </p:sp>
      <p:sp>
        <p:nvSpPr>
          <p:cNvPr id="3" name="Subtitle 2"/>
          <p:cNvSpPr>
            <a:spLocks noGrp="1"/>
          </p:cNvSpPr>
          <p:nvPr>
            <p:ph type="subTitle" idx="1"/>
          </p:nvPr>
        </p:nvSpPr>
        <p:spPr/>
        <p:txBody>
          <a:bodyPr/>
          <a:lstStyle/>
          <a:p>
            <a:r>
              <a:rPr lang="en-GB" dirty="0"/>
              <a:t>An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50ACC6-FE89-4F3E-BC94-268B0EEA06AC}"/>
              </a:ext>
            </a:extLst>
          </p:cNvPr>
          <p:cNvSpPr>
            <a:spLocks noGrp="1"/>
          </p:cNvSpPr>
          <p:nvPr>
            <p:ph type="body" sz="quarter" idx="15"/>
          </p:nvPr>
        </p:nvSpPr>
        <p:spPr/>
        <p:txBody>
          <a:bodyPr/>
          <a:lstStyle/>
          <a:p>
            <a:r>
              <a:rPr lang="en-GB" dirty="0"/>
              <a:t>Either the most tedious or most interesting topic you've even been introduced to. It is the Marmite of </a:t>
            </a:r>
            <a:r>
              <a:rPr lang="en-GB" dirty="0" err="1"/>
              <a:t>CompSci</a:t>
            </a:r>
            <a:r>
              <a:rPr lang="en-GB" dirty="0"/>
              <a:t> topics</a:t>
            </a:r>
          </a:p>
          <a:p>
            <a:endParaRPr lang="en-GB" dirty="0"/>
          </a:p>
          <a:p>
            <a:r>
              <a:rPr lang="en-GB" dirty="0"/>
              <a:t>Statistics at its worst is a bunch of memorised formulae</a:t>
            </a:r>
          </a:p>
          <a:p>
            <a:r>
              <a:rPr lang="en-GB" dirty="0"/>
              <a:t>At its best, it is an insight into the workings of one's own mind, and the only way to tackle the masses of data produced by the world - both ancient and modern</a:t>
            </a:r>
          </a:p>
          <a:p>
            <a:endParaRPr lang="en-GB" dirty="0"/>
          </a:p>
        </p:txBody>
      </p:sp>
      <p:sp>
        <p:nvSpPr>
          <p:cNvPr id="3" name="Title 2">
            <a:extLst>
              <a:ext uri="{FF2B5EF4-FFF2-40B4-BE49-F238E27FC236}">
                <a16:creationId xmlns:a16="http://schemas.microsoft.com/office/drawing/2014/main" id="{1B280297-2FAE-4B07-8061-045004A01E36}"/>
              </a:ext>
            </a:extLst>
          </p:cNvPr>
          <p:cNvSpPr>
            <a:spLocks noGrp="1"/>
          </p:cNvSpPr>
          <p:nvPr>
            <p:ph type="title"/>
          </p:nvPr>
        </p:nvSpPr>
        <p:spPr/>
        <p:txBody>
          <a:bodyPr/>
          <a:lstStyle/>
          <a:p>
            <a:r>
              <a:rPr lang="en-GB" dirty="0"/>
              <a:t>Statistics</a:t>
            </a:r>
          </a:p>
        </p:txBody>
      </p:sp>
    </p:spTree>
    <p:extLst>
      <p:ext uri="{BB962C8B-B14F-4D97-AF65-F5344CB8AC3E}">
        <p14:creationId xmlns:p14="http://schemas.microsoft.com/office/powerpoint/2010/main" val="1296670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423643-FD01-4C73-82AD-B76B3532D474}"/>
              </a:ext>
            </a:extLst>
          </p:cNvPr>
          <p:cNvSpPr>
            <a:spLocks noGrp="1"/>
          </p:cNvSpPr>
          <p:nvPr>
            <p:ph type="body" sz="quarter" idx="15"/>
          </p:nvPr>
        </p:nvSpPr>
        <p:spPr/>
        <p:txBody>
          <a:bodyPr/>
          <a:lstStyle/>
          <a:p>
            <a:r>
              <a:rPr lang="en-GB" dirty="0"/>
              <a:t>Statistics underpins risk, which underpins the modern financial system</a:t>
            </a:r>
          </a:p>
          <a:p>
            <a:r>
              <a:rPr lang="en-GB" dirty="0"/>
              <a:t>It underpins planning, government, the modern world</a:t>
            </a:r>
          </a:p>
          <a:p>
            <a:r>
              <a:rPr lang="en-GB" dirty="0"/>
              <a:t>Despite its lofty status, it is often amenable to innovations from all over - for example, one of the fathers of probability theory was only such due to wanting to win money from casinos.</a:t>
            </a:r>
          </a:p>
          <a:p>
            <a:endParaRPr lang="en-GB" dirty="0"/>
          </a:p>
        </p:txBody>
      </p:sp>
      <p:sp>
        <p:nvSpPr>
          <p:cNvPr id="3" name="Title 2">
            <a:extLst>
              <a:ext uri="{FF2B5EF4-FFF2-40B4-BE49-F238E27FC236}">
                <a16:creationId xmlns:a16="http://schemas.microsoft.com/office/drawing/2014/main" id="{22F38198-CDEC-4313-B852-F5E90933F5DD}"/>
              </a:ext>
            </a:extLst>
          </p:cNvPr>
          <p:cNvSpPr>
            <a:spLocks noGrp="1"/>
          </p:cNvSpPr>
          <p:nvPr>
            <p:ph type="title"/>
          </p:nvPr>
        </p:nvSpPr>
        <p:spPr/>
        <p:txBody>
          <a:bodyPr/>
          <a:lstStyle/>
          <a:p>
            <a:r>
              <a:rPr lang="en-GB" dirty="0"/>
              <a:t>Statistics</a:t>
            </a:r>
          </a:p>
        </p:txBody>
      </p:sp>
    </p:spTree>
    <p:extLst>
      <p:ext uri="{BB962C8B-B14F-4D97-AF65-F5344CB8AC3E}">
        <p14:creationId xmlns:p14="http://schemas.microsoft.com/office/powerpoint/2010/main" val="342897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6095880" y="0"/>
            <a:ext cx="6094800" cy="6856920"/>
          </a:xfrm>
          <a:prstGeom prst="rect">
            <a:avLst/>
          </a:prstGeom>
          <a:solidFill>
            <a:srgbClr val="E7E6E6"/>
          </a:solidFill>
          <a:ln w="12600">
            <a:noFill/>
          </a:ln>
        </p:spPr>
        <p:style>
          <a:lnRef idx="0">
            <a:scrgbClr r="0" g="0" b="0"/>
          </a:lnRef>
          <a:fillRef idx="0">
            <a:scrgbClr r="0" g="0" b="0"/>
          </a:fillRef>
          <a:effectRef idx="0">
            <a:scrgbClr r="0" g="0" b="0"/>
          </a:effectRef>
          <a:fontRef idx="minor"/>
        </p:style>
      </p:sp>
      <p:sp>
        <p:nvSpPr>
          <p:cNvPr id="89" name="CustomShape 2"/>
          <p:cNvSpPr/>
          <p:nvPr/>
        </p:nvSpPr>
        <p:spPr>
          <a:xfrm>
            <a:off x="6589080" y="559440"/>
            <a:ext cx="5108760" cy="5738040"/>
          </a:xfrm>
          <a:prstGeom prst="roundRect">
            <a:avLst>
              <a:gd name="adj" fmla="val 0"/>
            </a:avLst>
          </a:prstGeom>
          <a:solidFill>
            <a:srgbClr val="FFFFFF"/>
          </a:solidFill>
          <a:ln w="9360">
            <a:solidFill>
              <a:srgbClr val="E7E6E6"/>
            </a:solidFill>
            <a:miter/>
          </a:ln>
          <a:effectLst>
            <a:outerShdw dist="38160" dir="5400000">
              <a:srgbClr val="000000">
                <a:alpha val="40000"/>
              </a:srgbClr>
            </a:outerShdw>
          </a:effectLst>
        </p:spPr>
        <p:style>
          <a:lnRef idx="0">
            <a:scrgbClr r="0" g="0" b="0"/>
          </a:lnRef>
          <a:fillRef idx="0">
            <a:scrgbClr r="0" g="0" b="0"/>
          </a:fillRef>
          <a:effectRef idx="0">
            <a:scrgbClr r="0" g="0" b="0"/>
          </a:effectRef>
          <a:fontRef idx="minor"/>
        </p:style>
      </p:sp>
      <p:sp>
        <p:nvSpPr>
          <p:cNvPr id="90" name="CustomShape 3"/>
          <p:cNvSpPr/>
          <p:nvPr/>
        </p:nvSpPr>
        <p:spPr>
          <a:xfrm>
            <a:off x="649080" y="638280"/>
            <a:ext cx="4952880" cy="16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GB" sz="3600" b="0" strike="noStrike" spc="-1" dirty="0">
                <a:solidFill>
                  <a:srgbClr val="0070C0"/>
                </a:solidFill>
                <a:uFill>
                  <a:solidFill>
                    <a:srgbClr val="FFFFFF"/>
                  </a:solidFill>
                </a:uFill>
                <a:latin typeface="+mj-lt"/>
                <a:ea typeface="DejaVu Sans"/>
              </a:rPr>
              <a:t>Preparing your data</a:t>
            </a:r>
            <a:endParaRPr lang="en-GB" sz="3600" b="0" strike="noStrike" spc="-1" dirty="0">
              <a:solidFill>
                <a:srgbClr val="0070C0"/>
              </a:solidFill>
              <a:uFill>
                <a:solidFill>
                  <a:srgbClr val="FFFFFF"/>
                </a:solidFill>
              </a:uFill>
              <a:latin typeface="+mj-lt"/>
            </a:endParaRPr>
          </a:p>
        </p:txBody>
      </p:sp>
      <p:sp>
        <p:nvSpPr>
          <p:cNvPr id="91" name="CustomShape 4"/>
          <p:cNvSpPr/>
          <p:nvPr/>
        </p:nvSpPr>
        <p:spPr>
          <a:xfrm>
            <a:off x="649080" y="2438280"/>
            <a:ext cx="4952880" cy="377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Data from the real world, is much like the real world itself:</a:t>
            </a:r>
            <a:endParaRPr lang="en-GB" sz="1800" b="0" strike="noStrike" spc="-1" dirty="0">
              <a:solidFill>
                <a:srgbClr val="555454"/>
              </a:solidFill>
              <a:uFill>
                <a:solidFill>
                  <a:srgbClr val="FFFFFF"/>
                </a:solidFill>
              </a:uFill>
            </a:endParaRPr>
          </a:p>
          <a:p>
            <a:pPr marL="685800" lvl="1" indent="-227520">
              <a:lnSpc>
                <a:spcPct val="100000"/>
              </a:lnSpc>
              <a:spcBef>
                <a:spcPts val="499"/>
              </a:spcBef>
              <a:buClr>
                <a:srgbClr val="FFFFFF"/>
              </a:buClr>
              <a:buFont typeface="Arial"/>
              <a:buChar char="•"/>
            </a:pPr>
            <a:r>
              <a:rPr lang="en-GB" sz="1800" b="0" strike="noStrike" spc="-1" dirty="0">
                <a:solidFill>
                  <a:srgbClr val="555454"/>
                </a:solidFill>
                <a:uFill>
                  <a:solidFill>
                    <a:srgbClr val="FFFFFF"/>
                  </a:solidFill>
                </a:uFill>
                <a:ea typeface="DejaVu Sans"/>
              </a:rPr>
              <a:t>Messy and confusing</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Different algorithms can deal with messiness better and worse than others, but all benefit from having high-quality data</a:t>
            </a:r>
            <a:endParaRPr lang="en-GB" sz="1800" b="0" strike="noStrike" spc="-1" dirty="0">
              <a:solidFill>
                <a:srgbClr val="555454"/>
              </a:solidFill>
              <a:uFill>
                <a:solidFill>
                  <a:srgbClr val="FFFFFF"/>
                </a:solidFill>
              </a:uFill>
            </a:endParaRPr>
          </a:p>
          <a:p>
            <a:pPr marL="685800" lvl="1" indent="-227520">
              <a:lnSpc>
                <a:spcPct val="100000"/>
              </a:lnSpc>
              <a:spcBef>
                <a:spcPts val="499"/>
              </a:spcBef>
              <a:buClr>
                <a:srgbClr val="FFFFFF"/>
              </a:buClr>
              <a:buFont typeface="Arial"/>
              <a:buChar char="•"/>
            </a:pPr>
            <a:r>
              <a:rPr lang="en-GB" sz="1800" b="0" strike="noStrike" spc="-1" dirty="0">
                <a:solidFill>
                  <a:srgbClr val="555454"/>
                </a:solidFill>
                <a:uFill>
                  <a:solidFill>
                    <a:srgbClr val="FFFFFF"/>
                  </a:solidFill>
                </a:uFill>
                <a:ea typeface="DejaVu Sans"/>
              </a:rPr>
              <a:t>A good analogy here is teaching – it’s best to teach a student principles in an idealised way initially, than to pile all the complexity on them at once</a:t>
            </a:r>
            <a:endParaRPr lang="en-GB" sz="1800" b="0" strike="noStrike" spc="-1" dirty="0">
              <a:solidFill>
                <a:srgbClr val="555454"/>
              </a:solidFill>
              <a:uFill>
                <a:solidFill>
                  <a:srgbClr val="FFFFFF"/>
                </a:solidFill>
              </a:uFill>
            </a:endParaRPr>
          </a:p>
        </p:txBody>
      </p:sp>
      <p:sp>
        <p:nvSpPr>
          <p:cNvPr id="92" name="CustomShape 5"/>
          <p:cNvSpPr/>
          <p:nvPr/>
        </p:nvSpPr>
        <p:spPr>
          <a:xfrm>
            <a:off x="6744960" y="559440"/>
            <a:ext cx="4952880" cy="16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GB" sz="4000" b="0" strike="noStrike" spc="-1" dirty="0">
                <a:solidFill>
                  <a:srgbClr val="000000"/>
                </a:solidFill>
                <a:uFill>
                  <a:solidFill>
                    <a:srgbClr val="FFFFFF"/>
                  </a:solidFill>
                </a:uFill>
                <a:latin typeface="Calibri Light"/>
                <a:ea typeface="DejaVu Sans"/>
              </a:rPr>
              <a:t>Checklist:-</a:t>
            </a:r>
            <a:endParaRPr lang="en-GB" sz="4000" b="0" strike="noStrike" spc="-1" dirty="0">
              <a:solidFill>
                <a:srgbClr val="000000"/>
              </a:solidFill>
              <a:uFill>
                <a:solidFill>
                  <a:srgbClr val="FFFFFF"/>
                </a:solidFill>
              </a:uFill>
              <a:latin typeface="Arial"/>
            </a:endParaRPr>
          </a:p>
        </p:txBody>
      </p:sp>
      <p:sp>
        <p:nvSpPr>
          <p:cNvPr id="93" name="CustomShape 6"/>
          <p:cNvSpPr/>
          <p:nvPr/>
        </p:nvSpPr>
        <p:spPr>
          <a:xfrm>
            <a:off x="6744960" y="2073600"/>
            <a:ext cx="4952880" cy="377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GB" sz="2800" b="0" strike="noStrike" spc="-1" dirty="0">
                <a:solidFill>
                  <a:srgbClr val="000000"/>
                </a:solidFill>
                <a:uFill>
                  <a:solidFill>
                    <a:srgbClr val="FFFFFF"/>
                  </a:solidFill>
                </a:uFill>
                <a:latin typeface="Calibri"/>
                <a:ea typeface="DejaVu Sans"/>
              </a:rPr>
              <a:t>Relevance</a:t>
            </a:r>
            <a:endParaRPr lang="en-GB" sz="2800" b="0" strike="noStrike" spc="-1" dirty="0">
              <a:solidFill>
                <a:srgbClr val="000000"/>
              </a:solidFill>
              <a:uFill>
                <a:solidFill>
                  <a:srgbClr val="FFFFFF"/>
                </a:solidFill>
              </a:uFill>
              <a:latin typeface="Arial"/>
            </a:endParaRPr>
          </a:p>
          <a:p>
            <a:pPr marL="228600" indent="-227520">
              <a:lnSpc>
                <a:spcPct val="90000"/>
              </a:lnSpc>
              <a:spcBef>
                <a:spcPts val="1001"/>
              </a:spcBef>
              <a:buClr>
                <a:srgbClr val="000000"/>
              </a:buClr>
              <a:buFont typeface="Arial"/>
              <a:buChar char="•"/>
            </a:pPr>
            <a:r>
              <a:rPr lang="en-GB" sz="2800" b="0" strike="noStrike" spc="-1" dirty="0">
                <a:solidFill>
                  <a:srgbClr val="000000"/>
                </a:solidFill>
                <a:uFill>
                  <a:solidFill>
                    <a:srgbClr val="FFFFFF"/>
                  </a:solidFill>
                </a:uFill>
                <a:latin typeface="Calibri"/>
                <a:ea typeface="DejaVu Sans"/>
              </a:rPr>
              <a:t>Completeness</a:t>
            </a:r>
            <a:endParaRPr lang="en-GB" sz="2800" b="0" strike="noStrike" spc="-1" dirty="0">
              <a:solidFill>
                <a:srgbClr val="000000"/>
              </a:solidFill>
              <a:uFill>
                <a:solidFill>
                  <a:srgbClr val="FFFFFF"/>
                </a:solidFill>
              </a:uFill>
              <a:latin typeface="Arial"/>
            </a:endParaRPr>
          </a:p>
          <a:p>
            <a:pPr marL="228600" indent="-227520">
              <a:lnSpc>
                <a:spcPct val="90000"/>
              </a:lnSpc>
              <a:spcBef>
                <a:spcPts val="1001"/>
              </a:spcBef>
              <a:buClr>
                <a:srgbClr val="000000"/>
              </a:buClr>
              <a:buFont typeface="Arial"/>
              <a:buChar char="•"/>
            </a:pPr>
            <a:r>
              <a:rPr lang="en-GB" sz="2800" b="0" strike="noStrike" spc="-1" dirty="0">
                <a:solidFill>
                  <a:srgbClr val="000000"/>
                </a:solidFill>
                <a:uFill>
                  <a:solidFill>
                    <a:srgbClr val="FFFFFF"/>
                  </a:solidFill>
                </a:uFill>
                <a:latin typeface="Calibri"/>
                <a:ea typeface="DejaVu Sans"/>
              </a:rPr>
              <a:t>Accuracy</a:t>
            </a:r>
            <a:endParaRPr lang="en-GB" sz="2800" b="0" strike="noStrike" spc="-1" dirty="0">
              <a:solidFill>
                <a:srgbClr val="000000"/>
              </a:solidFill>
              <a:uFill>
                <a:solidFill>
                  <a:srgbClr val="FFFFFF"/>
                </a:solidFill>
              </a:uFill>
              <a:latin typeface="Arial"/>
            </a:endParaRPr>
          </a:p>
          <a:p>
            <a:pPr marL="228600" indent="-227520">
              <a:lnSpc>
                <a:spcPct val="90000"/>
              </a:lnSpc>
              <a:spcBef>
                <a:spcPts val="1001"/>
              </a:spcBef>
              <a:buClr>
                <a:srgbClr val="000000"/>
              </a:buClr>
              <a:buFont typeface="Arial"/>
              <a:buChar char="•"/>
            </a:pPr>
            <a:r>
              <a:rPr lang="en-GB" sz="2800" b="0" strike="noStrike" spc="-1" dirty="0">
                <a:solidFill>
                  <a:srgbClr val="000000"/>
                </a:solidFill>
                <a:uFill>
                  <a:solidFill>
                    <a:srgbClr val="FFFFFF"/>
                  </a:solidFill>
                </a:uFill>
                <a:latin typeface="Calibri"/>
                <a:ea typeface="DejaVu Sans"/>
              </a:rPr>
              <a:t>Precision</a:t>
            </a:r>
            <a:endParaRPr lang="en-GB" sz="2800" b="0" strike="noStrike" spc="-1" dirty="0">
              <a:solidFill>
                <a:srgbClr val="000000"/>
              </a:solidFill>
              <a:uFill>
                <a:solidFill>
                  <a:srgbClr val="FFFFFF"/>
                </a:solidFill>
              </a:uFill>
              <a:latin typeface="Arial"/>
            </a:endParaRPr>
          </a:p>
          <a:p>
            <a:pPr marL="228600" indent="-227520">
              <a:lnSpc>
                <a:spcPct val="90000"/>
              </a:lnSpc>
              <a:spcBef>
                <a:spcPts val="1001"/>
              </a:spcBef>
              <a:buClr>
                <a:srgbClr val="000000"/>
              </a:buClr>
              <a:buFont typeface="Arial"/>
              <a:buChar char="•"/>
            </a:pPr>
            <a:r>
              <a:rPr lang="en-GB" sz="2800" b="0" strike="noStrike" spc="-1" dirty="0">
                <a:solidFill>
                  <a:srgbClr val="000000"/>
                </a:solidFill>
                <a:uFill>
                  <a:solidFill>
                    <a:srgbClr val="FFFFFF"/>
                  </a:solidFill>
                </a:uFill>
                <a:latin typeface="Calibri"/>
                <a:ea typeface="DejaVu Sans"/>
              </a:rPr>
              <a:t>Quantity</a:t>
            </a:r>
            <a:endParaRPr lang="en-GB" sz="2800" b="0" strike="noStrike" spc="-1" dirty="0">
              <a:solidFill>
                <a:srgbClr val="000000"/>
              </a:solidFill>
              <a:uFill>
                <a:solidFill>
                  <a:srgbClr val="FFFFFF"/>
                </a:solidFill>
              </a:uFill>
              <a:latin typeface="Arial"/>
            </a:endParaRPr>
          </a:p>
          <a:p>
            <a:pPr marL="228600" indent="-227520">
              <a:lnSpc>
                <a:spcPct val="90000"/>
              </a:lnSpc>
              <a:spcBef>
                <a:spcPts val="1001"/>
              </a:spcBef>
              <a:buClr>
                <a:srgbClr val="000000"/>
              </a:buClr>
              <a:buFont typeface="Arial"/>
              <a:buChar char="•"/>
            </a:pPr>
            <a:r>
              <a:rPr lang="en-GB" sz="2800" b="0" strike="noStrike" spc="-1" dirty="0">
                <a:solidFill>
                  <a:srgbClr val="000000"/>
                </a:solidFill>
                <a:uFill>
                  <a:solidFill>
                    <a:srgbClr val="FFFFFF"/>
                  </a:solidFill>
                </a:uFill>
                <a:latin typeface="Calibri"/>
                <a:ea typeface="DejaVu Sans"/>
              </a:rPr>
              <a:t>Scope</a:t>
            </a:r>
            <a:endParaRPr lang="en-GB" sz="2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0456983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GB" sz="3600" b="0" strike="noStrike" spc="-1" dirty="0">
                <a:solidFill>
                  <a:srgbClr val="0070C0"/>
                </a:solidFill>
                <a:uFill>
                  <a:solidFill>
                    <a:srgbClr val="FFFFFF"/>
                  </a:solidFill>
                </a:uFill>
                <a:latin typeface="+mj-lt"/>
                <a:ea typeface="DejaVu Sans"/>
              </a:rPr>
              <a:t>Relevance</a:t>
            </a:r>
            <a:endParaRPr lang="en-GB" sz="3600" b="0" strike="noStrike" spc="-1" dirty="0">
              <a:solidFill>
                <a:srgbClr val="0070C0"/>
              </a:solidFill>
              <a:uFill>
                <a:solidFill>
                  <a:srgbClr val="FFFFFF"/>
                </a:solidFill>
              </a:uFill>
              <a:latin typeface="+mj-lt"/>
            </a:endParaRPr>
          </a:p>
        </p:txBody>
      </p:sp>
      <p:sp>
        <p:nvSpPr>
          <p:cNvPr id="4" name="CustomShape 2">
            <a:extLst>
              <a:ext uri="{FF2B5EF4-FFF2-40B4-BE49-F238E27FC236}">
                <a16:creationId xmlns:a16="http://schemas.microsoft.com/office/drawing/2014/main" id="{C0D74F84-B3CD-4197-8037-9DEAAAFC9D7F}"/>
              </a:ext>
            </a:extLst>
          </p:cNvPr>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Your data must be relevant to the problem being solved</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You can find much more irrelevant data in the world than relevant data</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For example, the price of diesel and whether England wins the World Cup, are unlikely to be related to the chance of a hailstorm happening next week.</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On the other hand, the CPU clock speed and VRAM of a computer are likely to affect its FPS in a given game.</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Note that there are sometimes surprising correlations; you may need to use many techniques to rule them out.</a:t>
            </a:r>
            <a:endParaRPr lang="en-GB" sz="1800" b="0" strike="noStrike" spc="-1" dirty="0">
              <a:solidFill>
                <a:srgbClr val="555454"/>
              </a:solidFill>
              <a:uFill>
                <a:solidFill>
                  <a:srgbClr val="FFFFFF"/>
                </a:solidFill>
              </a:uFill>
            </a:endParaRPr>
          </a:p>
        </p:txBody>
      </p:sp>
    </p:spTree>
    <p:extLst>
      <p:ext uri="{BB962C8B-B14F-4D97-AF65-F5344CB8AC3E}">
        <p14:creationId xmlns:p14="http://schemas.microsoft.com/office/powerpoint/2010/main" val="202607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GB" sz="3600" b="0" strike="noStrike" spc="-1" dirty="0">
                <a:solidFill>
                  <a:srgbClr val="0070C0"/>
                </a:solidFill>
                <a:uFill>
                  <a:solidFill>
                    <a:srgbClr val="FFFFFF"/>
                  </a:solidFill>
                </a:uFill>
                <a:latin typeface="+mj-lt"/>
                <a:ea typeface="DejaVu Sans"/>
              </a:rPr>
              <a:t>Completeness</a:t>
            </a:r>
            <a:endParaRPr lang="en-GB" sz="3600" b="0" strike="noStrike" spc="-1" dirty="0">
              <a:solidFill>
                <a:srgbClr val="0070C0"/>
              </a:solidFill>
              <a:uFill>
                <a:solidFill>
                  <a:srgbClr val="FFFFFF"/>
                </a:solidFill>
              </a:uFill>
              <a:latin typeface="+mj-lt"/>
            </a:endParaRPr>
          </a:p>
        </p:txBody>
      </p:sp>
      <p:sp>
        <p:nvSpPr>
          <p:cNvPr id="9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Your data is only as good as its completeness.</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If you data is missing half its values, then you’re unlikely to get any meaningful predictions out of it.</a:t>
            </a:r>
            <a:endParaRPr lang="en-GB" sz="1800" b="0" strike="noStrike" spc="-1" dirty="0">
              <a:solidFill>
                <a:srgbClr val="555454"/>
              </a:solidFill>
              <a:uFill>
                <a:solidFill>
                  <a:srgbClr val="FFFFFF"/>
                </a:solidFill>
              </a:uFill>
            </a:endParaRPr>
          </a:p>
        </p:txBody>
      </p:sp>
      <p:graphicFrame>
        <p:nvGraphicFramePr>
          <p:cNvPr id="8" name="Table 3">
            <a:extLst>
              <a:ext uri="{FF2B5EF4-FFF2-40B4-BE49-F238E27FC236}">
                <a16:creationId xmlns:a16="http://schemas.microsoft.com/office/drawing/2014/main" id="{D95F0694-8520-4A88-8BAC-367D9EC712AE}"/>
              </a:ext>
            </a:extLst>
          </p:cNvPr>
          <p:cNvGraphicFramePr/>
          <p:nvPr/>
        </p:nvGraphicFramePr>
        <p:xfrm>
          <a:off x="838080" y="3389760"/>
          <a:ext cx="4756320" cy="3092040"/>
        </p:xfrm>
        <a:graphic>
          <a:graphicData uri="http://schemas.openxmlformats.org/drawingml/2006/table">
            <a:tbl>
              <a:tblPr/>
              <a:tblGrid>
                <a:gridCol w="1585440">
                  <a:extLst>
                    <a:ext uri="{9D8B030D-6E8A-4147-A177-3AD203B41FA5}">
                      <a16:colId xmlns:a16="http://schemas.microsoft.com/office/drawing/2014/main" val="20000"/>
                    </a:ext>
                  </a:extLst>
                </a:gridCol>
                <a:gridCol w="1585440">
                  <a:extLst>
                    <a:ext uri="{9D8B030D-6E8A-4147-A177-3AD203B41FA5}">
                      <a16:colId xmlns:a16="http://schemas.microsoft.com/office/drawing/2014/main" val="20001"/>
                    </a:ext>
                  </a:extLst>
                </a:gridCol>
                <a:gridCol w="1585440">
                  <a:extLst>
                    <a:ext uri="{9D8B030D-6E8A-4147-A177-3AD203B41FA5}">
                      <a16:colId xmlns:a16="http://schemas.microsoft.com/office/drawing/2014/main" val="20002"/>
                    </a:ext>
                  </a:extLst>
                </a:gridCol>
              </a:tblGrid>
              <a:tr h="515160">
                <a:tc>
                  <a:txBody>
                    <a:bodyPr/>
                    <a:lstStyle/>
                    <a:p>
                      <a:pPr>
                        <a:lnSpc>
                          <a:spcPct val="100000"/>
                        </a:lnSpc>
                      </a:pPr>
                      <a:r>
                        <a:rPr lang="en-GB" sz="1800" b="1" strike="noStrike" spc="-1" dirty="0">
                          <a:solidFill>
                            <a:srgbClr val="FFFFFF"/>
                          </a:solidFill>
                          <a:uFill>
                            <a:solidFill>
                              <a:srgbClr val="FFFFFF"/>
                            </a:solidFill>
                          </a:uFill>
                          <a:latin typeface="Calibri"/>
                        </a:rPr>
                        <a:t>Ice Cream (£)</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lstStyle/>
                    <a:p>
                      <a:pPr>
                        <a:lnSpc>
                          <a:spcPct val="100000"/>
                        </a:lnSpc>
                      </a:pPr>
                      <a:r>
                        <a:rPr lang="en-GB" sz="1800" b="1" strike="noStrike" spc="-1" dirty="0">
                          <a:solidFill>
                            <a:srgbClr val="FFFFFF"/>
                          </a:solidFill>
                          <a:uFill>
                            <a:solidFill>
                              <a:srgbClr val="FFFFFF"/>
                            </a:solidFill>
                          </a:uFill>
                          <a:latin typeface="Calibri"/>
                        </a:rPr>
                        <a:t>Weather</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lstStyle/>
                    <a:p>
                      <a:pPr>
                        <a:lnSpc>
                          <a:spcPct val="100000"/>
                        </a:lnSpc>
                      </a:pPr>
                      <a:r>
                        <a:rPr lang="en-GB" sz="1800" b="1" strike="noStrike" spc="-1" dirty="0">
                          <a:solidFill>
                            <a:srgbClr val="FFFFFF"/>
                          </a:solidFill>
                          <a:uFill>
                            <a:solidFill>
                              <a:srgbClr val="FFFFFF"/>
                            </a:solidFill>
                          </a:uFill>
                          <a:latin typeface="Calibri"/>
                        </a:rPr>
                        <a:t>Sales</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extLst>
                  <a:ext uri="{0D108BD9-81ED-4DB2-BD59-A6C34878D82A}">
                    <a16:rowId xmlns:a16="http://schemas.microsoft.com/office/drawing/2014/main" val="10000"/>
                  </a:ext>
                </a:extLst>
              </a:tr>
              <a:tr h="515160">
                <a:tc>
                  <a:txBody>
                    <a:bodyPr/>
                    <a:lstStyle/>
                    <a:p>
                      <a:pPr>
                        <a:lnSpc>
                          <a:spcPct val="100000"/>
                        </a:lnSpc>
                      </a:pPr>
                      <a:r>
                        <a:rPr lang="en-GB" sz="1800" b="0" strike="noStrike" spc="-1" dirty="0">
                          <a:solidFill>
                            <a:srgbClr val="000000"/>
                          </a:solidFill>
                          <a:uFill>
                            <a:solidFill>
                              <a:srgbClr val="FFFFFF"/>
                            </a:solidFill>
                          </a:uFill>
                          <a:latin typeface="Calibri"/>
                        </a:rPr>
                        <a:t>0.75</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pPr>
                      <a:r>
                        <a:rPr lang="en-GB" sz="1800" b="0" strike="noStrike" spc="-1" dirty="0">
                          <a:solidFill>
                            <a:srgbClr val="000000"/>
                          </a:solidFill>
                          <a:uFill>
                            <a:solidFill>
                              <a:srgbClr val="FFFFFF"/>
                            </a:solidFill>
                          </a:uFill>
                          <a:latin typeface="Calibri"/>
                        </a:rPr>
                        <a:t>?</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pPr>
                      <a:r>
                        <a:rPr lang="en-GB" sz="1800" b="0" strike="noStrike" spc="-1" dirty="0">
                          <a:solidFill>
                            <a:srgbClr val="000000"/>
                          </a:solidFill>
                          <a:uFill>
                            <a:solidFill>
                              <a:srgbClr val="FFFFFF"/>
                            </a:solidFill>
                          </a:uFill>
                          <a:latin typeface="Calibri"/>
                        </a:rPr>
                        <a:t>20</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extLst>
                  <a:ext uri="{0D108BD9-81ED-4DB2-BD59-A6C34878D82A}">
                    <a16:rowId xmlns:a16="http://schemas.microsoft.com/office/drawing/2014/main" val="10001"/>
                  </a:ext>
                </a:extLst>
              </a:tr>
              <a:tr h="515160">
                <a:tc>
                  <a:txBody>
                    <a:bodyPr/>
                    <a:lstStyle/>
                    <a:p>
                      <a:pPr>
                        <a:lnSpc>
                          <a:spcPct val="100000"/>
                        </a:lnSpc>
                      </a:pPr>
                      <a:r>
                        <a:rPr lang="en-GB" sz="1800" b="0" strike="noStrike" spc="-1" dirty="0">
                          <a:solidFill>
                            <a:srgbClr val="000000"/>
                          </a:solidFill>
                          <a:uFill>
                            <a:solidFill>
                              <a:srgbClr val="FFFFFF"/>
                            </a:solidFill>
                          </a:uFill>
                          <a:latin typeface="Calibri"/>
                        </a:rPr>
                        <a:t>?</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800" b="0" strike="noStrike" spc="-1" dirty="0">
                          <a:solidFill>
                            <a:srgbClr val="000000"/>
                          </a:solidFill>
                          <a:uFill>
                            <a:solidFill>
                              <a:srgbClr val="FFFFFF"/>
                            </a:solidFill>
                          </a:uFill>
                          <a:latin typeface="Calibri"/>
                        </a:rPr>
                        <a:t>Rain</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800" b="0" strike="noStrike" spc="-1" dirty="0">
                          <a:solidFill>
                            <a:srgbClr val="000000"/>
                          </a:solidFill>
                          <a:uFill>
                            <a:solidFill>
                              <a:srgbClr val="FFFFFF"/>
                            </a:solidFill>
                          </a:uFill>
                          <a:latin typeface="Calibri"/>
                        </a:rPr>
                        <a:t>12</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r h="515160">
                <a:tc>
                  <a:txBody>
                    <a:bodyPr/>
                    <a:lstStyle/>
                    <a:p>
                      <a:pPr>
                        <a:lnSpc>
                          <a:spcPct val="100000"/>
                        </a:lnSpc>
                      </a:pPr>
                      <a:r>
                        <a:rPr lang="en-GB" sz="1800" b="0" strike="noStrike" spc="-1" dirty="0">
                          <a:solidFill>
                            <a:srgbClr val="000000"/>
                          </a:solidFill>
                          <a:uFill>
                            <a:solidFill>
                              <a:srgbClr val="FFFFFF"/>
                            </a:solidFill>
                          </a:uFill>
                          <a:latin typeface="Calibri"/>
                        </a:rPr>
                        <a:t>1.50</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800" b="0" strike="noStrike" spc="-1" dirty="0">
                          <a:solidFill>
                            <a:srgbClr val="000000"/>
                          </a:solidFill>
                          <a:uFill>
                            <a:solidFill>
                              <a:srgbClr val="FFFFFF"/>
                            </a:solidFill>
                          </a:uFill>
                          <a:latin typeface="Calibri"/>
                        </a:rPr>
                        <a:t>Rain</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800" b="0" strike="noStrike" spc="-1" dirty="0">
                          <a:solidFill>
                            <a:srgbClr val="000000"/>
                          </a:solidFill>
                          <a:uFill>
                            <a:solidFill>
                              <a:srgbClr val="FFFFFF"/>
                            </a:solidFill>
                          </a:uFill>
                          <a:latin typeface="Calibri"/>
                        </a:rPr>
                        <a:t>?</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r h="515160">
                <a:tc>
                  <a:txBody>
                    <a:bodyPr/>
                    <a:lstStyle/>
                    <a:p>
                      <a:pPr>
                        <a:lnSpc>
                          <a:spcPct val="100000"/>
                        </a:lnSpc>
                      </a:pPr>
                      <a:r>
                        <a:rPr lang="en-GB" sz="1800" b="0" strike="noStrike" spc="-1" dirty="0">
                          <a:solidFill>
                            <a:srgbClr val="000000"/>
                          </a:solidFill>
                          <a:uFill>
                            <a:solidFill>
                              <a:srgbClr val="FFFFFF"/>
                            </a:solidFill>
                          </a:uFill>
                          <a:latin typeface="Calibri"/>
                        </a:rPr>
                        <a:t>0.75</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800" b="0" strike="noStrike" spc="-1" dirty="0">
                          <a:solidFill>
                            <a:srgbClr val="000000"/>
                          </a:solidFill>
                          <a:uFill>
                            <a:solidFill>
                              <a:srgbClr val="FFFFFF"/>
                            </a:solidFill>
                          </a:uFill>
                          <a:latin typeface="Calibri"/>
                        </a:rPr>
                        <a:t>?</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800" b="0" strike="noStrike" spc="-1" dirty="0">
                          <a:solidFill>
                            <a:srgbClr val="000000"/>
                          </a:solidFill>
                          <a:uFill>
                            <a:solidFill>
                              <a:srgbClr val="FFFFFF"/>
                            </a:solidFill>
                          </a:uFill>
                          <a:latin typeface="Calibri"/>
                        </a:rPr>
                        <a:t>100</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4"/>
                  </a:ext>
                </a:extLst>
              </a:tr>
              <a:tr h="516240">
                <a:tc>
                  <a:txBody>
                    <a:bodyPr/>
                    <a:lstStyle/>
                    <a:p>
                      <a:pPr>
                        <a:lnSpc>
                          <a:spcPct val="100000"/>
                        </a:lnSpc>
                      </a:pPr>
                      <a:r>
                        <a:rPr lang="en-GB" sz="1800" b="0" strike="noStrike" spc="-1" dirty="0">
                          <a:solidFill>
                            <a:srgbClr val="000000"/>
                          </a:solidFill>
                          <a:uFill>
                            <a:solidFill>
                              <a:srgbClr val="FFFFFF"/>
                            </a:solidFill>
                          </a:uFill>
                          <a:latin typeface="Calibri"/>
                        </a:rPr>
                        <a:t>1.00</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800" b="0" strike="noStrike" spc="-1" dirty="0">
                          <a:solidFill>
                            <a:srgbClr val="000000"/>
                          </a:solidFill>
                          <a:uFill>
                            <a:solidFill>
                              <a:srgbClr val="FFFFFF"/>
                            </a:solidFill>
                          </a:uFill>
                          <a:latin typeface="Calibri"/>
                        </a:rPr>
                        <a:t>Sunny</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800" b="0" strike="noStrike" spc="-1" dirty="0">
                          <a:solidFill>
                            <a:srgbClr val="000000"/>
                          </a:solidFill>
                          <a:uFill>
                            <a:solidFill>
                              <a:srgbClr val="FFFFFF"/>
                            </a:solidFill>
                          </a:uFill>
                          <a:latin typeface="Calibri"/>
                        </a:rPr>
                        <a:t>?</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5"/>
                  </a:ext>
                </a:extLst>
              </a:tr>
            </a:tbl>
          </a:graphicData>
        </a:graphic>
      </p:graphicFrame>
      <p:graphicFrame>
        <p:nvGraphicFramePr>
          <p:cNvPr id="9" name="Table 4">
            <a:extLst>
              <a:ext uri="{FF2B5EF4-FFF2-40B4-BE49-F238E27FC236}">
                <a16:creationId xmlns:a16="http://schemas.microsoft.com/office/drawing/2014/main" id="{0716AACA-D40F-49B5-9581-90CC694F707F}"/>
              </a:ext>
            </a:extLst>
          </p:cNvPr>
          <p:cNvGraphicFramePr/>
          <p:nvPr/>
        </p:nvGraphicFramePr>
        <p:xfrm>
          <a:off x="6597000" y="3389760"/>
          <a:ext cx="4756320" cy="3092040"/>
        </p:xfrm>
        <a:graphic>
          <a:graphicData uri="http://schemas.openxmlformats.org/drawingml/2006/table">
            <a:tbl>
              <a:tblPr/>
              <a:tblGrid>
                <a:gridCol w="1585440">
                  <a:extLst>
                    <a:ext uri="{9D8B030D-6E8A-4147-A177-3AD203B41FA5}">
                      <a16:colId xmlns:a16="http://schemas.microsoft.com/office/drawing/2014/main" val="20000"/>
                    </a:ext>
                  </a:extLst>
                </a:gridCol>
                <a:gridCol w="1585440">
                  <a:extLst>
                    <a:ext uri="{9D8B030D-6E8A-4147-A177-3AD203B41FA5}">
                      <a16:colId xmlns:a16="http://schemas.microsoft.com/office/drawing/2014/main" val="20001"/>
                    </a:ext>
                  </a:extLst>
                </a:gridCol>
                <a:gridCol w="1585440">
                  <a:extLst>
                    <a:ext uri="{9D8B030D-6E8A-4147-A177-3AD203B41FA5}">
                      <a16:colId xmlns:a16="http://schemas.microsoft.com/office/drawing/2014/main" val="20002"/>
                    </a:ext>
                  </a:extLst>
                </a:gridCol>
              </a:tblGrid>
              <a:tr h="515160">
                <a:tc>
                  <a:txBody>
                    <a:bodyPr/>
                    <a:lstStyle/>
                    <a:p>
                      <a:pPr>
                        <a:lnSpc>
                          <a:spcPct val="100000"/>
                        </a:lnSpc>
                      </a:pPr>
                      <a:r>
                        <a:rPr lang="en-GB" sz="1800" b="1" strike="noStrike" spc="-1" dirty="0">
                          <a:solidFill>
                            <a:srgbClr val="FFFFFF"/>
                          </a:solidFill>
                          <a:uFill>
                            <a:solidFill>
                              <a:srgbClr val="FFFFFF"/>
                            </a:solidFill>
                          </a:uFill>
                          <a:latin typeface="Calibri"/>
                        </a:rPr>
                        <a:t>Ice Cream (£)</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B050"/>
                    </a:solidFill>
                  </a:tcPr>
                </a:tc>
                <a:tc>
                  <a:txBody>
                    <a:bodyPr/>
                    <a:lstStyle/>
                    <a:p>
                      <a:pPr>
                        <a:lnSpc>
                          <a:spcPct val="100000"/>
                        </a:lnSpc>
                      </a:pPr>
                      <a:r>
                        <a:rPr lang="en-GB" sz="1800" b="1" strike="noStrike" spc="-1" dirty="0">
                          <a:solidFill>
                            <a:srgbClr val="FFFFFF"/>
                          </a:solidFill>
                          <a:uFill>
                            <a:solidFill>
                              <a:srgbClr val="FFFFFF"/>
                            </a:solidFill>
                          </a:uFill>
                          <a:latin typeface="Calibri"/>
                        </a:rPr>
                        <a:t>Weather</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B050"/>
                    </a:solidFill>
                  </a:tcPr>
                </a:tc>
                <a:tc>
                  <a:txBody>
                    <a:bodyPr/>
                    <a:lstStyle/>
                    <a:p>
                      <a:pPr>
                        <a:lnSpc>
                          <a:spcPct val="100000"/>
                        </a:lnSpc>
                      </a:pPr>
                      <a:r>
                        <a:rPr lang="en-GB" sz="1800" b="1" strike="noStrike" spc="-1" dirty="0">
                          <a:solidFill>
                            <a:srgbClr val="FFFFFF"/>
                          </a:solidFill>
                          <a:uFill>
                            <a:solidFill>
                              <a:srgbClr val="FFFFFF"/>
                            </a:solidFill>
                          </a:uFill>
                          <a:latin typeface="Calibri"/>
                        </a:rPr>
                        <a:t>Sales</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B050"/>
                    </a:solidFill>
                  </a:tcPr>
                </a:tc>
                <a:extLst>
                  <a:ext uri="{0D108BD9-81ED-4DB2-BD59-A6C34878D82A}">
                    <a16:rowId xmlns:a16="http://schemas.microsoft.com/office/drawing/2014/main" val="10000"/>
                  </a:ext>
                </a:extLst>
              </a:tr>
              <a:tr h="515160">
                <a:tc>
                  <a:txBody>
                    <a:bodyPr/>
                    <a:lstStyle/>
                    <a:p>
                      <a:pPr>
                        <a:lnSpc>
                          <a:spcPct val="100000"/>
                        </a:lnSpc>
                      </a:pPr>
                      <a:r>
                        <a:rPr lang="en-GB" sz="1800" b="0" strike="noStrike" spc="-1" dirty="0">
                          <a:solidFill>
                            <a:srgbClr val="000000"/>
                          </a:solidFill>
                          <a:uFill>
                            <a:solidFill>
                              <a:srgbClr val="FFFFFF"/>
                            </a:solidFill>
                          </a:uFill>
                          <a:latin typeface="Calibri"/>
                        </a:rPr>
                        <a:t>0.75</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pPr>
                      <a:r>
                        <a:rPr lang="en-GB" sz="1800" b="0" strike="noStrike" spc="-1" dirty="0">
                          <a:solidFill>
                            <a:srgbClr val="000000"/>
                          </a:solidFill>
                          <a:uFill>
                            <a:solidFill>
                              <a:srgbClr val="FFFFFF"/>
                            </a:solidFill>
                          </a:uFill>
                          <a:latin typeface="Calibri"/>
                        </a:rPr>
                        <a:t>Rain</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pPr>
                      <a:r>
                        <a:rPr lang="en-GB" sz="1800" b="0" strike="noStrike" spc="-1" dirty="0">
                          <a:solidFill>
                            <a:srgbClr val="000000"/>
                          </a:solidFill>
                          <a:uFill>
                            <a:solidFill>
                              <a:srgbClr val="FFFFFF"/>
                            </a:solidFill>
                          </a:uFill>
                          <a:latin typeface="Calibri"/>
                        </a:rPr>
                        <a:t>20</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extLst>
                  <a:ext uri="{0D108BD9-81ED-4DB2-BD59-A6C34878D82A}">
                    <a16:rowId xmlns:a16="http://schemas.microsoft.com/office/drawing/2014/main" val="10001"/>
                  </a:ext>
                </a:extLst>
              </a:tr>
              <a:tr h="515160">
                <a:tc>
                  <a:txBody>
                    <a:bodyPr/>
                    <a:lstStyle/>
                    <a:p>
                      <a:pPr>
                        <a:lnSpc>
                          <a:spcPct val="100000"/>
                        </a:lnSpc>
                      </a:pPr>
                      <a:r>
                        <a:rPr lang="en-GB" sz="1800" b="0" strike="noStrike" spc="-1" dirty="0">
                          <a:solidFill>
                            <a:srgbClr val="000000"/>
                          </a:solidFill>
                          <a:uFill>
                            <a:solidFill>
                              <a:srgbClr val="FFFFFF"/>
                            </a:solidFill>
                          </a:uFill>
                          <a:latin typeface="Calibri"/>
                        </a:rPr>
                        <a:t>1.00</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800" b="0" strike="noStrike" spc="-1" dirty="0">
                          <a:solidFill>
                            <a:srgbClr val="000000"/>
                          </a:solidFill>
                          <a:uFill>
                            <a:solidFill>
                              <a:srgbClr val="FFFFFF"/>
                            </a:solidFill>
                          </a:uFill>
                          <a:latin typeface="Calibri"/>
                        </a:rPr>
                        <a:t>Rain</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800" b="0" strike="noStrike" spc="-1" dirty="0">
                          <a:solidFill>
                            <a:srgbClr val="000000"/>
                          </a:solidFill>
                          <a:uFill>
                            <a:solidFill>
                              <a:srgbClr val="FFFFFF"/>
                            </a:solidFill>
                          </a:uFill>
                          <a:latin typeface="Calibri"/>
                        </a:rPr>
                        <a:t>12</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r h="515160">
                <a:tc>
                  <a:txBody>
                    <a:bodyPr/>
                    <a:lstStyle/>
                    <a:p>
                      <a:pPr>
                        <a:lnSpc>
                          <a:spcPct val="100000"/>
                        </a:lnSpc>
                      </a:pPr>
                      <a:r>
                        <a:rPr lang="en-GB" sz="1800" b="0" strike="noStrike" spc="-1" dirty="0">
                          <a:solidFill>
                            <a:srgbClr val="000000"/>
                          </a:solidFill>
                          <a:uFill>
                            <a:solidFill>
                              <a:srgbClr val="FFFFFF"/>
                            </a:solidFill>
                          </a:uFill>
                          <a:latin typeface="Calibri"/>
                        </a:rPr>
                        <a:t>1.50</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800" b="0" strike="noStrike" spc="-1" dirty="0">
                          <a:solidFill>
                            <a:srgbClr val="000000"/>
                          </a:solidFill>
                          <a:uFill>
                            <a:solidFill>
                              <a:srgbClr val="FFFFFF"/>
                            </a:solidFill>
                          </a:uFill>
                          <a:latin typeface="Calibri"/>
                        </a:rPr>
                        <a:t>Rain</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800" b="0" strike="noStrike" spc="-1" dirty="0">
                          <a:solidFill>
                            <a:srgbClr val="000000"/>
                          </a:solidFill>
                          <a:uFill>
                            <a:solidFill>
                              <a:srgbClr val="FFFFFF"/>
                            </a:solidFill>
                          </a:uFill>
                          <a:latin typeface="Calibri"/>
                        </a:rPr>
                        <a:t>3</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r h="515160">
                <a:tc>
                  <a:txBody>
                    <a:bodyPr/>
                    <a:lstStyle/>
                    <a:p>
                      <a:pPr>
                        <a:lnSpc>
                          <a:spcPct val="100000"/>
                        </a:lnSpc>
                      </a:pPr>
                      <a:r>
                        <a:rPr lang="en-GB" sz="1800" b="0" strike="noStrike" spc="-1" dirty="0">
                          <a:solidFill>
                            <a:srgbClr val="000000"/>
                          </a:solidFill>
                          <a:uFill>
                            <a:solidFill>
                              <a:srgbClr val="FFFFFF"/>
                            </a:solidFill>
                          </a:uFill>
                          <a:latin typeface="Calibri"/>
                        </a:rPr>
                        <a:t>0.75</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800" b="0" strike="noStrike" spc="-1" dirty="0">
                          <a:solidFill>
                            <a:srgbClr val="000000"/>
                          </a:solidFill>
                          <a:uFill>
                            <a:solidFill>
                              <a:srgbClr val="FFFFFF"/>
                            </a:solidFill>
                          </a:uFill>
                          <a:latin typeface="Calibri"/>
                        </a:rPr>
                        <a:t>Sunny</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800" b="0" strike="noStrike" spc="-1" dirty="0">
                          <a:solidFill>
                            <a:srgbClr val="000000"/>
                          </a:solidFill>
                          <a:uFill>
                            <a:solidFill>
                              <a:srgbClr val="FFFFFF"/>
                            </a:solidFill>
                          </a:uFill>
                          <a:latin typeface="Calibri"/>
                        </a:rPr>
                        <a:t>100</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4"/>
                  </a:ext>
                </a:extLst>
              </a:tr>
              <a:tr h="516240">
                <a:tc>
                  <a:txBody>
                    <a:bodyPr/>
                    <a:lstStyle/>
                    <a:p>
                      <a:pPr>
                        <a:lnSpc>
                          <a:spcPct val="100000"/>
                        </a:lnSpc>
                      </a:pPr>
                      <a:r>
                        <a:rPr lang="en-GB" sz="1800" b="0" strike="noStrike" spc="-1" dirty="0">
                          <a:solidFill>
                            <a:srgbClr val="000000"/>
                          </a:solidFill>
                          <a:uFill>
                            <a:solidFill>
                              <a:srgbClr val="FFFFFF"/>
                            </a:solidFill>
                          </a:uFill>
                          <a:latin typeface="Calibri"/>
                        </a:rPr>
                        <a:t>1.00</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800" b="0" strike="noStrike" spc="-1" dirty="0">
                          <a:solidFill>
                            <a:srgbClr val="000000"/>
                          </a:solidFill>
                          <a:uFill>
                            <a:solidFill>
                              <a:srgbClr val="FFFFFF"/>
                            </a:solidFill>
                          </a:uFill>
                          <a:latin typeface="Calibri"/>
                        </a:rPr>
                        <a:t>Sunny</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800" b="0" strike="noStrike" spc="-1" dirty="0">
                          <a:solidFill>
                            <a:srgbClr val="000000"/>
                          </a:solidFill>
                          <a:uFill>
                            <a:solidFill>
                              <a:srgbClr val="FFFFFF"/>
                            </a:solidFill>
                          </a:uFill>
                          <a:latin typeface="Calibri"/>
                        </a:rPr>
                        <a:t>85</a:t>
                      </a:r>
                      <a:endParaRPr lang="en-GB"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8931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638960" y="0"/>
            <a:ext cx="7551720" cy="6856920"/>
          </a:xfrm>
          <a:prstGeom prst="rect">
            <a:avLst/>
          </a:prstGeom>
          <a:solidFill>
            <a:srgbClr val="E7E6E6"/>
          </a:solidFill>
          <a:ln w="12600">
            <a:noFill/>
          </a:ln>
        </p:spPr>
        <p:style>
          <a:lnRef idx="0">
            <a:scrgbClr r="0" g="0" b="0"/>
          </a:lnRef>
          <a:fillRef idx="0">
            <a:scrgbClr r="0" g="0" b="0"/>
          </a:fillRef>
          <a:effectRef idx="0">
            <a:scrgbClr r="0" g="0" b="0"/>
          </a:effectRef>
          <a:fontRef idx="minor"/>
        </p:style>
      </p:sp>
      <p:sp>
        <p:nvSpPr>
          <p:cNvPr id="101" name="CustomShape 2"/>
          <p:cNvSpPr/>
          <p:nvPr/>
        </p:nvSpPr>
        <p:spPr>
          <a:xfrm>
            <a:off x="5123520" y="484560"/>
            <a:ext cx="6582960" cy="5738040"/>
          </a:xfrm>
          <a:prstGeom prst="roundRect">
            <a:avLst>
              <a:gd name="adj" fmla="val 0"/>
            </a:avLst>
          </a:prstGeom>
          <a:solidFill>
            <a:srgbClr val="FFFFFF"/>
          </a:solidFill>
          <a:ln w="9360">
            <a:noFill/>
          </a:ln>
          <a:effectLst>
            <a:outerShdw dist="19080" dir="5400000">
              <a:srgbClr val="000000">
                <a:alpha val="63000"/>
              </a:srgbClr>
            </a:outerShdw>
          </a:effectLst>
        </p:spPr>
        <p:style>
          <a:lnRef idx="0">
            <a:scrgbClr r="0" g="0" b="0"/>
          </a:lnRef>
          <a:fillRef idx="0">
            <a:scrgbClr r="0" g="0" b="0"/>
          </a:fillRef>
          <a:effectRef idx="0">
            <a:scrgbClr r="0" g="0" b="0"/>
          </a:effectRef>
          <a:fontRef idx="minor"/>
        </p:style>
      </p:sp>
      <p:sp>
        <p:nvSpPr>
          <p:cNvPr id="103" name="CustomShape 3"/>
          <p:cNvSpPr/>
          <p:nvPr/>
        </p:nvSpPr>
        <p:spPr>
          <a:xfrm>
            <a:off x="649080" y="629280"/>
            <a:ext cx="3504240" cy="162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GB" sz="3600" b="0" strike="noStrike" spc="-1" dirty="0">
                <a:solidFill>
                  <a:srgbClr val="0070C0"/>
                </a:solidFill>
                <a:uFill>
                  <a:solidFill>
                    <a:srgbClr val="FFFFFF"/>
                  </a:solidFill>
                </a:uFill>
                <a:latin typeface="+mj-lt"/>
                <a:ea typeface="DejaVu Sans"/>
              </a:rPr>
              <a:t>Accuracy and Precision</a:t>
            </a:r>
            <a:endParaRPr lang="en-GB" sz="3600" b="0" strike="noStrike" spc="-1" dirty="0">
              <a:solidFill>
                <a:srgbClr val="0070C0"/>
              </a:solidFill>
              <a:uFill>
                <a:solidFill>
                  <a:srgbClr val="FFFFFF"/>
                </a:solidFill>
              </a:uFill>
              <a:latin typeface="+mj-lt"/>
            </a:endParaRPr>
          </a:p>
        </p:txBody>
      </p:sp>
      <p:sp>
        <p:nvSpPr>
          <p:cNvPr id="10" name="CustomShape 4">
            <a:extLst>
              <a:ext uri="{FF2B5EF4-FFF2-40B4-BE49-F238E27FC236}">
                <a16:creationId xmlns:a16="http://schemas.microsoft.com/office/drawing/2014/main" id="{981999FE-2591-4285-A000-600BB74D7792}"/>
              </a:ext>
            </a:extLst>
          </p:cNvPr>
          <p:cNvSpPr/>
          <p:nvPr/>
        </p:nvSpPr>
        <p:spPr>
          <a:xfrm>
            <a:off x="649080" y="2438280"/>
            <a:ext cx="3504240" cy="378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00000"/>
              </a:lnSpc>
              <a:spcBef>
                <a:spcPts val="1001"/>
              </a:spcBef>
              <a:buClr>
                <a:srgbClr val="FFFFFF"/>
              </a:buClr>
              <a:buFont typeface="Arial"/>
              <a:buChar char="•"/>
            </a:pPr>
            <a:r>
              <a:rPr lang="en-GB" sz="2000" b="0" strike="noStrike" spc="-1" dirty="0">
                <a:solidFill>
                  <a:srgbClr val="555454"/>
                </a:solidFill>
                <a:uFill>
                  <a:solidFill>
                    <a:srgbClr val="FFFFFF"/>
                  </a:solidFill>
                </a:uFill>
                <a:ea typeface="DejaVu Sans"/>
              </a:rPr>
              <a:t>These are not the same thing.</a:t>
            </a:r>
            <a:endParaRPr lang="en-GB" sz="20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2000" b="0" strike="noStrike" spc="-1" dirty="0">
                <a:solidFill>
                  <a:srgbClr val="555454"/>
                </a:solidFill>
                <a:uFill>
                  <a:solidFill>
                    <a:srgbClr val="FFFFFF"/>
                  </a:solidFill>
                </a:uFill>
                <a:ea typeface="DejaVu Sans"/>
              </a:rPr>
              <a:t>The graph shows the definition of both relative to a </a:t>
            </a:r>
            <a:r>
              <a:rPr lang="en-GB" sz="2000" b="0" i="1" strike="noStrike" spc="-1" dirty="0">
                <a:solidFill>
                  <a:srgbClr val="555454"/>
                </a:solidFill>
                <a:uFill>
                  <a:solidFill>
                    <a:srgbClr val="FFFFFF"/>
                  </a:solidFill>
                </a:uFill>
                <a:ea typeface="DejaVu Sans"/>
              </a:rPr>
              <a:t>single measurement:</a:t>
            </a:r>
            <a:endParaRPr lang="en-GB" sz="2000" b="0" strike="noStrike" spc="-1" dirty="0">
              <a:solidFill>
                <a:srgbClr val="555454"/>
              </a:solidFill>
              <a:uFill>
                <a:solidFill>
                  <a:srgbClr val="FFFFFF"/>
                </a:solidFill>
              </a:uFill>
            </a:endParaRPr>
          </a:p>
        </p:txBody>
      </p:sp>
      <p:pic>
        <p:nvPicPr>
          <p:cNvPr id="11" name="Picture 4">
            <a:extLst>
              <a:ext uri="{FF2B5EF4-FFF2-40B4-BE49-F238E27FC236}">
                <a16:creationId xmlns:a16="http://schemas.microsoft.com/office/drawing/2014/main" id="{B859F219-AC3B-4689-A2A7-BA6D926B58E8}"/>
              </a:ext>
            </a:extLst>
          </p:cNvPr>
          <p:cNvPicPr/>
          <p:nvPr/>
        </p:nvPicPr>
        <p:blipFill>
          <a:blip r:embed="rId2"/>
          <a:srcRect t="2494"/>
          <a:stretch/>
        </p:blipFill>
        <p:spPr>
          <a:xfrm>
            <a:off x="5608440" y="1851840"/>
            <a:ext cx="5613840" cy="3078360"/>
          </a:xfrm>
          <a:prstGeom prst="rect">
            <a:avLst/>
          </a:prstGeom>
          <a:ln>
            <a:noFill/>
          </a:ln>
        </p:spPr>
      </p:pic>
      <p:pic>
        <p:nvPicPr>
          <p:cNvPr id="3" name="Picture 2">
            <a:extLst>
              <a:ext uri="{FF2B5EF4-FFF2-40B4-BE49-F238E27FC236}">
                <a16:creationId xmlns:a16="http://schemas.microsoft.com/office/drawing/2014/main" id="{055F013B-2D8A-4635-B083-A655A9758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0393" y="484561"/>
            <a:ext cx="5928853" cy="5738040"/>
          </a:xfrm>
          <a:prstGeom prst="rect">
            <a:avLst/>
          </a:prstGeom>
        </p:spPr>
      </p:pic>
    </p:spTree>
    <p:extLst>
      <p:ext uri="{BB962C8B-B14F-4D97-AF65-F5344CB8AC3E}">
        <p14:creationId xmlns:p14="http://schemas.microsoft.com/office/powerpoint/2010/main" val="19519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638960" y="0"/>
            <a:ext cx="7551720" cy="6856920"/>
          </a:xfrm>
          <a:prstGeom prst="rect">
            <a:avLst/>
          </a:prstGeom>
          <a:solidFill>
            <a:srgbClr val="E7E6E6"/>
          </a:solidFill>
          <a:ln w="12600">
            <a:noFill/>
          </a:ln>
        </p:spPr>
        <p:style>
          <a:lnRef idx="0">
            <a:scrgbClr r="0" g="0" b="0"/>
          </a:lnRef>
          <a:fillRef idx="0">
            <a:scrgbClr r="0" g="0" b="0"/>
          </a:fillRef>
          <a:effectRef idx="0">
            <a:scrgbClr r="0" g="0" b="0"/>
          </a:effectRef>
          <a:fontRef idx="minor"/>
        </p:style>
      </p:sp>
      <p:sp>
        <p:nvSpPr>
          <p:cNvPr id="106" name="CustomShape 2"/>
          <p:cNvSpPr/>
          <p:nvPr/>
        </p:nvSpPr>
        <p:spPr>
          <a:xfrm>
            <a:off x="5123520" y="484560"/>
            <a:ext cx="6582960" cy="5738040"/>
          </a:xfrm>
          <a:prstGeom prst="roundRect">
            <a:avLst>
              <a:gd name="adj" fmla="val 0"/>
            </a:avLst>
          </a:prstGeom>
          <a:solidFill>
            <a:srgbClr val="FFFFFF"/>
          </a:solidFill>
          <a:ln w="9360">
            <a:noFill/>
          </a:ln>
          <a:effectLst>
            <a:outerShdw dist="19080" dir="5400000">
              <a:srgbClr val="000000">
                <a:alpha val="63000"/>
              </a:srgbClr>
            </a:outerShdw>
          </a:effectLst>
        </p:spPr>
        <p:style>
          <a:lnRef idx="0">
            <a:scrgbClr r="0" g="0" b="0"/>
          </a:lnRef>
          <a:fillRef idx="0">
            <a:scrgbClr r="0" g="0" b="0"/>
          </a:fillRef>
          <a:effectRef idx="0">
            <a:scrgbClr r="0" g="0" b="0"/>
          </a:effectRef>
          <a:fontRef idx="minor"/>
        </p:style>
      </p:sp>
      <p:sp>
        <p:nvSpPr>
          <p:cNvPr id="108" name="CustomShape 3"/>
          <p:cNvSpPr/>
          <p:nvPr/>
        </p:nvSpPr>
        <p:spPr>
          <a:xfrm>
            <a:off x="649080" y="629280"/>
            <a:ext cx="3504240" cy="162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GB" sz="3600" b="0" strike="noStrike" spc="-1" dirty="0">
                <a:solidFill>
                  <a:srgbClr val="0070C0"/>
                </a:solidFill>
                <a:uFill>
                  <a:solidFill>
                    <a:srgbClr val="FFFFFF"/>
                  </a:solidFill>
                </a:uFill>
                <a:latin typeface="+mj-lt"/>
                <a:ea typeface="DejaVu Sans"/>
              </a:rPr>
              <a:t>Accuracy and Trueness</a:t>
            </a:r>
            <a:endParaRPr lang="en-GB" sz="3600" b="0" strike="noStrike" spc="-1" dirty="0">
              <a:solidFill>
                <a:srgbClr val="0070C0"/>
              </a:solidFill>
              <a:uFill>
                <a:solidFill>
                  <a:srgbClr val="FFFFFF"/>
                </a:solidFill>
              </a:uFill>
              <a:latin typeface="+mj-lt"/>
            </a:endParaRPr>
          </a:p>
        </p:txBody>
      </p:sp>
      <p:pic>
        <p:nvPicPr>
          <p:cNvPr id="7" name="Picture 4">
            <a:extLst>
              <a:ext uri="{FF2B5EF4-FFF2-40B4-BE49-F238E27FC236}">
                <a16:creationId xmlns:a16="http://schemas.microsoft.com/office/drawing/2014/main" id="{20CFCFF9-8AEF-40FD-A121-DC57DDB5AAC7}"/>
              </a:ext>
            </a:extLst>
          </p:cNvPr>
          <p:cNvPicPr/>
          <p:nvPr/>
        </p:nvPicPr>
        <p:blipFill>
          <a:blip r:embed="rId2"/>
          <a:stretch/>
        </p:blipFill>
        <p:spPr>
          <a:xfrm>
            <a:off x="5608440" y="1878480"/>
            <a:ext cx="5613840" cy="2946600"/>
          </a:xfrm>
          <a:prstGeom prst="rect">
            <a:avLst/>
          </a:prstGeom>
          <a:ln>
            <a:noFill/>
          </a:ln>
        </p:spPr>
      </p:pic>
      <p:sp>
        <p:nvSpPr>
          <p:cNvPr id="8" name="CustomShape 4">
            <a:extLst>
              <a:ext uri="{FF2B5EF4-FFF2-40B4-BE49-F238E27FC236}">
                <a16:creationId xmlns:a16="http://schemas.microsoft.com/office/drawing/2014/main" id="{2822D292-ACE3-4E28-BC6E-15367ACFEA83}"/>
              </a:ext>
            </a:extLst>
          </p:cNvPr>
          <p:cNvSpPr/>
          <p:nvPr/>
        </p:nvSpPr>
        <p:spPr>
          <a:xfrm>
            <a:off x="649080" y="2438280"/>
            <a:ext cx="3504240" cy="378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When dealing with a group of data points – as in, all the time – the definitions change somewhat:</a:t>
            </a:r>
            <a:endParaRPr lang="en-GB" sz="1800" b="0" strike="noStrike" spc="-1" dirty="0">
              <a:solidFill>
                <a:srgbClr val="555454"/>
              </a:solidFill>
              <a:uFill>
                <a:solidFill>
                  <a:srgbClr val="FFFFFF"/>
                </a:solidFill>
              </a:uFill>
            </a:endParaRPr>
          </a:p>
        </p:txBody>
      </p:sp>
      <p:pic>
        <p:nvPicPr>
          <p:cNvPr id="5" name="Picture 4">
            <a:extLst>
              <a:ext uri="{FF2B5EF4-FFF2-40B4-BE49-F238E27FC236}">
                <a16:creationId xmlns:a16="http://schemas.microsoft.com/office/drawing/2014/main" id="{424994C9-DD56-4E9A-A10E-6192160FD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900" y="544860"/>
            <a:ext cx="5613839" cy="5613839"/>
          </a:xfrm>
          <a:prstGeom prst="rect">
            <a:avLst/>
          </a:prstGeom>
        </p:spPr>
      </p:pic>
    </p:spTree>
    <p:extLst>
      <p:ext uri="{BB962C8B-B14F-4D97-AF65-F5344CB8AC3E}">
        <p14:creationId xmlns:p14="http://schemas.microsoft.com/office/powerpoint/2010/main" val="281930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GB" sz="3600" b="0" strike="noStrike" spc="-1" dirty="0">
                <a:solidFill>
                  <a:srgbClr val="0070C0"/>
                </a:solidFill>
                <a:uFill>
                  <a:solidFill>
                    <a:srgbClr val="FFFFFF"/>
                  </a:solidFill>
                </a:uFill>
                <a:latin typeface="+mj-lt"/>
                <a:ea typeface="DejaVu Sans"/>
              </a:rPr>
              <a:t>Quantity</a:t>
            </a:r>
            <a:endParaRPr lang="en-GB" sz="3600" b="0" strike="noStrike" spc="-1" dirty="0">
              <a:solidFill>
                <a:srgbClr val="0070C0"/>
              </a:solidFill>
              <a:uFill>
                <a:solidFill>
                  <a:srgbClr val="FFFFFF"/>
                </a:solidFill>
              </a:uFill>
              <a:latin typeface="+mj-lt"/>
            </a:endParaRPr>
          </a:p>
        </p:txBody>
      </p:sp>
      <p:sp>
        <p:nvSpPr>
          <p:cNvPr id="4" name="CustomShape 2">
            <a:extLst>
              <a:ext uri="{FF2B5EF4-FFF2-40B4-BE49-F238E27FC236}">
                <a16:creationId xmlns:a16="http://schemas.microsoft.com/office/drawing/2014/main" id="{C380AB4F-72D6-4DA2-AEDB-373452C66879}"/>
              </a:ext>
            </a:extLst>
          </p:cNvPr>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Your data set must be sufficiently large to extract meaningful results from</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If you want to study productivity trends across an entire business, is sampling 5% of the employees is sufficient?</a:t>
            </a:r>
          </a:p>
          <a:p>
            <a:pPr marL="685800" lvl="1" indent="-227520">
              <a:spcBef>
                <a:spcPts val="1001"/>
              </a:spcBef>
              <a:buClr>
                <a:srgbClr val="FFFFFF"/>
              </a:buClr>
              <a:buFont typeface="Arial"/>
              <a:buChar char="•"/>
            </a:pPr>
            <a:r>
              <a:rPr lang="en-GB" sz="1800" b="0" strike="noStrike" spc="-1" dirty="0">
                <a:solidFill>
                  <a:srgbClr val="C00000"/>
                </a:solidFill>
                <a:uFill>
                  <a:solidFill>
                    <a:srgbClr val="FFFFFF"/>
                  </a:solidFill>
                </a:uFill>
                <a:ea typeface="DejaVu Sans"/>
              </a:rPr>
              <a:t>No, especially if the scope is inappropriate</a:t>
            </a:r>
            <a:endParaRPr lang="en-GB" sz="1800" b="0" strike="noStrike" spc="-1" dirty="0">
              <a:solidFill>
                <a:srgbClr val="C00000"/>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A larger data set is almost always better, especially considering storage of data has become so cheap</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Large, freely available datasets are readily available – this is partly the reason for Data Science being such a hot topic right now</a:t>
            </a:r>
            <a:endParaRPr lang="en-GB" sz="1800" b="0" strike="noStrike" spc="-1" dirty="0">
              <a:solidFill>
                <a:srgbClr val="555454"/>
              </a:solidFill>
              <a:uFill>
                <a:solidFill>
                  <a:srgbClr val="FFFFFF"/>
                </a:solidFill>
              </a:uFill>
            </a:endParaRPr>
          </a:p>
        </p:txBody>
      </p:sp>
    </p:spTree>
    <p:extLst>
      <p:ext uri="{BB962C8B-B14F-4D97-AF65-F5344CB8AC3E}">
        <p14:creationId xmlns:p14="http://schemas.microsoft.com/office/powerpoint/2010/main" val="168612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GB" sz="3600" b="0" strike="noStrike" spc="-1" dirty="0">
                <a:solidFill>
                  <a:srgbClr val="0070C0"/>
                </a:solidFill>
                <a:uFill>
                  <a:solidFill>
                    <a:srgbClr val="FFFFFF"/>
                  </a:solidFill>
                </a:uFill>
                <a:latin typeface="+mj-lt"/>
                <a:ea typeface="DejaVu Sans"/>
              </a:rPr>
              <a:t>Scope</a:t>
            </a:r>
            <a:endParaRPr lang="en-GB" sz="3600" b="0" strike="noStrike" spc="-1" dirty="0">
              <a:solidFill>
                <a:srgbClr val="0070C0"/>
              </a:solidFill>
              <a:uFill>
                <a:solidFill>
                  <a:srgbClr val="FFFFFF"/>
                </a:solidFill>
              </a:uFill>
              <a:latin typeface="+mj-lt"/>
            </a:endParaRPr>
          </a:p>
        </p:txBody>
      </p:sp>
      <p:sp>
        <p:nvSpPr>
          <p:cNvPr id="113"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This is where Simpson’s Paradox lives</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The context of your data is paramount to its usefulness – how it was gathered, the system it represents and what you might be missing</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Inappropriately scoped data can be likened to having tunnel vision – things blindside you because you didn’t consider the wider context</a:t>
            </a:r>
            <a:endParaRPr lang="en-GB" sz="1800" b="0" strike="noStrike" spc="-1" dirty="0">
              <a:solidFill>
                <a:srgbClr val="555454"/>
              </a:solidFill>
              <a:uFill>
                <a:solidFill>
                  <a:srgbClr val="FFFFFF"/>
                </a:solidFill>
              </a:uFill>
            </a:endParaRPr>
          </a:p>
        </p:txBody>
      </p:sp>
    </p:spTree>
    <p:extLst>
      <p:ext uri="{BB962C8B-B14F-4D97-AF65-F5344CB8AC3E}">
        <p14:creationId xmlns:p14="http://schemas.microsoft.com/office/powerpoint/2010/main" val="44211290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GB" sz="3600" spc="-1" dirty="0">
                <a:solidFill>
                  <a:srgbClr val="0070C0"/>
                </a:solidFill>
                <a:uFill>
                  <a:solidFill>
                    <a:srgbClr val="FFFFFF"/>
                  </a:solidFill>
                </a:uFill>
                <a:latin typeface="+mj-lt"/>
              </a:rPr>
              <a:t>Counterintuitive Thinking</a:t>
            </a:r>
            <a:endParaRPr lang="en-GB" sz="3600" b="0" strike="noStrike" spc="-1" dirty="0">
              <a:solidFill>
                <a:srgbClr val="0070C0"/>
              </a:solidFill>
              <a:uFill>
                <a:solidFill>
                  <a:srgbClr val="FFFFFF"/>
                </a:solidFill>
              </a:uFill>
              <a:latin typeface="+mj-lt"/>
            </a:endParaRPr>
          </a:p>
        </p:txBody>
      </p:sp>
      <p:sp>
        <p:nvSpPr>
          <p:cNvPr id="115" name="CustomShape 2"/>
          <p:cNvSpPr/>
          <p:nvPr/>
        </p:nvSpPr>
        <p:spPr>
          <a:xfrm>
            <a:off x="838080" y="5544000"/>
            <a:ext cx="10514520" cy="63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100000"/>
              </a:lnSpc>
              <a:spcBef>
                <a:spcPts val="1001"/>
              </a:spcBef>
              <a:buClr>
                <a:srgbClr val="FFFFFF"/>
              </a:buClr>
              <a:buFont typeface="Arial"/>
              <a:buChar char="•"/>
            </a:pPr>
            <a:r>
              <a:rPr lang="en-GB" sz="2800" b="0" strike="noStrike" spc="-1" dirty="0">
                <a:solidFill>
                  <a:srgbClr val="FFFFFF"/>
                </a:solidFill>
                <a:uFill>
                  <a:solidFill>
                    <a:srgbClr val="FFFFFF"/>
                  </a:solidFill>
                </a:uFill>
                <a:latin typeface="Calibri"/>
                <a:ea typeface="DejaVu Sans"/>
              </a:rPr>
              <a:t>Much of Data Science can be counter-intuitive</a:t>
            </a:r>
            <a:endParaRPr lang="en-GB" sz="2800" b="0" strike="noStrike" spc="-1" dirty="0">
              <a:solidFill>
                <a:srgbClr val="000000"/>
              </a:solidFill>
              <a:uFill>
                <a:solidFill>
                  <a:srgbClr val="FFFFFF"/>
                </a:solidFill>
              </a:uFill>
              <a:latin typeface="Arial"/>
            </a:endParaRPr>
          </a:p>
        </p:txBody>
      </p:sp>
      <p:pic>
        <p:nvPicPr>
          <p:cNvPr id="116" name="Picture 115"/>
          <p:cNvPicPr/>
          <p:nvPr/>
        </p:nvPicPr>
        <p:blipFill>
          <a:blip r:embed="rId3"/>
          <a:stretch/>
        </p:blipFill>
        <p:spPr>
          <a:xfrm>
            <a:off x="1512000" y="1689480"/>
            <a:ext cx="4777920" cy="3680280"/>
          </a:xfrm>
          <a:prstGeom prst="rect">
            <a:avLst/>
          </a:prstGeom>
          <a:ln>
            <a:noFill/>
          </a:ln>
        </p:spPr>
      </p:pic>
      <p:pic>
        <p:nvPicPr>
          <p:cNvPr id="117" name="Picture 116"/>
          <p:cNvPicPr/>
          <p:nvPr/>
        </p:nvPicPr>
        <p:blipFill>
          <a:blip r:embed="rId4"/>
          <a:stretch/>
        </p:blipFill>
        <p:spPr>
          <a:xfrm>
            <a:off x="7560000" y="1689480"/>
            <a:ext cx="3672000" cy="3672000"/>
          </a:xfrm>
          <a:prstGeom prst="rect">
            <a:avLst/>
          </a:prstGeom>
          <a:ln>
            <a:noFill/>
          </a:ln>
        </p:spPr>
      </p:pic>
    </p:spTree>
    <p:extLst>
      <p:ext uri="{BB962C8B-B14F-4D97-AF65-F5344CB8AC3E}">
        <p14:creationId xmlns:p14="http://schemas.microsoft.com/office/powerpoint/2010/main" val="27892327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GB" sz="3600" b="0" strike="noStrike" spc="-1" dirty="0">
                <a:solidFill>
                  <a:srgbClr val="0070C0"/>
                </a:solidFill>
                <a:uFill>
                  <a:solidFill>
                    <a:srgbClr val="FFFFFF"/>
                  </a:solidFill>
                </a:uFill>
                <a:latin typeface="+mj-lt"/>
                <a:ea typeface="DejaVu Sans"/>
              </a:rPr>
              <a:t>What is Data?</a:t>
            </a:r>
            <a:endParaRPr lang="en-GB" sz="3600" b="0" strike="noStrike" spc="-1" dirty="0">
              <a:solidFill>
                <a:srgbClr val="0070C0"/>
              </a:solidFill>
              <a:uFill>
                <a:solidFill>
                  <a:srgbClr val="FFFFFF"/>
                </a:solidFill>
              </a:uFill>
              <a:latin typeface="+mj-lt"/>
            </a:endParaRPr>
          </a:p>
        </p:txBody>
      </p:sp>
      <p:sp>
        <p:nvSpPr>
          <p:cNvPr id="4" name="CustomShape 2">
            <a:extLst>
              <a:ext uri="{FF2B5EF4-FFF2-40B4-BE49-F238E27FC236}">
                <a16:creationId xmlns:a16="http://schemas.microsoft.com/office/drawing/2014/main" id="{2371629F-9197-4CA5-BF1E-34745825F366}"/>
              </a:ext>
            </a:extLst>
          </p:cNvPr>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Data is information that is taken to be axiomatically true</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We can transform it, subset it, pre-process it and patch it up, but the numbers themselves are not to be questioned</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You will spend a lot of your time cleaning and making data appropriate for use</a:t>
            </a:r>
            <a:endParaRPr lang="en-GB" sz="1800" b="0" strike="noStrike" spc="-1" dirty="0">
              <a:solidFill>
                <a:srgbClr val="555454"/>
              </a:solidFill>
              <a:uFill>
                <a:solidFill>
                  <a:srgbClr val="FFFFFF"/>
                </a:solidFill>
              </a:uFill>
            </a:endParaRPr>
          </a:p>
          <a:p>
            <a:pPr>
              <a:lnSpc>
                <a:spcPct val="100000"/>
              </a:lnSpc>
              <a:spcBef>
                <a:spcPts val="1001"/>
              </a:spcBef>
            </a:pPr>
            <a:endParaRPr lang="en-GB"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31097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475A50-66C4-411E-AF29-0EE0820085B9}"/>
              </a:ext>
            </a:extLst>
          </p:cNvPr>
          <p:cNvPicPr>
            <a:picLocks noChangeAspect="1"/>
          </p:cNvPicPr>
          <p:nvPr/>
        </p:nvPicPr>
        <p:blipFill>
          <a:blip r:embed="rId2"/>
          <a:stretch>
            <a:fillRect/>
          </a:stretch>
        </p:blipFill>
        <p:spPr>
          <a:xfrm>
            <a:off x="2349304" y="1490661"/>
            <a:ext cx="7272997" cy="5156985"/>
          </a:xfrm>
          <a:prstGeom prst="rect">
            <a:avLst/>
          </a:prstGeom>
        </p:spPr>
      </p:pic>
      <p:sp>
        <p:nvSpPr>
          <p:cNvPr id="3" name="CustomShape 1">
            <a:extLst>
              <a:ext uri="{FF2B5EF4-FFF2-40B4-BE49-F238E27FC236}">
                <a16:creationId xmlns:a16="http://schemas.microsoft.com/office/drawing/2014/main" id="{7CE071F3-7DC2-49AC-B1F5-C6208BE1D671}"/>
              </a:ext>
            </a:extLst>
          </p:cNvPr>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GB" sz="4400" b="0" strike="noStrike" spc="-1" dirty="0">
                <a:solidFill>
                  <a:srgbClr val="0070C0"/>
                </a:solidFill>
                <a:uFill>
                  <a:solidFill>
                    <a:srgbClr val="FFFFFF"/>
                  </a:solidFill>
                </a:uFill>
                <a:latin typeface="+mj-lt"/>
                <a:ea typeface="DejaVu Sans"/>
              </a:rPr>
              <a:t>Spurious Correlations</a:t>
            </a:r>
            <a:endParaRPr lang="en-GB" sz="4400" b="0" strike="noStrike" spc="-1" dirty="0">
              <a:solidFill>
                <a:srgbClr val="0070C0"/>
              </a:solidFill>
              <a:uFill>
                <a:solidFill>
                  <a:srgbClr val="FFFFFF"/>
                </a:solidFill>
              </a:uFill>
              <a:latin typeface="+mj-lt"/>
            </a:endParaRPr>
          </a:p>
        </p:txBody>
      </p:sp>
      <p:pic>
        <p:nvPicPr>
          <p:cNvPr id="4" name="Picture 3">
            <a:extLst>
              <a:ext uri="{FF2B5EF4-FFF2-40B4-BE49-F238E27FC236}">
                <a16:creationId xmlns:a16="http://schemas.microsoft.com/office/drawing/2014/main" id="{2F95E5C7-7EB2-4E72-8F29-893CD3BBD960}"/>
              </a:ext>
            </a:extLst>
          </p:cNvPr>
          <p:cNvPicPr>
            <a:picLocks noChangeAspect="1"/>
          </p:cNvPicPr>
          <p:nvPr/>
        </p:nvPicPr>
        <p:blipFill>
          <a:blip r:embed="rId3"/>
          <a:stretch>
            <a:fillRect/>
          </a:stretch>
        </p:blipFill>
        <p:spPr>
          <a:xfrm>
            <a:off x="1542390" y="1811728"/>
            <a:ext cx="9105900" cy="4514850"/>
          </a:xfrm>
          <a:prstGeom prst="rect">
            <a:avLst/>
          </a:prstGeom>
        </p:spPr>
      </p:pic>
      <p:pic>
        <p:nvPicPr>
          <p:cNvPr id="5" name="Picture 4">
            <a:extLst>
              <a:ext uri="{FF2B5EF4-FFF2-40B4-BE49-F238E27FC236}">
                <a16:creationId xmlns:a16="http://schemas.microsoft.com/office/drawing/2014/main" id="{5CAAB6D5-4917-4E54-9562-E708359DD81D}"/>
              </a:ext>
            </a:extLst>
          </p:cNvPr>
          <p:cNvPicPr>
            <a:picLocks noChangeAspect="1"/>
          </p:cNvPicPr>
          <p:nvPr/>
        </p:nvPicPr>
        <p:blipFill>
          <a:blip r:embed="rId4"/>
          <a:stretch>
            <a:fillRect/>
          </a:stretch>
        </p:blipFill>
        <p:spPr>
          <a:xfrm>
            <a:off x="2268450" y="1689480"/>
            <a:ext cx="7434703" cy="4891678"/>
          </a:xfrm>
          <a:prstGeom prst="rect">
            <a:avLst/>
          </a:prstGeom>
        </p:spPr>
      </p:pic>
      <p:pic>
        <p:nvPicPr>
          <p:cNvPr id="6" name="Picture 5">
            <a:extLst>
              <a:ext uri="{FF2B5EF4-FFF2-40B4-BE49-F238E27FC236}">
                <a16:creationId xmlns:a16="http://schemas.microsoft.com/office/drawing/2014/main" id="{43F37383-87AD-4D08-8D6D-FA93390A8324}"/>
              </a:ext>
            </a:extLst>
          </p:cNvPr>
          <p:cNvPicPr>
            <a:picLocks noChangeAspect="1"/>
          </p:cNvPicPr>
          <p:nvPr/>
        </p:nvPicPr>
        <p:blipFill>
          <a:blip r:embed="rId5"/>
          <a:stretch>
            <a:fillRect/>
          </a:stretch>
        </p:blipFill>
        <p:spPr>
          <a:xfrm>
            <a:off x="3466440" y="1745240"/>
            <a:ext cx="5257800" cy="4086225"/>
          </a:xfrm>
          <a:prstGeom prst="rect">
            <a:avLst/>
          </a:prstGeom>
        </p:spPr>
      </p:pic>
    </p:spTree>
    <p:extLst>
      <p:ext uri="{BB962C8B-B14F-4D97-AF65-F5344CB8AC3E}">
        <p14:creationId xmlns:p14="http://schemas.microsoft.com/office/powerpoint/2010/main" val="62939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FD9F-1771-4032-860B-9DC102B7DFB2}"/>
              </a:ext>
            </a:extLst>
          </p:cNvPr>
          <p:cNvSpPr>
            <a:spLocks noGrp="1"/>
          </p:cNvSpPr>
          <p:nvPr>
            <p:ph type="ctrTitle"/>
          </p:nvPr>
        </p:nvSpPr>
        <p:spPr/>
        <p:txBody>
          <a:bodyPr/>
          <a:lstStyle/>
          <a:p>
            <a:r>
              <a:rPr lang="en-GB" dirty="0"/>
              <a:t>Exploratory Analysis</a:t>
            </a:r>
          </a:p>
        </p:txBody>
      </p:sp>
      <p:sp>
        <p:nvSpPr>
          <p:cNvPr id="3" name="Subtitle 2">
            <a:extLst>
              <a:ext uri="{FF2B5EF4-FFF2-40B4-BE49-F238E27FC236}">
                <a16:creationId xmlns:a16="http://schemas.microsoft.com/office/drawing/2014/main" id="{A6C1C81A-92B5-4403-BE07-10CDBD4BE0E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820745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2ED0-E242-4F8A-81F0-DD3FF04D3CF0}"/>
              </a:ext>
            </a:extLst>
          </p:cNvPr>
          <p:cNvSpPr>
            <a:spLocks noGrp="1"/>
          </p:cNvSpPr>
          <p:nvPr>
            <p:ph type="title"/>
          </p:nvPr>
        </p:nvSpPr>
        <p:spPr/>
        <p:txBody>
          <a:bodyPr/>
          <a:lstStyle/>
          <a:p>
            <a:r>
              <a:rPr lang="en-GB" dirty="0"/>
              <a:t>Hypothesis Testing</a:t>
            </a:r>
          </a:p>
        </p:txBody>
      </p:sp>
      <p:sp>
        <p:nvSpPr>
          <p:cNvPr id="3" name="Text Placeholder 2">
            <a:extLst>
              <a:ext uri="{FF2B5EF4-FFF2-40B4-BE49-F238E27FC236}">
                <a16:creationId xmlns:a16="http://schemas.microsoft.com/office/drawing/2014/main" id="{29079162-7C06-4109-B74C-4941E5ABDBE5}"/>
              </a:ext>
            </a:extLst>
          </p:cNvPr>
          <p:cNvSpPr>
            <a:spLocks noGrp="1"/>
          </p:cNvSpPr>
          <p:nvPr>
            <p:ph type="body" sz="quarter" idx="15"/>
          </p:nvPr>
        </p:nvSpPr>
        <p:spPr/>
        <p:txBody>
          <a:bodyPr/>
          <a:lstStyle/>
          <a:p>
            <a:r>
              <a:rPr lang="en-GB" dirty="0"/>
              <a:t>When exploring a problem, it is useful to express the issue as a set of hypotheses. For a given research problem, there are two hypotheses in conflict with each other:</a:t>
            </a:r>
          </a:p>
          <a:p>
            <a:pPr lvl="1"/>
            <a:r>
              <a:rPr lang="en-GB" dirty="0"/>
              <a:t>The current, status quo hypothesis that requires no additional evidence for us to be confident in</a:t>
            </a:r>
          </a:p>
          <a:p>
            <a:pPr lvl="2"/>
            <a:r>
              <a:rPr lang="en-GB" dirty="0"/>
              <a:t>This is the Null Hypothesis</a:t>
            </a:r>
          </a:p>
          <a:p>
            <a:pPr lvl="1"/>
            <a:r>
              <a:rPr lang="en-GB" dirty="0"/>
              <a:t>The proposed, uncertain hypothesis that we are investigating as an alternate (better) hypothesis</a:t>
            </a:r>
          </a:p>
          <a:p>
            <a:pPr lvl="2"/>
            <a:r>
              <a:rPr lang="en-GB" dirty="0"/>
              <a:t>This is the Alternative/Research Hypothesis</a:t>
            </a:r>
          </a:p>
        </p:txBody>
      </p:sp>
    </p:spTree>
    <p:extLst>
      <p:ext uri="{BB962C8B-B14F-4D97-AF65-F5344CB8AC3E}">
        <p14:creationId xmlns:p14="http://schemas.microsoft.com/office/powerpoint/2010/main" val="4099739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5E8CA6-19C6-4CF0-8175-C8612444C67B}"/>
              </a:ext>
            </a:extLst>
          </p:cNvPr>
          <p:cNvSpPr>
            <a:spLocks noGrp="1"/>
          </p:cNvSpPr>
          <p:nvPr>
            <p:ph type="body" sz="quarter" idx="15"/>
          </p:nvPr>
        </p:nvSpPr>
        <p:spPr>
          <a:xfrm>
            <a:off x="413999" y="1544760"/>
            <a:ext cx="11051169" cy="4546800"/>
          </a:xfrm>
        </p:spPr>
        <p:txBody>
          <a:bodyPr/>
          <a:lstStyle/>
          <a:p>
            <a:r>
              <a:rPr lang="en-GB" dirty="0"/>
              <a:t>Mean - 'average' value (they are all averages). The sum of values divided by the number of values.</a:t>
            </a:r>
          </a:p>
          <a:p>
            <a:r>
              <a:rPr lang="en-GB" dirty="0"/>
              <a:t>Mode - most common value. Not exactly a good measure in highly precise measurements, alright for factors and integers</a:t>
            </a:r>
          </a:p>
          <a:p>
            <a:r>
              <a:rPr lang="en-GB" dirty="0"/>
              <a:t>Median - the middle occurrence (by value, not be index). Unlike the other two, this is a real data point, and so can stop the ‘average salary of £15,000 a year' fallacy</a:t>
            </a:r>
          </a:p>
          <a:p>
            <a:r>
              <a:rPr lang="en-GB" dirty="0"/>
              <a:t>Variance – the sum of the distances </a:t>
            </a:r>
            <a:r>
              <a:rPr lang="en-GB" i="1" dirty="0"/>
              <a:t>from</a:t>
            </a:r>
            <a:r>
              <a:rPr lang="en-GB" dirty="0"/>
              <a:t> the mean</a:t>
            </a:r>
          </a:p>
          <a:p>
            <a:r>
              <a:rPr lang="en-GB" dirty="0"/>
              <a:t>Standard Deviation – the square root of the variance</a:t>
            </a:r>
          </a:p>
        </p:txBody>
      </p:sp>
      <p:sp>
        <p:nvSpPr>
          <p:cNvPr id="3" name="Title 2">
            <a:extLst>
              <a:ext uri="{FF2B5EF4-FFF2-40B4-BE49-F238E27FC236}">
                <a16:creationId xmlns:a16="http://schemas.microsoft.com/office/drawing/2014/main" id="{C6FD53C6-58C8-4C53-B6D1-26573B101E93}"/>
              </a:ext>
            </a:extLst>
          </p:cNvPr>
          <p:cNvSpPr>
            <a:spLocks noGrp="1"/>
          </p:cNvSpPr>
          <p:nvPr>
            <p:ph type="title"/>
          </p:nvPr>
        </p:nvSpPr>
        <p:spPr/>
        <p:txBody>
          <a:bodyPr/>
          <a:lstStyle/>
          <a:p>
            <a:r>
              <a:rPr lang="en-GB" dirty="0"/>
              <a:t>Summary Statistics</a:t>
            </a:r>
          </a:p>
        </p:txBody>
      </p:sp>
    </p:spTree>
    <p:extLst>
      <p:ext uri="{BB962C8B-B14F-4D97-AF65-F5344CB8AC3E}">
        <p14:creationId xmlns:p14="http://schemas.microsoft.com/office/powerpoint/2010/main" val="3085558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6095880" y="0"/>
            <a:ext cx="6094800" cy="6856920"/>
          </a:xfrm>
          <a:prstGeom prst="rect">
            <a:avLst/>
          </a:prstGeom>
          <a:solidFill>
            <a:srgbClr val="E7E6E6"/>
          </a:solidFill>
          <a:ln w="12600">
            <a:noFill/>
          </a:ln>
        </p:spPr>
        <p:style>
          <a:lnRef idx="0">
            <a:scrgbClr r="0" g="0" b="0"/>
          </a:lnRef>
          <a:fillRef idx="0">
            <a:scrgbClr r="0" g="0" b="0"/>
          </a:fillRef>
          <a:effectRef idx="0">
            <a:scrgbClr r="0" g="0" b="0"/>
          </a:effectRef>
          <a:fontRef idx="minor"/>
        </p:style>
      </p:sp>
      <p:sp>
        <p:nvSpPr>
          <p:cNvPr id="119" name="CustomShape 2"/>
          <p:cNvSpPr/>
          <p:nvPr/>
        </p:nvSpPr>
        <p:spPr>
          <a:xfrm>
            <a:off x="6589080" y="559440"/>
            <a:ext cx="5108760" cy="5738040"/>
          </a:xfrm>
          <a:prstGeom prst="roundRect">
            <a:avLst>
              <a:gd name="adj" fmla="val 0"/>
            </a:avLst>
          </a:prstGeom>
          <a:solidFill>
            <a:srgbClr val="FFFFFF"/>
          </a:solidFill>
          <a:ln w="9360">
            <a:solidFill>
              <a:srgbClr val="E7E6E6"/>
            </a:solidFill>
            <a:miter/>
          </a:ln>
          <a:effectLst>
            <a:outerShdw dist="38160" dir="5400000">
              <a:srgbClr val="000000">
                <a:alpha val="40000"/>
              </a:srgbClr>
            </a:outerShdw>
          </a:effectLst>
        </p:spPr>
        <p:style>
          <a:lnRef idx="0">
            <a:scrgbClr r="0" g="0" b="0"/>
          </a:lnRef>
          <a:fillRef idx="0">
            <a:scrgbClr r="0" g="0" b="0"/>
          </a:fillRef>
          <a:effectRef idx="0">
            <a:scrgbClr r="0" g="0" b="0"/>
          </a:effectRef>
          <a:fontRef idx="minor"/>
        </p:style>
      </p:sp>
      <p:sp>
        <p:nvSpPr>
          <p:cNvPr id="120" name="CustomShape 3"/>
          <p:cNvSpPr/>
          <p:nvPr/>
        </p:nvSpPr>
        <p:spPr>
          <a:xfrm>
            <a:off x="649080" y="638280"/>
            <a:ext cx="4952880" cy="16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GB" sz="3600" spc="-1" dirty="0">
                <a:solidFill>
                  <a:srgbClr val="0070C0"/>
                </a:solidFill>
                <a:uFill>
                  <a:solidFill>
                    <a:srgbClr val="FFFFFF"/>
                  </a:solidFill>
                </a:uFill>
                <a:latin typeface="+mj-lt"/>
              </a:rPr>
              <a:t>Boundaries and Distributions</a:t>
            </a:r>
            <a:endParaRPr lang="en-GB" sz="3600" b="0" strike="noStrike" spc="-1" dirty="0">
              <a:solidFill>
                <a:srgbClr val="0070C0"/>
              </a:solidFill>
              <a:uFill>
                <a:solidFill>
                  <a:srgbClr val="FFFFFF"/>
                </a:solidFill>
              </a:uFill>
              <a:latin typeface="+mj-lt"/>
            </a:endParaRPr>
          </a:p>
        </p:txBody>
      </p:sp>
      <p:sp>
        <p:nvSpPr>
          <p:cNvPr id="121" name="CustomShape 4"/>
          <p:cNvSpPr/>
          <p:nvPr/>
        </p:nvSpPr>
        <p:spPr>
          <a:xfrm>
            <a:off x="649080" y="2438280"/>
            <a:ext cx="4952880" cy="377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Before we move into particular algorithms, it’s worth wrapping your head around a couple of concepts.</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Decision boundary:</a:t>
            </a:r>
            <a:endParaRPr lang="en-GB" sz="1800" b="0" strike="noStrike" spc="-1" dirty="0">
              <a:solidFill>
                <a:srgbClr val="555454"/>
              </a:solidFill>
              <a:uFill>
                <a:solidFill>
                  <a:srgbClr val="FFFFFF"/>
                </a:solidFill>
              </a:uFill>
            </a:endParaRPr>
          </a:p>
          <a:p>
            <a:pPr marL="685800" lvl="1" indent="-227520">
              <a:lnSpc>
                <a:spcPct val="100000"/>
              </a:lnSpc>
              <a:spcBef>
                <a:spcPts val="499"/>
              </a:spcBef>
              <a:buClr>
                <a:srgbClr val="FFFFFF"/>
              </a:buClr>
              <a:buFont typeface="Arial"/>
              <a:buChar char="•"/>
            </a:pPr>
            <a:r>
              <a:rPr lang="en-GB" sz="1800" b="0" strike="noStrike" spc="-1" dirty="0">
                <a:solidFill>
                  <a:srgbClr val="555454"/>
                </a:solidFill>
                <a:uFill>
                  <a:solidFill>
                    <a:srgbClr val="FFFFFF"/>
                  </a:solidFill>
                </a:uFill>
                <a:ea typeface="DejaVu Sans"/>
              </a:rPr>
              <a:t>The areas for each category are known as Voronoi Cells</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Probability distribution:</a:t>
            </a:r>
            <a:endParaRPr lang="en-GB" sz="1800" b="0" strike="noStrike" spc="-1" dirty="0">
              <a:solidFill>
                <a:srgbClr val="555454"/>
              </a:solidFill>
              <a:uFill>
                <a:solidFill>
                  <a:srgbClr val="FFFFFF"/>
                </a:solidFill>
              </a:uFill>
            </a:endParaRPr>
          </a:p>
          <a:p>
            <a:pPr marL="685800" lvl="1" indent="-227520">
              <a:lnSpc>
                <a:spcPct val="100000"/>
              </a:lnSpc>
              <a:spcBef>
                <a:spcPts val="499"/>
              </a:spcBef>
              <a:buClr>
                <a:srgbClr val="FFFFFF"/>
              </a:buClr>
              <a:buFont typeface="Arial"/>
              <a:buChar char="•"/>
            </a:pPr>
            <a:r>
              <a:rPr lang="en-GB" sz="1800" b="0" strike="noStrike" spc="-1" dirty="0">
                <a:solidFill>
                  <a:srgbClr val="555454"/>
                </a:solidFill>
                <a:uFill>
                  <a:solidFill>
                    <a:srgbClr val="FFFFFF"/>
                  </a:solidFill>
                </a:uFill>
                <a:ea typeface="DejaVu Sans"/>
              </a:rPr>
              <a:t>A Standard Deviation (σ) is the square root of the Variance of a data set</a:t>
            </a:r>
            <a:endParaRPr lang="en-GB" sz="1800" b="0" strike="noStrike" spc="-1" dirty="0">
              <a:solidFill>
                <a:srgbClr val="555454"/>
              </a:solidFill>
              <a:uFill>
                <a:solidFill>
                  <a:srgbClr val="FFFFFF"/>
                </a:solidFill>
              </a:uFill>
            </a:endParaRPr>
          </a:p>
          <a:p>
            <a:pPr marL="685800" lvl="1" indent="-227520">
              <a:lnSpc>
                <a:spcPct val="100000"/>
              </a:lnSpc>
              <a:spcBef>
                <a:spcPts val="499"/>
              </a:spcBef>
              <a:buClr>
                <a:srgbClr val="FFFFFF"/>
              </a:buClr>
              <a:buFont typeface="Arial"/>
              <a:buChar char="•"/>
            </a:pPr>
            <a:r>
              <a:rPr lang="en-GB" sz="1800" b="0" strike="noStrike" spc="-1" dirty="0">
                <a:solidFill>
                  <a:srgbClr val="555454"/>
                </a:solidFill>
                <a:uFill>
                  <a:solidFill>
                    <a:srgbClr val="FFFFFF"/>
                  </a:solidFill>
                </a:uFill>
                <a:ea typeface="DejaVu Sans"/>
              </a:rPr>
              <a:t>The Variance is the degree to which the data is spread out from its mean value</a:t>
            </a:r>
            <a:endParaRPr lang="en-GB" sz="1800" b="0" strike="noStrike" spc="-1" dirty="0">
              <a:solidFill>
                <a:srgbClr val="555454"/>
              </a:solidFill>
              <a:uFill>
                <a:solidFill>
                  <a:srgbClr val="FFFFFF"/>
                </a:solidFill>
              </a:uFill>
            </a:endParaRPr>
          </a:p>
        </p:txBody>
      </p:sp>
      <p:pic>
        <p:nvPicPr>
          <p:cNvPr id="122" name="Picture 8"/>
          <p:cNvPicPr/>
          <p:nvPr/>
        </p:nvPicPr>
        <p:blipFill>
          <a:blip r:embed="rId2"/>
          <a:stretch/>
        </p:blipFill>
        <p:spPr>
          <a:xfrm>
            <a:off x="6589080" y="2623680"/>
            <a:ext cx="5108760" cy="3673800"/>
          </a:xfrm>
          <a:prstGeom prst="rect">
            <a:avLst/>
          </a:prstGeom>
          <a:ln>
            <a:noFill/>
          </a:ln>
        </p:spPr>
      </p:pic>
      <p:pic>
        <p:nvPicPr>
          <p:cNvPr id="123" name="Picture 10"/>
          <p:cNvPicPr/>
          <p:nvPr/>
        </p:nvPicPr>
        <p:blipFill>
          <a:blip r:embed="rId3"/>
          <a:stretch/>
        </p:blipFill>
        <p:spPr>
          <a:xfrm>
            <a:off x="8035200" y="688320"/>
            <a:ext cx="2216520" cy="1805040"/>
          </a:xfrm>
          <a:prstGeom prst="rect">
            <a:avLst/>
          </a:prstGeom>
          <a:ln>
            <a:noFill/>
          </a:ln>
        </p:spPr>
      </p:pic>
    </p:spTree>
    <p:extLst>
      <p:ext uri="{BB962C8B-B14F-4D97-AF65-F5344CB8AC3E}">
        <p14:creationId xmlns:p14="http://schemas.microsoft.com/office/powerpoint/2010/main" val="21476530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79C532-560B-4C58-9F91-63F65C4BA002}"/>
              </a:ext>
            </a:extLst>
          </p:cNvPr>
          <p:cNvSpPr>
            <a:spLocks noGrp="1"/>
          </p:cNvSpPr>
          <p:nvPr>
            <p:ph type="body" sz="quarter" idx="15"/>
          </p:nvPr>
        </p:nvSpPr>
        <p:spPr/>
        <p:txBody>
          <a:bodyPr/>
          <a:lstStyle/>
          <a:p>
            <a:pPr marL="228600" indent="-227520">
              <a:spcBef>
                <a:spcPts val="1001"/>
              </a:spcBef>
              <a:buClr>
                <a:srgbClr val="FFFFFF"/>
              </a:buClr>
              <a:buFont typeface="Arial"/>
              <a:buChar char="•"/>
            </a:pPr>
            <a:r>
              <a:rPr lang="en-GB" spc="-1" dirty="0">
                <a:solidFill>
                  <a:srgbClr val="555454"/>
                </a:solidFill>
                <a:uFill>
                  <a:solidFill>
                    <a:srgbClr val="FFFFFF"/>
                  </a:solidFill>
                </a:uFill>
              </a:rPr>
              <a:t>Another good technique to be aware of is Data Normalisation</a:t>
            </a:r>
          </a:p>
          <a:p>
            <a:pPr marL="228600" indent="-227520">
              <a:spcBef>
                <a:spcPts val="1001"/>
              </a:spcBef>
              <a:buClr>
                <a:srgbClr val="FFFFFF"/>
              </a:buClr>
              <a:buFont typeface="Arial"/>
              <a:buChar char="•"/>
            </a:pPr>
            <a:r>
              <a:rPr lang="en-GB" spc="-1" dirty="0">
                <a:solidFill>
                  <a:srgbClr val="555454"/>
                </a:solidFill>
                <a:uFill>
                  <a:solidFill>
                    <a:srgbClr val="FFFFFF"/>
                  </a:solidFill>
                </a:uFill>
              </a:rPr>
              <a:t>Often, we have data with variables of many different ranges, but we don’t want these different ranges to weight the data unfairly</a:t>
            </a:r>
          </a:p>
          <a:p>
            <a:pPr marL="685800" lvl="1" indent="-227520">
              <a:spcBef>
                <a:spcPts val="499"/>
              </a:spcBef>
              <a:buClr>
                <a:srgbClr val="FFFFFF"/>
              </a:buClr>
              <a:buFont typeface="Arial"/>
              <a:buChar char="•"/>
            </a:pPr>
            <a:r>
              <a:rPr lang="en-GB" spc="-1" dirty="0">
                <a:solidFill>
                  <a:srgbClr val="555454"/>
                </a:solidFill>
                <a:uFill>
                  <a:solidFill>
                    <a:srgbClr val="FFFFFF"/>
                  </a:solidFill>
                </a:uFill>
              </a:rPr>
              <a:t>For example, the mass and height of a person will fall into wildly different ranges, with differing orders of magnitude</a:t>
            </a:r>
          </a:p>
          <a:p>
            <a:pPr marL="228600" indent="-227520">
              <a:spcBef>
                <a:spcPts val="1001"/>
              </a:spcBef>
              <a:buClr>
                <a:srgbClr val="FFFFFF"/>
              </a:buClr>
              <a:buFont typeface="Arial"/>
              <a:buChar char="•"/>
            </a:pPr>
            <a:r>
              <a:rPr lang="en-GB" spc="-1" dirty="0">
                <a:solidFill>
                  <a:srgbClr val="555454"/>
                </a:solidFill>
                <a:uFill>
                  <a:solidFill>
                    <a:srgbClr val="FFFFFF"/>
                  </a:solidFill>
                </a:uFill>
              </a:rPr>
              <a:t>Normalisation is a common requirement for many algorithms, but its meaning and methods changes based on requirements</a:t>
            </a:r>
          </a:p>
          <a:p>
            <a:pPr marL="685800" lvl="1" indent="-227520">
              <a:spcBef>
                <a:spcPts val="499"/>
              </a:spcBef>
              <a:buClr>
                <a:srgbClr val="FFFFFF"/>
              </a:buClr>
              <a:buFont typeface="Arial"/>
              <a:buChar char="•"/>
            </a:pPr>
            <a:r>
              <a:rPr lang="en-GB" spc="-1" dirty="0">
                <a:solidFill>
                  <a:srgbClr val="555454"/>
                </a:solidFill>
                <a:uFill>
                  <a:solidFill>
                    <a:srgbClr val="FFFFFF"/>
                  </a:solidFill>
                </a:uFill>
              </a:rPr>
              <a:t>On the next slide, we use a variant called Feature Scaling, to make each feature fit into the same range.</a:t>
            </a:r>
          </a:p>
        </p:txBody>
      </p:sp>
      <p:sp>
        <p:nvSpPr>
          <p:cNvPr id="3" name="Title 2">
            <a:extLst>
              <a:ext uri="{FF2B5EF4-FFF2-40B4-BE49-F238E27FC236}">
                <a16:creationId xmlns:a16="http://schemas.microsoft.com/office/drawing/2014/main" id="{269E6E0D-6084-4ACA-BCD0-881940DCC306}"/>
              </a:ext>
            </a:extLst>
          </p:cNvPr>
          <p:cNvSpPr>
            <a:spLocks noGrp="1"/>
          </p:cNvSpPr>
          <p:nvPr>
            <p:ph type="title"/>
          </p:nvPr>
        </p:nvSpPr>
        <p:spPr/>
        <p:txBody>
          <a:bodyPr>
            <a:normAutofit/>
          </a:bodyPr>
          <a:lstStyle/>
          <a:p>
            <a:r>
              <a:rPr lang="en-GB" spc="-1" dirty="0">
                <a:solidFill>
                  <a:srgbClr val="0070C0"/>
                </a:solidFill>
                <a:uFill>
                  <a:solidFill>
                    <a:srgbClr val="FFFFFF"/>
                  </a:solidFill>
                </a:uFill>
              </a:rPr>
              <a:t>Normalisation</a:t>
            </a:r>
            <a:endParaRPr lang="en-GB" dirty="0"/>
          </a:p>
        </p:txBody>
      </p:sp>
    </p:spTree>
    <p:extLst>
      <p:ext uri="{BB962C8B-B14F-4D97-AF65-F5344CB8AC3E}">
        <p14:creationId xmlns:p14="http://schemas.microsoft.com/office/powerpoint/2010/main" val="54660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C1DE-2F8D-473D-8A30-43779162DA0D}"/>
              </a:ext>
            </a:extLst>
          </p:cNvPr>
          <p:cNvSpPr>
            <a:spLocks noGrp="1"/>
          </p:cNvSpPr>
          <p:nvPr>
            <p:ph type="title"/>
          </p:nvPr>
        </p:nvSpPr>
        <p:spPr/>
        <p:txBody>
          <a:bodyPr/>
          <a:lstStyle/>
          <a:p>
            <a:r>
              <a:rPr lang="en-GB" dirty="0"/>
              <a:t>Feature Scaling</a:t>
            </a:r>
          </a:p>
        </p:txBody>
      </p:sp>
      <p:sp>
        <p:nvSpPr>
          <p:cNvPr id="4" name="CustomShape 5">
            <a:extLst>
              <a:ext uri="{FF2B5EF4-FFF2-40B4-BE49-F238E27FC236}">
                <a16:creationId xmlns:a16="http://schemas.microsoft.com/office/drawing/2014/main" id="{210A7C32-5123-419C-98ED-3F3877D487DB}"/>
              </a:ext>
            </a:extLst>
          </p:cNvPr>
          <p:cNvSpPr>
            <a:spLocks noGrp="1"/>
          </p:cNvSpPr>
          <p:nvPr>
            <p:ph type="body" sz="quarter" idx="15"/>
          </p:nvPr>
        </p:nvSpPr>
        <p:spPr>
          <a:xfrm>
            <a:off x="414338" y="4121834"/>
            <a:ext cx="11404600" cy="19694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1080" indent="0">
              <a:lnSpc>
                <a:spcPct val="90000"/>
              </a:lnSpc>
              <a:spcBef>
                <a:spcPts val="1001"/>
              </a:spcBef>
              <a:buClr>
                <a:srgbClr val="000000"/>
              </a:buClr>
              <a:buNone/>
            </a:pPr>
            <a:r>
              <a:rPr lang="en-GB" b="0" strike="noStrike" spc="-1" dirty="0">
                <a:solidFill>
                  <a:srgbClr val="555454"/>
                </a:solidFill>
                <a:uFill>
                  <a:solidFill>
                    <a:srgbClr val="FFFFFF"/>
                  </a:solidFill>
                </a:uFill>
                <a:ea typeface="DejaVu Sans"/>
              </a:rPr>
              <a:t>In this equation, </a:t>
            </a:r>
            <a:r>
              <a:rPr lang="en-GB" i="1" spc="-1" dirty="0">
                <a:solidFill>
                  <a:srgbClr val="555454"/>
                </a:solidFill>
                <a:uFill>
                  <a:solidFill>
                    <a:srgbClr val="FFFFFF"/>
                  </a:solidFill>
                </a:uFill>
                <a:ea typeface="DejaVu Sans"/>
              </a:rPr>
              <a:t>x</a:t>
            </a:r>
            <a:r>
              <a:rPr lang="en-GB" b="0" i="1" strike="noStrike" spc="-1" dirty="0">
                <a:solidFill>
                  <a:srgbClr val="555454"/>
                </a:solidFill>
                <a:uFill>
                  <a:solidFill>
                    <a:srgbClr val="FFFFFF"/>
                  </a:solidFill>
                </a:uFill>
                <a:ea typeface="DejaVu Sans"/>
              </a:rPr>
              <a:t>’</a:t>
            </a:r>
            <a:r>
              <a:rPr lang="en-GB" b="0" strike="noStrike" spc="-1" dirty="0">
                <a:solidFill>
                  <a:srgbClr val="555454"/>
                </a:solidFill>
                <a:uFill>
                  <a:solidFill>
                    <a:srgbClr val="FFFFFF"/>
                  </a:solidFill>
                </a:uFill>
                <a:ea typeface="DejaVu Sans"/>
              </a:rPr>
              <a:t> is your normalised data point, and </a:t>
            </a:r>
            <a:r>
              <a:rPr lang="en-GB" i="1" spc="-1" dirty="0">
                <a:solidFill>
                  <a:srgbClr val="555454"/>
                </a:solidFill>
                <a:uFill>
                  <a:solidFill>
                    <a:srgbClr val="FFFFFF"/>
                  </a:solidFill>
                </a:uFill>
                <a:ea typeface="DejaVu Sans"/>
              </a:rPr>
              <a:t>x</a:t>
            </a:r>
            <a:r>
              <a:rPr lang="en-GB" b="0" strike="noStrike" spc="-1" dirty="0">
                <a:solidFill>
                  <a:srgbClr val="555454"/>
                </a:solidFill>
                <a:uFill>
                  <a:solidFill>
                    <a:srgbClr val="FFFFFF"/>
                  </a:solidFill>
                </a:uFill>
                <a:ea typeface="DejaVu Sans"/>
              </a:rPr>
              <a:t> is your raw data point, </a:t>
            </a:r>
            <a:r>
              <a:rPr lang="en-GB" b="0" i="1" strike="noStrike" spc="-1" dirty="0" err="1">
                <a:solidFill>
                  <a:srgbClr val="555454"/>
                </a:solidFill>
                <a:uFill>
                  <a:solidFill>
                    <a:srgbClr val="FFFFFF"/>
                  </a:solidFill>
                </a:uFill>
                <a:ea typeface="DejaVu Sans"/>
              </a:rPr>
              <a:t>X</a:t>
            </a:r>
            <a:r>
              <a:rPr lang="en-GB" b="0" strike="noStrike" spc="-1" baseline="-25000" dirty="0" err="1">
                <a:solidFill>
                  <a:srgbClr val="555454"/>
                </a:solidFill>
                <a:uFill>
                  <a:solidFill>
                    <a:srgbClr val="FFFFFF"/>
                  </a:solidFill>
                </a:uFill>
                <a:ea typeface="DejaVu Sans"/>
              </a:rPr>
              <a:t>min</a:t>
            </a:r>
            <a:r>
              <a:rPr lang="en-GB" b="0" strike="noStrike" spc="-1" dirty="0">
                <a:solidFill>
                  <a:srgbClr val="555454"/>
                </a:solidFill>
                <a:uFill>
                  <a:solidFill>
                    <a:srgbClr val="FFFFFF"/>
                  </a:solidFill>
                </a:uFill>
                <a:ea typeface="DejaVu Sans"/>
              </a:rPr>
              <a:t> is the smallest data point in the variable and </a:t>
            </a:r>
            <a:r>
              <a:rPr lang="en-GB" b="0" i="1" strike="noStrike" spc="-1" dirty="0" err="1">
                <a:solidFill>
                  <a:srgbClr val="555454"/>
                </a:solidFill>
                <a:uFill>
                  <a:solidFill>
                    <a:srgbClr val="FFFFFF"/>
                  </a:solidFill>
                </a:uFill>
                <a:ea typeface="DejaVu Sans"/>
              </a:rPr>
              <a:t>X</a:t>
            </a:r>
            <a:r>
              <a:rPr lang="en-GB" b="0" strike="noStrike" spc="-1" baseline="-25000" dirty="0" err="1">
                <a:solidFill>
                  <a:srgbClr val="555454"/>
                </a:solidFill>
                <a:uFill>
                  <a:solidFill>
                    <a:srgbClr val="FFFFFF"/>
                  </a:solidFill>
                </a:uFill>
                <a:ea typeface="DejaVu Sans"/>
              </a:rPr>
              <a:t>max</a:t>
            </a:r>
            <a:r>
              <a:rPr lang="en-GB" b="0" strike="noStrike" spc="-1" dirty="0">
                <a:solidFill>
                  <a:srgbClr val="555454"/>
                </a:solidFill>
                <a:uFill>
                  <a:solidFill>
                    <a:srgbClr val="FFFFFF"/>
                  </a:solidFill>
                </a:uFill>
                <a:ea typeface="DejaVu Sans"/>
              </a:rPr>
              <a:t> is the largest.</a:t>
            </a:r>
            <a:endParaRPr lang="en-GB" b="0" strike="noStrike" spc="-1" dirty="0">
              <a:solidFill>
                <a:srgbClr val="555454"/>
              </a:solidFill>
              <a:uFill>
                <a:solidFill>
                  <a:srgbClr val="FFFFFF"/>
                </a:solidFill>
              </a:uFill>
            </a:endParaRPr>
          </a:p>
          <a:p>
            <a:pPr marL="1080" indent="0">
              <a:lnSpc>
                <a:spcPct val="90000"/>
              </a:lnSpc>
              <a:spcBef>
                <a:spcPts val="1001"/>
              </a:spcBef>
              <a:buClr>
                <a:srgbClr val="000000"/>
              </a:buClr>
              <a:buNone/>
            </a:pPr>
            <a:r>
              <a:rPr lang="en-GB" b="0" strike="noStrike" spc="-1" dirty="0">
                <a:solidFill>
                  <a:srgbClr val="555454"/>
                </a:solidFill>
                <a:uFill>
                  <a:solidFill>
                    <a:srgbClr val="FFFFFF"/>
                  </a:solidFill>
                </a:uFill>
                <a:ea typeface="DejaVu Sans"/>
              </a:rPr>
              <a:t>Doing the maths, you can see that the minimum data point becomes 0, and the maximum data point becomes 1.</a:t>
            </a:r>
            <a:endParaRPr lang="en-GB" b="0" strike="noStrike" spc="-1" dirty="0">
              <a:solidFill>
                <a:srgbClr val="555454"/>
              </a:solidFill>
              <a:uFill>
                <a:solidFill>
                  <a:srgbClr val="FFFFFF"/>
                </a:solidFill>
              </a:uFill>
            </a:endParaRPr>
          </a:p>
          <a:p>
            <a:pPr marL="1080" indent="0">
              <a:lnSpc>
                <a:spcPct val="90000"/>
              </a:lnSpc>
              <a:spcBef>
                <a:spcPts val="1001"/>
              </a:spcBef>
              <a:buClr>
                <a:srgbClr val="000000"/>
              </a:buClr>
              <a:buNone/>
            </a:pPr>
            <a:r>
              <a:rPr lang="en-GB" b="0" strike="noStrike" spc="-1" dirty="0">
                <a:solidFill>
                  <a:srgbClr val="555454"/>
                </a:solidFill>
                <a:uFill>
                  <a:solidFill>
                    <a:srgbClr val="FFFFFF"/>
                  </a:solidFill>
                </a:uFill>
                <a:ea typeface="DejaVu Sans"/>
              </a:rPr>
              <a:t>This makes sure that all the data fits between 0 and 1, whilst preserving their relative magnitude</a:t>
            </a:r>
            <a:endParaRPr lang="en-GB" b="0" strike="noStrike" spc="-1" dirty="0">
              <a:solidFill>
                <a:srgbClr val="555454"/>
              </a:solidFill>
              <a:uFill>
                <a:solidFill>
                  <a:srgbClr val="FFFFFF"/>
                </a:solidFill>
              </a:uFill>
            </a:endParaRPr>
          </a:p>
        </p:txBody>
      </p:sp>
      <mc:AlternateContent xmlns:mc="http://schemas.openxmlformats.org/markup-compatibility/2006" xmlns:a14="http://schemas.microsoft.com/office/drawing/2010/main">
        <mc:Choice Requires="a14">
          <p:sp>
            <p:nvSpPr>
              <p:cNvPr id="5" name="CustomShape 5">
                <a:extLst>
                  <a:ext uri="{FF2B5EF4-FFF2-40B4-BE49-F238E27FC236}">
                    <a16:creationId xmlns:a16="http://schemas.microsoft.com/office/drawing/2014/main" id="{FB215270-66F6-4D0D-A992-F2AFCCA80B3C}"/>
                  </a:ext>
                </a:extLst>
              </p:cNvPr>
              <p:cNvSpPr txBox="1">
                <a:spLocks/>
              </p:cNvSpPr>
              <p:nvPr/>
            </p:nvSpPr>
            <p:spPr>
              <a:xfrm>
                <a:off x="414338" y="1715395"/>
                <a:ext cx="11404600" cy="1969404"/>
              </a:xfrm>
              <a:prstGeom prst="rect">
                <a:avLst/>
              </a:prstGeom>
            </p:spPr>
            <p:style>
              <a:lnRef idx="0">
                <a:scrgbClr r="0" g="0" b="0"/>
              </a:lnRef>
              <a:fillRef idx="0">
                <a:scrgbClr r="0" g="0" b="0"/>
              </a:fillRef>
              <a:effectRef idx="0">
                <a:scrgbClr r="0" g="0" b="0"/>
              </a:effectRef>
              <a:fontRef idx="minor"/>
            </p:style>
            <p:txBody>
              <a:bodyPr vert="horz" lIns="90000" tIns="45000" rIns="90000" bIns="45000" rtlCol="0">
                <a:normAutofit fontScale="92500"/>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mn-cs"/>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mn-cs"/>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mn-cs"/>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mn-cs"/>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 indent="0" fontAlgn="auto">
                  <a:lnSpc>
                    <a:spcPct val="90000"/>
                  </a:lnSpc>
                  <a:spcBef>
                    <a:spcPts val="1001"/>
                  </a:spcBef>
                  <a:buClr>
                    <a:srgbClr val="000000"/>
                  </a:buCl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GB" sz="6600" b="0" i="1" spc="-1" smtClean="0">
                          <a:solidFill>
                            <a:srgbClr val="555454"/>
                          </a:solidFill>
                          <a:uFill>
                            <a:solidFill>
                              <a:srgbClr val="FFFFFF"/>
                            </a:solidFill>
                          </a:uFill>
                          <a:latin typeface="Cambria Math" panose="02040503050406030204" pitchFamily="18" charset="0"/>
                        </a:rPr>
                        <m:t>𝑥</m:t>
                      </m:r>
                      <m:r>
                        <a:rPr lang="en-GB" sz="6600" b="0" i="1" spc="-1" smtClean="0">
                          <a:solidFill>
                            <a:srgbClr val="555454"/>
                          </a:solidFill>
                          <a:uFill>
                            <a:solidFill>
                              <a:srgbClr val="FFFFFF"/>
                            </a:solidFill>
                          </a:uFill>
                          <a:latin typeface="Cambria Math" panose="02040503050406030204" pitchFamily="18" charset="0"/>
                        </a:rPr>
                        <m:t>′=</m:t>
                      </m:r>
                      <m:f>
                        <m:fPr>
                          <m:ctrlPr>
                            <a:rPr lang="en-GB" sz="6600" b="0" i="1" spc="-1" smtClean="0">
                              <a:solidFill>
                                <a:srgbClr val="555454"/>
                              </a:solidFill>
                              <a:uFill>
                                <a:solidFill>
                                  <a:srgbClr val="FFFFFF"/>
                                </a:solidFill>
                              </a:uFill>
                              <a:latin typeface="Cambria Math" panose="02040503050406030204" pitchFamily="18" charset="0"/>
                            </a:rPr>
                          </m:ctrlPr>
                        </m:fPr>
                        <m:num>
                          <m:r>
                            <a:rPr lang="en-GB" sz="6600" b="0" i="1" spc="-1" smtClean="0">
                              <a:solidFill>
                                <a:srgbClr val="555454"/>
                              </a:solidFill>
                              <a:uFill>
                                <a:solidFill>
                                  <a:srgbClr val="FFFFFF"/>
                                </a:solidFill>
                              </a:uFill>
                              <a:latin typeface="Cambria Math" panose="02040503050406030204" pitchFamily="18" charset="0"/>
                            </a:rPr>
                            <m:t>𝑥</m:t>
                          </m:r>
                          <m:r>
                            <a:rPr lang="en-GB" sz="6600" b="0" i="1" spc="-1" smtClean="0">
                              <a:solidFill>
                                <a:srgbClr val="555454"/>
                              </a:solidFill>
                              <a:uFill>
                                <a:solidFill>
                                  <a:srgbClr val="FFFFFF"/>
                                </a:solidFill>
                              </a:uFill>
                              <a:latin typeface="Cambria Math" panose="02040503050406030204" pitchFamily="18" charset="0"/>
                            </a:rPr>
                            <m:t>−</m:t>
                          </m:r>
                          <m:sSub>
                            <m:sSubPr>
                              <m:ctrlPr>
                                <a:rPr lang="en-GB" sz="6600" b="0" i="1" spc="-1" smtClean="0">
                                  <a:solidFill>
                                    <a:srgbClr val="555454"/>
                                  </a:solidFill>
                                  <a:uFill>
                                    <a:solidFill>
                                      <a:srgbClr val="FFFFFF"/>
                                    </a:solidFill>
                                  </a:uFill>
                                  <a:latin typeface="Cambria Math" panose="02040503050406030204" pitchFamily="18" charset="0"/>
                                </a:rPr>
                              </m:ctrlPr>
                            </m:sSubPr>
                            <m:e>
                              <m:r>
                                <a:rPr lang="en-GB" sz="6600" b="0" i="1" spc="-1" smtClean="0">
                                  <a:solidFill>
                                    <a:srgbClr val="555454"/>
                                  </a:solidFill>
                                  <a:uFill>
                                    <a:solidFill>
                                      <a:srgbClr val="FFFFFF"/>
                                    </a:solidFill>
                                  </a:uFill>
                                  <a:latin typeface="Cambria Math" panose="02040503050406030204" pitchFamily="18" charset="0"/>
                                </a:rPr>
                                <m:t>𝑋</m:t>
                              </m:r>
                            </m:e>
                            <m:sub>
                              <m:r>
                                <a:rPr lang="en-GB" sz="6600" b="0" i="1" spc="-1" smtClean="0">
                                  <a:solidFill>
                                    <a:srgbClr val="555454"/>
                                  </a:solidFill>
                                  <a:uFill>
                                    <a:solidFill>
                                      <a:srgbClr val="FFFFFF"/>
                                    </a:solidFill>
                                  </a:uFill>
                                  <a:latin typeface="Cambria Math" panose="02040503050406030204" pitchFamily="18" charset="0"/>
                                </a:rPr>
                                <m:t>𝑚𝑖𝑛</m:t>
                              </m:r>
                            </m:sub>
                          </m:sSub>
                        </m:num>
                        <m:den>
                          <m:sSub>
                            <m:sSubPr>
                              <m:ctrlPr>
                                <a:rPr lang="en-GB" sz="6600" b="0" i="1" spc="-1" smtClean="0">
                                  <a:solidFill>
                                    <a:srgbClr val="555454"/>
                                  </a:solidFill>
                                  <a:uFill>
                                    <a:solidFill>
                                      <a:srgbClr val="FFFFFF"/>
                                    </a:solidFill>
                                  </a:uFill>
                                  <a:latin typeface="Cambria Math" panose="02040503050406030204" pitchFamily="18" charset="0"/>
                                </a:rPr>
                              </m:ctrlPr>
                            </m:sSubPr>
                            <m:e>
                              <m:r>
                                <a:rPr lang="en-GB" sz="6600" b="0" i="1" spc="-1" smtClean="0">
                                  <a:solidFill>
                                    <a:srgbClr val="555454"/>
                                  </a:solidFill>
                                  <a:uFill>
                                    <a:solidFill>
                                      <a:srgbClr val="FFFFFF"/>
                                    </a:solidFill>
                                  </a:uFill>
                                  <a:latin typeface="Cambria Math" panose="02040503050406030204" pitchFamily="18" charset="0"/>
                                </a:rPr>
                                <m:t>𝑋</m:t>
                              </m:r>
                            </m:e>
                            <m:sub>
                              <m:r>
                                <a:rPr lang="en-GB" sz="6600" b="0" i="1" spc="-1" smtClean="0">
                                  <a:solidFill>
                                    <a:srgbClr val="555454"/>
                                  </a:solidFill>
                                  <a:uFill>
                                    <a:solidFill>
                                      <a:srgbClr val="FFFFFF"/>
                                    </a:solidFill>
                                  </a:uFill>
                                  <a:latin typeface="Cambria Math" panose="02040503050406030204" pitchFamily="18" charset="0"/>
                                </a:rPr>
                                <m:t>𝑚𝑎𝑥</m:t>
                              </m:r>
                            </m:sub>
                          </m:sSub>
                          <m:r>
                            <a:rPr lang="en-GB" sz="6600" b="0" i="1" spc="-1" smtClean="0">
                              <a:solidFill>
                                <a:srgbClr val="555454"/>
                              </a:solidFill>
                              <a:uFill>
                                <a:solidFill>
                                  <a:srgbClr val="FFFFFF"/>
                                </a:solidFill>
                              </a:uFill>
                              <a:latin typeface="Cambria Math" panose="02040503050406030204" pitchFamily="18" charset="0"/>
                            </a:rPr>
                            <m:t>−</m:t>
                          </m:r>
                          <m:sSub>
                            <m:sSubPr>
                              <m:ctrlPr>
                                <a:rPr lang="en-GB" sz="6600" b="0" i="1" spc="-1" smtClean="0">
                                  <a:solidFill>
                                    <a:srgbClr val="555454"/>
                                  </a:solidFill>
                                  <a:uFill>
                                    <a:solidFill>
                                      <a:srgbClr val="FFFFFF"/>
                                    </a:solidFill>
                                  </a:uFill>
                                  <a:latin typeface="Cambria Math" panose="02040503050406030204" pitchFamily="18" charset="0"/>
                                </a:rPr>
                              </m:ctrlPr>
                            </m:sSubPr>
                            <m:e>
                              <m:r>
                                <a:rPr lang="en-GB" sz="6600" b="0" i="1" spc="-1" smtClean="0">
                                  <a:solidFill>
                                    <a:srgbClr val="555454"/>
                                  </a:solidFill>
                                  <a:uFill>
                                    <a:solidFill>
                                      <a:srgbClr val="FFFFFF"/>
                                    </a:solidFill>
                                  </a:uFill>
                                  <a:latin typeface="Cambria Math" panose="02040503050406030204" pitchFamily="18" charset="0"/>
                                </a:rPr>
                                <m:t>𝑋</m:t>
                              </m:r>
                            </m:e>
                            <m:sub>
                              <m:r>
                                <a:rPr lang="en-GB" sz="6600" b="0" i="1" spc="-1" smtClean="0">
                                  <a:solidFill>
                                    <a:srgbClr val="555454"/>
                                  </a:solidFill>
                                  <a:uFill>
                                    <a:solidFill>
                                      <a:srgbClr val="FFFFFF"/>
                                    </a:solidFill>
                                  </a:uFill>
                                  <a:latin typeface="Cambria Math" panose="02040503050406030204" pitchFamily="18" charset="0"/>
                                </a:rPr>
                                <m:t>𝑚𝑖𝑛</m:t>
                              </m:r>
                            </m:sub>
                          </m:sSub>
                        </m:den>
                      </m:f>
                    </m:oMath>
                  </m:oMathPara>
                </a14:m>
                <a:endParaRPr lang="en-GB" sz="6600" spc="-1" dirty="0">
                  <a:solidFill>
                    <a:srgbClr val="555454"/>
                  </a:solidFill>
                  <a:uFill>
                    <a:solidFill>
                      <a:srgbClr val="FFFFFF"/>
                    </a:solidFill>
                  </a:uFill>
                </a:endParaRPr>
              </a:p>
            </p:txBody>
          </p:sp>
        </mc:Choice>
        <mc:Fallback xmlns="">
          <p:sp>
            <p:nvSpPr>
              <p:cNvPr id="5" name="CustomShape 5">
                <a:extLst>
                  <a:ext uri="{FF2B5EF4-FFF2-40B4-BE49-F238E27FC236}">
                    <a16:creationId xmlns:a16="http://schemas.microsoft.com/office/drawing/2014/main" id="{FB215270-66F6-4D0D-A992-F2AFCCA80B3C}"/>
                  </a:ext>
                </a:extLst>
              </p:cNvPr>
              <p:cNvSpPr txBox="1">
                <a:spLocks noRot="1" noChangeAspect="1" noMove="1" noResize="1" noEditPoints="1" noAdjustHandles="1" noChangeArrowheads="1" noChangeShapeType="1" noTextEdit="1"/>
              </p:cNvSpPr>
              <p:nvPr/>
            </p:nvSpPr>
            <p:spPr>
              <a:xfrm>
                <a:off x="414338" y="1715395"/>
                <a:ext cx="11404600" cy="1969404"/>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676516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7D6E7A-0A64-4B5B-8021-2B4E397FD1E9}"/>
              </a:ext>
            </a:extLst>
          </p:cNvPr>
          <p:cNvSpPr>
            <a:spLocks noGrp="1"/>
          </p:cNvSpPr>
          <p:nvPr>
            <p:ph type="ctrTitle"/>
          </p:nvPr>
        </p:nvSpPr>
        <p:spPr/>
        <p:txBody>
          <a:bodyPr/>
          <a:lstStyle/>
          <a:p>
            <a:r>
              <a:rPr lang="en-GB" dirty="0"/>
              <a:t>Algorithms</a:t>
            </a:r>
          </a:p>
        </p:txBody>
      </p:sp>
      <p:sp>
        <p:nvSpPr>
          <p:cNvPr id="4" name="Subtitle 3">
            <a:extLst>
              <a:ext uri="{FF2B5EF4-FFF2-40B4-BE49-F238E27FC236}">
                <a16:creationId xmlns:a16="http://schemas.microsoft.com/office/drawing/2014/main" id="{4C68D05B-B1C4-4A42-9446-0525B1CB72A1}"/>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520921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GB" sz="3600" b="0" i="1" strike="noStrike" spc="-1" dirty="0">
                <a:solidFill>
                  <a:srgbClr val="0070C0"/>
                </a:solidFill>
                <a:uFill>
                  <a:solidFill>
                    <a:srgbClr val="FFFFFF"/>
                  </a:solidFill>
                </a:uFill>
                <a:latin typeface="+mj-lt"/>
                <a:ea typeface="DejaVu Sans"/>
              </a:rPr>
              <a:t>k</a:t>
            </a:r>
            <a:r>
              <a:rPr lang="en-GB" sz="3600" b="0" strike="noStrike" spc="-1" dirty="0">
                <a:solidFill>
                  <a:srgbClr val="0070C0"/>
                </a:solidFill>
                <a:uFill>
                  <a:solidFill>
                    <a:srgbClr val="FFFFFF"/>
                  </a:solidFill>
                </a:uFill>
                <a:latin typeface="+mj-lt"/>
                <a:ea typeface="DejaVu Sans"/>
              </a:rPr>
              <a:t>-nearest-neighbour</a:t>
            </a:r>
            <a:endParaRPr lang="en-GB" sz="3600" b="0" strike="noStrike" spc="-1" dirty="0">
              <a:solidFill>
                <a:srgbClr val="0070C0"/>
              </a:solidFill>
              <a:uFill>
                <a:solidFill>
                  <a:srgbClr val="FFFFFF"/>
                </a:solidFill>
              </a:uFill>
              <a:latin typeface="+mj-lt"/>
            </a:endParaRPr>
          </a:p>
        </p:txBody>
      </p:sp>
      <p:sp>
        <p:nvSpPr>
          <p:cNvPr id="131"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This is one of the simplest classification algorithms around</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An example of </a:t>
            </a:r>
            <a:r>
              <a:rPr lang="en-GB" sz="1800" b="0" i="1" strike="noStrike" spc="-1" dirty="0">
                <a:solidFill>
                  <a:srgbClr val="555454"/>
                </a:solidFill>
                <a:uFill>
                  <a:solidFill>
                    <a:srgbClr val="FFFFFF"/>
                  </a:solidFill>
                </a:uFill>
                <a:ea typeface="DejaVu Sans"/>
              </a:rPr>
              <a:t>non-parametric </a:t>
            </a:r>
            <a:r>
              <a:rPr lang="en-GB" sz="1800" b="0" strike="noStrike" spc="-1" dirty="0">
                <a:solidFill>
                  <a:srgbClr val="555454"/>
                </a:solidFill>
                <a:uFill>
                  <a:solidFill>
                    <a:srgbClr val="FFFFFF"/>
                  </a:solidFill>
                </a:uFill>
                <a:ea typeface="DejaVu Sans"/>
              </a:rPr>
              <a:t>statistics</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Very fast to run and to set up, but requires data to be normalised</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It is also lazy – rather than generalising properly, building a representation of the data, it instead looks at a subset of its training examples, and compares new data to its memory.</a:t>
            </a:r>
            <a:endParaRPr lang="en-GB" sz="1800" b="0" strike="noStrike" spc="-1" dirty="0">
              <a:solidFill>
                <a:srgbClr val="555454"/>
              </a:solidFill>
              <a:uFill>
                <a:solidFill>
                  <a:srgbClr val="FFFFFF"/>
                </a:solidFill>
              </a:uFill>
            </a:endParaRPr>
          </a:p>
          <a:p>
            <a:pPr marL="685800" lvl="1" indent="-227520">
              <a:lnSpc>
                <a:spcPct val="100000"/>
              </a:lnSpc>
              <a:spcBef>
                <a:spcPts val="499"/>
              </a:spcBef>
              <a:buClr>
                <a:srgbClr val="FFFFFF"/>
              </a:buClr>
              <a:buFont typeface="Arial"/>
              <a:buChar char="•"/>
            </a:pPr>
            <a:r>
              <a:rPr lang="en-GB" sz="1800" b="0" strike="noStrike" spc="-1" dirty="0">
                <a:solidFill>
                  <a:srgbClr val="555454"/>
                </a:solidFill>
                <a:uFill>
                  <a:solidFill>
                    <a:srgbClr val="FFFFFF"/>
                  </a:solidFill>
                </a:uFill>
                <a:ea typeface="DejaVu Sans"/>
              </a:rPr>
              <a:t>The proper term for this is </a:t>
            </a:r>
            <a:r>
              <a:rPr lang="en-GB" sz="1800" b="0" i="1" strike="noStrike" spc="-1" dirty="0">
                <a:solidFill>
                  <a:srgbClr val="555454"/>
                </a:solidFill>
                <a:uFill>
                  <a:solidFill>
                    <a:srgbClr val="FFFFFF"/>
                  </a:solidFill>
                </a:uFill>
                <a:ea typeface="DejaVu Sans"/>
              </a:rPr>
              <a:t>instance-based learning</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It has two phases – training, and classification</a:t>
            </a:r>
            <a:endParaRPr lang="en-GB" sz="1800" b="0" strike="noStrike" spc="-1" dirty="0">
              <a:solidFill>
                <a:srgbClr val="555454"/>
              </a:solidFill>
              <a:uFill>
                <a:solidFill>
                  <a:srgbClr val="FFFFFF"/>
                </a:solidFill>
              </a:uFill>
            </a:endParaRPr>
          </a:p>
        </p:txBody>
      </p:sp>
    </p:spTree>
    <p:extLst>
      <p:ext uri="{BB962C8B-B14F-4D97-AF65-F5344CB8AC3E}">
        <p14:creationId xmlns:p14="http://schemas.microsoft.com/office/powerpoint/2010/main" val="34785738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095880" y="0"/>
            <a:ext cx="6094800" cy="6856920"/>
          </a:xfrm>
          <a:prstGeom prst="rect">
            <a:avLst/>
          </a:prstGeom>
          <a:solidFill>
            <a:srgbClr val="E7E6E6"/>
          </a:solidFill>
          <a:ln w="12600">
            <a:noFill/>
          </a:ln>
        </p:spPr>
        <p:style>
          <a:lnRef idx="0">
            <a:scrgbClr r="0" g="0" b="0"/>
          </a:lnRef>
          <a:fillRef idx="0">
            <a:scrgbClr r="0" g="0" b="0"/>
          </a:fillRef>
          <a:effectRef idx="0">
            <a:scrgbClr r="0" g="0" b="0"/>
          </a:effectRef>
          <a:fontRef idx="minor"/>
        </p:style>
      </p:sp>
      <p:sp>
        <p:nvSpPr>
          <p:cNvPr id="133" name="CustomShape 2"/>
          <p:cNvSpPr/>
          <p:nvPr/>
        </p:nvSpPr>
        <p:spPr>
          <a:xfrm>
            <a:off x="6589080" y="559440"/>
            <a:ext cx="5108760" cy="5738040"/>
          </a:xfrm>
          <a:prstGeom prst="roundRect">
            <a:avLst>
              <a:gd name="adj" fmla="val 0"/>
            </a:avLst>
          </a:prstGeom>
          <a:solidFill>
            <a:srgbClr val="FFFFFF"/>
          </a:solidFill>
          <a:ln w="9360">
            <a:solidFill>
              <a:srgbClr val="E7E6E6"/>
            </a:solidFill>
            <a:miter/>
          </a:ln>
          <a:effectLst>
            <a:outerShdw dist="38160" dir="5400000">
              <a:srgbClr val="000000">
                <a:alpha val="40000"/>
              </a:srgbClr>
            </a:outerShdw>
          </a:effectLst>
        </p:spPr>
        <p:style>
          <a:lnRef idx="0">
            <a:scrgbClr r="0" g="0" b="0"/>
          </a:lnRef>
          <a:fillRef idx="0">
            <a:scrgbClr r="0" g="0" b="0"/>
          </a:fillRef>
          <a:effectRef idx="0">
            <a:scrgbClr r="0" g="0" b="0"/>
          </a:effectRef>
          <a:fontRef idx="minor"/>
        </p:style>
      </p:sp>
      <p:sp>
        <p:nvSpPr>
          <p:cNvPr id="134" name="CustomShape 3"/>
          <p:cNvSpPr/>
          <p:nvPr/>
        </p:nvSpPr>
        <p:spPr>
          <a:xfrm>
            <a:off x="649080" y="638280"/>
            <a:ext cx="4952880" cy="16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GB" sz="3600" b="0" strike="noStrike" spc="-1" dirty="0">
                <a:solidFill>
                  <a:srgbClr val="0070C0"/>
                </a:solidFill>
                <a:uFill>
                  <a:solidFill>
                    <a:srgbClr val="FFFFFF"/>
                  </a:solidFill>
                </a:uFill>
                <a:latin typeface="+mj-lt"/>
                <a:ea typeface="DejaVu Sans"/>
              </a:rPr>
              <a:t>KNN Training</a:t>
            </a:r>
            <a:endParaRPr lang="en-GB" sz="3600" b="0" strike="noStrike" spc="-1" dirty="0">
              <a:solidFill>
                <a:srgbClr val="0070C0"/>
              </a:solidFill>
              <a:uFill>
                <a:solidFill>
                  <a:srgbClr val="FFFFFF"/>
                </a:solidFill>
              </a:uFill>
              <a:latin typeface="+mj-lt"/>
            </a:endParaRPr>
          </a:p>
        </p:txBody>
      </p:sp>
      <p:sp>
        <p:nvSpPr>
          <p:cNvPr id="135" name="CustomShape 4"/>
          <p:cNvSpPr/>
          <p:nvPr/>
        </p:nvSpPr>
        <p:spPr>
          <a:xfrm>
            <a:off x="649080" y="2438280"/>
            <a:ext cx="4952880" cy="377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The algorithm receives a data set of many label-vector pairs</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This is used as a template from which it can predict novel data</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Since it is directly reliant on its training data to work properly, make sure this data is complete and with proper scope</a:t>
            </a:r>
            <a:endParaRPr lang="en-GB" sz="1800" b="0" strike="noStrike" spc="-1" dirty="0">
              <a:solidFill>
                <a:srgbClr val="555454"/>
              </a:solidFill>
              <a:uFill>
                <a:solidFill>
                  <a:srgbClr val="FFFFFF"/>
                </a:solidFill>
              </a:uFill>
            </a:endParaRPr>
          </a:p>
        </p:txBody>
      </p:sp>
      <p:graphicFrame>
        <p:nvGraphicFramePr>
          <p:cNvPr id="136" name="Table 5"/>
          <p:cNvGraphicFramePr/>
          <p:nvPr/>
        </p:nvGraphicFramePr>
        <p:xfrm>
          <a:off x="6918120" y="914400"/>
          <a:ext cx="4433040" cy="4978080"/>
        </p:xfrm>
        <a:graphic>
          <a:graphicData uri="http://schemas.openxmlformats.org/drawingml/2006/table">
            <a:tbl>
              <a:tblPr/>
              <a:tblGrid>
                <a:gridCol w="2216520">
                  <a:extLst>
                    <a:ext uri="{9D8B030D-6E8A-4147-A177-3AD203B41FA5}">
                      <a16:colId xmlns:a16="http://schemas.microsoft.com/office/drawing/2014/main" val="20000"/>
                    </a:ext>
                  </a:extLst>
                </a:gridCol>
                <a:gridCol w="2216520">
                  <a:extLst>
                    <a:ext uri="{9D8B030D-6E8A-4147-A177-3AD203B41FA5}">
                      <a16:colId xmlns:a16="http://schemas.microsoft.com/office/drawing/2014/main" val="20001"/>
                    </a:ext>
                  </a:extLst>
                </a:gridCol>
              </a:tblGrid>
              <a:tr h="829440">
                <a:tc>
                  <a:txBody>
                    <a:bodyPr/>
                    <a:lstStyle/>
                    <a:p>
                      <a:pPr>
                        <a:lnSpc>
                          <a:spcPct val="100000"/>
                        </a:lnSpc>
                      </a:pPr>
                      <a:r>
                        <a:rPr lang="en-GB" sz="1800" b="1" strike="noStrike" spc="-1">
                          <a:solidFill>
                            <a:srgbClr val="FFFFFF"/>
                          </a:solidFill>
                          <a:uFill>
                            <a:solidFill>
                              <a:srgbClr val="FFFFFF"/>
                            </a:solidFill>
                          </a:uFill>
                          <a:latin typeface="Calibri"/>
                        </a:rPr>
                        <a:t>Label</a:t>
                      </a:r>
                      <a:endParaRPr lang="en-GB"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GB" sz="1800" b="1" strike="noStrike" spc="-1">
                          <a:solidFill>
                            <a:srgbClr val="FFFFFF"/>
                          </a:solidFill>
                          <a:uFill>
                            <a:solidFill>
                              <a:srgbClr val="FFFFFF"/>
                            </a:solidFill>
                          </a:uFill>
                          <a:latin typeface="Calibri"/>
                        </a:rPr>
                        <a:t>Value</a:t>
                      </a:r>
                      <a:endParaRPr lang="en-GB"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829440">
                <a:tc>
                  <a:txBody>
                    <a:bodyPr/>
                    <a:lstStyle/>
                    <a:p>
                      <a:pPr>
                        <a:lnSpc>
                          <a:spcPct val="100000"/>
                        </a:lnSpc>
                      </a:pPr>
                      <a:r>
                        <a:rPr lang="en-GB" sz="1800" b="0" strike="noStrike" spc="-1">
                          <a:solidFill>
                            <a:srgbClr val="000000"/>
                          </a:solidFill>
                          <a:uFill>
                            <a:solidFill>
                              <a:srgbClr val="FFFFFF"/>
                            </a:solidFill>
                          </a:uFill>
                          <a:latin typeface="Calibri"/>
                        </a:rPr>
                        <a:t>A</a:t>
                      </a:r>
                      <a:endParaRPr lang="en-GB"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pPr>
                      <a:r>
                        <a:rPr lang="en-GB" sz="1800" b="0" strike="noStrike" spc="-1">
                          <a:solidFill>
                            <a:srgbClr val="000000"/>
                          </a:solidFill>
                          <a:uFill>
                            <a:solidFill>
                              <a:srgbClr val="FFFFFF"/>
                            </a:solidFill>
                          </a:uFill>
                          <a:latin typeface="Calibri"/>
                        </a:rPr>
                        <a:t>0.23</a:t>
                      </a:r>
                      <a:endParaRPr lang="en-GB"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extLst>
                  <a:ext uri="{0D108BD9-81ED-4DB2-BD59-A6C34878D82A}">
                    <a16:rowId xmlns:a16="http://schemas.microsoft.com/office/drawing/2014/main" val="10001"/>
                  </a:ext>
                </a:extLst>
              </a:tr>
              <a:tr h="829440">
                <a:tc>
                  <a:txBody>
                    <a:bodyPr/>
                    <a:lstStyle/>
                    <a:p>
                      <a:pPr>
                        <a:lnSpc>
                          <a:spcPct val="100000"/>
                        </a:lnSpc>
                      </a:pPr>
                      <a:r>
                        <a:rPr lang="en-GB" sz="1800" b="0" strike="noStrike" spc="-1">
                          <a:solidFill>
                            <a:srgbClr val="000000"/>
                          </a:solidFill>
                          <a:uFill>
                            <a:solidFill>
                              <a:srgbClr val="FFFFFF"/>
                            </a:solidFill>
                          </a:uFill>
                          <a:latin typeface="Calibri"/>
                        </a:rPr>
                        <a:t>A</a:t>
                      </a:r>
                      <a:endParaRPr lang="en-GB"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800" b="0" strike="noStrike" spc="-1">
                          <a:solidFill>
                            <a:srgbClr val="000000"/>
                          </a:solidFill>
                          <a:uFill>
                            <a:solidFill>
                              <a:srgbClr val="FFFFFF"/>
                            </a:solidFill>
                          </a:uFill>
                          <a:latin typeface="Calibri"/>
                        </a:rPr>
                        <a:t>0.32</a:t>
                      </a:r>
                      <a:endParaRPr lang="en-GB"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r h="829440">
                <a:tc>
                  <a:txBody>
                    <a:bodyPr/>
                    <a:lstStyle/>
                    <a:p>
                      <a:pPr>
                        <a:lnSpc>
                          <a:spcPct val="100000"/>
                        </a:lnSpc>
                      </a:pPr>
                      <a:r>
                        <a:rPr lang="en-GB" sz="1800" b="0" strike="noStrike" spc="-1">
                          <a:solidFill>
                            <a:srgbClr val="000000"/>
                          </a:solidFill>
                          <a:uFill>
                            <a:solidFill>
                              <a:srgbClr val="FFFFFF"/>
                            </a:solidFill>
                          </a:uFill>
                          <a:latin typeface="Calibri"/>
                        </a:rPr>
                        <a:t>B</a:t>
                      </a:r>
                      <a:endParaRPr lang="en-GB"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800" b="0" strike="noStrike" spc="-1">
                          <a:solidFill>
                            <a:srgbClr val="000000"/>
                          </a:solidFill>
                          <a:uFill>
                            <a:solidFill>
                              <a:srgbClr val="FFFFFF"/>
                            </a:solidFill>
                          </a:uFill>
                          <a:latin typeface="Calibri"/>
                        </a:rPr>
                        <a:t>0.70</a:t>
                      </a:r>
                      <a:endParaRPr lang="en-GB"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r h="829440">
                <a:tc>
                  <a:txBody>
                    <a:bodyPr/>
                    <a:lstStyle/>
                    <a:p>
                      <a:pPr>
                        <a:lnSpc>
                          <a:spcPct val="100000"/>
                        </a:lnSpc>
                      </a:pPr>
                      <a:r>
                        <a:rPr lang="en-GB" sz="1800" b="0" strike="noStrike" spc="-1">
                          <a:solidFill>
                            <a:srgbClr val="000000"/>
                          </a:solidFill>
                          <a:uFill>
                            <a:solidFill>
                              <a:srgbClr val="FFFFFF"/>
                            </a:solidFill>
                          </a:uFill>
                          <a:latin typeface="Calibri"/>
                        </a:rPr>
                        <a:t>A</a:t>
                      </a:r>
                      <a:endParaRPr lang="en-GB"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800" b="0" strike="noStrike" spc="-1">
                          <a:solidFill>
                            <a:srgbClr val="000000"/>
                          </a:solidFill>
                          <a:uFill>
                            <a:solidFill>
                              <a:srgbClr val="FFFFFF"/>
                            </a:solidFill>
                          </a:uFill>
                          <a:latin typeface="Calibri"/>
                        </a:rPr>
                        <a:t>0.11</a:t>
                      </a:r>
                      <a:endParaRPr lang="en-GB"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4"/>
                  </a:ext>
                </a:extLst>
              </a:tr>
              <a:tr h="830880">
                <a:tc>
                  <a:txBody>
                    <a:bodyPr/>
                    <a:lstStyle/>
                    <a:p>
                      <a:pPr>
                        <a:lnSpc>
                          <a:spcPct val="100000"/>
                        </a:lnSpc>
                      </a:pPr>
                      <a:r>
                        <a:rPr lang="en-GB" sz="1800" b="0" strike="noStrike" spc="-1">
                          <a:solidFill>
                            <a:srgbClr val="000000"/>
                          </a:solidFill>
                          <a:uFill>
                            <a:solidFill>
                              <a:srgbClr val="FFFFFF"/>
                            </a:solidFill>
                          </a:uFill>
                          <a:latin typeface="Calibri"/>
                        </a:rPr>
                        <a:t>B</a:t>
                      </a:r>
                      <a:endParaRPr lang="en-GB"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800" b="0" strike="noStrike" spc="-1">
                          <a:solidFill>
                            <a:srgbClr val="000000"/>
                          </a:solidFill>
                          <a:uFill>
                            <a:solidFill>
                              <a:srgbClr val="FFFFFF"/>
                            </a:solidFill>
                          </a:uFill>
                          <a:latin typeface="Calibri"/>
                        </a:rPr>
                        <a:t>0.85</a:t>
                      </a:r>
                      <a:endParaRPr lang="en-GB"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00881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GB" sz="3600" b="0" strike="noStrike" spc="-1" dirty="0">
                <a:solidFill>
                  <a:srgbClr val="0070C0"/>
                </a:solidFill>
                <a:uFill>
                  <a:solidFill>
                    <a:srgbClr val="FFFFFF"/>
                  </a:solidFill>
                </a:uFill>
                <a:latin typeface="+mj-lt"/>
                <a:ea typeface="DejaVu Sans"/>
              </a:rPr>
              <a:t>What is Data Science?</a:t>
            </a:r>
            <a:r>
              <a:rPr lang="en-GB" sz="3600" b="0" strike="noStrike" spc="-1" dirty="0">
                <a:solidFill>
                  <a:srgbClr val="FFFFFF"/>
                </a:solidFill>
                <a:uFill>
                  <a:solidFill>
                    <a:srgbClr val="FFFFFF"/>
                  </a:solidFill>
                </a:uFill>
                <a:latin typeface="+mj-lt"/>
                <a:ea typeface="DejaVu Sans"/>
              </a:rPr>
              <a:t>?</a:t>
            </a:r>
            <a:endParaRPr lang="en-GB" sz="3600" b="0" strike="noStrike" spc="-1" dirty="0">
              <a:solidFill>
                <a:srgbClr val="000000"/>
              </a:solidFill>
              <a:uFill>
                <a:solidFill>
                  <a:srgbClr val="FFFFFF"/>
                </a:solidFill>
              </a:uFill>
              <a:latin typeface="+mj-lt"/>
            </a:endParaRPr>
          </a:p>
        </p:txBody>
      </p:sp>
      <p:sp>
        <p:nvSpPr>
          <p:cNvPr id="4" name="CustomShape 2">
            <a:extLst>
              <a:ext uri="{FF2B5EF4-FFF2-40B4-BE49-F238E27FC236}">
                <a16:creationId xmlns:a16="http://schemas.microsoft.com/office/drawing/2014/main" id="{A6869D12-C81C-4870-80D4-B84AAFDD214B}"/>
              </a:ext>
            </a:extLst>
          </p:cNvPr>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Relatively new term</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Encompasses traditional statistics, machine learning and business intelligence</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“A better statistician than a computer scientist; a better computer scientist than a statistician.”</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To be a good Data Scientist, you’ll need to have a good grasp of the theory behind the methods you use, know how and when to apply them, and be able to communicate your findings to non-technical individuals</a:t>
            </a:r>
            <a:endParaRPr lang="en-GB" sz="1800" b="0" strike="noStrike" spc="-1" dirty="0">
              <a:solidFill>
                <a:srgbClr val="555454"/>
              </a:solidFill>
              <a:uFill>
                <a:solidFill>
                  <a:srgbClr val="FFFFFF"/>
                </a:solidFill>
              </a:uFill>
            </a:endParaRPr>
          </a:p>
        </p:txBody>
      </p:sp>
    </p:spTree>
    <p:extLst>
      <p:ext uri="{BB962C8B-B14F-4D97-AF65-F5344CB8AC3E}">
        <p14:creationId xmlns:p14="http://schemas.microsoft.com/office/powerpoint/2010/main" val="231189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6095880" y="0"/>
            <a:ext cx="6094800" cy="6856920"/>
          </a:xfrm>
          <a:prstGeom prst="rect">
            <a:avLst/>
          </a:prstGeom>
          <a:solidFill>
            <a:srgbClr val="E7E6E6"/>
          </a:solidFill>
          <a:ln w="12600">
            <a:noFill/>
          </a:ln>
        </p:spPr>
        <p:style>
          <a:lnRef idx="0">
            <a:scrgbClr r="0" g="0" b="0"/>
          </a:lnRef>
          <a:fillRef idx="0">
            <a:scrgbClr r="0" g="0" b="0"/>
          </a:fillRef>
          <a:effectRef idx="0">
            <a:scrgbClr r="0" g="0" b="0"/>
          </a:effectRef>
          <a:fontRef idx="minor"/>
        </p:style>
      </p:sp>
      <p:sp>
        <p:nvSpPr>
          <p:cNvPr id="138" name="CustomShape 2"/>
          <p:cNvSpPr/>
          <p:nvPr/>
        </p:nvSpPr>
        <p:spPr>
          <a:xfrm>
            <a:off x="6589080" y="559440"/>
            <a:ext cx="5108760" cy="5738040"/>
          </a:xfrm>
          <a:prstGeom prst="roundRect">
            <a:avLst>
              <a:gd name="adj" fmla="val 0"/>
            </a:avLst>
          </a:prstGeom>
          <a:solidFill>
            <a:srgbClr val="FFFFFF"/>
          </a:solidFill>
          <a:ln w="9360">
            <a:solidFill>
              <a:srgbClr val="E7E6E6"/>
            </a:solidFill>
            <a:miter/>
          </a:ln>
          <a:effectLst>
            <a:outerShdw dist="38160" dir="5400000">
              <a:srgbClr val="000000">
                <a:alpha val="40000"/>
              </a:srgbClr>
            </a:outerShdw>
          </a:effectLst>
        </p:spPr>
        <p:style>
          <a:lnRef idx="0">
            <a:scrgbClr r="0" g="0" b="0"/>
          </a:lnRef>
          <a:fillRef idx="0">
            <a:scrgbClr r="0" g="0" b="0"/>
          </a:fillRef>
          <a:effectRef idx="0">
            <a:scrgbClr r="0" g="0" b="0"/>
          </a:effectRef>
          <a:fontRef idx="minor"/>
        </p:style>
      </p:sp>
      <p:pic>
        <p:nvPicPr>
          <p:cNvPr id="139" name="Picture 4"/>
          <p:cNvPicPr/>
          <p:nvPr/>
        </p:nvPicPr>
        <p:blipFill>
          <a:blip r:embed="rId2"/>
          <a:srcRect l="7365" r="4953"/>
          <a:stretch/>
        </p:blipFill>
        <p:spPr>
          <a:xfrm>
            <a:off x="6752880" y="722520"/>
            <a:ext cx="4781160" cy="5412240"/>
          </a:xfrm>
          <a:prstGeom prst="rect">
            <a:avLst/>
          </a:prstGeom>
          <a:ln>
            <a:noFill/>
          </a:ln>
        </p:spPr>
      </p:pic>
      <p:sp>
        <p:nvSpPr>
          <p:cNvPr id="140" name="CustomShape 3"/>
          <p:cNvSpPr/>
          <p:nvPr/>
        </p:nvSpPr>
        <p:spPr>
          <a:xfrm>
            <a:off x="649080" y="638280"/>
            <a:ext cx="4952880" cy="16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GB" sz="3600" b="0" strike="noStrike" spc="-1" dirty="0">
                <a:solidFill>
                  <a:srgbClr val="0070C0"/>
                </a:solidFill>
                <a:uFill>
                  <a:solidFill>
                    <a:srgbClr val="FFFFFF"/>
                  </a:solidFill>
                </a:uFill>
                <a:latin typeface="+mj-lt"/>
                <a:ea typeface="DejaVu Sans"/>
              </a:rPr>
              <a:t>KNN Classification</a:t>
            </a:r>
            <a:endParaRPr lang="en-GB" sz="3600" b="0" strike="noStrike" spc="-1" dirty="0">
              <a:solidFill>
                <a:srgbClr val="0070C0"/>
              </a:solidFill>
              <a:uFill>
                <a:solidFill>
                  <a:srgbClr val="FFFFFF"/>
                </a:solidFill>
              </a:uFill>
              <a:latin typeface="+mj-lt"/>
            </a:endParaRPr>
          </a:p>
        </p:txBody>
      </p:sp>
      <p:sp>
        <p:nvSpPr>
          <p:cNvPr id="141" name="CustomShape 4"/>
          <p:cNvSpPr/>
          <p:nvPr/>
        </p:nvSpPr>
        <p:spPr>
          <a:xfrm>
            <a:off x="649080" y="2438280"/>
            <a:ext cx="4952880" cy="377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With a template stored, the KNN algorithm can now classify novel-yet-similar data points:</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A key value is the radius (</a:t>
            </a:r>
            <a:r>
              <a:rPr lang="en-GB" sz="1800" b="0" i="1" strike="noStrike" spc="-1" dirty="0">
                <a:solidFill>
                  <a:srgbClr val="555454"/>
                </a:solidFill>
                <a:uFill>
                  <a:solidFill>
                    <a:srgbClr val="FFFFFF"/>
                  </a:solidFill>
                </a:uFill>
                <a:ea typeface="DejaVu Sans"/>
              </a:rPr>
              <a:t>k</a:t>
            </a:r>
            <a:r>
              <a:rPr lang="en-GB" sz="1800" b="0" strike="noStrike" spc="-1" dirty="0">
                <a:solidFill>
                  <a:srgbClr val="555454"/>
                </a:solidFill>
                <a:uFill>
                  <a:solidFill>
                    <a:srgbClr val="FFFFFF"/>
                  </a:solidFill>
                </a:uFill>
                <a:ea typeface="DejaVu Sans"/>
              </a:rPr>
              <a:t>) that it searches within. This is determined by the user, and will effect different results depending on how it is set</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Notice how each class group has an ‘area of influence’ that defines the cluster</a:t>
            </a:r>
            <a:endParaRPr lang="en-GB" sz="1800" b="0" strike="noStrike" spc="-1" dirty="0">
              <a:solidFill>
                <a:srgbClr val="555454"/>
              </a:solidFill>
              <a:uFill>
                <a:solidFill>
                  <a:srgbClr val="FFFFFF"/>
                </a:solidFill>
              </a:uFill>
            </a:endParaRPr>
          </a:p>
        </p:txBody>
      </p:sp>
    </p:spTree>
    <p:extLst>
      <p:ext uri="{BB962C8B-B14F-4D97-AF65-F5344CB8AC3E}">
        <p14:creationId xmlns:p14="http://schemas.microsoft.com/office/powerpoint/2010/main" val="13996751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6095880" y="0"/>
            <a:ext cx="6094800" cy="6856920"/>
          </a:xfrm>
          <a:prstGeom prst="rect">
            <a:avLst/>
          </a:prstGeom>
          <a:solidFill>
            <a:srgbClr val="E7E6E6"/>
          </a:solidFill>
          <a:ln w="12600">
            <a:noFill/>
          </a:ln>
        </p:spPr>
        <p:style>
          <a:lnRef idx="0">
            <a:scrgbClr r="0" g="0" b="0"/>
          </a:lnRef>
          <a:fillRef idx="0">
            <a:scrgbClr r="0" g="0" b="0"/>
          </a:fillRef>
          <a:effectRef idx="0">
            <a:scrgbClr r="0" g="0" b="0"/>
          </a:effectRef>
          <a:fontRef idx="minor"/>
        </p:style>
      </p:sp>
      <p:sp>
        <p:nvSpPr>
          <p:cNvPr id="143" name="CustomShape 2"/>
          <p:cNvSpPr/>
          <p:nvPr/>
        </p:nvSpPr>
        <p:spPr>
          <a:xfrm>
            <a:off x="6589080" y="559440"/>
            <a:ext cx="5108760" cy="5738040"/>
          </a:xfrm>
          <a:prstGeom prst="roundRect">
            <a:avLst>
              <a:gd name="adj" fmla="val 0"/>
            </a:avLst>
          </a:prstGeom>
          <a:solidFill>
            <a:srgbClr val="FFFFFF"/>
          </a:solidFill>
          <a:ln w="9360">
            <a:solidFill>
              <a:srgbClr val="E7E6E6"/>
            </a:solidFill>
            <a:miter/>
          </a:ln>
          <a:effectLst>
            <a:outerShdw dist="38160" dir="5400000">
              <a:srgbClr val="000000">
                <a:alpha val="40000"/>
              </a:srgbClr>
            </a:outerShdw>
          </a:effectLst>
        </p:spPr>
        <p:style>
          <a:lnRef idx="0">
            <a:scrgbClr r="0" g="0" b="0"/>
          </a:lnRef>
          <a:fillRef idx="0">
            <a:scrgbClr r="0" g="0" b="0"/>
          </a:fillRef>
          <a:effectRef idx="0">
            <a:scrgbClr r="0" g="0" b="0"/>
          </a:effectRef>
          <a:fontRef idx="minor"/>
        </p:style>
      </p:sp>
      <p:sp>
        <p:nvSpPr>
          <p:cNvPr id="144" name="CustomShape 3"/>
          <p:cNvSpPr/>
          <p:nvPr/>
        </p:nvSpPr>
        <p:spPr>
          <a:xfrm>
            <a:off x="649080" y="638280"/>
            <a:ext cx="4952880" cy="16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GB" sz="3600" b="0" strike="noStrike" spc="-1" dirty="0">
                <a:solidFill>
                  <a:srgbClr val="0070C0"/>
                </a:solidFill>
                <a:uFill>
                  <a:solidFill>
                    <a:srgbClr val="FFFFFF"/>
                  </a:solidFill>
                </a:uFill>
                <a:latin typeface="+mj-lt"/>
                <a:ea typeface="DejaVu Sans"/>
              </a:rPr>
              <a:t>KNN In Action</a:t>
            </a:r>
            <a:endParaRPr lang="en-GB" sz="3600" b="0" strike="noStrike" spc="-1" dirty="0">
              <a:solidFill>
                <a:srgbClr val="0070C0"/>
              </a:solidFill>
              <a:uFill>
                <a:solidFill>
                  <a:srgbClr val="FFFFFF"/>
                </a:solidFill>
              </a:uFill>
              <a:latin typeface="+mj-lt"/>
            </a:endParaRPr>
          </a:p>
        </p:txBody>
      </p:sp>
      <p:sp>
        <p:nvSpPr>
          <p:cNvPr id="145" name="CustomShape 4"/>
          <p:cNvSpPr/>
          <p:nvPr/>
        </p:nvSpPr>
        <p:spPr>
          <a:xfrm>
            <a:off x="649080" y="2438280"/>
            <a:ext cx="4952880" cy="377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The KNN builds up a Voronoi tessellation showing the areas a category occupies in the data space:</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New data points can then be compared against this ‘template’ to have their category determined</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Note how the </a:t>
            </a:r>
            <a:r>
              <a:rPr lang="en-GB" sz="1800" b="0" i="1" strike="noStrike" spc="-1" dirty="0">
                <a:solidFill>
                  <a:srgbClr val="555454"/>
                </a:solidFill>
                <a:uFill>
                  <a:solidFill>
                    <a:srgbClr val="FFFFFF"/>
                  </a:solidFill>
                </a:uFill>
                <a:ea typeface="DejaVu Sans"/>
              </a:rPr>
              <a:t>k</a:t>
            </a:r>
            <a:r>
              <a:rPr lang="en-GB" sz="1800" b="0" strike="noStrike" spc="-1" dirty="0">
                <a:solidFill>
                  <a:srgbClr val="555454"/>
                </a:solidFill>
                <a:uFill>
                  <a:solidFill>
                    <a:srgbClr val="FFFFFF"/>
                  </a:solidFill>
                </a:uFill>
                <a:ea typeface="DejaVu Sans"/>
              </a:rPr>
              <a:t>-Value determines a point’s categorisation </a:t>
            </a:r>
            <a:endParaRPr lang="en-GB" sz="1800" b="0" strike="noStrike" spc="-1" dirty="0">
              <a:solidFill>
                <a:srgbClr val="555454"/>
              </a:solidFill>
              <a:uFill>
                <a:solidFill>
                  <a:srgbClr val="FFFFFF"/>
                </a:solidFill>
              </a:uFill>
            </a:endParaRPr>
          </a:p>
        </p:txBody>
      </p:sp>
      <p:sp>
        <p:nvSpPr>
          <p:cNvPr id="146" name="CustomShape 5"/>
          <p:cNvSpPr/>
          <p:nvPr/>
        </p:nvSpPr>
        <p:spPr>
          <a:xfrm>
            <a:off x="8309160" y="2164680"/>
            <a:ext cx="276120" cy="322200"/>
          </a:xfrm>
          <a:prstGeom prst="triangle">
            <a:avLst>
              <a:gd name="adj" fmla="val 50000"/>
            </a:avLst>
          </a:prstGeom>
          <a:solidFill>
            <a:srgbClr val="ED7D31"/>
          </a:solidFill>
          <a:ln w="12600">
            <a:solidFill>
              <a:srgbClr val="ED7D31"/>
            </a:solidFill>
            <a:miter/>
          </a:ln>
        </p:spPr>
        <p:style>
          <a:lnRef idx="0">
            <a:scrgbClr r="0" g="0" b="0"/>
          </a:lnRef>
          <a:fillRef idx="0">
            <a:scrgbClr r="0" g="0" b="0"/>
          </a:fillRef>
          <a:effectRef idx="0">
            <a:scrgbClr r="0" g="0" b="0"/>
          </a:effectRef>
          <a:fontRef idx="minor"/>
        </p:style>
      </p:sp>
      <p:sp>
        <p:nvSpPr>
          <p:cNvPr id="147" name="CustomShape 6"/>
          <p:cNvSpPr/>
          <p:nvPr/>
        </p:nvSpPr>
        <p:spPr>
          <a:xfrm>
            <a:off x="8262360" y="1995840"/>
            <a:ext cx="1652400" cy="1805760"/>
          </a:xfrm>
          <a:prstGeom prst="ellipse">
            <a:avLst/>
          </a:prstGeom>
          <a:noFill/>
          <a:ln w="38160" cap="rnd">
            <a:solidFill>
              <a:srgbClr val="00B050"/>
            </a:solidFill>
            <a:custDash>
              <a:ds d="300000" sp="100000"/>
            </a:custDash>
            <a:miter/>
          </a:ln>
        </p:spPr>
        <p:style>
          <a:lnRef idx="0">
            <a:scrgbClr r="0" g="0" b="0"/>
          </a:lnRef>
          <a:fillRef idx="0">
            <a:scrgbClr r="0" g="0" b="0"/>
          </a:fillRef>
          <a:effectRef idx="0">
            <a:scrgbClr r="0" g="0" b="0"/>
          </a:effectRef>
          <a:fontRef idx="minor"/>
        </p:style>
      </p:sp>
      <p:sp>
        <p:nvSpPr>
          <p:cNvPr id="148" name="CustomShape 7"/>
          <p:cNvSpPr/>
          <p:nvPr/>
        </p:nvSpPr>
        <p:spPr>
          <a:xfrm>
            <a:off x="7342920" y="2324160"/>
            <a:ext cx="276120" cy="322200"/>
          </a:xfrm>
          <a:prstGeom prst="triangle">
            <a:avLst>
              <a:gd name="adj" fmla="val 50000"/>
            </a:avLst>
          </a:prstGeom>
          <a:solidFill>
            <a:srgbClr val="ED7D31"/>
          </a:solidFill>
          <a:ln w="12600">
            <a:solidFill>
              <a:srgbClr val="ED7D31"/>
            </a:solidFill>
            <a:miter/>
          </a:ln>
        </p:spPr>
        <p:style>
          <a:lnRef idx="0">
            <a:scrgbClr r="0" g="0" b="0"/>
          </a:lnRef>
          <a:fillRef idx="0">
            <a:scrgbClr r="0" g="0" b="0"/>
          </a:fillRef>
          <a:effectRef idx="0">
            <a:scrgbClr r="0" g="0" b="0"/>
          </a:effectRef>
          <a:fontRef idx="minor"/>
        </p:style>
      </p:sp>
      <p:sp>
        <p:nvSpPr>
          <p:cNvPr id="149" name="CustomShape 8"/>
          <p:cNvSpPr/>
          <p:nvPr/>
        </p:nvSpPr>
        <p:spPr>
          <a:xfrm>
            <a:off x="7919640" y="3255840"/>
            <a:ext cx="276120" cy="322200"/>
          </a:xfrm>
          <a:prstGeom prst="triangle">
            <a:avLst>
              <a:gd name="adj" fmla="val 50000"/>
            </a:avLst>
          </a:prstGeom>
          <a:solidFill>
            <a:srgbClr val="ED7D31"/>
          </a:solidFill>
          <a:ln w="12600">
            <a:solidFill>
              <a:srgbClr val="ED7D31"/>
            </a:solidFill>
            <a:miter/>
          </a:ln>
        </p:spPr>
        <p:style>
          <a:lnRef idx="0">
            <a:scrgbClr r="0" g="0" b="0"/>
          </a:lnRef>
          <a:fillRef idx="0">
            <a:scrgbClr r="0" g="0" b="0"/>
          </a:fillRef>
          <a:effectRef idx="0">
            <a:scrgbClr r="0" g="0" b="0"/>
          </a:effectRef>
          <a:fontRef idx="minor"/>
        </p:style>
      </p:sp>
      <p:sp>
        <p:nvSpPr>
          <p:cNvPr id="150" name="CustomShape 9"/>
          <p:cNvSpPr/>
          <p:nvPr/>
        </p:nvSpPr>
        <p:spPr>
          <a:xfrm>
            <a:off x="7158240" y="3641040"/>
            <a:ext cx="276120" cy="322200"/>
          </a:xfrm>
          <a:prstGeom prst="triangle">
            <a:avLst>
              <a:gd name="adj" fmla="val 50000"/>
            </a:avLst>
          </a:prstGeom>
          <a:solidFill>
            <a:srgbClr val="ED7D31"/>
          </a:solidFill>
          <a:ln w="12600">
            <a:solidFill>
              <a:srgbClr val="ED7D31"/>
            </a:solidFill>
            <a:miter/>
          </a:ln>
        </p:spPr>
        <p:style>
          <a:lnRef idx="0">
            <a:scrgbClr r="0" g="0" b="0"/>
          </a:lnRef>
          <a:fillRef idx="0">
            <a:scrgbClr r="0" g="0" b="0"/>
          </a:fillRef>
          <a:effectRef idx="0">
            <a:scrgbClr r="0" g="0" b="0"/>
          </a:effectRef>
          <a:fontRef idx="minor"/>
        </p:style>
      </p:sp>
      <p:sp>
        <p:nvSpPr>
          <p:cNvPr id="151" name="CustomShape 10"/>
          <p:cNvSpPr/>
          <p:nvPr/>
        </p:nvSpPr>
        <p:spPr>
          <a:xfrm>
            <a:off x="8501040" y="3872160"/>
            <a:ext cx="276120" cy="322200"/>
          </a:xfrm>
          <a:prstGeom prst="triangle">
            <a:avLst>
              <a:gd name="adj" fmla="val 50000"/>
            </a:avLst>
          </a:prstGeom>
          <a:solidFill>
            <a:srgbClr val="ED7D31"/>
          </a:solidFill>
          <a:ln w="12600">
            <a:solidFill>
              <a:srgbClr val="ED7D31"/>
            </a:solidFill>
            <a:miter/>
          </a:ln>
        </p:spPr>
        <p:style>
          <a:lnRef idx="0">
            <a:scrgbClr r="0" g="0" b="0"/>
          </a:lnRef>
          <a:fillRef idx="0">
            <a:scrgbClr r="0" g="0" b="0"/>
          </a:fillRef>
          <a:effectRef idx="0">
            <a:scrgbClr r="0" g="0" b="0"/>
          </a:effectRef>
          <a:fontRef idx="minor"/>
        </p:style>
      </p:sp>
      <p:sp>
        <p:nvSpPr>
          <p:cNvPr id="152" name="CustomShape 11"/>
          <p:cNvSpPr/>
          <p:nvPr/>
        </p:nvSpPr>
        <p:spPr>
          <a:xfrm>
            <a:off x="7716960" y="4804920"/>
            <a:ext cx="276120" cy="322200"/>
          </a:xfrm>
          <a:prstGeom prst="triangle">
            <a:avLst>
              <a:gd name="adj" fmla="val 50000"/>
            </a:avLst>
          </a:prstGeom>
          <a:solidFill>
            <a:srgbClr val="ED7D31"/>
          </a:solidFill>
          <a:ln w="12600">
            <a:solidFill>
              <a:srgbClr val="ED7D31"/>
            </a:solidFill>
            <a:miter/>
          </a:ln>
        </p:spPr>
        <p:style>
          <a:lnRef idx="0">
            <a:scrgbClr r="0" g="0" b="0"/>
          </a:lnRef>
          <a:fillRef idx="0">
            <a:scrgbClr r="0" g="0" b="0"/>
          </a:fillRef>
          <a:effectRef idx="0">
            <a:scrgbClr r="0" g="0" b="0"/>
          </a:effectRef>
          <a:fontRef idx="minor"/>
        </p:style>
      </p:sp>
      <p:sp>
        <p:nvSpPr>
          <p:cNvPr id="153" name="CustomShape 12"/>
          <p:cNvSpPr/>
          <p:nvPr/>
        </p:nvSpPr>
        <p:spPr>
          <a:xfrm>
            <a:off x="9088200" y="4342680"/>
            <a:ext cx="276120" cy="322200"/>
          </a:xfrm>
          <a:prstGeom prst="triangle">
            <a:avLst>
              <a:gd name="adj" fmla="val 50000"/>
            </a:avLst>
          </a:prstGeom>
          <a:solidFill>
            <a:srgbClr val="ED7D31"/>
          </a:solidFill>
          <a:ln w="12600">
            <a:solidFill>
              <a:srgbClr val="ED7D31"/>
            </a:solidFill>
            <a:miter/>
          </a:ln>
        </p:spPr>
        <p:style>
          <a:lnRef idx="0">
            <a:scrgbClr r="0" g="0" b="0"/>
          </a:lnRef>
          <a:fillRef idx="0">
            <a:scrgbClr r="0" g="0" b="0"/>
          </a:fillRef>
          <a:effectRef idx="0">
            <a:scrgbClr r="0" g="0" b="0"/>
          </a:effectRef>
          <a:fontRef idx="minor"/>
        </p:style>
      </p:sp>
      <p:sp>
        <p:nvSpPr>
          <p:cNvPr id="154" name="CustomShape 13"/>
          <p:cNvSpPr/>
          <p:nvPr/>
        </p:nvSpPr>
        <p:spPr>
          <a:xfrm>
            <a:off x="10098360" y="4064760"/>
            <a:ext cx="276120" cy="322200"/>
          </a:xfrm>
          <a:prstGeom prst="triangle">
            <a:avLst>
              <a:gd name="adj" fmla="val 50000"/>
            </a:avLst>
          </a:prstGeom>
          <a:solidFill>
            <a:srgbClr val="ED7D31"/>
          </a:solidFill>
          <a:ln w="12600">
            <a:solidFill>
              <a:srgbClr val="ED7D31"/>
            </a:solidFill>
            <a:miter/>
          </a:ln>
        </p:spPr>
        <p:style>
          <a:lnRef idx="0">
            <a:scrgbClr r="0" g="0" b="0"/>
          </a:lnRef>
          <a:fillRef idx="0">
            <a:scrgbClr r="0" g="0" b="0"/>
          </a:fillRef>
          <a:effectRef idx="0">
            <a:scrgbClr r="0" g="0" b="0"/>
          </a:effectRef>
          <a:fontRef idx="minor"/>
        </p:style>
      </p:sp>
      <p:sp>
        <p:nvSpPr>
          <p:cNvPr id="155" name="CustomShape 14"/>
          <p:cNvSpPr/>
          <p:nvPr/>
        </p:nvSpPr>
        <p:spPr>
          <a:xfrm>
            <a:off x="9041400" y="1079640"/>
            <a:ext cx="412560" cy="452520"/>
          </a:xfrm>
          <a:prstGeom prst="diamond">
            <a:avLst/>
          </a:prstGeom>
          <a:solidFill>
            <a:srgbClr val="70AD47"/>
          </a:solidFill>
          <a:ln w="12600">
            <a:solidFill>
              <a:srgbClr val="70AD47"/>
            </a:solidFill>
            <a:miter/>
          </a:ln>
        </p:spPr>
        <p:style>
          <a:lnRef idx="0">
            <a:scrgbClr r="0" g="0" b="0"/>
          </a:lnRef>
          <a:fillRef idx="0">
            <a:scrgbClr r="0" g="0" b="0"/>
          </a:fillRef>
          <a:effectRef idx="0">
            <a:scrgbClr r="0" g="0" b="0"/>
          </a:effectRef>
          <a:fontRef idx="minor"/>
        </p:style>
      </p:sp>
      <p:sp>
        <p:nvSpPr>
          <p:cNvPr id="156" name="CustomShape 15"/>
          <p:cNvSpPr/>
          <p:nvPr/>
        </p:nvSpPr>
        <p:spPr>
          <a:xfrm>
            <a:off x="9988200" y="2874240"/>
            <a:ext cx="412560" cy="452520"/>
          </a:xfrm>
          <a:prstGeom prst="diamond">
            <a:avLst/>
          </a:prstGeom>
          <a:solidFill>
            <a:srgbClr val="70AD47"/>
          </a:solidFill>
          <a:ln w="12600">
            <a:solidFill>
              <a:srgbClr val="70AD47"/>
            </a:solidFill>
            <a:miter/>
          </a:ln>
        </p:spPr>
        <p:style>
          <a:lnRef idx="0">
            <a:scrgbClr r="0" g="0" b="0"/>
          </a:lnRef>
          <a:fillRef idx="0">
            <a:scrgbClr r="0" g="0" b="0"/>
          </a:fillRef>
          <a:effectRef idx="0">
            <a:scrgbClr r="0" g="0" b="0"/>
          </a:effectRef>
          <a:fontRef idx="minor"/>
        </p:style>
      </p:sp>
      <p:sp>
        <p:nvSpPr>
          <p:cNvPr id="157" name="CustomShape 16"/>
          <p:cNvSpPr/>
          <p:nvPr/>
        </p:nvSpPr>
        <p:spPr>
          <a:xfrm>
            <a:off x="9484200" y="1595880"/>
            <a:ext cx="412560" cy="452520"/>
          </a:xfrm>
          <a:prstGeom prst="diamond">
            <a:avLst/>
          </a:prstGeom>
          <a:solidFill>
            <a:srgbClr val="70AD47"/>
          </a:solidFill>
          <a:ln w="12600">
            <a:solidFill>
              <a:srgbClr val="70AD47"/>
            </a:solidFill>
            <a:miter/>
          </a:ln>
        </p:spPr>
        <p:style>
          <a:lnRef idx="0">
            <a:scrgbClr r="0" g="0" b="0"/>
          </a:lnRef>
          <a:fillRef idx="0">
            <a:scrgbClr r="0" g="0" b="0"/>
          </a:fillRef>
          <a:effectRef idx="0">
            <a:scrgbClr r="0" g="0" b="0"/>
          </a:effectRef>
          <a:fontRef idx="minor"/>
        </p:style>
      </p:sp>
      <p:sp>
        <p:nvSpPr>
          <p:cNvPr id="158" name="CustomShape 17"/>
          <p:cNvSpPr/>
          <p:nvPr/>
        </p:nvSpPr>
        <p:spPr>
          <a:xfrm>
            <a:off x="10735560" y="1079640"/>
            <a:ext cx="412560" cy="452520"/>
          </a:xfrm>
          <a:prstGeom prst="diamond">
            <a:avLst/>
          </a:prstGeom>
          <a:solidFill>
            <a:srgbClr val="70AD47"/>
          </a:solidFill>
          <a:ln w="12600">
            <a:solidFill>
              <a:srgbClr val="70AD47"/>
            </a:solidFill>
            <a:miter/>
          </a:ln>
        </p:spPr>
        <p:style>
          <a:lnRef idx="0">
            <a:scrgbClr r="0" g="0" b="0"/>
          </a:lnRef>
          <a:fillRef idx="0">
            <a:scrgbClr r="0" g="0" b="0"/>
          </a:fillRef>
          <a:effectRef idx="0">
            <a:scrgbClr r="0" g="0" b="0"/>
          </a:effectRef>
          <a:fontRef idx="minor"/>
        </p:style>
      </p:sp>
      <p:sp>
        <p:nvSpPr>
          <p:cNvPr id="159" name="CustomShape 18"/>
          <p:cNvSpPr/>
          <p:nvPr/>
        </p:nvSpPr>
        <p:spPr>
          <a:xfrm>
            <a:off x="10236960" y="1813320"/>
            <a:ext cx="412560" cy="452520"/>
          </a:xfrm>
          <a:prstGeom prst="diamond">
            <a:avLst/>
          </a:prstGeom>
          <a:solidFill>
            <a:srgbClr val="70AD47"/>
          </a:solidFill>
          <a:ln w="12600">
            <a:solidFill>
              <a:srgbClr val="70AD47"/>
            </a:solidFill>
            <a:miter/>
          </a:ln>
        </p:spPr>
        <p:style>
          <a:lnRef idx="0">
            <a:scrgbClr r="0" g="0" b="0"/>
          </a:lnRef>
          <a:fillRef idx="0">
            <a:scrgbClr r="0" g="0" b="0"/>
          </a:fillRef>
          <a:effectRef idx="0">
            <a:scrgbClr r="0" g="0" b="0"/>
          </a:effectRef>
          <a:fontRef idx="minor"/>
        </p:style>
      </p:sp>
      <p:sp>
        <p:nvSpPr>
          <p:cNvPr id="160" name="CustomShape 19"/>
          <p:cNvSpPr/>
          <p:nvPr/>
        </p:nvSpPr>
        <p:spPr>
          <a:xfrm>
            <a:off x="8141400" y="1262520"/>
            <a:ext cx="412560" cy="452520"/>
          </a:xfrm>
          <a:prstGeom prst="diamond">
            <a:avLst/>
          </a:prstGeom>
          <a:solidFill>
            <a:srgbClr val="70AD47"/>
          </a:solidFill>
          <a:ln w="12600">
            <a:solidFill>
              <a:srgbClr val="70AD47"/>
            </a:solidFill>
            <a:miter/>
          </a:ln>
        </p:spPr>
        <p:style>
          <a:lnRef idx="0">
            <a:scrgbClr r="0" g="0" b="0"/>
          </a:lnRef>
          <a:fillRef idx="0">
            <a:scrgbClr r="0" g="0" b="0"/>
          </a:fillRef>
          <a:effectRef idx="0">
            <a:scrgbClr r="0" g="0" b="0"/>
          </a:effectRef>
          <a:fontRef idx="minor"/>
        </p:style>
      </p:sp>
      <p:sp>
        <p:nvSpPr>
          <p:cNvPr id="161" name="CustomShape 20"/>
          <p:cNvSpPr/>
          <p:nvPr/>
        </p:nvSpPr>
        <p:spPr>
          <a:xfrm>
            <a:off x="8951760" y="2745720"/>
            <a:ext cx="273960" cy="306360"/>
          </a:xfrm>
          <a:prstGeom prst="ellipse">
            <a:avLst/>
          </a:prstGeom>
          <a:solidFill>
            <a:srgbClr val="4472C4"/>
          </a:solidFill>
          <a:ln w="12600">
            <a:solidFill>
              <a:srgbClr val="325490"/>
            </a:solidFill>
            <a:miter/>
          </a:ln>
        </p:spPr>
        <p:style>
          <a:lnRef idx="0">
            <a:scrgbClr r="0" g="0" b="0"/>
          </a:lnRef>
          <a:fillRef idx="0">
            <a:scrgbClr r="0" g="0" b="0"/>
          </a:fillRef>
          <a:effectRef idx="0">
            <a:scrgbClr r="0" g="0" b="0"/>
          </a:effectRef>
          <a:fontRef idx="minor"/>
        </p:style>
      </p:sp>
      <p:sp>
        <p:nvSpPr>
          <p:cNvPr id="162" name="CustomShape 21"/>
          <p:cNvSpPr/>
          <p:nvPr/>
        </p:nvSpPr>
        <p:spPr>
          <a:xfrm>
            <a:off x="7911360" y="1626840"/>
            <a:ext cx="2324520" cy="2554200"/>
          </a:xfrm>
          <a:prstGeom prst="ellipse">
            <a:avLst/>
          </a:prstGeom>
          <a:noFill/>
          <a:ln w="38160" cap="rnd">
            <a:solidFill>
              <a:srgbClr val="FF0000"/>
            </a:solidFill>
            <a:custDash>
              <a:ds d="300000" sp="100000"/>
            </a:custDash>
            <a:miter/>
          </a:ln>
        </p:spPr>
        <p:style>
          <a:lnRef idx="0">
            <a:scrgbClr r="0" g="0" b="0"/>
          </a:lnRef>
          <a:fillRef idx="0">
            <a:scrgbClr r="0" g="0" b="0"/>
          </a:fillRef>
          <a:effectRef idx="0">
            <a:scrgbClr r="0" g="0" b="0"/>
          </a:effectRef>
          <a:fontRef idx="minor"/>
        </p:style>
      </p:sp>
      <p:sp>
        <p:nvSpPr>
          <p:cNvPr id="163" name="CustomShape 22"/>
          <p:cNvSpPr/>
          <p:nvPr/>
        </p:nvSpPr>
        <p:spPr>
          <a:xfrm>
            <a:off x="10034640" y="4668840"/>
            <a:ext cx="1564920" cy="1548000"/>
          </a:xfrm>
          <a:prstGeom prst="rect">
            <a:avLst/>
          </a:prstGeom>
          <a:solidFill>
            <a:srgbClr val="4472C4"/>
          </a:solidFill>
          <a:ln w="12600">
            <a:solidFill>
              <a:srgbClr val="325490"/>
            </a:solidFill>
            <a:miter/>
          </a:ln>
        </p:spPr>
        <p:style>
          <a:lnRef idx="0">
            <a:scrgbClr r="0" g="0" b="0"/>
          </a:lnRef>
          <a:fillRef idx="0">
            <a:scrgbClr r="0" g="0" b="0"/>
          </a:fillRef>
          <a:effectRef idx="0">
            <a:scrgbClr r="0" g="0" b="0"/>
          </a:effectRef>
          <a:fontRef idx="minor"/>
        </p:style>
      </p:sp>
      <p:sp>
        <p:nvSpPr>
          <p:cNvPr id="164" name="CustomShape 23"/>
          <p:cNvSpPr/>
          <p:nvPr/>
        </p:nvSpPr>
        <p:spPr>
          <a:xfrm>
            <a:off x="10034640" y="4668840"/>
            <a:ext cx="1564920" cy="15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a:lnSpc>
                <a:spcPct val="100000"/>
              </a:lnSpc>
              <a:spcBef>
                <a:spcPts val="1001"/>
              </a:spcBef>
            </a:pPr>
            <a:r>
              <a:rPr lang="en-GB" sz="2000" b="0" strike="noStrike" spc="-1">
                <a:solidFill>
                  <a:srgbClr val="FFFFFF"/>
                </a:solidFill>
                <a:uFill>
                  <a:solidFill>
                    <a:srgbClr val="FFFFFF"/>
                  </a:solidFill>
                </a:uFill>
                <a:latin typeface="Calibri"/>
                <a:ea typeface="DejaVu Sans"/>
              </a:rPr>
              <a:t>Key:</a:t>
            </a:r>
            <a:endParaRPr lang="en-GB" sz="2000" b="0" strike="noStrike" spc="-1">
              <a:solidFill>
                <a:srgbClr val="000000"/>
              </a:solidFill>
              <a:uFill>
                <a:solidFill>
                  <a:srgbClr val="FFFFFF"/>
                </a:solidFill>
              </a:uFill>
              <a:latin typeface="Arial"/>
            </a:endParaRPr>
          </a:p>
          <a:p>
            <a:pPr>
              <a:lnSpc>
                <a:spcPct val="100000"/>
              </a:lnSpc>
              <a:spcBef>
                <a:spcPts val="1001"/>
              </a:spcBef>
            </a:pPr>
            <a:r>
              <a:rPr lang="en-GB" sz="2000" b="0" strike="noStrike" spc="-1">
                <a:solidFill>
                  <a:srgbClr val="FFFFFF"/>
                </a:solidFill>
                <a:uFill>
                  <a:solidFill>
                    <a:srgbClr val="FFFFFF"/>
                  </a:solidFill>
                </a:uFill>
                <a:latin typeface="Calibri"/>
                <a:ea typeface="DejaVu Sans"/>
              </a:rPr>
              <a:t>       </a:t>
            </a:r>
            <a:r>
              <a:rPr lang="en-GB" sz="2000" b="0" i="1" strike="noStrike" spc="-1">
                <a:solidFill>
                  <a:srgbClr val="FFFFFF"/>
                </a:solidFill>
                <a:uFill>
                  <a:solidFill>
                    <a:srgbClr val="FFFFFF"/>
                  </a:solidFill>
                </a:uFill>
                <a:latin typeface="Calibri"/>
                <a:ea typeface="DejaVu Sans"/>
              </a:rPr>
              <a:t>k </a:t>
            </a:r>
            <a:r>
              <a:rPr lang="en-GB" sz="2000" b="0" strike="noStrike" spc="-1">
                <a:solidFill>
                  <a:srgbClr val="FFFFFF"/>
                </a:solidFill>
                <a:uFill>
                  <a:solidFill>
                    <a:srgbClr val="FFFFFF"/>
                  </a:solidFill>
                </a:uFill>
                <a:latin typeface="Calibri"/>
                <a:ea typeface="DejaVu Sans"/>
              </a:rPr>
              <a:t>= 1</a:t>
            </a:r>
            <a:endParaRPr lang="en-GB" sz="2000" b="0" strike="noStrike" spc="-1">
              <a:solidFill>
                <a:srgbClr val="000000"/>
              </a:solidFill>
              <a:uFill>
                <a:solidFill>
                  <a:srgbClr val="FFFFFF"/>
                </a:solidFill>
              </a:uFill>
              <a:latin typeface="Arial"/>
            </a:endParaRPr>
          </a:p>
          <a:p>
            <a:pPr>
              <a:lnSpc>
                <a:spcPct val="100000"/>
              </a:lnSpc>
              <a:spcBef>
                <a:spcPts val="1001"/>
              </a:spcBef>
            </a:pPr>
            <a:r>
              <a:rPr lang="en-GB" sz="2000" b="0" strike="noStrike" spc="-1">
                <a:solidFill>
                  <a:srgbClr val="FFFFFF"/>
                </a:solidFill>
                <a:uFill>
                  <a:solidFill>
                    <a:srgbClr val="FFFFFF"/>
                  </a:solidFill>
                </a:uFill>
                <a:latin typeface="Calibri"/>
                <a:ea typeface="DejaVu Sans"/>
              </a:rPr>
              <a:t>       </a:t>
            </a:r>
            <a:r>
              <a:rPr lang="en-GB" sz="2000" b="0" i="1" strike="noStrike" spc="-1">
                <a:solidFill>
                  <a:srgbClr val="FFFFFF"/>
                </a:solidFill>
                <a:uFill>
                  <a:solidFill>
                    <a:srgbClr val="FFFFFF"/>
                  </a:solidFill>
                </a:uFill>
                <a:latin typeface="Calibri"/>
                <a:ea typeface="DejaVu Sans"/>
              </a:rPr>
              <a:t>k </a:t>
            </a:r>
            <a:r>
              <a:rPr lang="en-GB" sz="2000" b="0" strike="noStrike" spc="-1">
                <a:solidFill>
                  <a:srgbClr val="FFFFFF"/>
                </a:solidFill>
                <a:uFill>
                  <a:solidFill>
                    <a:srgbClr val="FFFFFF"/>
                  </a:solidFill>
                </a:uFill>
                <a:latin typeface="Calibri"/>
                <a:ea typeface="DejaVu Sans"/>
              </a:rPr>
              <a:t>= 5</a:t>
            </a:r>
            <a:endParaRPr lang="en-GB" sz="2000" b="0" strike="noStrike" spc="-1">
              <a:solidFill>
                <a:srgbClr val="000000"/>
              </a:solidFill>
              <a:uFill>
                <a:solidFill>
                  <a:srgbClr val="FFFFFF"/>
                </a:solidFill>
              </a:uFill>
              <a:latin typeface="Arial"/>
            </a:endParaRPr>
          </a:p>
          <a:p>
            <a:pPr>
              <a:lnSpc>
                <a:spcPct val="100000"/>
              </a:lnSpc>
              <a:spcBef>
                <a:spcPts val="1001"/>
              </a:spcBef>
            </a:pPr>
            <a:r>
              <a:rPr lang="en-GB" sz="2000" b="0" strike="noStrike" spc="-1">
                <a:solidFill>
                  <a:srgbClr val="FFFFFF"/>
                </a:solidFill>
                <a:uFill>
                  <a:solidFill>
                    <a:srgbClr val="FFFFFF"/>
                  </a:solidFill>
                </a:uFill>
                <a:latin typeface="Calibri"/>
                <a:ea typeface="DejaVu Sans"/>
              </a:rPr>
              <a:t>       </a:t>
            </a:r>
            <a:r>
              <a:rPr lang="en-GB" sz="2000" b="0" i="1" strike="noStrike" spc="-1">
                <a:solidFill>
                  <a:srgbClr val="FFFFFF"/>
                </a:solidFill>
                <a:uFill>
                  <a:solidFill>
                    <a:srgbClr val="FFFFFF"/>
                  </a:solidFill>
                </a:uFill>
                <a:latin typeface="Calibri"/>
                <a:ea typeface="DejaVu Sans"/>
              </a:rPr>
              <a:t>k </a:t>
            </a:r>
            <a:r>
              <a:rPr lang="en-GB" sz="2000" b="0" strike="noStrike" spc="-1">
                <a:solidFill>
                  <a:srgbClr val="FFFFFF"/>
                </a:solidFill>
                <a:uFill>
                  <a:solidFill>
                    <a:srgbClr val="FFFFFF"/>
                  </a:solidFill>
                </a:uFill>
                <a:latin typeface="Calibri"/>
                <a:ea typeface="DejaVu Sans"/>
              </a:rPr>
              <a:t>= 11</a:t>
            </a:r>
            <a:endParaRPr lang="en-GB" sz="2000" b="0" strike="noStrike" spc="-1">
              <a:solidFill>
                <a:srgbClr val="000000"/>
              </a:solidFill>
              <a:uFill>
                <a:solidFill>
                  <a:srgbClr val="FFFFFF"/>
                </a:solidFill>
              </a:uFill>
              <a:latin typeface="Arial"/>
            </a:endParaRPr>
          </a:p>
        </p:txBody>
      </p:sp>
      <p:sp>
        <p:nvSpPr>
          <p:cNvPr id="165" name="CustomShape 24"/>
          <p:cNvSpPr/>
          <p:nvPr/>
        </p:nvSpPr>
        <p:spPr>
          <a:xfrm>
            <a:off x="10203840" y="5104800"/>
            <a:ext cx="186840" cy="214560"/>
          </a:xfrm>
          <a:prstGeom prst="ellipse">
            <a:avLst/>
          </a:prstGeom>
          <a:noFill/>
          <a:ln w="38160" cap="rnd">
            <a:solidFill>
              <a:srgbClr val="00B050"/>
            </a:solidFill>
            <a:custDash>
              <a:ds d="300000" sp="100000"/>
            </a:custDash>
            <a:miter/>
          </a:ln>
        </p:spPr>
        <p:style>
          <a:lnRef idx="0">
            <a:scrgbClr r="0" g="0" b="0"/>
          </a:lnRef>
          <a:fillRef idx="0">
            <a:scrgbClr r="0" g="0" b="0"/>
          </a:fillRef>
          <a:effectRef idx="0">
            <a:scrgbClr r="0" g="0" b="0"/>
          </a:effectRef>
          <a:fontRef idx="minor"/>
        </p:style>
      </p:sp>
      <p:sp>
        <p:nvSpPr>
          <p:cNvPr id="166" name="CustomShape 25"/>
          <p:cNvSpPr/>
          <p:nvPr/>
        </p:nvSpPr>
        <p:spPr>
          <a:xfrm>
            <a:off x="10460160" y="2478960"/>
            <a:ext cx="412560" cy="452520"/>
          </a:xfrm>
          <a:prstGeom prst="diamond">
            <a:avLst/>
          </a:prstGeom>
          <a:solidFill>
            <a:srgbClr val="70AD47"/>
          </a:solidFill>
          <a:ln w="12600">
            <a:solidFill>
              <a:srgbClr val="70AD47"/>
            </a:solidFill>
            <a:miter/>
          </a:ln>
        </p:spPr>
        <p:style>
          <a:lnRef idx="0">
            <a:scrgbClr r="0" g="0" b="0"/>
          </a:lnRef>
          <a:fillRef idx="0">
            <a:scrgbClr r="0" g="0" b="0"/>
          </a:fillRef>
          <a:effectRef idx="0">
            <a:scrgbClr r="0" g="0" b="0"/>
          </a:effectRef>
          <a:fontRef idx="minor"/>
        </p:style>
      </p:sp>
      <p:sp>
        <p:nvSpPr>
          <p:cNvPr id="167" name="CustomShape 26"/>
          <p:cNvSpPr/>
          <p:nvPr/>
        </p:nvSpPr>
        <p:spPr>
          <a:xfrm>
            <a:off x="10203840" y="5478120"/>
            <a:ext cx="197280" cy="189360"/>
          </a:xfrm>
          <a:prstGeom prst="ellipse">
            <a:avLst/>
          </a:prstGeom>
          <a:noFill/>
          <a:ln w="38160" cap="rnd">
            <a:solidFill>
              <a:srgbClr val="FF0000"/>
            </a:solidFill>
            <a:custDash>
              <a:ds d="300000" sp="100000"/>
            </a:custDash>
            <a:miter/>
          </a:ln>
        </p:spPr>
        <p:style>
          <a:lnRef idx="0">
            <a:scrgbClr r="0" g="0" b="0"/>
          </a:lnRef>
          <a:fillRef idx="0">
            <a:scrgbClr r="0" g="0" b="0"/>
          </a:fillRef>
          <a:effectRef idx="0">
            <a:scrgbClr r="0" g="0" b="0"/>
          </a:effectRef>
          <a:fontRef idx="minor"/>
        </p:style>
      </p:sp>
      <p:sp>
        <p:nvSpPr>
          <p:cNvPr id="168" name="CustomShape 27"/>
          <p:cNvSpPr/>
          <p:nvPr/>
        </p:nvSpPr>
        <p:spPr>
          <a:xfrm>
            <a:off x="7481520" y="1240920"/>
            <a:ext cx="3214440" cy="3315600"/>
          </a:xfrm>
          <a:prstGeom prst="ellipse">
            <a:avLst/>
          </a:prstGeom>
          <a:noFill/>
          <a:ln w="38160" cap="rnd">
            <a:solidFill>
              <a:srgbClr val="7030A0"/>
            </a:solidFill>
            <a:custDash>
              <a:ds d="300000" sp="100000"/>
            </a:custDash>
            <a:miter/>
          </a:ln>
        </p:spPr>
        <p:style>
          <a:lnRef idx="0">
            <a:scrgbClr r="0" g="0" b="0"/>
          </a:lnRef>
          <a:fillRef idx="0">
            <a:scrgbClr r="0" g="0" b="0"/>
          </a:fillRef>
          <a:effectRef idx="0">
            <a:scrgbClr r="0" g="0" b="0"/>
          </a:effectRef>
          <a:fontRef idx="minor"/>
        </p:style>
      </p:sp>
      <p:sp>
        <p:nvSpPr>
          <p:cNvPr id="169" name="CustomShape 28"/>
          <p:cNvSpPr/>
          <p:nvPr/>
        </p:nvSpPr>
        <p:spPr>
          <a:xfrm>
            <a:off x="10206720" y="5833080"/>
            <a:ext cx="197280" cy="219240"/>
          </a:xfrm>
          <a:prstGeom prst="ellipse">
            <a:avLst/>
          </a:prstGeom>
          <a:noFill/>
          <a:ln w="38160" cap="rnd">
            <a:solidFill>
              <a:srgbClr val="7030A0"/>
            </a:solidFill>
            <a:custDash>
              <a:ds d="300000" sp="100000"/>
            </a:custDash>
            <a:miter/>
          </a:ln>
        </p:spPr>
        <p:style>
          <a:lnRef idx="0">
            <a:scrgbClr r="0" g="0" b="0"/>
          </a:lnRef>
          <a:fillRef idx="0">
            <a:scrgbClr r="0" g="0" b="0"/>
          </a:fillRef>
          <a:effectRef idx="0">
            <a:scrgbClr r="0" g="0" b="0"/>
          </a:effectRef>
          <a:fontRef idx="minor"/>
        </p:style>
      </p:sp>
      <p:sp>
        <p:nvSpPr>
          <p:cNvPr id="170" name="CustomShape 29"/>
          <p:cNvSpPr/>
          <p:nvPr/>
        </p:nvSpPr>
        <p:spPr>
          <a:xfrm>
            <a:off x="9869040" y="770040"/>
            <a:ext cx="412560" cy="452520"/>
          </a:xfrm>
          <a:prstGeom prst="diamond">
            <a:avLst/>
          </a:prstGeom>
          <a:solidFill>
            <a:srgbClr val="70AD47"/>
          </a:solidFill>
          <a:ln w="12600">
            <a:solidFill>
              <a:srgbClr val="70AD47"/>
            </a:solidFill>
            <a:miter/>
          </a:ln>
        </p:spPr>
        <p:style>
          <a:lnRef idx="0">
            <a:scrgbClr r="0" g="0" b="0"/>
          </a:lnRef>
          <a:fillRef idx="0">
            <a:scrgbClr r="0" g="0" b="0"/>
          </a:fillRef>
          <a:effectRef idx="0">
            <a:scrgbClr r="0" g="0" b="0"/>
          </a:effectRef>
          <a:fontRef idx="minor"/>
        </p:style>
      </p:sp>
      <p:sp>
        <p:nvSpPr>
          <p:cNvPr id="171" name="Line 30"/>
          <p:cNvSpPr/>
          <p:nvPr/>
        </p:nvSpPr>
        <p:spPr>
          <a:xfrm flipV="1">
            <a:off x="7993800" y="1883880"/>
            <a:ext cx="957600" cy="13824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72" name="Line 31"/>
          <p:cNvSpPr/>
          <p:nvPr/>
        </p:nvSpPr>
        <p:spPr>
          <a:xfrm>
            <a:off x="8951400" y="1902600"/>
            <a:ext cx="275040" cy="58500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73" name="Line 32"/>
          <p:cNvSpPr/>
          <p:nvPr/>
        </p:nvSpPr>
        <p:spPr>
          <a:xfrm>
            <a:off x="9217800" y="2478600"/>
            <a:ext cx="360" cy="71532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74" name="Line 33"/>
          <p:cNvSpPr/>
          <p:nvPr/>
        </p:nvSpPr>
        <p:spPr>
          <a:xfrm>
            <a:off x="8470440" y="3052800"/>
            <a:ext cx="758160" cy="14112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75" name="Line 34"/>
          <p:cNvSpPr/>
          <p:nvPr/>
        </p:nvSpPr>
        <p:spPr>
          <a:xfrm flipH="1">
            <a:off x="7993800" y="3149280"/>
            <a:ext cx="912960" cy="103284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76" name="Line 35"/>
          <p:cNvSpPr/>
          <p:nvPr/>
        </p:nvSpPr>
        <p:spPr>
          <a:xfrm flipH="1" flipV="1">
            <a:off x="7435080" y="3376080"/>
            <a:ext cx="558720" cy="80604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77" name="Line 36"/>
          <p:cNvSpPr/>
          <p:nvPr/>
        </p:nvSpPr>
        <p:spPr>
          <a:xfrm flipH="1" flipV="1">
            <a:off x="7342560" y="3052800"/>
            <a:ext cx="92520" cy="32328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78" name="Line 37"/>
          <p:cNvSpPr/>
          <p:nvPr/>
        </p:nvSpPr>
        <p:spPr>
          <a:xfrm flipH="1">
            <a:off x="6589080" y="3052800"/>
            <a:ext cx="753480" cy="8748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79" name="Line 38"/>
          <p:cNvSpPr/>
          <p:nvPr/>
        </p:nvSpPr>
        <p:spPr>
          <a:xfrm flipH="1">
            <a:off x="6589080" y="4182120"/>
            <a:ext cx="1404720" cy="78696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80" name="Line 39"/>
          <p:cNvSpPr/>
          <p:nvPr/>
        </p:nvSpPr>
        <p:spPr>
          <a:xfrm>
            <a:off x="7993800" y="4182120"/>
            <a:ext cx="476640" cy="62244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81" name="Line 40"/>
          <p:cNvSpPr/>
          <p:nvPr/>
        </p:nvSpPr>
        <p:spPr>
          <a:xfrm>
            <a:off x="8470440" y="4804560"/>
            <a:ext cx="192960" cy="149400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82" name="Line 41"/>
          <p:cNvSpPr/>
          <p:nvPr/>
        </p:nvSpPr>
        <p:spPr>
          <a:xfrm flipH="1" flipV="1">
            <a:off x="8654400" y="559080"/>
            <a:ext cx="297000" cy="134352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83" name="Line 42"/>
          <p:cNvSpPr/>
          <p:nvPr/>
        </p:nvSpPr>
        <p:spPr>
          <a:xfrm flipH="1" flipV="1">
            <a:off x="6589080" y="1348200"/>
            <a:ext cx="1404720" cy="67392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84" name="Line 43"/>
          <p:cNvSpPr/>
          <p:nvPr/>
        </p:nvSpPr>
        <p:spPr>
          <a:xfrm flipH="1">
            <a:off x="7342560" y="3052800"/>
            <a:ext cx="1127880" cy="36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85" name="Line 44"/>
          <p:cNvSpPr/>
          <p:nvPr/>
        </p:nvSpPr>
        <p:spPr>
          <a:xfrm flipV="1">
            <a:off x="7993800" y="2022120"/>
            <a:ext cx="360" cy="103068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86" name="Line 45"/>
          <p:cNvSpPr/>
          <p:nvPr/>
        </p:nvSpPr>
        <p:spPr>
          <a:xfrm flipV="1">
            <a:off x="8951400" y="1262520"/>
            <a:ext cx="917640" cy="62136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87" name="Line 46"/>
          <p:cNvSpPr/>
          <p:nvPr/>
        </p:nvSpPr>
        <p:spPr>
          <a:xfrm flipH="1" flipV="1">
            <a:off x="9365040" y="559080"/>
            <a:ext cx="504000" cy="70344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88" name="Line 47"/>
          <p:cNvSpPr/>
          <p:nvPr/>
        </p:nvSpPr>
        <p:spPr>
          <a:xfrm flipV="1">
            <a:off x="9226440" y="2164320"/>
            <a:ext cx="808200" cy="31428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89" name="Line 48"/>
          <p:cNvSpPr/>
          <p:nvPr/>
        </p:nvSpPr>
        <p:spPr>
          <a:xfrm flipV="1">
            <a:off x="10034640" y="1568520"/>
            <a:ext cx="248040" cy="59580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90" name="Line 49"/>
          <p:cNvSpPr/>
          <p:nvPr/>
        </p:nvSpPr>
        <p:spPr>
          <a:xfrm flipH="1" flipV="1">
            <a:off x="9869040" y="1262520"/>
            <a:ext cx="413640" cy="27036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91" name="Line 50"/>
          <p:cNvSpPr/>
          <p:nvPr/>
        </p:nvSpPr>
        <p:spPr>
          <a:xfrm flipV="1">
            <a:off x="10282680" y="559080"/>
            <a:ext cx="452880" cy="100944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92" name="Line 51"/>
          <p:cNvSpPr/>
          <p:nvPr/>
        </p:nvSpPr>
        <p:spPr>
          <a:xfrm>
            <a:off x="10282680" y="1532880"/>
            <a:ext cx="754560" cy="28044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93" name="Line 52"/>
          <p:cNvSpPr/>
          <p:nvPr/>
        </p:nvSpPr>
        <p:spPr>
          <a:xfrm flipV="1">
            <a:off x="11037240" y="1716120"/>
            <a:ext cx="661320" cy="9720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94" name="Line 53"/>
          <p:cNvSpPr/>
          <p:nvPr/>
        </p:nvSpPr>
        <p:spPr>
          <a:xfrm>
            <a:off x="10034640" y="2161800"/>
            <a:ext cx="202320" cy="49104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95" name="Line 54"/>
          <p:cNvSpPr/>
          <p:nvPr/>
        </p:nvSpPr>
        <p:spPr>
          <a:xfrm>
            <a:off x="10224360" y="2642400"/>
            <a:ext cx="600840" cy="66132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96" name="Line 55"/>
          <p:cNvSpPr/>
          <p:nvPr/>
        </p:nvSpPr>
        <p:spPr>
          <a:xfrm flipV="1">
            <a:off x="10212840" y="1799640"/>
            <a:ext cx="849240" cy="81576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97" name="Line 56"/>
          <p:cNvSpPr/>
          <p:nvPr/>
        </p:nvSpPr>
        <p:spPr>
          <a:xfrm flipH="1">
            <a:off x="8793720" y="3193920"/>
            <a:ext cx="430560" cy="164196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98" name="Line 57"/>
          <p:cNvSpPr/>
          <p:nvPr/>
        </p:nvSpPr>
        <p:spPr>
          <a:xfrm flipH="1" flipV="1">
            <a:off x="8470080" y="4804560"/>
            <a:ext cx="321480" cy="2664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199" name="Line 58"/>
          <p:cNvSpPr/>
          <p:nvPr/>
        </p:nvSpPr>
        <p:spPr>
          <a:xfrm>
            <a:off x="9561600" y="3448440"/>
            <a:ext cx="439560" cy="289152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200" name="Line 59"/>
          <p:cNvSpPr/>
          <p:nvPr/>
        </p:nvSpPr>
        <p:spPr>
          <a:xfrm>
            <a:off x="9579600" y="3465000"/>
            <a:ext cx="1087200" cy="37944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201" name="Line 60"/>
          <p:cNvSpPr/>
          <p:nvPr/>
        </p:nvSpPr>
        <p:spPr>
          <a:xfrm>
            <a:off x="10659960" y="3844440"/>
            <a:ext cx="1047240" cy="62748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202" name="Line 61"/>
          <p:cNvSpPr/>
          <p:nvPr/>
        </p:nvSpPr>
        <p:spPr>
          <a:xfrm>
            <a:off x="10817640" y="3303720"/>
            <a:ext cx="889560" cy="157320"/>
          </a:xfrm>
          <a:prstGeom prst="line">
            <a:avLst/>
          </a:prstGeom>
          <a:ln w="6480">
            <a:solidFill>
              <a:srgbClr val="4472C4"/>
            </a:solidFill>
            <a:miter/>
          </a:ln>
        </p:spPr>
        <p:style>
          <a:lnRef idx="0">
            <a:scrgbClr r="0" g="0" b="0"/>
          </a:lnRef>
          <a:fillRef idx="0">
            <a:scrgbClr r="0" g="0" b="0"/>
          </a:fillRef>
          <a:effectRef idx="0">
            <a:scrgbClr r="0" g="0" b="0"/>
          </a:effectRef>
          <a:fontRef idx="minor"/>
        </p:style>
      </p:sp>
      <p:sp>
        <p:nvSpPr>
          <p:cNvPr id="203" name="Line 62"/>
          <p:cNvSpPr/>
          <p:nvPr/>
        </p:nvSpPr>
        <p:spPr>
          <a:xfrm flipH="1" flipV="1">
            <a:off x="9228600" y="3193920"/>
            <a:ext cx="331560" cy="267120"/>
          </a:xfrm>
          <a:prstGeom prst="line">
            <a:avLst/>
          </a:prstGeom>
          <a:ln w="6480">
            <a:solidFill>
              <a:srgbClr val="4472C4"/>
            </a:solidFill>
            <a:miter/>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305488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GB" sz="3600" b="0" i="1" strike="noStrike" spc="-1" dirty="0">
                <a:solidFill>
                  <a:srgbClr val="0070C0"/>
                </a:solidFill>
                <a:uFill>
                  <a:solidFill>
                    <a:srgbClr val="FFFFFF"/>
                  </a:solidFill>
                </a:uFill>
                <a:latin typeface="+mj-lt"/>
                <a:ea typeface="DejaVu Sans"/>
              </a:rPr>
              <a:t>k</a:t>
            </a:r>
            <a:r>
              <a:rPr lang="en-GB" sz="3600" b="0" strike="noStrike" spc="-1" dirty="0">
                <a:solidFill>
                  <a:srgbClr val="0070C0"/>
                </a:solidFill>
                <a:uFill>
                  <a:solidFill>
                    <a:srgbClr val="FFFFFF"/>
                  </a:solidFill>
                </a:uFill>
                <a:latin typeface="+mj-lt"/>
                <a:ea typeface="DejaVu Sans"/>
              </a:rPr>
              <a:t>-Value</a:t>
            </a:r>
            <a:endParaRPr lang="en-GB" sz="3600" b="0" strike="noStrike" spc="-1" dirty="0">
              <a:solidFill>
                <a:srgbClr val="0070C0"/>
              </a:solidFill>
              <a:uFill>
                <a:solidFill>
                  <a:srgbClr val="FFFFFF"/>
                </a:solidFill>
              </a:uFill>
              <a:latin typeface="+mj-lt"/>
            </a:endParaRPr>
          </a:p>
        </p:txBody>
      </p:sp>
      <p:sp>
        <p:nvSpPr>
          <p:cNvPr id="205"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We need a good way to decide on the appropriate </a:t>
            </a:r>
            <a:r>
              <a:rPr lang="en-GB" sz="1800" b="0" i="1" strike="noStrike" spc="-1" dirty="0">
                <a:solidFill>
                  <a:srgbClr val="555454"/>
                </a:solidFill>
                <a:uFill>
                  <a:solidFill>
                    <a:srgbClr val="FFFFFF"/>
                  </a:solidFill>
                </a:uFill>
                <a:ea typeface="DejaVu Sans"/>
              </a:rPr>
              <a:t>k-</a:t>
            </a:r>
            <a:r>
              <a:rPr lang="en-GB" sz="1800" b="0" strike="noStrike" spc="-1" dirty="0">
                <a:solidFill>
                  <a:srgbClr val="555454"/>
                </a:solidFill>
                <a:uFill>
                  <a:solidFill>
                    <a:srgbClr val="FFFFFF"/>
                  </a:solidFill>
                </a:uFill>
                <a:ea typeface="DejaVu Sans"/>
              </a:rPr>
              <a:t>Value</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The error rate is a good place to start</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If the error rate is 0, something is very wrong</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As we increase the </a:t>
            </a:r>
            <a:r>
              <a:rPr lang="en-GB" sz="1800" b="0" i="1" strike="noStrike" spc="-1" dirty="0">
                <a:solidFill>
                  <a:srgbClr val="555454"/>
                </a:solidFill>
                <a:uFill>
                  <a:solidFill>
                    <a:srgbClr val="FFFFFF"/>
                  </a:solidFill>
                </a:uFill>
                <a:ea typeface="DejaVu Sans"/>
              </a:rPr>
              <a:t>k</a:t>
            </a:r>
            <a:r>
              <a:rPr lang="en-GB" sz="1800" b="0" strike="noStrike" spc="-1" dirty="0">
                <a:solidFill>
                  <a:srgbClr val="555454"/>
                </a:solidFill>
                <a:uFill>
                  <a:solidFill>
                    <a:srgbClr val="FFFFFF"/>
                  </a:solidFill>
                </a:uFill>
                <a:ea typeface="DejaVu Sans"/>
              </a:rPr>
              <a:t>-Value, we will see it fluctuate until we reach an optimum point.</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If we didn’t have any test data, this would be impossible – so remember to split your training data for testing purposes</a:t>
            </a:r>
            <a:r>
              <a:rPr lang="en-GB" sz="1800" b="0" strike="noStrike" spc="-1" dirty="0">
                <a:solidFill>
                  <a:srgbClr val="FFFFFF"/>
                </a:solidFill>
                <a:uFill>
                  <a:solidFill>
                    <a:srgbClr val="FFFFFF"/>
                  </a:solidFill>
                </a:uFill>
                <a:ea typeface="DejaVu Sans"/>
              </a:rPr>
              <a:t>.</a:t>
            </a:r>
            <a:endParaRPr lang="en-GB" sz="1800" b="0" strike="noStrike" spc="-1" dirty="0">
              <a:solidFill>
                <a:srgbClr val="000000"/>
              </a:solidFill>
              <a:uFill>
                <a:solidFill>
                  <a:srgbClr val="FFFFFF"/>
                </a:solidFill>
              </a:uFill>
            </a:endParaRPr>
          </a:p>
        </p:txBody>
      </p:sp>
    </p:spTree>
    <p:extLst>
      <p:ext uri="{BB962C8B-B14F-4D97-AF65-F5344CB8AC3E}">
        <p14:creationId xmlns:p14="http://schemas.microsoft.com/office/powerpoint/2010/main" val="42136163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GB" sz="3600" b="0" i="1" strike="noStrike" spc="-1" dirty="0">
                <a:solidFill>
                  <a:srgbClr val="0070C0"/>
                </a:solidFill>
                <a:uFill>
                  <a:solidFill>
                    <a:srgbClr val="FFFFFF"/>
                  </a:solidFill>
                </a:uFill>
                <a:latin typeface="+mj-lt"/>
                <a:ea typeface="DejaVu Sans"/>
              </a:rPr>
              <a:t>k</a:t>
            </a:r>
            <a:r>
              <a:rPr lang="en-GB" sz="3600" b="0" strike="noStrike" spc="-1" dirty="0">
                <a:solidFill>
                  <a:srgbClr val="0070C0"/>
                </a:solidFill>
                <a:uFill>
                  <a:solidFill>
                    <a:srgbClr val="FFFFFF"/>
                  </a:solidFill>
                </a:uFill>
                <a:latin typeface="+mj-lt"/>
                <a:ea typeface="DejaVu Sans"/>
              </a:rPr>
              <a:t>-Value Validation</a:t>
            </a:r>
            <a:endParaRPr lang="en-GB" sz="3600" b="0" strike="noStrike" spc="-1" dirty="0">
              <a:solidFill>
                <a:srgbClr val="0070C0"/>
              </a:solidFill>
              <a:uFill>
                <a:solidFill>
                  <a:srgbClr val="FFFFFF"/>
                </a:solidFill>
              </a:uFill>
              <a:latin typeface="+mj-lt"/>
            </a:endParaRPr>
          </a:p>
        </p:txBody>
      </p:sp>
      <p:sp>
        <p:nvSpPr>
          <p:cNvPr id="207" name="CustomShape 2"/>
          <p:cNvSpPr/>
          <p:nvPr/>
        </p:nvSpPr>
        <p:spPr>
          <a:xfrm>
            <a:off x="838080" y="1825560"/>
            <a:ext cx="524736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Compare the training error compared to the validation error:</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0 error is always too good to be true – the real world is not like that</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However, with proper validation, the optimum </a:t>
            </a:r>
            <a:r>
              <a:rPr lang="en-GB" sz="1800" b="0" i="1" strike="noStrike" spc="-1" dirty="0">
                <a:solidFill>
                  <a:srgbClr val="555454"/>
                </a:solidFill>
                <a:uFill>
                  <a:solidFill>
                    <a:srgbClr val="FFFFFF"/>
                  </a:solidFill>
                </a:uFill>
                <a:ea typeface="DejaVu Sans"/>
              </a:rPr>
              <a:t>k</a:t>
            </a:r>
            <a:r>
              <a:rPr lang="en-GB" sz="1800" b="0" strike="noStrike" spc="-1" dirty="0">
                <a:solidFill>
                  <a:srgbClr val="555454"/>
                </a:solidFill>
                <a:uFill>
                  <a:solidFill>
                    <a:srgbClr val="FFFFFF"/>
                  </a:solidFill>
                </a:uFill>
                <a:ea typeface="DejaVu Sans"/>
              </a:rPr>
              <a:t>-Value should be easy to work out</a:t>
            </a:r>
            <a:endParaRPr lang="en-GB" sz="1800" b="0" strike="noStrike" spc="-1" dirty="0">
              <a:solidFill>
                <a:srgbClr val="555454"/>
              </a:solidFill>
              <a:uFill>
                <a:solidFill>
                  <a:srgbClr val="FFFFFF"/>
                </a:solidFill>
              </a:uFill>
            </a:endParaRPr>
          </a:p>
        </p:txBody>
      </p:sp>
      <p:pic>
        <p:nvPicPr>
          <p:cNvPr id="208" name="Picture 8"/>
          <p:cNvPicPr/>
          <p:nvPr/>
        </p:nvPicPr>
        <p:blipFill>
          <a:blip r:embed="rId2"/>
          <a:stretch/>
        </p:blipFill>
        <p:spPr>
          <a:xfrm>
            <a:off x="6312960" y="925920"/>
            <a:ext cx="5805720" cy="2932920"/>
          </a:xfrm>
          <a:prstGeom prst="rect">
            <a:avLst/>
          </a:prstGeom>
          <a:ln>
            <a:noFill/>
          </a:ln>
        </p:spPr>
      </p:pic>
      <p:pic>
        <p:nvPicPr>
          <p:cNvPr id="209" name="Picture 12"/>
          <p:cNvPicPr/>
          <p:nvPr/>
        </p:nvPicPr>
        <p:blipFill>
          <a:blip r:embed="rId3"/>
          <a:stretch/>
        </p:blipFill>
        <p:spPr>
          <a:xfrm>
            <a:off x="6312960" y="3859920"/>
            <a:ext cx="5790600" cy="2887200"/>
          </a:xfrm>
          <a:prstGeom prst="rect">
            <a:avLst/>
          </a:prstGeom>
          <a:ln>
            <a:noFill/>
          </a:ln>
        </p:spPr>
      </p:pic>
    </p:spTree>
    <p:extLst>
      <p:ext uri="{BB962C8B-B14F-4D97-AF65-F5344CB8AC3E}">
        <p14:creationId xmlns:p14="http://schemas.microsoft.com/office/powerpoint/2010/main" val="195269664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0"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GB" sz="3600" b="0" strike="noStrike" spc="-1" dirty="0">
                <a:solidFill>
                  <a:srgbClr val="0070C0"/>
                </a:solidFill>
                <a:uFill>
                  <a:solidFill>
                    <a:srgbClr val="FFFFFF"/>
                  </a:solidFill>
                </a:uFill>
                <a:latin typeface="+mj-lt"/>
                <a:ea typeface="DejaVu Sans"/>
              </a:rPr>
              <a:t>KNN Pros and Cons</a:t>
            </a:r>
            <a:endParaRPr lang="en-GB" sz="3600" b="0" strike="noStrike" spc="-1" dirty="0">
              <a:solidFill>
                <a:srgbClr val="0070C0"/>
              </a:solidFill>
              <a:uFill>
                <a:solidFill>
                  <a:srgbClr val="FFFFFF"/>
                </a:solidFill>
              </a:uFill>
              <a:latin typeface="+mj-lt"/>
            </a:endParaRPr>
          </a:p>
        </p:txBody>
      </p:sp>
      <p:sp>
        <p:nvSpPr>
          <p:cNvPr id="211"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KNN overfits completely to its training data</a:t>
            </a:r>
            <a:endParaRPr lang="en-GB" sz="1800" b="0" strike="noStrike" spc="-1" dirty="0">
              <a:solidFill>
                <a:srgbClr val="555454"/>
              </a:solidFill>
              <a:uFill>
                <a:solidFill>
                  <a:srgbClr val="FFFFFF"/>
                </a:solidFill>
              </a:uFill>
            </a:endParaRPr>
          </a:p>
          <a:p>
            <a:pPr marL="685800" lvl="1" indent="-227520">
              <a:lnSpc>
                <a:spcPct val="100000"/>
              </a:lnSpc>
              <a:spcBef>
                <a:spcPts val="499"/>
              </a:spcBef>
              <a:buClr>
                <a:srgbClr val="FFFFFF"/>
              </a:buClr>
              <a:buFont typeface="Arial"/>
              <a:buChar char="•"/>
            </a:pPr>
            <a:r>
              <a:rPr lang="en-GB" sz="1800" b="0" strike="noStrike" spc="-1" dirty="0">
                <a:solidFill>
                  <a:srgbClr val="555454"/>
                </a:solidFill>
                <a:uFill>
                  <a:solidFill>
                    <a:srgbClr val="FFFFFF"/>
                  </a:solidFill>
                </a:uFill>
                <a:ea typeface="DejaVu Sans"/>
              </a:rPr>
              <a:t>This is useful in some ways, as this level of generalisation is acceptable for some applications, especially in light of its speed</a:t>
            </a:r>
            <a:endParaRPr lang="en-GB" sz="1800" b="0" strike="noStrike" spc="-1" dirty="0">
              <a:solidFill>
                <a:srgbClr val="555454"/>
              </a:solidFill>
              <a:uFill>
                <a:solidFill>
                  <a:srgbClr val="FFFFFF"/>
                </a:solidFill>
              </a:uFill>
            </a:endParaRPr>
          </a:p>
          <a:p>
            <a:pPr marL="685800" lvl="1" indent="-227520">
              <a:lnSpc>
                <a:spcPct val="100000"/>
              </a:lnSpc>
              <a:spcBef>
                <a:spcPts val="499"/>
              </a:spcBef>
              <a:buClr>
                <a:srgbClr val="FFFFFF"/>
              </a:buClr>
              <a:buFont typeface="Arial"/>
              <a:buChar char="•"/>
            </a:pPr>
            <a:r>
              <a:rPr lang="en-GB" sz="1800" b="0" strike="noStrike" spc="-1" dirty="0">
                <a:solidFill>
                  <a:srgbClr val="555454"/>
                </a:solidFill>
                <a:uFill>
                  <a:solidFill>
                    <a:srgbClr val="FFFFFF"/>
                  </a:solidFill>
                </a:uFill>
                <a:ea typeface="DejaVu Sans"/>
              </a:rPr>
              <a:t>However, this also means it can be inflexible</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KNN has a complex decision boundary</a:t>
            </a:r>
            <a:endParaRPr lang="en-GB" sz="1800" b="0" strike="noStrike" spc="-1" dirty="0">
              <a:solidFill>
                <a:srgbClr val="555454"/>
              </a:solidFill>
              <a:uFill>
                <a:solidFill>
                  <a:srgbClr val="FFFFFF"/>
                </a:solidFill>
              </a:uFill>
            </a:endParaRPr>
          </a:p>
          <a:p>
            <a:pPr marL="685800" lvl="1" indent="-227520">
              <a:lnSpc>
                <a:spcPct val="100000"/>
              </a:lnSpc>
              <a:spcBef>
                <a:spcPts val="499"/>
              </a:spcBef>
              <a:buClr>
                <a:srgbClr val="FFFFFF"/>
              </a:buClr>
              <a:buFont typeface="Arial"/>
              <a:buChar char="•"/>
            </a:pPr>
            <a:r>
              <a:rPr lang="en-GB" sz="1800" b="0" strike="noStrike" spc="-1" dirty="0">
                <a:solidFill>
                  <a:srgbClr val="555454"/>
                </a:solidFill>
                <a:uFill>
                  <a:solidFill>
                    <a:srgbClr val="FFFFFF"/>
                  </a:solidFill>
                </a:uFill>
                <a:ea typeface="DejaVu Sans"/>
              </a:rPr>
              <a:t>This helps it to fully capture all the features of the training data</a:t>
            </a:r>
            <a:endParaRPr lang="en-GB" sz="1800" b="0" strike="noStrike" spc="-1" dirty="0">
              <a:solidFill>
                <a:srgbClr val="555454"/>
              </a:solidFill>
              <a:uFill>
                <a:solidFill>
                  <a:srgbClr val="FFFFFF"/>
                </a:solidFill>
              </a:uFill>
            </a:endParaRPr>
          </a:p>
          <a:p>
            <a:pPr marL="685800" lvl="1" indent="-227520">
              <a:lnSpc>
                <a:spcPct val="100000"/>
              </a:lnSpc>
              <a:spcBef>
                <a:spcPts val="499"/>
              </a:spcBef>
              <a:buClr>
                <a:srgbClr val="FFFFFF"/>
              </a:buClr>
              <a:buFont typeface="Arial"/>
              <a:buChar char="•"/>
            </a:pPr>
            <a:r>
              <a:rPr lang="en-GB" sz="1800" b="0" strike="noStrike" spc="-1" dirty="0">
                <a:solidFill>
                  <a:srgbClr val="555454"/>
                </a:solidFill>
                <a:uFill>
                  <a:solidFill>
                    <a:srgbClr val="FFFFFF"/>
                  </a:solidFill>
                </a:uFill>
                <a:ea typeface="DejaVu Sans"/>
              </a:rPr>
              <a:t>When might this be an issue?</a:t>
            </a:r>
            <a:endParaRPr lang="en-GB" sz="1800" b="0" strike="noStrike" spc="-1" dirty="0">
              <a:solidFill>
                <a:srgbClr val="555454"/>
              </a:solidFill>
              <a:uFill>
                <a:solidFill>
                  <a:srgbClr val="FFFFFF"/>
                </a:solidFill>
              </a:uFill>
            </a:endParaRPr>
          </a:p>
        </p:txBody>
      </p:sp>
    </p:spTree>
    <p:extLst>
      <p:ext uri="{BB962C8B-B14F-4D97-AF65-F5344CB8AC3E}">
        <p14:creationId xmlns:p14="http://schemas.microsoft.com/office/powerpoint/2010/main" val="11204512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GB" sz="3600" b="0" strike="noStrike" spc="-1" dirty="0">
                <a:solidFill>
                  <a:srgbClr val="0070C0"/>
                </a:solidFill>
                <a:uFill>
                  <a:solidFill>
                    <a:srgbClr val="FFFFFF"/>
                  </a:solidFill>
                </a:uFill>
                <a:latin typeface="+mj-lt"/>
                <a:ea typeface="DejaVu Sans"/>
              </a:rPr>
              <a:t>KNN Worked Example</a:t>
            </a:r>
            <a:endParaRPr lang="en-GB" sz="3600" b="0" strike="noStrike" spc="-1" dirty="0">
              <a:solidFill>
                <a:srgbClr val="0070C0"/>
              </a:solidFill>
              <a:uFill>
                <a:solidFill>
                  <a:srgbClr val="FFFFFF"/>
                </a:solidFill>
              </a:uFill>
              <a:latin typeface="+mj-lt"/>
            </a:endParaRPr>
          </a:p>
        </p:txBody>
      </p:sp>
      <p:sp>
        <p:nvSpPr>
          <p:cNvPr id="213"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Let’s dive right in with a high-dimensional data set</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For this, we will use </a:t>
            </a:r>
            <a:r>
              <a:rPr lang="en-GB" sz="1800" b="0" strike="noStrike" spc="-1">
                <a:solidFill>
                  <a:srgbClr val="555454"/>
                </a:solidFill>
                <a:uFill>
                  <a:solidFill>
                    <a:srgbClr val="FFFFFF"/>
                  </a:solidFill>
                </a:uFill>
                <a:ea typeface="DejaVu Sans"/>
              </a:rPr>
              <a:t>the UCI’s Breast </a:t>
            </a:r>
            <a:r>
              <a:rPr lang="en-GB" sz="1800" b="0" strike="noStrike" spc="-1" dirty="0">
                <a:solidFill>
                  <a:srgbClr val="555454"/>
                </a:solidFill>
                <a:uFill>
                  <a:solidFill>
                    <a:srgbClr val="FFFFFF"/>
                  </a:solidFill>
                </a:uFill>
                <a:ea typeface="DejaVu Sans"/>
              </a:rPr>
              <a:t>Cancer data set</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It has 31 Variables that can be used to determine the categorisation of a cell – cancerous, or not cancerous</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From this, we will build a decision boundary, validate the model, and see how it performs on novel, unlabelled data</a:t>
            </a:r>
            <a:endParaRPr lang="en-GB" sz="1800" b="0" strike="noStrike" spc="-1" dirty="0">
              <a:solidFill>
                <a:srgbClr val="555454"/>
              </a:solidFill>
              <a:uFill>
                <a:solidFill>
                  <a:srgbClr val="FFFFFF"/>
                </a:solidFill>
              </a:uFill>
            </a:endParaRPr>
          </a:p>
        </p:txBody>
      </p:sp>
    </p:spTree>
    <p:extLst>
      <p:ext uri="{BB962C8B-B14F-4D97-AF65-F5344CB8AC3E}">
        <p14:creationId xmlns:p14="http://schemas.microsoft.com/office/powerpoint/2010/main" val="12520466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GB" sz="3600" b="0" strike="noStrike" spc="-1" dirty="0">
                <a:solidFill>
                  <a:srgbClr val="0070C0"/>
                </a:solidFill>
                <a:uFill>
                  <a:solidFill>
                    <a:srgbClr val="FFFFFF"/>
                  </a:solidFill>
                </a:uFill>
                <a:latin typeface="+mj-lt"/>
                <a:ea typeface="DejaVu Sans"/>
              </a:rPr>
              <a:t>Example R Code</a:t>
            </a:r>
            <a:endParaRPr lang="en-GB" sz="3600" b="0" strike="noStrike" spc="-1" dirty="0">
              <a:solidFill>
                <a:srgbClr val="0070C0"/>
              </a:solidFill>
              <a:uFill>
                <a:solidFill>
                  <a:srgbClr val="FFFFFF"/>
                </a:solidFill>
              </a:uFill>
              <a:latin typeface="+mj-lt"/>
            </a:endParaRPr>
          </a:p>
        </p:txBody>
      </p:sp>
      <p:sp>
        <p:nvSpPr>
          <p:cNvPr id="215"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To do a KNN in R, we will import the </a:t>
            </a:r>
            <a:r>
              <a:rPr lang="en-GB" sz="1800" b="0" i="1" strike="noStrike" spc="-1" dirty="0">
                <a:solidFill>
                  <a:srgbClr val="555454"/>
                </a:solidFill>
                <a:uFill>
                  <a:solidFill>
                    <a:srgbClr val="FFFFFF"/>
                  </a:solidFill>
                </a:uFill>
                <a:ea typeface="DejaVu Sans"/>
              </a:rPr>
              <a:t>class</a:t>
            </a:r>
            <a:r>
              <a:rPr lang="en-GB" sz="1800" b="0" strike="noStrike" spc="-1" dirty="0">
                <a:solidFill>
                  <a:srgbClr val="555454"/>
                </a:solidFill>
                <a:uFill>
                  <a:solidFill>
                    <a:srgbClr val="FFFFFF"/>
                  </a:solidFill>
                </a:uFill>
                <a:ea typeface="DejaVu Sans"/>
              </a:rPr>
              <a:t> package</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This contains a range of classifiers, including KNN</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Once the dataset is imported, you will need to determine which variables are worth including and do any transformations necessary to make the data fit for the KNN algorithm</a:t>
            </a:r>
            <a:endParaRPr lang="en-GB" sz="1800" b="0" strike="noStrike" spc="-1" dirty="0">
              <a:solidFill>
                <a:srgbClr val="555454"/>
              </a:solidFill>
              <a:uFill>
                <a:solidFill>
                  <a:srgbClr val="FFFFFF"/>
                </a:solidFill>
              </a:uFill>
            </a:endParaRPr>
          </a:p>
        </p:txBody>
      </p:sp>
    </p:spTree>
    <p:extLst>
      <p:ext uri="{BB962C8B-B14F-4D97-AF65-F5344CB8AC3E}">
        <p14:creationId xmlns:p14="http://schemas.microsoft.com/office/powerpoint/2010/main" val="24992863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GB" sz="3600" b="0" strike="noStrike" spc="-1" dirty="0">
                <a:solidFill>
                  <a:srgbClr val="0070C0"/>
                </a:solidFill>
                <a:uFill>
                  <a:solidFill>
                    <a:srgbClr val="FFFFFF"/>
                  </a:solidFill>
                </a:uFill>
                <a:latin typeface="+mj-lt"/>
                <a:ea typeface="DejaVu Sans"/>
              </a:rPr>
              <a:t>Components - Statistics</a:t>
            </a:r>
            <a:endParaRPr lang="en-GB" sz="3600" b="0" strike="noStrike" spc="-1" dirty="0">
              <a:solidFill>
                <a:srgbClr val="0070C0"/>
              </a:solidFill>
              <a:uFill>
                <a:solidFill>
                  <a:srgbClr val="FFFFFF"/>
                </a:solidFill>
              </a:uFill>
              <a:latin typeface="+mj-lt"/>
            </a:endParaRPr>
          </a:p>
        </p:txBody>
      </p:sp>
      <p:sp>
        <p:nvSpPr>
          <p:cNvPr id="79"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Descriptive statistics – means, variance</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Experimental statistics – ANOVA, T-tests, Chi-squared</a:t>
            </a:r>
            <a:endParaRPr lang="en-GB" sz="1800" b="0" strike="noStrike" spc="-1" dirty="0">
              <a:solidFill>
                <a:srgbClr val="555454"/>
              </a:solidFill>
              <a:uFill>
                <a:solidFill>
                  <a:srgbClr val="FFFFFF"/>
                </a:solidFill>
              </a:uFill>
            </a:endParaRPr>
          </a:p>
          <a:p>
            <a:pPr>
              <a:lnSpc>
                <a:spcPct val="100000"/>
              </a:lnSpc>
              <a:spcBef>
                <a:spcPts val="1001"/>
              </a:spcBef>
            </a:pPr>
            <a:endParaRPr lang="en-GB" sz="1800" b="0" strike="noStrike" spc="-1" dirty="0">
              <a:solidFill>
                <a:srgbClr val="000000"/>
              </a:solidFill>
              <a:uFill>
                <a:solidFill>
                  <a:srgbClr val="FFFFFF"/>
                </a:solidFill>
              </a:uFill>
            </a:endParaRPr>
          </a:p>
        </p:txBody>
      </p:sp>
    </p:spTree>
    <p:extLst>
      <p:ext uri="{BB962C8B-B14F-4D97-AF65-F5344CB8AC3E}">
        <p14:creationId xmlns:p14="http://schemas.microsoft.com/office/powerpoint/2010/main" val="205750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GB" sz="3600" b="0" strike="noStrike" spc="-1" dirty="0">
                <a:solidFill>
                  <a:srgbClr val="0070C0"/>
                </a:solidFill>
                <a:uFill>
                  <a:solidFill>
                    <a:srgbClr val="FFFFFF"/>
                  </a:solidFill>
                </a:uFill>
                <a:latin typeface="+mj-lt"/>
                <a:ea typeface="DejaVu Sans"/>
              </a:rPr>
              <a:t>Components – Machine Learning</a:t>
            </a:r>
            <a:endParaRPr lang="en-GB" sz="3600" b="0" strike="noStrike" spc="-1" dirty="0">
              <a:solidFill>
                <a:srgbClr val="0070C0"/>
              </a:solidFill>
              <a:uFill>
                <a:solidFill>
                  <a:srgbClr val="FFFFFF"/>
                </a:solidFill>
              </a:uFill>
              <a:latin typeface="+mj-lt"/>
            </a:endParaRPr>
          </a:p>
        </p:txBody>
      </p:sp>
      <p:sp>
        <p:nvSpPr>
          <p:cNvPr id="81"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Algorithmic methods – k-nearest neighbour, boosted graphs, decision trees</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Bio-inspired methods – neural networks, genetic algorithms</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endParaRPr lang="en-GB" sz="1800" b="0" strike="noStrike" spc="-1" dirty="0">
              <a:solidFill>
                <a:srgbClr val="555454"/>
              </a:solidFill>
              <a:uFill>
                <a:solidFill>
                  <a:srgbClr val="FFFFFF"/>
                </a:solidFill>
              </a:uFill>
              <a:ea typeface="DejaVu Sans"/>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These have a lot of overlap with statistics, and can be used in equivalent ways</a:t>
            </a:r>
            <a:endParaRPr lang="en-GB" sz="1800" b="0" strike="noStrike" spc="-1" dirty="0">
              <a:solidFill>
                <a:srgbClr val="555454"/>
              </a:solidFill>
              <a:uFill>
                <a:solidFill>
                  <a:srgbClr val="FFFFFF"/>
                </a:solidFill>
              </a:uFill>
            </a:endParaRPr>
          </a:p>
          <a:p>
            <a:pPr>
              <a:lnSpc>
                <a:spcPct val="100000"/>
              </a:lnSpc>
              <a:spcBef>
                <a:spcPts val="1001"/>
              </a:spcBef>
            </a:pPr>
            <a:endParaRPr lang="en-GB" sz="1800" b="0" strike="noStrike" spc="-1" dirty="0">
              <a:solidFill>
                <a:srgbClr val="000000"/>
              </a:solidFill>
              <a:uFill>
                <a:solidFill>
                  <a:srgbClr val="FFFFFF"/>
                </a:solidFill>
              </a:uFill>
            </a:endParaRPr>
          </a:p>
        </p:txBody>
      </p:sp>
    </p:spTree>
    <p:extLst>
      <p:ext uri="{BB962C8B-B14F-4D97-AF65-F5344CB8AC3E}">
        <p14:creationId xmlns:p14="http://schemas.microsoft.com/office/powerpoint/2010/main" val="10960442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GB" sz="3600" b="0" strike="noStrike" spc="-1" dirty="0">
                <a:solidFill>
                  <a:srgbClr val="0070C0"/>
                </a:solidFill>
                <a:uFill>
                  <a:solidFill>
                    <a:srgbClr val="FFFFFF"/>
                  </a:solidFill>
                </a:uFill>
                <a:latin typeface="+mj-lt"/>
                <a:ea typeface="DejaVu Sans"/>
              </a:rPr>
              <a:t>Components – Business Intelligence</a:t>
            </a:r>
            <a:endParaRPr lang="en-GB" sz="3600" b="0" strike="noStrike" spc="-1" dirty="0">
              <a:solidFill>
                <a:srgbClr val="0070C0"/>
              </a:solidFill>
              <a:uFill>
                <a:solidFill>
                  <a:srgbClr val="FFFFFF"/>
                </a:solidFill>
              </a:uFill>
              <a:latin typeface="+mj-lt"/>
            </a:endParaRPr>
          </a:p>
        </p:txBody>
      </p:sp>
      <p:sp>
        <p:nvSpPr>
          <p:cNvPr id="83"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Data mining – finding meaning from the masses of data that an organisation produces</a:t>
            </a:r>
            <a:endParaRPr lang="en-GB" sz="1800" spc="-1" dirty="0">
              <a:solidFill>
                <a:srgbClr val="555454"/>
              </a:solidFill>
              <a:uFill>
                <a:solidFill>
                  <a:srgbClr val="FFFFFF"/>
                </a:solidFill>
              </a:uFill>
            </a:endParaRPr>
          </a:p>
          <a:p>
            <a:pPr marL="685800" lvl="1" indent="-227520">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Related to Synthetic Data</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endParaRPr lang="en-GB" sz="1800" b="0" strike="noStrike" spc="-1" dirty="0">
              <a:solidFill>
                <a:srgbClr val="555454"/>
              </a:solidFill>
              <a:uFill>
                <a:solidFill>
                  <a:srgbClr val="FFFFFF"/>
                </a:solidFill>
              </a:uFill>
              <a:ea typeface="DejaVu Sans"/>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Visualisation – presenting your data in the most appropriate ways</a:t>
            </a:r>
          </a:p>
          <a:p>
            <a:pPr marL="685800" lvl="1" indent="-227520">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Histograms</a:t>
            </a:r>
          </a:p>
          <a:p>
            <a:pPr marL="685800" lvl="1" indent="-227520">
              <a:spcBef>
                <a:spcPts val="1001"/>
              </a:spcBef>
              <a:buClr>
                <a:srgbClr val="FFFFFF"/>
              </a:buClr>
              <a:buFont typeface="Arial"/>
              <a:buChar char="•"/>
            </a:pPr>
            <a:r>
              <a:rPr lang="en-GB" sz="1800" spc="-1" dirty="0">
                <a:solidFill>
                  <a:srgbClr val="555454"/>
                </a:solidFill>
                <a:uFill>
                  <a:solidFill>
                    <a:srgbClr val="FFFFFF"/>
                  </a:solidFill>
                </a:uFill>
                <a:ea typeface="DejaVu Sans"/>
              </a:rPr>
              <a:t>S</a:t>
            </a:r>
            <a:r>
              <a:rPr lang="en-GB" sz="1800" b="0" strike="noStrike" spc="-1" dirty="0">
                <a:solidFill>
                  <a:srgbClr val="555454"/>
                </a:solidFill>
                <a:uFill>
                  <a:solidFill>
                    <a:srgbClr val="FFFFFF"/>
                  </a:solidFill>
                </a:uFill>
                <a:ea typeface="DejaVu Sans"/>
              </a:rPr>
              <a:t>catter plots</a:t>
            </a:r>
            <a:endParaRPr lang="en-GB" sz="1800" spc="-1" dirty="0">
              <a:solidFill>
                <a:srgbClr val="555454"/>
              </a:solidFill>
              <a:uFill>
                <a:solidFill>
                  <a:srgbClr val="FFFFFF"/>
                </a:solidFill>
              </a:uFill>
              <a:ea typeface="DejaVu Sans"/>
            </a:endParaRPr>
          </a:p>
          <a:p>
            <a:pPr marL="685800" lvl="1" indent="-227520">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Nodal graphs</a:t>
            </a:r>
            <a:endParaRPr lang="en-GB" sz="1800" b="0" strike="noStrike" spc="-1" dirty="0">
              <a:solidFill>
                <a:srgbClr val="555454"/>
              </a:solidFill>
              <a:uFill>
                <a:solidFill>
                  <a:srgbClr val="FFFFFF"/>
                </a:solidFill>
              </a:uFill>
            </a:endParaRPr>
          </a:p>
        </p:txBody>
      </p:sp>
    </p:spTree>
    <p:extLst>
      <p:ext uri="{BB962C8B-B14F-4D97-AF65-F5344CB8AC3E}">
        <p14:creationId xmlns:p14="http://schemas.microsoft.com/office/powerpoint/2010/main" val="6682962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GB" sz="3600" b="0" strike="noStrike" spc="-1" dirty="0">
                <a:solidFill>
                  <a:srgbClr val="0070C0"/>
                </a:solidFill>
                <a:uFill>
                  <a:solidFill>
                    <a:srgbClr val="FFFFFF"/>
                  </a:solidFill>
                </a:uFill>
                <a:latin typeface="+mj-lt"/>
                <a:ea typeface="DejaVu Sans"/>
              </a:rPr>
              <a:t>Questions we can ask</a:t>
            </a:r>
            <a:endParaRPr lang="en-GB" sz="3600" b="0" strike="noStrike" spc="-1" dirty="0">
              <a:solidFill>
                <a:srgbClr val="0070C0"/>
              </a:solidFill>
              <a:uFill>
                <a:solidFill>
                  <a:srgbClr val="FFFFFF"/>
                </a:solidFill>
              </a:uFill>
              <a:latin typeface="+mj-lt"/>
            </a:endParaRPr>
          </a:p>
        </p:txBody>
      </p:sp>
      <p:sp>
        <p:nvSpPr>
          <p:cNvPr id="85"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There are 5 questions that the plethora of Data Science techniques can answer:</a:t>
            </a:r>
            <a:endParaRPr lang="en-GB" sz="1800" b="0" strike="noStrike" spc="-1" dirty="0">
              <a:solidFill>
                <a:srgbClr val="555454"/>
              </a:solidFill>
              <a:uFill>
                <a:solidFill>
                  <a:srgbClr val="FFFFFF"/>
                </a:solidFill>
              </a:uFill>
            </a:endParaRPr>
          </a:p>
          <a:p>
            <a:pPr marL="801180" lvl="1" indent="-342900">
              <a:lnSpc>
                <a:spcPct val="100000"/>
              </a:lnSpc>
              <a:spcBef>
                <a:spcPts val="499"/>
              </a:spcBef>
              <a:buClr>
                <a:srgbClr val="FFFFFF"/>
              </a:buClr>
              <a:buFont typeface="Arial" panose="020B0604020202020204" pitchFamily="34" charset="0"/>
              <a:buChar char="•"/>
            </a:pPr>
            <a:r>
              <a:rPr lang="en-GB" sz="1800" b="0" strike="noStrike" spc="-1" dirty="0">
                <a:solidFill>
                  <a:srgbClr val="555454"/>
                </a:solidFill>
                <a:uFill>
                  <a:solidFill>
                    <a:srgbClr val="FFFFFF"/>
                  </a:solidFill>
                </a:uFill>
                <a:ea typeface="DejaVu Sans"/>
              </a:rPr>
              <a:t>Which category?</a:t>
            </a:r>
            <a:endParaRPr lang="en-GB" sz="1800" b="0" strike="noStrike" spc="-1" dirty="0">
              <a:solidFill>
                <a:srgbClr val="555454"/>
              </a:solidFill>
              <a:uFill>
                <a:solidFill>
                  <a:srgbClr val="FFFFFF"/>
                </a:solidFill>
              </a:uFill>
            </a:endParaRPr>
          </a:p>
          <a:p>
            <a:pPr marL="801180" lvl="1" indent="-342900">
              <a:lnSpc>
                <a:spcPct val="100000"/>
              </a:lnSpc>
              <a:spcBef>
                <a:spcPts val="499"/>
              </a:spcBef>
              <a:buClr>
                <a:srgbClr val="FFFFFF"/>
              </a:buClr>
              <a:buFont typeface="Arial" panose="020B0604020202020204" pitchFamily="34" charset="0"/>
              <a:buChar char="•"/>
            </a:pPr>
            <a:r>
              <a:rPr lang="en-GB" sz="1800" b="0" strike="noStrike" spc="-1" dirty="0">
                <a:solidFill>
                  <a:srgbClr val="555454"/>
                </a:solidFill>
                <a:uFill>
                  <a:solidFill>
                    <a:srgbClr val="FFFFFF"/>
                  </a:solidFill>
                </a:uFill>
                <a:ea typeface="DejaVu Sans"/>
              </a:rPr>
              <a:t>Is this anomalous?</a:t>
            </a:r>
            <a:endParaRPr lang="en-GB" sz="1800" b="0" strike="noStrike" spc="-1" dirty="0">
              <a:solidFill>
                <a:srgbClr val="555454"/>
              </a:solidFill>
              <a:uFill>
                <a:solidFill>
                  <a:srgbClr val="FFFFFF"/>
                </a:solidFill>
              </a:uFill>
            </a:endParaRPr>
          </a:p>
          <a:p>
            <a:pPr marL="801180" lvl="1" indent="-342900">
              <a:lnSpc>
                <a:spcPct val="100000"/>
              </a:lnSpc>
              <a:spcBef>
                <a:spcPts val="499"/>
              </a:spcBef>
              <a:buClr>
                <a:srgbClr val="FFFFFF"/>
              </a:buClr>
              <a:buFont typeface="Arial" panose="020B0604020202020204" pitchFamily="34" charset="0"/>
              <a:buChar char="•"/>
            </a:pPr>
            <a:r>
              <a:rPr lang="en-GB" sz="1800" b="0" strike="noStrike" spc="-1" dirty="0">
                <a:solidFill>
                  <a:srgbClr val="555454"/>
                </a:solidFill>
                <a:uFill>
                  <a:solidFill>
                    <a:srgbClr val="FFFFFF"/>
                  </a:solidFill>
                </a:uFill>
                <a:ea typeface="DejaVu Sans"/>
              </a:rPr>
              <a:t>How many?</a:t>
            </a:r>
            <a:endParaRPr lang="en-GB" sz="1800" b="0" strike="noStrike" spc="-1" dirty="0">
              <a:solidFill>
                <a:srgbClr val="555454"/>
              </a:solidFill>
              <a:uFill>
                <a:solidFill>
                  <a:srgbClr val="FFFFFF"/>
                </a:solidFill>
              </a:uFill>
            </a:endParaRPr>
          </a:p>
          <a:p>
            <a:pPr marL="801180" lvl="1" indent="-342900">
              <a:lnSpc>
                <a:spcPct val="100000"/>
              </a:lnSpc>
              <a:spcBef>
                <a:spcPts val="499"/>
              </a:spcBef>
              <a:buClr>
                <a:srgbClr val="FFFFFF"/>
              </a:buClr>
              <a:buFont typeface="Arial" panose="020B0604020202020204" pitchFamily="34" charset="0"/>
              <a:buChar char="•"/>
            </a:pPr>
            <a:r>
              <a:rPr lang="en-GB" sz="1800" b="0" strike="noStrike" spc="-1" dirty="0">
                <a:solidFill>
                  <a:srgbClr val="555454"/>
                </a:solidFill>
                <a:uFill>
                  <a:solidFill>
                    <a:srgbClr val="FFFFFF"/>
                  </a:solidFill>
                </a:uFill>
                <a:ea typeface="DejaVu Sans"/>
              </a:rPr>
              <a:t>What is the pattern?</a:t>
            </a:r>
            <a:endParaRPr lang="en-GB" sz="1800" b="0" strike="noStrike" spc="-1" dirty="0">
              <a:solidFill>
                <a:srgbClr val="555454"/>
              </a:solidFill>
              <a:uFill>
                <a:solidFill>
                  <a:srgbClr val="FFFFFF"/>
                </a:solidFill>
              </a:uFill>
            </a:endParaRPr>
          </a:p>
          <a:p>
            <a:pPr marL="801180" lvl="1" indent="-342900">
              <a:lnSpc>
                <a:spcPct val="100000"/>
              </a:lnSpc>
              <a:spcBef>
                <a:spcPts val="499"/>
              </a:spcBef>
              <a:buClr>
                <a:srgbClr val="FFFFFF"/>
              </a:buClr>
              <a:buFont typeface="Arial" panose="020B0604020202020204" pitchFamily="34" charset="0"/>
              <a:buChar char="•"/>
            </a:pPr>
            <a:r>
              <a:rPr lang="en-GB" sz="1800" b="0" strike="noStrike" spc="-1" dirty="0">
                <a:solidFill>
                  <a:srgbClr val="555454"/>
                </a:solidFill>
                <a:uFill>
                  <a:solidFill>
                    <a:srgbClr val="FFFFFF"/>
                  </a:solidFill>
                </a:uFill>
                <a:ea typeface="DejaVu Sans"/>
              </a:rPr>
              <a:t>What comes next?</a:t>
            </a:r>
            <a:endParaRPr lang="en-GB" sz="1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1800" b="0" strike="noStrike" spc="-1" dirty="0">
                <a:solidFill>
                  <a:srgbClr val="555454"/>
                </a:solidFill>
                <a:uFill>
                  <a:solidFill>
                    <a:srgbClr val="FFFFFF"/>
                  </a:solidFill>
                </a:uFill>
                <a:ea typeface="DejaVu Sans"/>
              </a:rPr>
              <a:t>Which question(s) you need to answer will inform which methods are needed.</a:t>
            </a:r>
            <a:endParaRPr lang="en-GB" sz="1800" b="0" strike="noStrike" spc="-1" dirty="0">
              <a:solidFill>
                <a:srgbClr val="555454"/>
              </a:solidFill>
              <a:uFill>
                <a:solidFill>
                  <a:srgbClr val="FFFFFF"/>
                </a:solidFill>
              </a:uFill>
            </a:endParaRPr>
          </a:p>
        </p:txBody>
      </p:sp>
    </p:spTree>
    <p:extLst>
      <p:ext uri="{BB962C8B-B14F-4D97-AF65-F5344CB8AC3E}">
        <p14:creationId xmlns:p14="http://schemas.microsoft.com/office/powerpoint/2010/main" val="18734349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GB" sz="3600" b="0" strike="noStrike" spc="-1" dirty="0">
                <a:solidFill>
                  <a:srgbClr val="0070C0"/>
                </a:solidFill>
                <a:uFill>
                  <a:solidFill>
                    <a:srgbClr val="FFFFFF"/>
                  </a:solidFill>
                </a:uFill>
                <a:latin typeface="+mj-lt"/>
                <a:ea typeface="DejaVu Sans"/>
              </a:rPr>
              <a:t>How to answer them</a:t>
            </a:r>
            <a:endParaRPr lang="en-GB" sz="3600" b="0" strike="noStrike" spc="-1" dirty="0">
              <a:solidFill>
                <a:srgbClr val="0070C0"/>
              </a:solidFill>
              <a:uFill>
                <a:solidFill>
                  <a:srgbClr val="FFFFFF"/>
                </a:solidFill>
              </a:uFill>
              <a:latin typeface="+mj-lt"/>
            </a:endParaRPr>
          </a:p>
        </p:txBody>
      </p:sp>
      <p:sp>
        <p:nvSpPr>
          <p:cNvPr id="8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100000"/>
              </a:lnSpc>
              <a:spcBef>
                <a:spcPts val="1001"/>
              </a:spcBef>
              <a:buClr>
                <a:srgbClr val="FFFFFF"/>
              </a:buClr>
              <a:buFont typeface="Arial"/>
              <a:buChar char="•"/>
            </a:pPr>
            <a:r>
              <a:rPr lang="en-GB" sz="2800" b="0" strike="noStrike" spc="-1" dirty="0">
                <a:solidFill>
                  <a:srgbClr val="555454"/>
                </a:solidFill>
                <a:uFill>
                  <a:solidFill>
                    <a:srgbClr val="FFFFFF"/>
                  </a:solidFill>
                </a:uFill>
                <a:ea typeface="DejaVu Sans"/>
              </a:rPr>
              <a:t>Which category?	</a:t>
            </a:r>
            <a:r>
              <a:rPr lang="en-GB" sz="2800" b="0" strike="noStrike" spc="-1" dirty="0">
                <a:solidFill>
                  <a:srgbClr val="0070C0"/>
                </a:solidFill>
                <a:uFill>
                  <a:solidFill>
                    <a:srgbClr val="FFFFFF"/>
                  </a:solidFill>
                </a:uFill>
                <a:ea typeface="DejaVu Sans"/>
              </a:rPr>
              <a:t>-&gt;</a:t>
            </a:r>
            <a:r>
              <a:rPr lang="en-GB" sz="2800" b="0" strike="noStrike" spc="-1" dirty="0">
                <a:solidFill>
                  <a:srgbClr val="555454"/>
                </a:solidFill>
                <a:uFill>
                  <a:solidFill>
                    <a:srgbClr val="FFFFFF"/>
                  </a:solidFill>
                </a:uFill>
                <a:ea typeface="DejaVu Sans"/>
              </a:rPr>
              <a:t> 	Classification techniques</a:t>
            </a:r>
            <a:endParaRPr lang="en-GB" sz="2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2800" b="0" strike="noStrike" spc="-1" dirty="0">
                <a:solidFill>
                  <a:srgbClr val="555454"/>
                </a:solidFill>
                <a:uFill>
                  <a:solidFill>
                    <a:srgbClr val="FFFFFF"/>
                  </a:solidFill>
                </a:uFill>
                <a:ea typeface="DejaVu Sans"/>
              </a:rPr>
              <a:t>Is this anomalous?	</a:t>
            </a:r>
            <a:r>
              <a:rPr lang="en-GB" sz="2800" b="0" strike="noStrike" spc="-1" dirty="0">
                <a:solidFill>
                  <a:srgbClr val="0070C0"/>
                </a:solidFill>
                <a:uFill>
                  <a:solidFill>
                    <a:srgbClr val="FFFFFF"/>
                  </a:solidFill>
                </a:uFill>
                <a:ea typeface="DejaVu Sans"/>
              </a:rPr>
              <a:t>-&gt;</a:t>
            </a:r>
            <a:r>
              <a:rPr lang="en-GB" sz="2800" b="0" strike="noStrike" spc="-1" dirty="0">
                <a:solidFill>
                  <a:srgbClr val="555454"/>
                </a:solidFill>
                <a:uFill>
                  <a:solidFill>
                    <a:srgbClr val="FFFFFF"/>
                  </a:solidFill>
                </a:uFill>
                <a:ea typeface="DejaVu Sans"/>
              </a:rPr>
              <a:t>	Anomaly detection techniques</a:t>
            </a:r>
            <a:endParaRPr lang="en-GB" sz="2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2800" b="0" strike="noStrike" spc="-1" dirty="0">
                <a:solidFill>
                  <a:srgbClr val="555454"/>
                </a:solidFill>
                <a:uFill>
                  <a:solidFill>
                    <a:srgbClr val="FFFFFF"/>
                  </a:solidFill>
                </a:uFill>
                <a:ea typeface="DejaVu Sans"/>
              </a:rPr>
              <a:t>How many?		</a:t>
            </a:r>
            <a:r>
              <a:rPr lang="en-GB" sz="2800" b="0" strike="noStrike" spc="-1" dirty="0">
                <a:solidFill>
                  <a:srgbClr val="0070C0"/>
                </a:solidFill>
                <a:uFill>
                  <a:solidFill>
                    <a:srgbClr val="FFFFFF"/>
                  </a:solidFill>
                </a:uFill>
                <a:ea typeface="DejaVu Sans"/>
              </a:rPr>
              <a:t>-&gt;</a:t>
            </a:r>
            <a:r>
              <a:rPr lang="en-GB" sz="2800" b="0" strike="noStrike" spc="-1" dirty="0">
                <a:solidFill>
                  <a:srgbClr val="555454"/>
                </a:solidFill>
                <a:uFill>
                  <a:solidFill>
                    <a:srgbClr val="FFFFFF"/>
                  </a:solidFill>
                </a:uFill>
                <a:ea typeface="DejaVu Sans"/>
              </a:rPr>
              <a:t>	Regression techniques</a:t>
            </a:r>
            <a:endParaRPr lang="en-GB" sz="2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2800" b="0" strike="noStrike" spc="-1" dirty="0">
                <a:solidFill>
                  <a:srgbClr val="555454"/>
                </a:solidFill>
                <a:uFill>
                  <a:solidFill>
                    <a:srgbClr val="FFFFFF"/>
                  </a:solidFill>
                </a:uFill>
                <a:ea typeface="DejaVu Sans"/>
              </a:rPr>
              <a:t>What is the pattern?	</a:t>
            </a:r>
            <a:r>
              <a:rPr lang="en-GB" sz="2800" b="0" strike="noStrike" spc="-1" dirty="0">
                <a:solidFill>
                  <a:srgbClr val="0070C0"/>
                </a:solidFill>
                <a:uFill>
                  <a:solidFill>
                    <a:srgbClr val="FFFFFF"/>
                  </a:solidFill>
                </a:uFill>
                <a:ea typeface="DejaVu Sans"/>
              </a:rPr>
              <a:t>-&gt;</a:t>
            </a:r>
            <a:r>
              <a:rPr lang="en-GB" sz="2800" b="0" strike="noStrike" spc="-1" dirty="0">
                <a:solidFill>
                  <a:srgbClr val="555454"/>
                </a:solidFill>
                <a:uFill>
                  <a:solidFill>
                    <a:srgbClr val="FFFFFF"/>
                  </a:solidFill>
                </a:uFill>
                <a:ea typeface="DejaVu Sans"/>
              </a:rPr>
              <a:t>	Clustering techniques</a:t>
            </a:r>
            <a:endParaRPr lang="en-GB" sz="2800" b="0" strike="noStrike" spc="-1" dirty="0">
              <a:solidFill>
                <a:srgbClr val="555454"/>
              </a:solidFill>
              <a:uFill>
                <a:solidFill>
                  <a:srgbClr val="FFFFFF"/>
                </a:solidFill>
              </a:uFill>
            </a:endParaRPr>
          </a:p>
          <a:p>
            <a:pPr marL="228600" indent="-227520">
              <a:lnSpc>
                <a:spcPct val="100000"/>
              </a:lnSpc>
              <a:spcBef>
                <a:spcPts val="1001"/>
              </a:spcBef>
              <a:buClr>
                <a:srgbClr val="FFFFFF"/>
              </a:buClr>
              <a:buFont typeface="Arial"/>
              <a:buChar char="•"/>
            </a:pPr>
            <a:r>
              <a:rPr lang="en-GB" sz="2800" b="0" strike="noStrike" spc="-1" dirty="0">
                <a:solidFill>
                  <a:srgbClr val="555454"/>
                </a:solidFill>
                <a:uFill>
                  <a:solidFill>
                    <a:srgbClr val="FFFFFF"/>
                  </a:solidFill>
                </a:uFill>
                <a:ea typeface="DejaVu Sans"/>
              </a:rPr>
              <a:t>What comes next?	</a:t>
            </a:r>
            <a:r>
              <a:rPr lang="en-GB" sz="2800" b="0" strike="noStrike" spc="-1" dirty="0">
                <a:solidFill>
                  <a:srgbClr val="0070C0"/>
                </a:solidFill>
                <a:uFill>
                  <a:solidFill>
                    <a:srgbClr val="FFFFFF"/>
                  </a:solidFill>
                </a:uFill>
                <a:ea typeface="DejaVu Sans"/>
              </a:rPr>
              <a:t>-&gt;</a:t>
            </a:r>
            <a:r>
              <a:rPr lang="en-GB" sz="2800" b="0" strike="noStrike" spc="-1" dirty="0">
                <a:solidFill>
                  <a:srgbClr val="555454"/>
                </a:solidFill>
                <a:uFill>
                  <a:solidFill>
                    <a:srgbClr val="FFFFFF"/>
                  </a:solidFill>
                </a:uFill>
                <a:ea typeface="DejaVu Sans"/>
              </a:rPr>
              <a:t>	Reinforcement learning </a:t>
            </a:r>
            <a:r>
              <a:rPr lang="en-GB" sz="2800" b="0" strike="noStrike" spc="-1" dirty="0">
                <a:solidFill>
                  <a:srgbClr val="FFFFFF"/>
                </a:solidFill>
                <a:uFill>
                  <a:solidFill>
                    <a:srgbClr val="FFFFFF"/>
                  </a:solidFill>
                </a:uFill>
                <a:ea typeface="DejaVu Sans"/>
              </a:rPr>
              <a:t>techniques</a:t>
            </a:r>
            <a:endParaRPr lang="en-GB" sz="2800" b="0" strike="noStrike" spc="-1" dirty="0">
              <a:solidFill>
                <a:srgbClr val="000000"/>
              </a:solidFill>
              <a:uFill>
                <a:solidFill>
                  <a:srgbClr val="FFFFFF"/>
                </a:solidFill>
              </a:uFill>
            </a:endParaRPr>
          </a:p>
        </p:txBody>
      </p:sp>
    </p:spTree>
    <p:extLst>
      <p:ext uri="{BB962C8B-B14F-4D97-AF65-F5344CB8AC3E}">
        <p14:creationId xmlns:p14="http://schemas.microsoft.com/office/powerpoint/2010/main" val="35880993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CF19-2ACB-41C9-9C45-D81AE4A7F479}"/>
              </a:ext>
            </a:extLst>
          </p:cNvPr>
          <p:cNvSpPr>
            <a:spLocks noGrp="1"/>
          </p:cNvSpPr>
          <p:nvPr>
            <p:ph type="ctrTitle"/>
          </p:nvPr>
        </p:nvSpPr>
        <p:spPr/>
        <p:txBody>
          <a:bodyPr/>
          <a:lstStyle/>
          <a:p>
            <a:r>
              <a:rPr lang="en-GB" dirty="0"/>
              <a:t>Thinking Statistically</a:t>
            </a:r>
          </a:p>
        </p:txBody>
      </p:sp>
      <p:sp>
        <p:nvSpPr>
          <p:cNvPr id="3" name="Subtitle 2">
            <a:extLst>
              <a:ext uri="{FF2B5EF4-FFF2-40B4-BE49-F238E27FC236}">
                <a16:creationId xmlns:a16="http://schemas.microsoft.com/office/drawing/2014/main" id="{E067435E-1163-4243-8DD0-DF81AF82DACB}"/>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76247123"/>
      </p:ext>
    </p:extLst>
  </p:cSld>
  <p:clrMapOvr>
    <a:masterClrMapping/>
  </p:clrMapOvr>
</p:sld>
</file>

<file path=ppt/theme/theme1.xml><?xml version="1.0" encoding="utf-8"?>
<a:theme xmlns:a="http://schemas.openxmlformats.org/drawingml/2006/main" name="QAC_Powerpoint_Template">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Custom 1">
      <a:majorFont>
        <a:latin typeface="Segoe UI Light"/>
        <a:ea typeface="DejaVu Sans"/>
        <a:cs typeface="DejaVu Sans"/>
      </a:majorFont>
      <a:minorFont>
        <a:latin typeface="Segoe UI"/>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C_Powerpoint_Template.potx" id="{C10491F2-6298-4787-B35B-18F33AAB7556}" vid="{787B431E-408F-41ED-8536-FEA58C1B0DD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9119</TotalTime>
  <Words>2259</Words>
  <Application>Microsoft Office PowerPoint</Application>
  <PresentationFormat>Widescreen</PresentationFormat>
  <Paragraphs>229</Paragraphs>
  <Slides>36</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Cambria Math</vt:lpstr>
      <vt:lpstr>Segoe UI</vt:lpstr>
      <vt:lpstr>Segoe UI Light</vt:lpstr>
      <vt:lpstr>QAC_Powerpoint_Template</vt:lpstr>
      <vt:lpstr>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Thinking Statistically</vt:lpstr>
      <vt:lpstr>Statistics</vt:lpstr>
      <vt:lpstr>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Exploratory Analysis</vt:lpstr>
      <vt:lpstr>Hypothesis Testing</vt:lpstr>
      <vt:lpstr>Summary Statistics</vt:lpstr>
      <vt:lpstr>PowerPoint Presentation</vt:lpstr>
      <vt:lpstr>Normalisation</vt:lpstr>
      <vt:lpstr>Feature Scaling</vt:lpstr>
      <vt:lpstr>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Thomas Knowles</cp:lastModifiedBy>
  <cp:revision>106</cp:revision>
  <dcterms:created xsi:type="dcterms:W3CDTF">2016-09-15T10:26:31Z</dcterms:created>
  <dcterms:modified xsi:type="dcterms:W3CDTF">2019-07-24T16:34:58Z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