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05"/>
  </p:notesMasterIdLst>
  <p:handoutMasterIdLst>
    <p:handoutMasterId r:id="rId106"/>
  </p:handoutMasterIdLst>
  <p:sldIdLst>
    <p:sldId id="256" r:id="rId2"/>
    <p:sldId id="270" r:id="rId3"/>
    <p:sldId id="367" r:id="rId4"/>
    <p:sldId id="271" r:id="rId5"/>
    <p:sldId id="272" r:id="rId6"/>
    <p:sldId id="273" r:id="rId7"/>
    <p:sldId id="274" r:id="rId8"/>
    <p:sldId id="275" r:id="rId9"/>
    <p:sldId id="276" r:id="rId10"/>
    <p:sldId id="277" r:id="rId11"/>
    <p:sldId id="278" r:id="rId12"/>
    <p:sldId id="279" r:id="rId13"/>
    <p:sldId id="280" r:id="rId14"/>
    <p:sldId id="368"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69"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3" r:id="rId99"/>
    <p:sldId id="364" r:id="rId100"/>
    <p:sldId id="365" r:id="rId101"/>
    <p:sldId id="366" r:id="rId102"/>
    <p:sldId id="370" r:id="rId103"/>
    <p:sldId id="264" r:id="rId104"/>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8651" autoAdjust="0"/>
  </p:normalViewPr>
  <p:slideViewPr>
    <p:cSldViewPr snapToGrid="0">
      <p:cViewPr varScale="1">
        <p:scale>
          <a:sx n="72" d="100"/>
          <a:sy n="72" d="100"/>
        </p:scale>
        <p:origin x="618" y="66"/>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3A088C-FD48-DE44-8C58-A2A57F27FF37}" type="slidenum">
              <a:rPr lang="en-US" smtClean="0"/>
              <a:t>11</a:t>
            </a:fld>
            <a:endParaRPr lang="en-US"/>
          </a:p>
        </p:txBody>
      </p:sp>
    </p:spTree>
    <p:extLst>
      <p:ext uri="{BB962C8B-B14F-4D97-AF65-F5344CB8AC3E}">
        <p14:creationId xmlns:p14="http://schemas.microsoft.com/office/powerpoint/2010/main" val="2791940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3A088C-FD48-DE44-8C58-A2A57F27FF37}" type="slidenum">
              <a:rPr lang="en-US" smtClean="0"/>
              <a:t>12</a:t>
            </a:fld>
            <a:endParaRPr lang="en-US"/>
          </a:p>
        </p:txBody>
      </p:sp>
    </p:spTree>
    <p:extLst>
      <p:ext uri="{BB962C8B-B14F-4D97-AF65-F5344CB8AC3E}">
        <p14:creationId xmlns:p14="http://schemas.microsoft.com/office/powerpoint/2010/main" val="2640728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3A088C-FD48-DE44-8C58-A2A57F27FF37}" type="slidenum">
              <a:rPr lang="en-US" smtClean="0"/>
              <a:t>13</a:t>
            </a:fld>
            <a:endParaRPr lang="en-US"/>
          </a:p>
        </p:txBody>
      </p:sp>
    </p:spTree>
    <p:extLst>
      <p:ext uri="{BB962C8B-B14F-4D97-AF65-F5344CB8AC3E}">
        <p14:creationId xmlns:p14="http://schemas.microsoft.com/office/powerpoint/2010/main" val="335114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3A088C-FD48-DE44-8C58-A2A57F27FF37}" type="slidenum">
              <a:rPr lang="en-US" smtClean="0"/>
              <a:t>15</a:t>
            </a:fld>
            <a:endParaRPr lang="en-US"/>
          </a:p>
        </p:txBody>
      </p:sp>
    </p:spTree>
    <p:extLst>
      <p:ext uri="{BB962C8B-B14F-4D97-AF65-F5344CB8AC3E}">
        <p14:creationId xmlns:p14="http://schemas.microsoft.com/office/powerpoint/2010/main" val="3110703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16</a:t>
            </a:fld>
            <a:endParaRPr lang="en-US"/>
          </a:p>
        </p:txBody>
      </p:sp>
    </p:spTree>
    <p:extLst>
      <p:ext uri="{BB962C8B-B14F-4D97-AF65-F5344CB8AC3E}">
        <p14:creationId xmlns:p14="http://schemas.microsoft.com/office/powerpoint/2010/main" val="2969532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17</a:t>
            </a:fld>
            <a:endParaRPr lang="en-US"/>
          </a:p>
        </p:txBody>
      </p:sp>
    </p:spTree>
    <p:extLst>
      <p:ext uri="{BB962C8B-B14F-4D97-AF65-F5344CB8AC3E}">
        <p14:creationId xmlns:p14="http://schemas.microsoft.com/office/powerpoint/2010/main" val="145613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18</a:t>
            </a:fld>
            <a:endParaRPr lang="en-US"/>
          </a:p>
        </p:txBody>
      </p:sp>
    </p:spTree>
    <p:extLst>
      <p:ext uri="{BB962C8B-B14F-4D97-AF65-F5344CB8AC3E}">
        <p14:creationId xmlns:p14="http://schemas.microsoft.com/office/powerpoint/2010/main" val="2220679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This vector example is made up of characters</a:t>
            </a:r>
          </a:p>
        </p:txBody>
      </p:sp>
      <p:sp>
        <p:nvSpPr>
          <p:cNvPr id="4" name="Slide Number Placeholder 3"/>
          <p:cNvSpPr>
            <a:spLocks noGrp="1"/>
          </p:cNvSpPr>
          <p:nvPr>
            <p:ph type="sldNum" sz="quarter" idx="10"/>
          </p:nvPr>
        </p:nvSpPr>
        <p:spPr/>
        <p:txBody>
          <a:bodyPr/>
          <a:lstStyle/>
          <a:p>
            <a:fld id="{D93A088C-FD48-DE44-8C58-A2A57F27FF37}" type="slidenum">
              <a:rPr lang="en-US" smtClean="0"/>
              <a:t>19</a:t>
            </a:fld>
            <a:endParaRPr lang="en-US"/>
          </a:p>
        </p:txBody>
      </p:sp>
    </p:spTree>
    <p:extLst>
      <p:ext uri="{BB962C8B-B14F-4D97-AF65-F5344CB8AC3E}">
        <p14:creationId xmlns:p14="http://schemas.microsoft.com/office/powerpoint/2010/main" val="4109702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20</a:t>
            </a:fld>
            <a:endParaRPr lang="en-US"/>
          </a:p>
        </p:txBody>
      </p:sp>
    </p:spTree>
    <p:extLst>
      <p:ext uri="{BB962C8B-B14F-4D97-AF65-F5344CB8AC3E}">
        <p14:creationId xmlns:p14="http://schemas.microsoft.com/office/powerpoint/2010/main" val="1712435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a:t>
            </a:fld>
            <a:endParaRPr lang="en-US"/>
          </a:p>
        </p:txBody>
      </p:sp>
    </p:spTree>
    <p:extLst>
      <p:ext uri="{BB962C8B-B14F-4D97-AF65-F5344CB8AC3E}">
        <p14:creationId xmlns:p14="http://schemas.microsoft.com/office/powerpoint/2010/main" val="1935611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If you access</a:t>
            </a:r>
            <a:r>
              <a:rPr lang="en-GB" baseline="0" dirty="0"/>
              <a:t> using a double square bracket then you get a numeric vector instead of a column</a:t>
            </a:r>
          </a:p>
          <a:p>
            <a:r>
              <a:rPr lang="en-GB" baseline="0" dirty="0"/>
              <a:t>So head(cars[[2]]) returns:</a:t>
            </a:r>
          </a:p>
          <a:p>
            <a:r>
              <a:rPr lang="en-GB" baseline="0" dirty="0"/>
              <a:t>2 10 4 22 16 10</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22</a:t>
            </a:fld>
            <a:endParaRPr lang="en-US"/>
          </a:p>
        </p:txBody>
      </p:sp>
    </p:spTree>
    <p:extLst>
      <p:ext uri="{BB962C8B-B14F-4D97-AF65-F5344CB8AC3E}">
        <p14:creationId xmlns:p14="http://schemas.microsoft.com/office/powerpoint/2010/main" val="408873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23</a:t>
            </a:fld>
            <a:endParaRPr lang="en-US"/>
          </a:p>
        </p:txBody>
      </p:sp>
    </p:spTree>
    <p:extLst>
      <p:ext uri="{BB962C8B-B14F-4D97-AF65-F5344CB8AC3E}">
        <p14:creationId xmlns:p14="http://schemas.microsoft.com/office/powerpoint/2010/main" val="316337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myDataFrame</a:t>
            </a:r>
            <a:r>
              <a:rPr lang="en-GB" dirty="0"/>
              <a:t>[1:10,]</a:t>
            </a:r>
          </a:p>
          <a:p>
            <a:r>
              <a:rPr lang="en-GB" dirty="0"/>
              <a:t>Indicates return first 10 rows, all columns</a:t>
            </a:r>
          </a:p>
          <a:p>
            <a:r>
              <a:rPr lang="en-GB" dirty="0" err="1"/>
              <a:t>myDataFrame</a:t>
            </a:r>
            <a:r>
              <a:rPr lang="en-GB" dirty="0"/>
              <a:t>[,1:3]</a:t>
            </a:r>
          </a:p>
          <a:p>
            <a:r>
              <a:rPr lang="en-GB" dirty="0"/>
              <a:t>Would indicate return all rows, but just the first 3 columns</a:t>
            </a:r>
          </a:p>
          <a:p>
            <a:r>
              <a:rPr lang="en-GB" dirty="0"/>
              <a:t>Length(</a:t>
            </a:r>
            <a:r>
              <a:rPr lang="en-GB" dirty="0" err="1"/>
              <a:t>myDataFrame</a:t>
            </a:r>
            <a:r>
              <a:rPr lang="en-GB" dirty="0"/>
              <a:t>) will also return the </a:t>
            </a:r>
            <a:r>
              <a:rPr lang="en-GB" dirty="0" err="1"/>
              <a:t>ncol</a:t>
            </a:r>
            <a:r>
              <a:rPr lang="en-GB" dirty="0"/>
              <a:t> value</a:t>
            </a:r>
          </a:p>
        </p:txBody>
      </p:sp>
      <p:sp>
        <p:nvSpPr>
          <p:cNvPr id="4" name="Slide Number Placeholder 3"/>
          <p:cNvSpPr>
            <a:spLocks noGrp="1"/>
          </p:cNvSpPr>
          <p:nvPr>
            <p:ph type="sldNum" sz="quarter" idx="10"/>
          </p:nvPr>
        </p:nvSpPr>
        <p:spPr/>
        <p:txBody>
          <a:bodyPr/>
          <a:lstStyle/>
          <a:p>
            <a:fld id="{D93A088C-FD48-DE44-8C58-A2A57F27FF37}" type="slidenum">
              <a:rPr lang="en-US" smtClean="0"/>
              <a:t>24</a:t>
            </a:fld>
            <a:endParaRPr lang="en-US"/>
          </a:p>
        </p:txBody>
      </p:sp>
    </p:spTree>
    <p:extLst>
      <p:ext uri="{BB962C8B-B14F-4D97-AF65-F5344CB8AC3E}">
        <p14:creationId xmlns:p14="http://schemas.microsoft.com/office/powerpoint/2010/main" val="2182325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myDataFrame</a:t>
            </a:r>
            <a:r>
              <a:rPr lang="en-GB" dirty="0"/>
              <a:t>[1:10,]</a:t>
            </a:r>
          </a:p>
          <a:p>
            <a:r>
              <a:rPr lang="en-GB" dirty="0"/>
              <a:t>Indicates return first 10 rows, all columns</a:t>
            </a:r>
          </a:p>
          <a:p>
            <a:r>
              <a:rPr lang="en-GB" dirty="0" err="1"/>
              <a:t>myDataFrame</a:t>
            </a:r>
            <a:r>
              <a:rPr lang="en-GB" dirty="0"/>
              <a:t>[,1:3]</a:t>
            </a:r>
          </a:p>
          <a:p>
            <a:r>
              <a:rPr lang="en-GB" dirty="0"/>
              <a:t>Would indicate return all rows, but just the first 3 columns</a:t>
            </a:r>
          </a:p>
          <a:p>
            <a:r>
              <a:rPr lang="en-GB" dirty="0"/>
              <a:t>Length(</a:t>
            </a:r>
            <a:r>
              <a:rPr lang="en-GB" dirty="0" err="1"/>
              <a:t>myDataFrame</a:t>
            </a:r>
            <a:r>
              <a:rPr lang="en-GB" dirty="0"/>
              <a:t>) will also return the </a:t>
            </a:r>
            <a:r>
              <a:rPr lang="en-GB" dirty="0" err="1"/>
              <a:t>ncol</a:t>
            </a:r>
            <a:r>
              <a:rPr lang="en-GB" dirty="0"/>
              <a:t> value</a:t>
            </a:r>
          </a:p>
        </p:txBody>
      </p:sp>
      <p:sp>
        <p:nvSpPr>
          <p:cNvPr id="4" name="Slide Number Placeholder 3"/>
          <p:cNvSpPr>
            <a:spLocks noGrp="1"/>
          </p:cNvSpPr>
          <p:nvPr>
            <p:ph type="sldNum" sz="quarter" idx="10"/>
          </p:nvPr>
        </p:nvSpPr>
        <p:spPr/>
        <p:txBody>
          <a:bodyPr/>
          <a:lstStyle/>
          <a:p>
            <a:fld id="{D93A088C-FD48-DE44-8C58-A2A57F27FF37}" type="slidenum">
              <a:rPr lang="en-US" smtClean="0"/>
              <a:t>25</a:t>
            </a:fld>
            <a:endParaRPr lang="en-US"/>
          </a:p>
        </p:txBody>
      </p:sp>
    </p:spTree>
    <p:extLst>
      <p:ext uri="{BB962C8B-B14F-4D97-AF65-F5344CB8AC3E}">
        <p14:creationId xmlns:p14="http://schemas.microsoft.com/office/powerpoint/2010/main" val="718426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myDataFrame</a:t>
            </a:r>
            <a:r>
              <a:rPr lang="en-GB" dirty="0"/>
              <a:t>[1:10,]</a:t>
            </a:r>
          </a:p>
          <a:p>
            <a:r>
              <a:rPr lang="en-GB" dirty="0"/>
              <a:t>Indicates return first 10 rows, all columns</a:t>
            </a:r>
          </a:p>
          <a:p>
            <a:r>
              <a:rPr lang="en-GB" dirty="0" err="1"/>
              <a:t>myDataFrame</a:t>
            </a:r>
            <a:r>
              <a:rPr lang="en-GB" dirty="0"/>
              <a:t>[,1:3]</a:t>
            </a:r>
          </a:p>
          <a:p>
            <a:r>
              <a:rPr lang="en-GB" dirty="0"/>
              <a:t>Would indicate return all rows, but just the first 3 columns</a:t>
            </a:r>
          </a:p>
          <a:p>
            <a:r>
              <a:rPr lang="en-GB" dirty="0"/>
              <a:t>Length(</a:t>
            </a:r>
            <a:r>
              <a:rPr lang="en-GB" dirty="0" err="1"/>
              <a:t>myDataFrame</a:t>
            </a:r>
            <a:r>
              <a:rPr lang="en-GB" dirty="0"/>
              <a:t>) will also return the </a:t>
            </a:r>
            <a:r>
              <a:rPr lang="en-GB" dirty="0" err="1"/>
              <a:t>ncol</a:t>
            </a:r>
            <a:r>
              <a:rPr lang="en-GB" dirty="0"/>
              <a:t> value</a:t>
            </a:r>
          </a:p>
        </p:txBody>
      </p:sp>
      <p:sp>
        <p:nvSpPr>
          <p:cNvPr id="4" name="Slide Number Placeholder 3"/>
          <p:cNvSpPr>
            <a:spLocks noGrp="1"/>
          </p:cNvSpPr>
          <p:nvPr>
            <p:ph type="sldNum" sz="quarter" idx="10"/>
          </p:nvPr>
        </p:nvSpPr>
        <p:spPr/>
        <p:txBody>
          <a:bodyPr/>
          <a:lstStyle/>
          <a:p>
            <a:fld id="{D93A088C-FD48-DE44-8C58-A2A57F27FF37}" type="slidenum">
              <a:rPr lang="en-US" smtClean="0"/>
              <a:t>26</a:t>
            </a:fld>
            <a:endParaRPr lang="en-US"/>
          </a:p>
        </p:txBody>
      </p:sp>
    </p:spTree>
    <p:extLst>
      <p:ext uri="{BB962C8B-B14F-4D97-AF65-F5344CB8AC3E}">
        <p14:creationId xmlns:p14="http://schemas.microsoft.com/office/powerpoint/2010/main" val="809920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27</a:t>
            </a:fld>
            <a:endParaRPr lang="en-US"/>
          </a:p>
        </p:txBody>
      </p:sp>
    </p:spTree>
    <p:extLst>
      <p:ext uri="{BB962C8B-B14F-4D97-AF65-F5344CB8AC3E}">
        <p14:creationId xmlns:p14="http://schemas.microsoft.com/office/powerpoint/2010/main" val="3984402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28</a:t>
            </a:fld>
            <a:endParaRPr lang="en-US"/>
          </a:p>
        </p:txBody>
      </p:sp>
    </p:spTree>
    <p:extLst>
      <p:ext uri="{BB962C8B-B14F-4D97-AF65-F5344CB8AC3E}">
        <p14:creationId xmlns:p14="http://schemas.microsoft.com/office/powerpoint/2010/main" val="3071550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29</a:t>
            </a:fld>
            <a:endParaRPr lang="en-US"/>
          </a:p>
        </p:txBody>
      </p:sp>
    </p:spTree>
    <p:extLst>
      <p:ext uri="{BB962C8B-B14F-4D97-AF65-F5344CB8AC3E}">
        <p14:creationId xmlns:p14="http://schemas.microsoft.com/office/powerpoint/2010/main" val="1563726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30</a:t>
            </a:fld>
            <a:endParaRPr lang="en-US"/>
          </a:p>
        </p:txBody>
      </p:sp>
    </p:spTree>
    <p:extLst>
      <p:ext uri="{BB962C8B-B14F-4D97-AF65-F5344CB8AC3E}">
        <p14:creationId xmlns:p14="http://schemas.microsoft.com/office/powerpoint/2010/main" val="2077403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31</a:t>
            </a:fld>
            <a:endParaRPr lang="en-US"/>
          </a:p>
        </p:txBody>
      </p:sp>
    </p:spTree>
    <p:extLst>
      <p:ext uri="{BB962C8B-B14F-4D97-AF65-F5344CB8AC3E}">
        <p14:creationId xmlns:p14="http://schemas.microsoft.com/office/powerpoint/2010/main" val="245370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Worth</a:t>
            </a:r>
            <a:r>
              <a:rPr lang="en-GB" baseline="0" dirty="0"/>
              <a:t> noting that you cannot perform some operators on nominal factor since R wouldn’t be able to tell if Fish &gt; Mammal</a:t>
            </a:r>
          </a:p>
          <a:p>
            <a:r>
              <a:rPr lang="en-GB" baseline="0" dirty="0"/>
              <a:t>But if you set up the levels it could tell if 1</a:t>
            </a:r>
            <a:r>
              <a:rPr lang="en-GB" baseline="30000" dirty="0"/>
              <a:t>st</a:t>
            </a:r>
            <a:r>
              <a:rPr lang="en-GB" baseline="0" dirty="0"/>
              <a:t> &gt; 2.2</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33</a:t>
            </a:fld>
            <a:endParaRPr lang="en-US"/>
          </a:p>
        </p:txBody>
      </p:sp>
    </p:spTree>
    <p:extLst>
      <p:ext uri="{BB962C8B-B14F-4D97-AF65-F5344CB8AC3E}">
        <p14:creationId xmlns:p14="http://schemas.microsoft.com/office/powerpoint/2010/main" val="3060339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35</a:t>
            </a:fld>
            <a:endParaRPr lang="en-US"/>
          </a:p>
        </p:txBody>
      </p:sp>
    </p:spTree>
    <p:extLst>
      <p:ext uri="{BB962C8B-B14F-4D97-AF65-F5344CB8AC3E}">
        <p14:creationId xmlns:p14="http://schemas.microsoft.com/office/powerpoint/2010/main" val="2340843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36</a:t>
            </a:fld>
            <a:endParaRPr lang="en-US"/>
          </a:p>
        </p:txBody>
      </p:sp>
    </p:spTree>
    <p:extLst>
      <p:ext uri="{BB962C8B-B14F-4D97-AF65-F5344CB8AC3E}">
        <p14:creationId xmlns:p14="http://schemas.microsoft.com/office/powerpoint/2010/main" val="738666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37</a:t>
            </a:fld>
            <a:endParaRPr lang="en-US"/>
          </a:p>
        </p:txBody>
      </p:sp>
    </p:spTree>
    <p:extLst>
      <p:ext uri="{BB962C8B-B14F-4D97-AF65-F5344CB8AC3E}">
        <p14:creationId xmlns:p14="http://schemas.microsoft.com/office/powerpoint/2010/main" val="18267482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 useful tip – </a:t>
            </a:r>
            <a:r>
              <a:rPr lang="en-GB" dirty="0" err="1"/>
              <a:t>ctrl+L</a:t>
            </a:r>
            <a:r>
              <a:rPr lang="en-GB" dirty="0"/>
              <a:t> clears the console</a:t>
            </a:r>
          </a:p>
          <a:p>
            <a:r>
              <a:rPr lang="en-GB" dirty="0"/>
              <a:t>Alternatively you can click the ‘source’ button which will run the whole file, 2 to the right</a:t>
            </a:r>
            <a:r>
              <a:rPr lang="en-GB" baseline="0" dirty="0"/>
              <a:t> of the highlighted button</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38</a:t>
            </a:fld>
            <a:endParaRPr lang="en-US"/>
          </a:p>
        </p:txBody>
      </p:sp>
    </p:spTree>
    <p:extLst>
      <p:ext uri="{BB962C8B-B14F-4D97-AF65-F5344CB8AC3E}">
        <p14:creationId xmlns:p14="http://schemas.microsoft.com/office/powerpoint/2010/main" val="3937297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 useful tip – </a:t>
            </a:r>
            <a:r>
              <a:rPr lang="en-GB" dirty="0" err="1"/>
              <a:t>ctrl+L</a:t>
            </a:r>
            <a:r>
              <a:rPr lang="en-GB" dirty="0"/>
              <a:t> clears the console</a:t>
            </a:r>
          </a:p>
        </p:txBody>
      </p:sp>
      <p:sp>
        <p:nvSpPr>
          <p:cNvPr id="4" name="Slide Number Placeholder 3"/>
          <p:cNvSpPr>
            <a:spLocks noGrp="1"/>
          </p:cNvSpPr>
          <p:nvPr>
            <p:ph type="sldNum" sz="quarter" idx="10"/>
          </p:nvPr>
        </p:nvSpPr>
        <p:spPr/>
        <p:txBody>
          <a:bodyPr/>
          <a:lstStyle/>
          <a:p>
            <a:fld id="{D93A088C-FD48-DE44-8C58-A2A57F27FF37}" type="slidenum">
              <a:rPr lang="en-US" smtClean="0"/>
              <a:t>39</a:t>
            </a:fld>
            <a:endParaRPr lang="en-US"/>
          </a:p>
        </p:txBody>
      </p:sp>
    </p:spTree>
    <p:extLst>
      <p:ext uri="{BB962C8B-B14F-4D97-AF65-F5344CB8AC3E}">
        <p14:creationId xmlns:p14="http://schemas.microsoft.com/office/powerpoint/2010/main" val="762463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40</a:t>
            </a:fld>
            <a:endParaRPr lang="en-US"/>
          </a:p>
        </p:txBody>
      </p:sp>
    </p:spTree>
    <p:extLst>
      <p:ext uri="{BB962C8B-B14F-4D97-AF65-F5344CB8AC3E}">
        <p14:creationId xmlns:p14="http://schemas.microsoft.com/office/powerpoint/2010/main" val="3781375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WRITE</a:t>
            </a:r>
          </a:p>
        </p:txBody>
      </p:sp>
      <p:sp>
        <p:nvSpPr>
          <p:cNvPr id="4" name="Slide Number Placeholder 3"/>
          <p:cNvSpPr>
            <a:spLocks noGrp="1"/>
          </p:cNvSpPr>
          <p:nvPr>
            <p:ph type="sldNum" sz="quarter" idx="10"/>
          </p:nvPr>
        </p:nvSpPr>
        <p:spPr/>
        <p:txBody>
          <a:bodyPr/>
          <a:lstStyle/>
          <a:p>
            <a:fld id="{D93A088C-FD48-DE44-8C58-A2A57F27FF37}" type="slidenum">
              <a:rPr lang="en-US" smtClean="0"/>
              <a:t>41</a:t>
            </a:fld>
            <a:endParaRPr lang="en-US"/>
          </a:p>
        </p:txBody>
      </p:sp>
    </p:spTree>
    <p:extLst>
      <p:ext uri="{BB962C8B-B14F-4D97-AF65-F5344CB8AC3E}">
        <p14:creationId xmlns:p14="http://schemas.microsoft.com/office/powerpoint/2010/main" val="1020604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42</a:t>
            </a:fld>
            <a:endParaRPr lang="en-US"/>
          </a:p>
        </p:txBody>
      </p:sp>
    </p:spTree>
    <p:extLst>
      <p:ext uri="{BB962C8B-B14F-4D97-AF65-F5344CB8AC3E}">
        <p14:creationId xmlns:p14="http://schemas.microsoft.com/office/powerpoint/2010/main" val="183865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43</a:t>
            </a:fld>
            <a:endParaRPr lang="en-US"/>
          </a:p>
        </p:txBody>
      </p:sp>
    </p:spTree>
    <p:extLst>
      <p:ext uri="{BB962C8B-B14F-4D97-AF65-F5344CB8AC3E}">
        <p14:creationId xmlns:p14="http://schemas.microsoft.com/office/powerpoint/2010/main" val="215697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You</a:t>
            </a:r>
            <a:r>
              <a:rPr lang="en-GB" baseline="0" dirty="0"/>
              <a:t> can type directly in to the console, same as you would on a command prompt</a:t>
            </a:r>
          </a:p>
          <a:p>
            <a:r>
              <a:rPr lang="en-GB" baseline="0" dirty="0"/>
              <a:t>Or you can open a script – do this by clicking on the button with the green plus at the top left for a new one. This way you can keep code for future use.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a:t>
            </a:fld>
            <a:endParaRPr lang="en-US"/>
          </a:p>
        </p:txBody>
      </p:sp>
    </p:spTree>
    <p:extLst>
      <p:ext uri="{BB962C8B-B14F-4D97-AF65-F5344CB8AC3E}">
        <p14:creationId xmlns:p14="http://schemas.microsoft.com/office/powerpoint/2010/main" val="19358318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For example, with</a:t>
            </a:r>
            <a:r>
              <a:rPr lang="en-GB" baseline="0" dirty="0"/>
              <a:t> this we could sum, average, max – perform all sorts of different functions on different data quickly and easily</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44</a:t>
            </a:fld>
            <a:endParaRPr lang="en-US"/>
          </a:p>
        </p:txBody>
      </p:sp>
    </p:spTree>
    <p:extLst>
      <p:ext uri="{BB962C8B-B14F-4D97-AF65-F5344CB8AC3E}">
        <p14:creationId xmlns:p14="http://schemas.microsoft.com/office/powerpoint/2010/main" val="36700822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Note – called lambda functions in Python</a:t>
            </a:r>
          </a:p>
          <a:p>
            <a:r>
              <a:rPr lang="en-GB" dirty="0"/>
              <a:t>This would output</a:t>
            </a:r>
            <a:r>
              <a:rPr lang="en-GB" baseline="0" dirty="0"/>
              <a:t> 7 as the function is just x + 1, and x will be 6</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45</a:t>
            </a:fld>
            <a:endParaRPr lang="en-US"/>
          </a:p>
        </p:txBody>
      </p:sp>
    </p:spTree>
    <p:extLst>
      <p:ext uri="{BB962C8B-B14F-4D97-AF65-F5344CB8AC3E}">
        <p14:creationId xmlns:p14="http://schemas.microsoft.com/office/powerpoint/2010/main" val="34993965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48</a:t>
            </a:fld>
            <a:endParaRPr lang="en-US"/>
          </a:p>
        </p:txBody>
      </p:sp>
    </p:spTree>
    <p:extLst>
      <p:ext uri="{BB962C8B-B14F-4D97-AF65-F5344CB8AC3E}">
        <p14:creationId xmlns:p14="http://schemas.microsoft.com/office/powerpoint/2010/main" val="1511664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49</a:t>
            </a:fld>
            <a:endParaRPr lang="en-US"/>
          </a:p>
        </p:txBody>
      </p:sp>
    </p:spTree>
    <p:extLst>
      <p:ext uri="{BB962C8B-B14F-4D97-AF65-F5344CB8AC3E}">
        <p14:creationId xmlns:p14="http://schemas.microsoft.com/office/powerpoint/2010/main" val="18940414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50</a:t>
            </a:fld>
            <a:endParaRPr lang="en-US"/>
          </a:p>
        </p:txBody>
      </p:sp>
    </p:spTree>
    <p:extLst>
      <p:ext uri="{BB962C8B-B14F-4D97-AF65-F5344CB8AC3E}">
        <p14:creationId xmlns:p14="http://schemas.microsoft.com/office/powerpoint/2010/main" val="335014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51</a:t>
            </a:fld>
            <a:endParaRPr lang="en-US"/>
          </a:p>
        </p:txBody>
      </p:sp>
    </p:spTree>
    <p:extLst>
      <p:ext uri="{BB962C8B-B14F-4D97-AF65-F5344CB8AC3E}">
        <p14:creationId xmlns:p14="http://schemas.microsoft.com/office/powerpoint/2010/main" val="935741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52</a:t>
            </a:fld>
            <a:endParaRPr lang="en-US"/>
          </a:p>
        </p:txBody>
      </p:sp>
    </p:spTree>
    <p:extLst>
      <p:ext uri="{BB962C8B-B14F-4D97-AF65-F5344CB8AC3E}">
        <p14:creationId xmlns:p14="http://schemas.microsoft.com/office/powerpoint/2010/main" val="2084241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These are all essentially variants of each other</a:t>
            </a:r>
          </a:p>
          <a:p>
            <a:r>
              <a:rPr lang="en-GB" dirty="0" err="1"/>
              <a:t>read.table</a:t>
            </a:r>
            <a:r>
              <a:rPr lang="en-GB" dirty="0"/>
              <a:t> – top level</a:t>
            </a:r>
          </a:p>
          <a:p>
            <a:r>
              <a:rPr lang="en-GB" dirty="0" err="1"/>
              <a:t>read.delim</a:t>
            </a:r>
            <a:r>
              <a:rPr lang="en-GB" dirty="0"/>
              <a:t> – starts with the separator set to tab, header set to TRUE, </a:t>
            </a:r>
            <a:r>
              <a:rPr lang="en-GB" dirty="0" err="1"/>
              <a:t>etc</a:t>
            </a:r>
            <a:endParaRPr lang="en-GB" dirty="0"/>
          </a:p>
          <a:p>
            <a:r>
              <a:rPr lang="en-GB" dirty="0"/>
              <a:t>read.csv – separator set to comma, header set to TRUE </a:t>
            </a:r>
            <a:r>
              <a:rPr lang="en-GB" dirty="0" err="1"/>
              <a:t>etc</a:t>
            </a:r>
            <a:endParaRPr lang="en-GB" dirty="0"/>
          </a:p>
          <a:p>
            <a:r>
              <a:rPr lang="en-GB" dirty="0"/>
              <a:t>Header – first line will be taken as column names</a:t>
            </a:r>
          </a:p>
        </p:txBody>
      </p:sp>
      <p:sp>
        <p:nvSpPr>
          <p:cNvPr id="4" name="Slide Number Placeholder 3"/>
          <p:cNvSpPr>
            <a:spLocks noGrp="1"/>
          </p:cNvSpPr>
          <p:nvPr>
            <p:ph type="sldNum" sz="quarter" idx="10"/>
          </p:nvPr>
        </p:nvSpPr>
        <p:spPr/>
        <p:txBody>
          <a:bodyPr/>
          <a:lstStyle/>
          <a:p>
            <a:fld id="{D93A088C-FD48-DE44-8C58-A2A57F27FF37}" type="slidenum">
              <a:rPr lang="en-US" smtClean="0"/>
              <a:t>53</a:t>
            </a:fld>
            <a:endParaRPr lang="en-US"/>
          </a:p>
        </p:txBody>
      </p:sp>
    </p:spTree>
    <p:extLst>
      <p:ext uri="{BB962C8B-B14F-4D97-AF65-F5344CB8AC3E}">
        <p14:creationId xmlns:p14="http://schemas.microsoft.com/office/powerpoint/2010/main" val="14721446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54</a:t>
            </a:fld>
            <a:endParaRPr lang="en-US"/>
          </a:p>
        </p:txBody>
      </p:sp>
    </p:spTree>
    <p:extLst>
      <p:ext uri="{BB962C8B-B14F-4D97-AF65-F5344CB8AC3E}">
        <p14:creationId xmlns:p14="http://schemas.microsoft.com/office/powerpoint/2010/main" val="36146567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55</a:t>
            </a:fld>
            <a:endParaRPr lang="en-US"/>
          </a:p>
        </p:txBody>
      </p:sp>
    </p:spTree>
    <p:extLst>
      <p:ext uri="{BB962C8B-B14F-4D97-AF65-F5344CB8AC3E}">
        <p14:creationId xmlns:p14="http://schemas.microsoft.com/office/powerpoint/2010/main" val="2876212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This is where</a:t>
            </a:r>
            <a:r>
              <a:rPr lang="en-GB" baseline="0" dirty="0"/>
              <a:t> you can create scripts, it auto appears in the top left but you can move it</a:t>
            </a:r>
          </a:p>
          <a:p>
            <a:r>
              <a:rPr lang="en-GB" baseline="0" dirty="0"/>
              <a:t>Notice also the ‘source on save’ button. If you use this, any functions you save in here will be automatically available on the console!</a:t>
            </a:r>
          </a:p>
        </p:txBody>
      </p:sp>
      <p:sp>
        <p:nvSpPr>
          <p:cNvPr id="4" name="Slide Number Placeholder 3"/>
          <p:cNvSpPr>
            <a:spLocks noGrp="1"/>
          </p:cNvSpPr>
          <p:nvPr>
            <p:ph type="sldNum" sz="quarter" idx="10"/>
          </p:nvPr>
        </p:nvSpPr>
        <p:spPr/>
        <p:txBody>
          <a:bodyPr/>
          <a:lstStyle/>
          <a:p>
            <a:fld id="{D93A088C-FD48-DE44-8C58-A2A57F27FF37}" type="slidenum">
              <a:rPr lang="en-US" smtClean="0"/>
              <a:t>6</a:t>
            </a:fld>
            <a:endParaRPr lang="en-US"/>
          </a:p>
        </p:txBody>
      </p:sp>
    </p:spTree>
    <p:extLst>
      <p:ext uri="{BB962C8B-B14F-4D97-AF65-F5344CB8AC3E}">
        <p14:creationId xmlns:p14="http://schemas.microsoft.com/office/powerpoint/2010/main" val="15516778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56</a:t>
            </a:fld>
            <a:endParaRPr lang="en-US"/>
          </a:p>
        </p:txBody>
      </p:sp>
    </p:spTree>
    <p:extLst>
      <p:ext uri="{BB962C8B-B14F-4D97-AF65-F5344CB8AC3E}">
        <p14:creationId xmlns:p14="http://schemas.microsoft.com/office/powerpoint/2010/main" val="30732943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plot(iris)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30881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plot(iris)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67652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694343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v or h basically mean the x or y interceptor depending on if it is a vertical or horizontal line, </a:t>
            </a:r>
            <a:r>
              <a:rPr lang="en-GB" dirty="0" err="1"/>
              <a:t>lty</a:t>
            </a:r>
            <a:r>
              <a:rPr lang="en-GB" dirty="0"/>
              <a:t> means line type (see online for available types), </a:t>
            </a:r>
            <a:r>
              <a:rPr lang="en-GB" dirty="0" err="1"/>
              <a:t>lwd</a:t>
            </a:r>
            <a:r>
              <a:rPr lang="en-GB" dirty="0"/>
              <a:t> means line width (a higher number is a higher width, 1 being default)</a:t>
            </a:r>
          </a:p>
          <a:p>
            <a:r>
              <a:rPr lang="en-GB" dirty="0"/>
              <a:t>Col means colour, </a:t>
            </a:r>
            <a:r>
              <a:rPr lang="en-GB" dirty="0" err="1"/>
              <a:t>colors</a:t>
            </a:r>
            <a:r>
              <a:rPr lang="en-GB" dirty="0"/>
              <a:t>() will return all colour types available</a:t>
            </a:r>
          </a:p>
          <a:p>
            <a:r>
              <a:rPr lang="en-GB" dirty="0" err="1"/>
              <a:t>lm</a:t>
            </a:r>
            <a:r>
              <a:rPr lang="en-GB" dirty="0"/>
              <a:t> stands for linear model, essentially creates a straight line of best fit for us (be wary of the order you add the variables)</a:t>
            </a:r>
          </a:p>
          <a:p>
            <a:r>
              <a:rPr lang="en-GB" dirty="0"/>
              <a:t>You can easily save plots using the Export function or by running the appropriate command pdf(“plotfilename.pdf”), or </a:t>
            </a:r>
            <a:r>
              <a:rPr lang="en-GB" dirty="0" err="1"/>
              <a:t>png</a:t>
            </a:r>
            <a:r>
              <a:rPr lang="en-GB" dirty="0"/>
              <a:t>, jpeg, </a:t>
            </a:r>
            <a:r>
              <a:rPr lang="en-GB" dirty="0" err="1"/>
              <a:t>etc</a:t>
            </a:r>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40516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pch</a:t>
            </a:r>
            <a:r>
              <a:rPr lang="en-GB" dirty="0"/>
              <a:t> is our plot point type, there’s a huge range so have a look online, experiment, or type ?</a:t>
            </a:r>
            <a:r>
              <a:rPr lang="en-GB" dirty="0" err="1"/>
              <a:t>pch</a:t>
            </a:r>
            <a:r>
              <a:rPr lang="en-GB" dirty="0"/>
              <a:t> on the console</a:t>
            </a:r>
          </a:p>
          <a:p>
            <a:r>
              <a:rPr lang="en-GB" dirty="0"/>
              <a:t>Some can just be characters e.g. #, others are shapes denoted by numbers</a:t>
            </a:r>
          </a:p>
          <a:p>
            <a:r>
              <a:rPr lang="en-GB" dirty="0"/>
              <a:t>Some shapes are filled in and others aren’t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358075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Square brackets [] denote which other plot point we want to separate our data into</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863117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Note that this only shows the bottom left of the graph we have seen previously</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09255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You can specify where the legend is by using locator(1) which allows you to click where you want it to be, you can give it an </a:t>
            </a:r>
            <a:r>
              <a:rPr lang="en-GB" dirty="0" err="1"/>
              <a:t>x,y</a:t>
            </a:r>
            <a:r>
              <a:rPr lang="en-GB" dirty="0"/>
              <a:t> coordinate, or you can give it a text string along the lines of </a:t>
            </a:r>
            <a:r>
              <a:rPr lang="en-GB" dirty="0" err="1"/>
              <a:t>topleft</a:t>
            </a:r>
            <a:r>
              <a:rPr lang="en-GB" dirty="0"/>
              <a:t>, right, </a:t>
            </a:r>
            <a:r>
              <a:rPr lang="en-GB" dirty="0" err="1"/>
              <a:t>center</a:t>
            </a:r>
            <a:r>
              <a:rPr lang="en-GB" dirty="0"/>
              <a:t>, </a:t>
            </a:r>
            <a:r>
              <a:rPr lang="en-GB" dirty="0" err="1"/>
              <a:t>etc</a:t>
            </a:r>
            <a:endParaRPr lang="en-GB" dirty="0"/>
          </a:p>
          <a:p>
            <a:r>
              <a:rPr lang="en-GB" dirty="0"/>
              <a:t>Again, lots of options, just type ?legend on the console to see what you can do</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92398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You can use </a:t>
            </a:r>
            <a:r>
              <a:rPr lang="en-GB" dirty="0" err="1"/>
              <a:t>mfrow</a:t>
            </a:r>
            <a:r>
              <a:rPr lang="en-GB" dirty="0"/>
              <a:t>() or </a:t>
            </a:r>
            <a:r>
              <a:rPr lang="en-GB" dirty="0" err="1"/>
              <a:t>mfcol</a:t>
            </a:r>
            <a:r>
              <a:rPr lang="en-GB" dirty="0"/>
              <a:t>(), that will only affect how the columns are filled with the graphs essentially</a:t>
            </a:r>
          </a:p>
          <a:p>
            <a:r>
              <a:rPr lang="en-GB" dirty="0"/>
              <a:t>Can also use layout() which works slightly differently</a:t>
            </a:r>
          </a:p>
          <a:p>
            <a:r>
              <a:rPr lang="en-GB" dirty="0"/>
              <a:t>Remember you can use ?</a:t>
            </a:r>
            <a:r>
              <a:rPr lang="en-GB" dirty="0" err="1"/>
              <a:t>function_name</a:t>
            </a:r>
            <a:r>
              <a:rPr lang="en-GB" dirty="0"/>
              <a:t> whenever you want to know more about how something works</a:t>
            </a:r>
          </a:p>
          <a:p>
            <a:r>
              <a:rPr lang="en-GB" dirty="0"/>
              <a:t>par() basically sets up parameters for a session, if you no longer want them to be active, simple type </a:t>
            </a:r>
            <a:r>
              <a:rPr lang="en-GB" dirty="0" err="1"/>
              <a:t>dev.off</a:t>
            </a:r>
            <a:r>
              <a:rPr lang="en-GB" dirty="0"/>
              <a:t>() and start again!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4102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Console for ad hoc analysis, checking things work </a:t>
            </a:r>
            <a:r>
              <a:rPr lang="en-GB" dirty="0" err="1"/>
              <a:t>etc</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a:t>
            </a:fld>
            <a:endParaRPr lang="en-US"/>
          </a:p>
        </p:txBody>
      </p:sp>
    </p:spTree>
    <p:extLst>
      <p:ext uri="{BB962C8B-B14F-4D97-AF65-F5344CB8AC3E}">
        <p14:creationId xmlns:p14="http://schemas.microsoft.com/office/powerpoint/2010/main" val="31918055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Like word clouds, heat maps </a:t>
            </a:r>
            <a:r>
              <a:rPr lang="en-GB" dirty="0" err="1"/>
              <a:t>etc</a:t>
            </a:r>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83511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032129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01199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Sadly the iris data doesn’t lend itself well towards </a:t>
            </a:r>
            <a:r>
              <a:rPr lang="en-GB" dirty="0" err="1"/>
              <a:t>barplots</a:t>
            </a:r>
            <a:r>
              <a:rPr lang="en-GB" dirty="0"/>
              <a:t> so we have used an expanded car dataset here called </a:t>
            </a:r>
            <a:r>
              <a:rPr lang="en-GB" dirty="0" err="1"/>
              <a:t>mtcars</a:t>
            </a:r>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18297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84933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iris data also doesn’t lend itself too well to line charts either</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94779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iris data also doesn’t lend itself too well to line charts either</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75555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73</a:t>
            </a:fld>
            <a:endParaRPr lang="en-US"/>
          </a:p>
        </p:txBody>
      </p:sp>
    </p:spTree>
    <p:extLst>
      <p:ext uri="{BB962C8B-B14F-4D97-AF65-F5344CB8AC3E}">
        <p14:creationId xmlns:p14="http://schemas.microsoft.com/office/powerpoint/2010/main" val="20759466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74</a:t>
            </a:fld>
            <a:endParaRPr lang="en-US"/>
          </a:p>
        </p:txBody>
      </p:sp>
    </p:spTree>
    <p:extLst>
      <p:ext uri="{BB962C8B-B14F-4D97-AF65-F5344CB8AC3E}">
        <p14:creationId xmlns:p14="http://schemas.microsoft.com/office/powerpoint/2010/main" val="29168211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Note that you can also use the File -&gt; Import Datasets -&gt; From csv… commands but these use a different package called </a:t>
            </a:r>
            <a:r>
              <a:rPr lang="en-GB" dirty="0" err="1"/>
              <a:t>readr</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75</a:t>
            </a:fld>
            <a:endParaRPr lang="en-US"/>
          </a:p>
        </p:txBody>
      </p:sp>
    </p:spTree>
    <p:extLst>
      <p:ext uri="{BB962C8B-B14F-4D97-AF65-F5344CB8AC3E}">
        <p14:creationId xmlns:p14="http://schemas.microsoft.com/office/powerpoint/2010/main" val="1425451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Environment displays</a:t>
            </a:r>
            <a:r>
              <a:rPr lang="en-GB" baseline="0" dirty="0"/>
              <a:t> any variables or functions you have available in the console</a:t>
            </a:r>
          </a:p>
          <a:p>
            <a:r>
              <a:rPr lang="en-GB" baseline="0" dirty="0"/>
              <a:t>So if we defined a function called ‘add’ and a variable called ‘x’ they would appear here to remind us what we can access</a:t>
            </a:r>
          </a:p>
          <a:p>
            <a:r>
              <a:rPr lang="en-GB" baseline="0" dirty="0"/>
              <a:t>History lists every command you have entered during this session</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a:t>
            </a:fld>
            <a:endParaRPr lang="en-US"/>
          </a:p>
        </p:txBody>
      </p:sp>
    </p:spTree>
    <p:extLst>
      <p:ext uri="{BB962C8B-B14F-4D97-AF65-F5344CB8AC3E}">
        <p14:creationId xmlns:p14="http://schemas.microsoft.com/office/powerpoint/2010/main" val="22085376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76</a:t>
            </a:fld>
            <a:endParaRPr lang="en-US"/>
          </a:p>
        </p:txBody>
      </p:sp>
    </p:spTree>
    <p:extLst>
      <p:ext uri="{BB962C8B-B14F-4D97-AF65-F5344CB8AC3E}">
        <p14:creationId xmlns:p14="http://schemas.microsoft.com/office/powerpoint/2010/main" val="366267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Note that a number of these variables would be useful as Factors so we have left it as such</a:t>
            </a:r>
          </a:p>
        </p:txBody>
      </p:sp>
      <p:sp>
        <p:nvSpPr>
          <p:cNvPr id="4" name="Slide Number Placeholder 3"/>
          <p:cNvSpPr>
            <a:spLocks noGrp="1"/>
          </p:cNvSpPr>
          <p:nvPr>
            <p:ph type="sldNum" sz="quarter" idx="10"/>
          </p:nvPr>
        </p:nvSpPr>
        <p:spPr/>
        <p:txBody>
          <a:bodyPr/>
          <a:lstStyle/>
          <a:p>
            <a:fld id="{D93A088C-FD48-DE44-8C58-A2A57F27FF37}" type="slidenum">
              <a:rPr lang="en-US" smtClean="0"/>
              <a:t>77</a:t>
            </a:fld>
            <a:endParaRPr lang="en-US"/>
          </a:p>
        </p:txBody>
      </p:sp>
    </p:spTree>
    <p:extLst>
      <p:ext uri="{BB962C8B-B14F-4D97-AF65-F5344CB8AC3E}">
        <p14:creationId xmlns:p14="http://schemas.microsoft.com/office/powerpoint/2010/main" val="5599025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Even just from this we can start predicting outcomes</a:t>
            </a:r>
          </a:p>
          <a:p>
            <a:r>
              <a:rPr lang="en-GB" dirty="0"/>
              <a:t>For example, only 38% of people survived from the training set</a:t>
            </a:r>
          </a:p>
          <a:p>
            <a:r>
              <a:rPr lang="en-GB" dirty="0"/>
              <a:t>We could, morbidly, predict that everyone dies and we would still be mostly right….</a:t>
            </a:r>
          </a:p>
        </p:txBody>
      </p:sp>
      <p:sp>
        <p:nvSpPr>
          <p:cNvPr id="4" name="Slide Number Placeholder 3"/>
          <p:cNvSpPr>
            <a:spLocks noGrp="1"/>
          </p:cNvSpPr>
          <p:nvPr>
            <p:ph type="sldNum" sz="quarter" idx="10"/>
          </p:nvPr>
        </p:nvSpPr>
        <p:spPr/>
        <p:txBody>
          <a:bodyPr/>
          <a:lstStyle/>
          <a:p>
            <a:fld id="{D93A088C-FD48-DE44-8C58-A2A57F27FF37}" type="slidenum">
              <a:rPr lang="en-US" smtClean="0"/>
              <a:t>78</a:t>
            </a:fld>
            <a:endParaRPr lang="en-US"/>
          </a:p>
        </p:txBody>
      </p:sp>
    </p:spTree>
    <p:extLst>
      <p:ext uri="{BB962C8B-B14F-4D97-AF65-F5344CB8AC3E}">
        <p14:creationId xmlns:p14="http://schemas.microsoft.com/office/powerpoint/2010/main" val="27673683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In predicting data, sometimes it’s useful to begin by exploring our gut instinct or prior knowledge</a:t>
            </a:r>
          </a:p>
          <a:p>
            <a:r>
              <a:rPr lang="en-GB" dirty="0"/>
              <a:t>The titanic disaster is famously known for saving ‘women and children first’</a:t>
            </a:r>
          </a:p>
          <a:p>
            <a:r>
              <a:rPr lang="en-GB" dirty="0"/>
              <a:t>1 means they survived, 0 means they perished</a:t>
            </a:r>
          </a:p>
          <a:p>
            <a:r>
              <a:rPr lang="en-GB" dirty="0"/>
              <a:t>You will often find factor data stored as numbers instead of strings – it saves space and makes it easier for a number of built in packages to analyse</a:t>
            </a:r>
          </a:p>
          <a:p>
            <a:r>
              <a:rPr lang="en-GB" dirty="0"/>
              <a:t>What is the 1 doing in the second command?</a:t>
            </a:r>
          </a:p>
          <a:p>
            <a:r>
              <a:rPr lang="en-GB" dirty="0"/>
              <a:t>It means the calculations will be performed row wise – that is, the proportion of each sex that survived in separate groups rather than in total</a:t>
            </a:r>
          </a:p>
          <a:p>
            <a:r>
              <a:rPr lang="en-GB" dirty="0"/>
              <a:t>In the first we could see that the highest proportion that perished were still male, but this may not be as obvious with other statistics, and the second results give us a better insight. For example – 81% of males perished vs 50% of the total people perished and were male</a:t>
            </a:r>
          </a:p>
          <a:p>
            <a:r>
              <a:rPr lang="en-GB" dirty="0"/>
              <a:t>It also shows much more clearly that the majority of females survived</a:t>
            </a:r>
          </a:p>
          <a:p>
            <a:r>
              <a:rPr lang="en-GB" dirty="0"/>
              <a:t>We could now create a more accurate prediction of ‘all males perish, all females survive’</a:t>
            </a:r>
          </a:p>
        </p:txBody>
      </p:sp>
      <p:sp>
        <p:nvSpPr>
          <p:cNvPr id="4" name="Slide Number Placeholder 3"/>
          <p:cNvSpPr>
            <a:spLocks noGrp="1"/>
          </p:cNvSpPr>
          <p:nvPr>
            <p:ph type="sldNum" sz="quarter" idx="10"/>
          </p:nvPr>
        </p:nvSpPr>
        <p:spPr/>
        <p:txBody>
          <a:bodyPr/>
          <a:lstStyle/>
          <a:p>
            <a:fld id="{D93A088C-FD48-DE44-8C58-A2A57F27FF37}" type="slidenum">
              <a:rPr lang="en-US" smtClean="0"/>
              <a:t>79</a:t>
            </a:fld>
            <a:endParaRPr lang="en-US"/>
          </a:p>
        </p:txBody>
      </p:sp>
    </p:spTree>
    <p:extLst>
      <p:ext uri="{BB962C8B-B14F-4D97-AF65-F5344CB8AC3E}">
        <p14:creationId xmlns:p14="http://schemas.microsoft.com/office/powerpoint/2010/main" val="11092468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actual values are less clear but the proportions can be much more obvious</a:t>
            </a:r>
          </a:p>
        </p:txBody>
      </p:sp>
      <p:sp>
        <p:nvSpPr>
          <p:cNvPr id="4" name="Slide Number Placeholder 3"/>
          <p:cNvSpPr>
            <a:spLocks noGrp="1"/>
          </p:cNvSpPr>
          <p:nvPr>
            <p:ph type="sldNum" sz="quarter" idx="10"/>
          </p:nvPr>
        </p:nvSpPr>
        <p:spPr/>
        <p:txBody>
          <a:bodyPr/>
          <a:lstStyle/>
          <a:p>
            <a:fld id="{D93A088C-FD48-DE44-8C58-A2A57F27FF37}" type="slidenum">
              <a:rPr lang="en-US" smtClean="0"/>
              <a:t>80</a:t>
            </a:fld>
            <a:endParaRPr lang="en-US"/>
          </a:p>
        </p:txBody>
      </p:sp>
    </p:spTree>
    <p:extLst>
      <p:ext uri="{BB962C8B-B14F-4D97-AF65-F5344CB8AC3E}">
        <p14:creationId xmlns:p14="http://schemas.microsoft.com/office/powerpoint/2010/main" val="6776075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First we read in our test file – the data that doesn’t have information on whether the passenger survived</a:t>
            </a:r>
          </a:p>
          <a:p>
            <a:r>
              <a:rPr lang="en-GB" dirty="0"/>
              <a:t>Then we create a new column for it called Survived and fill it with 0s</a:t>
            </a:r>
          </a:p>
          <a:p>
            <a:r>
              <a:rPr lang="en-GB" dirty="0"/>
              <a:t>Then for anything that has the Sex of female we set the Survived column to 1 to indicate they survived</a:t>
            </a:r>
          </a:p>
          <a:p>
            <a:r>
              <a:rPr lang="en-GB" dirty="0"/>
              <a:t>Finally we write the resulting data set to a new csv file</a:t>
            </a:r>
          </a:p>
        </p:txBody>
      </p:sp>
      <p:sp>
        <p:nvSpPr>
          <p:cNvPr id="4" name="Slide Number Placeholder 3"/>
          <p:cNvSpPr>
            <a:spLocks noGrp="1"/>
          </p:cNvSpPr>
          <p:nvPr>
            <p:ph type="sldNum" sz="quarter" idx="10"/>
          </p:nvPr>
        </p:nvSpPr>
        <p:spPr/>
        <p:txBody>
          <a:bodyPr/>
          <a:lstStyle/>
          <a:p>
            <a:fld id="{D93A088C-FD48-DE44-8C58-A2A57F27FF37}" type="slidenum">
              <a:rPr lang="en-US" smtClean="0"/>
              <a:t>81</a:t>
            </a:fld>
            <a:endParaRPr lang="en-US"/>
          </a:p>
        </p:txBody>
      </p:sp>
    </p:spTree>
    <p:extLst>
      <p:ext uri="{BB962C8B-B14F-4D97-AF65-F5344CB8AC3E}">
        <p14:creationId xmlns:p14="http://schemas.microsoft.com/office/powerpoint/2010/main" val="17420439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82</a:t>
            </a:fld>
            <a:endParaRPr lang="en-US"/>
          </a:p>
        </p:txBody>
      </p:sp>
    </p:spTree>
    <p:extLst>
      <p:ext uri="{BB962C8B-B14F-4D97-AF65-F5344CB8AC3E}">
        <p14:creationId xmlns:p14="http://schemas.microsoft.com/office/powerpoint/2010/main" val="1430774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83</a:t>
            </a:fld>
            <a:endParaRPr lang="en-US"/>
          </a:p>
        </p:txBody>
      </p:sp>
    </p:spTree>
    <p:extLst>
      <p:ext uri="{BB962C8B-B14F-4D97-AF65-F5344CB8AC3E}">
        <p14:creationId xmlns:p14="http://schemas.microsoft.com/office/powerpoint/2010/main" val="3547147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84</a:t>
            </a:fld>
            <a:endParaRPr lang="en-US"/>
          </a:p>
        </p:txBody>
      </p:sp>
    </p:spTree>
    <p:extLst>
      <p:ext uri="{BB962C8B-B14F-4D97-AF65-F5344CB8AC3E}">
        <p14:creationId xmlns:p14="http://schemas.microsoft.com/office/powerpoint/2010/main" val="31397655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85</a:t>
            </a:fld>
            <a:endParaRPr lang="en-US"/>
          </a:p>
        </p:txBody>
      </p:sp>
    </p:spTree>
    <p:extLst>
      <p:ext uri="{BB962C8B-B14F-4D97-AF65-F5344CB8AC3E}">
        <p14:creationId xmlns:p14="http://schemas.microsoft.com/office/powerpoint/2010/main" val="32856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aseline="0" dirty="0"/>
              <a:t>Bottom right is a </a:t>
            </a:r>
            <a:r>
              <a:rPr lang="en-GB" baseline="0" dirty="0" err="1"/>
              <a:t>misc</a:t>
            </a:r>
            <a:r>
              <a:rPr lang="en-GB" baseline="0" dirty="0"/>
              <a:t> area</a:t>
            </a:r>
          </a:p>
          <a:p>
            <a:r>
              <a:rPr lang="en-GB" baseline="0" dirty="0"/>
              <a:t>Files let’s you browse your file system for stuff</a:t>
            </a:r>
          </a:p>
          <a:p>
            <a:r>
              <a:rPr lang="en-GB" baseline="0" dirty="0"/>
              <a:t>Plots is where any plots you generate with R will appear. Here is where you can zoom, save, </a:t>
            </a:r>
            <a:r>
              <a:rPr lang="en-GB" baseline="0" dirty="0" err="1"/>
              <a:t>etc</a:t>
            </a:r>
            <a:endParaRPr lang="en-GB" baseline="0" dirty="0"/>
          </a:p>
          <a:p>
            <a:r>
              <a:rPr lang="en-GB" baseline="0" dirty="0"/>
              <a:t>Packages lets you install additional  packages including a brief description. There are many other packages it doesn’t list.</a:t>
            </a:r>
          </a:p>
          <a:p>
            <a:r>
              <a:rPr lang="en-GB" baseline="0" dirty="0"/>
              <a:t>Help tab has a useful directory with information. To get help on a specific command, prepend the command with a question mark like ?</a:t>
            </a:r>
            <a:r>
              <a:rPr lang="en-GB" baseline="0" dirty="0" err="1"/>
              <a:t>data.frame</a:t>
            </a:r>
            <a:endParaRPr lang="en-GB" baseline="0" dirty="0"/>
          </a:p>
          <a:p>
            <a:r>
              <a:rPr lang="en-GB" baseline="0" dirty="0"/>
              <a:t>Viewer is a built in browser allowing you to develop and launch web apps locally</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a:t>
            </a:fld>
            <a:endParaRPr lang="en-US"/>
          </a:p>
        </p:txBody>
      </p:sp>
    </p:spTree>
    <p:extLst>
      <p:ext uri="{BB962C8B-B14F-4D97-AF65-F5344CB8AC3E}">
        <p14:creationId xmlns:p14="http://schemas.microsoft.com/office/powerpoint/2010/main" val="13517923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86</a:t>
            </a:fld>
            <a:endParaRPr lang="en-US"/>
          </a:p>
        </p:txBody>
      </p:sp>
    </p:spTree>
    <p:extLst>
      <p:ext uri="{BB962C8B-B14F-4D97-AF65-F5344CB8AC3E}">
        <p14:creationId xmlns:p14="http://schemas.microsoft.com/office/powerpoint/2010/main" val="9393051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87</a:t>
            </a:fld>
            <a:endParaRPr lang="en-US"/>
          </a:p>
        </p:txBody>
      </p:sp>
    </p:spTree>
    <p:extLst>
      <p:ext uri="{BB962C8B-B14F-4D97-AF65-F5344CB8AC3E}">
        <p14:creationId xmlns:p14="http://schemas.microsoft.com/office/powerpoint/2010/main" val="41057886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Since this is also going to be a limited set of values we could ensure this is set up as a factor by running </a:t>
            </a:r>
            <a:r>
              <a:rPr lang="en-GB" dirty="0" err="1"/>
              <a:t>train$Title</a:t>
            </a:r>
            <a:r>
              <a:rPr lang="en-GB" dirty="0"/>
              <a:t> = </a:t>
            </a:r>
            <a:r>
              <a:rPr lang="en-GB" dirty="0" err="1"/>
              <a:t>as.factor</a:t>
            </a:r>
            <a:r>
              <a:rPr lang="en-GB" dirty="0"/>
              <a:t>(</a:t>
            </a:r>
            <a:r>
              <a:rPr lang="en-GB" dirty="0" err="1"/>
              <a:t>train$Title</a:t>
            </a:r>
            <a:r>
              <a:rPr lang="en-GB" dirty="0"/>
              <a:t>)</a:t>
            </a:r>
          </a:p>
        </p:txBody>
      </p:sp>
      <p:sp>
        <p:nvSpPr>
          <p:cNvPr id="4" name="Slide Number Placeholder 3"/>
          <p:cNvSpPr>
            <a:spLocks noGrp="1"/>
          </p:cNvSpPr>
          <p:nvPr>
            <p:ph type="sldNum" sz="quarter" idx="10"/>
          </p:nvPr>
        </p:nvSpPr>
        <p:spPr/>
        <p:txBody>
          <a:bodyPr/>
          <a:lstStyle/>
          <a:p>
            <a:fld id="{D93A088C-FD48-DE44-8C58-A2A57F27FF37}" type="slidenum">
              <a:rPr lang="en-US" smtClean="0"/>
              <a:t>88</a:t>
            </a:fld>
            <a:endParaRPr lang="en-US"/>
          </a:p>
        </p:txBody>
      </p:sp>
    </p:spTree>
    <p:extLst>
      <p:ext uri="{BB962C8B-B14F-4D97-AF65-F5344CB8AC3E}">
        <p14:creationId xmlns:p14="http://schemas.microsoft.com/office/powerpoint/2010/main" val="5155885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One last useful step would be to turn this back in to a factor</a:t>
            </a:r>
          </a:p>
          <a:p>
            <a:r>
              <a:rPr lang="en-GB" dirty="0" err="1"/>
              <a:t>train$Title</a:t>
            </a:r>
            <a:r>
              <a:rPr lang="en-GB" dirty="0"/>
              <a:t> &lt;- factor(</a:t>
            </a:r>
            <a:r>
              <a:rPr lang="en-GB" dirty="0" err="1"/>
              <a:t>train$Title</a:t>
            </a:r>
            <a:r>
              <a:rPr lang="en-GB" dirty="0"/>
              <a:t>)</a:t>
            </a:r>
          </a:p>
          <a:p>
            <a:r>
              <a:rPr lang="en-GB" dirty="0"/>
              <a:t>It’s also interesting to observe that, while all with the Lady title survived from females (presumably due to status), you were more likely to survive as a Mrs than a Miss</a:t>
            </a:r>
          </a:p>
          <a:p>
            <a:r>
              <a:rPr lang="en-GB" dirty="0"/>
              <a:t>You could infer this as Mrs being more likely to have family with them since they were likely wives/mothers, and the Miss group has a huge range of ages from 4 to 63. Perhaps this is indicative that we should take into account family sizes as well?</a:t>
            </a:r>
          </a:p>
        </p:txBody>
      </p:sp>
      <p:sp>
        <p:nvSpPr>
          <p:cNvPr id="4" name="Slide Number Placeholder 3"/>
          <p:cNvSpPr>
            <a:spLocks noGrp="1"/>
          </p:cNvSpPr>
          <p:nvPr>
            <p:ph type="sldNum" sz="quarter" idx="10"/>
          </p:nvPr>
        </p:nvSpPr>
        <p:spPr/>
        <p:txBody>
          <a:bodyPr/>
          <a:lstStyle/>
          <a:p>
            <a:fld id="{D93A088C-FD48-DE44-8C58-A2A57F27FF37}" type="slidenum">
              <a:rPr lang="en-US" smtClean="0"/>
              <a:t>89</a:t>
            </a:fld>
            <a:endParaRPr lang="en-US"/>
          </a:p>
        </p:txBody>
      </p:sp>
    </p:spTree>
    <p:extLst>
      <p:ext uri="{BB962C8B-B14F-4D97-AF65-F5344CB8AC3E}">
        <p14:creationId xmlns:p14="http://schemas.microsoft.com/office/powerpoint/2010/main" val="24708806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90</a:t>
            </a:fld>
            <a:endParaRPr lang="en-US"/>
          </a:p>
        </p:txBody>
      </p:sp>
    </p:spTree>
    <p:extLst>
      <p:ext uri="{BB962C8B-B14F-4D97-AF65-F5344CB8AC3E}">
        <p14:creationId xmlns:p14="http://schemas.microsoft.com/office/powerpoint/2010/main" val="37259936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Bear in mind that this model will fit some groups more than others – remember that Miss had a large range of ages</a:t>
            </a:r>
          </a:p>
          <a:p>
            <a:r>
              <a:rPr lang="en-GB" dirty="0"/>
              <a:t>If we wanted to do this properly we should also apply it to the test dataset and get the range of ages from there based on title!</a:t>
            </a:r>
          </a:p>
          <a:p>
            <a:r>
              <a:rPr lang="en-GB" dirty="0"/>
              <a:t>And if we really, really wanted to we could predict everyone’s ages using a decision tree! </a:t>
            </a:r>
            <a:r>
              <a:rPr lang="en-GB" dirty="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91</a:t>
            </a:fld>
            <a:endParaRPr lang="en-US"/>
          </a:p>
        </p:txBody>
      </p:sp>
    </p:spTree>
    <p:extLst>
      <p:ext uri="{BB962C8B-B14F-4D97-AF65-F5344CB8AC3E}">
        <p14:creationId xmlns:p14="http://schemas.microsoft.com/office/powerpoint/2010/main" val="9179255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Classification tree as the return value is categorical</a:t>
            </a:r>
          </a:p>
          <a:p>
            <a:r>
              <a:rPr lang="en-GB" dirty="0"/>
              <a:t>There are lots of modelling packages for R – this is just one of them</a:t>
            </a:r>
          </a:p>
          <a:p>
            <a:r>
              <a:rPr lang="en-GB" dirty="0"/>
              <a:t>We could even use decision trees to fill in those NA age variables instead of the way we did already! You would have to use the ‘</a:t>
            </a:r>
            <a:r>
              <a:rPr lang="en-GB" dirty="0" err="1"/>
              <a:t>anova</a:t>
            </a:r>
            <a:r>
              <a:rPr lang="en-GB" dirty="0"/>
              <a:t>’ method though as this is the continuous variable method</a:t>
            </a:r>
          </a:p>
        </p:txBody>
      </p:sp>
      <p:sp>
        <p:nvSpPr>
          <p:cNvPr id="4" name="Slide Number Placeholder 3"/>
          <p:cNvSpPr>
            <a:spLocks noGrp="1"/>
          </p:cNvSpPr>
          <p:nvPr>
            <p:ph type="sldNum" sz="quarter" idx="10"/>
          </p:nvPr>
        </p:nvSpPr>
        <p:spPr/>
        <p:txBody>
          <a:bodyPr/>
          <a:lstStyle/>
          <a:p>
            <a:fld id="{D93A088C-FD48-DE44-8C58-A2A57F27FF37}" type="slidenum">
              <a:rPr lang="en-US" smtClean="0"/>
              <a:t>92</a:t>
            </a:fld>
            <a:endParaRPr lang="en-US"/>
          </a:p>
        </p:txBody>
      </p:sp>
    </p:spTree>
    <p:extLst>
      <p:ext uri="{BB962C8B-B14F-4D97-AF65-F5344CB8AC3E}">
        <p14:creationId xmlns:p14="http://schemas.microsoft.com/office/powerpoint/2010/main" val="146380123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fancyRpartPlot</a:t>
            </a:r>
            <a:r>
              <a:rPr lang="en-GB" dirty="0"/>
              <a:t>(fit)</a:t>
            </a:r>
          </a:p>
          <a:p>
            <a:r>
              <a:rPr lang="en-GB" dirty="0"/>
              <a:t>Note how different variables have different effects on the outcome</a:t>
            </a:r>
          </a:p>
          <a:p>
            <a:r>
              <a:rPr lang="en-GB" dirty="0"/>
              <a:t>However, the farthest left and right leaves still remain the same regardless</a:t>
            </a:r>
          </a:p>
          <a:p>
            <a:r>
              <a:rPr lang="en-GB" dirty="0"/>
              <a:t>All men over 6.5 years of age will be modelled as perishing</a:t>
            </a:r>
          </a:p>
          <a:p>
            <a:r>
              <a:rPr lang="en-GB" dirty="0"/>
              <a:t>All women in </a:t>
            </a:r>
            <a:r>
              <a:rPr lang="en-GB" dirty="0" err="1"/>
              <a:t>Pclass</a:t>
            </a:r>
            <a:r>
              <a:rPr lang="en-GB" dirty="0"/>
              <a:t> 3 will be modelled as surviving</a:t>
            </a:r>
          </a:p>
          <a:p>
            <a:r>
              <a:rPr lang="en-GB" dirty="0"/>
              <a:t>We could have all the other data points in one fit but this would take longer to calculate and sometimes wouldn’t have the effect we want – it’s easy to overfit</a:t>
            </a:r>
          </a:p>
        </p:txBody>
      </p:sp>
      <p:sp>
        <p:nvSpPr>
          <p:cNvPr id="4" name="Slide Number Placeholder 3"/>
          <p:cNvSpPr>
            <a:spLocks noGrp="1"/>
          </p:cNvSpPr>
          <p:nvPr>
            <p:ph type="sldNum" sz="quarter" idx="10"/>
          </p:nvPr>
        </p:nvSpPr>
        <p:spPr/>
        <p:txBody>
          <a:bodyPr/>
          <a:lstStyle/>
          <a:p>
            <a:fld id="{D93A088C-FD48-DE44-8C58-A2A57F27FF37}" type="slidenum">
              <a:rPr lang="en-US" smtClean="0"/>
              <a:t>93</a:t>
            </a:fld>
            <a:endParaRPr lang="en-US"/>
          </a:p>
        </p:txBody>
      </p:sp>
    </p:spTree>
    <p:extLst>
      <p:ext uri="{BB962C8B-B14F-4D97-AF65-F5344CB8AC3E}">
        <p14:creationId xmlns:p14="http://schemas.microsoft.com/office/powerpoint/2010/main" val="20260992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Complexity is related to whether R thinks it’s worth splitting the branch further, it must increase the accuracy by the complexity value, else it will not bother</a:t>
            </a:r>
          </a:p>
          <a:p>
            <a:r>
              <a:rPr lang="en-GB" dirty="0"/>
              <a:t>0.01 is default complexity</a:t>
            </a:r>
          </a:p>
        </p:txBody>
      </p:sp>
      <p:sp>
        <p:nvSpPr>
          <p:cNvPr id="4" name="Slide Number Placeholder 3"/>
          <p:cNvSpPr>
            <a:spLocks noGrp="1"/>
          </p:cNvSpPr>
          <p:nvPr>
            <p:ph type="sldNum" sz="quarter" idx="10"/>
          </p:nvPr>
        </p:nvSpPr>
        <p:spPr/>
        <p:txBody>
          <a:bodyPr/>
          <a:lstStyle/>
          <a:p>
            <a:fld id="{D93A088C-FD48-DE44-8C58-A2A57F27FF37}" type="slidenum">
              <a:rPr lang="en-US" smtClean="0"/>
              <a:t>94</a:t>
            </a:fld>
            <a:endParaRPr lang="en-US"/>
          </a:p>
        </p:txBody>
      </p:sp>
    </p:spTree>
    <p:extLst>
      <p:ext uri="{BB962C8B-B14F-4D97-AF65-F5344CB8AC3E}">
        <p14:creationId xmlns:p14="http://schemas.microsoft.com/office/powerpoint/2010/main" val="258295783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95</a:t>
            </a:fld>
            <a:endParaRPr lang="en-US"/>
          </a:p>
        </p:txBody>
      </p:sp>
    </p:spTree>
    <p:extLst>
      <p:ext uri="{BB962C8B-B14F-4D97-AF65-F5344CB8AC3E}">
        <p14:creationId xmlns:p14="http://schemas.microsoft.com/office/powerpoint/2010/main" val="3478370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Click the blue arrow to expand it and have a look at the data in the Environment tab</a:t>
            </a:r>
          </a:p>
        </p:txBody>
      </p:sp>
      <p:sp>
        <p:nvSpPr>
          <p:cNvPr id="4" name="Slide Number Placeholder 3"/>
          <p:cNvSpPr>
            <a:spLocks noGrp="1"/>
          </p:cNvSpPr>
          <p:nvPr>
            <p:ph type="sldNum" sz="quarter" idx="10"/>
          </p:nvPr>
        </p:nvSpPr>
        <p:spPr/>
        <p:txBody>
          <a:bodyPr/>
          <a:lstStyle/>
          <a:p>
            <a:fld id="{D93A088C-FD48-DE44-8C58-A2A57F27FF37}" type="slidenum">
              <a:rPr lang="en-US" smtClean="0"/>
              <a:t>10</a:t>
            </a:fld>
            <a:endParaRPr lang="en-US"/>
          </a:p>
        </p:txBody>
      </p:sp>
    </p:spTree>
    <p:extLst>
      <p:ext uri="{BB962C8B-B14F-4D97-AF65-F5344CB8AC3E}">
        <p14:creationId xmlns:p14="http://schemas.microsoft.com/office/powerpoint/2010/main" val="7775836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96</a:t>
            </a:fld>
            <a:endParaRPr lang="en-US"/>
          </a:p>
        </p:txBody>
      </p:sp>
    </p:spTree>
    <p:extLst>
      <p:ext uri="{BB962C8B-B14F-4D97-AF65-F5344CB8AC3E}">
        <p14:creationId xmlns:p14="http://schemas.microsoft.com/office/powerpoint/2010/main" val="14997177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On average, 37% of rows are omitted</a:t>
            </a:r>
          </a:p>
        </p:txBody>
      </p:sp>
      <p:sp>
        <p:nvSpPr>
          <p:cNvPr id="4" name="Slide Number Placeholder 3"/>
          <p:cNvSpPr>
            <a:spLocks noGrp="1"/>
          </p:cNvSpPr>
          <p:nvPr>
            <p:ph type="sldNum" sz="quarter" idx="10"/>
          </p:nvPr>
        </p:nvSpPr>
        <p:spPr/>
        <p:txBody>
          <a:bodyPr/>
          <a:lstStyle/>
          <a:p>
            <a:fld id="{D93A088C-FD48-DE44-8C58-A2A57F27FF37}" type="slidenum">
              <a:rPr lang="en-US" smtClean="0"/>
              <a:t>97</a:t>
            </a:fld>
            <a:endParaRPr lang="en-US"/>
          </a:p>
        </p:txBody>
      </p:sp>
    </p:spTree>
    <p:extLst>
      <p:ext uri="{BB962C8B-B14F-4D97-AF65-F5344CB8AC3E}">
        <p14:creationId xmlns:p14="http://schemas.microsoft.com/office/powerpoint/2010/main" val="31444161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98</a:t>
            </a:fld>
            <a:endParaRPr lang="en-US"/>
          </a:p>
        </p:txBody>
      </p:sp>
    </p:spTree>
    <p:extLst>
      <p:ext uri="{BB962C8B-B14F-4D97-AF65-F5344CB8AC3E}">
        <p14:creationId xmlns:p14="http://schemas.microsoft.com/office/powerpoint/2010/main" val="1089935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99</a:t>
            </a:fld>
            <a:endParaRPr lang="en-US"/>
          </a:p>
        </p:txBody>
      </p:sp>
    </p:spTree>
    <p:extLst>
      <p:ext uri="{BB962C8B-B14F-4D97-AF65-F5344CB8AC3E}">
        <p14:creationId xmlns:p14="http://schemas.microsoft.com/office/powerpoint/2010/main" val="93311221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100</a:t>
            </a:fld>
            <a:endParaRPr lang="en-US"/>
          </a:p>
        </p:txBody>
      </p:sp>
    </p:spTree>
    <p:extLst>
      <p:ext uri="{BB962C8B-B14F-4D97-AF65-F5344CB8AC3E}">
        <p14:creationId xmlns:p14="http://schemas.microsoft.com/office/powerpoint/2010/main" val="50472312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Plotting is a useful way of checking which factors are going to have the greatest effect on our test even with the randomness introduced</a:t>
            </a:r>
          </a:p>
          <a:p>
            <a:r>
              <a:rPr lang="en-GB" dirty="0"/>
              <a:t>Once again, the predict will return just values for the Survived column for our test data</a:t>
            </a:r>
          </a:p>
        </p:txBody>
      </p:sp>
      <p:sp>
        <p:nvSpPr>
          <p:cNvPr id="4" name="Slide Number Placeholder 3"/>
          <p:cNvSpPr>
            <a:spLocks noGrp="1"/>
          </p:cNvSpPr>
          <p:nvPr>
            <p:ph type="sldNum" sz="quarter" idx="10"/>
          </p:nvPr>
        </p:nvSpPr>
        <p:spPr/>
        <p:txBody>
          <a:bodyPr/>
          <a:lstStyle/>
          <a:p>
            <a:fld id="{D93A088C-FD48-DE44-8C58-A2A57F27FF37}" type="slidenum">
              <a:rPr lang="en-US" smtClean="0"/>
              <a:t>101</a:t>
            </a:fld>
            <a:endParaRPr lang="en-US"/>
          </a:p>
        </p:txBody>
      </p:sp>
    </p:spTree>
    <p:extLst>
      <p:ext uri="{BB962C8B-B14F-4D97-AF65-F5344CB8AC3E}">
        <p14:creationId xmlns:p14="http://schemas.microsoft.com/office/powerpoint/2010/main" val="376714516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2" name="Picture 1" descr="QA Consulting - Tall Blue-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de snippet content 1  ">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11085799" cy="567395"/>
          </a:xfrm>
        </p:spPr>
        <p:txBody>
          <a:bodyPr>
            <a:normAutofit/>
          </a:bodyPr>
          <a:lstStyle>
            <a:lvl1pPr marL="0" indent="0" algn="l">
              <a:buNone/>
              <a:defRPr sz="210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GB" dirty="0"/>
              <a:t>Enter subheading here</a:t>
            </a:r>
            <a:endParaRPr lang="en-US" dirty="0"/>
          </a:p>
        </p:txBody>
      </p:sp>
      <p:sp>
        <p:nvSpPr>
          <p:cNvPr id="10" name="Text Placeholder 9"/>
          <p:cNvSpPr>
            <a:spLocks noGrp="1"/>
          </p:cNvSpPr>
          <p:nvPr>
            <p:ph type="body" sz="quarter" idx="13" hasCustomPrompt="1"/>
          </p:nvPr>
        </p:nvSpPr>
        <p:spPr>
          <a:xfrm>
            <a:off x="507026" y="427090"/>
            <a:ext cx="11085799"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GB" dirty="0"/>
              <a:t>Code snippet content 1 </a:t>
            </a:r>
          </a:p>
        </p:txBody>
      </p:sp>
      <p:sp>
        <p:nvSpPr>
          <p:cNvPr id="5" name="Content Placeholder 4"/>
          <p:cNvSpPr>
            <a:spLocks noGrp="1"/>
          </p:cNvSpPr>
          <p:nvPr>
            <p:ph sz="quarter" idx="14" hasCustomPrompt="1"/>
          </p:nvPr>
        </p:nvSpPr>
        <p:spPr>
          <a:xfrm>
            <a:off x="493184" y="1867282"/>
            <a:ext cx="5290200" cy="3646170"/>
          </a:xfrm>
        </p:spPr>
        <p:txBody>
          <a:bodyPr>
            <a:norm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500" smtClean="0">
                <a:solidFill>
                  <a:schemeClr val="bg2">
                    <a:lumMod val="25000"/>
                  </a:schemeClr>
                </a:solidFill>
                <a:latin typeface="+mj-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9" name="Content Placeholder 4"/>
          <p:cNvSpPr>
            <a:spLocks noGrp="1"/>
          </p:cNvSpPr>
          <p:nvPr>
            <p:ph sz="quarter" idx="15" hasCustomPrompt="1"/>
          </p:nvPr>
        </p:nvSpPr>
        <p:spPr>
          <a:xfrm>
            <a:off x="5991797" y="1867282"/>
            <a:ext cx="5601027" cy="4240441"/>
          </a:xfrm>
          <a:solidFill>
            <a:schemeClr val="bg1">
              <a:lumMod val="85000"/>
            </a:schemeClr>
          </a:solidFill>
        </p:spPr>
        <p:txBody>
          <a:bodyPr>
            <a:normAutofit/>
          </a:bodyPr>
          <a:lstStyle>
            <a:lvl1pPr marL="0" marR="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200" b="0" baseline="0"/>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&lt;sample code&gt;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Feel free to use the </a:t>
            </a:r>
            <a:r>
              <a:rPr lang="en-US" dirty="0" err="1"/>
              <a:t>colour</a:t>
            </a:r>
            <a:r>
              <a:rPr lang="en-US" dirty="0"/>
              <a:t> palette to highlight content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void </a:t>
            </a:r>
            <a:r>
              <a:rPr lang="en-US" dirty="0" err="1"/>
              <a:t>initarr</a:t>
            </a:r>
            <a:r>
              <a:rPr lang="en-US" dirty="0"/>
              <a:t>(</a:t>
            </a:r>
            <a:r>
              <a:rPr lang="en-US" dirty="0" err="1"/>
              <a:t>int</a:t>
            </a:r>
            <a:r>
              <a:rPr lang="en-US" dirty="0"/>
              <a:t> ****</a:t>
            </a:r>
            <a:r>
              <a:rPr lang="en-US" dirty="0" err="1"/>
              <a:t>array,int</a:t>
            </a:r>
            <a:r>
              <a:rPr lang="en-US" dirty="0"/>
              <a:t> </a:t>
            </a:r>
            <a:r>
              <a:rPr lang="en-US" dirty="0" err="1"/>
              <a:t>hyp_sz,int</a:t>
            </a:r>
            <a:r>
              <a:rPr lang="en-US" dirty="0"/>
              <a:t> </a:t>
            </a:r>
            <a:r>
              <a:rPr lang="en-US" dirty="0" err="1"/>
              <a:t>plane_sz,int</a:t>
            </a:r>
            <a:r>
              <a:rPr lang="en-US" dirty="0"/>
              <a:t> </a:t>
            </a:r>
            <a:r>
              <a:rPr lang="en-US" dirty="0" err="1"/>
              <a:t>row_sz,int</a:t>
            </a:r>
            <a:r>
              <a:rPr lang="en-US" dirty="0"/>
              <a:t> </a:t>
            </a:r>
            <a:r>
              <a:rPr lang="en-US" dirty="0" err="1"/>
              <a:t>col_sz</a:t>
            </a:r>
            <a:r>
              <a:rPr lang="en-US" dirty="0"/>
              <a: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err="1"/>
              <a:t>int</a:t>
            </a:r>
            <a:r>
              <a:rPr lang="en-US" dirty="0"/>
              <a:t> main(void)</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****array;</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t>
            </a:r>
            <a:r>
              <a:rPr lang="en-US" dirty="0" err="1"/>
              <a:t>hyp_sz</a:t>
            </a:r>
            <a:r>
              <a:rPr lang="en-US" dirty="0"/>
              <a:t> = d4,plane_sz = d3,row_sz = d2,col_sz = d1;</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t>
            </a:r>
            <a:r>
              <a:rPr lang="en-US" dirty="0" err="1"/>
              <a:t>h,i,j</a:t>
            </a:r>
            <a:r>
              <a:rPr lang="en-US" dirty="0"/>
              <a:t>;</a:t>
            </a:r>
          </a:p>
        </p:txBody>
      </p:sp>
      <p:sp>
        <p:nvSpPr>
          <p:cNvPr id="4" name="Slide Number Placeholder 3"/>
          <p:cNvSpPr>
            <a:spLocks noGrp="1"/>
          </p:cNvSpPr>
          <p:nvPr>
            <p:ph type="sldNum" sz="quarter" idx="17"/>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1038674294"/>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nal_slide_A">
    <p:spTree>
      <p:nvGrpSpPr>
        <p:cNvPr id="1" name=""/>
        <p:cNvGrpSpPr/>
        <p:nvPr/>
      </p:nvGrpSpPr>
      <p:grpSpPr>
        <a:xfrm>
          <a:off x="0" y="0"/>
          <a:ext cx="0" cy="0"/>
          <a:chOff x="0" y="0"/>
          <a:chExt cx="0" cy="0"/>
        </a:xfrm>
      </p:grpSpPr>
      <p:sp>
        <p:nvSpPr>
          <p:cNvPr id="10" name="Parallelogram 1"/>
          <p:cNvSpPr/>
          <p:nvPr userDrawn="1"/>
        </p:nvSpPr>
        <p:spPr>
          <a:xfrm>
            <a:off x="-50731" y="1"/>
            <a:ext cx="12269545" cy="6993054"/>
          </a:xfrm>
          <a:custGeom>
            <a:avLst/>
            <a:gdLst>
              <a:gd name="connsiteX0" fmla="*/ 0 w 3664361"/>
              <a:gd name="connsiteY0" fmla="*/ 4475230 h 4475230"/>
              <a:gd name="connsiteX1" fmla="*/ 1410156 w 3664361"/>
              <a:gd name="connsiteY1" fmla="*/ 0 h 4475230"/>
              <a:gd name="connsiteX2" fmla="*/ 3664361 w 3664361"/>
              <a:gd name="connsiteY2" fmla="*/ 0 h 4475230"/>
              <a:gd name="connsiteX3" fmla="*/ 2254205 w 3664361"/>
              <a:gd name="connsiteY3" fmla="*/ 4475230 h 4475230"/>
              <a:gd name="connsiteX4" fmla="*/ 0 w 3664361"/>
              <a:gd name="connsiteY4" fmla="*/ 4475230 h 4475230"/>
              <a:gd name="connsiteX0" fmla="*/ 0 w 3677030"/>
              <a:gd name="connsiteY0" fmla="*/ 4475230 h 5498286"/>
              <a:gd name="connsiteX1" fmla="*/ 1410156 w 3677030"/>
              <a:gd name="connsiteY1" fmla="*/ 0 h 5498286"/>
              <a:gd name="connsiteX2" fmla="*/ 3664361 w 3677030"/>
              <a:gd name="connsiteY2" fmla="*/ 0 h 5498286"/>
              <a:gd name="connsiteX3" fmla="*/ 3677030 w 3677030"/>
              <a:gd name="connsiteY3" fmla="*/ 5498286 h 5498286"/>
              <a:gd name="connsiteX4" fmla="*/ 0 w 3677030"/>
              <a:gd name="connsiteY4" fmla="*/ 4475230 h 5498286"/>
              <a:gd name="connsiteX0" fmla="*/ 0 w 3699638"/>
              <a:gd name="connsiteY0" fmla="*/ 4804489 h 5827545"/>
              <a:gd name="connsiteX1" fmla="*/ 1410156 w 3699638"/>
              <a:gd name="connsiteY1" fmla="*/ 329259 h 5827545"/>
              <a:gd name="connsiteX2" fmla="*/ 3699638 w 3699638"/>
              <a:gd name="connsiteY2" fmla="*/ 0 h 5827545"/>
              <a:gd name="connsiteX3" fmla="*/ 3677030 w 3699638"/>
              <a:gd name="connsiteY3" fmla="*/ 5827545 h 5827545"/>
              <a:gd name="connsiteX4" fmla="*/ 0 w 3699638"/>
              <a:gd name="connsiteY4" fmla="*/ 4804489 h 5827545"/>
              <a:gd name="connsiteX0" fmla="*/ 0 w 3699638"/>
              <a:gd name="connsiteY0" fmla="*/ 4804489 h 5827545"/>
              <a:gd name="connsiteX1" fmla="*/ 457687 w 3699638"/>
              <a:gd name="connsiteY1" fmla="*/ 23518 h 5827545"/>
              <a:gd name="connsiteX2" fmla="*/ 3699638 w 3699638"/>
              <a:gd name="connsiteY2" fmla="*/ 0 h 5827545"/>
              <a:gd name="connsiteX3" fmla="*/ 3677030 w 3699638"/>
              <a:gd name="connsiteY3" fmla="*/ 5827545 h 5827545"/>
              <a:gd name="connsiteX4" fmla="*/ 0 w 3699638"/>
              <a:gd name="connsiteY4" fmla="*/ 4804489 h 5827545"/>
              <a:gd name="connsiteX0" fmla="*/ 0 w 5639854"/>
              <a:gd name="connsiteY0" fmla="*/ 5804026 h 5827545"/>
              <a:gd name="connsiteX1" fmla="*/ 2397903 w 5639854"/>
              <a:gd name="connsiteY1" fmla="*/ 23518 h 5827545"/>
              <a:gd name="connsiteX2" fmla="*/ 5639854 w 5639854"/>
              <a:gd name="connsiteY2" fmla="*/ 0 h 5827545"/>
              <a:gd name="connsiteX3" fmla="*/ 5617246 w 5639854"/>
              <a:gd name="connsiteY3" fmla="*/ 5827545 h 5827545"/>
              <a:gd name="connsiteX4" fmla="*/ 0 w 5639854"/>
              <a:gd name="connsiteY4" fmla="*/ 5804026 h 5827545"/>
              <a:gd name="connsiteX0" fmla="*/ 0 w 5639854"/>
              <a:gd name="connsiteY0" fmla="*/ 5804026 h 5827545"/>
              <a:gd name="connsiteX1" fmla="*/ 2703634 w 5639854"/>
              <a:gd name="connsiteY1" fmla="*/ 0 h 5827545"/>
              <a:gd name="connsiteX2" fmla="*/ 5639854 w 5639854"/>
              <a:gd name="connsiteY2" fmla="*/ 0 h 5827545"/>
              <a:gd name="connsiteX3" fmla="*/ 5617246 w 5639854"/>
              <a:gd name="connsiteY3" fmla="*/ 5827545 h 5827545"/>
              <a:gd name="connsiteX4" fmla="*/ 0 w 5639854"/>
              <a:gd name="connsiteY4" fmla="*/ 5804026 h 5827545"/>
              <a:gd name="connsiteX0" fmla="*/ 0 w 4993115"/>
              <a:gd name="connsiteY0" fmla="*/ 5815785 h 5827545"/>
              <a:gd name="connsiteX1" fmla="*/ 2056895 w 4993115"/>
              <a:gd name="connsiteY1" fmla="*/ 0 h 5827545"/>
              <a:gd name="connsiteX2" fmla="*/ 4993115 w 4993115"/>
              <a:gd name="connsiteY2" fmla="*/ 0 h 5827545"/>
              <a:gd name="connsiteX3" fmla="*/ 4970507 w 4993115"/>
              <a:gd name="connsiteY3" fmla="*/ 5827545 h 5827545"/>
              <a:gd name="connsiteX4" fmla="*/ 0 w 4993115"/>
              <a:gd name="connsiteY4" fmla="*/ 5815785 h 5827545"/>
              <a:gd name="connsiteX0" fmla="*/ 0 w 7822055"/>
              <a:gd name="connsiteY0" fmla="*/ 5838464 h 5838464"/>
              <a:gd name="connsiteX1" fmla="*/ 4885835 w 7822055"/>
              <a:gd name="connsiteY1" fmla="*/ 0 h 5838464"/>
              <a:gd name="connsiteX2" fmla="*/ 7822055 w 7822055"/>
              <a:gd name="connsiteY2" fmla="*/ 0 h 5838464"/>
              <a:gd name="connsiteX3" fmla="*/ 7799447 w 7822055"/>
              <a:gd name="connsiteY3" fmla="*/ 5827545 h 5838464"/>
              <a:gd name="connsiteX4" fmla="*/ 0 w 7822055"/>
              <a:gd name="connsiteY4" fmla="*/ 5838464 h 5838464"/>
              <a:gd name="connsiteX0" fmla="*/ 0 w 7822055"/>
              <a:gd name="connsiteY0" fmla="*/ 5940518 h 5940518"/>
              <a:gd name="connsiteX1" fmla="*/ 67207 w 7822055"/>
              <a:gd name="connsiteY1" fmla="*/ 0 h 5940518"/>
              <a:gd name="connsiteX2" fmla="*/ 7822055 w 7822055"/>
              <a:gd name="connsiteY2" fmla="*/ 102054 h 5940518"/>
              <a:gd name="connsiteX3" fmla="*/ 7799447 w 7822055"/>
              <a:gd name="connsiteY3" fmla="*/ 5929599 h 5940518"/>
              <a:gd name="connsiteX4" fmla="*/ 0 w 7822055"/>
              <a:gd name="connsiteY4" fmla="*/ 5940518 h 5940518"/>
              <a:gd name="connsiteX0" fmla="*/ 0 w 7822055"/>
              <a:gd name="connsiteY0" fmla="*/ 5838464 h 5838464"/>
              <a:gd name="connsiteX1" fmla="*/ 284092 w 7822055"/>
              <a:gd name="connsiteY1" fmla="*/ 68036 h 5838464"/>
              <a:gd name="connsiteX2" fmla="*/ 7822055 w 7822055"/>
              <a:gd name="connsiteY2" fmla="*/ 0 h 5838464"/>
              <a:gd name="connsiteX3" fmla="*/ 7799447 w 7822055"/>
              <a:gd name="connsiteY3" fmla="*/ 5827545 h 5838464"/>
              <a:gd name="connsiteX4" fmla="*/ 0 w 7822055"/>
              <a:gd name="connsiteY4" fmla="*/ 5838464 h 5838464"/>
              <a:gd name="connsiteX0" fmla="*/ 0 w 7822055"/>
              <a:gd name="connsiteY0" fmla="*/ 5838464 h 5838464"/>
              <a:gd name="connsiteX1" fmla="*/ 180364 w 7822055"/>
              <a:gd name="connsiteY1" fmla="*/ 11340 h 5838464"/>
              <a:gd name="connsiteX2" fmla="*/ 7822055 w 7822055"/>
              <a:gd name="connsiteY2" fmla="*/ 0 h 5838464"/>
              <a:gd name="connsiteX3" fmla="*/ 7799447 w 7822055"/>
              <a:gd name="connsiteY3" fmla="*/ 5827545 h 5838464"/>
              <a:gd name="connsiteX4" fmla="*/ 0 w 7822055"/>
              <a:gd name="connsiteY4" fmla="*/ 5838464 h 5838464"/>
              <a:gd name="connsiteX0" fmla="*/ 102530 w 7641691"/>
              <a:gd name="connsiteY0" fmla="*/ 5895160 h 5895160"/>
              <a:gd name="connsiteX1" fmla="*/ 0 w 7641691"/>
              <a:gd name="connsiteY1" fmla="*/ 11340 h 5895160"/>
              <a:gd name="connsiteX2" fmla="*/ 7641691 w 7641691"/>
              <a:gd name="connsiteY2" fmla="*/ 0 h 5895160"/>
              <a:gd name="connsiteX3" fmla="*/ 7619083 w 7641691"/>
              <a:gd name="connsiteY3" fmla="*/ 5827545 h 5895160"/>
              <a:gd name="connsiteX4" fmla="*/ 102530 w 7641691"/>
              <a:gd name="connsiteY4" fmla="*/ 5895160 h 5895160"/>
              <a:gd name="connsiteX0" fmla="*/ 0 w 7661749"/>
              <a:gd name="connsiteY0" fmla="*/ 5770427 h 5827545"/>
              <a:gd name="connsiteX1" fmla="*/ 20058 w 7661749"/>
              <a:gd name="connsiteY1" fmla="*/ 11340 h 5827545"/>
              <a:gd name="connsiteX2" fmla="*/ 7661749 w 7661749"/>
              <a:gd name="connsiteY2" fmla="*/ 0 h 5827545"/>
              <a:gd name="connsiteX3" fmla="*/ 7639141 w 7661749"/>
              <a:gd name="connsiteY3" fmla="*/ 5827545 h 5827545"/>
              <a:gd name="connsiteX4" fmla="*/ 0 w 7661749"/>
              <a:gd name="connsiteY4" fmla="*/ 5770427 h 5827545"/>
              <a:gd name="connsiteX0" fmla="*/ 0 w 7639141"/>
              <a:gd name="connsiteY0" fmla="*/ 5759087 h 5816205"/>
              <a:gd name="connsiteX1" fmla="*/ 20058 w 7639141"/>
              <a:gd name="connsiteY1" fmla="*/ 0 h 5816205"/>
              <a:gd name="connsiteX2" fmla="*/ 7331706 w 7639141"/>
              <a:gd name="connsiteY2" fmla="*/ 22678 h 5816205"/>
              <a:gd name="connsiteX3" fmla="*/ 7639141 w 7639141"/>
              <a:gd name="connsiteY3" fmla="*/ 5816205 h 5816205"/>
              <a:gd name="connsiteX4" fmla="*/ 0 w 7639141"/>
              <a:gd name="connsiteY4" fmla="*/ 5759087 h 5816205"/>
              <a:gd name="connsiteX0" fmla="*/ 0 w 7652320"/>
              <a:gd name="connsiteY0" fmla="*/ 5759087 h 5816205"/>
              <a:gd name="connsiteX1" fmla="*/ 20058 w 7652320"/>
              <a:gd name="connsiteY1" fmla="*/ 0 h 5816205"/>
              <a:gd name="connsiteX2" fmla="*/ 7652320 w 7652320"/>
              <a:gd name="connsiteY2" fmla="*/ 0 h 5816205"/>
              <a:gd name="connsiteX3" fmla="*/ 7639141 w 7652320"/>
              <a:gd name="connsiteY3" fmla="*/ 5816205 h 5816205"/>
              <a:gd name="connsiteX4" fmla="*/ 0 w 7652320"/>
              <a:gd name="connsiteY4" fmla="*/ 5759087 h 58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2320" h="5816205">
                <a:moveTo>
                  <a:pt x="0" y="5759087"/>
                </a:moveTo>
                <a:lnTo>
                  <a:pt x="20058" y="0"/>
                </a:lnTo>
                <a:lnTo>
                  <a:pt x="7652320" y="0"/>
                </a:lnTo>
                <a:lnTo>
                  <a:pt x="7639141" y="5816205"/>
                </a:lnTo>
                <a:lnTo>
                  <a:pt x="0" y="5759087"/>
                </a:lnTo>
                <a:close/>
              </a:path>
            </a:pathLst>
          </a:custGeom>
          <a:solidFill>
            <a:srgbClr val="141E23"/>
          </a:solidFill>
          <a:ln w="9525" cap="flat" cmpd="sng" algn="ctr">
            <a:noFill/>
            <a:prstDash val="solid"/>
          </a:ln>
          <a:effectLst/>
        </p:spPr>
        <p:txBody>
          <a:bodyPr lIns="117226" tIns="58613" rIns="117226" bIns="58613" rtlCol="0" anchor="ctr"/>
          <a:lstStyle/>
          <a:p>
            <a:pPr marL="0" marR="0" lvl="0" indent="0" algn="ctr" defTabSz="1172261"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uLnTx/>
              <a:uFillTx/>
              <a:latin typeface="Lucida Sans"/>
              <a:ea typeface="+mn-ea"/>
              <a:cs typeface="Lucida Sans"/>
            </a:endParaRPr>
          </a:p>
        </p:txBody>
      </p:sp>
      <p:sp>
        <p:nvSpPr>
          <p:cNvPr id="13" name="Text Placeholder 3"/>
          <p:cNvSpPr>
            <a:spLocks noGrp="1"/>
          </p:cNvSpPr>
          <p:nvPr>
            <p:ph type="body" sz="quarter" idx="13" hasCustomPrompt="1"/>
          </p:nvPr>
        </p:nvSpPr>
        <p:spPr>
          <a:xfrm>
            <a:off x="1422096" y="1479097"/>
            <a:ext cx="8299449" cy="1202054"/>
          </a:xfrm>
          <a:prstGeom prst="rect">
            <a:avLst/>
          </a:prstGeom>
        </p:spPr>
        <p:txBody>
          <a:bodyPr vert="horz"/>
          <a:lstStyle>
            <a:lvl1pPr marL="0" indent="0">
              <a:buNone/>
              <a:defRPr baseline="0">
                <a:solidFill>
                  <a:srgbClr val="079ACF"/>
                </a:solidFill>
                <a:latin typeface="Lucida Sans"/>
                <a:cs typeface="Lucida Sans"/>
              </a:defRPr>
            </a:lvl1pPr>
          </a:lstStyle>
          <a:p>
            <a:pPr lvl="0"/>
            <a:r>
              <a:rPr lang="en-US" dirty="0"/>
              <a:t>Thank you for your attention.</a:t>
            </a:r>
          </a:p>
        </p:txBody>
      </p:sp>
      <p:sp>
        <p:nvSpPr>
          <p:cNvPr id="14" name="Text Placeholder 11"/>
          <p:cNvSpPr>
            <a:spLocks noGrp="1"/>
          </p:cNvSpPr>
          <p:nvPr>
            <p:ph type="body" sz="quarter" idx="14" hasCustomPrompt="1"/>
          </p:nvPr>
        </p:nvSpPr>
        <p:spPr>
          <a:xfrm>
            <a:off x="1422096" y="4122965"/>
            <a:ext cx="4719229" cy="296330"/>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b="1" i="0" baseline="0" smtClean="0">
                <a:solidFill>
                  <a:schemeClr val="bg1"/>
                </a:solidFill>
                <a:latin typeface="Lucida Sans"/>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Write speaker’s name here.</a:t>
            </a:r>
          </a:p>
        </p:txBody>
      </p:sp>
      <p:sp>
        <p:nvSpPr>
          <p:cNvPr id="15" name="Text Placeholder 11"/>
          <p:cNvSpPr>
            <a:spLocks noGrp="1"/>
          </p:cNvSpPr>
          <p:nvPr>
            <p:ph type="body" sz="quarter" idx="15" hasCustomPrompt="1"/>
          </p:nvPr>
        </p:nvSpPr>
        <p:spPr>
          <a:xfrm>
            <a:off x="1422095" y="4860764"/>
            <a:ext cx="4719231" cy="262055"/>
          </a:xfrm>
          <a:prstGeom prst="rect">
            <a:avLst/>
          </a:prstGeom>
        </p:spPr>
        <p:txBody>
          <a:bodyPr vert="horz" anchor="b"/>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000" b="0" i="0" baseline="0" smtClean="0">
                <a:solidFill>
                  <a:schemeClr val="bg1">
                    <a:lumMod val="75000"/>
                  </a:schemeClr>
                </a:solidFill>
                <a:latin typeface="Georgia"/>
                <a:cs typeface="Georgia"/>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err="1"/>
              <a:t>firstname.surname@netbuilder.co.uk</a:t>
            </a:r>
            <a:endParaRPr lang="en-US" dirty="0"/>
          </a:p>
        </p:txBody>
      </p:sp>
      <p:sp>
        <p:nvSpPr>
          <p:cNvPr id="16" name="Text Placeholder 11"/>
          <p:cNvSpPr>
            <a:spLocks noGrp="1"/>
          </p:cNvSpPr>
          <p:nvPr>
            <p:ph type="body" sz="quarter" idx="16" hasCustomPrompt="1"/>
          </p:nvPr>
        </p:nvSpPr>
        <p:spPr>
          <a:xfrm>
            <a:off x="1422095" y="5167186"/>
            <a:ext cx="4719231" cy="167304"/>
          </a:xfrm>
          <a:prstGeom prst="rect">
            <a:avLst/>
          </a:prstGeom>
        </p:spPr>
        <p:txBody>
          <a:bodyPr vert="horz" anchor="b"/>
          <a:lstStyle>
            <a:lvl1pPr marL="0" marR="0" indent="0" algn="l" defTabSz="586130" rtl="0" eaLnBrk="1" fontAlgn="auto" latinLnBrk="0" hangingPunct="1">
              <a:lnSpc>
                <a:spcPct val="140000"/>
              </a:lnSpc>
              <a:spcBef>
                <a:spcPct val="20000"/>
              </a:spcBef>
              <a:spcAft>
                <a:spcPts val="0"/>
              </a:spcAft>
              <a:buClrTx/>
              <a:buSzTx/>
              <a:buFont typeface="Arial"/>
              <a:buNone/>
              <a:tabLst/>
              <a:defRPr lang="en-US" sz="1000" spc="154">
                <a:solidFill>
                  <a:srgbClr val="B9B9B9"/>
                </a:solidFill>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+44 (0)7xxx xxx xxx</a:t>
            </a:r>
          </a:p>
        </p:txBody>
      </p:sp>
      <p:sp>
        <p:nvSpPr>
          <p:cNvPr id="17" name="Text Placeholder 11"/>
          <p:cNvSpPr>
            <a:spLocks noGrp="1"/>
          </p:cNvSpPr>
          <p:nvPr>
            <p:ph type="body" sz="quarter" idx="17" hasCustomPrompt="1"/>
          </p:nvPr>
        </p:nvSpPr>
        <p:spPr>
          <a:xfrm>
            <a:off x="1422095" y="4376970"/>
            <a:ext cx="4719231" cy="296323"/>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b="0" i="0" baseline="0" smtClean="0">
                <a:solidFill>
                  <a:schemeClr val="bg1">
                    <a:lumMod val="75000"/>
                  </a:schemeClr>
                </a:solidFill>
                <a:latin typeface="Lucida Sans"/>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Write speaker’s job title here.</a:t>
            </a:r>
          </a:p>
        </p:txBody>
      </p:sp>
      <p:sp>
        <p:nvSpPr>
          <p:cNvPr id="7" name="Date Placeholder 6"/>
          <p:cNvSpPr>
            <a:spLocks noGrp="1"/>
          </p:cNvSpPr>
          <p:nvPr>
            <p:ph type="dt" sz="half" idx="10"/>
          </p:nvPr>
        </p:nvSpPr>
        <p:spPr>
          <a:xfrm>
            <a:off x="1422096" y="3635555"/>
            <a:ext cx="3658061" cy="363854"/>
          </a:xfrm>
          <a:prstGeom prst="rect">
            <a:avLst/>
          </a:prstGeom>
        </p:spPr>
        <p:txBody>
          <a:bodyPr lIns="117226" tIns="58613" rIns="117226" bIns="58613"/>
          <a:lstStyle>
            <a:lvl1pPr>
              <a:defRPr>
                <a:solidFill>
                  <a:srgbClr val="05749B"/>
                </a:solidFill>
                <a:latin typeface="Lucida Sans"/>
                <a:cs typeface="Lucida Sans"/>
              </a:defRPr>
            </a:lvl1pPr>
          </a:lstStyle>
          <a:p>
            <a:endParaRPr lang="en-US" dirty="0"/>
          </a:p>
        </p:txBody>
      </p:sp>
    </p:spTree>
    <p:extLst>
      <p:ext uri="{BB962C8B-B14F-4D97-AF65-F5344CB8AC3E}">
        <p14:creationId xmlns:p14="http://schemas.microsoft.com/office/powerpoint/2010/main" val="1436184358"/>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65196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GB" noProof="0" dirty="0"/>
              <a:t>Click to edit Master title style</a:t>
            </a: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651960"/>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651960"/>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p:nvPr>
        </p:nvSpPr>
        <p:spPr>
          <a:xfrm>
            <a:off x="414000" y="664788"/>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ne column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5484772" cy="567395"/>
          </a:xfrm>
        </p:spPr>
        <p:txBody>
          <a:bodyPr>
            <a:normAutofit/>
          </a:bodyPr>
          <a:lstStyle>
            <a:lvl1pPr marL="0" indent="0" algn="l">
              <a:buNone/>
              <a:defRPr sz="2100" baseline="0">
                <a:solidFill>
                  <a:schemeClr val="bg2">
                    <a:lumMod val="50000"/>
                  </a:schemeClr>
                </a:solidFill>
                <a:latin typeface="+mj-lt"/>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dirty="0"/>
              <a:t>Write</a:t>
            </a:r>
            <a:r>
              <a:rPr lang="en-GB" dirty="0"/>
              <a:t> subtitle here.</a:t>
            </a:r>
            <a:endParaRPr lang="en-US" dirty="0"/>
          </a:p>
        </p:txBody>
      </p:sp>
      <p:sp>
        <p:nvSpPr>
          <p:cNvPr id="10" name="Text Placeholder 9"/>
          <p:cNvSpPr>
            <a:spLocks noGrp="1"/>
          </p:cNvSpPr>
          <p:nvPr>
            <p:ph type="body" sz="quarter" idx="13" hasCustomPrompt="1"/>
          </p:nvPr>
        </p:nvSpPr>
        <p:spPr>
          <a:xfrm>
            <a:off x="507026" y="427090"/>
            <a:ext cx="5484772"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GB" dirty="0"/>
              <a:t>One column content</a:t>
            </a:r>
          </a:p>
        </p:txBody>
      </p:sp>
      <p:sp>
        <p:nvSpPr>
          <p:cNvPr id="5" name="Content Placeholder 4"/>
          <p:cNvSpPr>
            <a:spLocks noGrp="1"/>
          </p:cNvSpPr>
          <p:nvPr>
            <p:ph sz="quarter" idx="14" hasCustomPrompt="1"/>
          </p:nvPr>
        </p:nvSpPr>
        <p:spPr>
          <a:xfrm>
            <a:off x="493184" y="1867282"/>
            <a:ext cx="11099800" cy="3646170"/>
          </a:xfrm>
        </p:spPr>
        <p:txBody>
          <a:bodyPr>
            <a:norm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500" smtClean="0">
                <a:solidFill>
                  <a:schemeClr val="bg2">
                    <a:lumMod val="25000"/>
                  </a:schemeClr>
                </a:solidFill>
                <a:latin typeface="+mj-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4" name="Slide Number Placeholder 3"/>
          <p:cNvSpPr>
            <a:spLocks noGrp="1"/>
          </p:cNvSpPr>
          <p:nvPr>
            <p:ph type="sldNum" sz="quarter" idx="16"/>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3353264914"/>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2371" y="427459"/>
            <a:ext cx="11100452" cy="689988"/>
          </a:xfrm>
        </p:spPr>
        <p:txBody>
          <a:bodyPr/>
          <a:lstStyle>
            <a:lvl1pPr>
              <a:lnSpc>
                <a:spcPct val="150000"/>
              </a:lnSpc>
              <a:defRPr baseline="0"/>
            </a:lvl1pPr>
          </a:lstStyle>
          <a:p>
            <a:r>
              <a:rPr lang="en-US" dirty="0"/>
              <a:t>Bullet list content</a:t>
            </a:r>
            <a:endParaRPr lang="en-GB" dirty="0"/>
          </a:p>
        </p:txBody>
      </p:sp>
      <p:sp>
        <p:nvSpPr>
          <p:cNvPr id="3" name="Slide Number Placeholder 2"/>
          <p:cNvSpPr>
            <a:spLocks noGrp="1"/>
          </p:cNvSpPr>
          <p:nvPr>
            <p:ph type="sldNum" sz="quarter" idx="10"/>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
        <p:nvSpPr>
          <p:cNvPr id="4" name="Footer Placeholder 3"/>
          <p:cNvSpPr>
            <a:spLocks noGrp="1"/>
          </p:cNvSpPr>
          <p:nvPr>
            <p:ph type="ftr" sz="quarter" idx="11"/>
          </p:nvPr>
        </p:nvSpPr>
        <p:spPr>
          <a:xfrm>
            <a:off x="2801566" y="6354509"/>
            <a:ext cx="6112141" cy="519463"/>
          </a:xfrm>
          <a:prstGeom prst="rect">
            <a:avLst/>
          </a:prstGeom>
        </p:spPr>
        <p:txBody>
          <a:bodyPr lIns="117226" tIns="58613" rIns="117226" bIns="58613"/>
          <a:lstStyle/>
          <a:p>
            <a:r>
              <a:rPr lang="en-US" b="1"/>
              <a:t>Big Data</a:t>
            </a:r>
            <a:r>
              <a:rPr lang="en-US"/>
              <a:t> – Python &amp; R</a:t>
            </a:r>
            <a:endParaRPr lang="en-US" dirty="0"/>
          </a:p>
        </p:txBody>
      </p:sp>
      <p:sp>
        <p:nvSpPr>
          <p:cNvPr id="5" name="TextBox 4"/>
          <p:cNvSpPr txBox="1">
            <a:spLocks/>
          </p:cNvSpPr>
          <p:nvPr userDrawn="1"/>
        </p:nvSpPr>
        <p:spPr>
          <a:xfrm>
            <a:off x="492371" y="1792225"/>
            <a:ext cx="11100452" cy="4096511"/>
          </a:xfrm>
          <a:prstGeom prst="rect">
            <a:avLst/>
          </a:prstGeom>
          <a:noFill/>
        </p:spPr>
        <p:txBody>
          <a:bodyPr wrap="square" lIns="117226" tIns="58613" rIns="117226" bIns="58613" rtlCol="0">
            <a:normAutofit/>
          </a:bodyPr>
          <a:lstStyle/>
          <a:p>
            <a:pPr marL="366332" indent="-366332">
              <a:buClr>
                <a:schemeClr val="accent6"/>
              </a:buClr>
              <a:buFont typeface="Arial" panose="020B0604020202020204" pitchFamily="34" charset="0"/>
              <a:buChar char="•"/>
            </a:pPr>
            <a:endParaRPr lang="en-GB" dirty="0">
              <a:latin typeface="Lucida Sans" panose="020B0602040502020204" pitchFamily="34" charset="0"/>
              <a:cs typeface="Lucida Sans" panose="020B0602040502020204" pitchFamily="34" charset="0"/>
            </a:endParaRPr>
          </a:p>
        </p:txBody>
      </p:sp>
      <p:sp>
        <p:nvSpPr>
          <p:cNvPr id="6" name="Subtitle 2"/>
          <p:cNvSpPr>
            <a:spLocks noGrp="1"/>
          </p:cNvSpPr>
          <p:nvPr>
            <p:ph type="subTitle" idx="1" hasCustomPrompt="1"/>
          </p:nvPr>
        </p:nvSpPr>
        <p:spPr>
          <a:xfrm>
            <a:off x="507026" y="1117447"/>
            <a:ext cx="11085799" cy="567395"/>
          </a:xfrm>
        </p:spPr>
        <p:txBody>
          <a:bodyPr>
            <a:normAutofit/>
          </a:bodyPr>
          <a:lstStyle>
            <a:lvl1pPr marL="0" indent="0" algn="l">
              <a:buNone/>
              <a:defRPr sz="2100" baseline="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GB" dirty="0"/>
              <a:t>Enter subheading here.</a:t>
            </a:r>
            <a:endParaRPr lang="en-US" dirty="0"/>
          </a:p>
        </p:txBody>
      </p:sp>
      <p:sp>
        <p:nvSpPr>
          <p:cNvPr id="8" name="Text Placeholder 7"/>
          <p:cNvSpPr>
            <a:spLocks noGrp="1"/>
          </p:cNvSpPr>
          <p:nvPr>
            <p:ph type="body" sz="quarter" idx="12"/>
          </p:nvPr>
        </p:nvSpPr>
        <p:spPr>
          <a:xfrm>
            <a:off x="507026" y="1792225"/>
            <a:ext cx="11085797" cy="4365980"/>
          </a:xfrm>
        </p:spPr>
        <p:txBody>
          <a:bodyPr/>
          <a:lstStyle>
            <a:lvl1pPr marL="207684" indent="-253836">
              <a:buFont typeface="Arial" panose="020B0604020202020204" pitchFamily="34" charset="0"/>
              <a:buChar char="•"/>
              <a:defRPr/>
            </a:lvl1pPr>
            <a:lvl2pPr marL="572285" indent="-263066">
              <a:buFont typeface="Arial" panose="020B0604020202020204" pitchFamily="34" charset="0"/>
              <a:buChar char="•"/>
              <a:defRPr/>
            </a:lvl2pPr>
            <a:lvl3pPr marL="821506" indent="-249221">
              <a:buFont typeface="Arial" panose="020B0604020202020204" pitchFamily="34" charset="0"/>
              <a:buChar char="•"/>
              <a:defRPr/>
            </a:lvl3pPr>
            <a:lvl4pPr marL="1084572" indent="-249221">
              <a:buFont typeface="Arial" panose="020B0604020202020204" pitchFamily="34" charset="0"/>
              <a:buChar char="•"/>
              <a:defRPr/>
            </a:lvl4pPr>
            <a:lvl5pPr marL="1532246" indent="-249221">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09860313"/>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Title Placeholder 3"/>
          <p:cNvSpPr>
            <a:spLocks noGrp="1"/>
          </p:cNvSpPr>
          <p:nvPr>
            <p:ph type="title"/>
          </p:nvPr>
        </p:nvSpPr>
        <p:spPr>
          <a:xfrm>
            <a:off x="414000" y="493160"/>
            <a:ext cx="9126000" cy="798028"/>
          </a:xfrm>
          <a:prstGeom prst="rect">
            <a:avLst/>
          </a:prstGeom>
        </p:spPr>
        <p:txBody>
          <a:bodyPr vert="horz" lIns="91440" tIns="45720" rIns="91440" bIns="45720" rtlCol="0" anchor="b" anchorCtr="0">
            <a:normAutofit/>
          </a:bodyPr>
          <a:lstStyle/>
          <a:p>
            <a:r>
              <a:rPr lang="en-GB" noProof="0" dirty="0"/>
              <a:t>Click to edit Master title style</a:t>
            </a:r>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1" r:id="rId8"/>
    <p:sldLayoutId id="2147483722" r:id="rId9"/>
    <p:sldLayoutId id="2147483723" r:id="rId10"/>
    <p:sldLayoutId id="2147483724" r:id="rId11"/>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file:///\\w*" TargetMode="External"/><Relationship Id="rId2" Type="http://schemas.openxmlformats.org/officeDocument/2006/relationships/hyperlink" Target="file:///\\w"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7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8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8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9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9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 Programming</a:t>
            </a:r>
          </a:p>
        </p:txBody>
      </p:sp>
      <p:sp>
        <p:nvSpPr>
          <p:cNvPr id="4" name="Subtitle 3"/>
          <p:cNvSpPr>
            <a:spLocks noGrp="1"/>
          </p:cNvSpPr>
          <p:nvPr>
            <p:ph type="subTitle" idx="1"/>
          </p:nvPr>
        </p:nvSpPr>
        <p:spPr/>
        <p:txBody>
          <a:bodyPr/>
          <a:lstStyle/>
          <a:p>
            <a:r>
              <a:rPr lang="en-US" dirty="0"/>
              <a:t>For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lnSpcReduction="10000"/>
          </a:bodyPr>
          <a:lstStyle/>
          <a:p>
            <a:pPr>
              <a:lnSpc>
                <a:spcPct val="110000"/>
              </a:lnSpc>
            </a:pPr>
            <a:r>
              <a:rPr lang="en-GB" sz="1800" dirty="0" err="1"/>
              <a:t>RStudio</a:t>
            </a:r>
            <a:r>
              <a:rPr lang="en-GB" sz="1800" dirty="0"/>
              <a:t> comes with some nice data already there for us to experiment with, let’s load a bit to get used to R</a:t>
            </a:r>
          </a:p>
          <a:p>
            <a:pPr>
              <a:lnSpc>
                <a:spcPct val="110000"/>
              </a:lnSpc>
            </a:pPr>
            <a:r>
              <a:rPr lang="en-GB" sz="1800" dirty="0"/>
              <a:t>To see a full list of available data type data() on the console</a:t>
            </a:r>
          </a:p>
          <a:p>
            <a:pPr>
              <a:lnSpc>
                <a:spcPct val="110000"/>
              </a:lnSpc>
            </a:pPr>
            <a:r>
              <a:rPr lang="en-GB" sz="1800" dirty="0"/>
              <a:t>We’ll start with the cars data so type data(“cars”)</a:t>
            </a:r>
          </a:p>
          <a:p>
            <a:pPr>
              <a:lnSpc>
                <a:spcPct val="110000"/>
              </a:lnSpc>
            </a:pPr>
            <a:r>
              <a:rPr lang="en-GB" sz="1800" dirty="0"/>
              <a:t>You should notice cars pop up in the Environment tab with ‘&lt;promise&gt;’ next to it – this means R hasn’t yet loaded the data in to memory, but that it will when you need it</a:t>
            </a:r>
          </a:p>
          <a:p>
            <a:pPr>
              <a:lnSpc>
                <a:spcPct val="110000"/>
              </a:lnSpc>
            </a:pPr>
            <a:r>
              <a:rPr lang="en-GB" sz="1800" dirty="0"/>
              <a:t>Type </a:t>
            </a:r>
            <a:r>
              <a:rPr lang="en-GB" sz="1800" b="1" dirty="0">
                <a:solidFill>
                  <a:srgbClr val="00519C"/>
                </a:solidFill>
              </a:rPr>
              <a:t>cars</a:t>
            </a:r>
            <a:r>
              <a:rPr lang="en-GB" sz="1800" dirty="0"/>
              <a:t> to print out the data to the console (you can type the full print(cars) if you prefer)</a:t>
            </a:r>
          </a:p>
          <a:p>
            <a:pPr>
              <a:lnSpc>
                <a:spcPct val="110000"/>
              </a:lnSpc>
            </a:pPr>
            <a:endParaRPr lang="en-GB" sz="1800" dirty="0"/>
          </a:p>
          <a:p>
            <a:pPr>
              <a:lnSpc>
                <a:spcPct val="110000"/>
              </a:lnSpc>
            </a:pPr>
            <a:endParaRPr lang="en-GB" sz="1800" dirty="0"/>
          </a:p>
          <a:p>
            <a:pPr>
              <a:lnSpc>
                <a:spcPct val="110000"/>
              </a:lnSpc>
            </a:pPr>
            <a:r>
              <a:rPr lang="en-GB" sz="1800" dirty="0"/>
              <a:t>After doing this you should notice the Environment variable change to say how many objects it contains</a:t>
            </a:r>
          </a:p>
        </p:txBody>
      </p:sp>
      <p:sp>
        <p:nvSpPr>
          <p:cNvPr id="7" name="Title 6"/>
          <p:cNvSpPr>
            <a:spLocks noGrp="1"/>
          </p:cNvSpPr>
          <p:nvPr>
            <p:ph type="title"/>
          </p:nvPr>
        </p:nvSpPr>
        <p:spPr/>
        <p:txBody>
          <a:bodyPr>
            <a:noAutofit/>
          </a:bodyPr>
          <a:lstStyle/>
          <a:p>
            <a:r>
              <a:rPr lang="en-GB" dirty="0"/>
              <a:t>Data</a:t>
            </a:r>
          </a:p>
        </p:txBody>
      </p:sp>
      <p:pic>
        <p:nvPicPr>
          <p:cNvPr id="6" name="Picture 5"/>
          <p:cNvPicPr>
            <a:picLocks noChangeAspect="1"/>
          </p:cNvPicPr>
          <p:nvPr/>
        </p:nvPicPr>
        <p:blipFill>
          <a:blip r:embed="rId3"/>
          <a:stretch>
            <a:fillRect/>
          </a:stretch>
        </p:blipFill>
        <p:spPr>
          <a:xfrm>
            <a:off x="8721596" y="2076518"/>
            <a:ext cx="2770980" cy="1017504"/>
          </a:xfrm>
          <a:prstGeom prst="rect">
            <a:avLst/>
          </a:prstGeom>
          <a:ln w="28575" cmpd="sng">
            <a:solidFill>
              <a:srgbClr val="F08300"/>
            </a:solidFill>
          </a:ln>
        </p:spPr>
      </p:pic>
      <p:pic>
        <p:nvPicPr>
          <p:cNvPr id="8" name="Picture 7"/>
          <p:cNvPicPr>
            <a:picLocks noChangeAspect="1"/>
          </p:cNvPicPr>
          <p:nvPr/>
        </p:nvPicPr>
        <p:blipFill rotWithShape="1">
          <a:blip r:embed="rId4"/>
          <a:srcRect t="44345"/>
          <a:stretch/>
        </p:blipFill>
        <p:spPr>
          <a:xfrm>
            <a:off x="816087" y="4475484"/>
            <a:ext cx="9575800" cy="763354"/>
          </a:xfrm>
          <a:prstGeom prst="rect">
            <a:avLst/>
          </a:prstGeom>
          <a:ln>
            <a:solidFill>
              <a:srgbClr val="6D6D6D"/>
            </a:solidFill>
          </a:ln>
        </p:spPr>
      </p:pic>
    </p:spTree>
    <p:extLst>
      <p:ext uri="{BB962C8B-B14F-4D97-AF65-F5344CB8AC3E}">
        <p14:creationId xmlns:p14="http://schemas.microsoft.com/office/powerpoint/2010/main" val="1913777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362605" cy="3045054"/>
          </a:xfrm>
        </p:spPr>
        <p:txBody>
          <a:bodyPr/>
          <a:lstStyle/>
          <a:p>
            <a:r>
              <a:rPr lang="en-GB" dirty="0"/>
              <a:t>Before we can make a Random Forest we’ll need to fix a couple of things in our dataset. Trees can cope with a few missing values, but Random Forests can’t.</a:t>
            </a:r>
          </a:p>
          <a:p>
            <a:r>
              <a:rPr lang="en-GB" dirty="0"/>
              <a:t>We did some of this earlier when we filled out any NA values for age</a:t>
            </a:r>
          </a:p>
          <a:p>
            <a:r>
              <a:rPr lang="en-GB" dirty="0"/>
              <a:t>This is generally called data cleaning</a:t>
            </a:r>
          </a:p>
          <a:p>
            <a:r>
              <a:rPr lang="en-GB" dirty="0"/>
              <a:t>Embarked still has some NA values so we’re just going to fill the empty strings as S since it’s the most popular boarding point</a:t>
            </a:r>
          </a:p>
        </p:txBody>
      </p:sp>
      <p:sp>
        <p:nvSpPr>
          <p:cNvPr id="2" name="Title 1"/>
          <p:cNvSpPr>
            <a:spLocks noGrp="1"/>
          </p:cNvSpPr>
          <p:nvPr>
            <p:ph type="title"/>
          </p:nvPr>
        </p:nvSpPr>
        <p:spPr>
          <a:xfrm>
            <a:off x="414000" y="-251497"/>
            <a:ext cx="9126000" cy="1529857"/>
          </a:xfrm>
        </p:spPr>
        <p:txBody>
          <a:bodyPr>
            <a:normAutofit/>
          </a:bodyPr>
          <a:lstStyle/>
          <a:p>
            <a:r>
              <a:rPr lang="en-GB" dirty="0"/>
              <a:t>Titanic example</a:t>
            </a:r>
            <a:endParaRPr lang="en-US" dirty="0"/>
          </a:p>
        </p:txBody>
      </p:sp>
      <p:pic>
        <p:nvPicPr>
          <p:cNvPr id="6" name="Picture 5"/>
          <p:cNvPicPr>
            <a:picLocks noChangeAspect="1"/>
          </p:cNvPicPr>
          <p:nvPr/>
        </p:nvPicPr>
        <p:blipFill>
          <a:blip r:embed="rId3"/>
          <a:stretch>
            <a:fillRect/>
          </a:stretch>
        </p:blipFill>
        <p:spPr>
          <a:xfrm>
            <a:off x="845082" y="4872137"/>
            <a:ext cx="6634280" cy="1090330"/>
          </a:xfrm>
          <a:prstGeom prst="rect">
            <a:avLst/>
          </a:prstGeom>
          <a:ln w="28575" cmpd="sng">
            <a:solidFill>
              <a:srgbClr val="F08300"/>
            </a:solidFill>
          </a:ln>
        </p:spPr>
      </p:pic>
    </p:spTree>
    <p:extLst>
      <p:ext uri="{BB962C8B-B14F-4D97-AF65-F5344CB8AC3E}">
        <p14:creationId xmlns:p14="http://schemas.microsoft.com/office/powerpoint/2010/main" val="34553299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1141445" cy="4546800"/>
          </a:xfrm>
        </p:spPr>
        <p:txBody>
          <a:bodyPr/>
          <a:lstStyle/>
          <a:p>
            <a:r>
              <a:rPr lang="en-GB" dirty="0"/>
              <a:t>We can then create our fit quite similarly to how we did before, but note that instead of adding a method type we simple force Survived to a factor</a:t>
            </a:r>
          </a:p>
          <a:p>
            <a:r>
              <a:rPr lang="en-GB" dirty="0"/>
              <a:t>The importance set to TRUE means we’ll measure another factor which should tell us how ‘important’ a factor is towards our fit (that is, how much of an effect it has)</a:t>
            </a:r>
          </a:p>
        </p:txBody>
      </p:sp>
      <p:sp>
        <p:nvSpPr>
          <p:cNvPr id="2" name="Title 1"/>
          <p:cNvSpPr>
            <a:spLocks noGrp="1"/>
          </p:cNvSpPr>
          <p:nvPr>
            <p:ph type="title"/>
          </p:nvPr>
        </p:nvSpPr>
        <p:spPr>
          <a:xfrm>
            <a:off x="414000" y="377245"/>
            <a:ext cx="9126000" cy="901115"/>
          </a:xfrm>
        </p:spPr>
        <p:txBody>
          <a:bodyPr>
            <a:normAutofit/>
          </a:bodyPr>
          <a:lstStyle/>
          <a:p>
            <a:r>
              <a:rPr lang="en-GB" dirty="0"/>
              <a:t>Titanic example</a:t>
            </a:r>
            <a:endParaRPr lang="en-US" dirty="0"/>
          </a:p>
        </p:txBody>
      </p:sp>
      <p:pic>
        <p:nvPicPr>
          <p:cNvPr id="5" name="Picture 4"/>
          <p:cNvPicPr>
            <a:picLocks noChangeAspect="1"/>
          </p:cNvPicPr>
          <p:nvPr/>
        </p:nvPicPr>
        <p:blipFill>
          <a:blip r:embed="rId3"/>
          <a:stretch>
            <a:fillRect/>
          </a:stretch>
        </p:blipFill>
        <p:spPr>
          <a:xfrm>
            <a:off x="754975" y="4013475"/>
            <a:ext cx="6436643" cy="2530154"/>
          </a:xfrm>
          <a:prstGeom prst="rect">
            <a:avLst/>
          </a:prstGeom>
        </p:spPr>
      </p:pic>
      <p:pic>
        <p:nvPicPr>
          <p:cNvPr id="6" name="Picture 5"/>
          <p:cNvPicPr>
            <a:picLocks noChangeAspect="1"/>
          </p:cNvPicPr>
          <p:nvPr/>
        </p:nvPicPr>
        <p:blipFill>
          <a:blip r:embed="rId4"/>
          <a:stretch>
            <a:fillRect/>
          </a:stretch>
        </p:blipFill>
        <p:spPr>
          <a:xfrm>
            <a:off x="881409" y="3247091"/>
            <a:ext cx="10279529" cy="854194"/>
          </a:xfrm>
          <a:prstGeom prst="rect">
            <a:avLst/>
          </a:prstGeom>
          <a:ln w="28575" cmpd="sng">
            <a:solidFill>
              <a:srgbClr val="F08300"/>
            </a:solidFill>
          </a:ln>
        </p:spPr>
      </p:pic>
    </p:spTree>
    <p:extLst>
      <p:ext uri="{BB962C8B-B14F-4D97-AF65-F5344CB8AC3E}">
        <p14:creationId xmlns:p14="http://schemas.microsoft.com/office/powerpoint/2010/main" val="30298333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8008E1-E2F5-43EC-BD1F-C61BC25C1898}"/>
              </a:ext>
            </a:extLst>
          </p:cNvPr>
          <p:cNvSpPr>
            <a:spLocks noGrp="1"/>
          </p:cNvSpPr>
          <p:nvPr>
            <p:ph type="body" sz="quarter" idx="15"/>
          </p:nvPr>
        </p:nvSpPr>
        <p:spPr/>
        <p:txBody>
          <a:bodyPr/>
          <a:lstStyle/>
          <a:p>
            <a:r>
              <a:rPr lang="en-GB" dirty="0"/>
              <a:t>http://databall.co/shiny/shinyggplot/</a:t>
            </a:r>
          </a:p>
        </p:txBody>
      </p:sp>
      <p:sp>
        <p:nvSpPr>
          <p:cNvPr id="3" name="Title 2">
            <a:extLst>
              <a:ext uri="{FF2B5EF4-FFF2-40B4-BE49-F238E27FC236}">
                <a16:creationId xmlns:a16="http://schemas.microsoft.com/office/drawing/2014/main" id="{C888DB4F-12BF-4478-AF54-3B7FF62E1457}"/>
              </a:ext>
            </a:extLst>
          </p:cNvPr>
          <p:cNvSpPr>
            <a:spLocks noGrp="1"/>
          </p:cNvSpPr>
          <p:nvPr>
            <p:ph type="title"/>
          </p:nvPr>
        </p:nvSpPr>
        <p:spPr/>
        <p:txBody>
          <a:bodyPr>
            <a:normAutofit fontScale="90000"/>
          </a:bodyPr>
          <a:lstStyle/>
          <a:p>
            <a:r>
              <a:rPr lang="en-GB" dirty="0"/>
              <a:t>ggplot2</a:t>
            </a:r>
          </a:p>
        </p:txBody>
      </p:sp>
    </p:spTree>
    <p:extLst>
      <p:ext uri="{BB962C8B-B14F-4D97-AF65-F5344CB8AC3E}">
        <p14:creationId xmlns:p14="http://schemas.microsoft.com/office/powerpoint/2010/main" val="11295681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pPr marL="219799" indent="-219799"/>
            <a:r>
              <a:rPr lang="en-GB" dirty="0"/>
              <a:t>It’s really quick and easy to start exploring data in R</a:t>
            </a:r>
          </a:p>
        </p:txBody>
      </p:sp>
      <p:sp>
        <p:nvSpPr>
          <p:cNvPr id="7" name="Title 6"/>
          <p:cNvSpPr>
            <a:spLocks noGrp="1"/>
          </p:cNvSpPr>
          <p:nvPr>
            <p:ph type="title"/>
          </p:nvPr>
        </p:nvSpPr>
        <p:spPr/>
        <p:txBody>
          <a:bodyPr>
            <a:noAutofit/>
          </a:bodyPr>
          <a:lstStyle/>
          <a:p>
            <a:r>
              <a:rPr lang="en-GB" dirty="0"/>
              <a:t>Getting Started</a:t>
            </a:r>
          </a:p>
        </p:txBody>
      </p:sp>
      <p:pic>
        <p:nvPicPr>
          <p:cNvPr id="2" name="Picture 1"/>
          <p:cNvPicPr>
            <a:picLocks noChangeAspect="1"/>
          </p:cNvPicPr>
          <p:nvPr/>
        </p:nvPicPr>
        <p:blipFill>
          <a:blip r:embed="rId3"/>
          <a:stretch>
            <a:fillRect/>
          </a:stretch>
        </p:blipFill>
        <p:spPr>
          <a:xfrm>
            <a:off x="711110" y="2221882"/>
            <a:ext cx="5647765" cy="3382430"/>
          </a:xfrm>
          <a:prstGeom prst="rect">
            <a:avLst/>
          </a:prstGeom>
          <a:ln w="28575" cmpd="sng">
            <a:solidFill>
              <a:srgbClr val="F08300"/>
            </a:solidFill>
          </a:ln>
        </p:spPr>
      </p:pic>
    </p:spTree>
    <p:extLst>
      <p:ext uri="{BB962C8B-B14F-4D97-AF65-F5344CB8AC3E}">
        <p14:creationId xmlns:p14="http://schemas.microsoft.com/office/powerpoint/2010/main" val="118504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pPr marL="219799" indent="-219799">
              <a:lnSpc>
                <a:spcPct val="110000"/>
              </a:lnSpc>
            </a:pPr>
            <a:r>
              <a:rPr lang="en-GB" dirty="0"/>
              <a:t>You can ever start plotting really quickly, all this took was a command that said plot(cars)</a:t>
            </a:r>
          </a:p>
        </p:txBody>
      </p:sp>
      <p:sp>
        <p:nvSpPr>
          <p:cNvPr id="7" name="Title 6"/>
          <p:cNvSpPr>
            <a:spLocks noGrp="1"/>
          </p:cNvSpPr>
          <p:nvPr>
            <p:ph type="title"/>
          </p:nvPr>
        </p:nvSpPr>
        <p:spPr/>
        <p:txBody>
          <a:bodyPr>
            <a:noAutofit/>
          </a:bodyPr>
          <a:lstStyle/>
          <a:p>
            <a:r>
              <a:rPr lang="en-GB" dirty="0"/>
              <a:t>Getting Started</a:t>
            </a:r>
          </a:p>
        </p:txBody>
      </p:sp>
      <p:pic>
        <p:nvPicPr>
          <p:cNvPr id="3" name="Picture 2"/>
          <p:cNvPicPr>
            <a:picLocks noChangeAspect="1"/>
          </p:cNvPicPr>
          <p:nvPr/>
        </p:nvPicPr>
        <p:blipFill>
          <a:blip r:embed="rId3"/>
          <a:stretch>
            <a:fillRect/>
          </a:stretch>
        </p:blipFill>
        <p:spPr>
          <a:xfrm>
            <a:off x="678232" y="2482921"/>
            <a:ext cx="6856880" cy="3740887"/>
          </a:xfrm>
          <a:prstGeom prst="rect">
            <a:avLst/>
          </a:prstGeom>
        </p:spPr>
      </p:pic>
    </p:spTree>
    <p:extLst>
      <p:ext uri="{BB962C8B-B14F-4D97-AF65-F5344CB8AC3E}">
        <p14:creationId xmlns:p14="http://schemas.microsoft.com/office/powerpoint/2010/main" val="245797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14000" y="1544760"/>
            <a:ext cx="10202750" cy="4546800"/>
          </a:xfrm>
        </p:spPr>
        <p:txBody>
          <a:bodyPr>
            <a:normAutofit/>
          </a:bodyPr>
          <a:lstStyle/>
          <a:p>
            <a:pPr marL="219799" indent="-219799">
              <a:lnSpc>
                <a:spcPct val="110000"/>
              </a:lnSpc>
            </a:pPr>
            <a:r>
              <a:rPr lang="en-GB" dirty="0"/>
              <a:t>If you’re ever not sure what a function does, just type a question mark followed by the function name into the console and R will try to help</a:t>
            </a:r>
          </a:p>
        </p:txBody>
      </p:sp>
      <p:sp>
        <p:nvSpPr>
          <p:cNvPr id="7" name="Title 6"/>
          <p:cNvSpPr>
            <a:spLocks noGrp="1"/>
          </p:cNvSpPr>
          <p:nvPr>
            <p:ph type="title"/>
          </p:nvPr>
        </p:nvSpPr>
        <p:spPr/>
        <p:txBody>
          <a:bodyPr>
            <a:noAutofit/>
          </a:bodyPr>
          <a:lstStyle/>
          <a:p>
            <a:r>
              <a:rPr lang="en-GB" dirty="0"/>
              <a:t>Getting Started</a:t>
            </a:r>
          </a:p>
        </p:txBody>
      </p:sp>
      <p:pic>
        <p:nvPicPr>
          <p:cNvPr id="2" name="Picture 1"/>
          <p:cNvPicPr>
            <a:picLocks noChangeAspect="1"/>
          </p:cNvPicPr>
          <p:nvPr/>
        </p:nvPicPr>
        <p:blipFill>
          <a:blip r:embed="rId3"/>
          <a:stretch>
            <a:fillRect/>
          </a:stretch>
        </p:blipFill>
        <p:spPr>
          <a:xfrm>
            <a:off x="486102" y="2578151"/>
            <a:ext cx="11219796" cy="3038216"/>
          </a:xfrm>
          <a:prstGeom prst="rect">
            <a:avLst/>
          </a:prstGeom>
          <a:ln>
            <a:solidFill>
              <a:srgbClr val="6D6D6D"/>
            </a:solidFill>
          </a:ln>
        </p:spPr>
      </p:pic>
    </p:spTree>
    <p:extLst>
      <p:ext uri="{BB962C8B-B14F-4D97-AF65-F5344CB8AC3E}">
        <p14:creationId xmlns:p14="http://schemas.microsoft.com/office/powerpoint/2010/main" val="961681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types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16713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pPr marL="219799" indent="-219799">
              <a:lnSpc>
                <a:spcPct val="110000"/>
              </a:lnSpc>
            </a:pPr>
            <a:r>
              <a:rPr lang="en-GB" sz="1800" dirty="0"/>
              <a:t>In many languages the assignment operator (the thing we use to say this variable is equal to this value), is the equals sign e.g. x = 5</a:t>
            </a:r>
          </a:p>
          <a:p>
            <a:pPr marL="219799" indent="-219799">
              <a:lnSpc>
                <a:spcPct val="110000"/>
              </a:lnSpc>
            </a:pPr>
            <a:r>
              <a:rPr lang="en-GB" sz="1800" dirty="0"/>
              <a:t>In R you can use the = sign on the console but you should really get used to the regular arrow convention!</a:t>
            </a:r>
          </a:p>
          <a:p>
            <a:pPr marL="219799" indent="-219799">
              <a:lnSpc>
                <a:spcPct val="110000"/>
              </a:lnSpc>
            </a:pPr>
            <a:r>
              <a:rPr lang="en-GB" sz="1800" dirty="0"/>
              <a:t>In R, you should generally use x &lt;- 5 for assignment</a:t>
            </a:r>
          </a:p>
        </p:txBody>
      </p:sp>
      <p:sp>
        <p:nvSpPr>
          <p:cNvPr id="7" name="Title 6"/>
          <p:cNvSpPr>
            <a:spLocks noGrp="1"/>
          </p:cNvSpPr>
          <p:nvPr>
            <p:ph type="title"/>
          </p:nvPr>
        </p:nvSpPr>
        <p:spPr/>
        <p:txBody>
          <a:bodyPr>
            <a:noAutofit/>
          </a:bodyPr>
          <a:lstStyle/>
          <a:p>
            <a:r>
              <a:rPr lang="en-GB" dirty="0"/>
              <a:t>Assignment operator</a:t>
            </a:r>
          </a:p>
        </p:txBody>
      </p:sp>
      <p:pic>
        <p:nvPicPr>
          <p:cNvPr id="3" name="Picture 2"/>
          <p:cNvPicPr>
            <a:picLocks noChangeAspect="1"/>
          </p:cNvPicPr>
          <p:nvPr/>
        </p:nvPicPr>
        <p:blipFill>
          <a:blip r:embed="rId3"/>
          <a:stretch>
            <a:fillRect/>
          </a:stretch>
        </p:blipFill>
        <p:spPr>
          <a:xfrm>
            <a:off x="740849" y="3712433"/>
            <a:ext cx="6090121" cy="1748454"/>
          </a:xfrm>
          <a:prstGeom prst="rect">
            <a:avLst/>
          </a:prstGeom>
          <a:ln w="28575" cmpd="sng">
            <a:solidFill>
              <a:srgbClr val="F08300"/>
            </a:solidFill>
          </a:ln>
        </p:spPr>
      </p:pic>
    </p:spTree>
    <p:extLst>
      <p:ext uri="{BB962C8B-B14F-4D97-AF65-F5344CB8AC3E}">
        <p14:creationId xmlns:p14="http://schemas.microsoft.com/office/powerpoint/2010/main" val="144785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14001" y="1544760"/>
            <a:ext cx="8550248" cy="4546800"/>
          </a:xfrm>
        </p:spPr>
        <p:txBody>
          <a:bodyPr>
            <a:noAutofit/>
          </a:bodyPr>
          <a:lstStyle/>
          <a:p>
            <a:pPr marL="0" indent="0">
              <a:lnSpc>
                <a:spcPct val="90000"/>
              </a:lnSpc>
              <a:spcAft>
                <a:spcPts val="1538"/>
              </a:spcAft>
              <a:buNone/>
            </a:pPr>
            <a:r>
              <a:rPr lang="en-GB" sz="1600" b="1" dirty="0">
                <a:solidFill>
                  <a:srgbClr val="00519C"/>
                </a:solidFill>
              </a:rPr>
              <a:t>Character</a:t>
            </a:r>
            <a:r>
              <a:rPr lang="en-GB" sz="1600" dirty="0"/>
              <a:t> – typical string class, a set of one or more letters – “Hello world”</a:t>
            </a:r>
          </a:p>
          <a:p>
            <a:pPr marL="0" indent="0">
              <a:lnSpc>
                <a:spcPct val="90000"/>
              </a:lnSpc>
              <a:spcAft>
                <a:spcPts val="1538"/>
              </a:spcAft>
              <a:buNone/>
            </a:pPr>
            <a:r>
              <a:rPr lang="en-GB" sz="1600" b="1" dirty="0">
                <a:solidFill>
                  <a:srgbClr val="00519C"/>
                </a:solidFill>
              </a:rPr>
              <a:t>Numeric</a:t>
            </a:r>
            <a:r>
              <a:rPr lang="en-GB" sz="1600" dirty="0"/>
              <a:t> – like float, it can handle numeric values with decimal points – 5, 5.5, -5234.342342</a:t>
            </a:r>
          </a:p>
          <a:p>
            <a:pPr lvl="1">
              <a:lnSpc>
                <a:spcPct val="90000"/>
              </a:lnSpc>
              <a:spcAft>
                <a:spcPts val="1538"/>
              </a:spcAft>
            </a:pPr>
            <a:r>
              <a:rPr lang="en-GB" sz="1600" dirty="0"/>
              <a:t>Special numbers include </a:t>
            </a:r>
            <a:r>
              <a:rPr lang="en-GB" sz="1600" dirty="0" err="1"/>
              <a:t>NaN</a:t>
            </a:r>
            <a:r>
              <a:rPr lang="en-GB" sz="1600" dirty="0"/>
              <a:t> (Not a Number) and </a:t>
            </a:r>
            <a:r>
              <a:rPr lang="en-GB" sz="1600" dirty="0" err="1"/>
              <a:t>Inf</a:t>
            </a:r>
            <a:r>
              <a:rPr lang="en-GB" sz="1600" dirty="0"/>
              <a:t> (Infinity)</a:t>
            </a:r>
          </a:p>
          <a:p>
            <a:pPr marL="0" indent="0">
              <a:lnSpc>
                <a:spcPct val="90000"/>
              </a:lnSpc>
              <a:spcAft>
                <a:spcPts val="1538"/>
              </a:spcAft>
              <a:buNone/>
            </a:pPr>
            <a:r>
              <a:rPr lang="en-GB" sz="1600" b="1" dirty="0">
                <a:solidFill>
                  <a:srgbClr val="00519C"/>
                </a:solidFill>
              </a:rPr>
              <a:t>Integers</a:t>
            </a:r>
            <a:r>
              <a:rPr lang="en-GB" sz="1600" dirty="0"/>
              <a:t> – numbers get auto changed in to </a:t>
            </a:r>
            <a:r>
              <a:rPr lang="en-GB" sz="1600" dirty="0" err="1"/>
              <a:t>numerics</a:t>
            </a:r>
            <a:r>
              <a:rPr lang="en-GB" sz="1600" dirty="0"/>
              <a:t> when saved as variables but you can force them to be integers in a couple of ways</a:t>
            </a:r>
          </a:p>
          <a:p>
            <a:pPr lvl="1">
              <a:lnSpc>
                <a:spcPct val="90000"/>
              </a:lnSpc>
              <a:spcAft>
                <a:spcPts val="1538"/>
              </a:spcAft>
            </a:pPr>
            <a:r>
              <a:rPr lang="en-GB" sz="1600" dirty="0" err="1"/>
              <a:t>myInt</a:t>
            </a:r>
            <a:r>
              <a:rPr lang="en-GB" sz="1600" dirty="0"/>
              <a:t> &lt;- 5 followed by </a:t>
            </a:r>
            <a:r>
              <a:rPr lang="en-GB" sz="1600" dirty="0" err="1"/>
              <a:t>myInt</a:t>
            </a:r>
            <a:r>
              <a:rPr lang="en-GB" sz="1600" dirty="0"/>
              <a:t> &lt;- </a:t>
            </a:r>
            <a:r>
              <a:rPr lang="en-GB" sz="1600" dirty="0" err="1"/>
              <a:t>as.integer</a:t>
            </a:r>
            <a:r>
              <a:rPr lang="en-GB" sz="1600" dirty="0"/>
              <a:t>(</a:t>
            </a:r>
            <a:r>
              <a:rPr lang="en-GB" sz="1600" dirty="0" err="1"/>
              <a:t>myInt</a:t>
            </a:r>
            <a:r>
              <a:rPr lang="en-GB" sz="1600" dirty="0"/>
              <a:t>)</a:t>
            </a:r>
          </a:p>
          <a:p>
            <a:pPr lvl="1">
              <a:lnSpc>
                <a:spcPct val="90000"/>
              </a:lnSpc>
              <a:spcAft>
                <a:spcPts val="1538"/>
              </a:spcAft>
            </a:pPr>
            <a:r>
              <a:rPr lang="en-GB" sz="1600" dirty="0" err="1"/>
              <a:t>myInt</a:t>
            </a:r>
            <a:r>
              <a:rPr lang="en-GB" sz="1600" dirty="0"/>
              <a:t> &lt;- 5L</a:t>
            </a:r>
          </a:p>
          <a:p>
            <a:pPr lvl="1">
              <a:lnSpc>
                <a:spcPct val="90000"/>
              </a:lnSpc>
              <a:spcAft>
                <a:spcPts val="1538"/>
              </a:spcAft>
            </a:pPr>
            <a:r>
              <a:rPr lang="en-GB" sz="1600" dirty="0"/>
              <a:t>If you try and change a number that is too large for an integer to hold it will still exist as an integer but no longer hold a value. It will display ‘NA’ which stands for Not Available</a:t>
            </a:r>
          </a:p>
          <a:p>
            <a:pPr marL="0" indent="0">
              <a:lnSpc>
                <a:spcPct val="90000"/>
              </a:lnSpc>
              <a:spcAft>
                <a:spcPts val="1538"/>
              </a:spcAft>
              <a:buNone/>
            </a:pPr>
            <a:r>
              <a:rPr lang="en-GB" sz="1600" b="1" dirty="0">
                <a:solidFill>
                  <a:schemeClr val="accent1"/>
                </a:solidFill>
              </a:rPr>
              <a:t>Complex</a:t>
            </a:r>
            <a:r>
              <a:rPr lang="en-GB" sz="1600" dirty="0"/>
              <a:t> – for complex numbers e.g. the imaginary number </a:t>
            </a:r>
            <a:r>
              <a:rPr lang="en-GB" sz="1600" dirty="0" err="1"/>
              <a:t>i</a:t>
            </a:r>
            <a:endParaRPr lang="en-GB" sz="1600" dirty="0"/>
          </a:p>
        </p:txBody>
      </p:sp>
      <p:sp>
        <p:nvSpPr>
          <p:cNvPr id="7" name="Title 6"/>
          <p:cNvSpPr>
            <a:spLocks noGrp="1"/>
          </p:cNvSpPr>
          <p:nvPr>
            <p:ph type="title"/>
          </p:nvPr>
        </p:nvSpPr>
        <p:spPr/>
        <p:txBody>
          <a:bodyPr>
            <a:noAutofit/>
          </a:bodyPr>
          <a:lstStyle/>
          <a:p>
            <a:r>
              <a:rPr lang="en-GB" dirty="0"/>
              <a:t>R Syntax</a:t>
            </a:r>
          </a:p>
        </p:txBody>
      </p:sp>
    </p:spTree>
    <p:extLst>
      <p:ext uri="{BB962C8B-B14F-4D97-AF65-F5344CB8AC3E}">
        <p14:creationId xmlns:p14="http://schemas.microsoft.com/office/powerpoint/2010/main" val="676482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r>
              <a:rPr lang="en-GB" dirty="0"/>
              <a:t>Logical – </a:t>
            </a:r>
            <a:r>
              <a:rPr lang="en-GB" dirty="0" err="1"/>
              <a:t>boolean</a:t>
            </a:r>
            <a:r>
              <a:rPr lang="en-GB" dirty="0"/>
              <a:t> types that can be either TRUE, T, or FALSE, F</a:t>
            </a:r>
          </a:p>
          <a:p>
            <a:pPr lvl="1"/>
            <a:r>
              <a:rPr lang="en-GB" dirty="0"/>
              <a:t>You can convert numeric values to </a:t>
            </a:r>
            <a:r>
              <a:rPr lang="en-GB" dirty="0" err="1"/>
              <a:t>Logicals</a:t>
            </a:r>
            <a:r>
              <a:rPr lang="en-GB" dirty="0"/>
              <a:t> – 0 and 0L give F, anything else is T</a:t>
            </a:r>
          </a:p>
          <a:p>
            <a:endParaRPr lang="en-GB" dirty="0"/>
          </a:p>
        </p:txBody>
      </p:sp>
      <p:sp>
        <p:nvSpPr>
          <p:cNvPr id="7" name="Title 6"/>
          <p:cNvSpPr>
            <a:spLocks noGrp="1"/>
          </p:cNvSpPr>
          <p:nvPr>
            <p:ph type="title"/>
          </p:nvPr>
        </p:nvSpPr>
        <p:spPr/>
        <p:txBody>
          <a:bodyPr>
            <a:noAutofit/>
          </a:bodyPr>
          <a:lstStyle/>
          <a:p>
            <a:r>
              <a:rPr lang="en-GB" dirty="0"/>
              <a:t>R Syntax</a:t>
            </a:r>
          </a:p>
        </p:txBody>
      </p:sp>
      <p:pic>
        <p:nvPicPr>
          <p:cNvPr id="2" name="Picture 1"/>
          <p:cNvPicPr>
            <a:picLocks noChangeAspect="1"/>
          </p:cNvPicPr>
          <p:nvPr/>
        </p:nvPicPr>
        <p:blipFill>
          <a:blip r:embed="rId3"/>
          <a:stretch>
            <a:fillRect/>
          </a:stretch>
        </p:blipFill>
        <p:spPr>
          <a:xfrm>
            <a:off x="1250614" y="2757049"/>
            <a:ext cx="3705412" cy="2525917"/>
          </a:xfrm>
          <a:prstGeom prst="rect">
            <a:avLst/>
          </a:prstGeom>
          <a:ln w="28575" cmpd="sng">
            <a:solidFill>
              <a:srgbClr val="F08300"/>
            </a:solidFill>
          </a:ln>
        </p:spPr>
      </p:pic>
    </p:spTree>
    <p:extLst>
      <p:ext uri="{BB962C8B-B14F-4D97-AF65-F5344CB8AC3E}">
        <p14:creationId xmlns:p14="http://schemas.microsoft.com/office/powerpoint/2010/main" val="368017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r>
              <a:rPr lang="en-GB" sz="1800" dirty="0"/>
              <a:t>You can check the type of a variable using the class() method</a:t>
            </a:r>
          </a:p>
          <a:p>
            <a:r>
              <a:rPr lang="en-GB" sz="1800" dirty="0"/>
              <a:t>Some data types can be converted</a:t>
            </a:r>
          </a:p>
          <a:p>
            <a:endParaRPr lang="en-GB" sz="1800" dirty="0"/>
          </a:p>
          <a:p>
            <a:endParaRPr lang="en-GB" sz="1800" dirty="0"/>
          </a:p>
        </p:txBody>
      </p:sp>
      <p:sp>
        <p:nvSpPr>
          <p:cNvPr id="7" name="Title 6"/>
          <p:cNvSpPr>
            <a:spLocks noGrp="1"/>
          </p:cNvSpPr>
          <p:nvPr>
            <p:ph type="title"/>
          </p:nvPr>
        </p:nvSpPr>
        <p:spPr/>
        <p:txBody>
          <a:bodyPr>
            <a:noAutofit/>
          </a:bodyPr>
          <a:lstStyle/>
          <a:p>
            <a:r>
              <a:rPr lang="en-GB" dirty="0"/>
              <a:t>R Syntax</a:t>
            </a:r>
          </a:p>
        </p:txBody>
      </p:sp>
      <p:pic>
        <p:nvPicPr>
          <p:cNvPr id="3" name="Picture 2"/>
          <p:cNvPicPr>
            <a:picLocks noChangeAspect="1"/>
          </p:cNvPicPr>
          <p:nvPr/>
        </p:nvPicPr>
        <p:blipFill>
          <a:blip r:embed="rId3"/>
          <a:stretch>
            <a:fillRect/>
          </a:stretch>
        </p:blipFill>
        <p:spPr>
          <a:xfrm>
            <a:off x="836903" y="2720730"/>
            <a:ext cx="5900284" cy="1964957"/>
          </a:xfrm>
          <a:prstGeom prst="rect">
            <a:avLst/>
          </a:prstGeom>
          <a:ln w="28575" cmpd="sng">
            <a:solidFill>
              <a:srgbClr val="F08300"/>
            </a:solidFill>
          </a:ln>
        </p:spPr>
      </p:pic>
    </p:spTree>
    <p:extLst>
      <p:ext uri="{BB962C8B-B14F-4D97-AF65-F5344CB8AC3E}">
        <p14:creationId xmlns:p14="http://schemas.microsoft.com/office/powerpoint/2010/main" val="57203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r>
              <a:rPr lang="en-GB" dirty="0"/>
              <a:t>Higher types are composed of lower ones</a:t>
            </a:r>
          </a:p>
          <a:p>
            <a:r>
              <a:rPr lang="en-GB" dirty="0"/>
              <a:t>Vector – a collection of elements of the same type e.g. the cars dataset has columns with collections of numbers</a:t>
            </a:r>
          </a:p>
          <a:p>
            <a:r>
              <a:rPr lang="en-GB" dirty="0"/>
              <a:t>Usually created with the concatenate (c) function</a:t>
            </a:r>
          </a:p>
          <a:p>
            <a:r>
              <a:rPr lang="en-GB" dirty="0"/>
              <a:t>You’ll notice here when you print out a long piece of information R gives you some additional details in brackets []</a:t>
            </a:r>
          </a:p>
          <a:p>
            <a:r>
              <a:rPr lang="en-GB" dirty="0"/>
              <a:t>These correspond to what element number is being displayed first on that line</a:t>
            </a:r>
          </a:p>
          <a:p>
            <a:r>
              <a:rPr lang="en-GB" dirty="0"/>
              <a:t>Doesn’t have anything to do with the way the data is stored, just how it is being displayed</a:t>
            </a:r>
          </a:p>
        </p:txBody>
      </p:sp>
      <p:sp>
        <p:nvSpPr>
          <p:cNvPr id="7" name="Title 6"/>
          <p:cNvSpPr>
            <a:spLocks noGrp="1"/>
          </p:cNvSpPr>
          <p:nvPr>
            <p:ph type="title"/>
          </p:nvPr>
        </p:nvSpPr>
        <p:spPr/>
        <p:txBody>
          <a:bodyPr>
            <a:noAutofit/>
          </a:bodyPr>
          <a:lstStyle/>
          <a:p>
            <a:r>
              <a:rPr lang="en-GB" dirty="0"/>
              <a:t>Higher types</a:t>
            </a:r>
          </a:p>
        </p:txBody>
      </p:sp>
      <p:pic>
        <p:nvPicPr>
          <p:cNvPr id="2" name="Picture 1"/>
          <p:cNvPicPr>
            <a:picLocks noChangeAspect="1"/>
          </p:cNvPicPr>
          <p:nvPr/>
        </p:nvPicPr>
        <p:blipFill>
          <a:blip r:embed="rId3"/>
          <a:stretch>
            <a:fillRect/>
          </a:stretch>
        </p:blipFill>
        <p:spPr>
          <a:xfrm>
            <a:off x="7052662" y="535440"/>
            <a:ext cx="4568146" cy="1187718"/>
          </a:xfrm>
          <a:prstGeom prst="rect">
            <a:avLst/>
          </a:prstGeom>
          <a:ln w="28575" cmpd="sng">
            <a:solidFill>
              <a:srgbClr val="F08300"/>
            </a:solidFill>
          </a:ln>
        </p:spPr>
      </p:pic>
    </p:spTree>
    <p:extLst>
      <p:ext uri="{BB962C8B-B14F-4D97-AF65-F5344CB8AC3E}">
        <p14:creationId xmlns:p14="http://schemas.microsoft.com/office/powerpoint/2010/main" val="39731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a:spcBef>
                <a:spcPts val="800"/>
              </a:spcBef>
            </a:pPr>
            <a:r>
              <a:rPr lang="en-GB" dirty="0"/>
              <a:t>Getting Started</a:t>
            </a:r>
          </a:p>
          <a:p>
            <a:pPr>
              <a:spcBef>
                <a:spcPts val="800"/>
              </a:spcBef>
            </a:pPr>
            <a:r>
              <a:rPr lang="en-GB" dirty="0"/>
              <a:t>Data Types</a:t>
            </a:r>
          </a:p>
          <a:p>
            <a:pPr>
              <a:spcBef>
                <a:spcPts val="800"/>
              </a:spcBef>
            </a:pPr>
            <a:r>
              <a:rPr lang="en-GB" dirty="0"/>
              <a:t>For Loops</a:t>
            </a:r>
          </a:p>
          <a:p>
            <a:pPr>
              <a:spcBef>
                <a:spcPts val="800"/>
              </a:spcBef>
            </a:pPr>
            <a:r>
              <a:rPr lang="en-GB" dirty="0"/>
              <a:t>Functions</a:t>
            </a:r>
          </a:p>
          <a:p>
            <a:pPr>
              <a:spcBef>
                <a:spcPts val="800"/>
              </a:spcBef>
            </a:pPr>
            <a:r>
              <a:rPr lang="en-GB" dirty="0"/>
              <a:t>Import &amp; Export</a:t>
            </a:r>
          </a:p>
          <a:p>
            <a:pPr>
              <a:spcBef>
                <a:spcPts val="800"/>
              </a:spcBef>
            </a:pPr>
            <a:r>
              <a:rPr lang="en-GB" dirty="0"/>
              <a:t>Table Checking and Manipulation </a:t>
            </a:r>
          </a:p>
          <a:p>
            <a:pPr>
              <a:spcBef>
                <a:spcPts val="800"/>
              </a:spcBef>
            </a:pPr>
            <a:r>
              <a:rPr lang="en-GB" dirty="0"/>
              <a:t>Merging Tables</a:t>
            </a:r>
          </a:p>
          <a:p>
            <a:pPr>
              <a:spcBef>
                <a:spcPts val="800"/>
              </a:spcBef>
            </a:pPr>
            <a:r>
              <a:rPr lang="en-GB" dirty="0"/>
              <a:t>Summary Statistics</a:t>
            </a:r>
          </a:p>
        </p:txBody>
      </p:sp>
      <p:sp>
        <p:nvSpPr>
          <p:cNvPr id="6" name="Title 5"/>
          <p:cNvSpPr>
            <a:spLocks noGrp="1"/>
          </p:cNvSpPr>
          <p:nvPr>
            <p:ph type="title"/>
          </p:nvPr>
        </p:nvSpPr>
        <p:spPr/>
        <p:txBody>
          <a:bodyPr>
            <a:noAutofit/>
          </a:bodyPr>
          <a:lstStyle/>
          <a:p>
            <a:r>
              <a:rPr lang="en-GB" dirty="0"/>
              <a:t>Topics</a:t>
            </a:r>
          </a:p>
        </p:txBody>
      </p:sp>
    </p:spTree>
    <p:extLst>
      <p:ext uri="{BB962C8B-B14F-4D97-AF65-F5344CB8AC3E}">
        <p14:creationId xmlns:p14="http://schemas.microsoft.com/office/powerpoint/2010/main" val="3490475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14000" y="1544760"/>
            <a:ext cx="11404800" cy="1717693"/>
          </a:xfrm>
        </p:spPr>
        <p:txBody>
          <a:bodyPr>
            <a:normAutofit/>
          </a:bodyPr>
          <a:lstStyle/>
          <a:p>
            <a:r>
              <a:rPr lang="en-GB" dirty="0"/>
              <a:t>Vectors are one dimensional, you cannot have a vector of vectors</a:t>
            </a:r>
          </a:p>
          <a:p>
            <a:r>
              <a:rPr lang="en-GB" dirty="0"/>
              <a:t>You can concatenate two vectors into one long one if they have the same type of elements</a:t>
            </a:r>
          </a:p>
          <a:p>
            <a:r>
              <a:rPr lang="en-GB" dirty="0"/>
              <a:t>You can also quickly mock up numeric vectors by using a range</a:t>
            </a:r>
          </a:p>
        </p:txBody>
      </p:sp>
      <p:sp>
        <p:nvSpPr>
          <p:cNvPr id="7" name="Title 6"/>
          <p:cNvSpPr>
            <a:spLocks noGrp="1"/>
          </p:cNvSpPr>
          <p:nvPr>
            <p:ph type="title"/>
          </p:nvPr>
        </p:nvSpPr>
        <p:spPr/>
        <p:txBody>
          <a:bodyPr>
            <a:noAutofit/>
          </a:bodyPr>
          <a:lstStyle/>
          <a:p>
            <a:r>
              <a:rPr lang="en-GB" dirty="0"/>
              <a:t>Higher types</a:t>
            </a:r>
          </a:p>
        </p:txBody>
      </p:sp>
      <p:pic>
        <p:nvPicPr>
          <p:cNvPr id="3" name="Picture 2"/>
          <p:cNvPicPr>
            <a:picLocks noChangeAspect="1"/>
          </p:cNvPicPr>
          <p:nvPr/>
        </p:nvPicPr>
        <p:blipFill>
          <a:blip r:embed="rId3"/>
          <a:stretch>
            <a:fillRect/>
          </a:stretch>
        </p:blipFill>
        <p:spPr>
          <a:xfrm>
            <a:off x="860436" y="3264353"/>
            <a:ext cx="4373247" cy="3016032"/>
          </a:xfrm>
          <a:prstGeom prst="rect">
            <a:avLst/>
          </a:prstGeom>
          <a:ln w="28575" cmpd="sng">
            <a:solidFill>
              <a:srgbClr val="F08300"/>
            </a:solidFill>
          </a:ln>
        </p:spPr>
      </p:pic>
    </p:spTree>
    <p:extLst>
      <p:ext uri="{BB962C8B-B14F-4D97-AF65-F5344CB8AC3E}">
        <p14:creationId xmlns:p14="http://schemas.microsoft.com/office/powerpoint/2010/main" val="332961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6358987" cy="4546800"/>
          </a:xfrm>
        </p:spPr>
        <p:txBody>
          <a:bodyPr/>
          <a:lstStyle/>
          <a:p>
            <a:r>
              <a:rPr lang="en-GB" dirty="0"/>
              <a:t>Lists are similar to vectors but they can hold multiple different types in the same list</a:t>
            </a:r>
          </a:p>
          <a:p>
            <a:r>
              <a:rPr lang="en-GB" dirty="0"/>
              <a:t>Can also only be one dimensional, if you try to add two lists they will just merge</a:t>
            </a:r>
          </a:p>
          <a:p>
            <a:r>
              <a:rPr lang="en-GB" dirty="0"/>
              <a:t>The [[N]] value represents where in the list that particular value appears and you can access those values by specifying that value</a:t>
            </a:r>
          </a:p>
        </p:txBody>
      </p:sp>
      <p:sp>
        <p:nvSpPr>
          <p:cNvPr id="2" name="Title 1"/>
          <p:cNvSpPr>
            <a:spLocks noGrp="1"/>
          </p:cNvSpPr>
          <p:nvPr>
            <p:ph type="title"/>
          </p:nvPr>
        </p:nvSpPr>
        <p:spPr/>
        <p:txBody>
          <a:bodyPr>
            <a:noAutofit/>
          </a:bodyPr>
          <a:lstStyle/>
          <a:p>
            <a:r>
              <a:rPr lang="en-GB" dirty="0"/>
              <a:t>Higher types</a:t>
            </a:r>
          </a:p>
        </p:txBody>
      </p:sp>
      <p:pic>
        <p:nvPicPr>
          <p:cNvPr id="5" name="Picture 4"/>
          <p:cNvPicPr>
            <a:picLocks noChangeAspect="1"/>
          </p:cNvPicPr>
          <p:nvPr/>
        </p:nvPicPr>
        <p:blipFill>
          <a:blip r:embed="rId2"/>
          <a:stretch>
            <a:fillRect/>
          </a:stretch>
        </p:blipFill>
        <p:spPr>
          <a:xfrm>
            <a:off x="6902416" y="1625281"/>
            <a:ext cx="4342845" cy="3032009"/>
          </a:xfrm>
          <a:prstGeom prst="rect">
            <a:avLst/>
          </a:prstGeom>
          <a:ln w="28575" cmpd="sng">
            <a:solidFill>
              <a:srgbClr val="F08300"/>
            </a:solidFill>
          </a:ln>
        </p:spPr>
      </p:pic>
    </p:spTree>
    <p:extLst>
      <p:ext uri="{BB962C8B-B14F-4D97-AF65-F5344CB8AC3E}">
        <p14:creationId xmlns:p14="http://schemas.microsoft.com/office/powerpoint/2010/main" val="1252845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6222034" cy="4546800"/>
          </a:xfrm>
        </p:spPr>
        <p:txBody>
          <a:bodyPr/>
          <a:lstStyle/>
          <a:p>
            <a:r>
              <a:rPr lang="en-GB" dirty="0"/>
              <a:t>The cars data we got earlier is stored as a </a:t>
            </a:r>
            <a:r>
              <a:rPr lang="en-GB" dirty="0" err="1"/>
              <a:t>dataframe</a:t>
            </a:r>
            <a:r>
              <a:rPr lang="en-GB" dirty="0"/>
              <a:t> – these function much like tables with rows and columns</a:t>
            </a:r>
          </a:p>
          <a:p>
            <a:r>
              <a:rPr lang="en-GB" dirty="0"/>
              <a:t>You can access specific columns using the $ operator or by specifying the number of the column</a:t>
            </a:r>
          </a:p>
          <a:p>
            <a:r>
              <a:rPr lang="en-GB" dirty="0"/>
              <a:t>head and tail functions will return the first/last 6 values respectively</a:t>
            </a:r>
          </a:p>
        </p:txBody>
      </p:sp>
      <p:sp>
        <p:nvSpPr>
          <p:cNvPr id="2" name="Title 1"/>
          <p:cNvSpPr>
            <a:spLocks noGrp="1"/>
          </p:cNvSpPr>
          <p:nvPr>
            <p:ph type="title"/>
          </p:nvPr>
        </p:nvSpPr>
        <p:spPr/>
        <p:txBody>
          <a:bodyPr>
            <a:noAutofit/>
          </a:bodyPr>
          <a:lstStyle/>
          <a:p>
            <a:r>
              <a:rPr lang="en-GB" dirty="0" err="1"/>
              <a:t>Dataframe</a:t>
            </a:r>
            <a:endParaRPr lang="en-US" dirty="0"/>
          </a:p>
        </p:txBody>
      </p:sp>
      <p:pic>
        <p:nvPicPr>
          <p:cNvPr id="5" name="Picture 4"/>
          <p:cNvPicPr>
            <a:picLocks noChangeAspect="1"/>
          </p:cNvPicPr>
          <p:nvPr/>
        </p:nvPicPr>
        <p:blipFill>
          <a:blip r:embed="rId3"/>
          <a:stretch>
            <a:fillRect/>
          </a:stretch>
        </p:blipFill>
        <p:spPr>
          <a:xfrm>
            <a:off x="6956330" y="1645298"/>
            <a:ext cx="4449740" cy="3565027"/>
          </a:xfrm>
          <a:prstGeom prst="rect">
            <a:avLst/>
          </a:prstGeom>
          <a:ln w="28575" cmpd="sng">
            <a:solidFill>
              <a:srgbClr val="F08300"/>
            </a:solidFill>
          </a:ln>
        </p:spPr>
      </p:pic>
    </p:spTree>
    <p:extLst>
      <p:ext uri="{BB962C8B-B14F-4D97-AF65-F5344CB8AC3E}">
        <p14:creationId xmlns:p14="http://schemas.microsoft.com/office/powerpoint/2010/main" val="2137829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275808" cy="4546800"/>
          </a:xfrm>
        </p:spPr>
        <p:txBody>
          <a:bodyPr/>
          <a:lstStyle/>
          <a:p>
            <a:r>
              <a:rPr lang="en-GB" dirty="0" err="1"/>
              <a:t>Dataframes</a:t>
            </a:r>
            <a:r>
              <a:rPr lang="en-GB" dirty="0"/>
              <a:t> are essentially a list of vectors of equal length</a:t>
            </a:r>
          </a:p>
          <a:p>
            <a:r>
              <a:rPr lang="en-GB" dirty="0"/>
              <a:t>You can create </a:t>
            </a:r>
            <a:r>
              <a:rPr lang="en-GB" dirty="0" err="1"/>
              <a:t>Dataframes</a:t>
            </a:r>
            <a:r>
              <a:rPr lang="en-GB" dirty="0"/>
              <a:t> with the </a:t>
            </a:r>
            <a:r>
              <a:rPr lang="en-GB" dirty="0" err="1"/>
              <a:t>data.frame</a:t>
            </a:r>
            <a:r>
              <a:rPr lang="en-GB" dirty="0"/>
              <a:t>() function</a:t>
            </a:r>
          </a:p>
          <a:p>
            <a:r>
              <a:rPr lang="en-GB" dirty="0"/>
              <a:t>You can change column names as needed</a:t>
            </a:r>
          </a:p>
        </p:txBody>
      </p:sp>
      <p:sp>
        <p:nvSpPr>
          <p:cNvPr id="2" name="Title 1"/>
          <p:cNvSpPr>
            <a:spLocks noGrp="1"/>
          </p:cNvSpPr>
          <p:nvPr>
            <p:ph type="title"/>
          </p:nvPr>
        </p:nvSpPr>
        <p:spPr/>
        <p:txBody>
          <a:bodyPr>
            <a:noAutofit/>
          </a:bodyPr>
          <a:lstStyle/>
          <a:p>
            <a:r>
              <a:rPr lang="en-GB" dirty="0" err="1"/>
              <a:t>Dataframe</a:t>
            </a:r>
            <a:endParaRPr lang="en-US" dirty="0"/>
          </a:p>
        </p:txBody>
      </p:sp>
      <p:pic>
        <p:nvPicPr>
          <p:cNvPr id="4" name="Picture 3"/>
          <p:cNvPicPr>
            <a:picLocks noChangeAspect="1"/>
          </p:cNvPicPr>
          <p:nvPr/>
        </p:nvPicPr>
        <p:blipFill>
          <a:blip r:embed="rId3"/>
          <a:stretch>
            <a:fillRect/>
          </a:stretch>
        </p:blipFill>
        <p:spPr>
          <a:xfrm>
            <a:off x="5813367" y="1615531"/>
            <a:ext cx="5690751" cy="4537956"/>
          </a:xfrm>
          <a:prstGeom prst="rect">
            <a:avLst/>
          </a:prstGeom>
          <a:ln w="28575" cmpd="sng">
            <a:solidFill>
              <a:srgbClr val="F08300"/>
            </a:solidFill>
          </a:ln>
        </p:spPr>
      </p:pic>
    </p:spTree>
    <p:extLst>
      <p:ext uri="{BB962C8B-B14F-4D97-AF65-F5344CB8AC3E}">
        <p14:creationId xmlns:p14="http://schemas.microsoft.com/office/powerpoint/2010/main" val="3029324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549715" cy="4546800"/>
          </a:xfrm>
        </p:spPr>
        <p:txBody>
          <a:bodyPr/>
          <a:lstStyle/>
          <a:p>
            <a:r>
              <a:rPr lang="en-GB" dirty="0"/>
              <a:t>You can access columns in </a:t>
            </a:r>
            <a:r>
              <a:rPr lang="en-GB" dirty="0" err="1"/>
              <a:t>dataframes</a:t>
            </a:r>
            <a:r>
              <a:rPr lang="en-GB" dirty="0"/>
              <a:t> using the $ sign or using square brackets for rows and columns</a:t>
            </a:r>
          </a:p>
          <a:p>
            <a:r>
              <a:rPr lang="en-GB" dirty="0"/>
              <a:t>The t() function transposes your </a:t>
            </a:r>
            <a:r>
              <a:rPr lang="en-GB" dirty="0" err="1"/>
              <a:t>dataframe</a:t>
            </a:r>
            <a:r>
              <a:rPr lang="en-GB" dirty="0"/>
              <a:t>, that is, the rows become the columns and columns become the rows</a:t>
            </a:r>
          </a:p>
          <a:p>
            <a:r>
              <a:rPr lang="en-GB" dirty="0"/>
              <a:t>The dim() function returns the dimensions of the </a:t>
            </a:r>
            <a:r>
              <a:rPr lang="en-GB" dirty="0" err="1"/>
              <a:t>dataframe</a:t>
            </a:r>
            <a:endParaRPr lang="en-GB" dirty="0"/>
          </a:p>
        </p:txBody>
      </p:sp>
      <p:sp>
        <p:nvSpPr>
          <p:cNvPr id="4" name="Title 3"/>
          <p:cNvSpPr>
            <a:spLocks noGrp="1"/>
          </p:cNvSpPr>
          <p:nvPr>
            <p:ph type="title"/>
          </p:nvPr>
        </p:nvSpPr>
        <p:spPr/>
        <p:txBody>
          <a:bodyPr>
            <a:noAutofit/>
          </a:bodyPr>
          <a:lstStyle/>
          <a:p>
            <a:r>
              <a:rPr lang="en-GB" dirty="0" err="1"/>
              <a:t>Dataframe</a:t>
            </a:r>
            <a:endParaRPr lang="en-US" dirty="0"/>
          </a:p>
        </p:txBody>
      </p:sp>
      <p:pic>
        <p:nvPicPr>
          <p:cNvPr id="2" name="Picture 1"/>
          <p:cNvPicPr>
            <a:picLocks noChangeAspect="1"/>
          </p:cNvPicPr>
          <p:nvPr/>
        </p:nvPicPr>
        <p:blipFill>
          <a:blip r:embed="rId3"/>
          <a:stretch>
            <a:fillRect/>
          </a:stretch>
        </p:blipFill>
        <p:spPr>
          <a:xfrm>
            <a:off x="845422" y="4921135"/>
            <a:ext cx="4299684" cy="1389938"/>
          </a:xfrm>
          <a:prstGeom prst="rect">
            <a:avLst/>
          </a:prstGeom>
          <a:ln w="28575" cmpd="sng">
            <a:solidFill>
              <a:srgbClr val="F08300"/>
            </a:solidFill>
          </a:ln>
        </p:spPr>
      </p:pic>
      <p:pic>
        <p:nvPicPr>
          <p:cNvPr id="6" name="Picture 5"/>
          <p:cNvPicPr>
            <a:picLocks noChangeAspect="1"/>
          </p:cNvPicPr>
          <p:nvPr/>
        </p:nvPicPr>
        <p:blipFill>
          <a:blip r:embed="rId4"/>
          <a:stretch>
            <a:fillRect/>
          </a:stretch>
        </p:blipFill>
        <p:spPr>
          <a:xfrm>
            <a:off x="6175371" y="1583133"/>
            <a:ext cx="4909636" cy="4706279"/>
          </a:xfrm>
          <a:prstGeom prst="rect">
            <a:avLst/>
          </a:prstGeom>
          <a:ln w="28575" cmpd="sng">
            <a:solidFill>
              <a:srgbClr val="F08300"/>
            </a:solidFill>
          </a:ln>
        </p:spPr>
      </p:pic>
    </p:spTree>
    <p:extLst>
      <p:ext uri="{BB962C8B-B14F-4D97-AF65-F5344CB8AC3E}">
        <p14:creationId xmlns:p14="http://schemas.microsoft.com/office/powerpoint/2010/main" val="3410309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0042451" cy="1007341"/>
          </a:xfrm>
        </p:spPr>
        <p:txBody>
          <a:bodyPr/>
          <a:lstStyle/>
          <a:p>
            <a:pPr>
              <a:lnSpc>
                <a:spcPct val="120000"/>
              </a:lnSpc>
            </a:pPr>
            <a:r>
              <a:rPr lang="en-GB" dirty="0"/>
              <a:t>The summary() function will return a number of statistics about what you have presented (be it the full table or just a column) and </a:t>
            </a:r>
            <a:r>
              <a:rPr lang="en-GB" dirty="0" err="1"/>
              <a:t>str</a:t>
            </a:r>
            <a:r>
              <a:rPr lang="en-GB" dirty="0"/>
              <a:t>() tells you the structure of your </a:t>
            </a:r>
            <a:r>
              <a:rPr lang="en-GB" dirty="0" err="1"/>
              <a:t>dataframe</a:t>
            </a:r>
            <a:endParaRPr lang="en-GB" dirty="0"/>
          </a:p>
        </p:txBody>
      </p:sp>
      <p:sp>
        <p:nvSpPr>
          <p:cNvPr id="2" name="Title 1"/>
          <p:cNvSpPr>
            <a:spLocks noGrp="1"/>
          </p:cNvSpPr>
          <p:nvPr>
            <p:ph type="title"/>
          </p:nvPr>
        </p:nvSpPr>
        <p:spPr/>
        <p:txBody>
          <a:bodyPr>
            <a:noAutofit/>
          </a:bodyPr>
          <a:lstStyle/>
          <a:p>
            <a:r>
              <a:rPr lang="en-GB" dirty="0" err="1"/>
              <a:t>Dataframe</a:t>
            </a:r>
            <a:endParaRPr lang="en-US" dirty="0"/>
          </a:p>
        </p:txBody>
      </p:sp>
      <p:pic>
        <p:nvPicPr>
          <p:cNvPr id="4" name="Picture 3"/>
          <p:cNvPicPr>
            <a:picLocks noChangeAspect="1"/>
          </p:cNvPicPr>
          <p:nvPr/>
        </p:nvPicPr>
        <p:blipFill>
          <a:blip r:embed="rId3"/>
          <a:stretch>
            <a:fillRect/>
          </a:stretch>
        </p:blipFill>
        <p:spPr>
          <a:xfrm>
            <a:off x="846107" y="2603045"/>
            <a:ext cx="8699500" cy="3291840"/>
          </a:xfrm>
          <a:prstGeom prst="rect">
            <a:avLst/>
          </a:prstGeom>
          <a:ln w="28575" cmpd="sng">
            <a:solidFill>
              <a:srgbClr val="F08300"/>
            </a:solidFill>
          </a:ln>
        </p:spPr>
      </p:pic>
    </p:spTree>
    <p:extLst>
      <p:ext uri="{BB962C8B-B14F-4D97-AF65-F5344CB8AC3E}">
        <p14:creationId xmlns:p14="http://schemas.microsoft.com/office/powerpoint/2010/main" val="3916229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989450" cy="4546800"/>
          </a:xfrm>
        </p:spPr>
        <p:txBody>
          <a:bodyPr/>
          <a:lstStyle/>
          <a:p>
            <a:pPr>
              <a:lnSpc>
                <a:spcPct val="120000"/>
              </a:lnSpc>
            </a:pPr>
            <a:r>
              <a:rPr lang="en-GB" dirty="0"/>
              <a:t>You can get even more specific and just extract exactly what you need</a:t>
            </a:r>
          </a:p>
          <a:p>
            <a:pPr>
              <a:lnSpc>
                <a:spcPct val="120000"/>
              </a:lnSpc>
            </a:pPr>
            <a:r>
              <a:rPr lang="en-GB" dirty="0" err="1"/>
              <a:t>Which.something</a:t>
            </a:r>
            <a:r>
              <a:rPr lang="en-GB" dirty="0"/>
              <a:t>() will return the first element to fulfil the given function</a:t>
            </a:r>
          </a:p>
        </p:txBody>
      </p:sp>
      <p:sp>
        <p:nvSpPr>
          <p:cNvPr id="4" name="Title 3"/>
          <p:cNvSpPr>
            <a:spLocks noGrp="1"/>
          </p:cNvSpPr>
          <p:nvPr>
            <p:ph type="title"/>
          </p:nvPr>
        </p:nvSpPr>
        <p:spPr/>
        <p:txBody>
          <a:bodyPr>
            <a:noAutofit/>
          </a:bodyPr>
          <a:lstStyle/>
          <a:p>
            <a:r>
              <a:rPr lang="en-GB" dirty="0" err="1"/>
              <a:t>Dataframe</a:t>
            </a:r>
            <a:endParaRPr lang="en-GB" dirty="0"/>
          </a:p>
        </p:txBody>
      </p:sp>
      <p:pic>
        <p:nvPicPr>
          <p:cNvPr id="2" name="Picture 1"/>
          <p:cNvPicPr>
            <a:picLocks noChangeAspect="1"/>
          </p:cNvPicPr>
          <p:nvPr/>
        </p:nvPicPr>
        <p:blipFill>
          <a:blip r:embed="rId3"/>
          <a:stretch>
            <a:fillRect/>
          </a:stretch>
        </p:blipFill>
        <p:spPr>
          <a:xfrm>
            <a:off x="5727158" y="1581017"/>
            <a:ext cx="5151698" cy="4333735"/>
          </a:xfrm>
          <a:prstGeom prst="rect">
            <a:avLst/>
          </a:prstGeom>
          <a:ln w="28575" cmpd="sng">
            <a:solidFill>
              <a:srgbClr val="F08300"/>
            </a:solidFill>
          </a:ln>
        </p:spPr>
      </p:pic>
    </p:spTree>
    <p:extLst>
      <p:ext uri="{BB962C8B-B14F-4D97-AF65-F5344CB8AC3E}">
        <p14:creationId xmlns:p14="http://schemas.microsoft.com/office/powerpoint/2010/main" val="2329266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437662" cy="4546800"/>
          </a:xfrm>
        </p:spPr>
        <p:txBody>
          <a:bodyPr/>
          <a:lstStyle/>
          <a:p>
            <a:pPr>
              <a:lnSpc>
                <a:spcPct val="110000"/>
              </a:lnSpc>
            </a:pPr>
            <a:r>
              <a:rPr lang="en-GB" dirty="0"/>
              <a:t>Matrices are quite similar to </a:t>
            </a:r>
            <a:r>
              <a:rPr lang="en-GB" dirty="0" err="1"/>
              <a:t>Dataframes</a:t>
            </a:r>
            <a:r>
              <a:rPr lang="en-GB" dirty="0"/>
              <a:t> in that they are multidimensional vectors, but they can only contain values of the same type</a:t>
            </a:r>
          </a:p>
          <a:p>
            <a:pPr>
              <a:lnSpc>
                <a:spcPct val="110000"/>
              </a:lnSpc>
            </a:pPr>
            <a:r>
              <a:rPr lang="en-GB" dirty="0"/>
              <a:t>When creating matrices you can indicate how many rows/columns you want to have and whether the matrix should be filled by the rows or by the columns (affecting how the data will look)</a:t>
            </a:r>
          </a:p>
        </p:txBody>
      </p:sp>
      <p:sp>
        <p:nvSpPr>
          <p:cNvPr id="4" name="Title 3"/>
          <p:cNvSpPr>
            <a:spLocks noGrp="1"/>
          </p:cNvSpPr>
          <p:nvPr>
            <p:ph type="title"/>
          </p:nvPr>
        </p:nvSpPr>
        <p:spPr/>
        <p:txBody>
          <a:bodyPr>
            <a:noAutofit/>
          </a:bodyPr>
          <a:lstStyle/>
          <a:p>
            <a:r>
              <a:rPr lang="en-GB" dirty="0"/>
              <a:t>Matrix</a:t>
            </a:r>
            <a:endParaRPr lang="en-US" dirty="0"/>
          </a:p>
        </p:txBody>
      </p:sp>
      <p:pic>
        <p:nvPicPr>
          <p:cNvPr id="2" name="Picture 1"/>
          <p:cNvPicPr>
            <a:picLocks noChangeAspect="1"/>
          </p:cNvPicPr>
          <p:nvPr/>
        </p:nvPicPr>
        <p:blipFill>
          <a:blip r:embed="rId3"/>
          <a:stretch>
            <a:fillRect/>
          </a:stretch>
        </p:blipFill>
        <p:spPr>
          <a:xfrm>
            <a:off x="6063317" y="1548461"/>
            <a:ext cx="5371676" cy="2797326"/>
          </a:xfrm>
          <a:prstGeom prst="rect">
            <a:avLst/>
          </a:prstGeom>
          <a:ln w="28575" cmpd="sng">
            <a:solidFill>
              <a:srgbClr val="F08300"/>
            </a:solidFill>
          </a:ln>
        </p:spPr>
      </p:pic>
    </p:spTree>
    <p:extLst>
      <p:ext uri="{BB962C8B-B14F-4D97-AF65-F5344CB8AC3E}">
        <p14:creationId xmlns:p14="http://schemas.microsoft.com/office/powerpoint/2010/main" val="2854420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914748" cy="4546800"/>
          </a:xfrm>
        </p:spPr>
        <p:txBody>
          <a:bodyPr/>
          <a:lstStyle/>
          <a:p>
            <a:r>
              <a:rPr lang="en-GB" dirty="0"/>
              <a:t>You can also add names for the rows and columns of a matrix, either by specifying them in the creation of the matrix or later</a:t>
            </a:r>
          </a:p>
        </p:txBody>
      </p:sp>
      <p:sp>
        <p:nvSpPr>
          <p:cNvPr id="2" name="Title 1"/>
          <p:cNvSpPr>
            <a:spLocks noGrp="1"/>
          </p:cNvSpPr>
          <p:nvPr>
            <p:ph type="title"/>
          </p:nvPr>
        </p:nvSpPr>
        <p:spPr/>
        <p:txBody>
          <a:bodyPr>
            <a:noAutofit/>
          </a:bodyPr>
          <a:lstStyle/>
          <a:p>
            <a:r>
              <a:rPr lang="en-GB" dirty="0"/>
              <a:t>Matrix</a:t>
            </a:r>
            <a:endParaRPr lang="en-US" dirty="0"/>
          </a:p>
        </p:txBody>
      </p:sp>
      <p:pic>
        <p:nvPicPr>
          <p:cNvPr id="4" name="Picture 3"/>
          <p:cNvPicPr>
            <a:picLocks noChangeAspect="1"/>
          </p:cNvPicPr>
          <p:nvPr/>
        </p:nvPicPr>
        <p:blipFill>
          <a:blip r:embed="rId3"/>
          <a:stretch>
            <a:fillRect/>
          </a:stretch>
        </p:blipFill>
        <p:spPr>
          <a:xfrm>
            <a:off x="5216694" y="1638066"/>
            <a:ext cx="6239579" cy="4207315"/>
          </a:xfrm>
          <a:prstGeom prst="rect">
            <a:avLst/>
          </a:prstGeom>
          <a:ln w="28575" cmpd="sng">
            <a:solidFill>
              <a:srgbClr val="F08300"/>
            </a:solidFill>
          </a:ln>
        </p:spPr>
      </p:pic>
    </p:spTree>
    <p:extLst>
      <p:ext uri="{BB962C8B-B14F-4D97-AF65-F5344CB8AC3E}">
        <p14:creationId xmlns:p14="http://schemas.microsoft.com/office/powerpoint/2010/main" val="3043241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524814" cy="4546800"/>
          </a:xfrm>
        </p:spPr>
        <p:txBody>
          <a:bodyPr/>
          <a:lstStyle/>
          <a:p>
            <a:r>
              <a:rPr lang="en-GB" dirty="0"/>
              <a:t>You can add vectors and matrices together for new columns or rows using the </a:t>
            </a:r>
            <a:r>
              <a:rPr lang="en-GB" dirty="0" err="1"/>
              <a:t>cbind</a:t>
            </a:r>
            <a:r>
              <a:rPr lang="en-GB" dirty="0"/>
              <a:t>() and </a:t>
            </a:r>
            <a:r>
              <a:rPr lang="en-GB" dirty="0" err="1"/>
              <a:t>rbind</a:t>
            </a:r>
            <a:r>
              <a:rPr lang="en-GB" dirty="0"/>
              <a:t>() functions respectively</a:t>
            </a:r>
          </a:p>
          <a:p>
            <a:r>
              <a:rPr lang="en-GB" dirty="0"/>
              <a:t>You can also perform arithmetic functions on these structures</a:t>
            </a:r>
          </a:p>
          <a:p>
            <a:r>
              <a:rPr lang="en-GB" dirty="0"/>
              <a:t>For example summing by row or column using </a:t>
            </a:r>
            <a:r>
              <a:rPr lang="en-GB" dirty="0" err="1"/>
              <a:t>rowSums</a:t>
            </a:r>
            <a:r>
              <a:rPr lang="en-GB" dirty="0"/>
              <a:t>() and </a:t>
            </a:r>
            <a:r>
              <a:rPr lang="en-GB" dirty="0" err="1"/>
              <a:t>colSums</a:t>
            </a:r>
            <a:r>
              <a:rPr lang="en-GB" dirty="0"/>
              <a:t>()</a:t>
            </a:r>
          </a:p>
        </p:txBody>
      </p:sp>
      <p:sp>
        <p:nvSpPr>
          <p:cNvPr id="4" name="Title 3"/>
          <p:cNvSpPr>
            <a:spLocks noGrp="1"/>
          </p:cNvSpPr>
          <p:nvPr>
            <p:ph type="title"/>
          </p:nvPr>
        </p:nvSpPr>
        <p:spPr/>
        <p:txBody>
          <a:bodyPr>
            <a:noAutofit/>
          </a:bodyPr>
          <a:lstStyle/>
          <a:p>
            <a:r>
              <a:rPr lang="en-GB" dirty="0"/>
              <a:t>Matrix</a:t>
            </a:r>
            <a:endParaRPr lang="en-US" dirty="0"/>
          </a:p>
        </p:txBody>
      </p:sp>
      <p:pic>
        <p:nvPicPr>
          <p:cNvPr id="2" name="Picture 1"/>
          <p:cNvPicPr>
            <a:picLocks noChangeAspect="1"/>
          </p:cNvPicPr>
          <p:nvPr/>
        </p:nvPicPr>
        <p:blipFill>
          <a:blip r:embed="rId3"/>
          <a:stretch>
            <a:fillRect/>
          </a:stretch>
        </p:blipFill>
        <p:spPr>
          <a:xfrm>
            <a:off x="6399478" y="1656130"/>
            <a:ext cx="5140320" cy="3298969"/>
          </a:xfrm>
          <a:prstGeom prst="rect">
            <a:avLst/>
          </a:prstGeom>
          <a:ln w="28575" cmpd="sng">
            <a:solidFill>
              <a:srgbClr val="F08300"/>
            </a:solidFill>
          </a:ln>
        </p:spPr>
      </p:pic>
    </p:spTree>
    <p:extLst>
      <p:ext uri="{BB962C8B-B14F-4D97-AF65-F5344CB8AC3E}">
        <p14:creationId xmlns:p14="http://schemas.microsoft.com/office/powerpoint/2010/main" val="309824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Getting Started</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930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1" y="1544760"/>
            <a:ext cx="5001900" cy="4546800"/>
          </a:xfrm>
        </p:spPr>
        <p:txBody>
          <a:bodyPr/>
          <a:lstStyle/>
          <a:p>
            <a:r>
              <a:rPr lang="en-GB" dirty="0"/>
              <a:t>You can also select specific parts of a matrix instead of the whole thing, just separate your row numbers and column numbers with a comma</a:t>
            </a:r>
          </a:p>
        </p:txBody>
      </p:sp>
      <p:sp>
        <p:nvSpPr>
          <p:cNvPr id="2" name="Title 1"/>
          <p:cNvSpPr>
            <a:spLocks noGrp="1"/>
          </p:cNvSpPr>
          <p:nvPr>
            <p:ph type="title"/>
          </p:nvPr>
        </p:nvSpPr>
        <p:spPr/>
        <p:txBody>
          <a:bodyPr>
            <a:noAutofit/>
          </a:bodyPr>
          <a:lstStyle/>
          <a:p>
            <a:r>
              <a:rPr lang="en-GB" dirty="0"/>
              <a:t>Matrix</a:t>
            </a:r>
            <a:endParaRPr lang="en-US" dirty="0"/>
          </a:p>
        </p:txBody>
      </p:sp>
      <p:pic>
        <p:nvPicPr>
          <p:cNvPr id="5" name="Picture 4"/>
          <p:cNvPicPr>
            <a:picLocks noChangeAspect="1"/>
          </p:cNvPicPr>
          <p:nvPr/>
        </p:nvPicPr>
        <p:blipFill>
          <a:blip r:embed="rId3"/>
          <a:stretch>
            <a:fillRect/>
          </a:stretch>
        </p:blipFill>
        <p:spPr>
          <a:xfrm>
            <a:off x="5938814" y="1657033"/>
            <a:ext cx="4715962" cy="1341861"/>
          </a:xfrm>
          <a:prstGeom prst="rect">
            <a:avLst/>
          </a:prstGeom>
          <a:ln w="28575" cmpd="sng">
            <a:solidFill>
              <a:srgbClr val="F08300"/>
            </a:solidFill>
          </a:ln>
        </p:spPr>
      </p:pic>
      <p:pic>
        <p:nvPicPr>
          <p:cNvPr id="6" name="Picture 5"/>
          <p:cNvPicPr>
            <a:picLocks noChangeAspect="1"/>
          </p:cNvPicPr>
          <p:nvPr/>
        </p:nvPicPr>
        <p:blipFill>
          <a:blip r:embed="rId4"/>
          <a:stretch>
            <a:fillRect/>
          </a:stretch>
        </p:blipFill>
        <p:spPr>
          <a:xfrm>
            <a:off x="5926364" y="3252415"/>
            <a:ext cx="4723999" cy="2846722"/>
          </a:xfrm>
          <a:prstGeom prst="rect">
            <a:avLst/>
          </a:prstGeom>
          <a:ln w="28575" cmpd="sng">
            <a:solidFill>
              <a:srgbClr val="F08300"/>
            </a:solidFill>
          </a:ln>
        </p:spPr>
      </p:pic>
    </p:spTree>
    <p:extLst>
      <p:ext uri="{BB962C8B-B14F-4D97-AF65-F5344CB8AC3E}">
        <p14:creationId xmlns:p14="http://schemas.microsoft.com/office/powerpoint/2010/main" val="3937912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288258" cy="4546800"/>
          </a:xfrm>
        </p:spPr>
        <p:txBody>
          <a:bodyPr/>
          <a:lstStyle/>
          <a:p>
            <a:r>
              <a:rPr lang="en-GB" dirty="0"/>
              <a:t>You can easily perform regular arithmetic function on a matrix and it will create a new matrix with those values</a:t>
            </a:r>
          </a:p>
        </p:txBody>
      </p:sp>
      <p:sp>
        <p:nvSpPr>
          <p:cNvPr id="2" name="Title 1"/>
          <p:cNvSpPr>
            <a:spLocks noGrp="1"/>
          </p:cNvSpPr>
          <p:nvPr>
            <p:ph type="title"/>
          </p:nvPr>
        </p:nvSpPr>
        <p:spPr/>
        <p:txBody>
          <a:bodyPr>
            <a:noAutofit/>
          </a:bodyPr>
          <a:lstStyle/>
          <a:p>
            <a:r>
              <a:rPr lang="en-GB" dirty="0"/>
              <a:t>Matrix</a:t>
            </a:r>
            <a:endParaRPr lang="en-US" dirty="0"/>
          </a:p>
        </p:txBody>
      </p:sp>
      <p:pic>
        <p:nvPicPr>
          <p:cNvPr id="4" name="Picture 3"/>
          <p:cNvPicPr>
            <a:picLocks noChangeAspect="1"/>
          </p:cNvPicPr>
          <p:nvPr/>
        </p:nvPicPr>
        <p:blipFill>
          <a:blip r:embed="rId3"/>
          <a:stretch>
            <a:fillRect/>
          </a:stretch>
        </p:blipFill>
        <p:spPr>
          <a:xfrm>
            <a:off x="5879372" y="1643678"/>
            <a:ext cx="4345775" cy="4569925"/>
          </a:xfrm>
          <a:prstGeom prst="rect">
            <a:avLst/>
          </a:prstGeom>
          <a:ln w="28575" cmpd="sng">
            <a:solidFill>
              <a:srgbClr val="F08300"/>
            </a:solidFill>
          </a:ln>
        </p:spPr>
      </p:pic>
    </p:spTree>
    <p:extLst>
      <p:ext uri="{BB962C8B-B14F-4D97-AF65-F5344CB8AC3E}">
        <p14:creationId xmlns:p14="http://schemas.microsoft.com/office/powerpoint/2010/main" val="3591911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1" y="1544760"/>
            <a:ext cx="7977532" cy="4546800"/>
          </a:xfrm>
        </p:spPr>
        <p:txBody>
          <a:bodyPr/>
          <a:lstStyle/>
          <a:p>
            <a:r>
              <a:rPr lang="en-GB" dirty="0"/>
              <a:t>Factors store categorical variables</a:t>
            </a:r>
          </a:p>
          <a:p>
            <a:r>
              <a:rPr lang="en-GB" dirty="0"/>
              <a:t>A categorical variable is a variable that can only belong to a limited number of values</a:t>
            </a:r>
          </a:p>
          <a:p>
            <a:r>
              <a:rPr lang="en-GB" dirty="0"/>
              <a:t>For example let’s say bachelor degree classes can only come as 1st, 2.1, 2.2, 3rd, and pass – that’s a categorical</a:t>
            </a:r>
          </a:p>
          <a:p>
            <a:r>
              <a:rPr lang="en-GB" dirty="0"/>
              <a:t>The opposite is a continuous variable which can technical correspond to an infinite number of values</a:t>
            </a:r>
          </a:p>
        </p:txBody>
      </p:sp>
      <p:sp>
        <p:nvSpPr>
          <p:cNvPr id="2" name="Title 1"/>
          <p:cNvSpPr>
            <a:spLocks noGrp="1"/>
          </p:cNvSpPr>
          <p:nvPr>
            <p:ph type="title"/>
          </p:nvPr>
        </p:nvSpPr>
        <p:spPr/>
        <p:txBody>
          <a:bodyPr>
            <a:noAutofit/>
          </a:bodyPr>
          <a:lstStyle/>
          <a:p>
            <a:r>
              <a:rPr lang="en-GB" dirty="0"/>
              <a:t>Factors</a:t>
            </a:r>
            <a:endParaRPr lang="en-US" dirty="0"/>
          </a:p>
        </p:txBody>
      </p:sp>
    </p:spTree>
    <p:extLst>
      <p:ext uri="{BB962C8B-B14F-4D97-AF65-F5344CB8AC3E}">
        <p14:creationId xmlns:p14="http://schemas.microsoft.com/office/powerpoint/2010/main" val="4280172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832634" cy="4546800"/>
          </a:xfrm>
        </p:spPr>
        <p:txBody>
          <a:bodyPr/>
          <a:lstStyle/>
          <a:p>
            <a:r>
              <a:rPr lang="en-GB" dirty="0"/>
              <a:t>Within categorical variables you also have nominal and ordinal categorical variables</a:t>
            </a:r>
          </a:p>
          <a:p>
            <a:r>
              <a:rPr lang="en-GB" dirty="0"/>
              <a:t>Nominal means that there isn’t an implied order whereas ordinal would have an order</a:t>
            </a:r>
          </a:p>
          <a:p>
            <a:r>
              <a:rPr lang="en-GB" dirty="0"/>
              <a:t>For example, our bachelor degree levels factor has an obvious order and we can set this up when creating the factor</a:t>
            </a:r>
          </a:p>
          <a:p>
            <a:r>
              <a:rPr lang="en-GB" dirty="0"/>
              <a:t>But if we had a factor of animal types – “Mammal”, “Bird”, “Reptile”, “Fish”, etc. There is no obvious ranking we can gives these, so they are nominal</a:t>
            </a:r>
          </a:p>
        </p:txBody>
      </p:sp>
      <p:sp>
        <p:nvSpPr>
          <p:cNvPr id="2" name="Title 1"/>
          <p:cNvSpPr>
            <a:spLocks noGrp="1"/>
          </p:cNvSpPr>
          <p:nvPr>
            <p:ph type="title"/>
          </p:nvPr>
        </p:nvSpPr>
        <p:spPr/>
        <p:txBody>
          <a:bodyPr>
            <a:noAutofit/>
          </a:bodyPr>
          <a:lstStyle/>
          <a:p>
            <a:r>
              <a:rPr lang="en-GB" dirty="0"/>
              <a:t>Factors</a:t>
            </a:r>
            <a:endParaRPr lang="en-US" dirty="0"/>
          </a:p>
        </p:txBody>
      </p:sp>
    </p:spTree>
    <p:extLst>
      <p:ext uri="{BB962C8B-B14F-4D97-AF65-F5344CB8AC3E}">
        <p14:creationId xmlns:p14="http://schemas.microsoft.com/office/powerpoint/2010/main" val="1716784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939648" cy="4546800"/>
          </a:xfrm>
        </p:spPr>
        <p:txBody>
          <a:bodyPr/>
          <a:lstStyle/>
          <a:p>
            <a:r>
              <a:rPr lang="en-GB" dirty="0"/>
              <a:t>To create a factor you use the factor() function. First we need a vector of instances that belong to a limited number of categories, then you can create a factor from that. We can also get some summary statistics from the factor</a:t>
            </a:r>
          </a:p>
        </p:txBody>
      </p:sp>
      <p:sp>
        <p:nvSpPr>
          <p:cNvPr id="2" name="Title 1"/>
          <p:cNvSpPr>
            <a:spLocks noGrp="1"/>
          </p:cNvSpPr>
          <p:nvPr>
            <p:ph type="title"/>
          </p:nvPr>
        </p:nvSpPr>
        <p:spPr/>
        <p:txBody>
          <a:bodyPr>
            <a:noAutofit/>
          </a:bodyPr>
          <a:lstStyle/>
          <a:p>
            <a:r>
              <a:rPr lang="en-GB" dirty="0"/>
              <a:t>Factors</a:t>
            </a:r>
            <a:endParaRPr lang="en-US" dirty="0"/>
          </a:p>
        </p:txBody>
      </p:sp>
      <p:pic>
        <p:nvPicPr>
          <p:cNvPr id="6" name="Picture 5"/>
          <p:cNvPicPr>
            <a:picLocks noChangeAspect="1"/>
          </p:cNvPicPr>
          <p:nvPr/>
        </p:nvPicPr>
        <p:blipFill>
          <a:blip r:embed="rId2"/>
          <a:stretch>
            <a:fillRect/>
          </a:stretch>
        </p:blipFill>
        <p:spPr>
          <a:xfrm>
            <a:off x="5540403" y="1577405"/>
            <a:ext cx="5984784" cy="2768381"/>
          </a:xfrm>
          <a:prstGeom prst="rect">
            <a:avLst/>
          </a:prstGeom>
          <a:ln w="28575" cmpd="sng">
            <a:solidFill>
              <a:srgbClr val="F08300"/>
            </a:solidFill>
          </a:ln>
        </p:spPr>
      </p:pic>
    </p:spTree>
    <p:extLst>
      <p:ext uri="{BB962C8B-B14F-4D97-AF65-F5344CB8AC3E}">
        <p14:creationId xmlns:p14="http://schemas.microsoft.com/office/powerpoint/2010/main" val="2760239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188655" cy="4546800"/>
          </a:xfrm>
        </p:spPr>
        <p:txBody>
          <a:bodyPr/>
          <a:lstStyle/>
          <a:p>
            <a:r>
              <a:rPr lang="en-GB" dirty="0"/>
              <a:t>By default, R creates nominal factors, so to create an ordinal factor we have to specify some additional arguments</a:t>
            </a:r>
          </a:p>
          <a:p>
            <a:r>
              <a:rPr lang="en-GB" dirty="0"/>
              <a:t>levels should present the values of the factor in the correct order</a:t>
            </a:r>
          </a:p>
          <a:p>
            <a:r>
              <a:rPr lang="en-GB" dirty="0"/>
              <a:t>Now you could perform comparisons on these values</a:t>
            </a:r>
          </a:p>
        </p:txBody>
      </p:sp>
      <p:sp>
        <p:nvSpPr>
          <p:cNvPr id="2" name="Title 1"/>
          <p:cNvSpPr>
            <a:spLocks noGrp="1"/>
          </p:cNvSpPr>
          <p:nvPr>
            <p:ph type="title"/>
          </p:nvPr>
        </p:nvSpPr>
        <p:spPr/>
        <p:txBody>
          <a:bodyPr>
            <a:noAutofit/>
          </a:bodyPr>
          <a:lstStyle/>
          <a:p>
            <a:r>
              <a:rPr lang="en-GB" dirty="0"/>
              <a:t>Factors</a:t>
            </a:r>
            <a:endParaRPr lang="en-US" dirty="0"/>
          </a:p>
        </p:txBody>
      </p:sp>
      <p:pic>
        <p:nvPicPr>
          <p:cNvPr id="6" name="Picture 5"/>
          <p:cNvPicPr>
            <a:picLocks noChangeAspect="1"/>
          </p:cNvPicPr>
          <p:nvPr/>
        </p:nvPicPr>
        <p:blipFill>
          <a:blip r:embed="rId3"/>
          <a:stretch>
            <a:fillRect/>
          </a:stretch>
        </p:blipFill>
        <p:spPr>
          <a:xfrm>
            <a:off x="5739609" y="1668583"/>
            <a:ext cx="5793793" cy="2382931"/>
          </a:xfrm>
          <a:prstGeom prst="rect">
            <a:avLst/>
          </a:prstGeom>
          <a:ln w="28575" cmpd="sng">
            <a:solidFill>
              <a:srgbClr val="F08300"/>
            </a:solidFill>
          </a:ln>
        </p:spPr>
      </p:pic>
    </p:spTree>
    <p:extLst>
      <p:ext uri="{BB962C8B-B14F-4D97-AF65-F5344CB8AC3E}">
        <p14:creationId xmlns:p14="http://schemas.microsoft.com/office/powerpoint/2010/main" val="3020459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910775" cy="4546800"/>
          </a:xfrm>
        </p:spPr>
        <p:txBody>
          <a:bodyPr/>
          <a:lstStyle/>
          <a:p>
            <a:r>
              <a:rPr lang="en-GB" dirty="0"/>
              <a:t>We’ve already seen a number of comparison operators in R such as &lt;=, ==, and !=</a:t>
            </a:r>
          </a:p>
          <a:p>
            <a:r>
              <a:rPr lang="en-GB" dirty="0"/>
              <a:t>You can also perform logical operators such as AND &amp; OR | and NOT !</a:t>
            </a:r>
          </a:p>
        </p:txBody>
      </p:sp>
      <p:sp>
        <p:nvSpPr>
          <p:cNvPr id="2" name="Title 1"/>
          <p:cNvSpPr>
            <a:spLocks noGrp="1"/>
          </p:cNvSpPr>
          <p:nvPr>
            <p:ph type="title"/>
          </p:nvPr>
        </p:nvSpPr>
        <p:spPr/>
        <p:txBody>
          <a:bodyPr>
            <a:noAutofit/>
          </a:bodyPr>
          <a:lstStyle/>
          <a:p>
            <a:r>
              <a:rPr lang="en-GB" dirty="0"/>
              <a:t>Logical operators</a:t>
            </a:r>
          </a:p>
        </p:txBody>
      </p:sp>
      <p:pic>
        <p:nvPicPr>
          <p:cNvPr id="4" name="Picture 3"/>
          <p:cNvPicPr>
            <a:picLocks noChangeAspect="1"/>
          </p:cNvPicPr>
          <p:nvPr/>
        </p:nvPicPr>
        <p:blipFill>
          <a:blip r:embed="rId3"/>
          <a:stretch>
            <a:fillRect/>
          </a:stretch>
        </p:blipFill>
        <p:spPr>
          <a:xfrm>
            <a:off x="6759909" y="1539335"/>
            <a:ext cx="3771916" cy="3321980"/>
          </a:xfrm>
          <a:prstGeom prst="rect">
            <a:avLst/>
          </a:prstGeom>
          <a:ln w="28575" cmpd="sng">
            <a:solidFill>
              <a:srgbClr val="F08300"/>
            </a:solidFill>
          </a:ln>
        </p:spPr>
      </p:pic>
    </p:spTree>
    <p:extLst>
      <p:ext uri="{BB962C8B-B14F-4D97-AF65-F5344CB8AC3E}">
        <p14:creationId xmlns:p14="http://schemas.microsoft.com/office/powerpoint/2010/main" val="2836053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6060179" cy="4546800"/>
          </a:xfrm>
        </p:spPr>
        <p:txBody>
          <a:bodyPr/>
          <a:lstStyle/>
          <a:p>
            <a:r>
              <a:rPr lang="en-GB" dirty="0"/>
              <a:t>There is also the &amp;&amp; and || statements which operate differently on vectors</a:t>
            </a:r>
          </a:p>
          <a:p>
            <a:r>
              <a:rPr lang="en-GB" dirty="0"/>
              <a:t>These only return the value of the first comparison</a:t>
            </a:r>
          </a:p>
        </p:txBody>
      </p:sp>
      <p:sp>
        <p:nvSpPr>
          <p:cNvPr id="2" name="Title 1"/>
          <p:cNvSpPr>
            <a:spLocks noGrp="1"/>
          </p:cNvSpPr>
          <p:nvPr>
            <p:ph type="title"/>
          </p:nvPr>
        </p:nvSpPr>
        <p:spPr/>
        <p:txBody>
          <a:bodyPr>
            <a:normAutofit fontScale="90000"/>
          </a:bodyPr>
          <a:lstStyle/>
          <a:p>
            <a:r>
              <a:rPr lang="en-GB" dirty="0"/>
              <a:t>Logical operators</a:t>
            </a:r>
            <a:endParaRPr lang="en-US" dirty="0"/>
          </a:p>
        </p:txBody>
      </p:sp>
      <p:pic>
        <p:nvPicPr>
          <p:cNvPr id="5" name="Picture 4"/>
          <p:cNvPicPr>
            <a:picLocks noChangeAspect="1"/>
          </p:cNvPicPr>
          <p:nvPr/>
        </p:nvPicPr>
        <p:blipFill>
          <a:blip r:embed="rId3"/>
          <a:stretch>
            <a:fillRect/>
          </a:stretch>
        </p:blipFill>
        <p:spPr>
          <a:xfrm>
            <a:off x="853356" y="3099508"/>
            <a:ext cx="6363573" cy="2536037"/>
          </a:xfrm>
          <a:prstGeom prst="rect">
            <a:avLst/>
          </a:prstGeom>
          <a:ln w="28575" cmpd="sng">
            <a:solidFill>
              <a:srgbClr val="F08300"/>
            </a:solidFill>
          </a:ln>
        </p:spPr>
      </p:pic>
    </p:spTree>
    <p:extLst>
      <p:ext uri="{BB962C8B-B14F-4D97-AF65-F5344CB8AC3E}">
        <p14:creationId xmlns:p14="http://schemas.microsoft.com/office/powerpoint/2010/main" val="4130826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As our coding starts to get a bit more complicated it would be useful for us to be able to write these steps out in a script that we can rerun as necessary</a:t>
            </a:r>
          </a:p>
          <a:p>
            <a:r>
              <a:rPr lang="en-GB" dirty="0"/>
              <a:t>Write steps out in a new file, highlight the steps you want to run, and press the button shown in the image</a:t>
            </a:r>
          </a:p>
          <a:p>
            <a:r>
              <a:rPr lang="en-GB" dirty="0" err="1"/>
              <a:t>RStudio</a:t>
            </a:r>
            <a:r>
              <a:rPr lang="en-GB" dirty="0"/>
              <a:t> will run these commands in the console for you</a:t>
            </a:r>
          </a:p>
        </p:txBody>
      </p:sp>
      <p:sp>
        <p:nvSpPr>
          <p:cNvPr id="2" name="Title 1"/>
          <p:cNvSpPr>
            <a:spLocks noGrp="1"/>
          </p:cNvSpPr>
          <p:nvPr>
            <p:ph type="title"/>
          </p:nvPr>
        </p:nvSpPr>
        <p:spPr/>
        <p:txBody>
          <a:bodyPr>
            <a:normAutofit fontScale="90000"/>
          </a:bodyPr>
          <a:lstStyle/>
          <a:p>
            <a:r>
              <a:rPr lang="en-US" dirty="0" err="1"/>
              <a:t>RStudio</a:t>
            </a:r>
            <a:r>
              <a:rPr lang="en-US" dirty="0"/>
              <a:t> / Scripts</a:t>
            </a:r>
          </a:p>
        </p:txBody>
      </p:sp>
      <p:pic>
        <p:nvPicPr>
          <p:cNvPr id="5" name="Picture 4"/>
          <p:cNvPicPr>
            <a:picLocks noChangeAspect="1"/>
          </p:cNvPicPr>
          <p:nvPr/>
        </p:nvPicPr>
        <p:blipFill rotWithShape="1">
          <a:blip r:embed="rId3"/>
          <a:srcRect b="18858"/>
          <a:stretch/>
        </p:blipFill>
        <p:spPr>
          <a:xfrm>
            <a:off x="844004" y="3904423"/>
            <a:ext cx="7249579" cy="1886904"/>
          </a:xfrm>
          <a:prstGeom prst="rect">
            <a:avLst/>
          </a:prstGeom>
          <a:ln>
            <a:solidFill>
              <a:srgbClr val="6D6D6D"/>
            </a:solidFill>
          </a:ln>
        </p:spPr>
      </p:pic>
    </p:spTree>
    <p:extLst>
      <p:ext uri="{BB962C8B-B14F-4D97-AF65-F5344CB8AC3E}">
        <p14:creationId xmlns:p14="http://schemas.microsoft.com/office/powerpoint/2010/main" val="3801688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745481" cy="4546800"/>
          </a:xfrm>
        </p:spPr>
        <p:txBody>
          <a:bodyPr/>
          <a:lstStyle/>
          <a:p>
            <a:r>
              <a:rPr lang="en-GB" dirty="0"/>
              <a:t>Note that for R we need to encompass blocks of code in curly braces as demonstrated with the if conditional</a:t>
            </a:r>
          </a:p>
          <a:p>
            <a:r>
              <a:rPr lang="en-GB" dirty="0"/>
              <a:t>If the condition within the parentheses () is true, then the code block will run</a:t>
            </a:r>
          </a:p>
        </p:txBody>
      </p:sp>
      <p:sp>
        <p:nvSpPr>
          <p:cNvPr id="2" name="Title 1"/>
          <p:cNvSpPr>
            <a:spLocks noGrp="1"/>
          </p:cNvSpPr>
          <p:nvPr>
            <p:ph type="title"/>
          </p:nvPr>
        </p:nvSpPr>
        <p:spPr/>
        <p:txBody>
          <a:bodyPr>
            <a:noAutofit/>
          </a:bodyPr>
          <a:lstStyle/>
          <a:p>
            <a:r>
              <a:rPr lang="en-GB" dirty="0"/>
              <a:t>Conditionals</a:t>
            </a:r>
            <a:endParaRPr lang="en-US" dirty="0"/>
          </a:p>
        </p:txBody>
      </p:sp>
      <p:pic>
        <p:nvPicPr>
          <p:cNvPr id="5" name="Picture 4"/>
          <p:cNvPicPr>
            <a:picLocks noChangeAspect="1"/>
          </p:cNvPicPr>
          <p:nvPr/>
        </p:nvPicPr>
        <p:blipFill rotWithShape="1">
          <a:blip r:embed="rId3"/>
          <a:srcRect b="18858"/>
          <a:stretch/>
        </p:blipFill>
        <p:spPr>
          <a:xfrm>
            <a:off x="844004" y="3082584"/>
            <a:ext cx="7249579" cy="1886904"/>
          </a:xfrm>
          <a:prstGeom prst="rect">
            <a:avLst/>
          </a:prstGeom>
          <a:ln>
            <a:solidFill>
              <a:srgbClr val="6D6D6D"/>
            </a:solidFill>
          </a:ln>
        </p:spPr>
      </p:pic>
    </p:spTree>
    <p:extLst>
      <p:ext uri="{BB962C8B-B14F-4D97-AF65-F5344CB8AC3E}">
        <p14:creationId xmlns:p14="http://schemas.microsoft.com/office/powerpoint/2010/main" val="399134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9110514" cy="4546800"/>
          </a:xfrm>
        </p:spPr>
        <p:txBody>
          <a:bodyPr/>
          <a:lstStyle/>
          <a:p>
            <a:pPr>
              <a:lnSpc>
                <a:spcPct val="120000"/>
              </a:lnSpc>
              <a:spcBef>
                <a:spcPts val="1000"/>
              </a:spcBef>
              <a:spcAft>
                <a:spcPts val="1000"/>
              </a:spcAft>
              <a:buFont typeface="Arial"/>
              <a:buChar char="•"/>
            </a:pPr>
            <a:r>
              <a:rPr lang="en-GB" sz="1800" dirty="0"/>
              <a:t>Installing R is fairly straightforward, you should have an R executable on your machine named </a:t>
            </a:r>
            <a:r>
              <a:rPr lang="en-GB" sz="1800" b="1" dirty="0">
                <a:solidFill>
                  <a:srgbClr val="00519C"/>
                </a:solidFill>
              </a:rPr>
              <a:t>R-</a:t>
            </a:r>
            <a:r>
              <a:rPr lang="en-GB" sz="1800" b="1" dirty="0" err="1">
                <a:solidFill>
                  <a:srgbClr val="00519C"/>
                </a:solidFill>
              </a:rPr>
              <a:t>x.x.x</a:t>
            </a:r>
            <a:r>
              <a:rPr lang="en-GB" sz="1800" b="1" dirty="0">
                <a:solidFill>
                  <a:srgbClr val="00519C"/>
                </a:solidFill>
              </a:rPr>
              <a:t>-</a:t>
            </a:r>
            <a:r>
              <a:rPr lang="en-GB" sz="1800" b="1" dirty="0" err="1">
                <a:solidFill>
                  <a:srgbClr val="00519C"/>
                </a:solidFill>
              </a:rPr>
              <a:t>win.exe</a:t>
            </a:r>
            <a:r>
              <a:rPr lang="en-GB" sz="1800" b="1" dirty="0">
                <a:solidFill>
                  <a:srgbClr val="00519C"/>
                </a:solidFill>
              </a:rPr>
              <a:t> </a:t>
            </a:r>
            <a:r>
              <a:rPr lang="en-GB" sz="1800" dirty="0"/>
              <a:t>– run this and accept the defaults</a:t>
            </a:r>
          </a:p>
          <a:p>
            <a:pPr>
              <a:lnSpc>
                <a:spcPct val="120000"/>
              </a:lnSpc>
              <a:spcBef>
                <a:spcPts val="1000"/>
              </a:spcBef>
              <a:spcAft>
                <a:spcPts val="1000"/>
              </a:spcAft>
              <a:buFont typeface="Arial"/>
              <a:buChar char="•"/>
            </a:pPr>
            <a:r>
              <a:rPr lang="en-GB" sz="1800" dirty="0"/>
              <a:t>We’re going to use </a:t>
            </a:r>
            <a:r>
              <a:rPr lang="en-GB" sz="1800" b="1" dirty="0" err="1">
                <a:solidFill>
                  <a:srgbClr val="00519C"/>
                </a:solidFill>
              </a:rPr>
              <a:t>RStudio</a:t>
            </a:r>
            <a:r>
              <a:rPr lang="en-GB" sz="1800" dirty="0"/>
              <a:t> as our IDE so install this as well</a:t>
            </a:r>
          </a:p>
          <a:p>
            <a:pPr>
              <a:lnSpc>
                <a:spcPct val="120000"/>
              </a:lnSpc>
              <a:spcBef>
                <a:spcPts val="1000"/>
              </a:spcBef>
              <a:spcAft>
                <a:spcPts val="1000"/>
              </a:spcAft>
              <a:buFont typeface="Arial"/>
              <a:buChar char="•"/>
            </a:pPr>
            <a:r>
              <a:rPr lang="en-GB" sz="1800" dirty="0"/>
              <a:t>Be sure you are using </a:t>
            </a:r>
            <a:r>
              <a:rPr lang="en-GB" sz="1800" dirty="0" err="1"/>
              <a:t>RStudio</a:t>
            </a:r>
            <a:r>
              <a:rPr lang="en-GB" sz="1800" dirty="0"/>
              <a:t> </a:t>
            </a:r>
            <a:r>
              <a:rPr lang="en-GB" sz="1800" u="sng" dirty="0"/>
              <a:t>not</a:t>
            </a:r>
            <a:r>
              <a:rPr lang="en-GB" sz="1800" dirty="0"/>
              <a:t> RGUI</a:t>
            </a:r>
          </a:p>
          <a:p>
            <a:pPr>
              <a:lnSpc>
                <a:spcPct val="120000"/>
              </a:lnSpc>
              <a:spcBef>
                <a:spcPts val="1000"/>
              </a:spcBef>
              <a:spcAft>
                <a:spcPts val="1000"/>
              </a:spcAft>
              <a:buFont typeface="Arial"/>
              <a:buChar char="•"/>
            </a:pPr>
            <a:r>
              <a:rPr lang="en-GB" sz="1800" dirty="0"/>
              <a:t>You can just write R scripts in a text editor like Notepad++ and import that in to </a:t>
            </a:r>
            <a:r>
              <a:rPr lang="en-GB" sz="1800" dirty="0" err="1"/>
              <a:t>RStudio</a:t>
            </a:r>
            <a:r>
              <a:rPr lang="en-GB" sz="1800" dirty="0"/>
              <a:t> (which we will cover later)</a:t>
            </a:r>
          </a:p>
        </p:txBody>
      </p:sp>
      <p:sp>
        <p:nvSpPr>
          <p:cNvPr id="6" name="Title 5"/>
          <p:cNvSpPr>
            <a:spLocks noGrp="1"/>
          </p:cNvSpPr>
          <p:nvPr>
            <p:ph type="title"/>
          </p:nvPr>
        </p:nvSpPr>
        <p:spPr/>
        <p:txBody>
          <a:bodyPr>
            <a:noAutofit/>
          </a:bodyPr>
          <a:lstStyle/>
          <a:p>
            <a:r>
              <a:rPr lang="en-US" dirty="0"/>
              <a:t>Installation</a:t>
            </a:r>
          </a:p>
        </p:txBody>
      </p:sp>
    </p:spTree>
    <p:extLst>
      <p:ext uri="{BB962C8B-B14F-4D97-AF65-F5344CB8AC3E}">
        <p14:creationId xmlns:p14="http://schemas.microsoft.com/office/powerpoint/2010/main" val="372957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400311" cy="4546800"/>
          </a:xfrm>
        </p:spPr>
        <p:txBody>
          <a:bodyPr/>
          <a:lstStyle/>
          <a:p>
            <a:r>
              <a:rPr lang="en-GB" dirty="0"/>
              <a:t>Note that the else clause must begin on the same line of the closing if statement</a:t>
            </a:r>
          </a:p>
          <a:p>
            <a:r>
              <a:rPr lang="en-GB" dirty="0"/>
              <a:t>R treats the initial if statement as ‘complete’ otherwise and doesn’t understand what you’re ‘else’-</a:t>
            </a:r>
            <a:r>
              <a:rPr lang="en-GB" dirty="0" err="1"/>
              <a:t>ing</a:t>
            </a:r>
            <a:r>
              <a:rPr lang="en-GB" dirty="0"/>
              <a:t> for</a:t>
            </a:r>
          </a:p>
        </p:txBody>
      </p:sp>
      <p:sp>
        <p:nvSpPr>
          <p:cNvPr id="2" name="Title 1"/>
          <p:cNvSpPr>
            <a:spLocks noGrp="1"/>
          </p:cNvSpPr>
          <p:nvPr>
            <p:ph type="title"/>
          </p:nvPr>
        </p:nvSpPr>
        <p:spPr/>
        <p:txBody>
          <a:bodyPr>
            <a:noAutofit/>
          </a:bodyPr>
          <a:lstStyle/>
          <a:p>
            <a:r>
              <a:rPr lang="en-GB" dirty="0"/>
              <a:t>If/Else</a:t>
            </a:r>
          </a:p>
        </p:txBody>
      </p:sp>
      <p:pic>
        <p:nvPicPr>
          <p:cNvPr id="4" name="Picture 3"/>
          <p:cNvPicPr>
            <a:picLocks noChangeAspect="1"/>
          </p:cNvPicPr>
          <p:nvPr/>
        </p:nvPicPr>
        <p:blipFill>
          <a:blip r:embed="rId3"/>
          <a:stretch>
            <a:fillRect/>
          </a:stretch>
        </p:blipFill>
        <p:spPr>
          <a:xfrm>
            <a:off x="6025173" y="1631226"/>
            <a:ext cx="5042212" cy="4480107"/>
          </a:xfrm>
          <a:prstGeom prst="rect">
            <a:avLst/>
          </a:prstGeom>
          <a:ln>
            <a:solidFill>
              <a:srgbClr val="6D6D6D"/>
            </a:solidFill>
          </a:ln>
        </p:spPr>
      </p:pic>
    </p:spTree>
    <p:extLst>
      <p:ext uri="{BB962C8B-B14F-4D97-AF65-F5344CB8AC3E}">
        <p14:creationId xmlns:p14="http://schemas.microsoft.com/office/powerpoint/2010/main" val="3543161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You can also create for loops to range over items in vectors or ranges</a:t>
            </a:r>
          </a:p>
        </p:txBody>
      </p:sp>
      <p:sp>
        <p:nvSpPr>
          <p:cNvPr id="4" name="Title 3"/>
          <p:cNvSpPr>
            <a:spLocks noGrp="1"/>
          </p:cNvSpPr>
          <p:nvPr>
            <p:ph type="title"/>
          </p:nvPr>
        </p:nvSpPr>
        <p:spPr/>
        <p:txBody>
          <a:bodyPr>
            <a:noAutofit/>
          </a:bodyPr>
          <a:lstStyle/>
          <a:p>
            <a:r>
              <a:rPr lang="en-US" dirty="0"/>
              <a:t>For</a:t>
            </a:r>
          </a:p>
        </p:txBody>
      </p:sp>
      <p:pic>
        <p:nvPicPr>
          <p:cNvPr id="2" name="Picture 1"/>
          <p:cNvPicPr>
            <a:picLocks noChangeAspect="1"/>
          </p:cNvPicPr>
          <p:nvPr/>
        </p:nvPicPr>
        <p:blipFill>
          <a:blip r:embed="rId3"/>
          <a:stretch>
            <a:fillRect/>
          </a:stretch>
        </p:blipFill>
        <p:spPr>
          <a:xfrm>
            <a:off x="881096" y="2325509"/>
            <a:ext cx="8043083" cy="2638650"/>
          </a:xfrm>
          <a:prstGeom prst="rect">
            <a:avLst/>
          </a:prstGeom>
          <a:ln w="28575" cmpd="sng">
            <a:solidFill>
              <a:srgbClr val="F08300"/>
            </a:solidFill>
          </a:ln>
        </p:spPr>
      </p:pic>
    </p:spTree>
    <p:extLst>
      <p:ext uri="{BB962C8B-B14F-4D97-AF65-F5344CB8AC3E}">
        <p14:creationId xmlns:p14="http://schemas.microsoft.com/office/powerpoint/2010/main" val="2086361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To create a new function you must use the function() keyword</a:t>
            </a:r>
          </a:p>
          <a:p>
            <a:r>
              <a:rPr lang="en-GB" dirty="0"/>
              <a:t>You can then call this as </a:t>
            </a:r>
            <a:r>
              <a:rPr lang="en-GB" dirty="0" err="1"/>
              <a:t>GravitationalPull</a:t>
            </a:r>
            <a:r>
              <a:rPr lang="en-GB" dirty="0"/>
              <a:t>(10,10,10) by submitting parameters</a:t>
            </a:r>
          </a:p>
        </p:txBody>
      </p:sp>
      <p:sp>
        <p:nvSpPr>
          <p:cNvPr id="4" name="Title 3"/>
          <p:cNvSpPr>
            <a:spLocks noGrp="1"/>
          </p:cNvSpPr>
          <p:nvPr>
            <p:ph type="title"/>
          </p:nvPr>
        </p:nvSpPr>
        <p:spPr/>
        <p:txBody>
          <a:bodyPr>
            <a:noAutofit/>
          </a:bodyPr>
          <a:lstStyle/>
          <a:p>
            <a:r>
              <a:rPr lang="en-GB" dirty="0"/>
              <a:t>Functions</a:t>
            </a:r>
            <a:endParaRPr lang="en-US" dirty="0"/>
          </a:p>
        </p:txBody>
      </p:sp>
      <p:pic>
        <p:nvPicPr>
          <p:cNvPr id="2" name="Picture 1"/>
          <p:cNvPicPr>
            <a:picLocks noChangeAspect="1"/>
          </p:cNvPicPr>
          <p:nvPr/>
        </p:nvPicPr>
        <p:blipFill>
          <a:blip r:embed="rId3"/>
          <a:stretch>
            <a:fillRect/>
          </a:stretch>
        </p:blipFill>
        <p:spPr>
          <a:xfrm>
            <a:off x="883032" y="2777766"/>
            <a:ext cx="8715241" cy="2584861"/>
          </a:xfrm>
          <a:prstGeom prst="rect">
            <a:avLst/>
          </a:prstGeom>
          <a:ln w="38100" cmpd="sng">
            <a:solidFill>
              <a:schemeClr val="accent6"/>
            </a:solidFill>
          </a:ln>
        </p:spPr>
      </p:pic>
    </p:spTree>
    <p:extLst>
      <p:ext uri="{BB962C8B-B14F-4D97-AF65-F5344CB8AC3E}">
        <p14:creationId xmlns:p14="http://schemas.microsoft.com/office/powerpoint/2010/main" val="1820116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235017" cy="4546800"/>
          </a:xfrm>
        </p:spPr>
        <p:txBody>
          <a:bodyPr/>
          <a:lstStyle/>
          <a:p>
            <a:r>
              <a:rPr lang="en-GB" dirty="0"/>
              <a:t>If, say, you knew that one of the objects was likely often going to be the Earth, you could set a default value for one of the mass values</a:t>
            </a:r>
          </a:p>
          <a:p>
            <a:r>
              <a:rPr lang="en-GB" dirty="0"/>
              <a:t>If you ever want to know the arguments that a function needs, just type </a:t>
            </a:r>
            <a:r>
              <a:rPr lang="en-GB" dirty="0" err="1"/>
              <a:t>args</a:t>
            </a:r>
            <a:r>
              <a:rPr lang="en-GB" dirty="0"/>
              <a:t>(</a:t>
            </a:r>
            <a:r>
              <a:rPr lang="en-GB" dirty="0" err="1"/>
              <a:t>function_name</a:t>
            </a:r>
            <a:r>
              <a:rPr lang="en-GB" dirty="0"/>
              <a:t>)!</a:t>
            </a:r>
          </a:p>
        </p:txBody>
      </p:sp>
      <p:sp>
        <p:nvSpPr>
          <p:cNvPr id="2" name="Title 1"/>
          <p:cNvSpPr>
            <a:spLocks noGrp="1"/>
          </p:cNvSpPr>
          <p:nvPr>
            <p:ph type="title"/>
          </p:nvPr>
        </p:nvSpPr>
        <p:spPr/>
        <p:txBody>
          <a:bodyPr>
            <a:noAutofit/>
          </a:bodyPr>
          <a:lstStyle/>
          <a:p>
            <a:r>
              <a:rPr lang="en-GB" dirty="0"/>
              <a:t>Functions</a:t>
            </a:r>
          </a:p>
        </p:txBody>
      </p:sp>
      <p:pic>
        <p:nvPicPr>
          <p:cNvPr id="4" name="Picture 3"/>
          <p:cNvPicPr>
            <a:picLocks noChangeAspect="1"/>
          </p:cNvPicPr>
          <p:nvPr/>
        </p:nvPicPr>
        <p:blipFill>
          <a:blip r:embed="rId3"/>
          <a:stretch>
            <a:fillRect/>
          </a:stretch>
        </p:blipFill>
        <p:spPr>
          <a:xfrm>
            <a:off x="842237" y="3443966"/>
            <a:ext cx="8733188" cy="2135676"/>
          </a:xfrm>
          <a:prstGeom prst="rect">
            <a:avLst/>
          </a:prstGeom>
          <a:ln w="28575" cmpd="sng">
            <a:solidFill>
              <a:srgbClr val="F08300"/>
            </a:solidFill>
          </a:ln>
        </p:spPr>
      </p:pic>
    </p:spTree>
    <p:extLst>
      <p:ext uri="{BB962C8B-B14F-4D97-AF65-F5344CB8AC3E}">
        <p14:creationId xmlns:p14="http://schemas.microsoft.com/office/powerpoint/2010/main" val="3123873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You can even pass functions to other functions, not just data</a:t>
            </a:r>
          </a:p>
          <a:p>
            <a:r>
              <a:rPr lang="en-GB" dirty="0"/>
              <a:t>This can create even more powerful and flexible functions</a:t>
            </a:r>
          </a:p>
        </p:txBody>
      </p:sp>
      <p:sp>
        <p:nvSpPr>
          <p:cNvPr id="4" name="Title 3"/>
          <p:cNvSpPr>
            <a:spLocks noGrp="1"/>
          </p:cNvSpPr>
          <p:nvPr>
            <p:ph type="title"/>
          </p:nvPr>
        </p:nvSpPr>
        <p:spPr/>
        <p:txBody>
          <a:bodyPr>
            <a:noAutofit/>
          </a:bodyPr>
          <a:lstStyle/>
          <a:p>
            <a:r>
              <a:rPr lang="en-GB" dirty="0"/>
              <a:t>Functions</a:t>
            </a:r>
            <a:endParaRPr lang="en-US" dirty="0"/>
          </a:p>
        </p:txBody>
      </p:sp>
      <p:pic>
        <p:nvPicPr>
          <p:cNvPr id="2" name="Picture 1"/>
          <p:cNvPicPr>
            <a:picLocks noChangeAspect="1"/>
          </p:cNvPicPr>
          <p:nvPr/>
        </p:nvPicPr>
        <p:blipFill>
          <a:blip r:embed="rId3"/>
          <a:stretch>
            <a:fillRect/>
          </a:stretch>
        </p:blipFill>
        <p:spPr>
          <a:xfrm>
            <a:off x="864628" y="2807352"/>
            <a:ext cx="6667831" cy="1243075"/>
          </a:xfrm>
          <a:prstGeom prst="rect">
            <a:avLst/>
          </a:prstGeom>
          <a:ln w="28575" cmpd="sng">
            <a:solidFill>
              <a:srgbClr val="F08300"/>
            </a:solidFill>
          </a:ln>
        </p:spPr>
      </p:pic>
    </p:spTree>
    <p:extLst>
      <p:ext uri="{BB962C8B-B14F-4D97-AF65-F5344CB8AC3E}">
        <p14:creationId xmlns:p14="http://schemas.microsoft.com/office/powerpoint/2010/main" val="436812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Anonymous functions are just functions that haven’t been given a defined name</a:t>
            </a:r>
          </a:p>
          <a:p>
            <a:r>
              <a:rPr lang="en-GB" dirty="0"/>
              <a:t>This can be useful for quick functions that you don’t need to save for later</a:t>
            </a:r>
          </a:p>
        </p:txBody>
      </p:sp>
      <p:sp>
        <p:nvSpPr>
          <p:cNvPr id="2" name="Title 1"/>
          <p:cNvSpPr>
            <a:spLocks noGrp="1"/>
          </p:cNvSpPr>
          <p:nvPr>
            <p:ph type="title"/>
          </p:nvPr>
        </p:nvSpPr>
        <p:spPr/>
        <p:txBody>
          <a:bodyPr>
            <a:noAutofit/>
          </a:bodyPr>
          <a:lstStyle/>
          <a:p>
            <a:r>
              <a:rPr lang="en-GB" dirty="0"/>
              <a:t>Anonymous functions</a:t>
            </a:r>
            <a:endParaRPr lang="en-US" dirty="0"/>
          </a:p>
        </p:txBody>
      </p:sp>
      <p:pic>
        <p:nvPicPr>
          <p:cNvPr id="4" name="Picture 3"/>
          <p:cNvPicPr>
            <a:picLocks noChangeAspect="1"/>
          </p:cNvPicPr>
          <p:nvPr/>
        </p:nvPicPr>
        <p:blipFill>
          <a:blip r:embed="rId3"/>
          <a:stretch>
            <a:fillRect/>
          </a:stretch>
        </p:blipFill>
        <p:spPr>
          <a:xfrm>
            <a:off x="846156" y="2731550"/>
            <a:ext cx="5976633" cy="1677313"/>
          </a:xfrm>
          <a:prstGeom prst="rect">
            <a:avLst/>
          </a:prstGeom>
          <a:ln w="28575" cmpd="sng">
            <a:solidFill>
              <a:srgbClr val="F08300"/>
            </a:solidFill>
          </a:ln>
        </p:spPr>
      </p:pic>
    </p:spTree>
    <p:extLst>
      <p:ext uri="{BB962C8B-B14F-4D97-AF65-F5344CB8AC3E}">
        <p14:creationId xmlns:p14="http://schemas.microsoft.com/office/powerpoint/2010/main" val="2711833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727992" cy="4546800"/>
          </a:xfrm>
        </p:spPr>
        <p:txBody>
          <a:bodyPr/>
          <a:lstStyle/>
          <a:p>
            <a:r>
              <a:rPr lang="en-GB" dirty="0"/>
              <a:t>There are loads of string functions in R, some of which may look familiar as they appear in most programming languages</a:t>
            </a:r>
          </a:p>
        </p:txBody>
      </p:sp>
      <p:sp>
        <p:nvSpPr>
          <p:cNvPr id="2" name="Title 1"/>
          <p:cNvSpPr>
            <a:spLocks noGrp="1"/>
          </p:cNvSpPr>
          <p:nvPr>
            <p:ph type="title"/>
          </p:nvPr>
        </p:nvSpPr>
        <p:spPr/>
        <p:txBody>
          <a:bodyPr>
            <a:noAutofit/>
          </a:bodyPr>
          <a:lstStyle/>
          <a:p>
            <a:r>
              <a:rPr lang="en-GB" dirty="0"/>
              <a:t>Text functions</a:t>
            </a:r>
            <a:endParaRPr lang="en-US" dirty="0"/>
          </a:p>
        </p:txBody>
      </p:sp>
      <p:pic>
        <p:nvPicPr>
          <p:cNvPr id="4" name="Picture 3"/>
          <p:cNvPicPr>
            <a:picLocks noChangeAspect="1"/>
          </p:cNvPicPr>
          <p:nvPr/>
        </p:nvPicPr>
        <p:blipFill>
          <a:blip r:embed="rId2"/>
          <a:stretch>
            <a:fillRect/>
          </a:stretch>
        </p:blipFill>
        <p:spPr>
          <a:xfrm>
            <a:off x="5216694" y="1640431"/>
            <a:ext cx="6250264" cy="3377770"/>
          </a:xfrm>
          <a:prstGeom prst="rect">
            <a:avLst/>
          </a:prstGeom>
          <a:ln w="28575" cmpd="sng">
            <a:solidFill>
              <a:srgbClr val="F08300"/>
            </a:solidFill>
          </a:ln>
        </p:spPr>
      </p:pic>
    </p:spTree>
    <p:extLst>
      <p:ext uri="{BB962C8B-B14F-4D97-AF65-F5344CB8AC3E}">
        <p14:creationId xmlns:p14="http://schemas.microsoft.com/office/powerpoint/2010/main" val="1770085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B851F6-BEDE-4F62-ABA2-E9239AD4420E}"/>
              </a:ext>
            </a:extLst>
          </p:cNvPr>
          <p:cNvSpPr>
            <a:spLocks noGrp="1"/>
          </p:cNvSpPr>
          <p:nvPr>
            <p:ph type="body" sz="quarter" idx="15"/>
          </p:nvPr>
        </p:nvSpPr>
        <p:spPr/>
        <p:txBody>
          <a:bodyPr/>
          <a:lstStyle/>
          <a:p>
            <a:r>
              <a:rPr lang="en-GB" dirty="0"/>
              <a:t>Like most languages, R has a suite of Regular Expression functions, that can be used to search through and manipulate text.</a:t>
            </a:r>
          </a:p>
          <a:p>
            <a:r>
              <a:rPr lang="en-GB" dirty="0"/>
              <a:t>Regex is a language-agonistic way of describing a portion of text:</a:t>
            </a:r>
          </a:p>
          <a:p>
            <a:pPr lvl="1"/>
            <a:r>
              <a:rPr lang="en-GB" dirty="0">
                <a:hlinkClick r:id="rId2" action="ppaction://hlinkfile"/>
              </a:rPr>
              <a:t>\\w</a:t>
            </a:r>
            <a:r>
              <a:rPr lang="en-GB" dirty="0"/>
              <a:t> locates any word</a:t>
            </a:r>
          </a:p>
          <a:p>
            <a:pPr lvl="1"/>
            <a:r>
              <a:rPr lang="en-GB" dirty="0">
                <a:hlinkClick r:id="rId2" action="ppaction://hlinkfile"/>
              </a:rPr>
              <a:t>\\w</a:t>
            </a:r>
            <a:r>
              <a:rPr lang="en-GB" dirty="0"/>
              <a:t>+ locations one or more words</a:t>
            </a:r>
          </a:p>
          <a:p>
            <a:pPr lvl="1"/>
            <a:r>
              <a:rPr lang="en-GB" dirty="0">
                <a:hlinkClick r:id="rId3" action="ppaction://hlinkfile"/>
              </a:rPr>
              <a:t>\\w*</a:t>
            </a:r>
            <a:r>
              <a:rPr lang="en-GB" dirty="0"/>
              <a:t> locations zero to many words</a:t>
            </a:r>
          </a:p>
          <a:p>
            <a:r>
              <a:rPr lang="en-GB" dirty="0"/>
              <a:t>They are often more versatile when dealing with higher types compared to sub() and </a:t>
            </a:r>
            <a:r>
              <a:rPr lang="en-GB" dirty="0" err="1"/>
              <a:t>strsplit</a:t>
            </a:r>
            <a:r>
              <a:rPr lang="en-GB" dirty="0"/>
              <a:t>()</a:t>
            </a:r>
          </a:p>
        </p:txBody>
      </p:sp>
      <p:sp>
        <p:nvSpPr>
          <p:cNvPr id="3" name="Title 2">
            <a:extLst>
              <a:ext uri="{FF2B5EF4-FFF2-40B4-BE49-F238E27FC236}">
                <a16:creationId xmlns:a16="http://schemas.microsoft.com/office/drawing/2014/main" id="{5916D9AC-A64F-41D8-BE47-DEF7D1CF079D}"/>
              </a:ext>
            </a:extLst>
          </p:cNvPr>
          <p:cNvSpPr>
            <a:spLocks noGrp="1"/>
          </p:cNvSpPr>
          <p:nvPr>
            <p:ph type="title"/>
          </p:nvPr>
        </p:nvSpPr>
        <p:spPr/>
        <p:txBody>
          <a:bodyPr>
            <a:normAutofit fontScale="90000"/>
          </a:bodyPr>
          <a:lstStyle/>
          <a:p>
            <a:r>
              <a:rPr lang="en-GB" dirty="0"/>
              <a:t>Regex Functions</a:t>
            </a:r>
          </a:p>
        </p:txBody>
      </p:sp>
    </p:spTree>
    <p:extLst>
      <p:ext uri="{BB962C8B-B14F-4D97-AF65-F5344CB8AC3E}">
        <p14:creationId xmlns:p14="http://schemas.microsoft.com/office/powerpoint/2010/main" val="505523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587599" cy="4546800"/>
          </a:xfrm>
        </p:spPr>
        <p:txBody>
          <a:bodyPr/>
          <a:lstStyle/>
          <a:p>
            <a:pPr>
              <a:lnSpc>
                <a:spcPct val="120000"/>
              </a:lnSpc>
            </a:pPr>
            <a:r>
              <a:rPr lang="en-GB" dirty="0"/>
              <a:t>The interesting thing about the paste() function is that it’s first set of parameters is an ellipses (…) – this means there can be any number of arguments, which is useful as we may not know how many strings a user wants to concatenate</a:t>
            </a:r>
          </a:p>
          <a:p>
            <a:pPr>
              <a:lnSpc>
                <a:spcPct val="120000"/>
              </a:lnSpc>
            </a:pPr>
            <a:r>
              <a:rPr lang="en-GB" dirty="0"/>
              <a:t>The ellipses can be very powerful, but bear in mind any arguments that come after the ellipses must always have a default value, anything that come before can have a default value but don’t have to</a:t>
            </a:r>
          </a:p>
        </p:txBody>
      </p:sp>
      <p:sp>
        <p:nvSpPr>
          <p:cNvPr id="2" name="Title 1"/>
          <p:cNvSpPr>
            <a:spLocks noGrp="1"/>
          </p:cNvSpPr>
          <p:nvPr>
            <p:ph type="title"/>
          </p:nvPr>
        </p:nvSpPr>
        <p:spPr/>
        <p:txBody>
          <a:bodyPr>
            <a:noAutofit/>
          </a:bodyPr>
          <a:lstStyle/>
          <a:p>
            <a:r>
              <a:rPr lang="en-GB" dirty="0"/>
              <a:t>Ellipses</a:t>
            </a:r>
            <a:endParaRPr lang="en-US" dirty="0"/>
          </a:p>
        </p:txBody>
      </p:sp>
    </p:spTree>
    <p:extLst>
      <p:ext uri="{BB962C8B-B14F-4D97-AF65-F5344CB8AC3E}">
        <p14:creationId xmlns:p14="http://schemas.microsoft.com/office/powerpoint/2010/main" val="2721355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dirty="0"/>
              <a:t>Ellipses</a:t>
            </a:r>
            <a:endParaRPr lang="en-US" dirty="0"/>
          </a:p>
        </p:txBody>
      </p:sp>
      <p:pic>
        <p:nvPicPr>
          <p:cNvPr id="2" name="Picture 1"/>
          <p:cNvPicPr>
            <a:picLocks noChangeAspect="1"/>
          </p:cNvPicPr>
          <p:nvPr/>
        </p:nvPicPr>
        <p:blipFill>
          <a:blip r:embed="rId3"/>
          <a:stretch>
            <a:fillRect/>
          </a:stretch>
        </p:blipFill>
        <p:spPr>
          <a:xfrm>
            <a:off x="531057" y="1666361"/>
            <a:ext cx="7572952" cy="3223914"/>
          </a:xfrm>
          <a:prstGeom prst="rect">
            <a:avLst/>
          </a:prstGeom>
          <a:ln w="28575" cmpd="sng">
            <a:solidFill>
              <a:srgbClr val="F08300"/>
            </a:solidFill>
          </a:ln>
        </p:spPr>
      </p:pic>
      <p:pic>
        <p:nvPicPr>
          <p:cNvPr id="5" name="Picture 4"/>
          <p:cNvPicPr>
            <a:picLocks noChangeAspect="1"/>
          </p:cNvPicPr>
          <p:nvPr/>
        </p:nvPicPr>
        <p:blipFill>
          <a:blip r:embed="rId4"/>
          <a:stretch>
            <a:fillRect/>
          </a:stretch>
        </p:blipFill>
        <p:spPr>
          <a:xfrm>
            <a:off x="3329017" y="3787127"/>
            <a:ext cx="8094196" cy="1915939"/>
          </a:xfrm>
          <a:prstGeom prst="rect">
            <a:avLst/>
          </a:prstGeom>
          <a:ln w="28575" cmpd="sng">
            <a:solidFill>
              <a:srgbClr val="F08300"/>
            </a:solidFill>
          </a:ln>
        </p:spPr>
      </p:pic>
    </p:spTree>
    <p:extLst>
      <p:ext uri="{BB962C8B-B14F-4D97-AF65-F5344CB8AC3E}">
        <p14:creationId xmlns:p14="http://schemas.microsoft.com/office/powerpoint/2010/main" val="278767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endParaRPr lang="en-US"/>
          </a:p>
        </p:txBody>
      </p:sp>
      <p:pic>
        <p:nvPicPr>
          <p:cNvPr id="7" name="Picture 6"/>
          <p:cNvPicPr>
            <a:picLocks noChangeAspect="1"/>
          </p:cNvPicPr>
          <p:nvPr/>
        </p:nvPicPr>
        <p:blipFill>
          <a:blip r:embed="rId3"/>
          <a:stretch>
            <a:fillRect/>
          </a:stretch>
        </p:blipFill>
        <p:spPr>
          <a:xfrm>
            <a:off x="211655" y="473180"/>
            <a:ext cx="11738334" cy="5649880"/>
          </a:xfrm>
          <a:prstGeom prst="rect">
            <a:avLst/>
          </a:prstGeom>
          <a:ln>
            <a:solidFill>
              <a:schemeClr val="bg2">
                <a:lumMod val="50000"/>
              </a:schemeClr>
            </a:solidFill>
          </a:ln>
        </p:spPr>
      </p:pic>
    </p:spTree>
    <p:extLst>
      <p:ext uri="{BB962C8B-B14F-4D97-AF65-F5344CB8AC3E}">
        <p14:creationId xmlns:p14="http://schemas.microsoft.com/office/powerpoint/2010/main" val="2091173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R has many packages available for you to use</a:t>
            </a:r>
          </a:p>
          <a:p>
            <a:r>
              <a:rPr lang="en-GB" dirty="0"/>
              <a:t>First you must install the package (one time only)</a:t>
            </a:r>
          </a:p>
          <a:p>
            <a:r>
              <a:rPr lang="en-GB" dirty="0"/>
              <a:t>Then load the required libraries (at the start of every session)</a:t>
            </a:r>
          </a:p>
        </p:txBody>
      </p:sp>
      <p:sp>
        <p:nvSpPr>
          <p:cNvPr id="4" name="Title 3"/>
          <p:cNvSpPr>
            <a:spLocks noGrp="1"/>
          </p:cNvSpPr>
          <p:nvPr>
            <p:ph type="title"/>
          </p:nvPr>
        </p:nvSpPr>
        <p:spPr/>
        <p:txBody>
          <a:bodyPr>
            <a:noAutofit/>
          </a:bodyPr>
          <a:lstStyle/>
          <a:p>
            <a:r>
              <a:rPr lang="en-GB" dirty="0"/>
              <a:t>R Libraries</a:t>
            </a:r>
            <a:endParaRPr lang="en-US" dirty="0"/>
          </a:p>
        </p:txBody>
      </p:sp>
      <p:pic>
        <p:nvPicPr>
          <p:cNvPr id="2" name="Picture 1"/>
          <p:cNvPicPr>
            <a:picLocks noChangeAspect="1"/>
          </p:cNvPicPr>
          <p:nvPr/>
        </p:nvPicPr>
        <p:blipFill>
          <a:blip r:embed="rId3"/>
          <a:stretch>
            <a:fillRect/>
          </a:stretch>
        </p:blipFill>
        <p:spPr>
          <a:xfrm>
            <a:off x="867857" y="3354412"/>
            <a:ext cx="6974695" cy="1686419"/>
          </a:xfrm>
          <a:prstGeom prst="rect">
            <a:avLst/>
          </a:prstGeom>
          <a:ln w="28575" cmpd="sng">
            <a:solidFill>
              <a:srgbClr val="F08300"/>
            </a:solidFill>
          </a:ln>
        </p:spPr>
      </p:pic>
    </p:spTree>
    <p:extLst>
      <p:ext uri="{BB962C8B-B14F-4D97-AF65-F5344CB8AC3E}">
        <p14:creationId xmlns:p14="http://schemas.microsoft.com/office/powerpoint/2010/main" val="86534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A lot of R’s capabilities and extensibility comes from its packages</a:t>
            </a:r>
          </a:p>
          <a:p>
            <a:r>
              <a:rPr lang="en-GB" dirty="0"/>
              <a:t>Before you try to manually write something yourself, try and see if there’s a package for it </a:t>
            </a:r>
          </a:p>
          <a:p>
            <a:r>
              <a:rPr lang="en-GB" dirty="0"/>
              <a:t>CRAN, the packages contributed to R, has nearly 10,000 different packages available</a:t>
            </a:r>
          </a:p>
        </p:txBody>
      </p:sp>
      <p:sp>
        <p:nvSpPr>
          <p:cNvPr id="2" name="Title 1"/>
          <p:cNvSpPr>
            <a:spLocks noGrp="1"/>
          </p:cNvSpPr>
          <p:nvPr>
            <p:ph type="title"/>
          </p:nvPr>
        </p:nvSpPr>
        <p:spPr/>
        <p:txBody>
          <a:bodyPr>
            <a:noAutofit/>
          </a:bodyPr>
          <a:lstStyle/>
          <a:p>
            <a:r>
              <a:rPr lang="en-GB" dirty="0"/>
              <a:t>R Libraries</a:t>
            </a:r>
          </a:p>
        </p:txBody>
      </p:sp>
    </p:spTree>
    <p:extLst>
      <p:ext uri="{BB962C8B-B14F-4D97-AF65-F5344CB8AC3E}">
        <p14:creationId xmlns:p14="http://schemas.microsoft.com/office/powerpoint/2010/main" val="25645595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7317664" cy="4546800"/>
          </a:xfrm>
        </p:spPr>
        <p:txBody>
          <a:bodyPr/>
          <a:lstStyle/>
          <a:p>
            <a:pPr>
              <a:lnSpc>
                <a:spcPct val="120000"/>
              </a:lnSpc>
            </a:pPr>
            <a:r>
              <a:rPr lang="en-GB" dirty="0"/>
              <a:t>R has the concept of a working directory which means you can have relative paths when pointing to external files</a:t>
            </a:r>
          </a:p>
        </p:txBody>
      </p:sp>
      <p:sp>
        <p:nvSpPr>
          <p:cNvPr id="2" name="Title 1"/>
          <p:cNvSpPr>
            <a:spLocks noGrp="1"/>
          </p:cNvSpPr>
          <p:nvPr>
            <p:ph type="title"/>
          </p:nvPr>
        </p:nvSpPr>
        <p:spPr/>
        <p:txBody>
          <a:bodyPr>
            <a:noAutofit/>
          </a:bodyPr>
          <a:lstStyle/>
          <a:p>
            <a:r>
              <a:rPr lang="en-GB" dirty="0"/>
              <a:t>Working directory</a:t>
            </a:r>
            <a:endParaRPr lang="en-US" dirty="0"/>
          </a:p>
        </p:txBody>
      </p:sp>
      <p:pic>
        <p:nvPicPr>
          <p:cNvPr id="4" name="Picture 3"/>
          <p:cNvPicPr>
            <a:picLocks noChangeAspect="1"/>
          </p:cNvPicPr>
          <p:nvPr/>
        </p:nvPicPr>
        <p:blipFill>
          <a:blip r:embed="rId3"/>
          <a:stretch>
            <a:fillRect/>
          </a:stretch>
        </p:blipFill>
        <p:spPr>
          <a:xfrm>
            <a:off x="818906" y="2753072"/>
            <a:ext cx="7321841" cy="1853341"/>
          </a:xfrm>
          <a:prstGeom prst="rect">
            <a:avLst/>
          </a:prstGeom>
          <a:ln w="28575" cmpd="sng">
            <a:solidFill>
              <a:srgbClr val="F08300"/>
            </a:solidFill>
          </a:ln>
        </p:spPr>
      </p:pic>
    </p:spTree>
    <p:extLst>
      <p:ext uri="{BB962C8B-B14F-4D97-AF65-F5344CB8AC3E}">
        <p14:creationId xmlns:p14="http://schemas.microsoft.com/office/powerpoint/2010/main" val="1139320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7699614" cy="4546800"/>
          </a:xfrm>
        </p:spPr>
        <p:txBody>
          <a:bodyPr/>
          <a:lstStyle/>
          <a:p>
            <a:r>
              <a:rPr lang="en-GB" dirty="0"/>
              <a:t>Of course, a lot of data we want to work with won’t be already contained within R – we will need to import it!</a:t>
            </a:r>
          </a:p>
        </p:txBody>
      </p:sp>
      <p:sp>
        <p:nvSpPr>
          <p:cNvPr id="4" name="Title 3"/>
          <p:cNvSpPr>
            <a:spLocks noGrp="1"/>
          </p:cNvSpPr>
          <p:nvPr>
            <p:ph type="title"/>
          </p:nvPr>
        </p:nvSpPr>
        <p:spPr>
          <a:xfrm>
            <a:off x="414000" y="336207"/>
            <a:ext cx="9126000" cy="942153"/>
          </a:xfrm>
        </p:spPr>
        <p:txBody>
          <a:bodyPr>
            <a:normAutofit/>
          </a:bodyPr>
          <a:lstStyle/>
          <a:p>
            <a:r>
              <a:rPr lang="en-GB" dirty="0"/>
              <a:t>Importing</a:t>
            </a:r>
            <a:endParaRPr lang="en-US" dirty="0"/>
          </a:p>
        </p:txBody>
      </p:sp>
      <p:pic>
        <p:nvPicPr>
          <p:cNvPr id="5" name="Picture 4"/>
          <p:cNvPicPr>
            <a:picLocks noChangeAspect="1"/>
          </p:cNvPicPr>
          <p:nvPr/>
        </p:nvPicPr>
        <p:blipFill>
          <a:blip r:embed="rId3"/>
          <a:stretch>
            <a:fillRect/>
          </a:stretch>
        </p:blipFill>
        <p:spPr>
          <a:xfrm>
            <a:off x="850820" y="2578740"/>
            <a:ext cx="10690734" cy="1014648"/>
          </a:xfrm>
          <a:prstGeom prst="rect">
            <a:avLst/>
          </a:prstGeom>
          <a:ln w="28575" cmpd="sng">
            <a:solidFill>
              <a:srgbClr val="F08300"/>
            </a:solidFill>
          </a:ln>
        </p:spPr>
      </p:pic>
    </p:spTree>
    <p:extLst>
      <p:ext uri="{BB962C8B-B14F-4D97-AF65-F5344CB8AC3E}">
        <p14:creationId xmlns:p14="http://schemas.microsoft.com/office/powerpoint/2010/main" val="30093064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0930263" cy="896380"/>
          </a:xfrm>
        </p:spPr>
        <p:txBody>
          <a:bodyPr/>
          <a:lstStyle/>
          <a:p>
            <a:r>
              <a:rPr lang="en-GB" sz="2000" dirty="0"/>
              <a:t>And of course at other times we will want to write data out as well</a:t>
            </a:r>
          </a:p>
        </p:txBody>
      </p:sp>
      <p:sp>
        <p:nvSpPr>
          <p:cNvPr id="5" name="Title 4"/>
          <p:cNvSpPr>
            <a:spLocks noGrp="1"/>
          </p:cNvSpPr>
          <p:nvPr>
            <p:ph type="title"/>
          </p:nvPr>
        </p:nvSpPr>
        <p:spPr>
          <a:xfrm>
            <a:off x="414000" y="369870"/>
            <a:ext cx="9126000" cy="908490"/>
          </a:xfrm>
        </p:spPr>
        <p:txBody>
          <a:bodyPr>
            <a:normAutofit/>
          </a:bodyPr>
          <a:lstStyle/>
          <a:p>
            <a:r>
              <a:rPr lang="en-GB" dirty="0"/>
              <a:t>Exporting</a:t>
            </a:r>
            <a:endParaRPr lang="en-US" dirty="0"/>
          </a:p>
        </p:txBody>
      </p:sp>
      <p:pic>
        <p:nvPicPr>
          <p:cNvPr id="2" name="Picture 1"/>
          <p:cNvPicPr>
            <a:picLocks noChangeAspect="1"/>
          </p:cNvPicPr>
          <p:nvPr/>
        </p:nvPicPr>
        <p:blipFill>
          <a:blip r:embed="rId3"/>
          <a:stretch>
            <a:fillRect/>
          </a:stretch>
        </p:blipFill>
        <p:spPr>
          <a:xfrm>
            <a:off x="787868" y="2240388"/>
            <a:ext cx="8821392" cy="852236"/>
          </a:xfrm>
          <a:prstGeom prst="rect">
            <a:avLst/>
          </a:prstGeom>
          <a:ln w="28575" cmpd="sng">
            <a:solidFill>
              <a:srgbClr val="F08300"/>
            </a:solidFill>
          </a:ln>
        </p:spPr>
      </p:pic>
    </p:spTree>
    <p:extLst>
      <p:ext uri="{BB962C8B-B14F-4D97-AF65-F5344CB8AC3E}">
        <p14:creationId xmlns:p14="http://schemas.microsoft.com/office/powerpoint/2010/main" val="4240686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039251" cy="4546800"/>
          </a:xfrm>
        </p:spPr>
        <p:txBody>
          <a:bodyPr/>
          <a:lstStyle/>
          <a:p>
            <a:r>
              <a:rPr lang="en-GB" dirty="0"/>
              <a:t>Python</a:t>
            </a:r>
          </a:p>
          <a:p>
            <a:pPr lvl="1"/>
            <a:r>
              <a:rPr lang="en-GB" dirty="0"/>
              <a:t>Allows greater flexibility</a:t>
            </a:r>
          </a:p>
          <a:p>
            <a:pPr lvl="1"/>
            <a:r>
              <a:rPr lang="en-GB" dirty="0"/>
              <a:t>Offers many libraries, not just ones for data science</a:t>
            </a:r>
          </a:p>
          <a:p>
            <a:pPr lvl="1"/>
            <a:r>
              <a:rPr lang="en-GB" dirty="0"/>
              <a:t>Continuously adding more in the data science space</a:t>
            </a:r>
          </a:p>
        </p:txBody>
      </p:sp>
      <p:sp>
        <p:nvSpPr>
          <p:cNvPr id="2" name="Title 1"/>
          <p:cNvSpPr>
            <a:spLocks noGrp="1"/>
          </p:cNvSpPr>
          <p:nvPr>
            <p:ph type="title"/>
          </p:nvPr>
        </p:nvSpPr>
        <p:spPr>
          <a:xfrm>
            <a:off x="414000" y="542476"/>
            <a:ext cx="9126000" cy="735884"/>
          </a:xfrm>
        </p:spPr>
        <p:txBody>
          <a:bodyPr>
            <a:normAutofit/>
          </a:bodyPr>
          <a:lstStyle/>
          <a:p>
            <a:r>
              <a:rPr lang="en-GB" dirty="0"/>
              <a:t>…and Python</a:t>
            </a:r>
          </a:p>
        </p:txBody>
      </p:sp>
      <p:sp>
        <p:nvSpPr>
          <p:cNvPr id="11" name="Text Placeholder 7"/>
          <p:cNvSpPr txBox="1">
            <a:spLocks/>
          </p:cNvSpPr>
          <p:nvPr/>
        </p:nvSpPr>
        <p:spPr>
          <a:xfrm>
            <a:off x="5419040" y="1544760"/>
            <a:ext cx="5051700" cy="4546800"/>
          </a:xfrm>
          <a:prstGeom prst="rect">
            <a:avLst/>
          </a:prstGeom>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R</a:t>
            </a:r>
          </a:p>
          <a:p>
            <a:pPr lvl="1"/>
            <a:r>
              <a:rPr lang="en-GB" dirty="0"/>
              <a:t>Has always been used for analysis, purpose built</a:t>
            </a:r>
          </a:p>
          <a:p>
            <a:pPr lvl="1"/>
            <a:r>
              <a:rPr lang="en-GB" dirty="0"/>
              <a:t>Many libraries for support</a:t>
            </a:r>
          </a:p>
          <a:p>
            <a:pPr lvl="1"/>
            <a:r>
              <a:rPr lang="en-GB" dirty="0"/>
              <a:t>Strong data analysis community</a:t>
            </a:r>
          </a:p>
        </p:txBody>
      </p:sp>
    </p:spTree>
    <p:extLst>
      <p:ext uri="{BB962C8B-B14F-4D97-AF65-F5344CB8AC3E}">
        <p14:creationId xmlns:p14="http://schemas.microsoft.com/office/powerpoint/2010/main" val="20491960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7927731" cy="4546800"/>
          </a:xfrm>
        </p:spPr>
        <p:txBody>
          <a:bodyPr/>
          <a:lstStyle/>
          <a:p>
            <a:r>
              <a:rPr lang="en-GB" dirty="0"/>
              <a:t>A lot of people think you have to choose one or the other</a:t>
            </a:r>
          </a:p>
          <a:p>
            <a:r>
              <a:rPr lang="en-GB" dirty="0"/>
              <a:t>You can actually integrate them, either using in-built packages to create instances of R in Python or the other way round</a:t>
            </a:r>
          </a:p>
          <a:p>
            <a:r>
              <a:rPr lang="en-GB" dirty="0"/>
              <a:t>Or you can simply run a script from one in the other</a:t>
            </a:r>
          </a:p>
          <a:p>
            <a:r>
              <a:rPr lang="en-GB" dirty="0"/>
              <a:t>Or you could just set up an analytics pipeline that will go through one then the other e.g. do some cleaning in Python then analytics and graphing in R!</a:t>
            </a:r>
          </a:p>
        </p:txBody>
      </p:sp>
      <p:sp>
        <p:nvSpPr>
          <p:cNvPr id="2" name="Title 1"/>
          <p:cNvSpPr>
            <a:spLocks noGrp="1"/>
          </p:cNvSpPr>
          <p:nvPr>
            <p:ph type="title"/>
          </p:nvPr>
        </p:nvSpPr>
        <p:spPr>
          <a:xfrm>
            <a:off x="414000" y="423372"/>
            <a:ext cx="9126000" cy="854988"/>
          </a:xfrm>
        </p:spPr>
        <p:txBody>
          <a:bodyPr>
            <a:normAutofit/>
          </a:bodyPr>
          <a:lstStyle/>
          <a:p>
            <a:r>
              <a:rPr lang="en-GB" dirty="0"/>
              <a:t>…and Python</a:t>
            </a:r>
          </a:p>
        </p:txBody>
      </p:sp>
    </p:spTree>
    <p:extLst>
      <p:ext uri="{BB962C8B-B14F-4D97-AF65-F5344CB8AC3E}">
        <p14:creationId xmlns:p14="http://schemas.microsoft.com/office/powerpoint/2010/main" val="2254339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583627" cy="4546800"/>
          </a:xfrm>
        </p:spPr>
        <p:txBody>
          <a:bodyPr/>
          <a:lstStyle/>
          <a:p>
            <a:r>
              <a:rPr lang="en-GB" dirty="0"/>
              <a:t>R has a large range of functionality already built in with regards to plotting</a:t>
            </a:r>
          </a:p>
          <a:p>
            <a:r>
              <a:rPr lang="en-GB" dirty="0"/>
              <a:t>Earlier we saw an example of quickly putting together a plot, plot(data) can be a good way of quickly picking out possible trends but can get messy easily</a:t>
            </a:r>
          </a:p>
        </p:txBody>
      </p:sp>
      <p:sp>
        <p:nvSpPr>
          <p:cNvPr id="2" name="Title 1"/>
          <p:cNvSpPr>
            <a:spLocks noGrp="1"/>
          </p:cNvSpPr>
          <p:nvPr>
            <p:ph type="title"/>
          </p:nvPr>
        </p:nvSpPr>
        <p:spPr>
          <a:xfrm>
            <a:off x="414000" y="410920"/>
            <a:ext cx="9126000" cy="867440"/>
          </a:xfrm>
        </p:spPr>
        <p:txBody>
          <a:bodyPr>
            <a:normAutofit/>
          </a:bodyPr>
          <a:lstStyle/>
          <a:p>
            <a:r>
              <a:rPr lang="en-GB" dirty="0"/>
              <a:t>Plotting</a:t>
            </a:r>
            <a:endParaRPr lang="en-US" dirty="0"/>
          </a:p>
        </p:txBody>
      </p:sp>
      <p:pic>
        <p:nvPicPr>
          <p:cNvPr id="4" name="Picture 3"/>
          <p:cNvPicPr>
            <a:picLocks noChangeAspect="1"/>
          </p:cNvPicPr>
          <p:nvPr/>
        </p:nvPicPr>
        <p:blipFill>
          <a:blip r:embed="rId3"/>
          <a:stretch>
            <a:fillRect/>
          </a:stretch>
        </p:blipFill>
        <p:spPr>
          <a:xfrm>
            <a:off x="732523" y="3013410"/>
            <a:ext cx="6981882" cy="3337166"/>
          </a:xfrm>
          <a:prstGeom prst="rect">
            <a:avLst/>
          </a:prstGeom>
        </p:spPr>
      </p:pic>
    </p:spTree>
    <p:extLst>
      <p:ext uri="{BB962C8B-B14F-4D97-AF65-F5344CB8AC3E}">
        <p14:creationId xmlns:p14="http://schemas.microsoft.com/office/powerpoint/2010/main" val="6104685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Instead, we’ll get a bit more specific for a clearer view</a:t>
            </a:r>
          </a:p>
        </p:txBody>
      </p:sp>
      <p:sp>
        <p:nvSpPr>
          <p:cNvPr id="4" name="Title 3"/>
          <p:cNvSpPr>
            <a:spLocks noGrp="1"/>
          </p:cNvSpPr>
          <p:nvPr>
            <p:ph type="title"/>
          </p:nvPr>
        </p:nvSpPr>
        <p:spPr>
          <a:xfrm>
            <a:off x="414000" y="373563"/>
            <a:ext cx="9126000" cy="904797"/>
          </a:xfrm>
        </p:spPr>
        <p:txBody>
          <a:bodyPr>
            <a:normAutofit/>
          </a:bodyPr>
          <a:lstStyle/>
          <a:p>
            <a:r>
              <a:rPr lang="en-GB" dirty="0"/>
              <a:t>Plotting</a:t>
            </a:r>
            <a:endParaRPr lang="en-US" dirty="0"/>
          </a:p>
        </p:txBody>
      </p:sp>
      <p:pic>
        <p:nvPicPr>
          <p:cNvPr id="2" name="Picture 1"/>
          <p:cNvPicPr>
            <a:picLocks noChangeAspect="1"/>
          </p:cNvPicPr>
          <p:nvPr/>
        </p:nvPicPr>
        <p:blipFill>
          <a:blip r:embed="rId3"/>
          <a:stretch>
            <a:fillRect/>
          </a:stretch>
        </p:blipFill>
        <p:spPr>
          <a:xfrm>
            <a:off x="837794" y="2136242"/>
            <a:ext cx="7952150" cy="316020"/>
          </a:xfrm>
          <a:prstGeom prst="rect">
            <a:avLst/>
          </a:prstGeom>
        </p:spPr>
      </p:pic>
      <p:pic>
        <p:nvPicPr>
          <p:cNvPr id="5" name="Picture 4"/>
          <p:cNvPicPr>
            <a:picLocks noChangeAspect="1"/>
          </p:cNvPicPr>
          <p:nvPr/>
        </p:nvPicPr>
        <p:blipFill>
          <a:blip r:embed="rId4"/>
          <a:stretch>
            <a:fillRect/>
          </a:stretch>
        </p:blipFill>
        <p:spPr>
          <a:xfrm>
            <a:off x="822082" y="2521536"/>
            <a:ext cx="7467600" cy="3268980"/>
          </a:xfrm>
          <a:prstGeom prst="rect">
            <a:avLst/>
          </a:prstGeom>
        </p:spPr>
      </p:pic>
    </p:spTree>
    <p:extLst>
      <p:ext uri="{BB962C8B-B14F-4D97-AF65-F5344CB8AC3E}">
        <p14:creationId xmlns:p14="http://schemas.microsoft.com/office/powerpoint/2010/main" val="308374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674752" cy="4546800"/>
          </a:xfrm>
        </p:spPr>
        <p:txBody>
          <a:bodyPr/>
          <a:lstStyle/>
          <a:p>
            <a:r>
              <a:rPr lang="en-GB" dirty="0"/>
              <a:t>You can just plot vectors against each other and specify plot(v1, v2)</a:t>
            </a:r>
          </a:p>
          <a:p>
            <a:r>
              <a:rPr lang="en-GB" dirty="0"/>
              <a:t>With data frames we either need to specify the data value (pointing to our </a:t>
            </a:r>
            <a:r>
              <a:rPr lang="en-GB" dirty="0" err="1"/>
              <a:t>dataframe</a:t>
            </a:r>
            <a:r>
              <a:rPr lang="en-GB" dirty="0"/>
              <a:t>) and then which of the columns from that we want to plot, OR, we can just refer to the columns we want to plot using the $ sign</a:t>
            </a:r>
          </a:p>
        </p:txBody>
      </p:sp>
      <p:sp>
        <p:nvSpPr>
          <p:cNvPr id="2" name="Title 1"/>
          <p:cNvSpPr>
            <a:spLocks noGrp="1"/>
          </p:cNvSpPr>
          <p:nvPr>
            <p:ph type="title"/>
          </p:nvPr>
        </p:nvSpPr>
        <p:spPr>
          <a:xfrm>
            <a:off x="414000" y="0"/>
            <a:ext cx="9126000" cy="1278360"/>
          </a:xfrm>
        </p:spPr>
        <p:txBody>
          <a:bodyPr>
            <a:normAutofit/>
          </a:bodyPr>
          <a:lstStyle/>
          <a:p>
            <a:r>
              <a:rPr lang="en-GB" dirty="0"/>
              <a:t>Plotting</a:t>
            </a:r>
            <a:endParaRPr lang="en-US" dirty="0"/>
          </a:p>
        </p:txBody>
      </p:sp>
      <p:pic>
        <p:nvPicPr>
          <p:cNvPr id="4" name="Picture 3"/>
          <p:cNvPicPr>
            <a:picLocks noChangeAspect="1"/>
          </p:cNvPicPr>
          <p:nvPr/>
        </p:nvPicPr>
        <p:blipFill>
          <a:blip r:embed="rId3"/>
          <a:stretch>
            <a:fillRect/>
          </a:stretch>
        </p:blipFill>
        <p:spPr>
          <a:xfrm>
            <a:off x="771157" y="3394264"/>
            <a:ext cx="7533224" cy="638550"/>
          </a:xfrm>
          <a:prstGeom prst="rect">
            <a:avLst/>
          </a:prstGeom>
        </p:spPr>
      </p:pic>
    </p:spTree>
    <p:extLst>
      <p:ext uri="{BB962C8B-B14F-4D97-AF65-F5344CB8AC3E}">
        <p14:creationId xmlns:p14="http://schemas.microsoft.com/office/powerpoint/2010/main" val="35546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US"/>
          </a:p>
        </p:txBody>
      </p:sp>
      <p:sp>
        <p:nvSpPr>
          <p:cNvPr id="2" name="Title 1"/>
          <p:cNvSpPr>
            <a:spLocks noGrp="1"/>
          </p:cNvSpPr>
          <p:nvPr>
            <p:ph type="title"/>
          </p:nvPr>
        </p:nvSpPr>
        <p:spPr/>
        <p:txBody>
          <a:bodyPr>
            <a:normAutofit fontScale="90000"/>
          </a:bodyPr>
          <a:lstStyle/>
          <a:p>
            <a:endParaRPr lang="en-US"/>
          </a:p>
        </p:txBody>
      </p:sp>
      <p:pic>
        <p:nvPicPr>
          <p:cNvPr id="10" name="Picture 9"/>
          <p:cNvPicPr>
            <a:picLocks noChangeAspect="1"/>
          </p:cNvPicPr>
          <p:nvPr/>
        </p:nvPicPr>
        <p:blipFill>
          <a:blip r:embed="rId3"/>
          <a:stretch>
            <a:fillRect/>
          </a:stretch>
        </p:blipFill>
        <p:spPr>
          <a:xfrm>
            <a:off x="650126" y="338261"/>
            <a:ext cx="10891748" cy="6001246"/>
          </a:xfrm>
          <a:prstGeom prst="rect">
            <a:avLst/>
          </a:prstGeom>
          <a:ln>
            <a:solidFill>
              <a:srgbClr val="6D6D6D"/>
            </a:solidFill>
          </a:ln>
        </p:spPr>
      </p:pic>
    </p:spTree>
    <p:extLst>
      <p:ext uri="{BB962C8B-B14F-4D97-AF65-F5344CB8AC3E}">
        <p14:creationId xmlns:p14="http://schemas.microsoft.com/office/powerpoint/2010/main" val="28220702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135414" cy="4546800"/>
          </a:xfrm>
        </p:spPr>
        <p:txBody>
          <a:bodyPr/>
          <a:lstStyle/>
          <a:p>
            <a:r>
              <a:rPr lang="en-GB" dirty="0"/>
              <a:t>We can add additional lines to our plot as needed with the </a:t>
            </a:r>
            <a:r>
              <a:rPr lang="en-GB" dirty="0" err="1"/>
              <a:t>abline</a:t>
            </a:r>
            <a:r>
              <a:rPr lang="en-GB" dirty="0"/>
              <a:t> function, these lines are also customisable</a:t>
            </a:r>
          </a:p>
        </p:txBody>
      </p:sp>
      <p:sp>
        <p:nvSpPr>
          <p:cNvPr id="4" name="Title 3"/>
          <p:cNvSpPr>
            <a:spLocks noGrp="1"/>
          </p:cNvSpPr>
          <p:nvPr>
            <p:ph type="title"/>
          </p:nvPr>
        </p:nvSpPr>
        <p:spPr>
          <a:xfrm>
            <a:off x="414000" y="149425"/>
            <a:ext cx="9126000" cy="1128935"/>
          </a:xfrm>
        </p:spPr>
        <p:txBody>
          <a:bodyPr>
            <a:normAutofit/>
          </a:bodyPr>
          <a:lstStyle/>
          <a:p>
            <a:r>
              <a:rPr lang="en-GB" dirty="0"/>
              <a:t>Plotting</a:t>
            </a:r>
            <a:endParaRPr lang="en-US" dirty="0"/>
          </a:p>
        </p:txBody>
      </p:sp>
      <p:pic>
        <p:nvPicPr>
          <p:cNvPr id="6" name="Picture 5"/>
          <p:cNvPicPr>
            <a:picLocks noChangeAspect="1"/>
          </p:cNvPicPr>
          <p:nvPr/>
        </p:nvPicPr>
        <p:blipFill>
          <a:blip r:embed="rId3"/>
          <a:stretch>
            <a:fillRect/>
          </a:stretch>
        </p:blipFill>
        <p:spPr>
          <a:xfrm>
            <a:off x="781300" y="2387894"/>
            <a:ext cx="6688908" cy="909499"/>
          </a:xfrm>
          <a:prstGeom prst="rect">
            <a:avLst/>
          </a:prstGeom>
        </p:spPr>
      </p:pic>
      <p:pic>
        <p:nvPicPr>
          <p:cNvPr id="2" name="Picture 1"/>
          <p:cNvPicPr>
            <a:picLocks noChangeAspect="1"/>
          </p:cNvPicPr>
          <p:nvPr/>
        </p:nvPicPr>
        <p:blipFill>
          <a:blip r:embed="rId4"/>
          <a:stretch>
            <a:fillRect/>
          </a:stretch>
        </p:blipFill>
        <p:spPr>
          <a:xfrm>
            <a:off x="756398" y="3590525"/>
            <a:ext cx="5702260" cy="2486106"/>
          </a:xfrm>
          <a:prstGeom prst="rect">
            <a:avLst/>
          </a:prstGeom>
        </p:spPr>
      </p:pic>
      <p:pic>
        <p:nvPicPr>
          <p:cNvPr id="5" name="Picture 4"/>
          <p:cNvPicPr>
            <a:picLocks noChangeAspect="1"/>
          </p:cNvPicPr>
          <p:nvPr/>
        </p:nvPicPr>
        <p:blipFill>
          <a:blip r:embed="rId5"/>
          <a:stretch>
            <a:fillRect/>
          </a:stretch>
        </p:blipFill>
        <p:spPr>
          <a:xfrm>
            <a:off x="6902731" y="3731449"/>
            <a:ext cx="3045523" cy="2018887"/>
          </a:xfrm>
          <a:prstGeom prst="rect">
            <a:avLst/>
          </a:prstGeom>
          <a:ln>
            <a:solidFill>
              <a:srgbClr val="6D6D6D"/>
            </a:solidFill>
          </a:ln>
        </p:spPr>
      </p:pic>
    </p:spTree>
    <p:extLst>
      <p:ext uri="{BB962C8B-B14F-4D97-AF65-F5344CB8AC3E}">
        <p14:creationId xmlns:p14="http://schemas.microsoft.com/office/powerpoint/2010/main" val="3765306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We can customise how our data appears on the plot as well</a:t>
            </a:r>
          </a:p>
        </p:txBody>
      </p:sp>
      <p:sp>
        <p:nvSpPr>
          <p:cNvPr id="2" name="Title 1"/>
          <p:cNvSpPr>
            <a:spLocks noGrp="1"/>
          </p:cNvSpPr>
          <p:nvPr>
            <p:ph type="title"/>
          </p:nvPr>
        </p:nvSpPr>
        <p:spPr>
          <a:xfrm>
            <a:off x="414000" y="295896"/>
            <a:ext cx="9126000" cy="982464"/>
          </a:xfrm>
        </p:spPr>
        <p:txBody>
          <a:bodyPr>
            <a:normAutofit/>
          </a:bodyPr>
          <a:lstStyle/>
          <a:p>
            <a:r>
              <a:rPr lang="en-GB" dirty="0"/>
              <a:t>Plotting</a:t>
            </a:r>
            <a:endParaRPr lang="en-US" dirty="0"/>
          </a:p>
        </p:txBody>
      </p:sp>
      <p:pic>
        <p:nvPicPr>
          <p:cNvPr id="4" name="Picture 3"/>
          <p:cNvPicPr>
            <a:picLocks noChangeAspect="1"/>
          </p:cNvPicPr>
          <p:nvPr/>
        </p:nvPicPr>
        <p:blipFill>
          <a:blip r:embed="rId3"/>
          <a:stretch>
            <a:fillRect/>
          </a:stretch>
        </p:blipFill>
        <p:spPr>
          <a:xfrm>
            <a:off x="820685" y="2189628"/>
            <a:ext cx="9406510" cy="267813"/>
          </a:xfrm>
          <a:prstGeom prst="rect">
            <a:avLst/>
          </a:prstGeom>
        </p:spPr>
      </p:pic>
      <p:pic>
        <p:nvPicPr>
          <p:cNvPr id="10" name="Picture 9"/>
          <p:cNvPicPr>
            <a:picLocks noChangeAspect="1"/>
          </p:cNvPicPr>
          <p:nvPr/>
        </p:nvPicPr>
        <p:blipFill>
          <a:blip r:embed="rId4"/>
          <a:stretch>
            <a:fillRect/>
          </a:stretch>
        </p:blipFill>
        <p:spPr>
          <a:xfrm>
            <a:off x="551502" y="3452714"/>
            <a:ext cx="5103647" cy="2142478"/>
          </a:xfrm>
          <a:prstGeom prst="rect">
            <a:avLst/>
          </a:prstGeom>
        </p:spPr>
      </p:pic>
      <p:pic>
        <p:nvPicPr>
          <p:cNvPr id="11" name="Picture 10"/>
          <p:cNvPicPr>
            <a:picLocks noChangeAspect="1"/>
          </p:cNvPicPr>
          <p:nvPr/>
        </p:nvPicPr>
        <p:blipFill>
          <a:blip r:embed="rId5"/>
          <a:stretch>
            <a:fillRect/>
          </a:stretch>
        </p:blipFill>
        <p:spPr>
          <a:xfrm>
            <a:off x="820685" y="2627655"/>
            <a:ext cx="9406509" cy="264558"/>
          </a:xfrm>
          <a:prstGeom prst="rect">
            <a:avLst/>
          </a:prstGeom>
        </p:spPr>
      </p:pic>
      <p:pic>
        <p:nvPicPr>
          <p:cNvPr id="12" name="Picture 11"/>
          <p:cNvPicPr>
            <a:picLocks noChangeAspect="1"/>
          </p:cNvPicPr>
          <p:nvPr/>
        </p:nvPicPr>
        <p:blipFill>
          <a:blip r:embed="rId6"/>
          <a:stretch>
            <a:fillRect/>
          </a:stretch>
        </p:blipFill>
        <p:spPr>
          <a:xfrm>
            <a:off x="5964155" y="3420354"/>
            <a:ext cx="5012885" cy="2089419"/>
          </a:xfrm>
          <a:prstGeom prst="rect">
            <a:avLst/>
          </a:prstGeom>
        </p:spPr>
      </p:pic>
    </p:spTree>
    <p:extLst>
      <p:ext uri="{BB962C8B-B14F-4D97-AF65-F5344CB8AC3E}">
        <p14:creationId xmlns:p14="http://schemas.microsoft.com/office/powerpoint/2010/main" val="10997868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We can even change it based upon another data point in our data frame</a:t>
            </a:r>
          </a:p>
        </p:txBody>
      </p:sp>
      <p:sp>
        <p:nvSpPr>
          <p:cNvPr id="4" name="Title 3"/>
          <p:cNvSpPr>
            <a:spLocks noGrp="1"/>
          </p:cNvSpPr>
          <p:nvPr>
            <p:ph type="title"/>
          </p:nvPr>
        </p:nvSpPr>
        <p:spPr>
          <a:xfrm>
            <a:off x="414000" y="188623"/>
            <a:ext cx="9126000" cy="1089737"/>
          </a:xfrm>
        </p:spPr>
        <p:txBody>
          <a:bodyPr>
            <a:normAutofit/>
          </a:bodyPr>
          <a:lstStyle/>
          <a:p>
            <a:r>
              <a:rPr lang="en-GB" dirty="0"/>
              <a:t>Plotting</a:t>
            </a:r>
          </a:p>
        </p:txBody>
      </p:sp>
      <p:pic>
        <p:nvPicPr>
          <p:cNvPr id="14" name="Picture 13"/>
          <p:cNvPicPr>
            <a:picLocks noChangeAspect="1"/>
          </p:cNvPicPr>
          <p:nvPr/>
        </p:nvPicPr>
        <p:blipFill>
          <a:blip r:embed="rId3"/>
          <a:stretch>
            <a:fillRect/>
          </a:stretch>
        </p:blipFill>
        <p:spPr>
          <a:xfrm>
            <a:off x="814688" y="2900893"/>
            <a:ext cx="8067903" cy="3388519"/>
          </a:xfrm>
          <a:prstGeom prst="rect">
            <a:avLst/>
          </a:prstGeom>
        </p:spPr>
      </p:pic>
      <p:pic>
        <p:nvPicPr>
          <p:cNvPr id="2" name="Picture 1"/>
          <p:cNvPicPr>
            <a:picLocks noChangeAspect="1"/>
          </p:cNvPicPr>
          <p:nvPr/>
        </p:nvPicPr>
        <p:blipFill>
          <a:blip r:embed="rId4"/>
          <a:stretch>
            <a:fillRect/>
          </a:stretch>
        </p:blipFill>
        <p:spPr>
          <a:xfrm>
            <a:off x="779583" y="2118875"/>
            <a:ext cx="10328421" cy="404723"/>
          </a:xfrm>
          <a:prstGeom prst="rect">
            <a:avLst/>
          </a:prstGeom>
        </p:spPr>
      </p:pic>
    </p:spTree>
    <p:extLst>
      <p:ext uri="{BB962C8B-B14F-4D97-AF65-F5344CB8AC3E}">
        <p14:creationId xmlns:p14="http://schemas.microsoft.com/office/powerpoint/2010/main" val="33867191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We can update titles, labels, and even the x and y axes limits</a:t>
            </a:r>
          </a:p>
        </p:txBody>
      </p:sp>
      <p:sp>
        <p:nvSpPr>
          <p:cNvPr id="2" name="Title 1"/>
          <p:cNvSpPr>
            <a:spLocks noGrp="1"/>
          </p:cNvSpPr>
          <p:nvPr>
            <p:ph type="title"/>
          </p:nvPr>
        </p:nvSpPr>
        <p:spPr>
          <a:xfrm>
            <a:off x="414000" y="251497"/>
            <a:ext cx="9126000" cy="1026863"/>
          </a:xfrm>
        </p:spPr>
        <p:txBody>
          <a:bodyPr>
            <a:normAutofit/>
          </a:bodyPr>
          <a:lstStyle/>
          <a:p>
            <a:r>
              <a:rPr lang="en-GB" dirty="0"/>
              <a:t>Plotting</a:t>
            </a:r>
            <a:endParaRPr lang="en-US" dirty="0"/>
          </a:p>
        </p:txBody>
      </p:sp>
      <p:pic>
        <p:nvPicPr>
          <p:cNvPr id="5" name="Picture 4"/>
          <p:cNvPicPr>
            <a:picLocks noChangeAspect="1"/>
          </p:cNvPicPr>
          <p:nvPr/>
        </p:nvPicPr>
        <p:blipFill>
          <a:blip r:embed="rId3"/>
          <a:stretch>
            <a:fillRect/>
          </a:stretch>
        </p:blipFill>
        <p:spPr>
          <a:xfrm>
            <a:off x="855028" y="2243499"/>
            <a:ext cx="9916118" cy="402231"/>
          </a:xfrm>
          <a:prstGeom prst="rect">
            <a:avLst/>
          </a:prstGeom>
        </p:spPr>
      </p:pic>
      <p:pic>
        <p:nvPicPr>
          <p:cNvPr id="4" name="Picture 3"/>
          <p:cNvPicPr>
            <a:picLocks noChangeAspect="1"/>
          </p:cNvPicPr>
          <p:nvPr/>
        </p:nvPicPr>
        <p:blipFill>
          <a:blip r:embed="rId4"/>
          <a:stretch>
            <a:fillRect/>
          </a:stretch>
        </p:blipFill>
        <p:spPr>
          <a:xfrm>
            <a:off x="858121" y="3001480"/>
            <a:ext cx="6395565" cy="3300509"/>
          </a:xfrm>
          <a:prstGeom prst="rect">
            <a:avLst/>
          </a:prstGeom>
        </p:spPr>
      </p:pic>
    </p:spTree>
    <p:extLst>
      <p:ext uri="{BB962C8B-B14F-4D97-AF65-F5344CB8AC3E}">
        <p14:creationId xmlns:p14="http://schemas.microsoft.com/office/powerpoint/2010/main" val="38692638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We can also add a legend with lots of customising options</a:t>
            </a:r>
          </a:p>
        </p:txBody>
      </p:sp>
      <p:sp>
        <p:nvSpPr>
          <p:cNvPr id="4" name="Title 3"/>
          <p:cNvSpPr>
            <a:spLocks noGrp="1"/>
          </p:cNvSpPr>
          <p:nvPr>
            <p:ph type="title"/>
          </p:nvPr>
        </p:nvSpPr>
        <p:spPr>
          <a:xfrm>
            <a:off x="414000" y="238922"/>
            <a:ext cx="9126000" cy="1039438"/>
          </a:xfrm>
        </p:spPr>
        <p:txBody>
          <a:bodyPr>
            <a:normAutofit/>
          </a:bodyPr>
          <a:lstStyle/>
          <a:p>
            <a:r>
              <a:rPr lang="en-GB" dirty="0"/>
              <a:t>Plotting</a:t>
            </a:r>
            <a:endParaRPr lang="en-US" dirty="0"/>
          </a:p>
        </p:txBody>
      </p:sp>
      <p:pic>
        <p:nvPicPr>
          <p:cNvPr id="6" name="Picture 5"/>
          <p:cNvPicPr>
            <a:picLocks noChangeAspect="1"/>
          </p:cNvPicPr>
          <p:nvPr/>
        </p:nvPicPr>
        <p:blipFill>
          <a:blip r:embed="rId3"/>
          <a:stretch>
            <a:fillRect/>
          </a:stretch>
        </p:blipFill>
        <p:spPr>
          <a:xfrm>
            <a:off x="781676" y="2194170"/>
            <a:ext cx="10404411" cy="790208"/>
          </a:xfrm>
          <a:prstGeom prst="rect">
            <a:avLst/>
          </a:prstGeom>
        </p:spPr>
      </p:pic>
      <p:pic>
        <p:nvPicPr>
          <p:cNvPr id="2" name="Picture 1"/>
          <p:cNvPicPr>
            <a:picLocks noChangeAspect="1"/>
          </p:cNvPicPr>
          <p:nvPr/>
        </p:nvPicPr>
        <p:blipFill>
          <a:blip r:embed="rId4"/>
          <a:stretch>
            <a:fillRect/>
          </a:stretch>
        </p:blipFill>
        <p:spPr>
          <a:xfrm>
            <a:off x="794251" y="3319756"/>
            <a:ext cx="7593525" cy="3198723"/>
          </a:xfrm>
          <a:prstGeom prst="rect">
            <a:avLst/>
          </a:prstGeom>
        </p:spPr>
      </p:pic>
    </p:spTree>
    <p:extLst>
      <p:ext uri="{BB962C8B-B14F-4D97-AF65-F5344CB8AC3E}">
        <p14:creationId xmlns:p14="http://schemas.microsoft.com/office/powerpoint/2010/main" val="34170704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We can also display multiple graphs at once</a:t>
            </a:r>
          </a:p>
        </p:txBody>
      </p:sp>
      <p:sp>
        <p:nvSpPr>
          <p:cNvPr id="2" name="Title 1"/>
          <p:cNvSpPr>
            <a:spLocks noGrp="1"/>
          </p:cNvSpPr>
          <p:nvPr>
            <p:ph type="title"/>
          </p:nvPr>
        </p:nvSpPr>
        <p:spPr>
          <a:xfrm>
            <a:off x="414000" y="377245"/>
            <a:ext cx="9126000" cy="901115"/>
          </a:xfrm>
        </p:spPr>
        <p:txBody>
          <a:bodyPr>
            <a:normAutofit/>
          </a:bodyPr>
          <a:lstStyle/>
          <a:p>
            <a:r>
              <a:rPr lang="en-GB" dirty="0"/>
              <a:t>Plotting</a:t>
            </a:r>
            <a:endParaRPr lang="en-US" dirty="0"/>
          </a:p>
        </p:txBody>
      </p:sp>
      <p:pic>
        <p:nvPicPr>
          <p:cNvPr id="4" name="Picture 3"/>
          <p:cNvPicPr>
            <a:picLocks noChangeAspect="1"/>
          </p:cNvPicPr>
          <p:nvPr/>
        </p:nvPicPr>
        <p:blipFill>
          <a:blip r:embed="rId3"/>
          <a:stretch>
            <a:fillRect/>
          </a:stretch>
        </p:blipFill>
        <p:spPr>
          <a:xfrm>
            <a:off x="6463002" y="987183"/>
            <a:ext cx="4967443" cy="901351"/>
          </a:xfrm>
          <a:prstGeom prst="rect">
            <a:avLst/>
          </a:prstGeom>
        </p:spPr>
      </p:pic>
      <p:pic>
        <p:nvPicPr>
          <p:cNvPr id="5" name="Picture 4"/>
          <p:cNvPicPr>
            <a:picLocks noChangeAspect="1"/>
          </p:cNvPicPr>
          <p:nvPr/>
        </p:nvPicPr>
        <p:blipFill>
          <a:blip r:embed="rId4"/>
          <a:stretch>
            <a:fillRect/>
          </a:stretch>
        </p:blipFill>
        <p:spPr>
          <a:xfrm>
            <a:off x="1999784" y="2469846"/>
            <a:ext cx="8100281" cy="3876408"/>
          </a:xfrm>
          <a:prstGeom prst="rect">
            <a:avLst/>
          </a:prstGeom>
        </p:spPr>
      </p:pic>
    </p:spTree>
    <p:extLst>
      <p:ext uri="{BB962C8B-B14F-4D97-AF65-F5344CB8AC3E}">
        <p14:creationId xmlns:p14="http://schemas.microsoft.com/office/powerpoint/2010/main" val="4051860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0387009" cy="4546800"/>
          </a:xfrm>
        </p:spPr>
        <p:txBody>
          <a:bodyPr/>
          <a:lstStyle/>
          <a:p>
            <a:r>
              <a:rPr lang="en-GB" dirty="0"/>
              <a:t>You can do a </a:t>
            </a:r>
            <a:r>
              <a:rPr lang="en-GB" dirty="0" err="1"/>
              <a:t>huuuuge</a:t>
            </a:r>
            <a:r>
              <a:rPr lang="en-GB" dirty="0"/>
              <a:t> range of other things just with the simple plot() function like changing fonts, background colour, font colour </a:t>
            </a:r>
            <a:r>
              <a:rPr lang="en-GB" dirty="0" err="1"/>
              <a:t>etc</a:t>
            </a:r>
            <a:endParaRPr lang="en-GB" dirty="0"/>
          </a:p>
          <a:p>
            <a:r>
              <a:rPr lang="en-GB" dirty="0"/>
              <a:t>If you type help(par), R will give you a list of possible parameters to change on plots among other things</a:t>
            </a:r>
          </a:p>
          <a:p>
            <a:r>
              <a:rPr lang="en-GB" dirty="0"/>
              <a:t>But for now we are going to move on to exploring a few other types of plots</a:t>
            </a:r>
          </a:p>
          <a:p>
            <a:r>
              <a:rPr lang="en-GB" dirty="0"/>
              <a:t>Don’t forget, there are lots of packages out there that might help in addition!</a:t>
            </a:r>
          </a:p>
        </p:txBody>
      </p:sp>
      <p:sp>
        <p:nvSpPr>
          <p:cNvPr id="2" name="Title 1"/>
          <p:cNvSpPr>
            <a:spLocks noGrp="1"/>
          </p:cNvSpPr>
          <p:nvPr>
            <p:ph type="title"/>
          </p:nvPr>
        </p:nvSpPr>
        <p:spPr>
          <a:xfrm>
            <a:off x="414000" y="352095"/>
            <a:ext cx="9126000" cy="926265"/>
          </a:xfrm>
        </p:spPr>
        <p:txBody>
          <a:bodyPr>
            <a:normAutofit/>
          </a:bodyPr>
          <a:lstStyle/>
          <a:p>
            <a:r>
              <a:rPr lang="en-GB" dirty="0"/>
              <a:t>Plotting</a:t>
            </a:r>
            <a:endParaRPr lang="en-US" dirty="0"/>
          </a:p>
        </p:txBody>
      </p:sp>
    </p:spTree>
    <p:extLst>
      <p:ext uri="{BB962C8B-B14F-4D97-AF65-F5344CB8AC3E}">
        <p14:creationId xmlns:p14="http://schemas.microsoft.com/office/powerpoint/2010/main" val="36100198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4000" y="502993"/>
            <a:ext cx="9126000" cy="775367"/>
          </a:xfrm>
        </p:spPr>
        <p:txBody>
          <a:bodyPr>
            <a:normAutofit/>
          </a:bodyPr>
          <a:lstStyle/>
          <a:p>
            <a:r>
              <a:rPr lang="en-GB" dirty="0"/>
              <a:t>Plotting, histograms!</a:t>
            </a:r>
          </a:p>
        </p:txBody>
      </p:sp>
      <p:pic>
        <p:nvPicPr>
          <p:cNvPr id="4" name="Picture 3"/>
          <p:cNvPicPr>
            <a:picLocks noChangeAspect="1"/>
          </p:cNvPicPr>
          <p:nvPr/>
        </p:nvPicPr>
        <p:blipFill>
          <a:blip r:embed="rId3"/>
          <a:stretch>
            <a:fillRect/>
          </a:stretch>
        </p:blipFill>
        <p:spPr>
          <a:xfrm>
            <a:off x="452663" y="2944804"/>
            <a:ext cx="4690076" cy="2326047"/>
          </a:xfrm>
          <a:prstGeom prst="rect">
            <a:avLst/>
          </a:prstGeom>
        </p:spPr>
      </p:pic>
      <p:pic>
        <p:nvPicPr>
          <p:cNvPr id="5" name="Picture 4"/>
          <p:cNvPicPr>
            <a:picLocks noChangeAspect="1"/>
          </p:cNvPicPr>
          <p:nvPr/>
        </p:nvPicPr>
        <p:blipFill>
          <a:blip r:embed="rId4"/>
          <a:stretch>
            <a:fillRect/>
          </a:stretch>
        </p:blipFill>
        <p:spPr>
          <a:xfrm>
            <a:off x="507027" y="1726191"/>
            <a:ext cx="10847236" cy="455482"/>
          </a:xfrm>
          <a:prstGeom prst="rect">
            <a:avLst/>
          </a:prstGeom>
        </p:spPr>
      </p:pic>
      <p:pic>
        <p:nvPicPr>
          <p:cNvPr id="2" name="Picture 1"/>
          <p:cNvPicPr>
            <a:picLocks noChangeAspect="1"/>
          </p:cNvPicPr>
          <p:nvPr/>
        </p:nvPicPr>
        <p:blipFill>
          <a:blip r:embed="rId5"/>
          <a:stretch>
            <a:fillRect/>
          </a:stretch>
        </p:blipFill>
        <p:spPr>
          <a:xfrm>
            <a:off x="5592242" y="2896164"/>
            <a:ext cx="5460246" cy="2768082"/>
          </a:xfrm>
          <a:prstGeom prst="rect">
            <a:avLst/>
          </a:prstGeom>
        </p:spPr>
      </p:pic>
    </p:spTree>
    <p:extLst>
      <p:ext uri="{BB962C8B-B14F-4D97-AF65-F5344CB8AC3E}">
        <p14:creationId xmlns:p14="http://schemas.microsoft.com/office/powerpoint/2010/main" val="8656794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00" y="301796"/>
            <a:ext cx="9126000" cy="976564"/>
          </a:xfrm>
        </p:spPr>
        <p:txBody>
          <a:bodyPr>
            <a:normAutofit/>
          </a:bodyPr>
          <a:lstStyle/>
          <a:p>
            <a:r>
              <a:rPr lang="en-GB" dirty="0"/>
              <a:t>Plotting, boxplots!</a:t>
            </a:r>
            <a:endParaRPr lang="en-US" dirty="0"/>
          </a:p>
        </p:txBody>
      </p:sp>
      <p:pic>
        <p:nvPicPr>
          <p:cNvPr id="11" name="Picture 10"/>
          <p:cNvPicPr>
            <a:picLocks noChangeAspect="1"/>
          </p:cNvPicPr>
          <p:nvPr/>
        </p:nvPicPr>
        <p:blipFill>
          <a:blip r:embed="rId3"/>
          <a:stretch>
            <a:fillRect/>
          </a:stretch>
        </p:blipFill>
        <p:spPr>
          <a:xfrm>
            <a:off x="343565" y="2689234"/>
            <a:ext cx="5968551" cy="2452923"/>
          </a:xfrm>
          <a:prstGeom prst="rect">
            <a:avLst/>
          </a:prstGeom>
        </p:spPr>
      </p:pic>
      <p:pic>
        <p:nvPicPr>
          <p:cNvPr id="5" name="Picture 4"/>
          <p:cNvPicPr>
            <a:picLocks noChangeAspect="1"/>
          </p:cNvPicPr>
          <p:nvPr/>
        </p:nvPicPr>
        <p:blipFill>
          <a:blip r:embed="rId4"/>
          <a:stretch>
            <a:fillRect/>
          </a:stretch>
        </p:blipFill>
        <p:spPr>
          <a:xfrm>
            <a:off x="6420914" y="2674806"/>
            <a:ext cx="5440928" cy="2342552"/>
          </a:xfrm>
          <a:prstGeom prst="rect">
            <a:avLst/>
          </a:prstGeom>
        </p:spPr>
      </p:pic>
      <p:pic>
        <p:nvPicPr>
          <p:cNvPr id="12" name="Picture 11"/>
          <p:cNvPicPr>
            <a:picLocks noChangeAspect="1"/>
          </p:cNvPicPr>
          <p:nvPr/>
        </p:nvPicPr>
        <p:blipFill>
          <a:blip r:embed="rId5"/>
          <a:stretch>
            <a:fillRect/>
          </a:stretch>
        </p:blipFill>
        <p:spPr>
          <a:xfrm>
            <a:off x="452817" y="1695164"/>
            <a:ext cx="7310799" cy="618606"/>
          </a:xfrm>
          <a:prstGeom prst="rect">
            <a:avLst/>
          </a:prstGeom>
        </p:spPr>
      </p:pic>
    </p:spTree>
    <p:extLst>
      <p:ext uri="{BB962C8B-B14F-4D97-AF65-F5344CB8AC3E}">
        <p14:creationId xmlns:p14="http://schemas.microsoft.com/office/powerpoint/2010/main" val="35398779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00" y="364670"/>
            <a:ext cx="9126000" cy="913690"/>
          </a:xfrm>
        </p:spPr>
        <p:txBody>
          <a:bodyPr>
            <a:normAutofit/>
          </a:bodyPr>
          <a:lstStyle/>
          <a:p>
            <a:r>
              <a:rPr lang="en-US" dirty="0"/>
              <a:t>Plotting, </a:t>
            </a:r>
            <a:r>
              <a:rPr lang="en-US" dirty="0" err="1"/>
              <a:t>barplots</a:t>
            </a:r>
            <a:r>
              <a:rPr lang="en-US" dirty="0"/>
              <a:t>!!</a:t>
            </a:r>
          </a:p>
        </p:txBody>
      </p:sp>
      <p:pic>
        <p:nvPicPr>
          <p:cNvPr id="6" name="Picture 5"/>
          <p:cNvPicPr>
            <a:picLocks noChangeAspect="1"/>
          </p:cNvPicPr>
          <p:nvPr/>
        </p:nvPicPr>
        <p:blipFill>
          <a:blip r:embed="rId3"/>
          <a:stretch>
            <a:fillRect/>
          </a:stretch>
        </p:blipFill>
        <p:spPr>
          <a:xfrm>
            <a:off x="459043" y="1513850"/>
            <a:ext cx="9922312" cy="1604521"/>
          </a:xfrm>
          <a:prstGeom prst="rect">
            <a:avLst/>
          </a:prstGeom>
          <a:ln w="28575" cmpd="sng">
            <a:solidFill>
              <a:srgbClr val="F08300"/>
            </a:solidFill>
          </a:ln>
        </p:spPr>
      </p:pic>
      <p:pic>
        <p:nvPicPr>
          <p:cNvPr id="10" name="Picture 9"/>
          <p:cNvPicPr>
            <a:picLocks noChangeAspect="1"/>
          </p:cNvPicPr>
          <p:nvPr/>
        </p:nvPicPr>
        <p:blipFill>
          <a:blip r:embed="rId4"/>
          <a:stretch>
            <a:fillRect/>
          </a:stretch>
        </p:blipFill>
        <p:spPr>
          <a:xfrm>
            <a:off x="346963" y="3392581"/>
            <a:ext cx="6480580" cy="3209207"/>
          </a:xfrm>
          <a:prstGeom prst="rect">
            <a:avLst/>
          </a:prstGeom>
        </p:spPr>
      </p:pic>
    </p:spTree>
    <p:extLst>
      <p:ext uri="{BB962C8B-B14F-4D97-AF65-F5344CB8AC3E}">
        <p14:creationId xmlns:p14="http://schemas.microsoft.com/office/powerpoint/2010/main" val="155623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US"/>
          </a:p>
        </p:txBody>
      </p:sp>
      <p:sp>
        <p:nvSpPr>
          <p:cNvPr id="2" name="Title 1"/>
          <p:cNvSpPr>
            <a:spLocks noGrp="1"/>
          </p:cNvSpPr>
          <p:nvPr>
            <p:ph type="title"/>
          </p:nvPr>
        </p:nvSpPr>
        <p:spPr/>
        <p:txBody>
          <a:bodyPr>
            <a:normAutofit fontScale="90000"/>
          </a:bodyPr>
          <a:lstStyle/>
          <a:p>
            <a:endParaRPr lang="en-US"/>
          </a:p>
        </p:txBody>
      </p:sp>
      <p:pic>
        <p:nvPicPr>
          <p:cNvPr id="11" name="Picture 10"/>
          <p:cNvPicPr>
            <a:picLocks noChangeAspect="1"/>
          </p:cNvPicPr>
          <p:nvPr/>
        </p:nvPicPr>
        <p:blipFill>
          <a:blip r:embed="rId3"/>
          <a:stretch>
            <a:fillRect/>
          </a:stretch>
        </p:blipFill>
        <p:spPr>
          <a:xfrm>
            <a:off x="400546" y="1018615"/>
            <a:ext cx="11390909" cy="4618393"/>
          </a:xfrm>
          <a:prstGeom prst="rect">
            <a:avLst/>
          </a:prstGeom>
          <a:ln>
            <a:solidFill>
              <a:srgbClr val="6D6D6D"/>
            </a:solidFill>
          </a:ln>
        </p:spPr>
      </p:pic>
    </p:spTree>
    <p:extLst>
      <p:ext uri="{BB962C8B-B14F-4D97-AF65-F5344CB8AC3E}">
        <p14:creationId xmlns:p14="http://schemas.microsoft.com/office/powerpoint/2010/main" val="1167561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303" t="25655"/>
          <a:stretch/>
        </p:blipFill>
        <p:spPr>
          <a:xfrm>
            <a:off x="2879430" y="2087422"/>
            <a:ext cx="5255905" cy="4501791"/>
          </a:xfrm>
          <a:prstGeom prst="rect">
            <a:avLst/>
          </a:prstGeom>
        </p:spPr>
      </p:pic>
      <p:sp>
        <p:nvSpPr>
          <p:cNvPr id="5" name="Title 4"/>
          <p:cNvSpPr>
            <a:spLocks noGrp="1"/>
          </p:cNvSpPr>
          <p:nvPr>
            <p:ph type="title"/>
          </p:nvPr>
        </p:nvSpPr>
        <p:spPr>
          <a:xfrm>
            <a:off x="414000" y="528143"/>
            <a:ext cx="9126000" cy="750217"/>
          </a:xfrm>
        </p:spPr>
        <p:txBody>
          <a:bodyPr>
            <a:normAutofit/>
          </a:bodyPr>
          <a:lstStyle/>
          <a:p>
            <a:r>
              <a:rPr lang="en-US" dirty="0"/>
              <a:t>Plotting, pie charts!</a:t>
            </a:r>
          </a:p>
        </p:txBody>
      </p:sp>
      <p:pic>
        <p:nvPicPr>
          <p:cNvPr id="2" name="Picture 1"/>
          <p:cNvPicPr>
            <a:picLocks noChangeAspect="1"/>
          </p:cNvPicPr>
          <p:nvPr/>
        </p:nvPicPr>
        <p:blipFill>
          <a:blip r:embed="rId4"/>
          <a:stretch>
            <a:fillRect/>
          </a:stretch>
        </p:blipFill>
        <p:spPr>
          <a:xfrm>
            <a:off x="506675" y="1596860"/>
            <a:ext cx="10157385" cy="684617"/>
          </a:xfrm>
          <a:prstGeom prst="rect">
            <a:avLst/>
          </a:prstGeom>
          <a:ln w="28575" cmpd="sng">
            <a:solidFill>
              <a:srgbClr val="F08300"/>
            </a:solidFill>
          </a:ln>
        </p:spPr>
      </p:pic>
      <p:sp>
        <p:nvSpPr>
          <p:cNvPr id="10" name="TextBox 9"/>
          <p:cNvSpPr txBox="1"/>
          <p:nvPr/>
        </p:nvSpPr>
        <p:spPr>
          <a:xfrm>
            <a:off x="2552508" y="3055685"/>
            <a:ext cx="1295115" cy="70788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latin typeface="+mn-lt"/>
                <a:cs typeface="Courier New" pitchFamily="49" charset="0"/>
              </a:rPr>
              <a:t>Pie Chart of Iris</a:t>
            </a:r>
          </a:p>
        </p:txBody>
      </p:sp>
    </p:spTree>
    <p:extLst>
      <p:ext uri="{BB962C8B-B14F-4D97-AF65-F5344CB8AC3E}">
        <p14:creationId xmlns:p14="http://schemas.microsoft.com/office/powerpoint/2010/main" val="18634501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903285" cy="4546800"/>
          </a:xfrm>
        </p:spPr>
        <p:txBody>
          <a:bodyPr/>
          <a:lstStyle/>
          <a:p>
            <a:r>
              <a:rPr lang="en-GB" dirty="0"/>
              <a:t>Line charts! The thing with line charts is you need a plot area first, then lines() draws the specified lines on top of that</a:t>
            </a:r>
          </a:p>
          <a:p>
            <a:r>
              <a:rPr lang="en-GB" dirty="0"/>
              <a:t>So we could create a regular plot() graph with our data points then write a line chart over the top</a:t>
            </a:r>
          </a:p>
          <a:p>
            <a:r>
              <a:rPr lang="en-GB" dirty="0"/>
              <a:t>Alternatively we can specify the plot() function not to plot the data points, then we just add the lines on their own over the top</a:t>
            </a:r>
          </a:p>
        </p:txBody>
      </p:sp>
      <p:sp>
        <p:nvSpPr>
          <p:cNvPr id="2" name="Title 1"/>
          <p:cNvSpPr>
            <a:spLocks noGrp="1"/>
          </p:cNvSpPr>
          <p:nvPr>
            <p:ph type="title"/>
          </p:nvPr>
        </p:nvSpPr>
        <p:spPr>
          <a:xfrm>
            <a:off x="414000" y="150898"/>
            <a:ext cx="9126000" cy="1127462"/>
          </a:xfrm>
        </p:spPr>
        <p:txBody>
          <a:bodyPr>
            <a:normAutofit/>
          </a:bodyPr>
          <a:lstStyle/>
          <a:p>
            <a:r>
              <a:rPr lang="en-GB" dirty="0"/>
              <a:t>Plotting</a:t>
            </a:r>
            <a:endParaRPr lang="en-US" dirty="0"/>
          </a:p>
        </p:txBody>
      </p:sp>
    </p:spTree>
    <p:extLst>
      <p:ext uri="{BB962C8B-B14F-4D97-AF65-F5344CB8AC3E}">
        <p14:creationId xmlns:p14="http://schemas.microsoft.com/office/powerpoint/2010/main" val="2823032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00" y="276646"/>
            <a:ext cx="9126000" cy="1001714"/>
          </a:xfrm>
        </p:spPr>
        <p:txBody>
          <a:bodyPr>
            <a:normAutofit/>
          </a:bodyPr>
          <a:lstStyle/>
          <a:p>
            <a:r>
              <a:rPr lang="en-GB" dirty="0"/>
              <a:t>Plotting</a:t>
            </a:r>
            <a:endParaRPr lang="en-US" dirty="0"/>
          </a:p>
        </p:txBody>
      </p:sp>
      <p:pic>
        <p:nvPicPr>
          <p:cNvPr id="5" name="Picture 4"/>
          <p:cNvPicPr>
            <a:picLocks noChangeAspect="1"/>
          </p:cNvPicPr>
          <p:nvPr/>
        </p:nvPicPr>
        <p:blipFill>
          <a:blip r:embed="rId3"/>
          <a:stretch>
            <a:fillRect/>
          </a:stretch>
        </p:blipFill>
        <p:spPr>
          <a:xfrm>
            <a:off x="515658" y="1707435"/>
            <a:ext cx="4196154" cy="3121301"/>
          </a:xfrm>
          <a:prstGeom prst="rect">
            <a:avLst/>
          </a:prstGeom>
          <a:ln w="28575" cmpd="sng">
            <a:solidFill>
              <a:srgbClr val="F08300"/>
            </a:solidFill>
          </a:ln>
        </p:spPr>
      </p:pic>
      <p:pic>
        <p:nvPicPr>
          <p:cNvPr id="6" name="Picture 5"/>
          <p:cNvPicPr>
            <a:picLocks noChangeAspect="1"/>
          </p:cNvPicPr>
          <p:nvPr/>
        </p:nvPicPr>
        <p:blipFill>
          <a:blip r:embed="rId4"/>
          <a:stretch>
            <a:fillRect/>
          </a:stretch>
        </p:blipFill>
        <p:spPr>
          <a:xfrm>
            <a:off x="4866113" y="1244909"/>
            <a:ext cx="6991108" cy="4081118"/>
          </a:xfrm>
          <a:prstGeom prst="rect">
            <a:avLst/>
          </a:prstGeom>
        </p:spPr>
      </p:pic>
    </p:spTree>
    <p:extLst>
      <p:ext uri="{BB962C8B-B14F-4D97-AF65-F5344CB8AC3E}">
        <p14:creationId xmlns:p14="http://schemas.microsoft.com/office/powerpoint/2010/main" val="8090451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205059" cy="4546800"/>
          </a:xfrm>
        </p:spPr>
        <p:txBody>
          <a:bodyPr/>
          <a:lstStyle/>
          <a:p>
            <a:r>
              <a:rPr lang="en-GB" dirty="0"/>
              <a:t>A useful outcome from data analytics is some form of prediction e.g. ‘will this person buy our new product?’, ‘where will houses be worth the most in 10 years time?’, ‘what will be the hottest meme of 2019?’</a:t>
            </a:r>
          </a:p>
          <a:p>
            <a:r>
              <a:rPr lang="en-GB" dirty="0"/>
              <a:t>Predictions are generally made on some data we already have and we create an estimation of answers to these questions using this</a:t>
            </a:r>
          </a:p>
          <a:p>
            <a:r>
              <a:rPr lang="en-GB" dirty="0"/>
              <a:t>We’ll go through an example to explore the ways we can do this</a:t>
            </a:r>
          </a:p>
        </p:txBody>
      </p:sp>
      <p:sp>
        <p:nvSpPr>
          <p:cNvPr id="2" name="Title 1"/>
          <p:cNvSpPr>
            <a:spLocks noGrp="1"/>
          </p:cNvSpPr>
          <p:nvPr>
            <p:ph type="title"/>
          </p:nvPr>
        </p:nvSpPr>
        <p:spPr>
          <a:xfrm>
            <a:off x="414000" y="301796"/>
            <a:ext cx="9126000" cy="976564"/>
          </a:xfrm>
        </p:spPr>
        <p:txBody>
          <a:bodyPr>
            <a:normAutofit/>
          </a:bodyPr>
          <a:lstStyle/>
          <a:p>
            <a:r>
              <a:rPr lang="en-GB" dirty="0"/>
              <a:t>Predictions</a:t>
            </a:r>
            <a:endParaRPr lang="en-US" dirty="0"/>
          </a:p>
        </p:txBody>
      </p:sp>
    </p:spTree>
    <p:extLst>
      <p:ext uri="{BB962C8B-B14F-4D97-AF65-F5344CB8AC3E}">
        <p14:creationId xmlns:p14="http://schemas.microsoft.com/office/powerpoint/2010/main" val="22638620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3999" y="1544760"/>
            <a:ext cx="9167338" cy="4546800"/>
          </a:xfrm>
        </p:spPr>
        <p:txBody>
          <a:bodyPr/>
          <a:lstStyle/>
          <a:p>
            <a:r>
              <a:rPr lang="en-GB" dirty="0"/>
              <a:t>A popular dataset for learning prediction analysis is based on the survival rates of passengers aboard the Titanic</a:t>
            </a:r>
          </a:p>
          <a:p>
            <a:r>
              <a:rPr lang="en-GB" dirty="0"/>
              <a:t>We have two sets of data, both of which contains details on the passengers such as name, age, gender, etc… but only one of them includes whether that passenger survived</a:t>
            </a:r>
          </a:p>
          <a:p>
            <a:r>
              <a:rPr lang="en-GB" dirty="0"/>
              <a:t>Our task is to predict the survival rates of those in that file</a:t>
            </a:r>
          </a:p>
        </p:txBody>
      </p:sp>
      <p:sp>
        <p:nvSpPr>
          <p:cNvPr id="2" name="Title 1"/>
          <p:cNvSpPr>
            <a:spLocks noGrp="1"/>
          </p:cNvSpPr>
          <p:nvPr>
            <p:ph type="title"/>
          </p:nvPr>
        </p:nvSpPr>
        <p:spPr>
          <a:xfrm>
            <a:off x="414000" y="289221"/>
            <a:ext cx="9126000" cy="989139"/>
          </a:xfrm>
        </p:spPr>
        <p:txBody>
          <a:bodyPr>
            <a:normAutofit/>
          </a:bodyPr>
          <a:lstStyle/>
          <a:p>
            <a:r>
              <a:rPr lang="en-GB" dirty="0"/>
              <a:t>Predictions</a:t>
            </a:r>
            <a:endParaRPr lang="en-US" dirty="0"/>
          </a:p>
        </p:txBody>
      </p:sp>
    </p:spTree>
    <p:extLst>
      <p:ext uri="{BB962C8B-B14F-4D97-AF65-F5344CB8AC3E}">
        <p14:creationId xmlns:p14="http://schemas.microsoft.com/office/powerpoint/2010/main" val="13753164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As the data is a </a:t>
            </a:r>
            <a:r>
              <a:rPr lang="en-GB" dirty="0" err="1"/>
              <a:t>csv</a:t>
            </a:r>
            <a:r>
              <a:rPr lang="en-GB" dirty="0"/>
              <a:t> we can easily read it in using </a:t>
            </a:r>
            <a:r>
              <a:rPr lang="en-GB" dirty="0" err="1"/>
              <a:t>read.csv</a:t>
            </a:r>
            <a:r>
              <a:rPr lang="en-GB" dirty="0"/>
              <a:t>()</a:t>
            </a:r>
          </a:p>
          <a:p>
            <a:endParaRPr lang="en-GB" dirty="0"/>
          </a:p>
          <a:p>
            <a:r>
              <a:rPr lang="en-GB" dirty="0"/>
              <a:t>You can then see it appear in the environment variables – if you click on the table image you can preview the data</a:t>
            </a:r>
          </a:p>
        </p:txBody>
      </p:sp>
      <p:sp>
        <p:nvSpPr>
          <p:cNvPr id="2" name="Title 1"/>
          <p:cNvSpPr>
            <a:spLocks noGrp="1"/>
          </p:cNvSpPr>
          <p:nvPr>
            <p:ph type="title"/>
          </p:nvPr>
        </p:nvSpPr>
        <p:spPr>
          <a:xfrm>
            <a:off x="414000" y="100599"/>
            <a:ext cx="9126000" cy="1177761"/>
          </a:xfrm>
        </p:spPr>
        <p:txBody>
          <a:bodyPr>
            <a:normAutofit/>
          </a:bodyPr>
          <a:lstStyle/>
          <a:p>
            <a:r>
              <a:rPr lang="en-GB" dirty="0"/>
              <a:t>Titanic example</a:t>
            </a:r>
            <a:endParaRPr lang="en-US" dirty="0"/>
          </a:p>
        </p:txBody>
      </p:sp>
      <p:pic>
        <p:nvPicPr>
          <p:cNvPr id="5" name="Picture 4"/>
          <p:cNvPicPr>
            <a:picLocks noChangeAspect="1"/>
          </p:cNvPicPr>
          <p:nvPr/>
        </p:nvPicPr>
        <p:blipFill>
          <a:blip r:embed="rId3"/>
          <a:stretch>
            <a:fillRect/>
          </a:stretch>
        </p:blipFill>
        <p:spPr>
          <a:xfrm>
            <a:off x="486594" y="2152398"/>
            <a:ext cx="11106231" cy="385931"/>
          </a:xfrm>
          <a:prstGeom prst="rect">
            <a:avLst/>
          </a:prstGeom>
        </p:spPr>
      </p:pic>
      <p:pic>
        <p:nvPicPr>
          <p:cNvPr id="6" name="Picture 5"/>
          <p:cNvPicPr>
            <a:picLocks noChangeAspect="1"/>
          </p:cNvPicPr>
          <p:nvPr/>
        </p:nvPicPr>
        <p:blipFill>
          <a:blip r:embed="rId4"/>
          <a:stretch>
            <a:fillRect/>
          </a:stretch>
        </p:blipFill>
        <p:spPr>
          <a:xfrm>
            <a:off x="801540" y="3518197"/>
            <a:ext cx="10313817" cy="1943558"/>
          </a:xfrm>
          <a:prstGeom prst="rect">
            <a:avLst/>
          </a:prstGeom>
        </p:spPr>
      </p:pic>
    </p:spTree>
    <p:extLst>
      <p:ext uri="{BB962C8B-B14F-4D97-AF65-F5344CB8AC3E}">
        <p14:creationId xmlns:p14="http://schemas.microsoft.com/office/powerpoint/2010/main" val="38384721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Now let’s start exploring it in the console</a:t>
            </a:r>
          </a:p>
          <a:p>
            <a:r>
              <a:rPr lang="en-GB" dirty="0"/>
              <a:t>First, let’s just view the structure of the data</a:t>
            </a:r>
          </a:p>
          <a:p>
            <a:r>
              <a:rPr lang="en-GB" dirty="0"/>
              <a:t>What kind of data is held within our file?</a:t>
            </a:r>
          </a:p>
        </p:txBody>
      </p:sp>
      <p:sp>
        <p:nvSpPr>
          <p:cNvPr id="2" name="Title 1"/>
          <p:cNvSpPr>
            <a:spLocks noGrp="1"/>
          </p:cNvSpPr>
          <p:nvPr>
            <p:ph type="title"/>
          </p:nvPr>
        </p:nvSpPr>
        <p:spPr>
          <a:xfrm>
            <a:off x="414000" y="138323"/>
            <a:ext cx="9126000" cy="1140037"/>
          </a:xfrm>
        </p:spPr>
        <p:txBody>
          <a:bodyPr>
            <a:normAutofit/>
          </a:bodyPr>
          <a:lstStyle/>
          <a:p>
            <a:r>
              <a:rPr lang="en-GB" dirty="0"/>
              <a:t>Titanic example</a:t>
            </a:r>
            <a:endParaRPr lang="en-US" dirty="0"/>
          </a:p>
        </p:txBody>
      </p:sp>
      <p:pic>
        <p:nvPicPr>
          <p:cNvPr id="5" name="Picture 4"/>
          <p:cNvPicPr>
            <a:picLocks noChangeAspect="1"/>
          </p:cNvPicPr>
          <p:nvPr/>
        </p:nvPicPr>
        <p:blipFill>
          <a:blip r:embed="rId3"/>
          <a:stretch>
            <a:fillRect/>
          </a:stretch>
        </p:blipFill>
        <p:spPr>
          <a:xfrm>
            <a:off x="516114" y="3338270"/>
            <a:ext cx="11177643" cy="2529746"/>
          </a:xfrm>
          <a:prstGeom prst="rect">
            <a:avLst/>
          </a:prstGeom>
          <a:ln w="28575" cmpd="sng">
            <a:solidFill>
              <a:srgbClr val="F08300"/>
            </a:solidFill>
          </a:ln>
        </p:spPr>
      </p:pic>
    </p:spTree>
    <p:extLst>
      <p:ext uri="{BB962C8B-B14F-4D97-AF65-F5344CB8AC3E}">
        <p14:creationId xmlns:p14="http://schemas.microsoft.com/office/powerpoint/2010/main" val="11151848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7671040" cy="4546800"/>
          </a:xfrm>
        </p:spPr>
        <p:txBody>
          <a:bodyPr/>
          <a:lstStyle/>
          <a:p>
            <a:r>
              <a:rPr lang="en-GB" dirty="0"/>
              <a:t>Notice that in the data we’ve imported that there are no character variables – only Factors</a:t>
            </a:r>
          </a:p>
          <a:p>
            <a:r>
              <a:rPr lang="en-GB" dirty="0"/>
              <a:t>This is fine as we can change back any of them that we don’t want as Factors later</a:t>
            </a:r>
          </a:p>
          <a:p>
            <a:r>
              <a:rPr lang="en-GB" dirty="0"/>
              <a:t>However if, on import, you would prefer them all just to be characters then you can import them as such by adding the argument </a:t>
            </a:r>
            <a:r>
              <a:rPr lang="en-GB" dirty="0" err="1"/>
              <a:t>stringsAsFactors</a:t>
            </a:r>
            <a:r>
              <a:rPr lang="en-GB" dirty="0"/>
              <a:t>=FALSE</a:t>
            </a:r>
          </a:p>
        </p:txBody>
      </p:sp>
      <p:sp>
        <p:nvSpPr>
          <p:cNvPr id="2" name="Title 1"/>
          <p:cNvSpPr>
            <a:spLocks noGrp="1"/>
          </p:cNvSpPr>
          <p:nvPr>
            <p:ph type="title"/>
          </p:nvPr>
        </p:nvSpPr>
        <p:spPr>
          <a:xfrm>
            <a:off x="414000" y="389820"/>
            <a:ext cx="9126000" cy="888540"/>
          </a:xfrm>
        </p:spPr>
        <p:txBody>
          <a:bodyPr>
            <a:normAutofit/>
          </a:bodyPr>
          <a:lstStyle/>
          <a:p>
            <a:r>
              <a:rPr lang="en-GB" dirty="0"/>
              <a:t>An aside on Factors</a:t>
            </a:r>
            <a:endParaRPr lang="en-US" dirty="0"/>
          </a:p>
        </p:txBody>
      </p:sp>
    </p:spTree>
    <p:extLst>
      <p:ext uri="{BB962C8B-B14F-4D97-AF65-F5344CB8AC3E}">
        <p14:creationId xmlns:p14="http://schemas.microsoft.com/office/powerpoint/2010/main" val="10018033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929922" cy="4546800"/>
          </a:xfrm>
        </p:spPr>
        <p:txBody>
          <a:bodyPr/>
          <a:lstStyle/>
          <a:p>
            <a:r>
              <a:rPr lang="en-GB" dirty="0"/>
              <a:t>The table() and </a:t>
            </a:r>
            <a:r>
              <a:rPr lang="en-GB" dirty="0" err="1"/>
              <a:t>prop.table</a:t>
            </a:r>
            <a:r>
              <a:rPr lang="en-GB" dirty="0"/>
              <a:t>() function can immediately give us some insight into the distribution of our data that works particularly well for columns that could be distributed as some kind of factor</a:t>
            </a:r>
          </a:p>
        </p:txBody>
      </p:sp>
      <p:sp>
        <p:nvSpPr>
          <p:cNvPr id="4" name="Title 3"/>
          <p:cNvSpPr>
            <a:spLocks noGrp="1"/>
          </p:cNvSpPr>
          <p:nvPr>
            <p:ph type="title"/>
          </p:nvPr>
        </p:nvSpPr>
        <p:spPr>
          <a:xfrm>
            <a:off x="414000" y="326946"/>
            <a:ext cx="9126000" cy="951414"/>
          </a:xfrm>
        </p:spPr>
        <p:txBody>
          <a:bodyPr>
            <a:normAutofit/>
          </a:bodyPr>
          <a:lstStyle/>
          <a:p>
            <a:r>
              <a:rPr lang="en-GB" dirty="0"/>
              <a:t>Titanic example</a:t>
            </a:r>
            <a:endParaRPr lang="en-US" dirty="0"/>
          </a:p>
        </p:txBody>
      </p:sp>
      <p:pic>
        <p:nvPicPr>
          <p:cNvPr id="2" name="Picture 1"/>
          <p:cNvPicPr>
            <a:picLocks noChangeAspect="1"/>
          </p:cNvPicPr>
          <p:nvPr/>
        </p:nvPicPr>
        <p:blipFill>
          <a:blip r:embed="rId3"/>
          <a:stretch>
            <a:fillRect/>
          </a:stretch>
        </p:blipFill>
        <p:spPr>
          <a:xfrm>
            <a:off x="5809175" y="1622154"/>
            <a:ext cx="4602041" cy="4328796"/>
          </a:xfrm>
          <a:prstGeom prst="rect">
            <a:avLst/>
          </a:prstGeom>
          <a:ln w="28575" cmpd="sng">
            <a:solidFill>
              <a:srgbClr val="F08300"/>
            </a:solidFill>
          </a:ln>
        </p:spPr>
      </p:pic>
    </p:spTree>
    <p:extLst>
      <p:ext uri="{BB962C8B-B14F-4D97-AF65-F5344CB8AC3E}">
        <p14:creationId xmlns:p14="http://schemas.microsoft.com/office/powerpoint/2010/main" val="5217593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475771" cy="4546800"/>
          </a:xfrm>
        </p:spPr>
        <p:txBody>
          <a:bodyPr/>
          <a:lstStyle/>
          <a:p>
            <a:r>
              <a:rPr lang="en-GB" dirty="0"/>
              <a:t>We can extend the </a:t>
            </a:r>
            <a:r>
              <a:rPr lang="en-GB" dirty="0" err="1"/>
              <a:t>prop.table</a:t>
            </a:r>
            <a:r>
              <a:rPr lang="en-GB" dirty="0"/>
              <a:t>() function to take more than one variable and start exploring some associations</a:t>
            </a:r>
          </a:p>
        </p:txBody>
      </p:sp>
      <p:sp>
        <p:nvSpPr>
          <p:cNvPr id="2" name="Title 1"/>
          <p:cNvSpPr>
            <a:spLocks noGrp="1"/>
          </p:cNvSpPr>
          <p:nvPr>
            <p:ph type="title"/>
          </p:nvPr>
        </p:nvSpPr>
        <p:spPr>
          <a:xfrm>
            <a:off x="414000" y="-176048"/>
            <a:ext cx="9126000" cy="1454408"/>
          </a:xfrm>
        </p:spPr>
        <p:txBody>
          <a:bodyPr>
            <a:normAutofit/>
          </a:bodyPr>
          <a:lstStyle/>
          <a:p>
            <a:r>
              <a:rPr lang="en-GB" dirty="0"/>
              <a:t>Titanic example</a:t>
            </a:r>
            <a:endParaRPr lang="en-US" dirty="0"/>
          </a:p>
        </p:txBody>
      </p:sp>
      <p:pic>
        <p:nvPicPr>
          <p:cNvPr id="4" name="Picture 3"/>
          <p:cNvPicPr>
            <a:picLocks noChangeAspect="1"/>
          </p:cNvPicPr>
          <p:nvPr/>
        </p:nvPicPr>
        <p:blipFill>
          <a:blip r:embed="rId3"/>
          <a:stretch>
            <a:fillRect/>
          </a:stretch>
        </p:blipFill>
        <p:spPr>
          <a:xfrm>
            <a:off x="818172" y="2660281"/>
            <a:ext cx="7973865" cy="2738158"/>
          </a:xfrm>
          <a:prstGeom prst="rect">
            <a:avLst/>
          </a:prstGeom>
          <a:ln w="28575" cmpd="sng">
            <a:solidFill>
              <a:srgbClr val="F08300"/>
            </a:solidFill>
          </a:ln>
        </p:spPr>
      </p:pic>
    </p:spTree>
    <p:extLst>
      <p:ext uri="{BB962C8B-B14F-4D97-AF65-F5344CB8AC3E}">
        <p14:creationId xmlns:p14="http://schemas.microsoft.com/office/powerpoint/2010/main" val="33111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US"/>
          </a:p>
        </p:txBody>
      </p:sp>
      <p:sp>
        <p:nvSpPr>
          <p:cNvPr id="2" name="Title 1"/>
          <p:cNvSpPr>
            <a:spLocks noGrp="1"/>
          </p:cNvSpPr>
          <p:nvPr>
            <p:ph type="title"/>
          </p:nvPr>
        </p:nvSpPr>
        <p:spPr/>
        <p:txBody>
          <a:bodyPr>
            <a:normAutofit fontScale="90000"/>
          </a:bodyPr>
          <a:lstStyle/>
          <a:p>
            <a:endParaRPr lang="en-US"/>
          </a:p>
        </p:txBody>
      </p:sp>
      <p:pic>
        <p:nvPicPr>
          <p:cNvPr id="9" name="Picture 8"/>
          <p:cNvPicPr>
            <a:picLocks noChangeAspect="1"/>
          </p:cNvPicPr>
          <p:nvPr/>
        </p:nvPicPr>
        <p:blipFill>
          <a:blip r:embed="rId3"/>
          <a:stretch>
            <a:fillRect/>
          </a:stretch>
        </p:blipFill>
        <p:spPr>
          <a:xfrm>
            <a:off x="353650" y="1617008"/>
            <a:ext cx="11484701" cy="3266963"/>
          </a:xfrm>
          <a:prstGeom prst="rect">
            <a:avLst/>
          </a:prstGeom>
          <a:ln>
            <a:solidFill>
              <a:srgbClr val="6D6D6D"/>
            </a:solidFill>
          </a:ln>
        </p:spPr>
      </p:pic>
    </p:spTree>
    <p:extLst>
      <p:ext uri="{BB962C8B-B14F-4D97-AF65-F5344CB8AC3E}">
        <p14:creationId xmlns:p14="http://schemas.microsoft.com/office/powerpoint/2010/main" val="17534142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We can also create some simple plots to explore our data early on</a:t>
            </a:r>
          </a:p>
        </p:txBody>
      </p:sp>
      <p:sp>
        <p:nvSpPr>
          <p:cNvPr id="4" name="Title 3"/>
          <p:cNvSpPr>
            <a:spLocks noGrp="1"/>
          </p:cNvSpPr>
          <p:nvPr>
            <p:ph type="title"/>
          </p:nvPr>
        </p:nvSpPr>
        <p:spPr>
          <a:xfrm>
            <a:off x="414000" y="0"/>
            <a:ext cx="9126000" cy="1278360"/>
          </a:xfrm>
        </p:spPr>
        <p:txBody>
          <a:bodyPr>
            <a:normAutofit/>
          </a:bodyPr>
          <a:lstStyle/>
          <a:p>
            <a:r>
              <a:rPr lang="en-GB" dirty="0"/>
              <a:t>Titanic example</a:t>
            </a:r>
            <a:endParaRPr lang="en-US" dirty="0"/>
          </a:p>
        </p:txBody>
      </p:sp>
      <p:pic>
        <p:nvPicPr>
          <p:cNvPr id="2" name="Picture 1"/>
          <p:cNvPicPr>
            <a:picLocks noChangeAspect="1"/>
          </p:cNvPicPr>
          <p:nvPr/>
        </p:nvPicPr>
        <p:blipFill>
          <a:blip r:embed="rId3"/>
          <a:stretch>
            <a:fillRect/>
          </a:stretch>
        </p:blipFill>
        <p:spPr>
          <a:xfrm>
            <a:off x="758187" y="2168049"/>
            <a:ext cx="7678922" cy="511275"/>
          </a:xfrm>
          <a:prstGeom prst="rect">
            <a:avLst/>
          </a:prstGeom>
        </p:spPr>
      </p:pic>
      <p:pic>
        <p:nvPicPr>
          <p:cNvPr id="5" name="Picture 4"/>
          <p:cNvPicPr>
            <a:picLocks noChangeAspect="1"/>
          </p:cNvPicPr>
          <p:nvPr/>
        </p:nvPicPr>
        <p:blipFill>
          <a:blip r:embed="rId4"/>
          <a:stretch>
            <a:fillRect/>
          </a:stretch>
        </p:blipFill>
        <p:spPr>
          <a:xfrm>
            <a:off x="609703" y="3167860"/>
            <a:ext cx="7188200" cy="2983230"/>
          </a:xfrm>
          <a:prstGeom prst="rect">
            <a:avLst/>
          </a:prstGeom>
        </p:spPr>
      </p:pic>
    </p:spTree>
    <p:extLst>
      <p:ext uri="{BB962C8B-B14F-4D97-AF65-F5344CB8AC3E}">
        <p14:creationId xmlns:p14="http://schemas.microsoft.com/office/powerpoint/2010/main" val="25059255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So if we wanted to write out this current prediction to a new test file we can just do the following</a:t>
            </a:r>
          </a:p>
        </p:txBody>
      </p:sp>
      <p:sp>
        <p:nvSpPr>
          <p:cNvPr id="4" name="Title 3"/>
          <p:cNvSpPr>
            <a:spLocks noGrp="1"/>
          </p:cNvSpPr>
          <p:nvPr>
            <p:ph type="title"/>
          </p:nvPr>
        </p:nvSpPr>
        <p:spPr>
          <a:xfrm>
            <a:off x="414000" y="0"/>
            <a:ext cx="9126000" cy="1278360"/>
          </a:xfrm>
        </p:spPr>
        <p:txBody>
          <a:bodyPr>
            <a:normAutofit/>
          </a:bodyPr>
          <a:lstStyle/>
          <a:p>
            <a:r>
              <a:rPr lang="en-GB" dirty="0"/>
              <a:t>Titanic example</a:t>
            </a:r>
            <a:endParaRPr lang="en-US" dirty="0"/>
          </a:p>
        </p:txBody>
      </p:sp>
      <p:pic>
        <p:nvPicPr>
          <p:cNvPr id="2" name="Picture 1"/>
          <p:cNvPicPr>
            <a:picLocks noChangeAspect="1"/>
          </p:cNvPicPr>
          <p:nvPr/>
        </p:nvPicPr>
        <p:blipFill>
          <a:blip r:embed="rId3"/>
          <a:stretch>
            <a:fillRect/>
          </a:stretch>
        </p:blipFill>
        <p:spPr>
          <a:xfrm>
            <a:off x="821388" y="2184559"/>
            <a:ext cx="10392543" cy="1201159"/>
          </a:xfrm>
          <a:prstGeom prst="rect">
            <a:avLst/>
          </a:prstGeom>
        </p:spPr>
      </p:pic>
    </p:spTree>
    <p:extLst>
      <p:ext uri="{BB962C8B-B14F-4D97-AF65-F5344CB8AC3E}">
        <p14:creationId xmlns:p14="http://schemas.microsoft.com/office/powerpoint/2010/main" val="4852162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0034939" cy="4546800"/>
          </a:xfrm>
        </p:spPr>
        <p:txBody>
          <a:bodyPr/>
          <a:lstStyle/>
          <a:p>
            <a:r>
              <a:rPr lang="en-GB" dirty="0"/>
              <a:t>So far, we have mostly been merrily playing with data in the hopes of seeing what it returns to us based on a hunch</a:t>
            </a:r>
          </a:p>
          <a:p>
            <a:r>
              <a:rPr lang="en-GB" dirty="0"/>
              <a:t>Time to get a bit more rigorous</a:t>
            </a:r>
          </a:p>
          <a:p>
            <a:r>
              <a:rPr lang="en-GB" dirty="0"/>
              <a:t>First, let’s reassess the columns we have and the data they contain</a:t>
            </a:r>
          </a:p>
        </p:txBody>
      </p:sp>
      <p:sp>
        <p:nvSpPr>
          <p:cNvPr id="2" name="Title 1"/>
          <p:cNvSpPr>
            <a:spLocks noGrp="1"/>
          </p:cNvSpPr>
          <p:nvPr>
            <p:ph type="title"/>
          </p:nvPr>
        </p:nvSpPr>
        <p:spPr>
          <a:xfrm>
            <a:off x="414000" y="276646"/>
            <a:ext cx="9126000" cy="1001714"/>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14192218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Columns that we </a:t>
            </a:r>
            <a:r>
              <a:rPr lang="en-GB" b="1" u="sng" dirty="0"/>
              <a:t>aren’t</a:t>
            </a:r>
            <a:r>
              <a:rPr lang="en-GB" dirty="0"/>
              <a:t> going to focus on:</a:t>
            </a:r>
          </a:p>
          <a:p>
            <a:pPr lvl="1"/>
            <a:r>
              <a:rPr lang="en-GB" b="1" dirty="0" err="1">
                <a:solidFill>
                  <a:srgbClr val="00519C"/>
                </a:solidFill>
              </a:rPr>
              <a:t>PassengerId</a:t>
            </a:r>
            <a:r>
              <a:rPr lang="en-GB" dirty="0"/>
              <a:t> – unique for each passenger</a:t>
            </a:r>
          </a:p>
          <a:p>
            <a:pPr lvl="1"/>
            <a:r>
              <a:rPr lang="en-GB" b="1" dirty="0" err="1">
                <a:solidFill>
                  <a:srgbClr val="00519C"/>
                </a:solidFill>
              </a:rPr>
              <a:t>SibSp</a:t>
            </a:r>
            <a:r>
              <a:rPr lang="en-GB" b="1" dirty="0">
                <a:solidFill>
                  <a:srgbClr val="00519C"/>
                </a:solidFill>
              </a:rPr>
              <a:t> &amp; Parch </a:t>
            </a:r>
            <a:r>
              <a:rPr lang="en-GB" dirty="0"/>
              <a:t>– could be useful but for now we shall ignore</a:t>
            </a:r>
          </a:p>
          <a:p>
            <a:pPr lvl="1"/>
            <a:r>
              <a:rPr lang="en-GB" b="1" dirty="0">
                <a:solidFill>
                  <a:srgbClr val="00519C"/>
                </a:solidFill>
              </a:rPr>
              <a:t>Ticket</a:t>
            </a:r>
            <a:r>
              <a:rPr lang="en-GB" dirty="0"/>
              <a:t> – unique</a:t>
            </a:r>
          </a:p>
          <a:p>
            <a:pPr lvl="1"/>
            <a:r>
              <a:rPr lang="en-GB" b="1" dirty="0">
                <a:solidFill>
                  <a:srgbClr val="00519C"/>
                </a:solidFill>
              </a:rPr>
              <a:t>Fare</a:t>
            </a:r>
            <a:r>
              <a:rPr lang="en-GB" dirty="0"/>
              <a:t> – very spread out, this could be largely inferred from </a:t>
            </a:r>
            <a:r>
              <a:rPr lang="en-GB" dirty="0" err="1"/>
              <a:t>Pclass</a:t>
            </a:r>
            <a:r>
              <a:rPr lang="en-GB" dirty="0"/>
              <a:t> but could be used</a:t>
            </a:r>
          </a:p>
          <a:p>
            <a:pPr lvl="1"/>
            <a:r>
              <a:rPr lang="en-GB" b="1" dirty="0">
                <a:solidFill>
                  <a:srgbClr val="00519C"/>
                </a:solidFill>
              </a:rPr>
              <a:t>Cabin</a:t>
            </a:r>
            <a:r>
              <a:rPr lang="en-GB" dirty="0"/>
              <a:t> – quite unique, could be useful as lower decks probably less likely to survive</a:t>
            </a:r>
          </a:p>
          <a:p>
            <a:pPr lvl="1"/>
            <a:r>
              <a:rPr lang="en-GB" b="1" dirty="0">
                <a:solidFill>
                  <a:srgbClr val="00519C"/>
                </a:solidFill>
              </a:rPr>
              <a:t>Embarked</a:t>
            </a:r>
            <a:r>
              <a:rPr lang="en-GB" dirty="0"/>
              <a:t> – could be used as it is already in a simple factor</a:t>
            </a:r>
          </a:p>
        </p:txBody>
      </p:sp>
      <p:sp>
        <p:nvSpPr>
          <p:cNvPr id="2" name="Title 1"/>
          <p:cNvSpPr>
            <a:spLocks noGrp="1"/>
          </p:cNvSpPr>
          <p:nvPr>
            <p:ph type="title"/>
          </p:nvPr>
        </p:nvSpPr>
        <p:spPr>
          <a:xfrm>
            <a:off x="414000" y="301796"/>
            <a:ext cx="9126000" cy="976564"/>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7654090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489834" cy="4546800"/>
          </a:xfrm>
        </p:spPr>
        <p:txBody>
          <a:bodyPr/>
          <a:lstStyle/>
          <a:p>
            <a:r>
              <a:rPr lang="en-GB" dirty="0"/>
              <a:t>Passengers in 3rd class seem to have a much lower survival rate even if they are the majority</a:t>
            </a:r>
          </a:p>
        </p:txBody>
      </p:sp>
      <p:sp>
        <p:nvSpPr>
          <p:cNvPr id="2" name="Title 1"/>
          <p:cNvSpPr>
            <a:spLocks noGrp="1"/>
          </p:cNvSpPr>
          <p:nvPr>
            <p:ph type="title"/>
          </p:nvPr>
        </p:nvSpPr>
        <p:spPr>
          <a:xfrm>
            <a:off x="414000" y="150898"/>
            <a:ext cx="9126000" cy="1127462"/>
          </a:xfrm>
        </p:spPr>
        <p:txBody>
          <a:bodyPr>
            <a:normAutofit/>
          </a:bodyPr>
          <a:lstStyle/>
          <a:p>
            <a:r>
              <a:rPr lang="en-GB" dirty="0"/>
              <a:t>Titanic example</a:t>
            </a:r>
            <a:endParaRPr lang="en-US" dirty="0"/>
          </a:p>
        </p:txBody>
      </p:sp>
      <p:pic>
        <p:nvPicPr>
          <p:cNvPr id="4" name="Picture 3"/>
          <p:cNvPicPr>
            <a:picLocks noChangeAspect="1"/>
          </p:cNvPicPr>
          <p:nvPr/>
        </p:nvPicPr>
        <p:blipFill>
          <a:blip r:embed="rId3"/>
          <a:stretch>
            <a:fillRect/>
          </a:stretch>
        </p:blipFill>
        <p:spPr>
          <a:xfrm>
            <a:off x="4758904" y="3282032"/>
            <a:ext cx="6881857" cy="3205598"/>
          </a:xfrm>
          <a:prstGeom prst="rect">
            <a:avLst/>
          </a:prstGeom>
        </p:spPr>
      </p:pic>
      <p:pic>
        <p:nvPicPr>
          <p:cNvPr id="5" name="Picture 4"/>
          <p:cNvPicPr>
            <a:picLocks noChangeAspect="1"/>
          </p:cNvPicPr>
          <p:nvPr/>
        </p:nvPicPr>
        <p:blipFill>
          <a:blip r:embed="rId4"/>
          <a:stretch>
            <a:fillRect/>
          </a:stretch>
        </p:blipFill>
        <p:spPr>
          <a:xfrm>
            <a:off x="5129785" y="1572313"/>
            <a:ext cx="6350216" cy="1526853"/>
          </a:xfrm>
          <a:prstGeom prst="rect">
            <a:avLst/>
          </a:prstGeom>
          <a:ln w="28575" cmpd="sng">
            <a:solidFill>
              <a:srgbClr val="F08300"/>
            </a:solidFill>
          </a:ln>
        </p:spPr>
      </p:pic>
    </p:spTree>
    <p:extLst>
      <p:ext uri="{BB962C8B-B14F-4D97-AF65-F5344CB8AC3E}">
        <p14:creationId xmlns:p14="http://schemas.microsoft.com/office/powerpoint/2010/main" val="35923516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1404800" cy="1272003"/>
          </a:xfrm>
        </p:spPr>
        <p:txBody>
          <a:bodyPr/>
          <a:lstStyle/>
          <a:p>
            <a:r>
              <a:rPr lang="en-GB" dirty="0"/>
              <a:t>We can combine this information with other variables using the aggregate function</a:t>
            </a:r>
          </a:p>
        </p:txBody>
      </p:sp>
      <p:sp>
        <p:nvSpPr>
          <p:cNvPr id="2" name="Title 1"/>
          <p:cNvSpPr>
            <a:spLocks noGrp="1"/>
          </p:cNvSpPr>
          <p:nvPr>
            <p:ph type="title"/>
          </p:nvPr>
        </p:nvSpPr>
        <p:spPr>
          <a:xfrm>
            <a:off x="414000" y="289221"/>
            <a:ext cx="9126000" cy="989139"/>
          </a:xfrm>
        </p:spPr>
        <p:txBody>
          <a:bodyPr>
            <a:normAutofit/>
          </a:bodyPr>
          <a:lstStyle/>
          <a:p>
            <a:r>
              <a:rPr lang="en-GB" dirty="0"/>
              <a:t>Titanic example</a:t>
            </a:r>
            <a:endParaRPr lang="en-US" dirty="0"/>
          </a:p>
        </p:txBody>
      </p:sp>
      <p:pic>
        <p:nvPicPr>
          <p:cNvPr id="6" name="Picture 5"/>
          <p:cNvPicPr>
            <a:picLocks noChangeAspect="1"/>
          </p:cNvPicPr>
          <p:nvPr/>
        </p:nvPicPr>
        <p:blipFill>
          <a:blip r:embed="rId3"/>
          <a:stretch>
            <a:fillRect/>
          </a:stretch>
        </p:blipFill>
        <p:spPr>
          <a:xfrm>
            <a:off x="859095" y="2220002"/>
            <a:ext cx="10029931" cy="1637631"/>
          </a:xfrm>
          <a:prstGeom prst="rect">
            <a:avLst/>
          </a:prstGeom>
          <a:ln w="28575" cmpd="sng">
            <a:solidFill>
              <a:srgbClr val="F08300"/>
            </a:solidFill>
          </a:ln>
        </p:spPr>
      </p:pic>
    </p:spTree>
    <p:extLst>
      <p:ext uri="{BB962C8B-B14F-4D97-AF65-F5344CB8AC3E}">
        <p14:creationId xmlns:p14="http://schemas.microsoft.com/office/powerpoint/2010/main" val="32237254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651806" cy="4546800"/>
          </a:xfrm>
        </p:spPr>
        <p:txBody>
          <a:bodyPr/>
          <a:lstStyle/>
          <a:p>
            <a:r>
              <a:rPr lang="en-GB" dirty="0"/>
              <a:t>Name might seem like an odd column to highlight since everyone’s name is unique, but each name does have a non-unique and potentially useful bit of information – the passenger’s title</a:t>
            </a:r>
          </a:p>
          <a:p>
            <a:r>
              <a:rPr lang="en-GB" dirty="0"/>
              <a:t>Titles can suggest a wealth of information such as age and wealth, which could strengthen our hypothesis of rich/child/female having a higher survival rate than others</a:t>
            </a:r>
          </a:p>
        </p:txBody>
      </p:sp>
      <p:sp>
        <p:nvSpPr>
          <p:cNvPr id="2" name="Title 1"/>
          <p:cNvSpPr>
            <a:spLocks noGrp="1"/>
          </p:cNvSpPr>
          <p:nvPr>
            <p:ph type="title"/>
          </p:nvPr>
        </p:nvSpPr>
        <p:spPr>
          <a:xfrm>
            <a:off x="414000" y="289221"/>
            <a:ext cx="9126000" cy="989139"/>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39650296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1404800" cy="1158829"/>
          </a:xfrm>
        </p:spPr>
        <p:txBody>
          <a:bodyPr/>
          <a:lstStyle/>
          <a:p>
            <a:r>
              <a:rPr lang="en-GB" dirty="0"/>
              <a:t>We will start by extracting the Title value into it’s own column and examining that</a:t>
            </a:r>
          </a:p>
        </p:txBody>
      </p:sp>
      <p:sp>
        <p:nvSpPr>
          <p:cNvPr id="2" name="Title 1"/>
          <p:cNvSpPr>
            <a:spLocks noGrp="1"/>
          </p:cNvSpPr>
          <p:nvPr>
            <p:ph type="title"/>
          </p:nvPr>
        </p:nvSpPr>
        <p:spPr>
          <a:xfrm>
            <a:off x="414000" y="352095"/>
            <a:ext cx="9126000" cy="926265"/>
          </a:xfrm>
        </p:spPr>
        <p:txBody>
          <a:bodyPr>
            <a:normAutofit/>
          </a:bodyPr>
          <a:lstStyle/>
          <a:p>
            <a:r>
              <a:rPr lang="en-GB" dirty="0"/>
              <a:t>Titanic example</a:t>
            </a:r>
            <a:endParaRPr lang="en-US" dirty="0"/>
          </a:p>
        </p:txBody>
      </p:sp>
      <p:pic>
        <p:nvPicPr>
          <p:cNvPr id="4" name="Picture 3"/>
          <p:cNvPicPr>
            <a:picLocks noChangeAspect="1"/>
          </p:cNvPicPr>
          <p:nvPr/>
        </p:nvPicPr>
        <p:blipFill>
          <a:blip r:embed="rId3"/>
          <a:stretch>
            <a:fillRect/>
          </a:stretch>
        </p:blipFill>
        <p:spPr>
          <a:xfrm>
            <a:off x="870050" y="2207117"/>
            <a:ext cx="10378257" cy="2621113"/>
          </a:xfrm>
          <a:prstGeom prst="rect">
            <a:avLst/>
          </a:prstGeom>
          <a:ln w="28575" cmpd="sng">
            <a:solidFill>
              <a:srgbClr val="F08300"/>
            </a:solidFill>
          </a:ln>
        </p:spPr>
      </p:pic>
    </p:spTree>
    <p:extLst>
      <p:ext uri="{BB962C8B-B14F-4D97-AF65-F5344CB8AC3E}">
        <p14:creationId xmlns:p14="http://schemas.microsoft.com/office/powerpoint/2010/main" val="8840608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0525322" cy="1095955"/>
          </a:xfrm>
        </p:spPr>
        <p:txBody>
          <a:bodyPr/>
          <a:lstStyle/>
          <a:p>
            <a:r>
              <a:rPr lang="en-GB" dirty="0"/>
              <a:t>There’s quite a few values that have very few associated passengers so we will incorporate these into some of the other classes</a:t>
            </a:r>
          </a:p>
        </p:txBody>
      </p:sp>
      <p:sp>
        <p:nvSpPr>
          <p:cNvPr id="2" name="Title 1"/>
          <p:cNvSpPr>
            <a:spLocks noGrp="1"/>
          </p:cNvSpPr>
          <p:nvPr>
            <p:ph type="title"/>
          </p:nvPr>
        </p:nvSpPr>
        <p:spPr>
          <a:xfrm>
            <a:off x="414000" y="238922"/>
            <a:ext cx="9126000" cy="1039438"/>
          </a:xfrm>
        </p:spPr>
        <p:txBody>
          <a:bodyPr>
            <a:normAutofit/>
          </a:bodyPr>
          <a:lstStyle/>
          <a:p>
            <a:r>
              <a:rPr lang="en-GB" dirty="0"/>
              <a:t>Titanic example</a:t>
            </a:r>
            <a:endParaRPr lang="en-US" dirty="0"/>
          </a:p>
        </p:txBody>
      </p:sp>
      <p:pic>
        <p:nvPicPr>
          <p:cNvPr id="9" name="Picture 8"/>
          <p:cNvPicPr>
            <a:picLocks noChangeAspect="1"/>
          </p:cNvPicPr>
          <p:nvPr/>
        </p:nvPicPr>
        <p:blipFill>
          <a:blip r:embed="rId3"/>
          <a:stretch>
            <a:fillRect/>
          </a:stretch>
        </p:blipFill>
        <p:spPr>
          <a:xfrm>
            <a:off x="808364" y="2501497"/>
            <a:ext cx="10558472" cy="1716514"/>
          </a:xfrm>
          <a:prstGeom prst="rect">
            <a:avLst/>
          </a:prstGeom>
          <a:ln w="28575" cmpd="sng">
            <a:solidFill>
              <a:srgbClr val="F08300"/>
            </a:solidFill>
          </a:ln>
        </p:spPr>
      </p:pic>
    </p:spTree>
    <p:extLst>
      <p:ext uri="{BB962C8B-B14F-4D97-AF65-F5344CB8AC3E}">
        <p14:creationId xmlns:p14="http://schemas.microsoft.com/office/powerpoint/2010/main" val="35136216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431390" cy="4546800"/>
          </a:xfrm>
        </p:spPr>
        <p:txBody>
          <a:bodyPr/>
          <a:lstStyle/>
          <a:p>
            <a:r>
              <a:rPr lang="en-GB" dirty="0"/>
              <a:t>This adds tons more context to our prediction</a:t>
            </a:r>
          </a:p>
          <a:p>
            <a:r>
              <a:rPr lang="en-GB" dirty="0"/>
              <a:t>Females are still far more likely to survive in general, but if they had a high status they were even more likely to survive</a:t>
            </a:r>
          </a:p>
          <a:p>
            <a:r>
              <a:rPr lang="en-GB" dirty="0"/>
              <a:t>While males still have a low survival chance, it improves if they were of a high status, and even more so if they were young</a:t>
            </a:r>
          </a:p>
        </p:txBody>
      </p:sp>
      <p:sp>
        <p:nvSpPr>
          <p:cNvPr id="2" name="Title 1"/>
          <p:cNvSpPr>
            <a:spLocks noGrp="1"/>
          </p:cNvSpPr>
          <p:nvPr>
            <p:ph type="title"/>
          </p:nvPr>
        </p:nvSpPr>
        <p:spPr>
          <a:xfrm>
            <a:off x="414000" y="515568"/>
            <a:ext cx="9126000" cy="762792"/>
          </a:xfrm>
        </p:spPr>
        <p:txBody>
          <a:bodyPr>
            <a:normAutofit/>
          </a:bodyPr>
          <a:lstStyle/>
          <a:p>
            <a:r>
              <a:rPr lang="en-GB" dirty="0"/>
              <a:t>Titanic example</a:t>
            </a:r>
            <a:endParaRPr lang="en-US" dirty="0"/>
          </a:p>
        </p:txBody>
      </p:sp>
      <p:pic>
        <p:nvPicPr>
          <p:cNvPr id="11" name="Picture 10"/>
          <p:cNvPicPr>
            <a:picLocks noChangeAspect="1"/>
          </p:cNvPicPr>
          <p:nvPr/>
        </p:nvPicPr>
        <p:blipFill>
          <a:blip r:embed="rId3"/>
          <a:stretch>
            <a:fillRect/>
          </a:stretch>
        </p:blipFill>
        <p:spPr>
          <a:xfrm>
            <a:off x="891748" y="3981108"/>
            <a:ext cx="6514300" cy="1978181"/>
          </a:xfrm>
          <a:prstGeom prst="rect">
            <a:avLst/>
          </a:prstGeom>
          <a:ln w="28575" cmpd="sng">
            <a:solidFill>
              <a:srgbClr val="F08300"/>
            </a:solidFill>
          </a:ln>
        </p:spPr>
      </p:pic>
    </p:spTree>
    <p:extLst>
      <p:ext uri="{BB962C8B-B14F-4D97-AF65-F5344CB8AC3E}">
        <p14:creationId xmlns:p14="http://schemas.microsoft.com/office/powerpoint/2010/main" val="254765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US"/>
          </a:p>
        </p:txBody>
      </p:sp>
      <p:sp>
        <p:nvSpPr>
          <p:cNvPr id="3" name="Title 2"/>
          <p:cNvSpPr>
            <a:spLocks noGrp="1"/>
          </p:cNvSpPr>
          <p:nvPr>
            <p:ph type="title"/>
          </p:nvPr>
        </p:nvSpPr>
        <p:spPr/>
        <p:txBody>
          <a:bodyPr>
            <a:normAutofit fontScale="90000"/>
          </a:bodyPr>
          <a:lstStyle/>
          <a:p>
            <a:endParaRPr lang="en-US"/>
          </a:p>
        </p:txBody>
      </p:sp>
      <p:pic>
        <p:nvPicPr>
          <p:cNvPr id="2" name="Picture 1"/>
          <p:cNvPicPr>
            <a:picLocks noChangeAspect="1"/>
          </p:cNvPicPr>
          <p:nvPr/>
        </p:nvPicPr>
        <p:blipFill>
          <a:blip r:embed="rId3"/>
          <a:stretch>
            <a:fillRect/>
          </a:stretch>
        </p:blipFill>
        <p:spPr>
          <a:xfrm>
            <a:off x="358588" y="1162162"/>
            <a:ext cx="11474824" cy="4062088"/>
          </a:xfrm>
          <a:prstGeom prst="rect">
            <a:avLst/>
          </a:prstGeom>
          <a:ln>
            <a:solidFill>
              <a:srgbClr val="6D6D6D"/>
            </a:solidFill>
          </a:ln>
        </p:spPr>
      </p:pic>
    </p:spTree>
    <p:extLst>
      <p:ext uri="{BB962C8B-B14F-4D97-AF65-F5344CB8AC3E}">
        <p14:creationId xmlns:p14="http://schemas.microsoft.com/office/powerpoint/2010/main" val="18658526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287162" cy="4546800"/>
          </a:xfrm>
        </p:spPr>
        <p:txBody>
          <a:bodyPr/>
          <a:lstStyle/>
          <a:p>
            <a:r>
              <a:rPr lang="en-GB" dirty="0"/>
              <a:t>Finally, we really need to look at age</a:t>
            </a:r>
          </a:p>
          <a:p>
            <a:r>
              <a:rPr lang="en-GB" dirty="0"/>
              <a:t>It’s a tricky one concerning our data, as there is a lot of data missing, but it could provide valuable insights</a:t>
            </a:r>
          </a:p>
          <a:p>
            <a:r>
              <a:rPr lang="en-GB" dirty="0"/>
              <a:t>A simple approach would simply be to fill each missing value with the average of all the passengers</a:t>
            </a:r>
          </a:p>
          <a:p>
            <a:r>
              <a:rPr lang="en-GB" dirty="0"/>
              <a:t>However we have some different information we can average it over now – those titles we made earlier</a:t>
            </a:r>
          </a:p>
        </p:txBody>
      </p:sp>
      <p:sp>
        <p:nvSpPr>
          <p:cNvPr id="2" name="Title 1"/>
          <p:cNvSpPr>
            <a:spLocks noGrp="1"/>
          </p:cNvSpPr>
          <p:nvPr>
            <p:ph type="title"/>
          </p:nvPr>
        </p:nvSpPr>
        <p:spPr>
          <a:xfrm>
            <a:off x="414000" y="402395"/>
            <a:ext cx="9126000" cy="875965"/>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35335840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00" y="0"/>
            <a:ext cx="9126000" cy="1278360"/>
          </a:xfrm>
        </p:spPr>
        <p:txBody>
          <a:bodyPr>
            <a:normAutofit/>
          </a:bodyPr>
          <a:lstStyle/>
          <a:p>
            <a:r>
              <a:rPr lang="en-GB" dirty="0"/>
              <a:t>Titanic example</a:t>
            </a:r>
            <a:endParaRPr lang="en-US" dirty="0"/>
          </a:p>
        </p:txBody>
      </p:sp>
      <p:pic>
        <p:nvPicPr>
          <p:cNvPr id="5" name="Picture 4"/>
          <p:cNvPicPr>
            <a:picLocks noChangeAspect="1"/>
          </p:cNvPicPr>
          <p:nvPr/>
        </p:nvPicPr>
        <p:blipFill>
          <a:blip r:embed="rId3"/>
          <a:stretch>
            <a:fillRect/>
          </a:stretch>
        </p:blipFill>
        <p:spPr>
          <a:xfrm>
            <a:off x="553252" y="1454390"/>
            <a:ext cx="7079125" cy="4775317"/>
          </a:xfrm>
          <a:prstGeom prst="rect">
            <a:avLst/>
          </a:prstGeom>
          <a:ln w="28575" cmpd="sng">
            <a:solidFill>
              <a:srgbClr val="F08300"/>
            </a:solidFill>
          </a:ln>
        </p:spPr>
      </p:pic>
    </p:spTree>
    <p:extLst>
      <p:ext uri="{BB962C8B-B14F-4D97-AF65-F5344CB8AC3E}">
        <p14:creationId xmlns:p14="http://schemas.microsoft.com/office/powerpoint/2010/main" val="15949910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350031" cy="4546800"/>
          </a:xfrm>
        </p:spPr>
        <p:txBody>
          <a:bodyPr/>
          <a:lstStyle/>
          <a:p>
            <a:r>
              <a:rPr lang="en-GB" dirty="0"/>
              <a:t>Decision Trees</a:t>
            </a:r>
          </a:p>
          <a:p>
            <a:r>
              <a:rPr lang="en-GB" dirty="0"/>
              <a:t>We are going to use the </a:t>
            </a:r>
            <a:r>
              <a:rPr lang="en-GB" b="1" dirty="0" err="1">
                <a:solidFill>
                  <a:srgbClr val="00519C"/>
                </a:solidFill>
              </a:rPr>
              <a:t>rpart</a:t>
            </a:r>
            <a:r>
              <a:rPr lang="en-GB" b="1" dirty="0">
                <a:solidFill>
                  <a:srgbClr val="00519C"/>
                </a:solidFill>
              </a:rPr>
              <a:t> package </a:t>
            </a:r>
            <a:r>
              <a:rPr lang="en-GB" dirty="0"/>
              <a:t>(recursive partitioning and regression trees)</a:t>
            </a:r>
          </a:p>
          <a:p>
            <a:r>
              <a:rPr lang="en-GB" dirty="0" err="1"/>
              <a:t>rpart</a:t>
            </a:r>
            <a:r>
              <a:rPr lang="en-GB" dirty="0"/>
              <a:t> will create a model for us based on our training data which we can then apply to the test data to make predictions</a:t>
            </a:r>
          </a:p>
          <a:p>
            <a:r>
              <a:rPr lang="en-GB" dirty="0"/>
              <a:t>We’ll use a number of other packages to create some nice plots to visualise the fit as well</a:t>
            </a:r>
          </a:p>
        </p:txBody>
      </p:sp>
      <p:sp>
        <p:nvSpPr>
          <p:cNvPr id="2" name="Title 1"/>
          <p:cNvSpPr>
            <a:spLocks noGrp="1"/>
          </p:cNvSpPr>
          <p:nvPr>
            <p:ph type="title"/>
          </p:nvPr>
        </p:nvSpPr>
        <p:spPr>
          <a:xfrm>
            <a:off x="414000" y="201197"/>
            <a:ext cx="9126000" cy="1077163"/>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20206428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00" y="276646"/>
            <a:ext cx="9126000" cy="1001714"/>
          </a:xfrm>
        </p:spPr>
        <p:txBody>
          <a:bodyPr>
            <a:normAutofit/>
          </a:bodyPr>
          <a:lstStyle/>
          <a:p>
            <a:r>
              <a:rPr lang="en-GB" dirty="0"/>
              <a:t>Titanic example</a:t>
            </a:r>
            <a:endParaRPr lang="en-US" dirty="0"/>
          </a:p>
        </p:txBody>
      </p:sp>
      <p:pic>
        <p:nvPicPr>
          <p:cNvPr id="5" name="Picture 4"/>
          <p:cNvPicPr>
            <a:picLocks noChangeAspect="1"/>
          </p:cNvPicPr>
          <p:nvPr/>
        </p:nvPicPr>
        <p:blipFill>
          <a:blip r:embed="rId3"/>
          <a:stretch>
            <a:fillRect/>
          </a:stretch>
        </p:blipFill>
        <p:spPr>
          <a:xfrm>
            <a:off x="595214" y="1452080"/>
            <a:ext cx="8546035" cy="2718024"/>
          </a:xfrm>
          <a:prstGeom prst="rect">
            <a:avLst/>
          </a:prstGeom>
          <a:ln w="28575" cmpd="sng">
            <a:solidFill>
              <a:srgbClr val="F08300"/>
            </a:solidFill>
          </a:ln>
        </p:spPr>
      </p:pic>
      <p:pic>
        <p:nvPicPr>
          <p:cNvPr id="13" name="Picture 12"/>
          <p:cNvPicPr>
            <a:picLocks noChangeAspect="1"/>
          </p:cNvPicPr>
          <p:nvPr/>
        </p:nvPicPr>
        <p:blipFill>
          <a:blip r:embed="rId4"/>
          <a:stretch>
            <a:fillRect/>
          </a:stretch>
        </p:blipFill>
        <p:spPr>
          <a:xfrm>
            <a:off x="550087" y="4453748"/>
            <a:ext cx="3322416" cy="1660044"/>
          </a:xfrm>
          <a:prstGeom prst="rect">
            <a:avLst/>
          </a:prstGeom>
        </p:spPr>
      </p:pic>
      <p:pic>
        <p:nvPicPr>
          <p:cNvPr id="14" name="Picture 13"/>
          <p:cNvPicPr>
            <a:picLocks noChangeAspect="1"/>
          </p:cNvPicPr>
          <p:nvPr/>
        </p:nvPicPr>
        <p:blipFill>
          <a:blip r:embed="rId5"/>
          <a:stretch>
            <a:fillRect/>
          </a:stretch>
        </p:blipFill>
        <p:spPr>
          <a:xfrm>
            <a:off x="4442805" y="4700599"/>
            <a:ext cx="2704210" cy="1387570"/>
          </a:xfrm>
          <a:prstGeom prst="rect">
            <a:avLst/>
          </a:prstGeom>
        </p:spPr>
      </p:pic>
      <p:pic>
        <p:nvPicPr>
          <p:cNvPr id="15" name="Picture 14"/>
          <p:cNvPicPr>
            <a:picLocks noChangeAspect="1"/>
          </p:cNvPicPr>
          <p:nvPr/>
        </p:nvPicPr>
        <p:blipFill>
          <a:blip r:embed="rId6"/>
          <a:stretch>
            <a:fillRect/>
          </a:stretch>
        </p:blipFill>
        <p:spPr>
          <a:xfrm>
            <a:off x="7785428" y="4677840"/>
            <a:ext cx="2745080" cy="1386908"/>
          </a:xfrm>
          <a:prstGeom prst="rect">
            <a:avLst/>
          </a:prstGeom>
        </p:spPr>
      </p:pic>
    </p:spTree>
    <p:extLst>
      <p:ext uri="{BB962C8B-B14F-4D97-AF65-F5344CB8AC3E}">
        <p14:creationId xmlns:p14="http://schemas.microsoft.com/office/powerpoint/2010/main" val="24369265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58276" y="2225434"/>
            <a:ext cx="5594802" cy="2819072"/>
          </a:xfrm>
          <a:prstGeom prst="rect">
            <a:avLst/>
          </a:prstGeom>
        </p:spPr>
      </p:pic>
      <p:sp>
        <p:nvSpPr>
          <p:cNvPr id="8" name="Text Placeholder 7"/>
          <p:cNvSpPr>
            <a:spLocks noGrp="1"/>
          </p:cNvSpPr>
          <p:nvPr>
            <p:ph type="body" sz="quarter" idx="15"/>
          </p:nvPr>
        </p:nvSpPr>
        <p:spPr>
          <a:xfrm>
            <a:off x="414000" y="1544760"/>
            <a:ext cx="11066001" cy="4546800"/>
          </a:xfrm>
        </p:spPr>
        <p:txBody>
          <a:bodyPr/>
          <a:lstStyle/>
          <a:p>
            <a:r>
              <a:rPr lang="en-GB" dirty="0"/>
              <a:t>The </a:t>
            </a:r>
            <a:r>
              <a:rPr lang="en-GB" dirty="0" err="1"/>
              <a:t>rpart</a:t>
            </a:r>
            <a:r>
              <a:rPr lang="en-GB" dirty="0"/>
              <a:t> function also gives us the ability to override the variables that determine the minimum number of variables in a bucket before it splits (</a:t>
            </a:r>
            <a:r>
              <a:rPr lang="en-GB" dirty="0" err="1"/>
              <a:t>minsplit</a:t>
            </a:r>
            <a:r>
              <a:rPr lang="en-GB" dirty="0"/>
              <a:t>), and the complexity (</a:t>
            </a:r>
            <a:r>
              <a:rPr lang="en-GB" dirty="0" err="1"/>
              <a:t>cp</a:t>
            </a:r>
            <a:r>
              <a:rPr lang="en-GB" dirty="0"/>
              <a:t>) parameter that determines which splits are important</a:t>
            </a:r>
          </a:p>
          <a:p>
            <a:r>
              <a:rPr lang="en-GB" dirty="0"/>
              <a:t>Be wary of </a:t>
            </a:r>
            <a:r>
              <a:rPr lang="en-GB" dirty="0" err="1"/>
              <a:t>overfitting</a:t>
            </a:r>
            <a:r>
              <a:rPr lang="en-GB" dirty="0"/>
              <a:t>…</a:t>
            </a:r>
          </a:p>
        </p:txBody>
      </p:sp>
      <p:sp>
        <p:nvSpPr>
          <p:cNvPr id="5" name="Title 4"/>
          <p:cNvSpPr>
            <a:spLocks noGrp="1"/>
          </p:cNvSpPr>
          <p:nvPr>
            <p:ph type="title"/>
          </p:nvPr>
        </p:nvSpPr>
        <p:spPr>
          <a:xfrm>
            <a:off x="414000" y="440119"/>
            <a:ext cx="9126000" cy="838241"/>
          </a:xfrm>
        </p:spPr>
        <p:txBody>
          <a:bodyPr>
            <a:normAutofit/>
          </a:bodyPr>
          <a:lstStyle/>
          <a:p>
            <a:r>
              <a:rPr lang="en-GB" dirty="0"/>
              <a:t>Titanic example</a:t>
            </a:r>
            <a:endParaRPr lang="en-US" dirty="0"/>
          </a:p>
        </p:txBody>
      </p:sp>
      <p:pic>
        <p:nvPicPr>
          <p:cNvPr id="2" name="Picture 1"/>
          <p:cNvPicPr>
            <a:picLocks noChangeAspect="1"/>
          </p:cNvPicPr>
          <p:nvPr/>
        </p:nvPicPr>
        <p:blipFill>
          <a:blip r:embed="rId4"/>
          <a:stretch>
            <a:fillRect/>
          </a:stretch>
        </p:blipFill>
        <p:spPr>
          <a:xfrm>
            <a:off x="749949" y="5376602"/>
            <a:ext cx="8215266" cy="795927"/>
          </a:xfrm>
          <a:prstGeom prst="rect">
            <a:avLst/>
          </a:prstGeom>
          <a:ln w="28575" cmpd="sng">
            <a:solidFill>
              <a:srgbClr val="F08300"/>
            </a:solidFill>
          </a:ln>
        </p:spPr>
      </p:pic>
    </p:spTree>
    <p:extLst>
      <p:ext uri="{BB962C8B-B14F-4D97-AF65-F5344CB8AC3E}">
        <p14:creationId xmlns:p14="http://schemas.microsoft.com/office/powerpoint/2010/main" val="7303252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Once we have a fit we’re happy with, we can apply it to the data we are trying to predict</a:t>
            </a:r>
          </a:p>
          <a:p>
            <a:r>
              <a:rPr lang="en-GB" dirty="0"/>
              <a:t>For this we need to make sure we’ve applied the same level of feature engineering and NA value replacement as the training set</a:t>
            </a:r>
          </a:p>
          <a:p>
            <a:r>
              <a:rPr lang="en-GB" dirty="0"/>
              <a:t>You can combine the datasets together and do it at the same time earlier in the process</a:t>
            </a:r>
          </a:p>
          <a:p>
            <a:r>
              <a:rPr lang="en-GB" dirty="0"/>
              <a:t>The predict function will return the values of Survived for our test data</a:t>
            </a:r>
          </a:p>
        </p:txBody>
      </p:sp>
      <p:sp>
        <p:nvSpPr>
          <p:cNvPr id="2" name="Title 1"/>
          <p:cNvSpPr>
            <a:spLocks noGrp="1"/>
          </p:cNvSpPr>
          <p:nvPr>
            <p:ph type="title"/>
          </p:nvPr>
        </p:nvSpPr>
        <p:spPr>
          <a:xfrm>
            <a:off x="414000" y="251497"/>
            <a:ext cx="9126000" cy="1026863"/>
          </a:xfrm>
        </p:spPr>
        <p:txBody>
          <a:bodyPr>
            <a:normAutofit/>
          </a:bodyPr>
          <a:lstStyle/>
          <a:p>
            <a:r>
              <a:rPr lang="en-GB" dirty="0"/>
              <a:t>Titanic example</a:t>
            </a:r>
            <a:endParaRPr lang="en-US" dirty="0"/>
          </a:p>
        </p:txBody>
      </p:sp>
      <p:pic>
        <p:nvPicPr>
          <p:cNvPr id="5" name="Picture 4"/>
          <p:cNvPicPr>
            <a:picLocks noChangeAspect="1"/>
          </p:cNvPicPr>
          <p:nvPr/>
        </p:nvPicPr>
        <p:blipFill>
          <a:blip r:embed="rId3"/>
          <a:stretch>
            <a:fillRect/>
          </a:stretch>
        </p:blipFill>
        <p:spPr>
          <a:xfrm>
            <a:off x="798293" y="4326207"/>
            <a:ext cx="9763811" cy="666797"/>
          </a:xfrm>
          <a:prstGeom prst="rect">
            <a:avLst/>
          </a:prstGeom>
        </p:spPr>
      </p:pic>
    </p:spTree>
    <p:extLst>
      <p:ext uri="{BB962C8B-B14F-4D97-AF65-F5344CB8AC3E}">
        <p14:creationId xmlns:p14="http://schemas.microsoft.com/office/powerpoint/2010/main" val="26318670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777545" cy="4546800"/>
          </a:xfrm>
        </p:spPr>
        <p:txBody>
          <a:bodyPr/>
          <a:lstStyle/>
          <a:p>
            <a:r>
              <a:rPr lang="en-GB" dirty="0"/>
              <a:t>Random Forests</a:t>
            </a:r>
          </a:p>
          <a:p>
            <a:r>
              <a:rPr lang="en-GB" dirty="0"/>
              <a:t>A forest is a collection of trees – both literally and in R</a:t>
            </a:r>
          </a:p>
          <a:p>
            <a:r>
              <a:rPr lang="en-GB" dirty="0"/>
              <a:t>Each tree will vote on the outcome of passengers, and the forest will deliver the result of the majority</a:t>
            </a:r>
          </a:p>
          <a:p>
            <a:r>
              <a:rPr lang="en-GB" dirty="0"/>
              <a:t>We need to introduce a bit of randomness though, since the formula for producing a tree is the same every time, and there are a couple of ways we can do this…</a:t>
            </a:r>
          </a:p>
        </p:txBody>
      </p:sp>
      <p:sp>
        <p:nvSpPr>
          <p:cNvPr id="2" name="Title 1"/>
          <p:cNvSpPr>
            <a:spLocks noGrp="1"/>
          </p:cNvSpPr>
          <p:nvPr>
            <p:ph type="title"/>
          </p:nvPr>
        </p:nvSpPr>
        <p:spPr>
          <a:xfrm>
            <a:off x="414000" y="150898"/>
            <a:ext cx="9126000" cy="1127462"/>
          </a:xfrm>
        </p:spPr>
        <p:txBody>
          <a:bodyPr>
            <a:normAutofit/>
          </a:bodyPr>
          <a:lstStyle/>
          <a:p>
            <a:r>
              <a:rPr lang="en-GB" dirty="0"/>
              <a:t>Titanic example</a:t>
            </a:r>
          </a:p>
        </p:txBody>
      </p:sp>
    </p:spTree>
    <p:extLst>
      <p:ext uri="{BB962C8B-B14F-4D97-AF65-F5344CB8AC3E}">
        <p14:creationId xmlns:p14="http://schemas.microsoft.com/office/powerpoint/2010/main" val="8154604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Bagging – takes a random sample from the data with replacement</a:t>
            </a:r>
          </a:p>
          <a:p>
            <a:endParaRPr lang="en-GB" dirty="0"/>
          </a:p>
          <a:p>
            <a:pPr marL="0" indent="0">
              <a:buNone/>
            </a:pPr>
            <a:endParaRPr lang="en-GB" dirty="0"/>
          </a:p>
          <a:p>
            <a:r>
              <a:rPr lang="en-GB" dirty="0"/>
              <a:t>This way, any strong variables in our dataset should still shine through, but will introduce a bit of randomness for weaker ones</a:t>
            </a:r>
          </a:p>
          <a:p>
            <a:r>
              <a:rPr lang="en-GB" dirty="0"/>
              <a:t>This can mean that the strong features dominate our prediction too much…</a:t>
            </a:r>
          </a:p>
        </p:txBody>
      </p:sp>
      <p:sp>
        <p:nvSpPr>
          <p:cNvPr id="4" name="Title 3"/>
          <p:cNvSpPr>
            <a:spLocks noGrp="1"/>
          </p:cNvSpPr>
          <p:nvPr>
            <p:ph type="title"/>
          </p:nvPr>
        </p:nvSpPr>
        <p:spPr>
          <a:xfrm>
            <a:off x="414000" y="-125748"/>
            <a:ext cx="9126000" cy="1404108"/>
          </a:xfrm>
        </p:spPr>
        <p:txBody>
          <a:bodyPr>
            <a:normAutofit/>
          </a:bodyPr>
          <a:lstStyle/>
          <a:p>
            <a:r>
              <a:rPr lang="en-GB" dirty="0"/>
              <a:t>Titanic example</a:t>
            </a:r>
            <a:endParaRPr lang="en-US" dirty="0"/>
          </a:p>
        </p:txBody>
      </p:sp>
      <p:pic>
        <p:nvPicPr>
          <p:cNvPr id="2" name="Picture 1"/>
          <p:cNvPicPr>
            <a:picLocks noChangeAspect="1"/>
          </p:cNvPicPr>
          <p:nvPr/>
        </p:nvPicPr>
        <p:blipFill>
          <a:blip r:embed="rId3"/>
          <a:stretch>
            <a:fillRect/>
          </a:stretch>
        </p:blipFill>
        <p:spPr>
          <a:xfrm>
            <a:off x="777421" y="2213449"/>
            <a:ext cx="4667094" cy="551745"/>
          </a:xfrm>
          <a:prstGeom prst="rect">
            <a:avLst/>
          </a:prstGeom>
        </p:spPr>
      </p:pic>
    </p:spTree>
    <p:extLst>
      <p:ext uri="{BB962C8B-B14F-4D97-AF65-F5344CB8AC3E}">
        <p14:creationId xmlns:p14="http://schemas.microsoft.com/office/powerpoint/2010/main" val="13039826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915858" cy="4546800"/>
          </a:xfrm>
        </p:spPr>
        <p:txBody>
          <a:bodyPr/>
          <a:lstStyle/>
          <a:p>
            <a:r>
              <a:rPr lang="en-GB" dirty="0"/>
              <a:t>The other way is that Random Forests take a subset of the available variables (usually around the square root of the total)</a:t>
            </a:r>
          </a:p>
          <a:p>
            <a:r>
              <a:rPr lang="en-GB" dirty="0"/>
              <a:t>This way, some trees won’t even come across those stronger variables until much further down the branches</a:t>
            </a:r>
          </a:p>
        </p:txBody>
      </p:sp>
      <p:sp>
        <p:nvSpPr>
          <p:cNvPr id="2" name="Title 1"/>
          <p:cNvSpPr>
            <a:spLocks noGrp="1"/>
          </p:cNvSpPr>
          <p:nvPr>
            <p:ph type="title"/>
          </p:nvPr>
        </p:nvSpPr>
        <p:spPr>
          <a:xfrm>
            <a:off x="414000" y="364670"/>
            <a:ext cx="9126000" cy="913690"/>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35372776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1015705" cy="4546800"/>
          </a:xfrm>
        </p:spPr>
        <p:txBody>
          <a:bodyPr/>
          <a:lstStyle/>
          <a:p>
            <a:r>
              <a:rPr lang="en-GB" dirty="0"/>
              <a:t>In Random Forests, the trees are grown out fully and therefore each one individually will </a:t>
            </a:r>
            <a:r>
              <a:rPr lang="en-GB" dirty="0" err="1"/>
              <a:t>overfit</a:t>
            </a:r>
            <a:endParaRPr lang="en-GB" dirty="0"/>
          </a:p>
          <a:p>
            <a:r>
              <a:rPr lang="en-GB" dirty="0"/>
              <a:t>However, by combining them together, we should be able to cancel out the mistakes of each tree by taking it to the majority vote</a:t>
            </a:r>
          </a:p>
        </p:txBody>
      </p:sp>
      <p:sp>
        <p:nvSpPr>
          <p:cNvPr id="2" name="Title 1"/>
          <p:cNvSpPr>
            <a:spLocks noGrp="1"/>
          </p:cNvSpPr>
          <p:nvPr>
            <p:ph type="title"/>
          </p:nvPr>
        </p:nvSpPr>
        <p:spPr>
          <a:xfrm>
            <a:off x="414000" y="314371"/>
            <a:ext cx="9126000" cy="963989"/>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2677895710"/>
      </p:ext>
    </p:extLst>
  </p:cSld>
  <p:clrMapOvr>
    <a:masterClrMapping/>
  </p:clrMapOvr>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QAC_Powerpoint_Template.potx</Template>
  <TotalTime>6280</TotalTime>
  <Words>5865</Words>
  <Application>Microsoft Office PowerPoint</Application>
  <PresentationFormat>Widescreen</PresentationFormat>
  <Paragraphs>526</Paragraphs>
  <Slides>103</Slides>
  <Notes>96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103</vt:i4>
      </vt:variant>
    </vt:vector>
  </HeadingPairs>
  <TitlesOfParts>
    <vt:vector size="111" baseType="lpstr">
      <vt:lpstr>Arial</vt:lpstr>
      <vt:lpstr>Calibri</vt:lpstr>
      <vt:lpstr>Georgia</vt:lpstr>
      <vt:lpstr>Lucida Sans</vt:lpstr>
      <vt:lpstr>Segoe UI</vt:lpstr>
      <vt:lpstr>Segoe UI Light</vt:lpstr>
      <vt:lpstr>Wingdings</vt:lpstr>
      <vt:lpstr>QAC_Powerpoint_Template</vt:lpstr>
      <vt:lpstr>R Programming</vt:lpstr>
      <vt:lpstr>Topics</vt:lpstr>
      <vt:lpstr>Getting Started</vt:lpstr>
      <vt:lpstr>Installation</vt:lpstr>
      <vt:lpstr>PowerPoint Presentation</vt:lpstr>
      <vt:lpstr>PowerPoint Presentation</vt:lpstr>
      <vt:lpstr>PowerPoint Presentation</vt:lpstr>
      <vt:lpstr>PowerPoint Presentation</vt:lpstr>
      <vt:lpstr>PowerPoint Presentation</vt:lpstr>
      <vt:lpstr>Data</vt:lpstr>
      <vt:lpstr>Getting Started</vt:lpstr>
      <vt:lpstr>Getting Started</vt:lpstr>
      <vt:lpstr>Getting Started</vt:lpstr>
      <vt:lpstr>Data types</vt:lpstr>
      <vt:lpstr>Assignment operator</vt:lpstr>
      <vt:lpstr>R Syntax</vt:lpstr>
      <vt:lpstr>R Syntax</vt:lpstr>
      <vt:lpstr>R Syntax</vt:lpstr>
      <vt:lpstr>Higher types</vt:lpstr>
      <vt:lpstr>Higher types</vt:lpstr>
      <vt:lpstr>Higher types</vt:lpstr>
      <vt:lpstr>Dataframe</vt:lpstr>
      <vt:lpstr>Dataframe</vt:lpstr>
      <vt:lpstr>Dataframe</vt:lpstr>
      <vt:lpstr>Dataframe</vt:lpstr>
      <vt:lpstr>Dataframe</vt:lpstr>
      <vt:lpstr>Matrix</vt:lpstr>
      <vt:lpstr>Matrix</vt:lpstr>
      <vt:lpstr>Matrix</vt:lpstr>
      <vt:lpstr>Matrix</vt:lpstr>
      <vt:lpstr>Matrix</vt:lpstr>
      <vt:lpstr>Factors</vt:lpstr>
      <vt:lpstr>Factors</vt:lpstr>
      <vt:lpstr>Factors</vt:lpstr>
      <vt:lpstr>Factors</vt:lpstr>
      <vt:lpstr>Logical operators</vt:lpstr>
      <vt:lpstr>Logical operators</vt:lpstr>
      <vt:lpstr>RStudio / Scripts</vt:lpstr>
      <vt:lpstr>Conditionals</vt:lpstr>
      <vt:lpstr>If/Else</vt:lpstr>
      <vt:lpstr>For</vt:lpstr>
      <vt:lpstr>Functions</vt:lpstr>
      <vt:lpstr>Functions</vt:lpstr>
      <vt:lpstr>Functions</vt:lpstr>
      <vt:lpstr>Anonymous functions</vt:lpstr>
      <vt:lpstr>Text functions</vt:lpstr>
      <vt:lpstr>Regex Functions</vt:lpstr>
      <vt:lpstr>Ellipses</vt:lpstr>
      <vt:lpstr>Ellipses</vt:lpstr>
      <vt:lpstr>R Libraries</vt:lpstr>
      <vt:lpstr>R Libraries</vt:lpstr>
      <vt:lpstr>Working directory</vt:lpstr>
      <vt:lpstr>Importing</vt:lpstr>
      <vt:lpstr>Exporting</vt:lpstr>
      <vt:lpstr>…and Python</vt:lpstr>
      <vt:lpstr>…and Python</vt:lpstr>
      <vt:lpstr>Plotting</vt:lpstr>
      <vt:lpstr>Plotting</vt:lpstr>
      <vt:lpstr>Plotting</vt:lpstr>
      <vt:lpstr>Plotting</vt:lpstr>
      <vt:lpstr>Plotting</vt:lpstr>
      <vt:lpstr>Plotting</vt:lpstr>
      <vt:lpstr>Plotting</vt:lpstr>
      <vt:lpstr>Plotting</vt:lpstr>
      <vt:lpstr>Plotting</vt:lpstr>
      <vt:lpstr>Plotting</vt:lpstr>
      <vt:lpstr>Plotting, histograms!</vt:lpstr>
      <vt:lpstr>Plotting, boxplots!</vt:lpstr>
      <vt:lpstr>Plotting, barplots!!</vt:lpstr>
      <vt:lpstr>Plotting, pie charts!</vt:lpstr>
      <vt:lpstr>Plotting</vt:lpstr>
      <vt:lpstr>Plotting</vt:lpstr>
      <vt:lpstr>Predictions</vt:lpstr>
      <vt:lpstr>Predictions</vt:lpstr>
      <vt:lpstr>Titanic example</vt:lpstr>
      <vt:lpstr>Titanic example</vt:lpstr>
      <vt:lpstr>An aside on Factors</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ggplot2</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Thomas Knowles</cp:lastModifiedBy>
  <cp:revision>207</cp:revision>
  <dcterms:created xsi:type="dcterms:W3CDTF">2016-09-15T10:26:31Z</dcterms:created>
  <dcterms:modified xsi:type="dcterms:W3CDTF">2019-06-14T08:47:42Z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