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613" r:id="rId2"/>
    <p:sldId id="616" r:id="rId3"/>
    <p:sldId id="620" r:id="rId4"/>
    <p:sldId id="631" r:id="rId5"/>
    <p:sldId id="639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0" r:id="rId15"/>
    <p:sldId id="638" r:id="rId16"/>
    <p:sldId id="629" r:id="rId17"/>
    <p:sldId id="619" r:id="rId1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57" autoAdjust="0"/>
    <p:restoredTop sz="78908" autoAdjust="0"/>
  </p:normalViewPr>
  <p:slideViewPr>
    <p:cSldViewPr snapToGrid="0">
      <p:cViewPr varScale="1">
        <p:scale>
          <a:sx n="67" d="100"/>
          <a:sy n="67" d="100"/>
        </p:scale>
        <p:origin x="35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Trade-off – serverless computing removes the need to manage infrastructure; however, work is expected to be completed quickly (usually 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03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On-demand computing service for running cloud based applications.</a:t>
            </a:r>
          </a:p>
          <a:p>
            <a:r>
              <a:rPr lang="en-US" dirty="0"/>
              <a:t>Resources available on-demand and can be created in minutes/seconds</a:t>
            </a:r>
          </a:p>
          <a:p>
            <a:r>
              <a:rPr lang="en-US" dirty="0"/>
              <a:t>Pay only for what you need, and as long as you are using the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4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– important decision. Template to create a VM, and include OS and other software (such as development tool or web hosting environments)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12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– allows you to respond quickly to changes in demand on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09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  <a:p>
            <a:r>
              <a:rPr lang="en-US" dirty="0"/>
              <a:t>Talk about microservice architecture:</a:t>
            </a:r>
          </a:p>
          <a:p>
            <a:r>
              <a:rPr lang="en-US" dirty="0"/>
              <a:t>	Solution broken into smaller, independent pieces (</a:t>
            </a:r>
            <a:r>
              <a:rPr lang="en-US" dirty="0" err="1"/>
              <a:t>eg</a:t>
            </a:r>
            <a:r>
              <a:rPr lang="en-US" dirty="0"/>
              <a:t>, front end, back end, storage - container for each)</a:t>
            </a:r>
          </a:p>
          <a:p>
            <a:r>
              <a:rPr lang="en-US" dirty="0"/>
              <a:t>	Means you can maintain, scale and update independently!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83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– notifications! Serverless apps respond to events!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13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Logic Apps could be used to create an order numbers &amp; send a follow-up email to a customer when they place an order, for example. Has to go through a workflow (doesn’t happen in a seconds or less…)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36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point – lots of sensors, input from others during game, etc. May want a notification when a player is showing signs of tiredness (could be HR monitor triggered)</a:t>
            </a:r>
          </a:p>
          <a:p>
            <a:r>
              <a:rPr lang="en-US" dirty="0"/>
              <a:t>Answer – Incur costs even when VM is idle. With SC Azure runs code when triggered and automatically deallocates resources when finished.</a:t>
            </a:r>
          </a:p>
          <a:p>
            <a:r>
              <a:rPr lang="en-US" b="1" dirty="0"/>
              <a:t>Only charged for the CPU time when SC runs!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13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03/07/2019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Azure Compute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DAB0C9-3DE9-B741-BC98-B836E912F8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You pick an </a:t>
            </a:r>
            <a:r>
              <a:rPr lang="en-US" b="1" dirty="0"/>
              <a:t>App Service Plan</a:t>
            </a:r>
          </a:p>
          <a:p>
            <a:pPr lvl="1"/>
            <a:r>
              <a:rPr lang="en-US" dirty="0"/>
              <a:t>There is a free-tier! (for small, low-traffic sites)</a:t>
            </a:r>
          </a:p>
          <a:p>
            <a:r>
              <a:rPr lang="en-US" dirty="0"/>
              <a:t>You pay for the Azure compute resources your app uses while it processes requests</a:t>
            </a:r>
          </a:p>
          <a:p>
            <a:r>
              <a:rPr lang="en-US" dirty="0"/>
              <a:t>The App Service Plan determines how much hardware is devoted to your host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91187-D409-0D4D-8054-6E7AB235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-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D64D5-505A-CA4F-BC40-267A96B090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9800" y="4313559"/>
            <a:ext cx="2159000" cy="177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8C2DE-C515-6B46-81C7-364B1075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8800" y="4447816"/>
            <a:ext cx="1651000" cy="15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7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6239A-180D-CC4F-8588-79BAA50B4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Infrastructure isn’t your responsibility – it’s handled by Azure</a:t>
            </a:r>
          </a:p>
          <a:p>
            <a:r>
              <a:rPr lang="en-US" dirty="0"/>
              <a:t>Scaling &amp; performance are handled automatically</a:t>
            </a:r>
          </a:p>
          <a:p>
            <a:r>
              <a:rPr lang="en-US" dirty="0"/>
              <a:t>Billed on resource used – no need to reserve capacity</a:t>
            </a:r>
          </a:p>
          <a:p>
            <a:endParaRPr lang="en-US" dirty="0"/>
          </a:p>
          <a:p>
            <a:r>
              <a:rPr lang="en-US" dirty="0"/>
              <a:t>You focus solely on the logic needed to execute and the </a:t>
            </a:r>
            <a:r>
              <a:rPr lang="en-US" b="1" dirty="0"/>
              <a:t>trigger</a:t>
            </a:r>
            <a:r>
              <a:rPr lang="en-US" dirty="0"/>
              <a:t> that is used to run your code</a:t>
            </a:r>
          </a:p>
          <a:p>
            <a:pPr lvl="1"/>
            <a:r>
              <a:rPr lang="en-US" dirty="0"/>
              <a:t>Can you think of an example?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02383-09F1-B246-B37A-FDDB978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9AF7B-095D-E447-81B0-F2603D70D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000" y="4313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6239A-180D-CC4F-8588-79BAA50B4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Configure Serverless App to respond to events: REST endpoint, periodic timer, message from another Azure service!</a:t>
            </a:r>
          </a:p>
          <a:p>
            <a:pPr lvl="1"/>
            <a:r>
              <a:rPr lang="en-US" dirty="0"/>
              <a:t>App only runs when it’s triggered by an event</a:t>
            </a:r>
          </a:p>
          <a:p>
            <a:r>
              <a:rPr lang="en-US" b="1" dirty="0"/>
              <a:t>1) Azure Functions</a:t>
            </a:r>
          </a:p>
          <a:p>
            <a:pPr lvl="1"/>
            <a:r>
              <a:rPr lang="en-US" dirty="0"/>
              <a:t>Commonly used when you need to respond to an event</a:t>
            </a:r>
          </a:p>
          <a:p>
            <a:pPr lvl="1"/>
            <a:r>
              <a:rPr lang="en-US" dirty="0"/>
              <a:t>Used when this can happen quickly (within seconds or less)</a:t>
            </a:r>
          </a:p>
          <a:p>
            <a:r>
              <a:rPr lang="en-US" b="1" dirty="0"/>
              <a:t>2) Azure Logic Apps</a:t>
            </a:r>
          </a:p>
          <a:p>
            <a:pPr lvl="1"/>
            <a:r>
              <a:rPr lang="en-US" dirty="0"/>
              <a:t>Can be used like functions, but specifically for executing </a:t>
            </a:r>
            <a:r>
              <a:rPr lang="en-US" b="1" i="1" dirty="0"/>
              <a:t>workflows </a:t>
            </a:r>
            <a:r>
              <a:rPr lang="en-US" dirty="0"/>
              <a:t>from pre-defined logic blocks (instead of executing code)</a:t>
            </a:r>
          </a:p>
          <a:p>
            <a:pPr lvl="1"/>
            <a:r>
              <a:rPr lang="en-US" dirty="0"/>
              <a:t>Designed to automate business processes, and created using a visual designer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02383-09F1-B246-B37A-FDDB978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9AF7B-095D-E447-81B0-F2603D70D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0" y="2789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8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6239A-180D-CC4F-8588-79BAA50B4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Scaling on demand means Serverless Computing is a solid choice when demand is variable</a:t>
            </a:r>
          </a:p>
          <a:p>
            <a:pPr lvl="1"/>
            <a:r>
              <a:rPr lang="en-US" dirty="0"/>
              <a:t>For example, receiving more data during a game when using an IoT solution to monitor athletes</a:t>
            </a:r>
          </a:p>
          <a:p>
            <a:pPr lvl="1"/>
            <a:endParaRPr lang="en-US" dirty="0"/>
          </a:p>
          <a:p>
            <a:r>
              <a:rPr lang="en-US" dirty="0"/>
              <a:t>Why is this better than a VM based approach?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02383-09F1-B246-B37A-FDDB978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 - Costs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9AF7B-095D-E447-81B0-F2603D70D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000" y="4313559"/>
            <a:ext cx="2159000" cy="177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FED2B-00D1-1F45-9FF0-CAF4AC5C28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8800" y="4447816"/>
            <a:ext cx="1651000" cy="15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1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729D2E-3C43-2D4F-A1E5-6EA2D40A0E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You don’t need an ‘all or nothing’  approach</a:t>
            </a:r>
          </a:p>
          <a:p>
            <a:r>
              <a:rPr lang="en-US" dirty="0"/>
              <a:t>Each of the previously seen options provide benefits as well as trade-offs against other options</a:t>
            </a:r>
          </a:p>
          <a:p>
            <a:r>
              <a:rPr lang="en-US" dirty="0"/>
              <a:t>Any examples of trade-offs?</a:t>
            </a:r>
          </a:p>
          <a:p>
            <a:endParaRPr lang="en-US" dirty="0"/>
          </a:p>
          <a:p>
            <a:r>
              <a:rPr lang="en-US" dirty="0"/>
              <a:t>Important to think about what task you need carried out before picking a strategy</a:t>
            </a:r>
          </a:p>
          <a:p>
            <a:pPr lvl="1"/>
            <a:r>
              <a:rPr lang="en-US" dirty="0"/>
              <a:t>Should always consider costs implications – for example, don’t use a VM when you can use Serverless Computing for a specific task, use containers on one VM instead of creating separate VMs,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EE9D9-E251-2346-9F6D-ED8DB898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computing strategy is right?</a:t>
            </a:r>
          </a:p>
        </p:txBody>
      </p:sp>
    </p:spTree>
    <p:extLst>
      <p:ext uri="{BB962C8B-B14F-4D97-AF65-F5344CB8AC3E}">
        <p14:creationId xmlns:p14="http://schemas.microsoft.com/office/powerpoint/2010/main" val="52021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9E59-D4BC-CA4A-9317-1830AE8A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Deploy an Azure VM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E96AD-116A-FE42-B740-5DCCA464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A98B7-B371-184E-8BF0-338141CC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Directions:</a:t>
            </a:r>
          </a:p>
          <a:p>
            <a:pPr lvl="1"/>
            <a:r>
              <a:rPr lang="en-US" dirty="0"/>
              <a:t>Create a resource group</a:t>
            </a:r>
          </a:p>
          <a:p>
            <a:pPr lvl="1"/>
            <a:r>
              <a:rPr lang="en-US" dirty="0"/>
              <a:t>Add a VM to this resource group and deploy it in UK South</a:t>
            </a:r>
          </a:p>
          <a:p>
            <a:pPr lvl="1"/>
            <a:r>
              <a:rPr lang="en-US" dirty="0"/>
              <a:t>Connect to the Virtual Machine using Microsoft Remote Desktop</a:t>
            </a:r>
          </a:p>
          <a:p>
            <a:pPr lvl="1"/>
            <a:r>
              <a:rPr lang="en-US" dirty="0"/>
              <a:t>Delete your Virtual Machine so no costs are incurred moving forward</a:t>
            </a:r>
          </a:p>
          <a:p>
            <a:pPr lvl="1"/>
            <a:endParaRPr lang="en-US" dirty="0"/>
          </a:p>
          <a:p>
            <a:r>
              <a:rPr lang="en-US" dirty="0"/>
              <a:t>Debrief:</a:t>
            </a:r>
          </a:p>
          <a:p>
            <a:pPr lvl="1"/>
            <a:r>
              <a:rPr lang="en-US" dirty="0"/>
              <a:t>Feedback thoughts to rest of group</a:t>
            </a:r>
          </a:p>
        </p:txBody>
      </p:sp>
    </p:spTree>
    <p:extLst>
      <p:ext uri="{BB962C8B-B14F-4D97-AF65-F5344CB8AC3E}">
        <p14:creationId xmlns:p14="http://schemas.microsoft.com/office/powerpoint/2010/main" val="260521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discussed multiple Azure compute options, such as:</a:t>
            </a:r>
          </a:p>
          <a:p>
            <a:pPr lvl="1"/>
            <a:r>
              <a:rPr lang="en-GB" dirty="0"/>
              <a:t>VMs</a:t>
            </a:r>
          </a:p>
          <a:p>
            <a:pPr lvl="1"/>
            <a:r>
              <a:rPr lang="en-GB" dirty="0"/>
              <a:t>Containers</a:t>
            </a:r>
          </a:p>
          <a:p>
            <a:pPr lvl="1"/>
            <a:r>
              <a:rPr lang="en-GB" dirty="0"/>
              <a:t>App Service</a:t>
            </a:r>
          </a:p>
          <a:p>
            <a:pPr lvl="1"/>
            <a:r>
              <a:rPr lang="en-GB" dirty="0"/>
              <a:t>Serverless Computing</a:t>
            </a:r>
          </a:p>
          <a:p>
            <a:r>
              <a:rPr lang="en-GB" dirty="0"/>
              <a:t>You deployed a Virtual Machine in Azure(!)</a:t>
            </a:r>
          </a:p>
          <a:p>
            <a:r>
              <a:rPr lang="en-GB" dirty="0"/>
              <a:t>We discussed how to devise a good computing strategy using Azure services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23170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Azure Virtual Machines</a:t>
            </a:r>
          </a:p>
          <a:p>
            <a:r>
              <a:rPr lang="en-GB" dirty="0"/>
              <a:t>Azure Containers</a:t>
            </a:r>
          </a:p>
          <a:p>
            <a:r>
              <a:rPr lang="en-GB" dirty="0"/>
              <a:t>Azure App Service</a:t>
            </a:r>
          </a:p>
          <a:p>
            <a:r>
              <a:rPr lang="en-GB" dirty="0"/>
              <a:t>Serverless Computing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0" y="1921382"/>
            <a:ext cx="6359767" cy="626400"/>
          </a:xfrm>
        </p:spPr>
        <p:txBody>
          <a:bodyPr/>
          <a:lstStyle/>
          <a:p>
            <a:r>
              <a:rPr lang="en-GB" sz="4000" dirty="0"/>
              <a:t>Presentation contents: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/>
          <a:lstStyle/>
          <a:p>
            <a:r>
              <a:rPr lang="en-GB" dirty="0"/>
              <a:t>Identify Azure compute options</a:t>
            </a:r>
          </a:p>
          <a:p>
            <a:r>
              <a:rPr lang="en-GB" dirty="0"/>
              <a:t>Be able to deploy a Virtual Machine using the Azure Portal</a:t>
            </a:r>
          </a:p>
          <a:p>
            <a:r>
              <a:rPr lang="en-GB" dirty="0"/>
              <a:t>Explore how to select compute options that are appropriate for your business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is Azure compute?</a:t>
            </a:r>
          </a:p>
          <a:p>
            <a:endParaRPr lang="en-US" dirty="0"/>
          </a:p>
          <a:p>
            <a:r>
              <a:rPr lang="en-US" dirty="0"/>
              <a:t>Four common techniques for performing compute in Azure: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Virtual Machines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Containers – don’t include operating system, instead using host 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Azure App Service – PaaS for hosting enterprise-grade web-orientated applications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Serverless Computing – cloud-hosted execution environment that runs code but completely abstracts it from underlying host environment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Compute</a:t>
            </a:r>
          </a:p>
        </p:txBody>
      </p:sp>
    </p:spTree>
    <p:extLst>
      <p:ext uri="{BB962C8B-B14F-4D97-AF65-F5344CB8AC3E}">
        <p14:creationId xmlns:p14="http://schemas.microsoft.com/office/powerpoint/2010/main" val="24171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6F1B9A-3697-0E41-BA5B-C9C35DB993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Let you create and use VMs in the cloud</a:t>
            </a:r>
          </a:p>
          <a:p>
            <a:r>
              <a:rPr lang="en-US" dirty="0"/>
              <a:t>Provide IaaS in form of a virtualized server</a:t>
            </a:r>
          </a:p>
          <a:p>
            <a:r>
              <a:rPr lang="en-US" dirty="0"/>
              <a:t>VMs are an ideal choice when you need:</a:t>
            </a:r>
          </a:p>
          <a:p>
            <a:pPr lvl="1"/>
            <a:r>
              <a:rPr lang="en-US" dirty="0"/>
              <a:t>Total control over an OS</a:t>
            </a:r>
          </a:p>
          <a:p>
            <a:pPr lvl="1"/>
            <a:r>
              <a:rPr lang="en-US" dirty="0"/>
              <a:t>The ability to run custom software</a:t>
            </a:r>
          </a:p>
          <a:p>
            <a:pPr lvl="1"/>
            <a:r>
              <a:rPr lang="en-US" dirty="0"/>
              <a:t>To use custom hosting configurations</a:t>
            </a:r>
          </a:p>
          <a:p>
            <a:pPr lvl="1"/>
            <a:endParaRPr lang="en-US" dirty="0"/>
          </a:p>
          <a:p>
            <a:r>
              <a:rPr lang="en-US" dirty="0"/>
              <a:t>Can be created and provisioned in minutes when you select a pre-configured </a:t>
            </a:r>
            <a:r>
              <a:rPr lang="en-US" b="1" i="1" dirty="0"/>
              <a:t>VM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3D034E-EF3F-1846-AAA3-A4D162B9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2EA44-6ED2-B34A-ADD9-55EDFD044D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472" y="4099516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5729F-0533-9D4E-83B7-1C6915BE80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Excellent choice when moving from physical server to the cloud – lift and shift</a:t>
            </a:r>
          </a:p>
          <a:p>
            <a:r>
              <a:rPr lang="en-US" dirty="0"/>
              <a:t>Create image of physical server and host it within a VM with little or no changes</a:t>
            </a:r>
          </a:p>
          <a:p>
            <a:r>
              <a:rPr lang="en-US" dirty="0"/>
              <a:t>Up to you, as the user, to update and maintain the VM (just as you would the physical server)</a:t>
            </a:r>
          </a:p>
          <a:p>
            <a:endParaRPr lang="en-US" dirty="0"/>
          </a:p>
          <a:p>
            <a:r>
              <a:rPr lang="en-US" dirty="0"/>
              <a:t>You can scale VMs in the cloud using:</a:t>
            </a:r>
          </a:p>
          <a:p>
            <a:pPr lvl="1"/>
            <a:r>
              <a:rPr lang="en-US" b="1" dirty="0"/>
              <a:t>Virtual Machine Scale Sets </a:t>
            </a:r>
            <a:r>
              <a:rPr lang="en-US" dirty="0"/>
              <a:t>– think, elasticity!</a:t>
            </a:r>
          </a:p>
          <a:p>
            <a:pPr lvl="1"/>
            <a:r>
              <a:rPr lang="en-US" b="1" dirty="0"/>
              <a:t>Azure Batch </a:t>
            </a:r>
            <a:r>
              <a:rPr lang="en-US" dirty="0"/>
              <a:t>– large scale job scheduling and compute management</a:t>
            </a:r>
          </a:p>
          <a:p>
            <a:pPr lvl="2"/>
            <a:r>
              <a:rPr lang="en-US" dirty="0"/>
              <a:t>Can scale tens, hundreds or thousands of VMs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6C93C-D229-3340-99A8-8E82F82C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the Cloud with VMs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CB12C-9B6F-7640-B715-6B3F5C4310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472" y="4099516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3EC7C4-4B63-BF4D-AF59-17B86E412A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Great choice if running multiple instances of an application on a single virtual machine</a:t>
            </a:r>
          </a:p>
          <a:p>
            <a:pPr lvl="1"/>
            <a:r>
              <a:rPr lang="en-US" dirty="0"/>
              <a:t>Container orchestrator can start, stop, and scale out application instances as needed</a:t>
            </a:r>
          </a:p>
          <a:p>
            <a:endParaRPr lang="en-US" dirty="0"/>
          </a:p>
          <a:p>
            <a:r>
              <a:rPr lang="en-US" dirty="0"/>
              <a:t>Meant to be lightweight, created, scaled out and stopped dynamically</a:t>
            </a:r>
          </a:p>
          <a:p>
            <a:pPr lvl="1"/>
            <a:r>
              <a:rPr lang="en-US" dirty="0"/>
              <a:t>Why is this design good?</a:t>
            </a:r>
          </a:p>
          <a:p>
            <a:pPr lvl="1"/>
            <a:endParaRPr lang="en-US" dirty="0"/>
          </a:p>
          <a:p>
            <a:r>
              <a:rPr lang="en-US" dirty="0"/>
              <a:t>Can run multiple isolated applications on a single VM host – don’t need separate VMs for</a:t>
            </a:r>
          </a:p>
          <a:p>
            <a:pPr marL="0" indent="0">
              <a:buNone/>
            </a:pPr>
            <a:r>
              <a:rPr lang="en-US" dirty="0"/>
              <a:t>    each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9B6E6-57AD-0044-A7AB-D6466438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2069A-31FF-BF4E-A202-F11F7BC5A7F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0" y="4313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3D5C59-30E5-3840-B9C2-CE936B8C2D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Azure supports Docker containers, which can be managed in several ways:</a:t>
            </a:r>
          </a:p>
          <a:p>
            <a:r>
              <a:rPr lang="en-US" dirty="0"/>
              <a:t>1)  </a:t>
            </a:r>
            <a:r>
              <a:rPr lang="en-US" b="1" dirty="0"/>
              <a:t>Azure Container Instances (ACI)</a:t>
            </a:r>
          </a:p>
          <a:p>
            <a:pPr lvl="1"/>
            <a:r>
              <a:rPr lang="en-US" dirty="0"/>
              <a:t>PaaS offering = Fastest and simplest way to run a container in Azure</a:t>
            </a:r>
          </a:p>
          <a:p>
            <a:pPr lvl="1"/>
            <a:r>
              <a:rPr lang="en-US" dirty="0"/>
              <a:t>No management of any VMs or configuration of any additional services</a:t>
            </a:r>
          </a:p>
          <a:p>
            <a:r>
              <a:rPr lang="en-US" dirty="0"/>
              <a:t>2) </a:t>
            </a:r>
            <a:r>
              <a:rPr lang="en-US" b="1" dirty="0"/>
              <a:t>Azure Kubernetes Services (AKS)</a:t>
            </a:r>
          </a:p>
          <a:p>
            <a:pPr lvl="1"/>
            <a:r>
              <a:rPr lang="en-US" dirty="0"/>
              <a:t>Automating &amp; managing large no. of containers is known as </a:t>
            </a:r>
            <a:r>
              <a:rPr lang="en-US" i="1" dirty="0"/>
              <a:t>orchestration</a:t>
            </a:r>
          </a:p>
          <a:p>
            <a:pPr lvl="1"/>
            <a:r>
              <a:rPr lang="en-US" dirty="0"/>
              <a:t>AKS is a complete orchestration service</a:t>
            </a:r>
          </a:p>
          <a:p>
            <a:pPr lvl="1"/>
            <a:endParaRPr lang="en-US" dirty="0"/>
          </a:p>
          <a:p>
            <a:r>
              <a:rPr lang="en-US" dirty="0"/>
              <a:t>Why would we use containers in our solutions?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C9597-C9F9-E542-80E9-36A48830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Containers in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619CA-E3F9-C94D-AC7A-A21F174D08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0" y="4313559"/>
            <a:ext cx="2159000" cy="177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FF0AD-CE27-8D40-8DBF-20BFC44B17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3271" y="2024055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9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DAB0C9-3DE9-B741-BC98-B836E912F8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PaaS – allows you to focus on the website and API logic </a:t>
            </a:r>
          </a:p>
          <a:p>
            <a:pPr lvl="1"/>
            <a:r>
              <a:rPr lang="en-US" dirty="0"/>
              <a:t>Azure takes care of infrastructure to run and scale your web apps</a:t>
            </a:r>
          </a:p>
          <a:p>
            <a:r>
              <a:rPr lang="en-US" dirty="0"/>
              <a:t>Offers auto-scaling &amp; high availability</a:t>
            </a:r>
          </a:p>
          <a:p>
            <a:r>
              <a:rPr lang="en-US" dirty="0"/>
              <a:t>Supports Windows and Linux</a:t>
            </a:r>
          </a:p>
          <a:p>
            <a:r>
              <a:rPr lang="en-US" dirty="0"/>
              <a:t>Enables automated deployments from GitHub, Azure DevOps or any Git repo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91187-D409-0D4D-8054-6E7AB235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D64D5-505A-CA4F-BC40-267A96B090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9800" y="4313559"/>
            <a:ext cx="2159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61222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900</TotalTime>
  <Words>1132</Words>
  <Application>Microsoft Macintosh PowerPoint</Application>
  <PresentationFormat>Widescreen</PresentationFormat>
  <Paragraphs>139</Paragraphs>
  <Slides>17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Segoe UI</vt:lpstr>
      <vt:lpstr>QAC_Powerpoint_Template</vt:lpstr>
      <vt:lpstr>Microsoft Azure</vt:lpstr>
      <vt:lpstr>Presentation contents:</vt:lpstr>
      <vt:lpstr>Course objectives</vt:lpstr>
      <vt:lpstr>Azure Compute</vt:lpstr>
      <vt:lpstr>Azure Virtual Machines</vt:lpstr>
      <vt:lpstr>Moving to the Cloud with VMs</vt:lpstr>
      <vt:lpstr>Containers in Azure</vt:lpstr>
      <vt:lpstr>Manage Containers in Azure</vt:lpstr>
      <vt:lpstr>Azure App Service</vt:lpstr>
      <vt:lpstr>Azure App Service - Costs</vt:lpstr>
      <vt:lpstr>Serverless Computing</vt:lpstr>
      <vt:lpstr>Serverless Computing</vt:lpstr>
      <vt:lpstr>Serverless Computing - Costs</vt:lpstr>
      <vt:lpstr>Which computing strategy is right?</vt:lpstr>
      <vt:lpstr>Task: Deploy an Azure VM</vt:lpstr>
      <vt:lpstr>Course Summary</vt:lpstr>
      <vt:lpstr>Thank you for listening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Daniel Smith</dc:creator>
  <cp:lastModifiedBy>Grindrod, Jordan (PG)</cp:lastModifiedBy>
  <cp:revision>120</cp:revision>
  <dcterms:created xsi:type="dcterms:W3CDTF">2019-03-11T14:42:40Z</dcterms:created>
  <dcterms:modified xsi:type="dcterms:W3CDTF">2019-07-03T11:27:48Z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