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Lst>
  <p:sldSz cx="12192000" cy="6858000"/>
  <p:notesSz cx="6794500" cy="99218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2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2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2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2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4727520" y="4892400"/>
            <a:ext cx="2735280" cy="152676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5447880" y="0"/>
            <a:ext cx="6742800" cy="6856560"/>
          </a:xfrm>
          <a:prstGeom prst="rect">
            <a:avLst/>
          </a:prstGeom>
          <a:solidFill>
            <a:srgbClr val="0a5188">
              <a:alpha val="95000"/>
            </a:srgbClr>
          </a:solidFill>
          <a:ln w="12600">
            <a:noFill/>
          </a:ln>
        </p:spPr>
        <p:style>
          <a:lnRef idx="0"/>
          <a:fillRef idx="0"/>
          <a:effectRef idx="0"/>
          <a:fontRef idx="minor"/>
        </p:style>
      </p:sp>
      <p:sp>
        <p:nvSpPr>
          <p:cNvPr id="40"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0"/>
            <a:ext cx="12190680" cy="1543320"/>
          </a:xfrm>
          <a:prstGeom prst="rect">
            <a:avLst/>
          </a:prstGeom>
          <a:solidFill>
            <a:srgbClr val="0a5188"/>
          </a:solidFill>
          <a:ln w="12600">
            <a:solidFill>
              <a:srgbClr val="0a5188"/>
            </a:solidFill>
            <a:miter/>
          </a:ln>
        </p:spPr>
        <p:style>
          <a:lnRef idx="0"/>
          <a:fillRef idx="0"/>
          <a:effectRef idx="0"/>
          <a:fontRef idx="minor"/>
        </p:style>
      </p:sp>
      <p:sp>
        <p:nvSpPr>
          <p:cNvPr id="79" name="CustomShape 2"/>
          <p:cNvSpPr/>
          <p:nvPr/>
        </p:nvSpPr>
        <p:spPr>
          <a:xfrm>
            <a:off x="9061560" y="6403320"/>
            <a:ext cx="2843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7C0060A9-F1C5-4A4C-9D43-97DDF057A657}" type="slidenum">
              <a:rPr b="0" lang="en-GB" sz="1000" spc="-1" strike="noStrike">
                <a:solidFill>
                  <a:srgbClr val="008fd0"/>
                </a:solidFill>
                <a:latin typeface="Arial"/>
                <a:ea typeface="DejaVu Sans"/>
              </a:rPr>
              <a:t>&lt;number&gt;</a:t>
            </a:fld>
            <a:endParaRPr b="0" lang="en-GB" sz="1000" spc="-1" strike="noStrike">
              <a:latin typeface="Arial"/>
            </a:endParaRPr>
          </a:p>
        </p:txBody>
      </p:sp>
      <p:pic>
        <p:nvPicPr>
          <p:cNvPr id="80" name="Picture 7" descr=""/>
          <p:cNvPicPr/>
          <p:nvPr/>
        </p:nvPicPr>
        <p:blipFill>
          <a:blip r:embed="rId2"/>
          <a:stretch/>
        </p:blipFill>
        <p:spPr>
          <a:xfrm>
            <a:off x="5297760" y="5994720"/>
            <a:ext cx="1595520" cy="890280"/>
          </a:xfrm>
          <a:prstGeom prst="rect">
            <a:avLst/>
          </a:prstGeom>
          <a:ln>
            <a:noFill/>
          </a:ln>
        </p:spPr>
      </p:pic>
      <p:sp>
        <p:nvSpPr>
          <p:cNvPr id="81"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8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0" y="0"/>
            <a:ext cx="12190680" cy="1543320"/>
          </a:xfrm>
          <a:prstGeom prst="rect">
            <a:avLst/>
          </a:prstGeom>
          <a:solidFill>
            <a:srgbClr val="0a5188"/>
          </a:solidFill>
          <a:ln w="12600">
            <a:solidFill>
              <a:srgbClr val="0a5188"/>
            </a:solidFill>
            <a:miter/>
          </a:ln>
        </p:spPr>
        <p:style>
          <a:lnRef idx="0"/>
          <a:fillRef idx="0"/>
          <a:effectRef idx="0"/>
          <a:fontRef idx="minor"/>
        </p:style>
      </p:sp>
      <p:pic>
        <p:nvPicPr>
          <p:cNvPr id="120" name="Picture 6" descr=""/>
          <p:cNvPicPr/>
          <p:nvPr/>
        </p:nvPicPr>
        <p:blipFill>
          <a:blip r:embed=""/>
          <a:stretch/>
        </p:blipFill>
        <p:spPr>
          <a:xfrm>
            <a:off x="5297760" y="5994720"/>
            <a:ext cx="1595520" cy="890280"/>
          </a:xfrm>
          <a:prstGeom prst="rect">
            <a:avLst/>
          </a:prstGeom>
          <a:ln>
            <a:noFill/>
          </a:ln>
        </p:spPr>
      </p:pic>
      <p:pic>
        <p:nvPicPr>
          <p:cNvPr id="121" name="Picture 5" descr=""/>
          <p:cNvPicPr/>
          <p:nvPr/>
        </p:nvPicPr>
        <p:blipFill>
          <a:blip r:embed="rId2"/>
          <a:stretch/>
        </p:blipFill>
        <p:spPr>
          <a:xfrm>
            <a:off x="531360" y="2117880"/>
            <a:ext cx="723240" cy="781200"/>
          </a:xfrm>
          <a:prstGeom prst="rect">
            <a:avLst/>
          </a:prstGeom>
          <a:ln>
            <a:noFill/>
          </a:ln>
        </p:spPr>
      </p:pic>
      <p:pic>
        <p:nvPicPr>
          <p:cNvPr id="122" name="Picture 6" descr=""/>
          <p:cNvPicPr/>
          <p:nvPr/>
        </p:nvPicPr>
        <p:blipFill>
          <a:blip r:embed="rId3"/>
          <a:stretch/>
        </p:blipFill>
        <p:spPr>
          <a:xfrm>
            <a:off x="531360" y="4573440"/>
            <a:ext cx="723240" cy="723240"/>
          </a:xfrm>
          <a:prstGeom prst="rect">
            <a:avLst/>
          </a:prstGeom>
          <a:ln>
            <a:noFill/>
          </a:ln>
        </p:spPr>
      </p:pic>
      <p:sp>
        <p:nvSpPr>
          <p:cNvPr id="123"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2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784800" cy="6879240"/>
          </a:xfrm>
          <a:prstGeom prst="rect">
            <a:avLst/>
          </a:prstGeom>
          <a:solidFill>
            <a:srgbClr val="0a5188"/>
          </a:solidFill>
          <a:ln w="12600">
            <a:noFill/>
          </a:ln>
        </p:spPr>
        <p:style>
          <a:lnRef idx="0"/>
          <a:fillRef idx="0"/>
          <a:effectRef idx="0"/>
          <a:fontRef idx="minor"/>
        </p:style>
      </p:sp>
      <p:sp>
        <p:nvSpPr>
          <p:cNvPr id="162" name="CustomShape 2"/>
          <p:cNvSpPr/>
          <p:nvPr/>
        </p:nvSpPr>
        <p:spPr>
          <a:xfrm>
            <a:off x="9061560" y="6492960"/>
            <a:ext cx="2843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CC904666-F62D-4758-8F02-F5E5083B5307}" type="slidenum">
              <a:rPr b="0" lang="en-GB" sz="1000" spc="-1" strike="noStrike">
                <a:solidFill>
                  <a:srgbClr val="008fd0"/>
                </a:solidFill>
                <a:latin typeface="Arial"/>
                <a:ea typeface="DejaVu Sans"/>
              </a:rPr>
              <a:t>&lt;number&gt;</a:t>
            </a:fld>
            <a:endParaRPr b="0" lang="en-GB" sz="1000" spc="-1" strike="noStrike">
              <a:latin typeface="Arial"/>
            </a:endParaRPr>
          </a:p>
        </p:txBody>
      </p:sp>
      <p:pic>
        <p:nvPicPr>
          <p:cNvPr id="163" name="Picture 6" descr=""/>
          <p:cNvPicPr/>
          <p:nvPr/>
        </p:nvPicPr>
        <p:blipFill>
          <a:blip r:embed=""/>
          <a:stretch/>
        </p:blipFill>
        <p:spPr>
          <a:xfrm>
            <a:off x="5297760" y="5994720"/>
            <a:ext cx="1595520" cy="890280"/>
          </a:xfrm>
          <a:prstGeom prst="rect">
            <a:avLst/>
          </a:prstGeom>
          <a:ln>
            <a:noFill/>
          </a:ln>
        </p:spPr>
      </p:pic>
      <p:sp>
        <p:nvSpPr>
          <p:cNvPr id="164"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2" name="Picture 4" descr=""/>
          <p:cNvPicPr/>
          <p:nvPr/>
        </p:nvPicPr>
        <p:blipFill>
          <a:blip r:embed=""/>
          <a:stretch/>
        </p:blipFill>
        <p:spPr>
          <a:xfrm>
            <a:off x="4727520" y="4892400"/>
            <a:ext cx="2735280" cy="1526760"/>
          </a:xfrm>
          <a:prstGeom prst="rect">
            <a:avLst/>
          </a:prstGeom>
          <a:ln>
            <a:noFill/>
          </a:ln>
        </p:spPr>
      </p:pic>
      <p:sp>
        <p:nvSpPr>
          <p:cNvPr id="203"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0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914400" y="1063440"/>
            <a:ext cx="10362960" cy="25545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Python Flask</a:t>
            </a:r>
            <a:endParaRPr b="0" lang="en-GB" sz="6000" spc="-1" strike="noStrike">
              <a:latin typeface="Arial"/>
            </a:endParaRPr>
          </a:p>
        </p:txBody>
      </p:sp>
      <p:sp>
        <p:nvSpPr>
          <p:cNvPr id="242" name="CustomShape 2"/>
          <p:cNvSpPr/>
          <p:nvPr/>
        </p:nvSpPr>
        <p:spPr>
          <a:xfrm>
            <a:off x="914400" y="3886200"/>
            <a:ext cx="10362960" cy="43776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90" strike="noStrike" cap="all">
                <a:solidFill>
                  <a:srgbClr val="005aab"/>
                </a:solidFill>
                <a:latin typeface="Arial"/>
                <a:ea typeface="DejaVu Sans"/>
              </a:rPr>
              <a:t>Introduction</a:t>
            </a:r>
            <a:endParaRPr b="0" lang="en-GB"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Flask is a Python driven Micro-Framework:</a:t>
            </a:r>
            <a:endParaRPr b="0" lang="en-GB" sz="1800" spc="-1" strike="noStrike">
              <a:latin typeface="Arial"/>
            </a:endParaRPr>
          </a:p>
          <a:p>
            <a:pPr lvl="1" marL="864000" indent="-322920">
              <a:lnSpc>
                <a:spcPct val="100000"/>
              </a:lnSpc>
              <a:spcBef>
                <a:spcPts val="1134"/>
              </a:spcBef>
              <a:buClr>
                <a:srgbClr val="000000"/>
              </a:buClr>
              <a:buSzPct val="75000"/>
              <a:buFont typeface="Symbol"/>
              <a:buChar char=""/>
            </a:pPr>
            <a:r>
              <a:rPr b="0" lang="en-GB" sz="1800" spc="-1" strike="noStrike">
                <a:solidFill>
                  <a:srgbClr val="565759"/>
                </a:solidFill>
                <a:latin typeface="Calibri"/>
                <a:ea typeface="DejaVu Sans"/>
              </a:rPr>
              <a:t>The “micro” in micro-framework means Flask aims to keep the core simple but extensible.</a:t>
            </a:r>
            <a:endParaRPr b="0" lang="en-GB" sz="1800" spc="-1" strike="noStrike">
              <a:latin typeface="Arial"/>
            </a:endParaRPr>
          </a:p>
          <a:p>
            <a:pPr lvl="1" marL="864000" indent="-322920">
              <a:lnSpc>
                <a:spcPct val="100000"/>
              </a:lnSpc>
              <a:spcBef>
                <a:spcPts val="1134"/>
              </a:spcBef>
              <a:buClr>
                <a:srgbClr val="000000"/>
              </a:buClr>
              <a:buSzPct val="75000"/>
              <a:buFont typeface="Symbol"/>
              <a:buChar char=""/>
            </a:pPr>
            <a:r>
              <a:rPr b="0" lang="en-GB" sz="1600" spc="-1" strike="noStrike">
                <a:solidFill>
                  <a:srgbClr val="565759"/>
                </a:solidFill>
                <a:latin typeface="Calibri"/>
                <a:ea typeface="DejaVu Sans"/>
              </a:rPr>
              <a:t>Framework means a structure for supporting or enclosing something else, especially a skeletal support used as the basis for something being constructed. In short, it is a set of methodologies and design considerations one should follow to achieve a web-conforming application.</a:t>
            </a:r>
            <a:endParaRPr b="0" lang="en-GB" sz="1600" spc="-1" strike="noStrike">
              <a:latin typeface="Arial"/>
            </a:endParaRPr>
          </a:p>
          <a:p>
            <a:pPr>
              <a:lnSpc>
                <a:spcPct val="100000"/>
              </a:lnSpc>
              <a:spcBef>
                <a:spcPts val="1417"/>
              </a:spcBef>
            </a:pPr>
            <a:endParaRPr b="0" lang="en-GB" sz="1600" spc="-1" strike="noStrike">
              <a:latin typeface="Arial"/>
            </a:endParaRPr>
          </a:p>
          <a:p>
            <a:pPr marL="185760" indent="-184320">
              <a:lnSpc>
                <a:spcPct val="100000"/>
              </a:lnSpc>
              <a:spcBef>
                <a:spcPts val="1417"/>
              </a:spcBef>
              <a:buClr>
                <a:srgbClr val="008fd0"/>
              </a:buClr>
              <a:buFont typeface="Arial"/>
              <a:buChar char="›"/>
            </a:pPr>
            <a:r>
              <a:rPr b="0" lang="en-GB" sz="1800" spc="-1" strike="noStrike">
                <a:solidFill>
                  <a:srgbClr val="565759"/>
                </a:solidFill>
                <a:latin typeface="Calibri"/>
                <a:ea typeface="DejaVu Sans"/>
              </a:rPr>
              <a:t>It differs from a full-stack application as it aims to keep all of the differing layers of an application in a single technology, allowing easy communication and interaction between the layers.</a:t>
            </a:r>
            <a:endParaRPr b="0" lang="en-GB" sz="1800" spc="-1" strike="noStrike">
              <a:latin typeface="Arial"/>
            </a:endParaRPr>
          </a:p>
        </p:txBody>
      </p:sp>
      <p:sp>
        <p:nvSpPr>
          <p:cNvPr id="244" name="CustomShape 2"/>
          <p:cNvSpPr/>
          <p:nvPr/>
        </p:nvSpPr>
        <p:spPr>
          <a:xfrm>
            <a:off x="414000" y="124920"/>
            <a:ext cx="912456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What is Flask?</a:t>
            </a:r>
            <a:endParaRPr b="0" lang="en-GB" sz="4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When Python first made it’s appearance in 1990, due to it’s incredible flexibility and ease of use, web app frameworks were popping up in quick succession. Due to the quick influx of frameworks, standards had to be agreed upon:</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PEP 3333</a:t>
            </a:r>
            <a:endParaRPr b="0" lang="en-GB" sz="1800" spc="-1" strike="noStrike">
              <a:latin typeface="Arial"/>
            </a:endParaRPr>
          </a:p>
          <a:p>
            <a:pPr lvl="1" marL="864000" indent="-322920">
              <a:lnSpc>
                <a:spcPct val="100000"/>
              </a:lnSpc>
              <a:spcBef>
                <a:spcPts val="1134"/>
              </a:spcBef>
              <a:buClr>
                <a:srgbClr val="000000"/>
              </a:buClr>
              <a:buSzPct val="75000"/>
              <a:buFont typeface="Symbol"/>
              <a:buChar char=""/>
            </a:pPr>
            <a:r>
              <a:rPr b="0" lang="en-GB" sz="1600" spc="-1" strike="noStrike">
                <a:solidFill>
                  <a:srgbClr val="565759"/>
                </a:solidFill>
                <a:latin typeface="Calibri"/>
                <a:ea typeface="DejaVu Sans"/>
              </a:rPr>
              <a:t>This document specifies a proposed standard interface between web servers and python web applications or frameworks, to promote web application portability across a variety of web servers.</a:t>
            </a:r>
            <a:endParaRPr b="0" lang="en-GB" sz="1600" spc="-1" strike="noStrike">
              <a:latin typeface="Arial"/>
            </a:endParaRPr>
          </a:p>
        </p:txBody>
      </p:sp>
      <p:sp>
        <p:nvSpPr>
          <p:cNvPr id="246" name="CustomShape 2"/>
          <p:cNvSpPr/>
          <p:nvPr/>
        </p:nvSpPr>
        <p:spPr>
          <a:xfrm>
            <a:off x="414000" y="124920"/>
            <a:ext cx="912456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WSGI and PEP3333</a:t>
            </a:r>
            <a:endParaRPr b="0" lang="en-GB" sz="4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WSGI – Web Server Gateway Interface</a:t>
            </a:r>
            <a:endParaRPr b="0" lang="en-GB" sz="1800" spc="-1" strike="noStrike">
              <a:latin typeface="Arial"/>
            </a:endParaRPr>
          </a:p>
          <a:p>
            <a:pPr>
              <a:lnSpc>
                <a:spcPct val="100000"/>
              </a:lnSpc>
              <a:spcBef>
                <a:spcPts val="1134"/>
              </a:spcBef>
            </a:pPr>
            <a:endParaRPr b="0" lang="en-GB" sz="1800" spc="-1" strike="noStrike">
              <a:latin typeface="Arial"/>
            </a:endParaRPr>
          </a:p>
          <a:p>
            <a:pPr lvl="1" marL="864000" indent="-322920">
              <a:lnSpc>
                <a:spcPct val="100000"/>
              </a:lnSpc>
              <a:spcBef>
                <a:spcPts val="1134"/>
              </a:spcBef>
              <a:buClr>
                <a:srgbClr val="000000"/>
              </a:buClr>
              <a:buSzPct val="75000"/>
              <a:buFont typeface="Symbol"/>
              <a:buChar char=""/>
            </a:pPr>
            <a:r>
              <a:rPr b="0" lang="en-GB" sz="1600" spc="-1" strike="noStrike">
                <a:solidFill>
                  <a:srgbClr val="565759"/>
                </a:solidFill>
                <a:latin typeface="Calibri"/>
                <a:ea typeface="Noto Sans CJK SC"/>
              </a:rPr>
              <a:t>Is a specification that describes how a web server communicates with web applications and how web applications can be chained together to process one request, described in the PEP 3333.</a:t>
            </a:r>
            <a:endParaRPr b="0" lang="en-GB" sz="1600" spc="-1" strike="noStrike">
              <a:latin typeface="Arial"/>
            </a:endParaRPr>
          </a:p>
          <a:p>
            <a:pPr>
              <a:lnSpc>
                <a:spcPct val="100000"/>
              </a:lnSpc>
              <a:spcBef>
                <a:spcPts val="1134"/>
              </a:spcBef>
            </a:pPr>
            <a:endParaRPr b="0" lang="en-GB" sz="1600" spc="-1" strike="noStrike">
              <a:latin typeface="Arial"/>
            </a:endParaRPr>
          </a:p>
          <a:p>
            <a:pPr lvl="1" marL="864000" indent="-322920">
              <a:lnSpc>
                <a:spcPct val="100000"/>
              </a:lnSpc>
              <a:spcBef>
                <a:spcPts val="1134"/>
              </a:spcBef>
              <a:buClr>
                <a:srgbClr val="000000"/>
              </a:buClr>
              <a:buSzPct val="75000"/>
              <a:buFont typeface="Symbol"/>
              <a:buChar char=""/>
            </a:pPr>
            <a:r>
              <a:rPr b="0" lang="en-GB" sz="1600" spc="-1" strike="noStrike">
                <a:solidFill>
                  <a:srgbClr val="565759"/>
                </a:solidFill>
                <a:latin typeface="Calibri"/>
                <a:ea typeface="Noto Sans CJK SC"/>
              </a:rPr>
              <a:t>Werkzeug is a comprehensive WSGI web application library. Flask wraps Werkzeug, using it to handle the details of WSGI while providing more structure and patterns for defining powerful applications.</a:t>
            </a:r>
            <a:endParaRPr b="0" lang="en-GB" sz="1600" spc="-1" strike="noStrike">
              <a:latin typeface="Arial"/>
            </a:endParaRPr>
          </a:p>
        </p:txBody>
      </p:sp>
      <p:sp>
        <p:nvSpPr>
          <p:cNvPr id="248" name="CustomShape 2"/>
          <p:cNvSpPr/>
          <p:nvPr/>
        </p:nvSpPr>
        <p:spPr>
          <a:xfrm>
            <a:off x="414000" y="124920"/>
            <a:ext cx="912456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WSGI and PEP3333</a:t>
            </a:r>
            <a:endParaRPr b="0" lang="en-GB" sz="4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14000" y="1868040"/>
            <a:ext cx="1146492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Flask does not include a database layer – at first this might seem like a downside, but it allows the developer the flexibility to integrate whatever back end technology that they require.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It is highly extensible. Libraries already exist for all aspects of a web application, such as database integration, form validation, upload and download handling, user authentication, to name a few.</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Installation, setup and deployment are straight forward.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50" name="CustomShape 2"/>
          <p:cNvSpPr/>
          <p:nvPr/>
        </p:nvSpPr>
        <p:spPr>
          <a:xfrm>
            <a:off x="414000" y="124920"/>
            <a:ext cx="912456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What Makes Flask Great?</a:t>
            </a:r>
            <a:endParaRPr b="0" lang="en-GB" sz="4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14000" y="1868040"/>
            <a:ext cx="9304920" cy="422208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Installation, setup and deployment are straight forward.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A Flask made web application can be as simple as 5 lines of code (below), or a fully structured, enterprise project (right).</a:t>
            </a:r>
            <a:endParaRPr b="0" lang="en-GB" sz="1800" spc="-1" strike="noStrike">
              <a:latin typeface="Arial"/>
            </a:endParaRPr>
          </a:p>
        </p:txBody>
      </p:sp>
      <p:sp>
        <p:nvSpPr>
          <p:cNvPr id="252" name="CustomShape 2"/>
          <p:cNvSpPr/>
          <p:nvPr/>
        </p:nvSpPr>
        <p:spPr>
          <a:xfrm>
            <a:off x="414000" y="124920"/>
            <a:ext cx="912456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What Makes Flask Great?</a:t>
            </a:r>
            <a:endParaRPr b="0" lang="en-GB" sz="4800" spc="-1" strike="noStrike">
              <a:latin typeface="Arial"/>
            </a:endParaRPr>
          </a:p>
        </p:txBody>
      </p:sp>
      <p:pic>
        <p:nvPicPr>
          <p:cNvPr id="253" name="" descr=""/>
          <p:cNvPicPr/>
          <p:nvPr/>
        </p:nvPicPr>
        <p:blipFill>
          <a:blip r:embed="rId1"/>
          <a:stretch/>
        </p:blipFill>
        <p:spPr>
          <a:xfrm>
            <a:off x="504000" y="4257000"/>
            <a:ext cx="4534920" cy="1429920"/>
          </a:xfrm>
          <a:prstGeom prst="rect">
            <a:avLst/>
          </a:prstGeom>
          <a:ln>
            <a:solidFill>
              <a:srgbClr val="000000"/>
            </a:solidFill>
          </a:ln>
        </p:spPr>
      </p:pic>
      <p:pic>
        <p:nvPicPr>
          <p:cNvPr id="254" name="" descr=""/>
          <p:cNvPicPr/>
          <p:nvPr/>
        </p:nvPicPr>
        <p:blipFill>
          <a:blip r:embed="rId2"/>
          <a:stretch/>
        </p:blipFill>
        <p:spPr>
          <a:xfrm>
            <a:off x="9963360" y="1944000"/>
            <a:ext cx="1699560" cy="4246920"/>
          </a:xfrm>
          <a:prstGeom prst="rect">
            <a:avLst/>
          </a:prstGeom>
          <a:ln>
            <a:solidFill>
              <a:srgbClr val="000000"/>
            </a:solidFill>
          </a:ln>
        </p:spPr>
      </p:pic>
      <p:pic>
        <p:nvPicPr>
          <p:cNvPr id="255" name="" descr=""/>
          <p:cNvPicPr/>
          <p:nvPr/>
        </p:nvPicPr>
        <p:blipFill>
          <a:blip r:embed="rId3"/>
          <a:stretch/>
        </p:blipFill>
        <p:spPr>
          <a:xfrm>
            <a:off x="5191560" y="4248000"/>
            <a:ext cx="3681000" cy="1438920"/>
          </a:xfrm>
          <a:prstGeom prst="rect">
            <a:avLst/>
          </a:prstGeom>
          <a:ln>
            <a:solidFill>
              <a:srgbClr val="000000"/>
            </a:solid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914400" y="1063440"/>
            <a:ext cx="10362960" cy="25545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Thank you for listening.</a:t>
            </a:r>
            <a:endParaRPr b="0" lang="en-GB" sz="6000" spc="-1" strike="noStrike">
              <a:latin typeface="Arial"/>
            </a:endParaRPr>
          </a:p>
        </p:txBody>
      </p:sp>
      <p:sp>
        <p:nvSpPr>
          <p:cNvPr id="257" name="CustomShape 2"/>
          <p:cNvSpPr/>
          <p:nvPr/>
        </p:nvSpPr>
        <p:spPr>
          <a:xfrm>
            <a:off x="914400" y="3886200"/>
            <a:ext cx="10362960" cy="43776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90" strike="noStrike" cap="all">
                <a:solidFill>
                  <a:srgbClr val="005aab"/>
                </a:solidFill>
                <a:latin typeface="Arial"/>
                <a:ea typeface="DejaVu Sans"/>
              </a:rPr>
              <a:t>Any questions?</a:t>
            </a:r>
            <a:endParaRPr b="0" lang="en-GB"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QALA Slide Deck Template</Template>
  <TotalTime>3062</TotalTime>
  <Application>LibreOffice/6.0.7.3$Linux_X86_64 LibreOffice_project/00m0$Build-3</Application>
  <Company>QA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2019-03-11T13:03:38Z</dcterms:created>
  <dc:creator>Admin</dc:creator>
  <dc:description/>
  <dc:language>en-GB</dc:language>
  <cp:lastModifiedBy/>
  <dcterms:modified xsi:type="dcterms:W3CDTF">2019-08-12T09:13:42Z</dcterms:modified>
  <cp:revision>95</cp:revision>
  <dc:subject/>
  <dc:title>Designing the Database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hapter">
    <vt:lpwstr>1</vt:lpwstr>
  </property>
  <property fmtid="{D5CDD505-2E9C-101B-9397-08002B2CF9AE}" pid="4" name="Company">
    <vt:lpwstr>QA Ltd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5</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20</vt:i4>
  </property>
  <property fmtid="{D5CDD505-2E9C-101B-9397-08002B2CF9AE}" pid="14" name="category">
    <vt:lpwstr>Chapter</vt:lpwstr>
  </property>
</Properties>
</file>