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4727520" y="4892400"/>
            <a:ext cx="2735280" cy="15267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5447880" y="0"/>
            <a:ext cx="6742800" cy="6856560"/>
          </a:xfrm>
          <a:prstGeom prst="rect">
            <a:avLst/>
          </a:prstGeom>
          <a:solidFill>
            <a:srgbClr val="0a5188">
              <a:alpha val="95000"/>
            </a:srgbClr>
          </a:solidFill>
          <a:ln w="12600">
            <a:noFill/>
          </a:ln>
        </p:spPr>
        <p:style>
          <a:lnRef idx="0"/>
          <a:fillRef idx="0"/>
          <a:effectRef idx="0"/>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sp>
        <p:nvSpPr>
          <p:cNvPr id="79" name="CustomShape 2"/>
          <p:cNvSpPr/>
          <p:nvPr/>
        </p:nvSpPr>
        <p:spPr>
          <a:xfrm>
            <a:off x="9061560" y="640332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C1EB76D-F5A2-4181-9E1B-E40EB9F5C64D}"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80" name="Picture 7" descr=""/>
          <p:cNvPicPr/>
          <p:nvPr/>
        </p:nvPicPr>
        <p:blipFill>
          <a:blip r:embed="rId2"/>
          <a:stretch/>
        </p:blipFill>
        <p:spPr>
          <a:xfrm>
            <a:off x="5297760" y="5994720"/>
            <a:ext cx="1595520" cy="890280"/>
          </a:xfrm>
          <a:prstGeom prst="rect">
            <a:avLst/>
          </a:prstGeom>
          <a:ln>
            <a:noFill/>
          </a:ln>
        </p:spPr>
      </p:pic>
      <p:sp>
        <p:nvSpPr>
          <p:cNvPr id="81"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8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pic>
        <p:nvPicPr>
          <p:cNvPr id="120" name="Picture 6" descr=""/>
          <p:cNvPicPr/>
          <p:nvPr/>
        </p:nvPicPr>
        <p:blipFill>
          <a:blip r:embed=""/>
          <a:stretch/>
        </p:blipFill>
        <p:spPr>
          <a:xfrm>
            <a:off x="5297760" y="5994720"/>
            <a:ext cx="1595520" cy="890280"/>
          </a:xfrm>
          <a:prstGeom prst="rect">
            <a:avLst/>
          </a:prstGeom>
          <a:ln>
            <a:noFill/>
          </a:ln>
        </p:spPr>
      </p:pic>
      <p:pic>
        <p:nvPicPr>
          <p:cNvPr id="121" name="Picture 5" descr=""/>
          <p:cNvPicPr/>
          <p:nvPr/>
        </p:nvPicPr>
        <p:blipFill>
          <a:blip r:embed="rId2"/>
          <a:stretch/>
        </p:blipFill>
        <p:spPr>
          <a:xfrm>
            <a:off x="531360" y="2117880"/>
            <a:ext cx="723240" cy="781200"/>
          </a:xfrm>
          <a:prstGeom prst="rect">
            <a:avLst/>
          </a:prstGeom>
          <a:ln>
            <a:noFill/>
          </a:ln>
        </p:spPr>
      </p:pic>
      <p:pic>
        <p:nvPicPr>
          <p:cNvPr id="122" name="Picture 6" descr=""/>
          <p:cNvPicPr/>
          <p:nvPr/>
        </p:nvPicPr>
        <p:blipFill>
          <a:blip r:embed="rId3"/>
          <a:stretch/>
        </p:blipFill>
        <p:spPr>
          <a:xfrm>
            <a:off x="531360" y="4573440"/>
            <a:ext cx="723240" cy="723240"/>
          </a:xfrm>
          <a:prstGeom prst="rect">
            <a:avLst/>
          </a:prstGeom>
          <a:ln>
            <a:noFill/>
          </a:ln>
        </p:spPr>
      </p:pic>
      <p:sp>
        <p:nvSpPr>
          <p:cNvPr id="123"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784800" cy="6879240"/>
          </a:xfrm>
          <a:prstGeom prst="rect">
            <a:avLst/>
          </a:prstGeom>
          <a:solidFill>
            <a:srgbClr val="0a5188"/>
          </a:solidFill>
          <a:ln w="12600">
            <a:noFill/>
          </a:ln>
        </p:spPr>
        <p:style>
          <a:lnRef idx="0"/>
          <a:fillRef idx="0"/>
          <a:effectRef idx="0"/>
          <a:fontRef idx="minor"/>
        </p:style>
      </p:sp>
      <p:sp>
        <p:nvSpPr>
          <p:cNvPr id="162" name="CustomShape 2"/>
          <p:cNvSpPr/>
          <p:nvPr/>
        </p:nvSpPr>
        <p:spPr>
          <a:xfrm>
            <a:off x="9061560" y="649296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DDBA3AE2-0B23-43CA-AA16-85FFD5F12602}"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163" name="Picture 6" descr=""/>
          <p:cNvPicPr/>
          <p:nvPr/>
        </p:nvPicPr>
        <p:blipFill>
          <a:blip r:embed=""/>
          <a:stretch/>
        </p:blipFill>
        <p:spPr>
          <a:xfrm>
            <a:off x="5297760" y="5994720"/>
            <a:ext cx="1595520" cy="89028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Picture 4" descr=""/>
          <p:cNvPicPr/>
          <p:nvPr/>
        </p:nvPicPr>
        <p:blipFill>
          <a:blip r:embed=""/>
          <a:stretch/>
        </p:blipFill>
        <p:spPr>
          <a:xfrm>
            <a:off x="4727520" y="4892400"/>
            <a:ext cx="2735280" cy="1526760"/>
          </a:xfrm>
          <a:prstGeom prst="rect">
            <a:avLst/>
          </a:prstGeom>
          <a:ln>
            <a:noFill/>
          </a:ln>
        </p:spPr>
      </p:pic>
      <p:sp>
        <p:nvSpPr>
          <p:cNvPr id="203"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0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Python Flask</a:t>
            </a:r>
            <a:endParaRPr b="0" lang="en-GB" sz="6000" spc="-1" strike="noStrike">
              <a:latin typeface="Arial"/>
            </a:endParaRPr>
          </a:p>
        </p:txBody>
      </p:sp>
      <p:sp>
        <p:nvSpPr>
          <p:cNvPr id="242"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JINJA2 and templating</a:t>
            </a:r>
            <a:endParaRPr b="0" lang="en-GB"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that the structure is complete, code can be moved to their allocated homes. ‘__init__.py’ currently holds all of the routes. These will need moving to the new ‘routes.py’ file.</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This includes moving over the import statement, but a further import statement is needed to make this application functional; from application import app:</a:t>
            </a:r>
            <a:endParaRPr b="0" lang="en-GB" sz="1800" spc="-1" strike="noStrike">
              <a:latin typeface="Arial"/>
            </a:endParaRPr>
          </a:p>
        </p:txBody>
      </p:sp>
      <p:sp>
        <p:nvSpPr>
          <p:cNvPr id="27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Moving Code</a:t>
            </a:r>
            <a:endParaRPr b="0" lang="en-GB" sz="4800" spc="-1" strike="noStrike">
              <a:latin typeface="Arial"/>
            </a:endParaRPr>
          </a:p>
        </p:txBody>
      </p:sp>
      <p:pic>
        <p:nvPicPr>
          <p:cNvPr id="279" name="" descr=""/>
          <p:cNvPicPr/>
          <p:nvPr/>
        </p:nvPicPr>
        <p:blipFill>
          <a:blip r:embed="rId1"/>
          <a:stretch/>
        </p:blipFill>
        <p:spPr>
          <a:xfrm>
            <a:off x="1080000" y="3394800"/>
            <a:ext cx="7033680" cy="30844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For ‘__init__.py’ to be able to access the routes, the routes will need importing from the application folder. </a:t>
            </a:r>
            <a:r>
              <a:rPr b="1" lang="en-GB" sz="1800" spc="-1" strike="noStrike">
                <a:solidFill>
                  <a:srgbClr val="565759"/>
                </a:solidFill>
                <a:latin typeface="Calibri"/>
                <a:ea typeface="Noto Sans CJK SC"/>
              </a:rPr>
              <a:t>This must be done after the instance has been created</a:t>
            </a:r>
            <a:r>
              <a:rPr b="0" lang="en-GB" sz="1800" spc="-1" strike="noStrike">
                <a:solidFill>
                  <a:srgbClr val="565759"/>
                </a:solidFill>
                <a:latin typeface="Calibri"/>
                <a:ea typeface="Noto Sans CJK SC"/>
              </a:rPr>
              <a: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This is due to a reference issue that occurs, as ‘routes.py’ needs to access the ‘app’ object. If ‘routes.py’ is imported before the app instance is made, ‘routes.py’ will not be able to see the ‘app’ object and the application will fail.</a:t>
            </a:r>
            <a:endParaRPr b="0" lang="en-GB" sz="1800" spc="-1" strike="noStrike">
              <a:latin typeface="Arial"/>
            </a:endParaRPr>
          </a:p>
        </p:txBody>
      </p:sp>
      <p:sp>
        <p:nvSpPr>
          <p:cNvPr id="281"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__init__.py – References</a:t>
            </a:r>
            <a:endParaRPr b="0" lang="en-GB" sz="4800" spc="-1" strike="noStrike">
              <a:latin typeface="Arial"/>
            </a:endParaRPr>
          </a:p>
        </p:txBody>
      </p:sp>
      <p:pic>
        <p:nvPicPr>
          <p:cNvPr id="282" name="" descr=""/>
          <p:cNvPicPr/>
          <p:nvPr/>
        </p:nvPicPr>
        <p:blipFill>
          <a:blip r:embed="rId1"/>
          <a:stretch/>
        </p:blipFill>
        <p:spPr>
          <a:xfrm>
            <a:off x="1108080" y="4694400"/>
            <a:ext cx="3859200" cy="1395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This file contains some special code, that was briefly mentioned earlier, as well as importing the ‘app’ from application once more: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interesting thing now, is the application can be executed from command line, as well as invoking the flask program with the run argument, as long as the correct name is set for the FLASK_APP system variable:</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flask run</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Python3 run.py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8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000" spc="-1" strike="noStrike">
                <a:solidFill>
                  <a:srgbClr val="ffffff"/>
                </a:solidFill>
                <a:latin typeface="Calibri"/>
                <a:ea typeface="DejaVu Sans"/>
              </a:rPr>
              <a:t>run.py – The Root of The Application</a:t>
            </a:r>
            <a:endParaRPr b="0" lang="en-GB" sz="4000" spc="-1" strike="noStrike">
              <a:latin typeface="Arial"/>
            </a:endParaRPr>
          </a:p>
        </p:txBody>
      </p:sp>
      <p:pic>
        <p:nvPicPr>
          <p:cNvPr id="285" name="" descr=""/>
          <p:cNvPicPr/>
          <p:nvPr/>
        </p:nvPicPr>
        <p:blipFill>
          <a:blip r:embed="rId1"/>
          <a:stretch/>
        </p:blipFill>
        <p:spPr>
          <a:xfrm>
            <a:off x="1152000" y="2520000"/>
            <a:ext cx="3503520" cy="11541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11286360" y="6307560"/>
            <a:ext cx="645120" cy="272880"/>
          </a:xfrm>
          <a:prstGeom prst="rect">
            <a:avLst/>
          </a:prstGeom>
          <a:noFill/>
          <a:ln>
            <a:noFill/>
          </a:ln>
        </p:spPr>
        <p:style>
          <a:lnRef idx="0"/>
          <a:fillRef idx="0"/>
          <a:effectRef idx="0"/>
          <a:fontRef idx="minor"/>
        </p:style>
        <p:txBody>
          <a:bodyPr lIns="90000" rIns="90000" tIns="45000" bIns="45000"/>
          <a:p>
            <a:pPr>
              <a:lnSpc>
                <a:spcPct val="100000"/>
              </a:lnSpc>
            </a:pPr>
            <a:fld id="{A624597B-53AC-4233-976B-138A578C8C69}" type="slidenum">
              <a:rPr b="0" lang="en-GB" sz="1000" spc="-1" strike="noStrike">
                <a:solidFill>
                  <a:srgbClr val="565759"/>
                </a:solidFill>
                <a:latin typeface="Segoe UI"/>
                <a:ea typeface="DejaVu Sans"/>
              </a:rPr>
              <a:t>&lt;number&gt;</a:t>
            </a:fld>
            <a:endParaRPr b="0" lang="en-GB" sz="1000" spc="-1" strike="noStrike">
              <a:latin typeface="Arial"/>
            </a:endParaRPr>
          </a:p>
        </p:txBody>
      </p:sp>
      <p:sp>
        <p:nvSpPr>
          <p:cNvPr id="287" name="CustomShape 2"/>
          <p:cNvSpPr/>
          <p:nvPr/>
        </p:nvSpPr>
        <p:spPr>
          <a:xfrm>
            <a:off x="1612800" y="1868040"/>
            <a:ext cx="10048680" cy="4247640"/>
          </a:xfrm>
          <a:prstGeom prst="rect">
            <a:avLst/>
          </a:prstGeom>
          <a:noFill/>
          <a:ln>
            <a:noFill/>
          </a:ln>
        </p:spPr>
        <p:style>
          <a:lnRef idx="0"/>
          <a:fillRef idx="0"/>
          <a:effectRef idx="0"/>
          <a:fontRef idx="minor"/>
        </p:style>
        <p:txBody>
          <a:bodyPr lIns="90000" rIns="90000" tIns="45000" bIns="45000">
            <a:normAutofit/>
          </a:bodyPr>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30 minutes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Update your application to conform the better project structure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134"/>
              </a:spcBef>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Discuss how this setup is beneficial</a:t>
            </a:r>
            <a:endParaRPr b="0" lang="en-GB" sz="1800" spc="-1" strike="noStrike">
              <a:latin typeface="Arial"/>
            </a:endParaRPr>
          </a:p>
        </p:txBody>
      </p:sp>
      <p:sp>
        <p:nvSpPr>
          <p:cNvPr id="288" name="CustomShape 3"/>
          <p:cNvSpPr/>
          <p:nvPr/>
        </p:nvSpPr>
        <p:spPr>
          <a:xfrm>
            <a:off x="414000" y="12528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Building Better Structure</a:t>
            </a:r>
            <a:endParaRPr b="0" lang="en-GB" sz="4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Thank you for listening.</a:t>
            </a:r>
            <a:endParaRPr b="0" lang="en-GB" sz="6000" spc="-1" strike="noStrike">
              <a:latin typeface="Arial"/>
            </a:endParaRPr>
          </a:p>
        </p:txBody>
      </p:sp>
      <p:sp>
        <p:nvSpPr>
          <p:cNvPr id="290"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Any questions?</a:t>
            </a:r>
            <a:endParaRPr b="0" lang="en-GB"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 common tern of phrase in programming is ‘Don’t Repeat Yourself’. As shown in the solution, there is repeated HTML code. This can be avoided by using the HTML templating library that accompanies Flask – Jinja2.</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templating library can be accessed by importing ‘render_template’: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And return a render template .html page (one has not been created yet).</a:t>
            </a:r>
            <a:endParaRPr b="0" lang="en-GB" sz="1800" spc="-1" strike="noStrike">
              <a:latin typeface="Arial"/>
            </a:endParaRPr>
          </a:p>
        </p:txBody>
      </p:sp>
      <p:sp>
        <p:nvSpPr>
          <p:cNvPr id="24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app.py - Jinja2</a:t>
            </a:r>
            <a:endParaRPr b="0" lang="en-GB" sz="4800" spc="-1" strike="noStrike">
              <a:latin typeface="Arial"/>
            </a:endParaRPr>
          </a:p>
        </p:txBody>
      </p:sp>
      <p:pic>
        <p:nvPicPr>
          <p:cNvPr id="245" name="" descr=""/>
          <p:cNvPicPr/>
          <p:nvPr/>
        </p:nvPicPr>
        <p:blipFill>
          <a:blip r:embed="rId1"/>
          <a:stretch/>
        </p:blipFill>
        <p:spPr>
          <a:xfrm>
            <a:off x="1080000" y="3427200"/>
            <a:ext cx="5167080" cy="316080"/>
          </a:xfrm>
          <a:prstGeom prst="rect">
            <a:avLst/>
          </a:prstGeom>
          <a:ln>
            <a:noFill/>
          </a:ln>
        </p:spPr>
      </p:pic>
      <p:pic>
        <p:nvPicPr>
          <p:cNvPr id="246" name="" descr=""/>
          <p:cNvPicPr/>
          <p:nvPr/>
        </p:nvPicPr>
        <p:blipFill>
          <a:blip r:embed="rId2"/>
          <a:stretch/>
        </p:blipFill>
        <p:spPr>
          <a:xfrm>
            <a:off x="1063440" y="4436640"/>
            <a:ext cx="7071840" cy="20052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Following good project structure, make a directory at root level strictly called ‘templates’, which will store the web application’s pages. Also create three files, ‘home.html’, ‘about.html’ and ‘layout.html’ within that new templates folder: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4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Creating Pages</a:t>
            </a:r>
            <a:endParaRPr b="0" lang="en-GB" sz="4800" spc="-1" strike="noStrike">
              <a:latin typeface="Arial"/>
            </a:endParaRPr>
          </a:p>
        </p:txBody>
      </p:sp>
      <p:pic>
        <p:nvPicPr>
          <p:cNvPr id="249" name="" descr=""/>
          <p:cNvPicPr/>
          <p:nvPr/>
        </p:nvPicPr>
        <p:blipFill>
          <a:blip r:embed="rId1"/>
          <a:stretch/>
        </p:blipFill>
        <p:spPr>
          <a:xfrm>
            <a:off x="1080000" y="2808000"/>
            <a:ext cx="6894000" cy="30844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Inside layout.html, write code as you would normally expect, but including Jinja syntax:</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51"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layout.html – Jinja Templating</a:t>
            </a:r>
            <a:endParaRPr b="0" lang="en-GB" sz="4800" spc="-1" strike="noStrike">
              <a:latin typeface="Arial"/>
            </a:endParaRPr>
          </a:p>
        </p:txBody>
      </p:sp>
      <p:pic>
        <p:nvPicPr>
          <p:cNvPr id="252" name="" descr=""/>
          <p:cNvPicPr/>
          <p:nvPr/>
        </p:nvPicPr>
        <p:blipFill>
          <a:blip r:embed="rId1"/>
          <a:srcRect l="0" t="14753" r="0" b="0"/>
          <a:stretch/>
        </p:blipFill>
        <p:spPr>
          <a:xfrm>
            <a:off x="216000" y="2448000"/>
            <a:ext cx="5100480" cy="2699640"/>
          </a:xfrm>
          <a:prstGeom prst="rect">
            <a:avLst/>
          </a:prstGeom>
          <a:ln>
            <a:noFill/>
          </a:ln>
        </p:spPr>
      </p:pic>
      <p:sp>
        <p:nvSpPr>
          <p:cNvPr id="253" name="CustomShape 3"/>
          <p:cNvSpPr/>
          <p:nvPr/>
        </p:nvSpPr>
        <p:spPr>
          <a:xfrm>
            <a:off x="5328000" y="2304000"/>
            <a:ext cx="5769360" cy="378612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Jinja2 syntax is wrapped in double curly braces ‘{{‘ and ‘}}’ - everything inside is variable substitution.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 this instance, the variable ‘title’ is being accessed. This variable we passed through, during the render template execution: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grpSp>
        <p:nvGrpSpPr>
          <p:cNvPr id="254" name="Group 4"/>
          <p:cNvGrpSpPr/>
          <p:nvPr/>
        </p:nvGrpSpPr>
        <p:grpSpPr>
          <a:xfrm>
            <a:off x="2754000" y="5436000"/>
            <a:ext cx="6639840" cy="603360"/>
            <a:chOff x="2754000" y="5436000"/>
            <a:chExt cx="6639840" cy="603360"/>
          </a:xfrm>
        </p:grpSpPr>
        <p:pic>
          <p:nvPicPr>
            <p:cNvPr id="255" name="" descr=""/>
            <p:cNvPicPr/>
            <p:nvPr/>
          </p:nvPicPr>
          <p:blipFill>
            <a:blip r:embed="rId2"/>
            <a:srcRect l="6103" t="26467" r="0" b="59160"/>
            <a:stretch/>
          </p:blipFill>
          <p:spPr>
            <a:xfrm>
              <a:off x="2754000" y="5436000"/>
              <a:ext cx="6639840" cy="286920"/>
            </a:xfrm>
            <a:prstGeom prst="rect">
              <a:avLst/>
            </a:prstGeom>
            <a:ln>
              <a:noFill/>
            </a:ln>
          </p:spPr>
        </p:pic>
        <p:pic>
          <p:nvPicPr>
            <p:cNvPr id="256" name="" descr=""/>
            <p:cNvPicPr/>
            <p:nvPr/>
          </p:nvPicPr>
          <p:blipFill>
            <a:blip r:embed="rId3"/>
            <a:srcRect l="6103" t="82433" r="0" b="1758"/>
            <a:stretch/>
          </p:blipFill>
          <p:spPr>
            <a:xfrm>
              <a:off x="2754000" y="5723640"/>
              <a:ext cx="6639840" cy="315720"/>
            </a:xfrm>
            <a:prstGeom prst="rect">
              <a:avLst/>
            </a:prstGeom>
            <a:ln>
              <a:noFill/>
            </a:ln>
          </p:spPr>
        </p:pic>
      </p:gr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Inside the remaining pages, home and about, the following code will support the use of the layout.html page as a 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Navigate to the respective routes and check for functionality.</a:t>
            </a:r>
            <a:endParaRPr b="0" lang="en-GB" sz="1800" spc="-1" strike="noStrike">
              <a:latin typeface="Arial"/>
            </a:endParaRPr>
          </a:p>
        </p:txBody>
      </p:sp>
      <p:sp>
        <p:nvSpPr>
          <p:cNvPr id="25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home.html &amp; about.html</a:t>
            </a:r>
            <a:endParaRPr b="0" lang="en-GB" sz="4800" spc="-1" strike="noStrike">
              <a:latin typeface="Arial"/>
            </a:endParaRPr>
          </a:p>
        </p:txBody>
      </p:sp>
      <p:pic>
        <p:nvPicPr>
          <p:cNvPr id="259" name="" descr=""/>
          <p:cNvPicPr/>
          <p:nvPr/>
        </p:nvPicPr>
        <p:blipFill>
          <a:blip r:embed="rId1"/>
          <a:stretch/>
        </p:blipFill>
        <p:spPr>
          <a:xfrm>
            <a:off x="1080000" y="2673360"/>
            <a:ext cx="3744720" cy="709920"/>
          </a:xfrm>
          <a:prstGeom prst="rect">
            <a:avLst/>
          </a:prstGeom>
          <a:ln>
            <a:noFill/>
          </a:ln>
        </p:spPr>
      </p:pic>
      <p:pic>
        <p:nvPicPr>
          <p:cNvPr id="260" name="" descr=""/>
          <p:cNvPicPr/>
          <p:nvPr/>
        </p:nvPicPr>
        <p:blipFill>
          <a:blip r:embed="rId2"/>
          <a:stretch/>
        </p:blipFill>
        <p:spPr>
          <a:xfrm>
            <a:off x="5610600" y="4139640"/>
            <a:ext cx="4468680" cy="1763640"/>
          </a:xfrm>
          <a:prstGeom prst="rect">
            <a:avLst/>
          </a:prstGeom>
          <a:ln>
            <a:solidFill>
              <a:srgbClr val="000000"/>
            </a:solidFill>
          </a:ln>
        </p:spPr>
      </p:pic>
      <p:pic>
        <p:nvPicPr>
          <p:cNvPr id="261" name="" descr=""/>
          <p:cNvPicPr/>
          <p:nvPr/>
        </p:nvPicPr>
        <p:blipFill>
          <a:blip r:embed="rId3"/>
          <a:stretch/>
        </p:blipFill>
        <p:spPr>
          <a:xfrm>
            <a:off x="1008000" y="4152240"/>
            <a:ext cx="4443120" cy="1751040"/>
          </a:xfrm>
          <a:prstGeom prst="rect">
            <a:avLst/>
          </a:prstGeom>
          <a:ln>
            <a:solidFill>
              <a:srgbClr val="000000"/>
            </a:solid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Changing layout.html’s body to the following code, will allow us to customise our individual pages (home, about):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Notice the different Jinja syntax this time. Before, double opening and closing curly braces were used, but only for variable substitution. This new syntax of curly brace with an accompanying percent symbol denotes that there is code to be executed, within the code block.</a:t>
            </a:r>
            <a:endParaRPr b="0" lang="en-GB" sz="1800" spc="-1" strike="noStrike">
              <a:latin typeface="Arial"/>
            </a:endParaRPr>
          </a:p>
          <a:p>
            <a:pPr lvl="2" marL="648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 &lt;code to be executed&gt; %}</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block’ states that a content block is going to be created, of the name ‘body_content’</a:t>
            </a:r>
            <a:endParaRPr b="0" lang="en-GB" sz="1800" spc="-1" strike="noStrike">
              <a:latin typeface="Arial"/>
            </a:endParaRPr>
          </a:p>
        </p:txBody>
      </p:sp>
      <p:sp>
        <p:nvSpPr>
          <p:cNvPr id="263"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layout.html – Block Contents</a:t>
            </a:r>
            <a:endParaRPr b="0" lang="en-GB" sz="4800" spc="-1" strike="noStrike">
              <a:latin typeface="Arial"/>
            </a:endParaRPr>
          </a:p>
        </p:txBody>
      </p:sp>
      <p:pic>
        <p:nvPicPr>
          <p:cNvPr id="264" name="" descr=""/>
          <p:cNvPicPr/>
          <p:nvPr/>
        </p:nvPicPr>
        <p:blipFill>
          <a:blip r:embed="rId1"/>
          <a:stretch/>
        </p:blipFill>
        <p:spPr>
          <a:xfrm>
            <a:off x="1008000" y="2592000"/>
            <a:ext cx="5459040" cy="837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With the layout updated to allow for code blocks, applying the same syntax to the home and about page will render the content provided: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66"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home.html &amp; about.html</a:t>
            </a:r>
            <a:endParaRPr b="0" lang="en-GB" sz="4800" spc="-1" strike="noStrike">
              <a:latin typeface="Arial"/>
            </a:endParaRPr>
          </a:p>
        </p:txBody>
      </p:sp>
      <p:pic>
        <p:nvPicPr>
          <p:cNvPr id="267" name="" descr=""/>
          <p:cNvPicPr/>
          <p:nvPr/>
        </p:nvPicPr>
        <p:blipFill>
          <a:blip r:embed="rId1"/>
          <a:stretch/>
        </p:blipFill>
        <p:spPr>
          <a:xfrm>
            <a:off x="792000" y="2754360"/>
            <a:ext cx="4506840" cy="1420920"/>
          </a:xfrm>
          <a:prstGeom prst="rect">
            <a:avLst/>
          </a:prstGeom>
          <a:ln>
            <a:noFill/>
          </a:ln>
        </p:spPr>
      </p:pic>
      <p:pic>
        <p:nvPicPr>
          <p:cNvPr id="268" name="" descr=""/>
          <p:cNvPicPr/>
          <p:nvPr/>
        </p:nvPicPr>
        <p:blipFill>
          <a:blip r:embed="rId2"/>
          <a:stretch/>
        </p:blipFill>
        <p:spPr>
          <a:xfrm>
            <a:off x="5713200" y="2736000"/>
            <a:ext cx="5662080" cy="1408320"/>
          </a:xfrm>
          <a:prstGeom prst="rect">
            <a:avLst/>
          </a:prstGeom>
          <a:ln>
            <a:noFill/>
          </a:ln>
        </p:spPr>
      </p:pic>
      <p:pic>
        <p:nvPicPr>
          <p:cNvPr id="269" name="" descr=""/>
          <p:cNvPicPr/>
          <p:nvPr/>
        </p:nvPicPr>
        <p:blipFill>
          <a:blip r:embed="rId3"/>
          <a:srcRect l="0" t="0" r="50655" b="0"/>
          <a:stretch/>
        </p:blipFill>
        <p:spPr>
          <a:xfrm>
            <a:off x="792360" y="4283640"/>
            <a:ext cx="4390920" cy="2195640"/>
          </a:xfrm>
          <a:prstGeom prst="rect">
            <a:avLst/>
          </a:prstGeom>
          <a:ln>
            <a:solidFill>
              <a:srgbClr val="000000"/>
            </a:solidFill>
          </a:ln>
        </p:spPr>
      </p:pic>
      <p:pic>
        <p:nvPicPr>
          <p:cNvPr id="270" name="" descr=""/>
          <p:cNvPicPr/>
          <p:nvPr/>
        </p:nvPicPr>
        <p:blipFill>
          <a:blip r:embed="rId4"/>
          <a:srcRect l="50040" t="0" r="0" b="0"/>
          <a:stretch/>
        </p:blipFill>
        <p:spPr>
          <a:xfrm>
            <a:off x="5705640" y="4248000"/>
            <a:ext cx="4445640" cy="2195640"/>
          </a:xfrm>
          <a:prstGeom prst="rect">
            <a:avLst/>
          </a:prstGeom>
          <a:ln>
            <a:solidFill>
              <a:srgbClr val="000000"/>
            </a:solid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11286360" y="6307560"/>
            <a:ext cx="645120" cy="272880"/>
          </a:xfrm>
          <a:prstGeom prst="rect">
            <a:avLst/>
          </a:prstGeom>
          <a:noFill/>
          <a:ln>
            <a:noFill/>
          </a:ln>
        </p:spPr>
        <p:style>
          <a:lnRef idx="0"/>
          <a:fillRef idx="0"/>
          <a:effectRef idx="0"/>
          <a:fontRef idx="minor"/>
        </p:style>
        <p:txBody>
          <a:bodyPr lIns="90000" rIns="90000" tIns="45000" bIns="45000"/>
          <a:p>
            <a:pPr>
              <a:lnSpc>
                <a:spcPct val="100000"/>
              </a:lnSpc>
            </a:pPr>
            <a:fld id="{DC45049F-93FB-460B-B7A5-C5ADB7D8D40F}" type="slidenum">
              <a:rPr b="0" lang="en-GB" sz="1000" spc="-1" strike="noStrike">
                <a:solidFill>
                  <a:srgbClr val="565759"/>
                </a:solidFill>
                <a:latin typeface="Segoe UI"/>
                <a:ea typeface="DejaVu Sans"/>
              </a:rPr>
              <a:t>&lt;number&gt;</a:t>
            </a:fld>
            <a:endParaRPr b="0" lang="en-GB" sz="1000" spc="-1" strike="noStrike">
              <a:latin typeface="Arial"/>
            </a:endParaRPr>
          </a:p>
        </p:txBody>
      </p:sp>
      <p:sp>
        <p:nvSpPr>
          <p:cNvPr id="272" name="CustomShape 2"/>
          <p:cNvSpPr/>
          <p:nvPr/>
        </p:nvSpPr>
        <p:spPr>
          <a:xfrm>
            <a:off x="1612800" y="1868040"/>
            <a:ext cx="10048680" cy="4247640"/>
          </a:xfrm>
          <a:prstGeom prst="rect">
            <a:avLst/>
          </a:prstGeom>
          <a:noFill/>
          <a:ln>
            <a:noFill/>
          </a:ln>
        </p:spPr>
        <p:style>
          <a:lnRef idx="0"/>
          <a:fillRef idx="0"/>
          <a:effectRef idx="0"/>
          <a:fontRef idx="minor"/>
        </p:style>
        <p:txBody>
          <a:bodyPr lIns="90000" rIns="90000" tIns="45000" bIns="45000">
            <a:normAutofit/>
          </a:bodyPr>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20 minutes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Update your application to conform to the Jinja templating system.</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Create additional pages for the following routes:</a:t>
            </a:r>
            <a:endParaRPr b="0" lang="en-GB" sz="1800" spc="-1" strike="noStrike">
              <a:latin typeface="Arial"/>
            </a:endParaRPr>
          </a:p>
          <a:p>
            <a:pPr lvl="2" marL="1296000" indent="-286920">
              <a:lnSpc>
                <a:spcPct val="100000"/>
              </a:lnSpc>
              <a:spcBef>
                <a:spcPts val="850"/>
              </a:spcBef>
              <a:buClr>
                <a:srgbClr val="000000"/>
              </a:buClr>
              <a:buSzPct val="45000"/>
              <a:buFont typeface="Wingdings" charset="2"/>
              <a:buChar char=""/>
            </a:pPr>
            <a:r>
              <a:rPr b="0" lang="en-GB" sz="1800" spc="-1" strike="noStrike">
                <a:solidFill>
                  <a:srgbClr val="565759"/>
                </a:solidFill>
                <a:latin typeface="Calibri"/>
                <a:ea typeface="DejaVu Sans"/>
              </a:rPr>
              <a:t>/login</a:t>
            </a:r>
            <a:endParaRPr b="0" lang="en-GB" sz="1800" spc="-1" strike="noStrike">
              <a:latin typeface="Arial"/>
            </a:endParaRPr>
          </a:p>
          <a:p>
            <a:pPr lvl="2" marL="1296000" indent="-286920">
              <a:lnSpc>
                <a:spcPct val="100000"/>
              </a:lnSpc>
              <a:spcBef>
                <a:spcPts val="1134"/>
              </a:spcBef>
              <a:buClr>
                <a:srgbClr val="000000"/>
              </a:buClr>
              <a:buSzPct val="45000"/>
              <a:buFont typeface="Wingdings" charset="2"/>
              <a:buChar char=""/>
            </a:pPr>
            <a:r>
              <a:rPr b="0" lang="en-GB" sz="1800" spc="-1" strike="noStrike">
                <a:solidFill>
                  <a:srgbClr val="565759"/>
                </a:solidFill>
                <a:latin typeface="Calibri"/>
                <a:ea typeface="DejaVu Sans"/>
              </a:rPr>
              <a:t>/register</a:t>
            </a:r>
            <a:endParaRPr b="0" lang="en-GB" sz="1800" spc="-1" strike="noStrike">
              <a:latin typeface="Arial"/>
            </a:endParaRPr>
          </a:p>
          <a:p>
            <a:pPr lvl="1" marL="622440" indent="-163800">
              <a:lnSpc>
                <a:spcPct val="100000"/>
              </a:lnSpc>
              <a:spcBef>
                <a:spcPts val="1134"/>
              </a:spcBef>
              <a:buClr>
                <a:srgbClr val="008fd0"/>
              </a:buClr>
              <a:buFont typeface="Arial"/>
              <a:buChar char="›"/>
            </a:pPr>
            <a:r>
              <a:rPr b="0" lang="en-GB" sz="1800" spc="-1" strike="noStrike">
                <a:solidFill>
                  <a:srgbClr val="565759"/>
                </a:solidFill>
                <a:latin typeface="Calibri"/>
                <a:ea typeface="DejaVu Sans"/>
              </a:rPr>
              <a:t>Bonus – Create some links between your pages if you know how. Are you utilise the template to make this task easier?</a:t>
            </a:r>
            <a:endParaRPr b="0" lang="en-GB" sz="1800" spc="-1" strike="noStrike">
              <a:latin typeface="Arial"/>
            </a:endParaRPr>
          </a:p>
          <a:p>
            <a:pPr>
              <a:lnSpc>
                <a:spcPct val="100000"/>
              </a:lnSpc>
              <a:spcBef>
                <a:spcPts val="1134"/>
              </a:spcBef>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Discuss how this setup is beneficial</a:t>
            </a:r>
            <a:endParaRPr b="0" lang="en-GB" sz="1800" spc="-1" strike="noStrike">
              <a:latin typeface="Arial"/>
            </a:endParaRPr>
          </a:p>
        </p:txBody>
      </p:sp>
      <p:sp>
        <p:nvSpPr>
          <p:cNvPr id="273" name="CustomShape 3"/>
          <p:cNvSpPr/>
          <p:nvPr/>
        </p:nvSpPr>
        <p:spPr>
          <a:xfrm>
            <a:off x="414000" y="12528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Building Template Structures</a:t>
            </a:r>
            <a:endParaRPr b="0" lang="en-GB" sz="4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414000" y="1868040"/>
            <a:ext cx="786528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Having defined directories for project assets is important, and increases it’s maintainability.</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Create a new folder within the root of the project called ‘application’, and move everything inside of it. </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Rename ‘app.py’ to ‘__init__.py’. </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Create a new file within the ‘application’ folder called ‘routes.py’.</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 the root of the project, create a file called ‘run.py’.</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Finally, export the FLASK_APP variable to reflect new naming:</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export FLASK_APP=run.py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75"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Better Structure</a:t>
            </a:r>
            <a:endParaRPr b="0" lang="en-GB" sz="4800" spc="-1" strike="noStrike">
              <a:latin typeface="Arial"/>
            </a:endParaRPr>
          </a:p>
        </p:txBody>
      </p:sp>
      <p:pic>
        <p:nvPicPr>
          <p:cNvPr id="276" name="" descr=""/>
          <p:cNvPicPr/>
          <p:nvPr/>
        </p:nvPicPr>
        <p:blipFill>
          <a:blip r:embed="rId1"/>
          <a:stretch/>
        </p:blipFill>
        <p:spPr>
          <a:xfrm>
            <a:off x="8784000" y="1728720"/>
            <a:ext cx="3118680" cy="46785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QALA Slide Deck Template</Template>
  <TotalTime>3063</TotalTime>
  <Application>LibreOffice/6.0.7.3$Linux_X86_64 LibreOffice_project/00m0$Build-3</Application>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2019-03-11T13:03:38Z</dcterms:created>
  <dc:creator>Admin</dc:creator>
  <dc:description/>
  <dc:language>en-GB</dc:language>
  <cp:lastModifiedBy/>
  <dcterms:modified xsi:type="dcterms:W3CDTF">2019-08-12T09:16:43Z</dcterms:modified>
  <cp:revision>95</cp:revision>
  <dc:subject/>
  <dc:title>Designing the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hapter">
    <vt:lpwstr>1</vt:lpwstr>
  </property>
  <property fmtid="{D5CDD505-2E9C-101B-9397-08002B2CF9AE}" pid="4" name="Company">
    <vt:lpwstr>QA Ltd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20</vt:i4>
  </property>
  <property fmtid="{D5CDD505-2E9C-101B-9397-08002B2CF9AE}" pid="14" name="category">
    <vt:lpwstr>Chapter</vt:lpwstr>
  </property>
</Properties>
</file>