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1.png" ContentType="image/png"/>
  <Override PartName="/ppt/media/image2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22.png" ContentType="image/png"/>
  <Override PartName="/ppt/media/image21.png" ContentType="image/png"/>
  <Override PartName="/ppt/media/image20.png" ContentType="image/png"/>
  <Override PartName="/ppt/media/image19.png" ContentType="image/png"/>
  <Override PartName="/ppt/media/image18.png" ContentType="image/png"/>
  <Override PartName="/ppt/media/image17.png" ContentType="image/png"/>
  <Override PartName="/ppt/media/image15.png" ContentType="image/png"/>
  <Override PartName="/ppt/media/image16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6.xml" ContentType="application/vnd.openxmlformats-officedocument.theme+xml"/>
  <Override PartName="/ppt/theme/theme5.xml" ContentType="application/vnd.openxmlformats-officedocument.theme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72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68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</p:sld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</p:sldIdLst>
  <p:sldSz cx="12192000" cy="6858000"/>
  <p:notesSz cx="6794500" cy="9921875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3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4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4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5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5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5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5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6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7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8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8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8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8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9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9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9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9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9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9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0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0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0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1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2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3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3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3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3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3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3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4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46.xml"/><Relationship Id="rId14" Type="http://schemas.openxmlformats.org/officeDocument/2006/relationships/slideLayout" Target="../slideLayouts/slideLayout47.xml"/><Relationship Id="rId15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7" descr=""/>
          <p:cNvPicPr/>
          <p:nvPr/>
        </p:nvPicPr>
        <p:blipFill>
          <a:blip r:embed="rId2"/>
          <a:stretch/>
        </p:blipFill>
        <p:spPr>
          <a:xfrm>
            <a:off x="4727520" y="4892400"/>
            <a:ext cx="2735280" cy="152676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GB" sz="4400" spc="-1" strike="noStrike">
                <a:latin typeface="Arial"/>
              </a:rPr>
              <a:t>Click to edit the title text 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5447880" y="0"/>
            <a:ext cx="6742800" cy="6856560"/>
          </a:xfrm>
          <a:prstGeom prst="rect">
            <a:avLst/>
          </a:prstGeom>
          <a:solidFill>
            <a:srgbClr val="0a5188">
              <a:alpha val="95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GB" sz="4400" spc="-1" strike="noStrike">
                <a:latin typeface="Arial"/>
              </a:rPr>
              <a:t>Click to edit the title text 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0" y="0"/>
            <a:ext cx="12190680" cy="1543320"/>
          </a:xfrm>
          <a:prstGeom prst="rect">
            <a:avLst/>
          </a:prstGeom>
          <a:solidFill>
            <a:srgbClr val="0a5188"/>
          </a:solidFill>
          <a:ln w="12600">
            <a:solidFill>
              <a:srgbClr val="0a5188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79" name="CustomShape 2"/>
          <p:cNvSpPr/>
          <p:nvPr/>
        </p:nvSpPr>
        <p:spPr>
          <a:xfrm>
            <a:off x="9061560" y="6403320"/>
            <a:ext cx="284328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529985AD-2D26-4F69-BE44-5A63E19C209B}" type="slidenum">
              <a:rPr b="0" lang="en-GB" sz="1000" spc="-1" strike="noStrike">
                <a:solidFill>
                  <a:srgbClr val="008fd0"/>
                </a:solidFill>
                <a:latin typeface="Arial"/>
                <a:ea typeface="DejaVu Sans"/>
              </a:rPr>
              <a:t>&lt;number&gt;</a:t>
            </a:fld>
            <a:endParaRPr b="0" lang="en-GB" sz="1000" spc="-1" strike="noStrike">
              <a:latin typeface="Arial"/>
            </a:endParaRPr>
          </a:p>
        </p:txBody>
      </p:sp>
      <p:pic>
        <p:nvPicPr>
          <p:cNvPr id="80" name="Picture 7" descr=""/>
          <p:cNvPicPr/>
          <p:nvPr/>
        </p:nvPicPr>
        <p:blipFill>
          <a:blip r:embed="rId2"/>
          <a:stretch/>
        </p:blipFill>
        <p:spPr>
          <a:xfrm>
            <a:off x="5297760" y="5994720"/>
            <a:ext cx="1595520" cy="890280"/>
          </a:xfrm>
          <a:prstGeom prst="rect">
            <a:avLst/>
          </a:prstGeom>
          <a:ln>
            <a:noFill/>
          </a:ln>
        </p:spPr>
      </p:pic>
      <p:sp>
        <p:nvSpPr>
          <p:cNvPr id="81" name="PlaceHolder 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GB" sz="4400" spc="-1" strike="noStrike">
                <a:latin typeface="Arial"/>
              </a:rPr>
              <a:t>Click to edit the title text 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0" y="0"/>
            <a:ext cx="12190680" cy="1543320"/>
          </a:xfrm>
          <a:prstGeom prst="rect">
            <a:avLst/>
          </a:prstGeom>
          <a:solidFill>
            <a:srgbClr val="0a5188"/>
          </a:solidFill>
          <a:ln w="12600">
            <a:solidFill>
              <a:srgbClr val="0a5188"/>
            </a:solidFill>
            <a:miter/>
          </a:ln>
        </p:spPr>
        <p:style>
          <a:lnRef idx="0"/>
          <a:fillRef idx="0"/>
          <a:effectRef idx="0"/>
          <a:fontRef idx="minor"/>
        </p:style>
      </p:sp>
      <p:pic>
        <p:nvPicPr>
          <p:cNvPr id="120" name="Picture 6" descr=""/>
          <p:cNvPicPr/>
          <p:nvPr/>
        </p:nvPicPr>
        <p:blipFill>
          <a:blip r:embed=""/>
          <a:stretch/>
        </p:blipFill>
        <p:spPr>
          <a:xfrm>
            <a:off x="5297760" y="5994720"/>
            <a:ext cx="1595520" cy="890280"/>
          </a:xfrm>
          <a:prstGeom prst="rect">
            <a:avLst/>
          </a:prstGeom>
          <a:ln>
            <a:noFill/>
          </a:ln>
        </p:spPr>
      </p:pic>
      <p:pic>
        <p:nvPicPr>
          <p:cNvPr id="121" name="Picture 5" descr=""/>
          <p:cNvPicPr/>
          <p:nvPr/>
        </p:nvPicPr>
        <p:blipFill>
          <a:blip r:embed="rId2"/>
          <a:stretch/>
        </p:blipFill>
        <p:spPr>
          <a:xfrm>
            <a:off x="531360" y="2117880"/>
            <a:ext cx="723240" cy="781200"/>
          </a:xfrm>
          <a:prstGeom prst="rect">
            <a:avLst/>
          </a:prstGeom>
          <a:ln>
            <a:noFill/>
          </a:ln>
        </p:spPr>
      </p:pic>
      <p:pic>
        <p:nvPicPr>
          <p:cNvPr id="122" name="Picture 6" descr=""/>
          <p:cNvPicPr/>
          <p:nvPr/>
        </p:nvPicPr>
        <p:blipFill>
          <a:blip r:embed="rId3"/>
          <a:stretch/>
        </p:blipFill>
        <p:spPr>
          <a:xfrm>
            <a:off x="531360" y="4573440"/>
            <a:ext cx="723240" cy="723240"/>
          </a:xfrm>
          <a:prstGeom prst="rect">
            <a:avLst/>
          </a:prstGeom>
          <a:ln>
            <a:noFill/>
          </a:ln>
        </p:spPr>
      </p:pic>
      <p:sp>
        <p:nvSpPr>
          <p:cNvPr id="123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GB" sz="4400" spc="-1" strike="noStrike">
                <a:latin typeface="Arial"/>
              </a:rPr>
              <a:t>Click to edit the title text 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0" y="0"/>
            <a:ext cx="784800" cy="6879240"/>
          </a:xfrm>
          <a:prstGeom prst="rect">
            <a:avLst/>
          </a:prstGeom>
          <a:solidFill>
            <a:srgbClr val="0a5188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2" name="CustomShape 2"/>
          <p:cNvSpPr/>
          <p:nvPr/>
        </p:nvSpPr>
        <p:spPr>
          <a:xfrm>
            <a:off x="9061560" y="6492960"/>
            <a:ext cx="284328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8E824A55-5BDF-4BBD-AFDB-0DC6017D0D8D}" type="slidenum">
              <a:rPr b="0" lang="en-GB" sz="1000" spc="-1" strike="noStrike">
                <a:solidFill>
                  <a:srgbClr val="008fd0"/>
                </a:solidFill>
                <a:latin typeface="Arial"/>
                <a:ea typeface="DejaVu Sans"/>
              </a:rPr>
              <a:t>&lt;number&gt;</a:t>
            </a:fld>
            <a:endParaRPr b="0" lang="en-GB" sz="1000" spc="-1" strike="noStrike">
              <a:latin typeface="Arial"/>
            </a:endParaRPr>
          </a:p>
        </p:txBody>
      </p:sp>
      <p:pic>
        <p:nvPicPr>
          <p:cNvPr id="163" name="Picture 6" descr=""/>
          <p:cNvPicPr/>
          <p:nvPr/>
        </p:nvPicPr>
        <p:blipFill>
          <a:blip r:embed=""/>
          <a:stretch/>
        </p:blipFill>
        <p:spPr>
          <a:xfrm>
            <a:off x="5297760" y="5994720"/>
            <a:ext cx="1595520" cy="890280"/>
          </a:xfrm>
          <a:prstGeom prst="rect">
            <a:avLst/>
          </a:prstGeom>
          <a:ln>
            <a:noFill/>
          </a:ln>
        </p:spPr>
      </p:pic>
      <p:sp>
        <p:nvSpPr>
          <p:cNvPr id="164" name="PlaceHolder 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GB" sz="4400" spc="-1" strike="noStrike">
                <a:latin typeface="Arial"/>
              </a:rPr>
              <a:t>Click to edit the title text 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65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Picture 4" descr=""/>
          <p:cNvPicPr/>
          <p:nvPr/>
        </p:nvPicPr>
        <p:blipFill>
          <a:blip r:embed=""/>
          <a:stretch/>
        </p:blipFill>
        <p:spPr>
          <a:xfrm>
            <a:off x="4727520" y="4892400"/>
            <a:ext cx="2735280" cy="1526760"/>
          </a:xfrm>
          <a:prstGeom prst="rect">
            <a:avLst/>
          </a:prstGeom>
          <a:ln>
            <a:noFill/>
          </a:ln>
        </p:spPr>
      </p:pic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GB" sz="4400" spc="-1" strike="noStrike">
                <a:latin typeface="Arial"/>
              </a:rPr>
              <a:t>Click to edit the title text 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20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slideLayout" Target="../slideLayouts/slideLayout2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png"/><Relationship Id="rId3" Type="http://schemas.openxmlformats.org/officeDocument/2006/relationships/slideLayout" Target="../slideLayouts/slideLayout2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2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2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CustomShape 1"/>
          <p:cNvSpPr/>
          <p:nvPr/>
        </p:nvSpPr>
        <p:spPr>
          <a:xfrm>
            <a:off x="914400" y="1063440"/>
            <a:ext cx="10362960" cy="255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b="0" lang="en-GB" sz="6000" spc="-1" strike="noStrike">
                <a:solidFill>
                  <a:srgbClr val="0d3d59"/>
                </a:solidFill>
                <a:latin typeface="Arial"/>
                <a:ea typeface="DejaVu Sans"/>
              </a:rPr>
              <a:t>Python Flask</a:t>
            </a:r>
            <a:endParaRPr b="0" lang="en-GB" sz="6000" spc="-1" strike="noStrike">
              <a:latin typeface="Arial"/>
            </a:endParaRPr>
          </a:p>
        </p:txBody>
      </p:sp>
      <p:sp>
        <p:nvSpPr>
          <p:cNvPr id="242" name="CustomShape 2"/>
          <p:cNvSpPr/>
          <p:nvPr/>
        </p:nvSpPr>
        <p:spPr>
          <a:xfrm>
            <a:off x="914400" y="3886200"/>
            <a:ext cx="10362960" cy="43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  <a:spcAft>
                <a:spcPts val="1001"/>
              </a:spcAft>
            </a:pPr>
            <a:r>
              <a:rPr b="0" lang="en-GB" sz="2000" spc="290" strike="noStrike" cap="all">
                <a:solidFill>
                  <a:srgbClr val="005aab"/>
                </a:solidFill>
                <a:latin typeface="Arial"/>
                <a:ea typeface="DejaVu Sans"/>
              </a:rPr>
              <a:t>Data-layer</a:t>
            </a:r>
            <a:endParaRPr b="0" lang="en-GB" sz="20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CustomShape 1"/>
          <p:cNvSpPr/>
          <p:nvPr/>
        </p:nvSpPr>
        <p:spPr>
          <a:xfrm>
            <a:off x="414000" y="1868040"/>
            <a:ext cx="11403360" cy="422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185760" indent="-18432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008fd0"/>
              </a:buClr>
              <a:buFont typeface="Arial"/>
              <a:buChar char="›"/>
            </a:pPr>
            <a:r>
              <a:rPr b="0" lang="en-GB" sz="1800" spc="-1" strike="noStrike">
                <a:solidFill>
                  <a:srgbClr val="565759"/>
                </a:solidFill>
                <a:latin typeface="Calibri"/>
                <a:ea typeface="Noto Sans CJK SC"/>
              </a:rPr>
              <a:t>Even though models were created from within the ‘models.py’ file, a database has yet to be constructed. This cannot (without a lot of issues) and should not be done from within the application start-up. Any data that was posted to the table will be lost every time the web application restarts (for whatever reason).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</a:pPr>
            <a:endParaRPr b="0" lang="en-GB" sz="1800" spc="-1" strike="noStrike">
              <a:latin typeface="Arial"/>
            </a:endParaRPr>
          </a:p>
          <a:p>
            <a:pPr marL="185760" indent="-18432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008fd0"/>
              </a:buClr>
              <a:buFont typeface="Arial"/>
              <a:buChar char="›"/>
            </a:pPr>
            <a:r>
              <a:rPr b="0" lang="en-GB" sz="1800" spc="-1" strike="noStrike">
                <a:solidFill>
                  <a:srgbClr val="565759"/>
                </a:solidFill>
                <a:latin typeface="Calibri"/>
                <a:ea typeface="Noto Sans CJK SC"/>
              </a:rPr>
              <a:t>Therefore, the database must be created separately, and can be achieved from the command line. From the command line, stop the web server with ‘Control + C’ keys, and enter the following:</a:t>
            </a:r>
            <a:endParaRPr b="0" lang="en-GB" sz="1800" spc="-1" strike="noStrike">
              <a:latin typeface="Arial"/>
            </a:endParaRPr>
          </a:p>
          <a:p>
            <a:pPr lvl="1" marL="432000" indent="-21528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565759"/>
                </a:solidFill>
                <a:latin typeface="Calibri"/>
                <a:ea typeface="Noto Sans CJK SC"/>
              </a:rPr>
              <a:t>python</a:t>
            </a:r>
            <a:endParaRPr b="0" lang="en-GB" sz="1800" spc="-1" strike="noStrike">
              <a:latin typeface="Arial"/>
            </a:endParaRPr>
          </a:p>
          <a:p>
            <a:pPr lvl="1" marL="432000" indent="-21528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565759"/>
                </a:solidFill>
                <a:latin typeface="Calibri"/>
                <a:ea typeface="Noto Sans CJK SC"/>
              </a:rPr>
              <a:t>from application import db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</a:pPr>
            <a:endParaRPr b="0" lang="en-GB" sz="1800" spc="-1" strike="noStrike">
              <a:latin typeface="Arial"/>
            </a:endParaRPr>
          </a:p>
        </p:txBody>
      </p:sp>
      <p:sp>
        <p:nvSpPr>
          <p:cNvPr id="272" name="CustomShape 2"/>
          <p:cNvSpPr/>
          <p:nvPr/>
        </p:nvSpPr>
        <p:spPr>
          <a:xfrm>
            <a:off x="414000" y="124920"/>
            <a:ext cx="11536920" cy="115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1" lang="en-GB" sz="4800" spc="-1" strike="noStrike">
                <a:solidFill>
                  <a:srgbClr val="ffffff"/>
                </a:solidFill>
                <a:latin typeface="Calibri"/>
                <a:ea typeface="DejaVu Sans"/>
              </a:rPr>
              <a:t>Creating the Actual Database</a:t>
            </a:r>
            <a:endParaRPr b="0" lang="en-GB" sz="4800" spc="-1" strike="noStrike"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CustomShape 1"/>
          <p:cNvSpPr/>
          <p:nvPr/>
        </p:nvSpPr>
        <p:spPr>
          <a:xfrm>
            <a:off x="414000" y="1868040"/>
            <a:ext cx="11403360" cy="422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</a:pPr>
            <a:endParaRPr b="0" lang="en-GB" sz="1800" spc="-1" strike="noStrike">
              <a:latin typeface="Arial"/>
            </a:endParaRPr>
          </a:p>
          <a:p>
            <a:pPr marL="185760" indent="-18432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008fd0"/>
              </a:buClr>
              <a:buFont typeface="Arial"/>
              <a:buChar char="›"/>
            </a:pPr>
            <a:r>
              <a:rPr b="0" lang="en-GB" sz="1800" spc="-1" strike="noStrike">
                <a:solidFill>
                  <a:srgbClr val="565759"/>
                </a:solidFill>
                <a:latin typeface="Calibri"/>
                <a:ea typeface="Noto Sans CJK SC"/>
              </a:rPr>
              <a:t>If that was successful, something similar to the following should be outputted: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</a:pPr>
            <a:endParaRPr b="0" lang="en-GB" sz="1800" spc="-1" strike="noStrike">
              <a:latin typeface="Arial"/>
            </a:endParaRPr>
          </a:p>
          <a:p>
            <a:pPr marL="185760" indent="-18432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008fd0"/>
              </a:buClr>
              <a:buFont typeface="Arial"/>
              <a:buChar char="›"/>
            </a:pPr>
            <a:r>
              <a:rPr b="0" lang="en-GB" sz="1800" spc="-1" strike="noStrike">
                <a:solidFill>
                  <a:srgbClr val="565759"/>
                </a:solidFill>
                <a:latin typeface="Calibri"/>
                <a:ea typeface="Noto Sans CJK SC"/>
              </a:rPr>
              <a:t>Now that the ‘db’ object has been imported, all tables for that database can be made:</a:t>
            </a:r>
            <a:endParaRPr b="0" lang="en-GB" sz="1800" spc="-1" strike="noStrike">
              <a:latin typeface="Arial"/>
            </a:endParaRPr>
          </a:p>
          <a:p>
            <a:pPr lvl="1" marL="432000" indent="-21528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565759"/>
                </a:solidFill>
                <a:latin typeface="Calibri"/>
                <a:ea typeface="Noto Sans CJK SC"/>
              </a:rPr>
              <a:t>db.create_all()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</a:pPr>
            <a:endParaRPr b="0" lang="en-GB" sz="1800" spc="-1" strike="noStrike">
              <a:latin typeface="Arial"/>
            </a:endParaRPr>
          </a:p>
        </p:txBody>
      </p:sp>
      <p:sp>
        <p:nvSpPr>
          <p:cNvPr id="274" name="CustomShape 2"/>
          <p:cNvSpPr/>
          <p:nvPr/>
        </p:nvSpPr>
        <p:spPr>
          <a:xfrm>
            <a:off x="414000" y="124920"/>
            <a:ext cx="11536920" cy="115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1" lang="en-GB" sz="4400" spc="-1" strike="noStrike">
                <a:solidFill>
                  <a:srgbClr val="ffffff"/>
                </a:solidFill>
                <a:latin typeface="Calibri"/>
                <a:ea typeface="DejaVu Sans"/>
              </a:rPr>
              <a:t>Creating the Actual Database Cont.</a:t>
            </a:r>
            <a:endParaRPr b="0" lang="en-GB" sz="4400" spc="-1" strike="noStrike">
              <a:latin typeface="Arial"/>
            </a:endParaRPr>
          </a:p>
        </p:txBody>
      </p:sp>
      <p:pic>
        <p:nvPicPr>
          <p:cNvPr id="275" name="" descr=""/>
          <p:cNvPicPr/>
          <p:nvPr/>
        </p:nvPicPr>
        <p:blipFill>
          <a:blip r:embed="rId1"/>
          <a:stretch/>
        </p:blipFill>
        <p:spPr>
          <a:xfrm>
            <a:off x="72000" y="2952000"/>
            <a:ext cx="12036960" cy="1319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CustomShape 1"/>
          <p:cNvSpPr/>
          <p:nvPr/>
        </p:nvSpPr>
        <p:spPr>
          <a:xfrm>
            <a:off x="414000" y="1868040"/>
            <a:ext cx="11403360" cy="422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185760" indent="-18432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008fd0"/>
              </a:buClr>
              <a:buFont typeface="Arial"/>
              <a:buChar char="›"/>
            </a:pPr>
            <a:r>
              <a:rPr b="0" lang="en-GB" sz="1800" spc="-1" strike="noStrike">
                <a:solidFill>
                  <a:srgbClr val="565759"/>
                </a:solidFill>
                <a:latin typeface="Calibri"/>
                <a:ea typeface="Noto Sans CJK SC"/>
              </a:rPr>
              <a:t>With the table created, importing the Posts model, will allow data to be inserted in to the table.</a:t>
            </a:r>
            <a:endParaRPr b="0" lang="en-GB" sz="1800" spc="-1" strike="noStrike">
              <a:latin typeface="Arial"/>
            </a:endParaRPr>
          </a:p>
          <a:p>
            <a:pPr lvl="1" marL="432000" indent="-21528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565759"/>
                </a:solidFill>
                <a:latin typeface="Calibri"/>
                <a:ea typeface="Noto Sans CJK SC"/>
              </a:rPr>
              <a:t>from application.models import Posts</a:t>
            </a:r>
            <a:endParaRPr b="0" lang="en-GB" sz="1800" spc="-1" strike="noStrike">
              <a:latin typeface="Arial"/>
            </a:endParaRPr>
          </a:p>
          <a:p>
            <a:pPr marL="185760" indent="-18432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008fd0"/>
              </a:buClr>
              <a:buFont typeface="Arial"/>
              <a:buChar char="›"/>
            </a:pPr>
            <a:r>
              <a:rPr b="0" lang="en-GB" sz="1800" spc="-1" strike="noStrike">
                <a:solidFill>
                  <a:srgbClr val="565759"/>
                </a:solidFill>
                <a:latin typeface="Calibri"/>
                <a:ea typeface="Noto Sans CJK SC"/>
              </a:rPr>
              <a:t>Still within the command line, some test data should be added to ensure that the table has been created as expected:</a:t>
            </a:r>
            <a:endParaRPr b="0" lang="en-GB" sz="1800" spc="-1" strike="noStrike">
              <a:latin typeface="Arial"/>
            </a:endParaRPr>
          </a:p>
          <a:p>
            <a:pPr lvl="1" marL="432000" indent="-21528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565759"/>
                </a:solidFill>
                <a:latin typeface="Calibri"/>
                <a:ea typeface="Noto Sans CJK SC"/>
              </a:rPr>
              <a:t>post1 = Posts(first_name=’Chester’, last_name=’Gardner’, title=’First Post’, content=’This is some test data, to validate table creation’)</a:t>
            </a:r>
            <a:endParaRPr b="0" lang="en-GB" sz="1800" spc="-1" strike="noStrike">
              <a:latin typeface="Arial"/>
            </a:endParaRPr>
          </a:p>
          <a:p>
            <a:pPr lvl="1" marL="432000" indent="-21528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565759"/>
                </a:solidFill>
                <a:latin typeface="Calibri"/>
                <a:ea typeface="Noto Sans CJK SC"/>
              </a:rPr>
              <a:t>db.session.add(post1)</a:t>
            </a:r>
            <a:endParaRPr b="0" lang="en-GB" sz="1800" spc="-1" strike="noStrike">
              <a:latin typeface="Arial"/>
            </a:endParaRPr>
          </a:p>
          <a:p>
            <a:pPr lvl="1" marL="432000" indent="-21528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565759"/>
                </a:solidFill>
                <a:latin typeface="Calibri"/>
                <a:ea typeface="Noto Sans CJK SC"/>
              </a:rPr>
              <a:t>db.session.commit()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277" name="CustomShape 2"/>
          <p:cNvSpPr/>
          <p:nvPr/>
        </p:nvSpPr>
        <p:spPr>
          <a:xfrm>
            <a:off x="414000" y="124920"/>
            <a:ext cx="11536920" cy="115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1" lang="en-GB" sz="4800" spc="-1" strike="noStrike">
                <a:solidFill>
                  <a:srgbClr val="ffffff"/>
                </a:solidFill>
                <a:latin typeface="Calibri"/>
                <a:ea typeface="DejaVu Sans"/>
              </a:rPr>
              <a:t>Adding Data to the Table</a:t>
            </a:r>
            <a:endParaRPr b="0" lang="en-GB" sz="4800" spc="-1" strike="noStrike"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CustomShape 1"/>
          <p:cNvSpPr/>
          <p:nvPr/>
        </p:nvSpPr>
        <p:spPr>
          <a:xfrm>
            <a:off x="414000" y="1868040"/>
            <a:ext cx="11403360" cy="422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185760" indent="-18432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008fd0"/>
              </a:buClr>
              <a:buFont typeface="Arial"/>
              <a:buChar char="›"/>
            </a:pPr>
            <a:r>
              <a:rPr b="0" lang="en-GB" sz="1800" spc="-1" strike="noStrike">
                <a:solidFill>
                  <a:srgbClr val="565759"/>
                </a:solidFill>
                <a:latin typeface="Calibri"/>
                <a:ea typeface="Noto Sans CJK SC"/>
              </a:rPr>
              <a:t>Last, the following commands should return data, if all has been added successfully:</a:t>
            </a:r>
            <a:endParaRPr b="0" lang="en-GB" sz="1800" spc="-1" strike="noStrike">
              <a:latin typeface="Arial"/>
            </a:endParaRPr>
          </a:p>
          <a:p>
            <a:pPr lvl="1" marL="432000" indent="-21528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565759"/>
                </a:solidFill>
                <a:latin typeface="Calibri"/>
                <a:ea typeface="Noto Sans CJK SC"/>
              </a:rPr>
              <a:t>Posts.query.all()</a:t>
            </a:r>
            <a:endParaRPr b="0" lang="en-GB" sz="1800" spc="-1" strike="noStrike">
              <a:latin typeface="Arial"/>
            </a:endParaRPr>
          </a:p>
          <a:p>
            <a:pPr lvl="1" marL="432000" indent="-21528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565759"/>
                </a:solidFill>
                <a:latin typeface="Calibri"/>
                <a:ea typeface="Noto Sans CJK SC"/>
              </a:rPr>
              <a:t>Posts.query.first()</a:t>
            </a:r>
            <a:endParaRPr b="0" lang="en-GB" sz="1800" spc="-1" strike="noStrike">
              <a:latin typeface="Arial"/>
            </a:endParaRPr>
          </a:p>
          <a:p>
            <a:pPr lvl="1" marL="432000" indent="-21528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565759"/>
                </a:solidFill>
                <a:latin typeface="Calibri"/>
                <a:ea typeface="Noto Sans CJK SC"/>
              </a:rPr>
              <a:t>Posts.query.filter_by(first_name=’Chester’).all()</a:t>
            </a:r>
            <a:endParaRPr b="0" lang="en-GB" sz="1800" spc="-1" strike="noStrike">
              <a:latin typeface="Arial"/>
            </a:endParaRPr>
          </a:p>
          <a:p>
            <a:pPr lvl="2" marL="648000" indent="-21528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565759"/>
                </a:solidFill>
                <a:latin typeface="Calibri"/>
                <a:ea typeface="Noto Sans CJK SC"/>
              </a:rPr>
              <a:t>.first() would work here too</a:t>
            </a:r>
            <a:endParaRPr b="0" lang="en-GB" sz="1800" spc="-1" strike="noStrike">
              <a:latin typeface="Arial"/>
            </a:endParaRPr>
          </a:p>
          <a:p>
            <a:pPr marL="185760" indent="-18432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008fd0"/>
              </a:buClr>
              <a:buFont typeface="Arial"/>
              <a:buChar char="›"/>
            </a:pPr>
            <a:r>
              <a:rPr b="0" lang="en-GB" sz="1800" spc="-1" strike="noStrike">
                <a:solidFill>
                  <a:srgbClr val="565759"/>
                </a:solidFill>
                <a:latin typeface="Calibri"/>
                <a:ea typeface="Noto Sans CJK SC"/>
              </a:rPr>
              <a:t>Displayed below is the command line output of the ‘Posts’ table. This is rendered in the same way as the return statement that was used for the class Posts: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279" name="CustomShape 2"/>
          <p:cNvSpPr/>
          <p:nvPr/>
        </p:nvSpPr>
        <p:spPr>
          <a:xfrm>
            <a:off x="414000" y="124920"/>
            <a:ext cx="11536920" cy="115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1" lang="en-GB" sz="4800" spc="-1" strike="noStrike">
                <a:solidFill>
                  <a:srgbClr val="ffffff"/>
                </a:solidFill>
                <a:latin typeface="Calibri"/>
                <a:ea typeface="DejaVu Sans"/>
              </a:rPr>
              <a:t>Checking Data in the Table</a:t>
            </a:r>
            <a:endParaRPr b="0" lang="en-GB" sz="4800" spc="-1" strike="noStrike">
              <a:latin typeface="Arial"/>
            </a:endParaRPr>
          </a:p>
        </p:txBody>
      </p:sp>
      <p:pic>
        <p:nvPicPr>
          <p:cNvPr id="280" name="" descr=""/>
          <p:cNvPicPr/>
          <p:nvPr/>
        </p:nvPicPr>
        <p:blipFill>
          <a:blip r:embed="rId1"/>
          <a:stretch/>
        </p:blipFill>
        <p:spPr>
          <a:xfrm>
            <a:off x="3879000" y="2448000"/>
            <a:ext cx="5192280" cy="824040"/>
          </a:xfrm>
          <a:prstGeom prst="rect">
            <a:avLst/>
          </a:prstGeom>
          <a:ln>
            <a:noFill/>
          </a:ln>
        </p:spPr>
      </p:pic>
      <p:pic>
        <p:nvPicPr>
          <p:cNvPr id="281" name="" descr=""/>
          <p:cNvPicPr/>
          <p:nvPr/>
        </p:nvPicPr>
        <p:blipFill>
          <a:blip r:embed="rId2"/>
          <a:stretch/>
        </p:blipFill>
        <p:spPr>
          <a:xfrm>
            <a:off x="936000" y="5177160"/>
            <a:ext cx="7541640" cy="912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CustomShape 1"/>
          <p:cNvSpPr/>
          <p:nvPr/>
        </p:nvSpPr>
        <p:spPr>
          <a:xfrm>
            <a:off x="414000" y="1868040"/>
            <a:ext cx="11403360" cy="422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185760" indent="-18432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008fd0"/>
              </a:buClr>
              <a:buFont typeface="Arial"/>
              <a:buChar char="›"/>
            </a:pPr>
            <a:r>
              <a:rPr b="0" lang="en-GB" sz="1800" spc="-1" strike="noStrike">
                <a:solidFill>
                  <a:srgbClr val="565759"/>
                </a:solidFill>
                <a:latin typeface="Calibri"/>
                <a:ea typeface="Noto Sans CJK SC"/>
              </a:rPr>
              <a:t>Now that persistent data has been established, there is no need for the ‘dummyData’ object created. </a:t>
            </a:r>
            <a:endParaRPr b="0" lang="en-GB" sz="1800" spc="-1" strike="noStrike">
              <a:latin typeface="Arial"/>
            </a:endParaRPr>
          </a:p>
          <a:p>
            <a:pPr marL="185760" indent="-18432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008fd0"/>
              </a:buClr>
              <a:buFont typeface="Arial"/>
              <a:buChar char="›"/>
            </a:pPr>
            <a:r>
              <a:rPr b="0" lang="en-GB" sz="1800" spc="-1" strike="noStrike">
                <a:solidFill>
                  <a:srgbClr val="565759"/>
                </a:solidFill>
                <a:latin typeface="Calibri"/>
                <a:ea typeface="Noto Sans CJK SC"/>
              </a:rPr>
              <a:t>There also needs to be the same import statement in here, as was seen when testing the table: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</a:pPr>
            <a:endParaRPr b="0" lang="en-GB" sz="1800" spc="-1" strike="noStrike">
              <a:latin typeface="Arial"/>
            </a:endParaRPr>
          </a:p>
          <a:p>
            <a:pPr marL="185760" indent="-18432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008fd0"/>
              </a:buClr>
              <a:buFont typeface="Arial"/>
              <a:buChar char="›"/>
            </a:pPr>
            <a:r>
              <a:rPr b="0" lang="en-GB" sz="1800" spc="-1" strike="noStrike">
                <a:solidFill>
                  <a:srgbClr val="565759"/>
                </a:solidFill>
                <a:latin typeface="Calibri"/>
                <a:ea typeface="Noto Sans CJK SC"/>
              </a:rPr>
              <a:t>Finally, the last thing to do is get the post that are stored within the table, and pass this data to the ‘home.html’ template, via the ‘posts’ variable: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</a:pPr>
            <a:endParaRPr b="0" lang="en-GB" sz="1800" spc="-1" strike="noStrike">
              <a:latin typeface="Arial"/>
            </a:endParaRPr>
          </a:p>
        </p:txBody>
      </p:sp>
      <p:sp>
        <p:nvSpPr>
          <p:cNvPr id="283" name="CustomShape 2"/>
          <p:cNvSpPr/>
          <p:nvPr/>
        </p:nvSpPr>
        <p:spPr>
          <a:xfrm>
            <a:off x="414000" y="124920"/>
            <a:ext cx="11536920" cy="115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1" lang="en-GB" sz="4000" spc="-1" strike="noStrike">
                <a:solidFill>
                  <a:srgbClr val="ffffff"/>
                </a:solidFill>
                <a:latin typeface="Calibri"/>
                <a:ea typeface="DejaVu Sans"/>
              </a:rPr>
              <a:t>routes.py - Displaying the Table Data</a:t>
            </a:r>
            <a:endParaRPr b="0" lang="en-GB" sz="4000" spc="-1" strike="noStrike">
              <a:latin typeface="Arial"/>
            </a:endParaRPr>
          </a:p>
        </p:txBody>
      </p:sp>
      <p:pic>
        <p:nvPicPr>
          <p:cNvPr id="284" name="" descr=""/>
          <p:cNvPicPr/>
          <p:nvPr/>
        </p:nvPicPr>
        <p:blipFill>
          <a:blip r:embed="rId1"/>
          <a:stretch/>
        </p:blipFill>
        <p:spPr>
          <a:xfrm>
            <a:off x="981720" y="3168000"/>
            <a:ext cx="4633560" cy="303480"/>
          </a:xfrm>
          <a:prstGeom prst="rect">
            <a:avLst/>
          </a:prstGeom>
          <a:ln>
            <a:noFill/>
          </a:ln>
        </p:spPr>
      </p:pic>
      <p:pic>
        <p:nvPicPr>
          <p:cNvPr id="285" name="" descr=""/>
          <p:cNvPicPr/>
          <p:nvPr/>
        </p:nvPicPr>
        <p:blipFill>
          <a:blip r:embed="rId2"/>
          <a:stretch/>
        </p:blipFill>
        <p:spPr>
          <a:xfrm>
            <a:off x="972000" y="4500000"/>
            <a:ext cx="8811360" cy="1382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CustomShape 1"/>
          <p:cNvSpPr/>
          <p:nvPr/>
        </p:nvSpPr>
        <p:spPr>
          <a:xfrm>
            <a:off x="414000" y="1868040"/>
            <a:ext cx="11403360" cy="422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185760" indent="-18432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008fd0"/>
              </a:buClr>
              <a:buFont typeface="Arial"/>
              <a:buChar char="›"/>
            </a:pPr>
            <a:r>
              <a:rPr b="0" lang="en-GB" sz="1800" spc="-1" strike="noStrike">
                <a:solidFill>
                  <a:srgbClr val="565759"/>
                </a:solidFill>
                <a:latin typeface="Calibri"/>
                <a:ea typeface="Noto Sans CJK SC"/>
              </a:rPr>
              <a:t>‘</a:t>
            </a:r>
            <a:r>
              <a:rPr b="0" lang="en-GB" sz="1800" spc="-1" strike="noStrike">
                <a:solidFill>
                  <a:srgbClr val="565759"/>
                </a:solidFill>
                <a:latin typeface="Calibri"/>
                <a:ea typeface="Noto Sans CJK SC"/>
              </a:rPr>
              <a:t>home.html’ template needs to be modified to reflect the new data:</a:t>
            </a:r>
            <a:br/>
            <a:r>
              <a:rPr b="0" lang="en-GB" sz="1800" spc="-1" strike="noStrike">
                <a:solidFill>
                  <a:srgbClr val="565759"/>
                </a:solidFill>
                <a:latin typeface="Calibri"/>
                <a:ea typeface="Noto Sans CJK SC"/>
              </a:rPr>
              <a:t>	</a:t>
            </a:r>
            <a:r>
              <a:rPr b="0" lang="en-GB" sz="1800" spc="-1" strike="noStrike">
                <a:solidFill>
                  <a:srgbClr val="565759"/>
                </a:solidFill>
                <a:latin typeface="Calibri"/>
                <a:ea typeface="Noto Sans CJK SC"/>
              </a:rPr>
              <a:t>post.name.first → post.first_name</a:t>
            </a:r>
            <a:br/>
            <a:r>
              <a:rPr b="0" lang="en-GB" sz="1800" spc="-1" strike="noStrike">
                <a:solidFill>
                  <a:srgbClr val="565759"/>
                </a:solidFill>
                <a:latin typeface="Calibri"/>
                <a:ea typeface="Noto Sans CJK SC"/>
              </a:rPr>
              <a:t>	</a:t>
            </a:r>
            <a:r>
              <a:rPr b="0" lang="en-GB" sz="1800" spc="-1" strike="noStrike">
                <a:solidFill>
                  <a:srgbClr val="565759"/>
                </a:solidFill>
                <a:latin typeface="Calibri"/>
                <a:ea typeface="Noto Sans CJK SC"/>
              </a:rPr>
              <a:t>post.name.last → post.last_name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</a:pPr>
            <a:endParaRPr b="0" lang="en-GB" sz="1800" spc="-1" strike="noStrike">
              <a:latin typeface="Arial"/>
            </a:endParaRPr>
          </a:p>
        </p:txBody>
      </p:sp>
      <p:sp>
        <p:nvSpPr>
          <p:cNvPr id="287" name="CustomShape 2"/>
          <p:cNvSpPr/>
          <p:nvPr/>
        </p:nvSpPr>
        <p:spPr>
          <a:xfrm>
            <a:off x="414000" y="124920"/>
            <a:ext cx="11536920" cy="115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1" lang="en-GB" sz="4000" spc="-1" strike="noStrike">
                <a:solidFill>
                  <a:srgbClr val="ffffff"/>
                </a:solidFill>
                <a:latin typeface="Calibri"/>
                <a:ea typeface="DejaVu Sans"/>
              </a:rPr>
              <a:t>home.html - Displaying the Table Data</a:t>
            </a:r>
            <a:endParaRPr b="0" lang="en-GB" sz="4000" spc="-1" strike="noStrike">
              <a:latin typeface="Arial"/>
            </a:endParaRPr>
          </a:p>
        </p:txBody>
      </p:sp>
      <p:pic>
        <p:nvPicPr>
          <p:cNvPr id="288" name="" descr=""/>
          <p:cNvPicPr/>
          <p:nvPr/>
        </p:nvPicPr>
        <p:blipFill>
          <a:blip r:embed="rId1"/>
          <a:stretch/>
        </p:blipFill>
        <p:spPr>
          <a:xfrm>
            <a:off x="1152000" y="2785320"/>
            <a:ext cx="8011440" cy="3693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CustomShape 1"/>
          <p:cNvSpPr/>
          <p:nvPr/>
        </p:nvSpPr>
        <p:spPr>
          <a:xfrm>
            <a:off x="5571360" y="1868040"/>
            <a:ext cx="6246000" cy="422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</a:pPr>
            <a:endParaRPr b="0" lang="en-GB" sz="1800" spc="-1" strike="noStrike">
              <a:latin typeface="Arial"/>
            </a:endParaRPr>
          </a:p>
          <a:p>
            <a:pPr marL="185760" indent="-18432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008fd0"/>
              </a:buClr>
              <a:buFont typeface="Arial"/>
              <a:buChar char="›"/>
            </a:pPr>
            <a:r>
              <a:rPr b="0" lang="en-GB" sz="1800" spc="-1" strike="noStrike">
                <a:solidFill>
                  <a:srgbClr val="565759"/>
                </a:solidFill>
                <a:latin typeface="Calibri"/>
                <a:ea typeface="Noto Sans CJK SC"/>
              </a:rPr>
              <a:t>Saving all edited scripts, and restarting the web server with:</a:t>
            </a:r>
            <a:endParaRPr b="0" lang="en-GB" sz="1800" spc="-1" strike="noStrike">
              <a:latin typeface="Arial"/>
            </a:endParaRPr>
          </a:p>
          <a:p>
            <a:pPr lvl="1" marL="432000" indent="-21528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565759"/>
                </a:solidFill>
                <a:latin typeface="Calibri"/>
                <a:ea typeface="Noto Sans CJK SC"/>
              </a:rPr>
              <a:t>flask run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</a:pPr>
            <a:endParaRPr b="0" lang="en-GB" sz="1800" spc="-1" strike="noStrike">
              <a:latin typeface="Arial"/>
            </a:endParaRPr>
          </a:p>
          <a:p>
            <a:pPr marL="185760" indent="-18432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008fd0"/>
              </a:buClr>
              <a:buFont typeface="Arial"/>
              <a:buChar char="›"/>
            </a:pPr>
            <a:r>
              <a:rPr b="0" lang="en-GB" sz="1800" spc="-1" strike="noStrike">
                <a:solidFill>
                  <a:srgbClr val="565759"/>
                </a:solidFill>
                <a:latin typeface="Calibri"/>
                <a:ea typeface="Noto Sans CJK SC"/>
              </a:rPr>
              <a:t>Navigating to the ‘home’ page should display similarly to the image shown left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290" name="CustomShape 2"/>
          <p:cNvSpPr/>
          <p:nvPr/>
        </p:nvSpPr>
        <p:spPr>
          <a:xfrm>
            <a:off x="414000" y="124920"/>
            <a:ext cx="11536920" cy="115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1" lang="en-GB" sz="4800" spc="-1" strike="noStrike">
                <a:solidFill>
                  <a:srgbClr val="ffffff"/>
                </a:solidFill>
                <a:latin typeface="Calibri"/>
                <a:ea typeface="DejaVu Sans"/>
              </a:rPr>
              <a:t>Checking the Application</a:t>
            </a:r>
            <a:endParaRPr b="0" lang="en-GB" sz="4800" spc="-1" strike="noStrike">
              <a:latin typeface="Arial"/>
            </a:endParaRPr>
          </a:p>
        </p:txBody>
      </p:sp>
      <p:pic>
        <p:nvPicPr>
          <p:cNvPr id="291" name="" descr=""/>
          <p:cNvPicPr/>
          <p:nvPr/>
        </p:nvPicPr>
        <p:blipFill>
          <a:blip r:embed="rId1"/>
          <a:stretch/>
        </p:blipFill>
        <p:spPr>
          <a:xfrm>
            <a:off x="333000" y="1868040"/>
            <a:ext cx="5237640" cy="4107240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CustomShape 1"/>
          <p:cNvSpPr/>
          <p:nvPr/>
        </p:nvSpPr>
        <p:spPr>
          <a:xfrm>
            <a:off x="11286360" y="6307560"/>
            <a:ext cx="64512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fld id="{DDDD3379-6E6D-471B-87AC-BB598CE7AEEF}" type="slidenum">
              <a:rPr b="0" lang="en-GB" sz="1000" spc="-1" strike="noStrike">
                <a:solidFill>
                  <a:srgbClr val="565759"/>
                </a:solidFill>
                <a:latin typeface="Segoe UI"/>
                <a:ea typeface="DejaVu Sans"/>
              </a:rPr>
              <a:t>&lt;number&gt;</a:t>
            </a:fld>
            <a:endParaRPr b="0" lang="en-GB" sz="1000" spc="-1" strike="noStrike">
              <a:latin typeface="Arial"/>
            </a:endParaRPr>
          </a:p>
        </p:txBody>
      </p:sp>
      <p:sp>
        <p:nvSpPr>
          <p:cNvPr id="293" name="CustomShape 2"/>
          <p:cNvSpPr/>
          <p:nvPr/>
        </p:nvSpPr>
        <p:spPr>
          <a:xfrm>
            <a:off x="1612800" y="1868040"/>
            <a:ext cx="10048680" cy="424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185760" indent="-18432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008fd0"/>
              </a:buClr>
              <a:buFont typeface="Arial"/>
              <a:buChar char="›"/>
            </a:pPr>
            <a:r>
              <a:rPr b="0" lang="en-GB" sz="1800" spc="-1" strike="noStrike">
                <a:solidFill>
                  <a:srgbClr val="565759"/>
                </a:solidFill>
                <a:latin typeface="Calibri"/>
                <a:ea typeface="DejaVu Sans"/>
              </a:rPr>
              <a:t>Directions</a:t>
            </a:r>
            <a:endParaRPr b="0" lang="en-GB" sz="1800" spc="-1" strike="noStrike">
              <a:latin typeface="Arial"/>
            </a:endParaRPr>
          </a:p>
          <a:p>
            <a:pPr lvl="1" marL="622440" indent="-16380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008fd0"/>
              </a:buClr>
              <a:buFont typeface="Arial"/>
              <a:buChar char="›"/>
            </a:pPr>
            <a:r>
              <a:rPr b="0" lang="en-GB" sz="1800" spc="-1" strike="noStrike">
                <a:solidFill>
                  <a:srgbClr val="565759"/>
                </a:solidFill>
                <a:latin typeface="Calibri"/>
                <a:ea typeface="DejaVu Sans"/>
              </a:rPr>
              <a:t>1 hour</a:t>
            </a:r>
            <a:endParaRPr b="0" lang="en-GB" sz="1800" spc="-1" strike="noStrike">
              <a:latin typeface="Arial"/>
            </a:endParaRPr>
          </a:p>
          <a:p>
            <a:pPr lvl="1" marL="622440" indent="-16380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008fd0"/>
              </a:buClr>
              <a:buFont typeface="Arial"/>
              <a:buChar char="›"/>
            </a:pPr>
            <a:r>
              <a:rPr b="0" lang="en-GB" sz="1800" spc="-1" strike="noStrike">
                <a:solidFill>
                  <a:srgbClr val="565759"/>
                </a:solidFill>
                <a:latin typeface="Calibri"/>
                <a:ea typeface="DejaVu Sans"/>
              </a:rPr>
              <a:t>Update your project to include the SQLAlchemy library, and implement a table that has the following table and fields, with a few lines of data inserted in to it:</a:t>
            </a:r>
            <a:endParaRPr b="0" lang="en-GB" sz="1800" spc="-1" strike="noStrike">
              <a:latin typeface="Arial"/>
            </a:endParaRPr>
          </a:p>
          <a:p>
            <a:pPr lvl="3" marL="864000" indent="-21528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565759"/>
                </a:solidFill>
                <a:latin typeface="Calibri"/>
                <a:ea typeface="DejaVu Sans"/>
              </a:rPr>
              <a:t>Posts</a:t>
            </a:r>
            <a:endParaRPr b="0" lang="en-GB" sz="1800" spc="-1" strike="noStrike">
              <a:latin typeface="Arial"/>
            </a:endParaRPr>
          </a:p>
          <a:p>
            <a:pPr lvl="4" marL="1080000" indent="-21528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565759"/>
                </a:solidFill>
                <a:latin typeface="Calibri"/>
                <a:ea typeface="DejaVu Sans"/>
              </a:rPr>
              <a:t>id, first_name, last_name, title, content</a:t>
            </a:r>
            <a:endParaRPr b="0" lang="en-GB" sz="1800" spc="-1" strike="noStrike">
              <a:latin typeface="Arial"/>
            </a:endParaRPr>
          </a:p>
          <a:p>
            <a:pPr marL="185760" indent="-18432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008fd0"/>
              </a:buClr>
              <a:buFont typeface="Arial"/>
              <a:buChar char="›"/>
            </a:pPr>
            <a:r>
              <a:rPr b="0" lang="en-GB" sz="1800" spc="-1" strike="noStrike">
                <a:solidFill>
                  <a:srgbClr val="565759"/>
                </a:solidFill>
                <a:latin typeface="Calibri"/>
                <a:ea typeface="DejaVu Sans"/>
              </a:rPr>
              <a:t>Debrief</a:t>
            </a:r>
            <a:endParaRPr b="0" lang="en-GB" sz="1800" spc="-1" strike="noStrike">
              <a:latin typeface="Arial"/>
            </a:endParaRPr>
          </a:p>
          <a:p>
            <a:pPr lvl="1" marL="622440" indent="-16380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008fd0"/>
              </a:buClr>
              <a:buFont typeface="Arial"/>
              <a:buChar char="›"/>
            </a:pPr>
            <a:r>
              <a:rPr b="0" lang="en-GB" sz="1800" spc="-1" strike="noStrike">
                <a:solidFill>
                  <a:srgbClr val="565759"/>
                </a:solidFill>
                <a:latin typeface="Calibri"/>
                <a:ea typeface="DejaVu Sans"/>
              </a:rPr>
              <a:t>Discuss how the structure is now more important than ever, and further discuss why the database must not be created at application start up.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294" name="CustomShape 3"/>
          <p:cNvSpPr/>
          <p:nvPr/>
        </p:nvSpPr>
        <p:spPr>
          <a:xfrm>
            <a:off x="414000" y="125280"/>
            <a:ext cx="11536920" cy="115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1" lang="en-GB" sz="4000" spc="-1" strike="noStrike">
                <a:solidFill>
                  <a:srgbClr val="ffffff"/>
                </a:solidFill>
                <a:latin typeface="Calibri"/>
                <a:ea typeface="DejaVu Sans"/>
              </a:rPr>
              <a:t>Creating a Database to Persist Data</a:t>
            </a:r>
            <a:endParaRPr b="0" lang="en-GB" sz="4000" spc="-1" strike="noStrike">
              <a:latin typeface="Arial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CustomShape 1"/>
          <p:cNvSpPr/>
          <p:nvPr/>
        </p:nvSpPr>
        <p:spPr>
          <a:xfrm>
            <a:off x="914400" y="1063440"/>
            <a:ext cx="10362960" cy="255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b="0" lang="en-GB" sz="6000" spc="-1" strike="noStrike">
                <a:solidFill>
                  <a:srgbClr val="0d3d59"/>
                </a:solidFill>
                <a:latin typeface="Arial"/>
                <a:ea typeface="DejaVu Sans"/>
              </a:rPr>
              <a:t>Thank you for listening.</a:t>
            </a:r>
            <a:endParaRPr b="0" lang="en-GB" sz="6000" spc="-1" strike="noStrike">
              <a:latin typeface="Arial"/>
            </a:endParaRPr>
          </a:p>
        </p:txBody>
      </p:sp>
      <p:sp>
        <p:nvSpPr>
          <p:cNvPr id="296" name="CustomShape 2"/>
          <p:cNvSpPr/>
          <p:nvPr/>
        </p:nvSpPr>
        <p:spPr>
          <a:xfrm>
            <a:off x="914400" y="3886200"/>
            <a:ext cx="10362960" cy="43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  <a:spcAft>
                <a:spcPts val="1001"/>
              </a:spcAft>
            </a:pPr>
            <a:r>
              <a:rPr b="0" lang="en-GB" sz="2000" spc="290" strike="noStrike" cap="all">
                <a:solidFill>
                  <a:srgbClr val="005aab"/>
                </a:solidFill>
                <a:latin typeface="Arial"/>
                <a:ea typeface="DejaVu Sans"/>
              </a:rPr>
              <a:t>Any questions?</a:t>
            </a:r>
            <a:endParaRPr b="0" lang="en-GB" sz="2000" spc="-1" strike="noStrike">
              <a:latin typeface="Arial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CustomShape 1"/>
          <p:cNvSpPr/>
          <p:nvPr/>
        </p:nvSpPr>
        <p:spPr>
          <a:xfrm>
            <a:off x="414000" y="1868040"/>
            <a:ext cx="11403360" cy="422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185760" indent="-18432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008fd0"/>
              </a:buClr>
              <a:buFont typeface="Arial"/>
              <a:buChar char="›"/>
            </a:pPr>
            <a:r>
              <a:rPr b="0" lang="en-GB" sz="1800" spc="-1" strike="noStrike">
                <a:solidFill>
                  <a:srgbClr val="565759"/>
                </a:solidFill>
                <a:latin typeface="Calibri"/>
                <a:ea typeface="Noto Sans CJK SC"/>
              </a:rPr>
              <a:t>The use of dummy data was great for establishing how to present the information to the user of the web application. Although this was useful, it is not a long term solution, as none of the content can be changed, once the application is up and running.</a:t>
            </a:r>
            <a:endParaRPr b="0" lang="en-GB" sz="1800" spc="-1" strike="noStrike">
              <a:latin typeface="Arial"/>
            </a:endParaRPr>
          </a:p>
          <a:p>
            <a:pPr marL="185760" indent="-18432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008fd0"/>
              </a:buClr>
              <a:buFont typeface="Arial"/>
              <a:buChar char="›"/>
            </a:pPr>
            <a:r>
              <a:rPr b="0" lang="en-GB" sz="1800" spc="-1" strike="noStrike">
                <a:solidFill>
                  <a:srgbClr val="565759"/>
                </a:solidFill>
                <a:latin typeface="Calibri"/>
                <a:ea typeface="Noto Sans CJK SC"/>
              </a:rPr>
              <a:t>To avoid this, the data must persist within a database. For this end, SQLite will be used, as it is pre-packaged with python.</a:t>
            </a:r>
            <a:endParaRPr b="0" lang="en-GB" sz="1800" spc="-1" strike="noStrike">
              <a:latin typeface="Arial"/>
            </a:endParaRPr>
          </a:p>
          <a:p>
            <a:pPr marL="185760" indent="-18432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008fd0"/>
              </a:buClr>
              <a:buFont typeface="Arial"/>
              <a:buChar char="›"/>
            </a:pPr>
            <a:r>
              <a:rPr b="0" lang="en-GB" sz="1800" spc="-1" strike="noStrike">
                <a:solidFill>
                  <a:srgbClr val="565759"/>
                </a:solidFill>
                <a:latin typeface="Calibri"/>
                <a:ea typeface="Noto Sans CJK SC"/>
              </a:rPr>
              <a:t>A useful tool to accompany this endeavour is called ‘DB Browser for SQLite’, and can be downloaded, and subsequently opened from the command line, with:</a:t>
            </a:r>
            <a:endParaRPr b="0" lang="en-GB" sz="1800" spc="-1" strike="noStrike">
              <a:latin typeface="Arial"/>
            </a:endParaRPr>
          </a:p>
          <a:p>
            <a:pPr lvl="1" marL="432000" indent="-21528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565759"/>
                </a:solidFill>
                <a:latin typeface="Calibri"/>
                <a:ea typeface="Noto Sans CJK SC"/>
              </a:rPr>
              <a:t>sudo apt-get install sqlitebrowser</a:t>
            </a:r>
            <a:endParaRPr b="0" lang="en-GB" sz="1800" spc="-1" strike="noStrike">
              <a:latin typeface="Arial"/>
            </a:endParaRPr>
          </a:p>
          <a:p>
            <a:pPr lvl="1" marL="432000" indent="-21528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565759"/>
                </a:solidFill>
                <a:latin typeface="Calibri"/>
                <a:ea typeface="Noto Sans CJK SC"/>
              </a:rPr>
              <a:t>sqlitebrowser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244" name="CustomShape 2"/>
          <p:cNvSpPr/>
          <p:nvPr/>
        </p:nvSpPr>
        <p:spPr>
          <a:xfrm>
            <a:off x="414000" y="124920"/>
            <a:ext cx="11536920" cy="115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1" lang="en-GB" sz="4800" spc="-1" strike="noStrike">
                <a:solidFill>
                  <a:srgbClr val="ffffff"/>
                </a:solidFill>
                <a:latin typeface="Calibri"/>
                <a:ea typeface="DejaVu Sans"/>
              </a:rPr>
              <a:t>Persistent Data</a:t>
            </a:r>
            <a:endParaRPr b="0" lang="en-GB" sz="48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CustomShape 1"/>
          <p:cNvSpPr/>
          <p:nvPr/>
        </p:nvSpPr>
        <p:spPr>
          <a:xfrm>
            <a:off x="414000" y="1868040"/>
            <a:ext cx="11403360" cy="422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185760" indent="-18432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008fd0"/>
              </a:buClr>
              <a:buFont typeface="Arial"/>
              <a:buChar char="›"/>
            </a:pPr>
            <a:r>
              <a:rPr b="0" lang="en-GB" sz="1800" spc="-1" strike="noStrike">
                <a:solidFill>
                  <a:srgbClr val="565759"/>
                </a:solidFill>
                <a:latin typeface="Calibri"/>
                <a:ea typeface="Noto Sans CJK SC"/>
              </a:rPr>
              <a:t>As with the rest of this project, it is a good idea to segregate functions from one another. Again, this shall be done for the database tables.</a:t>
            </a:r>
            <a:endParaRPr b="0" lang="en-GB" sz="1800" spc="-1" strike="noStrike">
              <a:latin typeface="Arial"/>
            </a:endParaRPr>
          </a:p>
          <a:p>
            <a:pPr marL="185760" indent="-18432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008fd0"/>
              </a:buClr>
              <a:buFont typeface="Arial"/>
              <a:buChar char="›"/>
            </a:pPr>
            <a:r>
              <a:rPr b="0" lang="en-GB" sz="1800" spc="-1" strike="noStrike">
                <a:solidFill>
                  <a:srgbClr val="565759"/>
                </a:solidFill>
                <a:latin typeface="Calibri"/>
                <a:ea typeface="Noto Sans CJK SC"/>
              </a:rPr>
              <a:t>The database layer will be handled by a library called Flask_SQLAlchemy, a library designed specifically for Flask and SQLite.</a:t>
            </a:r>
            <a:endParaRPr b="0" lang="en-GB" sz="1800" spc="-1" strike="noStrike">
              <a:latin typeface="Arial"/>
            </a:endParaRPr>
          </a:p>
          <a:p>
            <a:pPr marL="185760" indent="-18432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008fd0"/>
              </a:buClr>
              <a:buFont typeface="Arial"/>
              <a:buChar char="›"/>
            </a:pPr>
            <a:r>
              <a:rPr b="0" lang="en-GB" sz="1800" spc="-1" strike="noStrike">
                <a:solidFill>
                  <a:srgbClr val="565759"/>
                </a:solidFill>
                <a:latin typeface="Calibri"/>
                <a:ea typeface="Noto Sans CJK SC"/>
              </a:rPr>
              <a:t>As Flask-SQLAlchemy’s Python 3 implementation is still in development, use of the 2.x version is required. Therefore, the ‘pip’ command will be used instead of ‘pip3’.</a:t>
            </a:r>
            <a:endParaRPr b="0" lang="en-GB" sz="1800" spc="-1" strike="noStrike">
              <a:latin typeface="Arial"/>
            </a:endParaRPr>
          </a:p>
          <a:p>
            <a:pPr lvl="2" marL="648000" indent="-21528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565759"/>
                </a:solidFill>
                <a:latin typeface="Calibri"/>
                <a:ea typeface="Noto Sans CJK SC"/>
              </a:rPr>
              <a:t>sudo pip install Flask-SQLAlchemy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246" name="CustomShape 2"/>
          <p:cNvSpPr/>
          <p:nvPr/>
        </p:nvSpPr>
        <p:spPr>
          <a:xfrm>
            <a:off x="414000" y="124920"/>
            <a:ext cx="11536920" cy="115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1" lang="en-GB" sz="4800" spc="-1" strike="noStrike">
                <a:solidFill>
                  <a:srgbClr val="ffffff"/>
                </a:solidFill>
                <a:latin typeface="Calibri"/>
                <a:ea typeface="DejaVu Sans"/>
              </a:rPr>
              <a:t>__init__.py – SQLAlchemy</a:t>
            </a:r>
            <a:endParaRPr b="0" lang="en-GB" sz="4800" spc="-1" strike="noStrike">
              <a:latin typeface="Arial"/>
            </a:endParaRPr>
          </a:p>
        </p:txBody>
      </p:sp>
      <p:pic>
        <p:nvPicPr>
          <p:cNvPr id="247" name="" descr=""/>
          <p:cNvPicPr/>
          <p:nvPr/>
        </p:nvPicPr>
        <p:blipFill>
          <a:blip r:embed="rId1"/>
          <a:stretch/>
        </p:blipFill>
        <p:spPr>
          <a:xfrm>
            <a:off x="5479920" y="4320000"/>
            <a:ext cx="5103360" cy="1712880"/>
          </a:xfrm>
          <a:prstGeom prst="rect">
            <a:avLst/>
          </a:prstGeom>
          <a:ln>
            <a:noFill/>
          </a:ln>
        </p:spPr>
      </p:pic>
      <p:sp>
        <p:nvSpPr>
          <p:cNvPr id="248" name="CustomShape 3"/>
          <p:cNvSpPr/>
          <p:nvPr/>
        </p:nvSpPr>
        <p:spPr>
          <a:xfrm>
            <a:off x="432000" y="4824000"/>
            <a:ext cx="4967280" cy="1827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185760" indent="-18432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008fd0"/>
              </a:buClr>
              <a:buFont typeface="Arial"/>
              <a:buChar char="›"/>
            </a:pPr>
            <a:r>
              <a:rPr b="0" lang="en-GB" sz="1800" spc="-1" strike="noStrike">
                <a:solidFill>
                  <a:srgbClr val="565759"/>
                </a:solidFill>
                <a:latin typeface="Calibri"/>
                <a:ea typeface="Noto Sans CJK SC"/>
              </a:rPr>
              <a:t>Within ‘__init__.py’, the new library must be imported:</a:t>
            </a:r>
            <a:endParaRPr b="0" lang="en-GB" sz="18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CustomShape 1"/>
          <p:cNvSpPr/>
          <p:nvPr/>
        </p:nvSpPr>
        <p:spPr>
          <a:xfrm>
            <a:off x="414000" y="1868040"/>
            <a:ext cx="11403360" cy="422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185760" indent="-18432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008fd0"/>
              </a:buClr>
              <a:buFont typeface="Arial"/>
              <a:buChar char="›"/>
            </a:pPr>
            <a:r>
              <a:rPr b="0" lang="en-GB" sz="1800" spc="-1" strike="noStrike">
                <a:solidFill>
                  <a:srgbClr val="565759"/>
                </a:solidFill>
                <a:latin typeface="Calibri"/>
                <a:ea typeface="Noto Sans CJK SC"/>
              </a:rPr>
              <a:t>With the import statement done, an instance of the SQLAlchemy must be made, in order to manipulate the SQLite tables.</a:t>
            </a:r>
            <a:endParaRPr b="0" lang="en-GB" sz="1800" spc="-1" strike="noStrike">
              <a:latin typeface="Arial"/>
            </a:endParaRPr>
          </a:p>
          <a:p>
            <a:pPr marL="185760" indent="-18432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008fd0"/>
              </a:buClr>
              <a:buFont typeface="Arial"/>
              <a:buChar char="›"/>
            </a:pPr>
            <a:r>
              <a:rPr b="0" lang="en-GB" sz="1800" spc="-1" strike="noStrike">
                <a:solidFill>
                  <a:srgbClr val="565759"/>
                </a:solidFill>
                <a:latin typeface="Calibri"/>
                <a:ea typeface="Noto Sans CJK SC"/>
              </a:rPr>
              <a:t>This is achieved by creating a URI for where our database will live within our project directory: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</a:pPr>
            <a:endParaRPr b="0" lang="en-GB" sz="1800" spc="-1" strike="noStrike">
              <a:latin typeface="Arial"/>
            </a:endParaRPr>
          </a:p>
          <a:p>
            <a:pPr marL="185760" indent="-18432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008fd0"/>
              </a:buClr>
              <a:buFont typeface="Arial"/>
              <a:buChar char="›"/>
            </a:pPr>
            <a:r>
              <a:rPr b="0" lang="en-GB" sz="1800" spc="-1" strike="noStrike">
                <a:solidFill>
                  <a:srgbClr val="565759"/>
                </a:solidFill>
                <a:latin typeface="Calibri"/>
                <a:ea typeface="Noto Sans CJK SC"/>
              </a:rPr>
              <a:t>And then creating an instance, by passing in the ‘app’ to SQLAlchemy: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250" name="CustomShape 2"/>
          <p:cNvSpPr/>
          <p:nvPr/>
        </p:nvSpPr>
        <p:spPr>
          <a:xfrm>
            <a:off x="414000" y="124920"/>
            <a:ext cx="11536920" cy="115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1" lang="en-GB" sz="4800" spc="-1" strike="noStrike">
                <a:solidFill>
                  <a:srgbClr val="ffffff"/>
                </a:solidFill>
                <a:latin typeface="Calibri"/>
                <a:ea typeface="DejaVu Sans"/>
              </a:rPr>
              <a:t>__init__.py – SQLAlchemy Cont. </a:t>
            </a:r>
            <a:endParaRPr b="0" lang="en-GB" sz="4800" spc="-1" strike="noStrike">
              <a:latin typeface="Arial"/>
            </a:endParaRPr>
          </a:p>
        </p:txBody>
      </p:sp>
      <p:pic>
        <p:nvPicPr>
          <p:cNvPr id="251" name="" descr=""/>
          <p:cNvPicPr/>
          <p:nvPr/>
        </p:nvPicPr>
        <p:blipFill>
          <a:blip r:embed="rId1"/>
          <a:stretch/>
        </p:blipFill>
        <p:spPr>
          <a:xfrm>
            <a:off x="987480" y="3168000"/>
            <a:ext cx="7579800" cy="316080"/>
          </a:xfrm>
          <a:prstGeom prst="rect">
            <a:avLst/>
          </a:prstGeom>
          <a:ln>
            <a:noFill/>
          </a:ln>
        </p:spPr>
      </p:pic>
      <p:pic>
        <p:nvPicPr>
          <p:cNvPr id="252" name="" descr=""/>
          <p:cNvPicPr/>
          <p:nvPr/>
        </p:nvPicPr>
        <p:blipFill>
          <a:blip r:embed="rId2"/>
          <a:stretch/>
        </p:blipFill>
        <p:spPr>
          <a:xfrm>
            <a:off x="1008000" y="4176000"/>
            <a:ext cx="2639880" cy="316080"/>
          </a:xfrm>
          <a:prstGeom prst="rect">
            <a:avLst/>
          </a:prstGeom>
          <a:ln>
            <a:noFill/>
          </a:ln>
        </p:spPr>
      </p:pic>
      <p:pic>
        <p:nvPicPr>
          <p:cNvPr id="253" name="" descr=""/>
          <p:cNvPicPr/>
          <p:nvPr/>
        </p:nvPicPr>
        <p:blipFill>
          <a:blip r:embed="rId3"/>
          <a:stretch/>
        </p:blipFill>
        <p:spPr>
          <a:xfrm>
            <a:off x="5040000" y="4176000"/>
            <a:ext cx="6777360" cy="2303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CustomShape 1"/>
          <p:cNvSpPr/>
          <p:nvPr/>
        </p:nvSpPr>
        <p:spPr>
          <a:xfrm>
            <a:off x="3096000" y="1951560"/>
            <a:ext cx="8721360" cy="413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</a:pPr>
            <a:endParaRPr b="0" lang="en-GB" sz="1800" spc="-1" strike="noStrike">
              <a:latin typeface="Arial"/>
            </a:endParaRPr>
          </a:p>
          <a:p>
            <a:pPr marL="185760" indent="-18432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008fd0"/>
              </a:buClr>
              <a:buFont typeface="Arial"/>
              <a:buChar char="›"/>
            </a:pPr>
            <a:r>
              <a:rPr b="0" lang="en-GB" sz="1800" spc="-1" strike="noStrike">
                <a:solidFill>
                  <a:srgbClr val="565759"/>
                </a:solidFill>
                <a:latin typeface="Calibri"/>
                <a:ea typeface="Noto Sans CJK SC"/>
              </a:rPr>
              <a:t>Again, conforming to good project structure, the tables that we will create with Python &amp; SQLAlchemy, should once more, be in it’s own file. This file will be called ‘models.py’, and will live in the ‘application’ directory:</a:t>
            </a:r>
            <a:endParaRPr b="0" lang="en-GB" sz="1800" spc="-1" strike="noStrike">
              <a:latin typeface="Arial"/>
            </a:endParaRPr>
          </a:p>
          <a:p>
            <a:pPr marL="185760" indent="-18432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008fd0"/>
              </a:buClr>
              <a:buFont typeface="Arial"/>
              <a:buChar char="›"/>
            </a:pPr>
            <a:r>
              <a:rPr b="0" lang="en-GB" sz="1800" spc="-1" strike="noStrike">
                <a:solidFill>
                  <a:srgbClr val="565759"/>
                </a:solidFill>
                <a:latin typeface="Calibri"/>
                <a:ea typeface="Noto Sans CJK SC"/>
              </a:rPr>
              <a:t> 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255" name="CustomShape 2"/>
          <p:cNvSpPr/>
          <p:nvPr/>
        </p:nvSpPr>
        <p:spPr>
          <a:xfrm>
            <a:off x="414000" y="124920"/>
            <a:ext cx="11536920" cy="115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1" lang="en-GB" sz="4800" spc="-1" strike="noStrike">
                <a:solidFill>
                  <a:srgbClr val="ffffff"/>
                </a:solidFill>
                <a:latin typeface="Calibri"/>
                <a:ea typeface="DejaVu Sans"/>
              </a:rPr>
              <a:t>models.py – Project Structure</a:t>
            </a:r>
            <a:endParaRPr b="0" lang="en-GB" sz="4800" spc="-1" strike="noStrike">
              <a:latin typeface="Arial"/>
            </a:endParaRPr>
          </a:p>
        </p:txBody>
      </p:sp>
      <p:pic>
        <p:nvPicPr>
          <p:cNvPr id="256" name="" descr=""/>
          <p:cNvPicPr/>
          <p:nvPr/>
        </p:nvPicPr>
        <p:blipFill>
          <a:blip r:embed="rId1"/>
          <a:stretch/>
        </p:blipFill>
        <p:spPr>
          <a:xfrm>
            <a:off x="480600" y="1951560"/>
            <a:ext cx="2614680" cy="4138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CustomShape 1"/>
          <p:cNvSpPr/>
          <p:nvPr/>
        </p:nvSpPr>
        <p:spPr>
          <a:xfrm>
            <a:off x="414000" y="1868040"/>
            <a:ext cx="11403360" cy="422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</a:pPr>
            <a:endParaRPr b="0" lang="en-GB" sz="1800" spc="-1" strike="noStrike">
              <a:latin typeface="Arial"/>
            </a:endParaRPr>
          </a:p>
          <a:p>
            <a:pPr marL="185760" indent="-18432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008fd0"/>
              </a:buClr>
              <a:buFont typeface="Arial"/>
              <a:buChar char="›"/>
            </a:pPr>
            <a:r>
              <a:rPr b="0" lang="en-GB" sz="1800" spc="-1" strike="noStrike">
                <a:solidFill>
                  <a:srgbClr val="565759"/>
                </a:solidFill>
                <a:latin typeface="Calibri"/>
                <a:ea typeface="Noto Sans CJK SC"/>
              </a:rPr>
              <a:t>Within ‘models.py’, you will need to import the ‘db’ instance that was just made: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</a:pPr>
            <a:endParaRPr b="0" lang="en-GB" sz="1800" spc="-1" strike="noStrike">
              <a:latin typeface="Arial"/>
            </a:endParaRPr>
          </a:p>
          <a:p>
            <a:pPr marL="185760" indent="-18432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008fd0"/>
              </a:buClr>
              <a:buFont typeface="Arial"/>
              <a:buChar char="›"/>
            </a:pPr>
            <a:r>
              <a:rPr b="0" lang="en-GB" sz="1800" spc="-1" strike="noStrike">
                <a:solidFill>
                  <a:srgbClr val="565759"/>
                </a:solidFill>
                <a:latin typeface="Calibri"/>
                <a:ea typeface="Noto Sans CJK SC"/>
              </a:rPr>
              <a:t>Then create a </a:t>
            </a:r>
            <a:r>
              <a:rPr b="1" lang="en-GB" sz="1800" spc="-1" strike="noStrike">
                <a:solidFill>
                  <a:srgbClr val="565759"/>
                </a:solidFill>
                <a:latin typeface="Calibri"/>
                <a:ea typeface="Noto Sans CJK SC"/>
              </a:rPr>
              <a:t>class</a:t>
            </a:r>
            <a:r>
              <a:rPr b="0" lang="en-GB" sz="1800" spc="-1" strike="noStrike">
                <a:solidFill>
                  <a:srgbClr val="565759"/>
                </a:solidFill>
                <a:latin typeface="Calibri"/>
                <a:ea typeface="Noto Sans CJK SC"/>
              </a:rPr>
              <a:t> called ‘Posts’ - this will be the name of the first table – passing in the ‘db.Model’ object: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</a:pPr>
            <a:endParaRPr b="0" lang="en-GB" sz="1800" spc="-1" strike="noStrike">
              <a:latin typeface="Arial"/>
            </a:endParaRPr>
          </a:p>
          <a:p>
            <a:pPr marL="185760" indent="-18432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008fd0"/>
              </a:buClr>
              <a:buFont typeface="Arial"/>
              <a:buChar char="›"/>
            </a:pPr>
            <a:r>
              <a:rPr b="0" lang="en-GB" sz="1800" spc="-1" strike="noStrike">
                <a:solidFill>
                  <a:srgbClr val="565759"/>
                </a:solidFill>
                <a:latin typeface="Calibri"/>
                <a:ea typeface="Noto Sans CJK SC"/>
              </a:rPr>
              <a:t>Within this class is where the fields will be declared, as well as any logic required for validation. More on this later.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258" name="CustomShape 2"/>
          <p:cNvSpPr/>
          <p:nvPr/>
        </p:nvSpPr>
        <p:spPr>
          <a:xfrm>
            <a:off x="414000" y="124920"/>
            <a:ext cx="11536920" cy="115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1" lang="en-GB" sz="4800" spc="-1" strike="noStrike">
                <a:solidFill>
                  <a:srgbClr val="ffffff"/>
                </a:solidFill>
                <a:latin typeface="Calibri"/>
                <a:ea typeface="DejaVu Sans"/>
              </a:rPr>
              <a:t>models.py – Creating a Table</a:t>
            </a:r>
            <a:endParaRPr b="0" lang="en-GB" sz="4800" spc="-1" strike="noStrike">
              <a:latin typeface="Arial"/>
            </a:endParaRPr>
          </a:p>
        </p:txBody>
      </p:sp>
      <p:pic>
        <p:nvPicPr>
          <p:cNvPr id="259" name="" descr=""/>
          <p:cNvPicPr/>
          <p:nvPr/>
        </p:nvPicPr>
        <p:blipFill>
          <a:blip r:embed="rId1"/>
          <a:stretch/>
        </p:blipFill>
        <p:spPr>
          <a:xfrm>
            <a:off x="1040040" y="2935800"/>
            <a:ext cx="3351240" cy="303480"/>
          </a:xfrm>
          <a:prstGeom prst="rect">
            <a:avLst/>
          </a:prstGeom>
          <a:ln>
            <a:noFill/>
          </a:ln>
        </p:spPr>
      </p:pic>
      <p:pic>
        <p:nvPicPr>
          <p:cNvPr id="260" name="" descr=""/>
          <p:cNvPicPr/>
          <p:nvPr/>
        </p:nvPicPr>
        <p:blipFill>
          <a:blip r:embed="rId2"/>
          <a:stretch/>
        </p:blipFill>
        <p:spPr>
          <a:xfrm>
            <a:off x="1008000" y="4240440"/>
            <a:ext cx="2906640" cy="366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CustomShape 1"/>
          <p:cNvSpPr/>
          <p:nvPr/>
        </p:nvSpPr>
        <p:spPr>
          <a:xfrm>
            <a:off x="414000" y="1868040"/>
            <a:ext cx="11403360" cy="422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185760" indent="-18432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008fd0"/>
              </a:buClr>
              <a:buFont typeface="Arial"/>
              <a:buChar char="›"/>
            </a:pPr>
            <a:r>
              <a:rPr b="0" lang="en-GB" sz="1800" spc="-1" strike="noStrike">
                <a:solidFill>
                  <a:srgbClr val="565759"/>
                </a:solidFill>
                <a:latin typeface="Calibri"/>
                <a:ea typeface="Noto Sans CJK SC"/>
              </a:rPr>
              <a:t>This first field created will be the primary key called ‘id’, and will be of type integer.</a:t>
            </a:r>
            <a:endParaRPr b="0" lang="en-GB" sz="1800" spc="-1" strike="noStrike">
              <a:latin typeface="Arial"/>
            </a:endParaRPr>
          </a:p>
          <a:p>
            <a:pPr marL="185760" indent="-18432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008fd0"/>
              </a:buClr>
              <a:buFont typeface="Arial"/>
              <a:buChar char="›"/>
            </a:pPr>
            <a:r>
              <a:rPr b="0" lang="en-GB" sz="1800" spc="-1" strike="noStrike">
                <a:solidFill>
                  <a:srgbClr val="565759"/>
                </a:solidFill>
                <a:latin typeface="Calibri"/>
                <a:ea typeface="Noto Sans CJK SC"/>
              </a:rPr>
              <a:t>The second field created will be ‘first_name’, will be of type String, length 30, and will not be allowed to be null. The same restrictions will be applied to the ‘second_name’ field.</a:t>
            </a:r>
            <a:endParaRPr b="0" lang="en-GB" sz="1800" spc="-1" strike="noStrike">
              <a:latin typeface="Arial"/>
            </a:endParaRPr>
          </a:p>
          <a:p>
            <a:pPr marL="185760" indent="-18432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008fd0"/>
              </a:buClr>
              <a:buFont typeface="Arial"/>
              <a:buChar char="›"/>
            </a:pPr>
            <a:r>
              <a:rPr b="0" lang="en-GB" sz="1800" spc="-1" strike="noStrike">
                <a:solidFill>
                  <a:srgbClr val="565759"/>
                </a:solidFill>
                <a:latin typeface="Calibri"/>
                <a:ea typeface="Noto Sans CJK SC"/>
              </a:rPr>
              <a:t>The fourth field created will be ‘Title’, will be of type String, length 100, will not be nullable, and must be unique to prevent duplicate post titles.</a:t>
            </a:r>
            <a:endParaRPr b="0" lang="en-GB" sz="1800" spc="-1" strike="noStrike">
              <a:latin typeface="Arial"/>
            </a:endParaRPr>
          </a:p>
          <a:p>
            <a:pPr marL="185760" indent="-18432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008fd0"/>
              </a:buClr>
              <a:buFont typeface="Arial"/>
              <a:buChar char="›"/>
            </a:pPr>
            <a:r>
              <a:rPr b="0" lang="en-GB" sz="1800" spc="-1" strike="noStrike">
                <a:solidFill>
                  <a:srgbClr val="565759"/>
                </a:solidFill>
                <a:latin typeface="Calibri"/>
                <a:ea typeface="Noto Sans CJK SC"/>
              </a:rPr>
              <a:t>The final field will be ‘content’, of type String, length 10,000, will not be nullable, and finally, must also be unique to prevent duplicate post content.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262" name="CustomShape 2"/>
          <p:cNvSpPr/>
          <p:nvPr/>
        </p:nvSpPr>
        <p:spPr>
          <a:xfrm>
            <a:off x="414000" y="124920"/>
            <a:ext cx="11536920" cy="115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1" lang="en-GB" sz="4800" spc="-1" strike="noStrike">
                <a:solidFill>
                  <a:srgbClr val="ffffff"/>
                </a:solidFill>
                <a:latin typeface="Calibri"/>
                <a:ea typeface="DejaVu Sans"/>
              </a:rPr>
              <a:t>The ‘Posts’ Table</a:t>
            </a:r>
            <a:endParaRPr b="0" lang="en-GB" sz="4800" spc="-1" strike="noStrike">
              <a:latin typeface="Arial"/>
            </a:endParaRPr>
          </a:p>
        </p:txBody>
      </p:sp>
      <p:pic>
        <p:nvPicPr>
          <p:cNvPr id="263" name="" descr=""/>
          <p:cNvPicPr/>
          <p:nvPr/>
        </p:nvPicPr>
        <p:blipFill>
          <a:blip r:embed="rId1"/>
          <a:stretch/>
        </p:blipFill>
        <p:spPr>
          <a:xfrm>
            <a:off x="1094040" y="4680000"/>
            <a:ext cx="8481240" cy="1459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CustomShape 1"/>
          <p:cNvSpPr/>
          <p:nvPr/>
        </p:nvSpPr>
        <p:spPr>
          <a:xfrm>
            <a:off x="414000" y="1868040"/>
            <a:ext cx="11403360" cy="422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185760" indent="-18432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008fd0"/>
              </a:buClr>
              <a:buFont typeface="Arial"/>
              <a:buChar char="›"/>
            </a:pPr>
            <a:r>
              <a:rPr b="0" lang="en-GB" sz="1800" spc="-1" strike="noStrike">
                <a:solidFill>
                  <a:srgbClr val="565759"/>
                </a:solidFill>
                <a:latin typeface="Calibri"/>
                <a:ea typeface="Noto Sans CJK SC"/>
              </a:rPr>
              <a:t>Next, a special Pythonic method needs to be created, called ‘__repr__’, which has the argument ‘self’ passed in.</a:t>
            </a:r>
            <a:endParaRPr b="0" lang="en-GB" sz="1800" spc="-1" strike="noStrike">
              <a:latin typeface="Arial"/>
            </a:endParaRPr>
          </a:p>
          <a:p>
            <a:pPr lvl="1" marL="432000" indent="-21528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565759"/>
                </a:solidFill>
                <a:latin typeface="Calibri"/>
                <a:ea typeface="Noto Sans CJK SC"/>
              </a:rPr>
              <a:t>__repr__ - a hidden method that returns a printable representation of an object</a:t>
            </a:r>
            <a:endParaRPr b="0" lang="en-GB" sz="1800" spc="-1" strike="noStrike">
              <a:latin typeface="Arial"/>
            </a:endParaRPr>
          </a:p>
          <a:p>
            <a:pPr lvl="1" marL="432000" indent="-21528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565759"/>
                </a:solidFill>
                <a:latin typeface="Calibri"/>
                <a:ea typeface="Noto Sans CJK SC"/>
              </a:rPr>
              <a:t>self – Python reserved key word used to identify itself. In this instance, self is the object of the class ‘Posts’, which in turn is a ‘db.Model’</a:t>
            </a:r>
            <a:endParaRPr b="0" lang="en-GB" sz="1800" spc="-1" strike="noStrike">
              <a:latin typeface="Arial"/>
            </a:endParaRPr>
          </a:p>
          <a:p>
            <a:pPr lvl="1" marL="432000" indent="-21528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565759"/>
                </a:solidFill>
                <a:latin typeface="Calibri"/>
                <a:ea typeface="Noto Sans CJK SC"/>
              </a:rPr>
              <a:t>Therefore, this special method is a way of identifying, and subsequently creating a legible representation of the table model.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</a:pPr>
            <a:endParaRPr b="0" lang="en-GB" sz="1800" spc="-1" strike="noStrike">
              <a:latin typeface="Arial"/>
            </a:endParaRPr>
          </a:p>
          <a:p>
            <a:pPr marL="185760" indent="-18432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008fd0"/>
              </a:buClr>
              <a:buFont typeface="Arial"/>
              <a:buChar char="›"/>
            </a:pPr>
            <a:r>
              <a:rPr b="0" lang="en-GB" sz="1800" spc="-1" strike="noStrike">
                <a:solidFill>
                  <a:srgbClr val="565759"/>
                </a:solidFill>
                <a:latin typeface="Calibri"/>
                <a:ea typeface="Noto Sans CJK SC"/>
              </a:rPr>
              <a:t>Finally, the return statement needs to represent the data created: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265" name="CustomShape 2"/>
          <p:cNvSpPr/>
          <p:nvPr/>
        </p:nvSpPr>
        <p:spPr>
          <a:xfrm>
            <a:off x="414000" y="124920"/>
            <a:ext cx="11536920" cy="115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1" lang="en-GB" sz="4800" spc="-1" strike="noStrike">
                <a:solidFill>
                  <a:srgbClr val="ffffff"/>
                </a:solidFill>
                <a:latin typeface="Calibri"/>
                <a:ea typeface="DejaVu Sans"/>
              </a:rPr>
              <a:t>models.py – __repr__(self)</a:t>
            </a:r>
            <a:endParaRPr b="0" lang="en-GB" sz="4800" spc="-1" strike="noStrike">
              <a:latin typeface="Arial"/>
            </a:endParaRPr>
          </a:p>
        </p:txBody>
      </p:sp>
      <p:pic>
        <p:nvPicPr>
          <p:cNvPr id="266" name="" descr=""/>
          <p:cNvPicPr/>
          <p:nvPr/>
        </p:nvPicPr>
        <p:blipFill>
          <a:blip r:embed="rId1"/>
          <a:stretch/>
        </p:blipFill>
        <p:spPr>
          <a:xfrm>
            <a:off x="936000" y="4757040"/>
            <a:ext cx="2475000" cy="354240"/>
          </a:xfrm>
          <a:prstGeom prst="rect">
            <a:avLst/>
          </a:prstGeom>
          <a:ln>
            <a:noFill/>
          </a:ln>
        </p:spPr>
      </p:pic>
      <p:pic>
        <p:nvPicPr>
          <p:cNvPr id="267" name="" descr=""/>
          <p:cNvPicPr/>
          <p:nvPr/>
        </p:nvPicPr>
        <p:blipFill>
          <a:blip r:embed="rId2"/>
          <a:stretch/>
        </p:blipFill>
        <p:spPr>
          <a:xfrm>
            <a:off x="936000" y="5818320"/>
            <a:ext cx="7541640" cy="912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CustomShape 1"/>
          <p:cNvSpPr/>
          <p:nvPr/>
        </p:nvSpPr>
        <p:spPr>
          <a:xfrm>
            <a:off x="414000" y="1868040"/>
            <a:ext cx="11403360" cy="422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185760" indent="-18432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008fd0"/>
              </a:buClr>
              <a:buFont typeface="Arial"/>
              <a:buChar char="›"/>
            </a:pPr>
            <a:r>
              <a:rPr b="0" lang="en-GB" sz="1800" spc="-1" strike="noStrike">
                <a:solidFill>
                  <a:srgbClr val="565759"/>
                </a:solidFill>
                <a:latin typeface="Calibri"/>
                <a:ea typeface="Noto Sans CJK SC"/>
              </a:rPr>
              <a:t>The full code should now appear like: 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269" name="CustomShape 2"/>
          <p:cNvSpPr/>
          <p:nvPr/>
        </p:nvSpPr>
        <p:spPr>
          <a:xfrm>
            <a:off x="414000" y="124920"/>
            <a:ext cx="11536920" cy="115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1" lang="en-GB" sz="4800" spc="-1" strike="noStrike">
                <a:solidFill>
                  <a:srgbClr val="ffffff"/>
                </a:solidFill>
                <a:latin typeface="Calibri"/>
                <a:ea typeface="DejaVu Sans"/>
              </a:rPr>
              <a:t>models.py – Overview</a:t>
            </a:r>
            <a:endParaRPr b="0" lang="en-GB" sz="4800" spc="-1" strike="noStrike">
              <a:latin typeface="Arial"/>
            </a:endParaRPr>
          </a:p>
        </p:txBody>
      </p:sp>
      <p:pic>
        <p:nvPicPr>
          <p:cNvPr id="270" name="" descr=""/>
          <p:cNvPicPr/>
          <p:nvPr/>
        </p:nvPicPr>
        <p:blipFill>
          <a:blip r:embed="rId1"/>
          <a:stretch/>
        </p:blipFill>
        <p:spPr>
          <a:xfrm>
            <a:off x="1049400" y="2232000"/>
            <a:ext cx="10132200" cy="3427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QALA Slide Deck Template</Template>
  <TotalTime>3062</TotalTime>
  <Application>LibreOffice/6.0.7.3$Linux_X86_64 LibreOffice_project/00m0$Build-3</Application>
  <Company>QA Ltd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2019-03-11T13:03:38Z</dcterms:created>
  <dc:creator>Admin</dc:creator>
  <dc:description/>
  <dc:language>en-GB</dc:language>
  <cp:lastModifiedBy/>
  <dcterms:modified xsi:type="dcterms:W3CDTF">2019-08-12T09:18:36Z</dcterms:modified>
  <cp:revision>95</cp:revision>
  <dc:subject/>
  <dc:title>Designing the Database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hapter">
    <vt:lpwstr>1</vt:lpwstr>
  </property>
  <property fmtid="{D5CDD505-2E9C-101B-9397-08002B2CF9AE}" pid="4" name="Company">
    <vt:lpwstr>QA Ltd</vt:lpwstr>
  </property>
  <property fmtid="{D5CDD505-2E9C-101B-9397-08002B2CF9AE}" pid="5" name="HiddenSlides">
    <vt:i4>0</vt:i4>
  </property>
  <property fmtid="{D5CDD505-2E9C-101B-9397-08002B2CF9AE}" pid="6" name="HyperlinksChanged">
    <vt:bool>0</vt:bool>
  </property>
  <property fmtid="{D5CDD505-2E9C-101B-9397-08002B2CF9AE}" pid="7" name="LinksUpToDate">
    <vt:bool>0</vt:bool>
  </property>
  <property fmtid="{D5CDD505-2E9C-101B-9397-08002B2CF9AE}" pid="8" name="MMClips">
    <vt:i4>0</vt:i4>
  </property>
  <property fmtid="{D5CDD505-2E9C-101B-9397-08002B2CF9AE}" pid="9" name="Notes">
    <vt:i4>5</vt:i4>
  </property>
  <property fmtid="{D5CDD505-2E9C-101B-9397-08002B2CF9AE}" pid="10" name="PresentationFormat">
    <vt:lpwstr>Widescreen</vt:lpwstr>
  </property>
  <property fmtid="{D5CDD505-2E9C-101B-9397-08002B2CF9AE}" pid="11" name="ScaleCrop">
    <vt:bool>0</vt:bool>
  </property>
  <property fmtid="{D5CDD505-2E9C-101B-9397-08002B2CF9AE}" pid="12" name="ShareDoc">
    <vt:bool>0</vt:bool>
  </property>
  <property fmtid="{D5CDD505-2E9C-101B-9397-08002B2CF9AE}" pid="13" name="Slides">
    <vt:i4>20</vt:i4>
  </property>
  <property fmtid="{D5CDD505-2E9C-101B-9397-08002B2CF9AE}" pid="14" name="category">
    <vt:lpwstr>Chapter</vt:lpwstr>
  </property>
</Properties>
</file>