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149"/>
  </p:notesMasterIdLst>
  <p:handoutMasterIdLst>
    <p:handoutMasterId r:id="rId150"/>
  </p:handoutMasterIdLst>
  <p:sldIdLst>
    <p:sldId id="269" r:id="rId2"/>
    <p:sldId id="270" r:id="rId3"/>
    <p:sldId id="271" r:id="rId4"/>
    <p:sldId id="272" r:id="rId5"/>
    <p:sldId id="417" r:id="rId6"/>
    <p:sldId id="275" r:id="rId7"/>
    <p:sldId id="422" r:id="rId8"/>
    <p:sldId id="418"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11" r:id="rId40"/>
    <p:sldId id="312" r:id="rId41"/>
    <p:sldId id="313" r:id="rId42"/>
    <p:sldId id="314" r:id="rId43"/>
    <p:sldId id="315" r:id="rId44"/>
    <p:sldId id="316" r:id="rId45"/>
    <p:sldId id="317" r:id="rId46"/>
    <p:sldId id="318" r:id="rId47"/>
    <p:sldId id="319" r:id="rId48"/>
    <p:sldId id="320" r:id="rId49"/>
    <p:sldId id="321" r:id="rId50"/>
    <p:sldId id="322" r:id="rId51"/>
    <p:sldId id="323" r:id="rId52"/>
    <p:sldId id="324" r:id="rId53"/>
    <p:sldId id="325" r:id="rId54"/>
    <p:sldId id="326" r:id="rId55"/>
    <p:sldId id="327" r:id="rId56"/>
    <p:sldId id="328" r:id="rId57"/>
    <p:sldId id="329" r:id="rId58"/>
    <p:sldId id="330" r:id="rId59"/>
    <p:sldId id="331" r:id="rId60"/>
    <p:sldId id="332" r:id="rId61"/>
    <p:sldId id="333" r:id="rId62"/>
    <p:sldId id="334" r:id="rId63"/>
    <p:sldId id="335" r:id="rId64"/>
    <p:sldId id="336" r:id="rId65"/>
    <p:sldId id="337" r:id="rId66"/>
    <p:sldId id="338" r:id="rId67"/>
    <p:sldId id="339" r:id="rId68"/>
    <p:sldId id="340" r:id="rId69"/>
    <p:sldId id="341" r:id="rId70"/>
    <p:sldId id="342" r:id="rId71"/>
    <p:sldId id="343" r:id="rId72"/>
    <p:sldId id="344" r:id="rId73"/>
    <p:sldId id="345" r:id="rId74"/>
    <p:sldId id="346" r:id="rId75"/>
    <p:sldId id="347" r:id="rId76"/>
    <p:sldId id="348" r:id="rId77"/>
    <p:sldId id="349" r:id="rId78"/>
    <p:sldId id="350" r:id="rId79"/>
    <p:sldId id="351" r:id="rId80"/>
    <p:sldId id="352" r:id="rId81"/>
    <p:sldId id="353" r:id="rId82"/>
    <p:sldId id="354" r:id="rId83"/>
    <p:sldId id="355" r:id="rId84"/>
    <p:sldId id="356" r:id="rId85"/>
    <p:sldId id="357" r:id="rId86"/>
    <p:sldId id="358" r:id="rId87"/>
    <p:sldId id="359" r:id="rId88"/>
    <p:sldId id="360" r:id="rId89"/>
    <p:sldId id="361" r:id="rId90"/>
    <p:sldId id="362" r:id="rId91"/>
    <p:sldId id="363" r:id="rId92"/>
    <p:sldId id="364" r:id="rId93"/>
    <p:sldId id="365" r:id="rId94"/>
    <p:sldId id="366" r:id="rId95"/>
    <p:sldId id="367" r:id="rId96"/>
    <p:sldId id="368" r:id="rId97"/>
    <p:sldId id="419" r:id="rId98"/>
    <p:sldId id="369" r:id="rId99"/>
    <p:sldId id="370" r:id="rId100"/>
    <p:sldId id="371" r:id="rId101"/>
    <p:sldId id="372" r:id="rId102"/>
    <p:sldId id="373" r:id="rId103"/>
    <p:sldId id="374" r:id="rId104"/>
    <p:sldId id="375" r:id="rId105"/>
    <p:sldId id="376" r:id="rId106"/>
    <p:sldId id="377" r:id="rId107"/>
    <p:sldId id="378" r:id="rId108"/>
    <p:sldId id="379" r:id="rId109"/>
    <p:sldId id="380" r:id="rId110"/>
    <p:sldId id="381" r:id="rId111"/>
    <p:sldId id="382" r:id="rId112"/>
    <p:sldId id="383" r:id="rId113"/>
    <p:sldId id="384" r:id="rId114"/>
    <p:sldId id="385" r:id="rId115"/>
    <p:sldId id="386" r:id="rId116"/>
    <p:sldId id="387" r:id="rId117"/>
    <p:sldId id="388" r:id="rId118"/>
    <p:sldId id="420" r:id="rId119"/>
    <p:sldId id="389" r:id="rId120"/>
    <p:sldId id="390" r:id="rId121"/>
    <p:sldId id="391" r:id="rId122"/>
    <p:sldId id="392" r:id="rId123"/>
    <p:sldId id="393" r:id="rId124"/>
    <p:sldId id="394" r:id="rId125"/>
    <p:sldId id="395" r:id="rId126"/>
    <p:sldId id="396" r:id="rId127"/>
    <p:sldId id="397" r:id="rId128"/>
    <p:sldId id="398" r:id="rId129"/>
    <p:sldId id="399" r:id="rId130"/>
    <p:sldId id="400" r:id="rId131"/>
    <p:sldId id="401" r:id="rId132"/>
    <p:sldId id="402" r:id="rId133"/>
    <p:sldId id="403" r:id="rId134"/>
    <p:sldId id="404" r:id="rId135"/>
    <p:sldId id="405" r:id="rId136"/>
    <p:sldId id="406" r:id="rId137"/>
    <p:sldId id="407" r:id="rId138"/>
    <p:sldId id="408" r:id="rId139"/>
    <p:sldId id="409" r:id="rId140"/>
    <p:sldId id="410" r:id="rId141"/>
    <p:sldId id="411" r:id="rId142"/>
    <p:sldId id="412" r:id="rId143"/>
    <p:sldId id="413" r:id="rId144"/>
    <p:sldId id="414" r:id="rId145"/>
    <p:sldId id="415" r:id="rId146"/>
    <p:sldId id="421" r:id="rId147"/>
    <p:sldId id="264" r:id="rId148"/>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31" autoAdjust="0"/>
  </p:normalViewPr>
  <p:slideViewPr>
    <p:cSldViewPr snapToGrid="0">
      <p:cViewPr varScale="1">
        <p:scale>
          <a:sx n="68" d="100"/>
          <a:sy n="68" d="100"/>
        </p:scale>
        <p:origin x="780" y="60"/>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handoutMaster" Target="handoutMasters/handoutMaster1.xml"/><Relationship Id="rId155"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ob Holding" userId="703bd5260b983c0a" providerId="LiveId" clId="{6A828C44-9646-4E3A-8A4D-B80694B1B369}"/>
    <pc:docChg chg="delSld">
      <pc:chgData name="Jacob Holding" userId="703bd5260b983c0a" providerId="LiveId" clId="{6A828C44-9646-4E3A-8A4D-B80694B1B369}" dt="2017-12-07T16:43:41.042" v="1" actId="2696"/>
      <pc:docMkLst>
        <pc:docMk/>
      </pc:docMkLst>
      <pc:sldChg chg="del">
        <pc:chgData name="Jacob Holding" userId="703bd5260b983c0a" providerId="LiveId" clId="{6A828C44-9646-4E3A-8A4D-B80694B1B369}" dt="2017-12-07T16:43:39.317" v="0" actId="2696"/>
        <pc:sldMkLst>
          <pc:docMk/>
          <pc:sldMk cId="1249448621" sldId="423"/>
        </pc:sldMkLst>
      </pc:sldChg>
      <pc:sldChg chg="del">
        <pc:chgData name="Jacob Holding" userId="703bd5260b983c0a" providerId="LiveId" clId="{6A828C44-9646-4E3A-8A4D-B80694B1B369}" dt="2017-12-07T16:43:41.042" v="1" actId="2696"/>
        <pc:sldMkLst>
          <pc:docMk/>
          <pc:sldMk cId="1228527777" sldId="42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10</a:t>
            </a:fld>
            <a:endParaRPr lang="en-US"/>
          </a:p>
        </p:txBody>
      </p:sp>
    </p:spTree>
    <p:extLst>
      <p:ext uri="{BB962C8B-B14F-4D97-AF65-F5344CB8AC3E}">
        <p14:creationId xmlns:p14="http://schemas.microsoft.com/office/powerpoint/2010/main" val="1018168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30</a:t>
            </a:fld>
            <a:endParaRPr lang="en-US"/>
          </a:p>
        </p:txBody>
      </p:sp>
    </p:spTree>
    <p:extLst>
      <p:ext uri="{BB962C8B-B14F-4D97-AF65-F5344CB8AC3E}">
        <p14:creationId xmlns:p14="http://schemas.microsoft.com/office/powerpoint/2010/main" val="1345828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39</a:t>
            </a:fld>
            <a:endParaRPr lang="en-US"/>
          </a:p>
        </p:txBody>
      </p:sp>
    </p:spTree>
    <p:extLst>
      <p:ext uri="{BB962C8B-B14F-4D97-AF65-F5344CB8AC3E}">
        <p14:creationId xmlns:p14="http://schemas.microsoft.com/office/powerpoint/2010/main" val="1101759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40</a:t>
            </a:fld>
            <a:endParaRPr lang="en-US"/>
          </a:p>
        </p:txBody>
      </p:sp>
    </p:spTree>
    <p:extLst>
      <p:ext uri="{BB962C8B-B14F-4D97-AF65-F5344CB8AC3E}">
        <p14:creationId xmlns:p14="http://schemas.microsoft.com/office/powerpoint/2010/main" val="780777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41</a:t>
            </a:fld>
            <a:endParaRPr lang="en-US"/>
          </a:p>
        </p:txBody>
      </p:sp>
    </p:spTree>
    <p:extLst>
      <p:ext uri="{BB962C8B-B14F-4D97-AF65-F5344CB8AC3E}">
        <p14:creationId xmlns:p14="http://schemas.microsoft.com/office/powerpoint/2010/main" val="1153448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42</a:t>
            </a:fld>
            <a:endParaRPr lang="en-US"/>
          </a:p>
        </p:txBody>
      </p:sp>
    </p:spTree>
    <p:extLst>
      <p:ext uri="{BB962C8B-B14F-4D97-AF65-F5344CB8AC3E}">
        <p14:creationId xmlns:p14="http://schemas.microsoft.com/office/powerpoint/2010/main" val="1632715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43</a:t>
            </a:fld>
            <a:endParaRPr lang="en-US"/>
          </a:p>
        </p:txBody>
      </p:sp>
    </p:spTree>
    <p:extLst>
      <p:ext uri="{BB962C8B-B14F-4D97-AF65-F5344CB8AC3E}">
        <p14:creationId xmlns:p14="http://schemas.microsoft.com/office/powerpoint/2010/main" val="986825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44</a:t>
            </a:fld>
            <a:endParaRPr lang="en-US"/>
          </a:p>
        </p:txBody>
      </p:sp>
    </p:spTree>
    <p:extLst>
      <p:ext uri="{BB962C8B-B14F-4D97-AF65-F5344CB8AC3E}">
        <p14:creationId xmlns:p14="http://schemas.microsoft.com/office/powerpoint/2010/main" val="516007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47</a:t>
            </a:fld>
            <a:endParaRPr lang="en-US"/>
          </a:p>
        </p:txBody>
      </p:sp>
    </p:spTree>
    <p:extLst>
      <p:ext uri="{BB962C8B-B14F-4D97-AF65-F5344CB8AC3E}">
        <p14:creationId xmlns:p14="http://schemas.microsoft.com/office/powerpoint/2010/main" val="1284225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Get all names for</a:t>
            </a:r>
            <a:r>
              <a:rPr lang="en-GB" baseline="0" dirty="0"/>
              <a:t> customers between 18 and 25</a:t>
            </a:r>
          </a:p>
          <a:p>
            <a:r>
              <a:rPr lang="en-GB" baseline="0" dirty="0"/>
              <a:t>Get all names for customers whose name begins with ‘a’</a:t>
            </a:r>
          </a:p>
          <a:p>
            <a:r>
              <a:rPr lang="en-GB" baseline="0" dirty="0"/>
              <a:t>Get all names where the </a:t>
            </a:r>
            <a:r>
              <a:rPr lang="en-GB" baseline="0" dirty="0" err="1"/>
              <a:t>full_name</a:t>
            </a:r>
            <a:r>
              <a:rPr lang="en-GB" baseline="0" dirty="0"/>
              <a:t>  ends with ‘smith’</a:t>
            </a:r>
          </a:p>
          <a:p>
            <a:r>
              <a:rPr lang="en-GB" baseline="0" dirty="0"/>
              <a:t>Get all names with exactly 8 characters</a:t>
            </a:r>
          </a:p>
          <a:p>
            <a:r>
              <a:rPr lang="en-GB" baseline="0" dirty="0"/>
              <a:t>Get all names whose city is either London, Manchester, or Birmingham</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49</a:t>
            </a:fld>
            <a:endParaRPr lang="en-US"/>
          </a:p>
        </p:txBody>
      </p:sp>
    </p:spTree>
    <p:extLst>
      <p:ext uri="{BB962C8B-B14F-4D97-AF65-F5344CB8AC3E}">
        <p14:creationId xmlns:p14="http://schemas.microsoft.com/office/powerpoint/2010/main" val="166745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50</a:t>
            </a:fld>
            <a:endParaRPr lang="en-US"/>
          </a:p>
        </p:txBody>
      </p:sp>
    </p:spTree>
    <p:extLst>
      <p:ext uri="{BB962C8B-B14F-4D97-AF65-F5344CB8AC3E}">
        <p14:creationId xmlns:p14="http://schemas.microsoft.com/office/powerpoint/2010/main" val="1087935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Specify M for max no. of digits</a:t>
            </a:r>
            <a:r>
              <a:rPr lang="en-GB" baseline="0" dirty="0"/>
              <a:t> and D for digits after decimal point</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12</a:t>
            </a:fld>
            <a:endParaRPr lang="en-US"/>
          </a:p>
        </p:txBody>
      </p:sp>
    </p:spTree>
    <p:extLst>
      <p:ext uri="{BB962C8B-B14F-4D97-AF65-F5344CB8AC3E}">
        <p14:creationId xmlns:p14="http://schemas.microsoft.com/office/powerpoint/2010/main" val="1845470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51</a:t>
            </a:fld>
            <a:endParaRPr lang="en-US"/>
          </a:p>
        </p:txBody>
      </p:sp>
    </p:spTree>
    <p:extLst>
      <p:ext uri="{BB962C8B-B14F-4D97-AF65-F5344CB8AC3E}">
        <p14:creationId xmlns:p14="http://schemas.microsoft.com/office/powerpoint/2010/main" val="2953601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52</a:t>
            </a:fld>
            <a:endParaRPr lang="en-US"/>
          </a:p>
        </p:txBody>
      </p:sp>
    </p:spTree>
    <p:extLst>
      <p:ext uri="{BB962C8B-B14F-4D97-AF65-F5344CB8AC3E}">
        <p14:creationId xmlns:p14="http://schemas.microsoft.com/office/powerpoint/2010/main" val="2895227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You don’t have to put</a:t>
            </a:r>
            <a:r>
              <a:rPr lang="en-GB" baseline="0" dirty="0"/>
              <a:t> the commas </a:t>
            </a:r>
            <a:r>
              <a:rPr lang="en-GB" baseline="0" dirty="0">
                <a:sym typeface="Wingdings" panose="05000000000000000000" pitchFamily="2" charset="2"/>
              </a:rPr>
              <a:t></a:t>
            </a:r>
          </a:p>
        </p:txBody>
      </p:sp>
      <p:sp>
        <p:nvSpPr>
          <p:cNvPr id="4" name="Slide Number Placeholder 3"/>
          <p:cNvSpPr>
            <a:spLocks noGrp="1"/>
          </p:cNvSpPr>
          <p:nvPr>
            <p:ph type="sldNum" sz="quarter" idx="10"/>
          </p:nvPr>
        </p:nvSpPr>
        <p:spPr/>
        <p:txBody>
          <a:bodyPr/>
          <a:lstStyle/>
          <a:p>
            <a:fld id="{D93A088C-FD48-DE44-8C58-A2A57F27FF37}" type="slidenum">
              <a:rPr lang="en-US" smtClean="0"/>
              <a:t>53</a:t>
            </a:fld>
            <a:endParaRPr lang="en-US"/>
          </a:p>
        </p:txBody>
      </p:sp>
    </p:spTree>
    <p:extLst>
      <p:ext uri="{BB962C8B-B14F-4D97-AF65-F5344CB8AC3E}">
        <p14:creationId xmlns:p14="http://schemas.microsoft.com/office/powerpoint/2010/main" val="3051154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54</a:t>
            </a:fld>
            <a:endParaRPr lang="en-US"/>
          </a:p>
        </p:txBody>
      </p:sp>
    </p:spTree>
    <p:extLst>
      <p:ext uri="{BB962C8B-B14F-4D97-AF65-F5344CB8AC3E}">
        <p14:creationId xmlns:p14="http://schemas.microsoft.com/office/powerpoint/2010/main" val="2666402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55</a:t>
            </a:fld>
            <a:endParaRPr lang="en-US"/>
          </a:p>
        </p:txBody>
      </p:sp>
    </p:spTree>
    <p:extLst>
      <p:ext uri="{BB962C8B-B14F-4D97-AF65-F5344CB8AC3E}">
        <p14:creationId xmlns:p14="http://schemas.microsoft.com/office/powerpoint/2010/main" val="30939735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56</a:t>
            </a:fld>
            <a:endParaRPr lang="en-US"/>
          </a:p>
        </p:txBody>
      </p:sp>
    </p:spTree>
    <p:extLst>
      <p:ext uri="{BB962C8B-B14F-4D97-AF65-F5344CB8AC3E}">
        <p14:creationId xmlns:p14="http://schemas.microsoft.com/office/powerpoint/2010/main" val="26640326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57</a:t>
            </a:fld>
            <a:endParaRPr lang="en-US"/>
          </a:p>
        </p:txBody>
      </p:sp>
    </p:spTree>
    <p:extLst>
      <p:ext uri="{BB962C8B-B14F-4D97-AF65-F5344CB8AC3E}">
        <p14:creationId xmlns:p14="http://schemas.microsoft.com/office/powerpoint/2010/main" val="8936679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58</a:t>
            </a:fld>
            <a:endParaRPr lang="en-US"/>
          </a:p>
        </p:txBody>
      </p:sp>
    </p:spTree>
    <p:extLst>
      <p:ext uri="{BB962C8B-B14F-4D97-AF65-F5344CB8AC3E}">
        <p14:creationId xmlns:p14="http://schemas.microsoft.com/office/powerpoint/2010/main" val="3866282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59</a:t>
            </a:fld>
            <a:endParaRPr lang="en-US"/>
          </a:p>
        </p:txBody>
      </p:sp>
    </p:spTree>
    <p:extLst>
      <p:ext uri="{BB962C8B-B14F-4D97-AF65-F5344CB8AC3E}">
        <p14:creationId xmlns:p14="http://schemas.microsoft.com/office/powerpoint/2010/main" val="3139868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60</a:t>
            </a:fld>
            <a:endParaRPr lang="en-US"/>
          </a:p>
        </p:txBody>
      </p:sp>
    </p:spTree>
    <p:extLst>
      <p:ext uri="{BB962C8B-B14F-4D97-AF65-F5344CB8AC3E}">
        <p14:creationId xmlns:p14="http://schemas.microsoft.com/office/powerpoint/2010/main" val="111223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Specify M for max no. of digits</a:t>
            </a:r>
            <a:r>
              <a:rPr lang="en-GB" baseline="0" dirty="0"/>
              <a:t> and D for digits after decimal point</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13</a:t>
            </a:fld>
            <a:endParaRPr lang="en-US"/>
          </a:p>
        </p:txBody>
      </p:sp>
    </p:spTree>
    <p:extLst>
      <p:ext uri="{BB962C8B-B14F-4D97-AF65-F5344CB8AC3E}">
        <p14:creationId xmlns:p14="http://schemas.microsoft.com/office/powerpoint/2010/main" val="22520423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61</a:t>
            </a:fld>
            <a:endParaRPr lang="en-US"/>
          </a:p>
        </p:txBody>
      </p:sp>
    </p:spTree>
    <p:extLst>
      <p:ext uri="{BB962C8B-B14F-4D97-AF65-F5344CB8AC3E}">
        <p14:creationId xmlns:p14="http://schemas.microsoft.com/office/powerpoint/2010/main" val="30748561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Find the top 5 most expensive products</a:t>
            </a:r>
          </a:p>
        </p:txBody>
      </p:sp>
      <p:sp>
        <p:nvSpPr>
          <p:cNvPr id="4" name="Slide Number Placeholder 3"/>
          <p:cNvSpPr>
            <a:spLocks noGrp="1"/>
          </p:cNvSpPr>
          <p:nvPr>
            <p:ph type="sldNum" sz="quarter" idx="10"/>
          </p:nvPr>
        </p:nvSpPr>
        <p:spPr/>
        <p:txBody>
          <a:bodyPr/>
          <a:lstStyle/>
          <a:p>
            <a:fld id="{D93A088C-FD48-DE44-8C58-A2A57F27FF37}" type="slidenum">
              <a:rPr lang="en-US" smtClean="0"/>
              <a:t>62</a:t>
            </a:fld>
            <a:endParaRPr lang="en-US"/>
          </a:p>
        </p:txBody>
      </p:sp>
    </p:spTree>
    <p:extLst>
      <p:ext uri="{BB962C8B-B14F-4D97-AF65-F5344CB8AC3E}">
        <p14:creationId xmlns:p14="http://schemas.microsoft.com/office/powerpoint/2010/main" val="6838310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63</a:t>
            </a:fld>
            <a:endParaRPr lang="en-US"/>
          </a:p>
        </p:txBody>
      </p:sp>
    </p:spTree>
    <p:extLst>
      <p:ext uri="{BB962C8B-B14F-4D97-AF65-F5344CB8AC3E}">
        <p14:creationId xmlns:p14="http://schemas.microsoft.com/office/powerpoint/2010/main" val="18434324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Note – MySQL takes the first character</a:t>
            </a:r>
            <a:r>
              <a:rPr lang="en-GB" baseline="0" dirty="0"/>
              <a:t> in a substring to be 1 (not 0)</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64</a:t>
            </a:fld>
            <a:endParaRPr lang="en-US"/>
          </a:p>
        </p:txBody>
      </p:sp>
    </p:spTree>
    <p:extLst>
      <p:ext uri="{BB962C8B-B14F-4D97-AF65-F5344CB8AC3E}">
        <p14:creationId xmlns:p14="http://schemas.microsoft.com/office/powerpoint/2010/main" val="21648350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65</a:t>
            </a:fld>
            <a:endParaRPr lang="en-US"/>
          </a:p>
        </p:txBody>
      </p:sp>
    </p:spTree>
    <p:extLst>
      <p:ext uri="{BB962C8B-B14F-4D97-AF65-F5344CB8AC3E}">
        <p14:creationId xmlns:p14="http://schemas.microsoft.com/office/powerpoint/2010/main" val="15849038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These will produce</a:t>
            </a:r>
            <a:r>
              <a:rPr lang="en-GB" baseline="0" dirty="0"/>
              <a:t> the same thing</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66</a:t>
            </a:fld>
            <a:endParaRPr lang="en-US"/>
          </a:p>
        </p:txBody>
      </p:sp>
    </p:spTree>
    <p:extLst>
      <p:ext uri="{BB962C8B-B14F-4D97-AF65-F5344CB8AC3E}">
        <p14:creationId xmlns:p14="http://schemas.microsoft.com/office/powerpoint/2010/main" val="38078974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LENGTH vs CHAR_LENGTH</a:t>
            </a:r>
            <a:r>
              <a:rPr lang="en-GB" baseline="0" dirty="0"/>
              <a:t> depends on bit type</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67</a:t>
            </a:fld>
            <a:endParaRPr lang="en-US"/>
          </a:p>
        </p:txBody>
      </p:sp>
    </p:spTree>
    <p:extLst>
      <p:ext uri="{BB962C8B-B14F-4D97-AF65-F5344CB8AC3E}">
        <p14:creationId xmlns:p14="http://schemas.microsoft.com/office/powerpoint/2010/main" val="26426956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68</a:t>
            </a:fld>
            <a:endParaRPr lang="en-US"/>
          </a:p>
        </p:txBody>
      </p:sp>
    </p:spTree>
    <p:extLst>
      <p:ext uri="{BB962C8B-B14F-4D97-AF65-F5344CB8AC3E}">
        <p14:creationId xmlns:p14="http://schemas.microsoft.com/office/powerpoint/2010/main" val="3144311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69</a:t>
            </a:fld>
            <a:endParaRPr lang="en-US"/>
          </a:p>
        </p:txBody>
      </p:sp>
    </p:spTree>
    <p:extLst>
      <p:ext uri="{BB962C8B-B14F-4D97-AF65-F5344CB8AC3E}">
        <p14:creationId xmlns:p14="http://schemas.microsoft.com/office/powerpoint/2010/main" val="12587558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Sub-tables must have an</a:t>
            </a:r>
            <a:r>
              <a:rPr lang="en-GB" baseline="0" dirty="0"/>
              <a:t> alias (e.g. t1)</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70</a:t>
            </a:fld>
            <a:endParaRPr lang="en-US"/>
          </a:p>
        </p:txBody>
      </p:sp>
    </p:spTree>
    <p:extLst>
      <p:ext uri="{BB962C8B-B14F-4D97-AF65-F5344CB8AC3E}">
        <p14:creationId xmlns:p14="http://schemas.microsoft.com/office/powerpoint/2010/main" val="2055089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Varchar</a:t>
            </a:r>
            <a:r>
              <a:rPr lang="en-GB" baseline="0" dirty="0"/>
              <a:t> has some overhead as it also needs to store the length of the value</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14</a:t>
            </a:fld>
            <a:endParaRPr lang="en-US"/>
          </a:p>
        </p:txBody>
      </p:sp>
    </p:spTree>
    <p:extLst>
      <p:ext uri="{BB962C8B-B14F-4D97-AF65-F5344CB8AC3E}">
        <p14:creationId xmlns:p14="http://schemas.microsoft.com/office/powerpoint/2010/main" val="6796415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71</a:t>
            </a:fld>
            <a:endParaRPr lang="en-US"/>
          </a:p>
        </p:txBody>
      </p:sp>
    </p:spTree>
    <p:extLst>
      <p:ext uri="{BB962C8B-B14F-4D97-AF65-F5344CB8AC3E}">
        <p14:creationId xmlns:p14="http://schemas.microsoft.com/office/powerpoint/2010/main" val="24927898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See normalisation later in the</a:t>
            </a:r>
            <a:r>
              <a:rPr lang="en-GB" baseline="0" dirty="0"/>
              <a:t> modelling section of the course</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72</a:t>
            </a:fld>
            <a:endParaRPr lang="en-US"/>
          </a:p>
        </p:txBody>
      </p:sp>
    </p:spTree>
    <p:extLst>
      <p:ext uri="{BB962C8B-B14F-4D97-AF65-F5344CB8AC3E}">
        <p14:creationId xmlns:p14="http://schemas.microsoft.com/office/powerpoint/2010/main" val="2892451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Key point here you’ll note is that we start to use aliases for our tables</a:t>
            </a:r>
          </a:p>
          <a:p>
            <a:r>
              <a:rPr lang="en-GB" dirty="0"/>
              <a:t>This makes it shorter to refer</a:t>
            </a:r>
            <a:r>
              <a:rPr lang="en-GB" baseline="0" dirty="0"/>
              <a:t> to table fields later in the query</a:t>
            </a:r>
          </a:p>
          <a:p>
            <a:r>
              <a:rPr lang="en-GB" baseline="0" dirty="0"/>
              <a:t>In fact, it is very necessary here since we are referring to 2 fields with the same name in different tables, so we have to specify which table it is coming from</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74</a:t>
            </a:fld>
            <a:endParaRPr lang="en-US"/>
          </a:p>
        </p:txBody>
      </p:sp>
    </p:spTree>
    <p:extLst>
      <p:ext uri="{BB962C8B-B14F-4D97-AF65-F5344CB8AC3E}">
        <p14:creationId xmlns:p14="http://schemas.microsoft.com/office/powerpoint/2010/main" val="26391077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75</a:t>
            </a:fld>
            <a:endParaRPr lang="en-US"/>
          </a:p>
        </p:txBody>
      </p:sp>
    </p:spTree>
    <p:extLst>
      <p:ext uri="{BB962C8B-B14F-4D97-AF65-F5344CB8AC3E}">
        <p14:creationId xmlns:p14="http://schemas.microsoft.com/office/powerpoint/2010/main" val="39784668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first query wouldn’t return anything</a:t>
            </a:r>
          </a:p>
          <a:p>
            <a:r>
              <a:rPr lang="en-GB" dirty="0"/>
              <a:t>But the second query would find a match on the second entry for both!</a:t>
            </a:r>
          </a:p>
        </p:txBody>
      </p:sp>
      <p:sp>
        <p:nvSpPr>
          <p:cNvPr id="4" name="Slide Number Placeholder 3"/>
          <p:cNvSpPr>
            <a:spLocks noGrp="1"/>
          </p:cNvSpPr>
          <p:nvPr>
            <p:ph type="sldNum" sz="quarter" idx="10"/>
          </p:nvPr>
        </p:nvSpPr>
        <p:spPr/>
        <p:txBody>
          <a:bodyPr/>
          <a:lstStyle/>
          <a:p>
            <a:fld id="{D93A088C-FD48-DE44-8C58-A2A57F27FF37}" type="slidenum">
              <a:rPr lang="en-US" smtClean="0"/>
              <a:t>76</a:t>
            </a:fld>
            <a:endParaRPr lang="en-US"/>
          </a:p>
        </p:txBody>
      </p:sp>
    </p:spTree>
    <p:extLst>
      <p:ext uri="{BB962C8B-B14F-4D97-AF65-F5344CB8AC3E}">
        <p14:creationId xmlns:p14="http://schemas.microsoft.com/office/powerpoint/2010/main" val="41009017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Here we would just join</a:t>
            </a:r>
            <a:r>
              <a:rPr lang="en-GB" baseline="0" dirty="0"/>
              <a:t> on</a:t>
            </a:r>
            <a:r>
              <a:rPr lang="en-GB" dirty="0"/>
              <a:t> Address if we wanted to find out what district a crime occurred in</a:t>
            </a:r>
          </a:p>
        </p:txBody>
      </p:sp>
      <p:sp>
        <p:nvSpPr>
          <p:cNvPr id="4" name="Slide Number Placeholder 3"/>
          <p:cNvSpPr>
            <a:spLocks noGrp="1"/>
          </p:cNvSpPr>
          <p:nvPr>
            <p:ph type="sldNum" sz="quarter" idx="10"/>
          </p:nvPr>
        </p:nvSpPr>
        <p:spPr/>
        <p:txBody>
          <a:bodyPr/>
          <a:lstStyle/>
          <a:p>
            <a:fld id="{D93A088C-FD48-DE44-8C58-A2A57F27FF37}" type="slidenum">
              <a:rPr lang="en-US" smtClean="0"/>
              <a:t>77</a:t>
            </a:fld>
            <a:endParaRPr lang="en-US"/>
          </a:p>
        </p:txBody>
      </p:sp>
    </p:spTree>
    <p:extLst>
      <p:ext uri="{BB962C8B-B14F-4D97-AF65-F5344CB8AC3E}">
        <p14:creationId xmlns:p14="http://schemas.microsoft.com/office/powerpoint/2010/main" val="5163589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Notice </a:t>
            </a:r>
            <a:r>
              <a:rPr lang="en-GB" dirty="0" err="1"/>
              <a:t>c.cust_id</a:t>
            </a:r>
            <a:r>
              <a:rPr lang="en-GB" dirty="0"/>
              <a:t> – this means we are taking the </a:t>
            </a:r>
            <a:r>
              <a:rPr lang="en-GB" dirty="0" err="1"/>
              <a:t>cust_id</a:t>
            </a:r>
            <a:r>
              <a:rPr lang="en-GB" baseline="0" dirty="0"/>
              <a:t> field from the customers table, so if it doesn’t appear there it will be NULL in the output!</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80</a:t>
            </a:fld>
            <a:endParaRPr lang="en-US"/>
          </a:p>
        </p:txBody>
      </p:sp>
    </p:spTree>
    <p:extLst>
      <p:ext uri="{BB962C8B-B14F-4D97-AF65-F5344CB8AC3E}">
        <p14:creationId xmlns:p14="http://schemas.microsoft.com/office/powerpoint/2010/main" val="27026452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81</a:t>
            </a:fld>
            <a:endParaRPr lang="en-US"/>
          </a:p>
        </p:txBody>
      </p:sp>
    </p:spTree>
    <p:extLst>
      <p:ext uri="{BB962C8B-B14F-4D97-AF65-F5344CB8AC3E}">
        <p14:creationId xmlns:p14="http://schemas.microsoft.com/office/powerpoint/2010/main" val="8535248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Notice </a:t>
            </a:r>
            <a:r>
              <a:rPr lang="en-GB" dirty="0" err="1"/>
              <a:t>c.cust_id</a:t>
            </a:r>
            <a:r>
              <a:rPr lang="en-GB" dirty="0"/>
              <a:t> – this means we are taking the </a:t>
            </a:r>
            <a:r>
              <a:rPr lang="en-GB" dirty="0" err="1"/>
              <a:t>cust_id</a:t>
            </a:r>
            <a:r>
              <a:rPr lang="en-GB" baseline="0" dirty="0"/>
              <a:t> field from the customers table, so if it doesn’t appear there it will be NULL in the output!</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82</a:t>
            </a:fld>
            <a:endParaRPr lang="en-US"/>
          </a:p>
        </p:txBody>
      </p:sp>
    </p:spTree>
    <p:extLst>
      <p:ext uri="{BB962C8B-B14F-4D97-AF65-F5344CB8AC3E}">
        <p14:creationId xmlns:p14="http://schemas.microsoft.com/office/powerpoint/2010/main" val="28924689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IS NULL example</a:t>
            </a:r>
          </a:p>
        </p:txBody>
      </p:sp>
      <p:sp>
        <p:nvSpPr>
          <p:cNvPr id="4" name="Slide Number Placeholder 3"/>
          <p:cNvSpPr>
            <a:spLocks noGrp="1"/>
          </p:cNvSpPr>
          <p:nvPr>
            <p:ph type="sldNum" sz="quarter" idx="10"/>
          </p:nvPr>
        </p:nvSpPr>
        <p:spPr/>
        <p:txBody>
          <a:bodyPr/>
          <a:lstStyle/>
          <a:p>
            <a:fld id="{D93A088C-FD48-DE44-8C58-A2A57F27FF37}" type="slidenum">
              <a:rPr lang="en-US" smtClean="0"/>
              <a:t>83</a:t>
            </a:fld>
            <a:endParaRPr lang="en-US"/>
          </a:p>
        </p:txBody>
      </p:sp>
    </p:spTree>
    <p:extLst>
      <p:ext uri="{BB962C8B-B14F-4D97-AF65-F5344CB8AC3E}">
        <p14:creationId xmlns:p14="http://schemas.microsoft.com/office/powerpoint/2010/main" val="3498747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Note auto-increment</a:t>
            </a:r>
          </a:p>
          <a:p>
            <a:r>
              <a:rPr lang="en-GB" dirty="0"/>
              <a:t>This means the value will automatically increment each time and so we don’t need</a:t>
            </a:r>
            <a:r>
              <a:rPr lang="en-GB" baseline="0" dirty="0"/>
              <a:t> to insert a value when creating a new row</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25</a:t>
            </a:fld>
            <a:endParaRPr lang="en-US"/>
          </a:p>
        </p:txBody>
      </p:sp>
    </p:spTree>
    <p:extLst>
      <p:ext uri="{BB962C8B-B14F-4D97-AF65-F5344CB8AC3E}">
        <p14:creationId xmlns:p14="http://schemas.microsoft.com/office/powerpoint/2010/main" val="37795369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result will usually</a:t>
            </a:r>
            <a:r>
              <a:rPr lang="en-GB" baseline="0" dirty="0"/>
              <a:t> have the same column names as the ones specified in the first select statement</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85</a:t>
            </a:fld>
            <a:endParaRPr lang="en-US"/>
          </a:p>
        </p:txBody>
      </p:sp>
    </p:spTree>
    <p:extLst>
      <p:ext uri="{BB962C8B-B14F-4D97-AF65-F5344CB8AC3E}">
        <p14:creationId xmlns:p14="http://schemas.microsoft.com/office/powerpoint/2010/main" val="25602748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 Is</a:t>
            </a:r>
            <a:r>
              <a:rPr lang="en-GB" baseline="0" dirty="0"/>
              <a:t> the wildcard – so it will grant privileges on all tables in the </a:t>
            </a:r>
            <a:r>
              <a:rPr lang="en-GB" baseline="0" dirty="0" err="1"/>
              <a:t>mydatabase</a:t>
            </a:r>
            <a:r>
              <a:rPr lang="en-GB" baseline="0" dirty="0"/>
              <a:t> database</a:t>
            </a:r>
          </a:p>
          <a:p>
            <a:pPr marL="0" indent="0">
              <a:buFont typeface="Arial" panose="020B0604020202020204" pitchFamily="34" charset="0"/>
              <a:buNone/>
            </a:pPr>
            <a:r>
              <a:rPr lang="en-GB" dirty="0"/>
              <a:t>*.* gives global privileges</a:t>
            </a:r>
          </a:p>
        </p:txBody>
      </p:sp>
      <p:sp>
        <p:nvSpPr>
          <p:cNvPr id="4" name="Slide Number Placeholder 3"/>
          <p:cNvSpPr>
            <a:spLocks noGrp="1"/>
          </p:cNvSpPr>
          <p:nvPr>
            <p:ph type="sldNum" sz="quarter" idx="10"/>
          </p:nvPr>
        </p:nvSpPr>
        <p:spPr/>
        <p:txBody>
          <a:bodyPr/>
          <a:lstStyle/>
          <a:p>
            <a:fld id="{D93A088C-FD48-DE44-8C58-A2A57F27FF37}" type="slidenum">
              <a:rPr lang="en-US" smtClean="0"/>
              <a:t>94</a:t>
            </a:fld>
            <a:endParaRPr lang="en-US"/>
          </a:p>
        </p:txBody>
      </p:sp>
    </p:spTree>
    <p:extLst>
      <p:ext uri="{BB962C8B-B14F-4D97-AF65-F5344CB8AC3E}">
        <p14:creationId xmlns:p14="http://schemas.microsoft.com/office/powerpoint/2010/main" val="35105672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err="1"/>
              <a:t>Catalog</a:t>
            </a:r>
            <a:r>
              <a:rPr lang="en-GB" dirty="0"/>
              <a:t> tree – can open up each of these areas to see</a:t>
            </a:r>
            <a:r>
              <a:rPr lang="en-GB" baseline="0" dirty="0"/>
              <a:t> things in a tree diagram</a:t>
            </a:r>
          </a:p>
          <a:p>
            <a:r>
              <a:rPr lang="en-GB" baseline="0" dirty="0"/>
              <a:t>Canvas to add tables </a:t>
            </a:r>
            <a:r>
              <a:rPr lang="en-GB" baseline="0" dirty="0" err="1"/>
              <a:t>etc</a:t>
            </a:r>
            <a:r>
              <a:rPr lang="en-GB" baseline="0" dirty="0"/>
              <a:t> to</a:t>
            </a:r>
          </a:p>
          <a:p>
            <a:r>
              <a:rPr lang="en-GB" baseline="0" dirty="0"/>
              <a:t>Use the buttons down the side of the canvas to click and place things on the canvas</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122</a:t>
            </a:fld>
            <a:endParaRPr lang="en-US"/>
          </a:p>
        </p:txBody>
      </p:sp>
    </p:spTree>
    <p:extLst>
      <p:ext uri="{BB962C8B-B14F-4D97-AF65-F5344CB8AC3E}">
        <p14:creationId xmlns:p14="http://schemas.microsoft.com/office/powerpoint/2010/main" val="271413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Give</a:t>
            </a:r>
            <a:r>
              <a:rPr lang="en-GB" baseline="0" dirty="0"/>
              <a:t> it a name</a:t>
            </a:r>
          </a:p>
          <a:p>
            <a:r>
              <a:rPr lang="en-GB" baseline="0" dirty="0"/>
              <a:t>Add columns and specify constraints, data types </a:t>
            </a:r>
            <a:r>
              <a:rPr lang="en-GB" baseline="0" dirty="0" err="1"/>
              <a:t>etc</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123</a:t>
            </a:fld>
            <a:endParaRPr lang="en-US"/>
          </a:p>
        </p:txBody>
      </p:sp>
    </p:spTree>
    <p:extLst>
      <p:ext uri="{BB962C8B-B14F-4D97-AF65-F5344CB8AC3E}">
        <p14:creationId xmlns:p14="http://schemas.microsoft.com/office/powerpoint/2010/main" val="8954960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Give</a:t>
            </a:r>
            <a:r>
              <a:rPr lang="en-GB" baseline="0" dirty="0"/>
              <a:t> it a name</a:t>
            </a:r>
          </a:p>
          <a:p>
            <a:r>
              <a:rPr lang="en-GB" baseline="0" dirty="0"/>
              <a:t>Add columns and specify constraints, data types </a:t>
            </a:r>
            <a:r>
              <a:rPr lang="en-GB" baseline="0" dirty="0" err="1"/>
              <a:t>etc</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124</a:t>
            </a:fld>
            <a:endParaRPr lang="en-US"/>
          </a:p>
        </p:txBody>
      </p:sp>
    </p:spTree>
    <p:extLst>
      <p:ext uri="{BB962C8B-B14F-4D97-AF65-F5344CB8AC3E}">
        <p14:creationId xmlns:p14="http://schemas.microsoft.com/office/powerpoint/2010/main" val="30460346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129</a:t>
            </a:fld>
            <a:endParaRPr lang="en-US"/>
          </a:p>
        </p:txBody>
      </p:sp>
    </p:spTree>
    <p:extLst>
      <p:ext uri="{BB962C8B-B14F-4D97-AF65-F5344CB8AC3E}">
        <p14:creationId xmlns:p14="http://schemas.microsoft.com/office/powerpoint/2010/main" val="38748414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Essentially a foreign</a:t>
            </a:r>
            <a:r>
              <a:rPr lang="en-GB" baseline="0" dirty="0"/>
              <a:t> key will be part of the primary key if it is an identifying relationship, it will just be a foreign key if it is not identifying</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130</a:t>
            </a:fld>
            <a:endParaRPr lang="en-US"/>
          </a:p>
        </p:txBody>
      </p:sp>
    </p:spTree>
    <p:extLst>
      <p:ext uri="{BB962C8B-B14F-4D97-AF65-F5344CB8AC3E}">
        <p14:creationId xmlns:p14="http://schemas.microsoft.com/office/powerpoint/2010/main" val="28113565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131</a:t>
            </a:fld>
            <a:endParaRPr lang="en-US"/>
          </a:p>
        </p:txBody>
      </p:sp>
    </p:spTree>
    <p:extLst>
      <p:ext uri="{BB962C8B-B14F-4D97-AF65-F5344CB8AC3E}">
        <p14:creationId xmlns:p14="http://schemas.microsoft.com/office/powerpoint/2010/main" val="27037974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132</a:t>
            </a:fld>
            <a:endParaRPr lang="en-US"/>
          </a:p>
        </p:txBody>
      </p:sp>
    </p:spTree>
    <p:extLst>
      <p:ext uri="{BB962C8B-B14F-4D97-AF65-F5344CB8AC3E}">
        <p14:creationId xmlns:p14="http://schemas.microsoft.com/office/powerpoint/2010/main" val="30870165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133</a:t>
            </a:fld>
            <a:endParaRPr lang="en-US"/>
          </a:p>
        </p:txBody>
      </p:sp>
    </p:spTree>
    <p:extLst>
      <p:ext uri="{BB962C8B-B14F-4D97-AF65-F5344CB8AC3E}">
        <p14:creationId xmlns:p14="http://schemas.microsoft.com/office/powerpoint/2010/main" val="9872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26</a:t>
            </a:fld>
            <a:endParaRPr lang="en-US"/>
          </a:p>
        </p:txBody>
      </p:sp>
    </p:spTree>
    <p:extLst>
      <p:ext uri="{BB962C8B-B14F-4D97-AF65-F5344CB8AC3E}">
        <p14:creationId xmlns:p14="http://schemas.microsoft.com/office/powerpoint/2010/main" val="4705848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134</a:t>
            </a:fld>
            <a:endParaRPr lang="en-US"/>
          </a:p>
        </p:txBody>
      </p:sp>
    </p:spTree>
    <p:extLst>
      <p:ext uri="{BB962C8B-B14F-4D97-AF65-F5344CB8AC3E}">
        <p14:creationId xmlns:p14="http://schemas.microsoft.com/office/powerpoint/2010/main" val="125372732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135</a:t>
            </a:fld>
            <a:endParaRPr lang="en-US"/>
          </a:p>
        </p:txBody>
      </p:sp>
    </p:spTree>
    <p:extLst>
      <p:ext uri="{BB962C8B-B14F-4D97-AF65-F5344CB8AC3E}">
        <p14:creationId xmlns:p14="http://schemas.microsoft.com/office/powerpoint/2010/main" val="40953917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136</a:t>
            </a:fld>
            <a:endParaRPr lang="en-US"/>
          </a:p>
        </p:txBody>
      </p:sp>
    </p:spTree>
    <p:extLst>
      <p:ext uri="{BB962C8B-B14F-4D97-AF65-F5344CB8AC3E}">
        <p14:creationId xmlns:p14="http://schemas.microsoft.com/office/powerpoint/2010/main" val="63722337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137</a:t>
            </a:fld>
            <a:endParaRPr lang="en-US"/>
          </a:p>
        </p:txBody>
      </p:sp>
    </p:spTree>
    <p:extLst>
      <p:ext uri="{BB962C8B-B14F-4D97-AF65-F5344CB8AC3E}">
        <p14:creationId xmlns:p14="http://schemas.microsoft.com/office/powerpoint/2010/main" val="11040545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138</a:t>
            </a:fld>
            <a:endParaRPr lang="en-US"/>
          </a:p>
        </p:txBody>
      </p:sp>
    </p:spTree>
    <p:extLst>
      <p:ext uri="{BB962C8B-B14F-4D97-AF65-F5344CB8AC3E}">
        <p14:creationId xmlns:p14="http://schemas.microsoft.com/office/powerpoint/2010/main" val="174486610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139</a:t>
            </a:fld>
            <a:endParaRPr lang="en-US"/>
          </a:p>
        </p:txBody>
      </p:sp>
    </p:spTree>
    <p:extLst>
      <p:ext uri="{BB962C8B-B14F-4D97-AF65-F5344CB8AC3E}">
        <p14:creationId xmlns:p14="http://schemas.microsoft.com/office/powerpoint/2010/main" val="12923304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140</a:t>
            </a:fld>
            <a:endParaRPr lang="en-US"/>
          </a:p>
        </p:txBody>
      </p:sp>
    </p:spTree>
    <p:extLst>
      <p:ext uri="{BB962C8B-B14F-4D97-AF65-F5344CB8AC3E}">
        <p14:creationId xmlns:p14="http://schemas.microsoft.com/office/powerpoint/2010/main" val="26168421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141</a:t>
            </a:fld>
            <a:endParaRPr lang="en-US"/>
          </a:p>
        </p:txBody>
      </p:sp>
    </p:spTree>
    <p:extLst>
      <p:ext uri="{BB962C8B-B14F-4D97-AF65-F5344CB8AC3E}">
        <p14:creationId xmlns:p14="http://schemas.microsoft.com/office/powerpoint/2010/main" val="287950052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142</a:t>
            </a:fld>
            <a:endParaRPr lang="en-US"/>
          </a:p>
        </p:txBody>
      </p:sp>
    </p:spTree>
    <p:extLst>
      <p:ext uri="{BB962C8B-B14F-4D97-AF65-F5344CB8AC3E}">
        <p14:creationId xmlns:p14="http://schemas.microsoft.com/office/powerpoint/2010/main" val="285697691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143</a:t>
            </a:fld>
            <a:endParaRPr lang="en-US"/>
          </a:p>
        </p:txBody>
      </p:sp>
    </p:spTree>
    <p:extLst>
      <p:ext uri="{BB962C8B-B14F-4D97-AF65-F5344CB8AC3E}">
        <p14:creationId xmlns:p14="http://schemas.microsoft.com/office/powerpoint/2010/main" val="4137355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27</a:t>
            </a:fld>
            <a:endParaRPr lang="en-US"/>
          </a:p>
        </p:txBody>
      </p:sp>
    </p:spTree>
    <p:extLst>
      <p:ext uri="{BB962C8B-B14F-4D97-AF65-F5344CB8AC3E}">
        <p14:creationId xmlns:p14="http://schemas.microsoft.com/office/powerpoint/2010/main" val="379531109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Sales = fact</a:t>
            </a:r>
          </a:p>
          <a:p>
            <a:r>
              <a:rPr lang="en-GB" dirty="0"/>
              <a:t>Date = dimension</a:t>
            </a:r>
          </a:p>
          <a:p>
            <a:r>
              <a:rPr lang="en-GB" dirty="0"/>
              <a:t>Store</a:t>
            </a:r>
            <a:r>
              <a:rPr lang="en-GB" baseline="0" dirty="0"/>
              <a:t> = dimension</a:t>
            </a:r>
          </a:p>
          <a:p>
            <a:r>
              <a:rPr lang="en-GB" baseline="0" dirty="0"/>
              <a:t>Product = dimension</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144</a:t>
            </a:fld>
            <a:endParaRPr lang="en-US"/>
          </a:p>
        </p:txBody>
      </p:sp>
    </p:spTree>
    <p:extLst>
      <p:ext uri="{BB962C8B-B14F-4D97-AF65-F5344CB8AC3E}">
        <p14:creationId xmlns:p14="http://schemas.microsoft.com/office/powerpoint/2010/main" val="407117048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Snowflake schema means that the</a:t>
            </a:r>
            <a:r>
              <a:rPr lang="en-GB" baseline="0" dirty="0"/>
              <a:t> dimension tables may end up with some degree of normalisation, the fact table remains the same, but we now add more of the benefits of normalisation to improve data redundancy</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145</a:t>
            </a:fld>
            <a:endParaRPr lang="en-US"/>
          </a:p>
        </p:txBody>
      </p:sp>
    </p:spTree>
    <p:extLst>
      <p:ext uri="{BB962C8B-B14F-4D97-AF65-F5344CB8AC3E}">
        <p14:creationId xmlns:p14="http://schemas.microsoft.com/office/powerpoint/2010/main" val="110146375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85073342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03889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28</a:t>
            </a:fld>
            <a:endParaRPr lang="en-US"/>
          </a:p>
        </p:txBody>
      </p:sp>
    </p:spTree>
    <p:extLst>
      <p:ext uri="{BB962C8B-B14F-4D97-AF65-F5344CB8AC3E}">
        <p14:creationId xmlns:p14="http://schemas.microsoft.com/office/powerpoint/2010/main" val="3908655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29</a:t>
            </a:fld>
            <a:endParaRPr lang="en-US"/>
          </a:p>
        </p:txBody>
      </p:sp>
    </p:spTree>
    <p:extLst>
      <p:ext uri="{BB962C8B-B14F-4D97-AF65-F5344CB8AC3E}">
        <p14:creationId xmlns:p14="http://schemas.microsoft.com/office/powerpoint/2010/main" val="2694912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5" name="Picture 4" descr="AmazonWebservices_Logo.sv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94062" y="5279783"/>
            <a:ext cx="2004604" cy="753730"/>
          </a:xfrm>
          <a:prstGeom prst="rect">
            <a:avLst/>
          </a:prstGeom>
        </p:spPr>
      </p:pic>
      <p:pic>
        <p:nvPicPr>
          <p:cNvPr id="2" name="Picture 1" descr="QA Consulting - Tall Blue-0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30166" y="5003340"/>
            <a:ext cx="2115994" cy="1257026"/>
          </a:xfrm>
          <a:prstGeom prst="rect">
            <a:avLst/>
          </a:prstGeom>
        </p:spPr>
      </p:pic>
      <p:cxnSp>
        <p:nvCxnSpPr>
          <p:cNvPr id="8" name="Straight Connector 7"/>
          <p:cNvCxnSpPr/>
          <p:nvPr userDrawn="1"/>
        </p:nvCxnSpPr>
        <p:spPr>
          <a:xfrm>
            <a:off x="6096000" y="5144310"/>
            <a:ext cx="0" cy="1088469"/>
          </a:xfrm>
          <a:prstGeom prst="line">
            <a:avLst/>
          </a:prstGeom>
          <a:ln w="3175" cmpd="sng">
            <a:solidFill>
              <a:schemeClr val="tx1">
                <a:lumMod val="25000"/>
                <a:lumOff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hapter_title_2_A">
    <p:spTree>
      <p:nvGrpSpPr>
        <p:cNvPr id="1" name=""/>
        <p:cNvGrpSpPr/>
        <p:nvPr/>
      </p:nvGrpSpPr>
      <p:grpSpPr>
        <a:xfrm>
          <a:off x="0" y="0"/>
          <a:ext cx="0" cy="0"/>
          <a:chOff x="0" y="0"/>
          <a:chExt cx="0" cy="0"/>
        </a:xfrm>
      </p:grpSpPr>
      <p:sp>
        <p:nvSpPr>
          <p:cNvPr id="8" name="Parallelogram 1"/>
          <p:cNvSpPr/>
          <p:nvPr userDrawn="1"/>
        </p:nvSpPr>
        <p:spPr>
          <a:xfrm>
            <a:off x="-50731" y="1"/>
            <a:ext cx="12269545" cy="6993054"/>
          </a:xfrm>
          <a:custGeom>
            <a:avLst/>
            <a:gdLst>
              <a:gd name="connsiteX0" fmla="*/ 0 w 3664361"/>
              <a:gd name="connsiteY0" fmla="*/ 4475230 h 4475230"/>
              <a:gd name="connsiteX1" fmla="*/ 1410156 w 3664361"/>
              <a:gd name="connsiteY1" fmla="*/ 0 h 4475230"/>
              <a:gd name="connsiteX2" fmla="*/ 3664361 w 3664361"/>
              <a:gd name="connsiteY2" fmla="*/ 0 h 4475230"/>
              <a:gd name="connsiteX3" fmla="*/ 2254205 w 3664361"/>
              <a:gd name="connsiteY3" fmla="*/ 4475230 h 4475230"/>
              <a:gd name="connsiteX4" fmla="*/ 0 w 3664361"/>
              <a:gd name="connsiteY4" fmla="*/ 4475230 h 4475230"/>
              <a:gd name="connsiteX0" fmla="*/ 0 w 3677030"/>
              <a:gd name="connsiteY0" fmla="*/ 4475230 h 5498286"/>
              <a:gd name="connsiteX1" fmla="*/ 1410156 w 3677030"/>
              <a:gd name="connsiteY1" fmla="*/ 0 h 5498286"/>
              <a:gd name="connsiteX2" fmla="*/ 3664361 w 3677030"/>
              <a:gd name="connsiteY2" fmla="*/ 0 h 5498286"/>
              <a:gd name="connsiteX3" fmla="*/ 3677030 w 3677030"/>
              <a:gd name="connsiteY3" fmla="*/ 5498286 h 5498286"/>
              <a:gd name="connsiteX4" fmla="*/ 0 w 3677030"/>
              <a:gd name="connsiteY4" fmla="*/ 4475230 h 5498286"/>
              <a:gd name="connsiteX0" fmla="*/ 0 w 3699638"/>
              <a:gd name="connsiteY0" fmla="*/ 4804489 h 5827545"/>
              <a:gd name="connsiteX1" fmla="*/ 1410156 w 3699638"/>
              <a:gd name="connsiteY1" fmla="*/ 329259 h 5827545"/>
              <a:gd name="connsiteX2" fmla="*/ 3699638 w 3699638"/>
              <a:gd name="connsiteY2" fmla="*/ 0 h 5827545"/>
              <a:gd name="connsiteX3" fmla="*/ 3677030 w 3699638"/>
              <a:gd name="connsiteY3" fmla="*/ 5827545 h 5827545"/>
              <a:gd name="connsiteX4" fmla="*/ 0 w 3699638"/>
              <a:gd name="connsiteY4" fmla="*/ 4804489 h 5827545"/>
              <a:gd name="connsiteX0" fmla="*/ 0 w 3699638"/>
              <a:gd name="connsiteY0" fmla="*/ 4804489 h 5827545"/>
              <a:gd name="connsiteX1" fmla="*/ 457687 w 3699638"/>
              <a:gd name="connsiteY1" fmla="*/ 23518 h 5827545"/>
              <a:gd name="connsiteX2" fmla="*/ 3699638 w 3699638"/>
              <a:gd name="connsiteY2" fmla="*/ 0 h 5827545"/>
              <a:gd name="connsiteX3" fmla="*/ 3677030 w 3699638"/>
              <a:gd name="connsiteY3" fmla="*/ 5827545 h 5827545"/>
              <a:gd name="connsiteX4" fmla="*/ 0 w 3699638"/>
              <a:gd name="connsiteY4" fmla="*/ 4804489 h 5827545"/>
              <a:gd name="connsiteX0" fmla="*/ 0 w 5639854"/>
              <a:gd name="connsiteY0" fmla="*/ 5804026 h 5827545"/>
              <a:gd name="connsiteX1" fmla="*/ 2397903 w 5639854"/>
              <a:gd name="connsiteY1" fmla="*/ 23518 h 5827545"/>
              <a:gd name="connsiteX2" fmla="*/ 5639854 w 5639854"/>
              <a:gd name="connsiteY2" fmla="*/ 0 h 5827545"/>
              <a:gd name="connsiteX3" fmla="*/ 5617246 w 5639854"/>
              <a:gd name="connsiteY3" fmla="*/ 5827545 h 5827545"/>
              <a:gd name="connsiteX4" fmla="*/ 0 w 5639854"/>
              <a:gd name="connsiteY4" fmla="*/ 5804026 h 5827545"/>
              <a:gd name="connsiteX0" fmla="*/ 0 w 5639854"/>
              <a:gd name="connsiteY0" fmla="*/ 5804026 h 5827545"/>
              <a:gd name="connsiteX1" fmla="*/ 2703634 w 5639854"/>
              <a:gd name="connsiteY1" fmla="*/ 0 h 5827545"/>
              <a:gd name="connsiteX2" fmla="*/ 5639854 w 5639854"/>
              <a:gd name="connsiteY2" fmla="*/ 0 h 5827545"/>
              <a:gd name="connsiteX3" fmla="*/ 5617246 w 5639854"/>
              <a:gd name="connsiteY3" fmla="*/ 5827545 h 5827545"/>
              <a:gd name="connsiteX4" fmla="*/ 0 w 5639854"/>
              <a:gd name="connsiteY4" fmla="*/ 5804026 h 5827545"/>
              <a:gd name="connsiteX0" fmla="*/ 0 w 4993115"/>
              <a:gd name="connsiteY0" fmla="*/ 5815785 h 5827545"/>
              <a:gd name="connsiteX1" fmla="*/ 2056895 w 4993115"/>
              <a:gd name="connsiteY1" fmla="*/ 0 h 5827545"/>
              <a:gd name="connsiteX2" fmla="*/ 4993115 w 4993115"/>
              <a:gd name="connsiteY2" fmla="*/ 0 h 5827545"/>
              <a:gd name="connsiteX3" fmla="*/ 4970507 w 4993115"/>
              <a:gd name="connsiteY3" fmla="*/ 5827545 h 5827545"/>
              <a:gd name="connsiteX4" fmla="*/ 0 w 4993115"/>
              <a:gd name="connsiteY4" fmla="*/ 5815785 h 5827545"/>
              <a:gd name="connsiteX0" fmla="*/ 0 w 7822055"/>
              <a:gd name="connsiteY0" fmla="*/ 5838464 h 5838464"/>
              <a:gd name="connsiteX1" fmla="*/ 4885835 w 7822055"/>
              <a:gd name="connsiteY1" fmla="*/ 0 h 5838464"/>
              <a:gd name="connsiteX2" fmla="*/ 7822055 w 7822055"/>
              <a:gd name="connsiteY2" fmla="*/ 0 h 5838464"/>
              <a:gd name="connsiteX3" fmla="*/ 7799447 w 7822055"/>
              <a:gd name="connsiteY3" fmla="*/ 5827545 h 5838464"/>
              <a:gd name="connsiteX4" fmla="*/ 0 w 7822055"/>
              <a:gd name="connsiteY4" fmla="*/ 5838464 h 5838464"/>
              <a:gd name="connsiteX0" fmla="*/ 0 w 7822055"/>
              <a:gd name="connsiteY0" fmla="*/ 5940518 h 5940518"/>
              <a:gd name="connsiteX1" fmla="*/ 67207 w 7822055"/>
              <a:gd name="connsiteY1" fmla="*/ 0 h 5940518"/>
              <a:gd name="connsiteX2" fmla="*/ 7822055 w 7822055"/>
              <a:gd name="connsiteY2" fmla="*/ 102054 h 5940518"/>
              <a:gd name="connsiteX3" fmla="*/ 7799447 w 7822055"/>
              <a:gd name="connsiteY3" fmla="*/ 5929599 h 5940518"/>
              <a:gd name="connsiteX4" fmla="*/ 0 w 7822055"/>
              <a:gd name="connsiteY4" fmla="*/ 5940518 h 5940518"/>
              <a:gd name="connsiteX0" fmla="*/ 0 w 7822055"/>
              <a:gd name="connsiteY0" fmla="*/ 5838464 h 5838464"/>
              <a:gd name="connsiteX1" fmla="*/ 284092 w 7822055"/>
              <a:gd name="connsiteY1" fmla="*/ 68036 h 5838464"/>
              <a:gd name="connsiteX2" fmla="*/ 7822055 w 7822055"/>
              <a:gd name="connsiteY2" fmla="*/ 0 h 5838464"/>
              <a:gd name="connsiteX3" fmla="*/ 7799447 w 7822055"/>
              <a:gd name="connsiteY3" fmla="*/ 5827545 h 5838464"/>
              <a:gd name="connsiteX4" fmla="*/ 0 w 7822055"/>
              <a:gd name="connsiteY4" fmla="*/ 5838464 h 5838464"/>
              <a:gd name="connsiteX0" fmla="*/ 0 w 7822055"/>
              <a:gd name="connsiteY0" fmla="*/ 5838464 h 5838464"/>
              <a:gd name="connsiteX1" fmla="*/ 180364 w 7822055"/>
              <a:gd name="connsiteY1" fmla="*/ 11340 h 5838464"/>
              <a:gd name="connsiteX2" fmla="*/ 7822055 w 7822055"/>
              <a:gd name="connsiteY2" fmla="*/ 0 h 5838464"/>
              <a:gd name="connsiteX3" fmla="*/ 7799447 w 7822055"/>
              <a:gd name="connsiteY3" fmla="*/ 5827545 h 5838464"/>
              <a:gd name="connsiteX4" fmla="*/ 0 w 7822055"/>
              <a:gd name="connsiteY4" fmla="*/ 5838464 h 5838464"/>
              <a:gd name="connsiteX0" fmla="*/ 102530 w 7641691"/>
              <a:gd name="connsiteY0" fmla="*/ 5895160 h 5895160"/>
              <a:gd name="connsiteX1" fmla="*/ 0 w 7641691"/>
              <a:gd name="connsiteY1" fmla="*/ 11340 h 5895160"/>
              <a:gd name="connsiteX2" fmla="*/ 7641691 w 7641691"/>
              <a:gd name="connsiteY2" fmla="*/ 0 h 5895160"/>
              <a:gd name="connsiteX3" fmla="*/ 7619083 w 7641691"/>
              <a:gd name="connsiteY3" fmla="*/ 5827545 h 5895160"/>
              <a:gd name="connsiteX4" fmla="*/ 102530 w 7641691"/>
              <a:gd name="connsiteY4" fmla="*/ 5895160 h 5895160"/>
              <a:gd name="connsiteX0" fmla="*/ 0 w 7661749"/>
              <a:gd name="connsiteY0" fmla="*/ 5770427 h 5827545"/>
              <a:gd name="connsiteX1" fmla="*/ 20058 w 7661749"/>
              <a:gd name="connsiteY1" fmla="*/ 11340 h 5827545"/>
              <a:gd name="connsiteX2" fmla="*/ 7661749 w 7661749"/>
              <a:gd name="connsiteY2" fmla="*/ 0 h 5827545"/>
              <a:gd name="connsiteX3" fmla="*/ 7639141 w 7661749"/>
              <a:gd name="connsiteY3" fmla="*/ 5827545 h 5827545"/>
              <a:gd name="connsiteX4" fmla="*/ 0 w 7661749"/>
              <a:gd name="connsiteY4" fmla="*/ 5770427 h 5827545"/>
              <a:gd name="connsiteX0" fmla="*/ 0 w 7639141"/>
              <a:gd name="connsiteY0" fmla="*/ 5759087 h 5816205"/>
              <a:gd name="connsiteX1" fmla="*/ 20058 w 7639141"/>
              <a:gd name="connsiteY1" fmla="*/ 0 h 5816205"/>
              <a:gd name="connsiteX2" fmla="*/ 7331706 w 7639141"/>
              <a:gd name="connsiteY2" fmla="*/ 22678 h 5816205"/>
              <a:gd name="connsiteX3" fmla="*/ 7639141 w 7639141"/>
              <a:gd name="connsiteY3" fmla="*/ 5816205 h 5816205"/>
              <a:gd name="connsiteX4" fmla="*/ 0 w 7639141"/>
              <a:gd name="connsiteY4" fmla="*/ 5759087 h 5816205"/>
              <a:gd name="connsiteX0" fmla="*/ 0 w 7652320"/>
              <a:gd name="connsiteY0" fmla="*/ 5759087 h 5816205"/>
              <a:gd name="connsiteX1" fmla="*/ 20058 w 7652320"/>
              <a:gd name="connsiteY1" fmla="*/ 0 h 5816205"/>
              <a:gd name="connsiteX2" fmla="*/ 7652320 w 7652320"/>
              <a:gd name="connsiteY2" fmla="*/ 0 h 5816205"/>
              <a:gd name="connsiteX3" fmla="*/ 7639141 w 7652320"/>
              <a:gd name="connsiteY3" fmla="*/ 5816205 h 5816205"/>
              <a:gd name="connsiteX4" fmla="*/ 0 w 7652320"/>
              <a:gd name="connsiteY4" fmla="*/ 5759087 h 58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52320" h="5816205">
                <a:moveTo>
                  <a:pt x="0" y="5759087"/>
                </a:moveTo>
                <a:lnTo>
                  <a:pt x="20058" y="0"/>
                </a:lnTo>
                <a:lnTo>
                  <a:pt x="7652320" y="0"/>
                </a:lnTo>
                <a:lnTo>
                  <a:pt x="7639141" y="5816205"/>
                </a:lnTo>
                <a:lnTo>
                  <a:pt x="0" y="5759087"/>
                </a:lnTo>
                <a:close/>
              </a:path>
            </a:pathLst>
          </a:custGeom>
          <a:solidFill>
            <a:srgbClr val="141E23"/>
          </a:solidFill>
          <a:ln w="9525" cap="flat" cmpd="sng" algn="ctr">
            <a:noFill/>
            <a:prstDash val="solid"/>
          </a:ln>
          <a:effectLst/>
        </p:spPr>
        <p:txBody>
          <a:bodyPr lIns="117226" tIns="58613" rIns="117226" bIns="58613" rtlCol="0" anchor="ctr"/>
          <a:lstStyle/>
          <a:p>
            <a:pPr marL="0" marR="0" lvl="0" indent="0" algn="ctr" defTabSz="1172261"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uLnTx/>
              <a:uFillTx/>
              <a:latin typeface="Calibri"/>
              <a:ea typeface="+mn-ea"/>
              <a:cs typeface="+mn-cs"/>
            </a:endParaRPr>
          </a:p>
        </p:txBody>
      </p:sp>
      <p:sp>
        <p:nvSpPr>
          <p:cNvPr id="11" name="Text Placeholder 7"/>
          <p:cNvSpPr>
            <a:spLocks noGrp="1"/>
          </p:cNvSpPr>
          <p:nvPr>
            <p:ph type="body" sz="quarter" idx="13" hasCustomPrompt="1"/>
          </p:nvPr>
        </p:nvSpPr>
        <p:spPr>
          <a:xfrm>
            <a:off x="698303" y="1164180"/>
            <a:ext cx="10724348" cy="786176"/>
          </a:xfrm>
          <a:prstGeom prst="rect">
            <a:avLst/>
          </a:prstGeom>
        </p:spPr>
        <p:txBody>
          <a:bodyPr vert="horz"/>
          <a:lstStyle>
            <a:lvl1pPr marL="0" indent="0">
              <a:lnSpc>
                <a:spcPct val="130000"/>
              </a:lnSpc>
              <a:buNone/>
              <a:defRPr sz="2600" b="0" i="0" baseline="0">
                <a:solidFill>
                  <a:schemeClr val="accent1"/>
                </a:solidFill>
                <a:latin typeface="+mj-lt"/>
                <a:cs typeface="Lucida Sans"/>
              </a:defRPr>
            </a:lvl1pPr>
            <a:lvl2pPr>
              <a:defRPr sz="3100" b="0" i="0">
                <a:latin typeface="Lucida Sans"/>
                <a:cs typeface="Lucida Sans"/>
              </a:defRPr>
            </a:lvl2pPr>
            <a:lvl3pPr>
              <a:defRPr sz="3100" b="0" i="0">
                <a:latin typeface="Lucida Sans"/>
                <a:cs typeface="Lucida Sans"/>
              </a:defRPr>
            </a:lvl3pPr>
            <a:lvl4pPr>
              <a:defRPr sz="3100" b="0" i="0">
                <a:latin typeface="Lucida Sans"/>
                <a:cs typeface="Lucida Sans"/>
              </a:defRPr>
            </a:lvl4pPr>
            <a:lvl5pPr>
              <a:defRPr sz="3100" b="0" i="0">
                <a:latin typeface="Lucida Sans"/>
                <a:cs typeface="Lucida Sans"/>
              </a:defRPr>
            </a:lvl5pPr>
          </a:lstStyle>
          <a:p>
            <a:pPr marL="0" marR="0" lvl="0" indent="0" defTabSz="1172261" eaLnBrk="1" fontAlgn="auto" latinLnBrk="0" hangingPunct="1">
              <a:lnSpc>
                <a:spcPct val="130000"/>
              </a:lnSpc>
              <a:spcBef>
                <a:spcPts val="0"/>
              </a:spcBef>
              <a:spcAft>
                <a:spcPts val="0"/>
              </a:spcAft>
              <a:buClrTx/>
              <a:buSzTx/>
              <a:buFontTx/>
              <a:buNone/>
              <a:tabLst/>
              <a:defRPr/>
            </a:pPr>
            <a:r>
              <a:rPr kumimoji="0" lang="en-US" sz="2600" b="0" i="0" u="none" strike="noStrike" kern="0" cap="none" spc="0" normalizeH="0" baseline="0" noProof="0" dirty="0">
                <a:ln>
                  <a:noFill/>
                </a:ln>
                <a:solidFill>
                  <a:srgbClr val="079ACF"/>
                </a:solidFill>
                <a:effectLst/>
                <a:uLnTx/>
                <a:uFillTx/>
                <a:latin typeface="Lucida Sans"/>
                <a:cs typeface="Lucida Sans"/>
              </a:rPr>
              <a:t>Enter chapter title here.</a:t>
            </a:r>
          </a:p>
        </p:txBody>
      </p:sp>
      <p:sp>
        <p:nvSpPr>
          <p:cNvPr id="12" name="Text Placeholder 11"/>
          <p:cNvSpPr>
            <a:spLocks noGrp="1"/>
          </p:cNvSpPr>
          <p:nvPr>
            <p:ph type="body" sz="quarter" idx="14" hasCustomPrompt="1"/>
          </p:nvPr>
        </p:nvSpPr>
        <p:spPr>
          <a:xfrm>
            <a:off x="7423683" y="2333389"/>
            <a:ext cx="3998968" cy="3544896"/>
          </a:xfrm>
          <a:prstGeom prst="rect">
            <a:avLst/>
          </a:prstGeom>
        </p:spPr>
        <p:txBody>
          <a:bodyPr vert="horz"/>
          <a:lstStyle>
            <a:lvl1pPr marL="0" marR="0" indent="0" algn="l" defTabSz="586130" rtl="0" eaLnBrk="1" fontAlgn="auto" latinLnBrk="0" hangingPunct="1">
              <a:lnSpc>
                <a:spcPct val="130000"/>
              </a:lnSpc>
              <a:spcBef>
                <a:spcPct val="20000"/>
              </a:spcBef>
              <a:spcAft>
                <a:spcPts val="0"/>
              </a:spcAft>
              <a:buClrTx/>
              <a:buSzTx/>
              <a:buFont typeface="Arial"/>
              <a:buNone/>
              <a:tabLst/>
              <a:defRPr lang="en-US" sz="1300" smtClean="0">
                <a:solidFill>
                  <a:schemeClr val="bg1"/>
                </a:solidFill>
                <a:latin typeface="+mn-lt"/>
                <a:cs typeface="Lucida Sans"/>
              </a:defRPr>
            </a:lvl1pPr>
            <a:lvl2pPr>
              <a:lnSpc>
                <a:spcPct val="140000"/>
              </a:lnSpc>
              <a:defRPr sz="1500">
                <a:solidFill>
                  <a:srgbClr val="FFFFFF"/>
                </a:solidFill>
                <a:latin typeface="Georgia"/>
                <a:cs typeface="Georgia"/>
              </a:defRPr>
            </a:lvl2pPr>
            <a:lvl3pPr>
              <a:lnSpc>
                <a:spcPct val="140000"/>
              </a:lnSpc>
              <a:defRPr sz="1500">
                <a:solidFill>
                  <a:srgbClr val="FFFFFF"/>
                </a:solidFill>
                <a:latin typeface="Georgia"/>
                <a:cs typeface="Georgia"/>
              </a:defRPr>
            </a:lvl3pPr>
            <a:lvl4pPr>
              <a:lnSpc>
                <a:spcPct val="140000"/>
              </a:lnSpc>
              <a:defRPr sz="1500">
                <a:solidFill>
                  <a:srgbClr val="FFFFFF"/>
                </a:solidFill>
                <a:latin typeface="Georgia"/>
                <a:cs typeface="Georgia"/>
              </a:defRPr>
            </a:lvl4pPr>
            <a:lvl5pPr>
              <a:lnSpc>
                <a:spcPct val="140000"/>
              </a:lnSpc>
              <a:defRPr sz="1500">
                <a:solidFill>
                  <a:srgbClr val="FFFFFF"/>
                </a:solidFill>
                <a:latin typeface="Georgia"/>
                <a:cs typeface="Georgia"/>
              </a:defRPr>
            </a:lvl5pPr>
          </a:lstStyle>
          <a:p>
            <a:pPr marL="0" marR="0" lvl="0" indent="0" algn="l" defTabSz="586130" rtl="0" eaLnBrk="1" fontAlgn="auto" latinLnBrk="0" hangingPunct="1">
              <a:lnSpc>
                <a:spcPct val="140000"/>
              </a:lnSpc>
              <a:spcBef>
                <a:spcPct val="20000"/>
              </a:spcBef>
              <a:spcAft>
                <a:spcPts val="0"/>
              </a:spcAft>
              <a:buClrTx/>
              <a:buSzTx/>
              <a:buFont typeface="Arial"/>
              <a:buNone/>
              <a:tabLst/>
              <a:defRPr/>
            </a:pPr>
            <a:r>
              <a:rPr kumimoji="0" lang="en-US" sz="1500" b="0" i="0" u="none" strike="noStrike" kern="0" cap="none" spc="0" normalizeH="0" baseline="0" noProof="0" dirty="0">
                <a:ln>
                  <a:noFill/>
                </a:ln>
                <a:solidFill>
                  <a:srgbClr val="FFFFFF"/>
                </a:solidFill>
                <a:effectLst/>
                <a:uLnTx/>
                <a:uFillTx/>
                <a:latin typeface="Lucida Sans"/>
                <a:cs typeface="Lucida Sans"/>
              </a:rPr>
              <a:t>Write a chapter overview here. </a:t>
            </a:r>
            <a:r>
              <a:rPr kumimoji="0" lang="en-US" sz="1500" b="0" i="0" u="none" strike="noStrike" kern="0" cap="none" spc="0" normalizeH="0" baseline="0" noProof="0" dirty="0" err="1">
                <a:ln>
                  <a:noFill/>
                </a:ln>
                <a:solidFill>
                  <a:srgbClr val="FFFFFF"/>
                </a:solidFill>
                <a:effectLst/>
                <a:uLnTx/>
                <a:uFillTx/>
                <a:latin typeface="Lucida Sans"/>
                <a:cs typeface="Lucida Sans"/>
              </a:rPr>
              <a:t>Nulla</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luctus</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enim</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velit</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eget</a:t>
            </a:r>
            <a:r>
              <a:rPr kumimoji="0" lang="en-US" sz="1500" b="0" i="0" u="none" strike="noStrike" kern="0" cap="none" spc="0" normalizeH="0" baseline="0" noProof="0" dirty="0">
                <a:ln>
                  <a:noFill/>
                </a:ln>
                <a:solidFill>
                  <a:srgbClr val="FFFFFF"/>
                </a:solidFill>
                <a:effectLst/>
                <a:uLnTx/>
                <a:uFillTx/>
                <a:latin typeface="Lucida Sans"/>
                <a:cs typeface="Lucida Sans"/>
              </a:rPr>
              <a:t> dictum ante </a:t>
            </a:r>
            <a:r>
              <a:rPr kumimoji="0" lang="en-US" sz="1500" b="0" i="0" u="none" strike="noStrike" kern="0" cap="none" spc="0" normalizeH="0" baseline="0" noProof="0" dirty="0" err="1">
                <a:ln>
                  <a:noFill/>
                </a:ln>
                <a:solidFill>
                  <a:srgbClr val="FFFFFF"/>
                </a:solidFill>
                <a:effectLst/>
                <a:uLnTx/>
                <a:uFillTx/>
                <a:latin typeface="Lucida Sans"/>
                <a:cs typeface="Lucida Sans"/>
              </a:rPr>
              <a:t>placerat</a:t>
            </a:r>
            <a:r>
              <a:rPr kumimoji="0" lang="en-US" sz="1500" b="0" i="0" u="none" strike="noStrike" kern="0" cap="none" spc="0" normalizeH="0" baseline="0" noProof="0" dirty="0">
                <a:ln>
                  <a:noFill/>
                </a:ln>
                <a:solidFill>
                  <a:srgbClr val="FFFFFF"/>
                </a:solidFill>
                <a:effectLst/>
                <a:uLnTx/>
                <a:uFillTx/>
                <a:latin typeface="Lucida Sans"/>
                <a:cs typeface="Lucida Sans"/>
              </a:rPr>
              <a:t> non. </a:t>
            </a:r>
            <a:r>
              <a:rPr kumimoji="0" lang="en-US" sz="1500" b="0" i="0" u="none" strike="noStrike" kern="0" cap="none" spc="0" normalizeH="0" baseline="0" noProof="0" dirty="0" err="1">
                <a:ln>
                  <a:noFill/>
                </a:ln>
                <a:solidFill>
                  <a:srgbClr val="FFFFFF"/>
                </a:solidFill>
                <a:effectLst/>
                <a:uLnTx/>
                <a:uFillTx/>
                <a:latin typeface="Lucida Sans"/>
                <a:cs typeface="Lucida Sans"/>
              </a:rPr>
              <a:t>Mauris</a:t>
            </a:r>
            <a:r>
              <a:rPr kumimoji="0" lang="en-US" sz="1500" b="0" i="0" u="none" strike="noStrike" kern="0" cap="none" spc="0" normalizeH="0" baseline="0" noProof="0" dirty="0">
                <a:ln>
                  <a:noFill/>
                </a:ln>
                <a:solidFill>
                  <a:srgbClr val="FFFFFF"/>
                </a:solidFill>
                <a:effectLst/>
                <a:uLnTx/>
                <a:uFillTx/>
                <a:latin typeface="Lucida Sans"/>
                <a:cs typeface="Lucida Sans"/>
              </a:rPr>
              <a:t> vitae </a:t>
            </a:r>
            <a:r>
              <a:rPr kumimoji="0" lang="en-US" sz="1500" b="0" i="0" u="none" strike="noStrike" kern="0" cap="none" spc="0" normalizeH="0" baseline="0" noProof="0" dirty="0" err="1">
                <a:ln>
                  <a:noFill/>
                </a:ln>
                <a:solidFill>
                  <a:srgbClr val="FFFFFF"/>
                </a:solidFill>
                <a:effectLst/>
                <a:uLnTx/>
                <a:uFillTx/>
                <a:latin typeface="Lucida Sans"/>
                <a:cs typeface="Lucida Sans"/>
              </a:rPr>
              <a:t>gravida</a:t>
            </a:r>
            <a:r>
              <a:rPr kumimoji="0" lang="en-US" sz="1500" b="0" i="0" u="none" strike="noStrike" kern="0" cap="none" spc="0" normalizeH="0" baseline="0" noProof="0" dirty="0">
                <a:ln>
                  <a:noFill/>
                </a:ln>
                <a:solidFill>
                  <a:srgbClr val="FFFFFF"/>
                </a:solidFill>
                <a:effectLst/>
                <a:uLnTx/>
                <a:uFillTx/>
                <a:latin typeface="Lucida Sans"/>
                <a:cs typeface="Lucida Sans"/>
              </a:rPr>
              <a:t> lacus, in </a:t>
            </a:r>
            <a:r>
              <a:rPr kumimoji="0" lang="en-US" sz="1500" b="0" i="0" u="none" strike="noStrike" kern="0" cap="none" spc="0" normalizeH="0" baseline="0" noProof="0" dirty="0" err="1">
                <a:ln>
                  <a:noFill/>
                </a:ln>
                <a:solidFill>
                  <a:srgbClr val="FFFFFF"/>
                </a:solidFill>
                <a:effectLst/>
                <a:uLnTx/>
                <a:uFillTx/>
                <a:latin typeface="Lucida Sans"/>
                <a:cs typeface="Lucida Sans"/>
              </a:rPr>
              <a:t>auctor</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risus</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Etiam</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massa</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purus</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viverra</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quis</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vehicula</a:t>
            </a:r>
            <a:r>
              <a:rPr kumimoji="0" lang="en-US" sz="1500" b="0" i="0" u="none" strike="noStrike" kern="0" cap="none" spc="0" normalizeH="0" baseline="0" noProof="0" dirty="0">
                <a:ln>
                  <a:noFill/>
                </a:ln>
                <a:solidFill>
                  <a:srgbClr val="FFFFFF"/>
                </a:solidFill>
                <a:effectLst/>
                <a:uLnTx/>
                <a:uFillTx/>
                <a:latin typeface="Lucida Sans"/>
                <a:cs typeface="Lucida Sans"/>
              </a:rPr>
              <a:t> in, </a:t>
            </a:r>
            <a:r>
              <a:rPr kumimoji="0" lang="en-US" sz="1500" b="0" i="0" u="none" strike="noStrike" kern="0" cap="none" spc="0" normalizeH="0" baseline="0" noProof="0" dirty="0" err="1">
                <a:ln>
                  <a:noFill/>
                </a:ln>
                <a:solidFill>
                  <a:srgbClr val="FFFFFF"/>
                </a:solidFill>
                <a:effectLst/>
                <a:uLnTx/>
                <a:uFillTx/>
                <a:latin typeface="Lucida Sans"/>
                <a:cs typeface="Lucida Sans"/>
              </a:rPr>
              <a:t>euismod</a:t>
            </a:r>
            <a:r>
              <a:rPr kumimoji="0" lang="en-US" sz="1500" b="0" i="0" u="none" strike="noStrike" kern="0" cap="none" spc="0" normalizeH="0" baseline="0" noProof="0" dirty="0">
                <a:ln>
                  <a:noFill/>
                </a:ln>
                <a:solidFill>
                  <a:srgbClr val="FFFFFF"/>
                </a:solidFill>
                <a:effectLst/>
                <a:uLnTx/>
                <a:uFillTx/>
                <a:latin typeface="Lucida Sans"/>
                <a:cs typeface="Lucida Sans"/>
              </a:rPr>
              <a:t> id </a:t>
            </a:r>
            <a:r>
              <a:rPr kumimoji="0" lang="en-US" sz="1500" b="0" i="0" u="none" strike="noStrike" kern="0" cap="none" spc="0" normalizeH="0" baseline="0" noProof="0" dirty="0" err="1">
                <a:ln>
                  <a:noFill/>
                </a:ln>
                <a:solidFill>
                  <a:srgbClr val="FFFFFF"/>
                </a:solidFill>
                <a:effectLst/>
                <a:uLnTx/>
                <a:uFillTx/>
                <a:latin typeface="Lucida Sans"/>
                <a:cs typeface="Lucida Sans"/>
              </a:rPr>
              <a:t>massa</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Nunc</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dapibus</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massa</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pharetra</a:t>
            </a:r>
            <a:r>
              <a:rPr kumimoji="0" lang="en-US" sz="1500" b="0" i="0" u="none" strike="noStrike" kern="0" cap="none" spc="0" normalizeH="0" baseline="0" noProof="0" dirty="0">
                <a:ln>
                  <a:noFill/>
                </a:ln>
                <a:solidFill>
                  <a:srgbClr val="FFFFFF"/>
                </a:solidFill>
                <a:effectLst/>
                <a:uLnTx/>
                <a:uFillTx/>
                <a:latin typeface="Lucida Sans"/>
                <a:cs typeface="Lucida Sans"/>
              </a:rPr>
              <a:t> dui </a:t>
            </a:r>
            <a:r>
              <a:rPr kumimoji="0" lang="en-US" sz="1500" b="0" i="0" u="none" strike="noStrike" kern="0" cap="none" spc="0" normalizeH="0" baseline="0" noProof="0" dirty="0" err="1">
                <a:ln>
                  <a:noFill/>
                </a:ln>
                <a:solidFill>
                  <a:srgbClr val="FFFFFF"/>
                </a:solidFill>
                <a:effectLst/>
                <a:uLnTx/>
                <a:uFillTx/>
                <a:latin typeface="Lucida Sans"/>
                <a:cs typeface="Lucida Sans"/>
              </a:rPr>
              <a:t>viverra</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aliquam</a:t>
            </a:r>
            <a:r>
              <a:rPr kumimoji="0" lang="en-US" sz="1500" b="0" i="0" u="none" strike="noStrike" kern="0" cap="none" spc="0" normalizeH="0" baseline="0" noProof="0" dirty="0">
                <a:ln>
                  <a:noFill/>
                </a:ln>
                <a:solidFill>
                  <a:srgbClr val="FFFFFF"/>
                </a:solidFill>
                <a:effectLst/>
                <a:uLnTx/>
                <a:uFillTx/>
                <a:latin typeface="Lucida Sans"/>
                <a:cs typeface="Lucida Sans"/>
              </a:rPr>
              <a:t>. Integer </a:t>
            </a:r>
            <a:r>
              <a:rPr kumimoji="0" lang="en-US" sz="1500" b="0" i="0" u="none" strike="noStrike" kern="0" cap="none" spc="0" normalizeH="0" baseline="0" noProof="0" dirty="0" err="1">
                <a:ln>
                  <a:noFill/>
                </a:ln>
                <a:solidFill>
                  <a:srgbClr val="FFFFFF"/>
                </a:solidFill>
                <a:effectLst/>
                <a:uLnTx/>
                <a:uFillTx/>
                <a:latin typeface="Lucida Sans"/>
                <a:cs typeface="Lucida Sans"/>
              </a:rPr>
              <a:t>dapibus</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sagittis</a:t>
            </a:r>
            <a:r>
              <a:rPr kumimoji="0" lang="en-US" sz="1500" b="0" i="0" u="none" strike="noStrike" kern="0" cap="none" spc="0" normalizeH="0" baseline="0" noProof="0" dirty="0">
                <a:ln>
                  <a:noFill/>
                </a:ln>
                <a:solidFill>
                  <a:srgbClr val="FFFFFF"/>
                </a:solidFill>
                <a:effectLst/>
                <a:uLnTx/>
                <a:uFillTx/>
                <a:latin typeface="Lucida Sans"/>
                <a:cs typeface="Lucida Sans"/>
              </a:rPr>
              <a:t> </a:t>
            </a:r>
            <a:r>
              <a:rPr kumimoji="0" lang="en-US" sz="1500" b="0" i="0" u="none" strike="noStrike" kern="0" cap="none" spc="0" normalizeH="0" baseline="0" noProof="0" dirty="0" err="1">
                <a:ln>
                  <a:noFill/>
                </a:ln>
                <a:solidFill>
                  <a:srgbClr val="FFFFFF"/>
                </a:solidFill>
                <a:effectLst/>
                <a:uLnTx/>
                <a:uFillTx/>
                <a:latin typeface="Lucida Sans"/>
                <a:cs typeface="Lucida Sans"/>
              </a:rPr>
              <a:t>volutpat</a:t>
            </a:r>
            <a:r>
              <a:rPr kumimoji="0" lang="en-US" sz="1500" b="0" i="0" u="none" strike="noStrike" kern="0" cap="none" spc="0" normalizeH="0" baseline="0" noProof="0" dirty="0">
                <a:ln>
                  <a:noFill/>
                </a:ln>
                <a:solidFill>
                  <a:srgbClr val="FFFFFF"/>
                </a:solidFill>
                <a:effectLst/>
                <a:uLnTx/>
                <a:uFillTx/>
                <a:latin typeface="Lucida Sans"/>
                <a:cs typeface="Lucida Sans"/>
              </a:rPr>
              <a:t>. </a:t>
            </a:r>
          </a:p>
        </p:txBody>
      </p:sp>
      <p:sp>
        <p:nvSpPr>
          <p:cNvPr id="13" name="Text Placeholder 11"/>
          <p:cNvSpPr>
            <a:spLocks noGrp="1"/>
          </p:cNvSpPr>
          <p:nvPr>
            <p:ph type="body" sz="quarter" idx="15" hasCustomPrompt="1"/>
          </p:nvPr>
        </p:nvSpPr>
        <p:spPr>
          <a:xfrm>
            <a:off x="698302" y="3077614"/>
            <a:ext cx="6150839" cy="3236101"/>
          </a:xfrm>
          <a:prstGeom prst="rect">
            <a:avLst/>
          </a:prstGeom>
        </p:spPr>
        <p:txBody>
          <a:bodyPr vert="horz"/>
          <a:lstStyle>
            <a:lvl1pPr marL="293065" marR="0" indent="-293065" algn="l" defTabSz="586130" rtl="0" eaLnBrk="1" fontAlgn="auto" latinLnBrk="0" hangingPunct="1">
              <a:lnSpc>
                <a:spcPct val="140000"/>
              </a:lnSpc>
              <a:spcBef>
                <a:spcPct val="20000"/>
              </a:spcBef>
              <a:spcAft>
                <a:spcPts val="0"/>
              </a:spcAft>
              <a:buClr>
                <a:schemeClr val="accent1"/>
              </a:buClr>
              <a:buSzTx/>
              <a:buFont typeface="+mj-lt"/>
              <a:buAutoNum type="arabicPeriod"/>
              <a:tabLst/>
              <a:defRPr lang="en-US" sz="1500">
                <a:solidFill>
                  <a:srgbClr val="FFFFFF"/>
                </a:solidFill>
                <a:latin typeface="+mn-lt"/>
                <a:cs typeface="Lucida Sans"/>
              </a:defRPr>
            </a:lvl1pPr>
            <a:lvl2pPr>
              <a:lnSpc>
                <a:spcPct val="140000"/>
              </a:lnSpc>
              <a:defRPr sz="1500">
                <a:solidFill>
                  <a:srgbClr val="FFFFFF"/>
                </a:solidFill>
                <a:latin typeface="Georgia"/>
                <a:cs typeface="Georgia"/>
              </a:defRPr>
            </a:lvl2pPr>
            <a:lvl3pPr>
              <a:lnSpc>
                <a:spcPct val="140000"/>
              </a:lnSpc>
              <a:defRPr sz="1500">
                <a:solidFill>
                  <a:srgbClr val="FFFFFF"/>
                </a:solidFill>
                <a:latin typeface="Georgia"/>
                <a:cs typeface="Georgia"/>
              </a:defRPr>
            </a:lvl3pPr>
            <a:lvl4pPr>
              <a:lnSpc>
                <a:spcPct val="140000"/>
              </a:lnSpc>
              <a:defRPr sz="1500">
                <a:solidFill>
                  <a:srgbClr val="FFFFFF"/>
                </a:solidFill>
                <a:latin typeface="Georgia"/>
                <a:cs typeface="Georgia"/>
              </a:defRPr>
            </a:lvl4pPr>
            <a:lvl5pPr>
              <a:lnSpc>
                <a:spcPct val="140000"/>
              </a:lnSpc>
              <a:defRPr sz="1500">
                <a:solidFill>
                  <a:srgbClr val="FFFFFF"/>
                </a:solidFill>
                <a:latin typeface="Georgia"/>
                <a:cs typeface="Georgia"/>
              </a:defRPr>
            </a:lvl5pPr>
          </a:lstStyle>
          <a:p>
            <a:pPr marL="0" marR="0" lvl="0" indent="0" algn="l" defTabSz="586130" rtl="0" eaLnBrk="1" fontAlgn="auto" latinLnBrk="0" hangingPunct="1">
              <a:lnSpc>
                <a:spcPct val="140000"/>
              </a:lnSpc>
              <a:spcBef>
                <a:spcPct val="20000"/>
              </a:spcBef>
              <a:spcAft>
                <a:spcPts val="0"/>
              </a:spcAft>
              <a:buClrTx/>
              <a:buSzTx/>
              <a:buFont typeface="Arial"/>
              <a:buNone/>
              <a:tabLst/>
              <a:defRPr/>
            </a:pPr>
            <a:r>
              <a:rPr kumimoji="0" lang="en-US" sz="1300" b="0" i="0" u="none" strike="noStrike" kern="0" cap="none" spc="0" normalizeH="0" baseline="0" noProof="0" dirty="0">
                <a:ln>
                  <a:noFill/>
                </a:ln>
                <a:solidFill>
                  <a:srgbClr val="FFFFFF"/>
                </a:solidFill>
                <a:effectLst/>
                <a:uLnTx/>
                <a:uFillTx/>
                <a:latin typeface="Lucida Sans"/>
                <a:cs typeface="Lucida Sans"/>
              </a:rPr>
              <a:t>Write chapter contents here. </a:t>
            </a:r>
          </a:p>
          <a:p>
            <a:pPr marL="0" marR="0" lvl="0" indent="0" algn="l" defTabSz="586130" rtl="0" eaLnBrk="1" fontAlgn="auto" latinLnBrk="0" hangingPunct="1">
              <a:lnSpc>
                <a:spcPct val="140000"/>
              </a:lnSpc>
              <a:spcBef>
                <a:spcPct val="20000"/>
              </a:spcBef>
              <a:spcAft>
                <a:spcPts val="0"/>
              </a:spcAft>
              <a:buClrTx/>
              <a:buSzTx/>
              <a:buFont typeface="Wingdings" charset="2"/>
              <a:buChar char="§"/>
              <a:tabLst/>
              <a:defRPr/>
            </a:pPr>
            <a:r>
              <a:rPr kumimoji="0" lang="en-US" sz="1300" b="0" i="0" u="none" strike="noStrike" kern="0" cap="none" spc="0" normalizeH="0" baseline="0" noProof="0" dirty="0" err="1">
                <a:ln>
                  <a:noFill/>
                </a:ln>
                <a:solidFill>
                  <a:srgbClr val="FFFFFF"/>
                </a:solidFill>
                <a:effectLst/>
                <a:uLnTx/>
                <a:uFillTx/>
                <a:latin typeface="Lucida Sans"/>
                <a:cs typeface="Lucida Sans"/>
              </a:rPr>
              <a:t>Nulvelit</a:t>
            </a:r>
            <a:r>
              <a:rPr kumimoji="0" lang="en-US" sz="1300" b="0" i="0" u="none" strike="noStrike" kern="0" cap="none" spc="0" normalizeH="0" baseline="0" noProof="0" dirty="0">
                <a:ln>
                  <a:noFill/>
                </a:ln>
                <a:solidFill>
                  <a:srgbClr val="FFFFFF"/>
                </a:solidFill>
                <a:effectLst/>
                <a:uLnTx/>
                <a:uFillTx/>
                <a:latin typeface="Lucida Sans"/>
                <a:cs typeface="Lucida Sans"/>
              </a:rPr>
              <a:t>, </a:t>
            </a:r>
            <a:r>
              <a:rPr kumimoji="0" lang="en-US" sz="1300" b="0" i="0" u="none" strike="noStrike" kern="0" cap="none" spc="0" normalizeH="0" baseline="0" noProof="0" dirty="0" err="1">
                <a:ln>
                  <a:noFill/>
                </a:ln>
                <a:solidFill>
                  <a:srgbClr val="FFFFFF"/>
                </a:solidFill>
                <a:effectLst/>
                <a:uLnTx/>
                <a:uFillTx/>
                <a:latin typeface="Lucida Sans"/>
                <a:cs typeface="Lucida Sans"/>
              </a:rPr>
              <a:t>eget</a:t>
            </a:r>
            <a:r>
              <a:rPr kumimoji="0" lang="en-US" sz="1300" b="0" i="0" u="none" strike="noStrike" kern="0" cap="none" spc="0" normalizeH="0" baseline="0" noProof="0" dirty="0">
                <a:ln>
                  <a:noFill/>
                </a:ln>
                <a:solidFill>
                  <a:srgbClr val="FFFFFF"/>
                </a:solidFill>
                <a:effectLst/>
                <a:uLnTx/>
                <a:uFillTx/>
                <a:latin typeface="Lucida Sans"/>
                <a:cs typeface="Lucida Sans"/>
              </a:rPr>
              <a:t> dictum ante </a:t>
            </a:r>
            <a:r>
              <a:rPr kumimoji="0" lang="en-US" sz="1300" b="0" i="0" u="none" strike="noStrike" kern="0" cap="none" spc="0" normalizeH="0" baseline="0" noProof="0" dirty="0" err="1">
                <a:ln>
                  <a:noFill/>
                </a:ln>
                <a:solidFill>
                  <a:srgbClr val="FFFFFF"/>
                </a:solidFill>
                <a:effectLst/>
                <a:uLnTx/>
                <a:uFillTx/>
                <a:latin typeface="Lucida Sans"/>
                <a:cs typeface="Lucida Sans"/>
              </a:rPr>
              <a:t>placerat</a:t>
            </a:r>
            <a:r>
              <a:rPr kumimoji="0" lang="en-US" sz="1300" b="0" i="0" u="none" strike="noStrike" kern="0" cap="none" spc="0" normalizeH="0" baseline="0" noProof="0" dirty="0">
                <a:ln>
                  <a:noFill/>
                </a:ln>
                <a:solidFill>
                  <a:srgbClr val="FFFFFF"/>
                </a:solidFill>
                <a:effectLst/>
                <a:uLnTx/>
                <a:uFillTx/>
                <a:latin typeface="Lucida Sans"/>
                <a:cs typeface="Lucida Sans"/>
              </a:rPr>
              <a:t> non. </a:t>
            </a:r>
          </a:p>
          <a:p>
            <a:pPr marL="0" marR="0" lvl="0" indent="0" algn="l" defTabSz="586130" rtl="0" eaLnBrk="1" fontAlgn="auto" latinLnBrk="0" hangingPunct="1">
              <a:lnSpc>
                <a:spcPct val="140000"/>
              </a:lnSpc>
              <a:spcBef>
                <a:spcPct val="20000"/>
              </a:spcBef>
              <a:spcAft>
                <a:spcPts val="0"/>
              </a:spcAft>
              <a:buClrTx/>
              <a:buSzTx/>
              <a:buFont typeface="Wingdings" charset="2"/>
              <a:buChar char="§"/>
              <a:tabLst/>
              <a:defRPr/>
            </a:pPr>
            <a:r>
              <a:rPr kumimoji="0" lang="en-US" sz="1300" b="0" i="0" u="none" strike="noStrike" kern="0" cap="none" spc="0" normalizeH="0" baseline="0" noProof="0" dirty="0" err="1">
                <a:ln>
                  <a:noFill/>
                </a:ln>
                <a:solidFill>
                  <a:srgbClr val="FFFFFF"/>
                </a:solidFill>
                <a:effectLst/>
                <a:uLnTx/>
                <a:uFillTx/>
                <a:latin typeface="Lucida Sans"/>
                <a:cs typeface="Lucida Sans"/>
              </a:rPr>
              <a:t>Mauris</a:t>
            </a:r>
            <a:r>
              <a:rPr kumimoji="0" lang="en-US" sz="1300" b="0" i="0" u="none" strike="noStrike" kern="0" cap="none" spc="0" normalizeH="0" baseline="0" noProof="0" dirty="0">
                <a:ln>
                  <a:noFill/>
                </a:ln>
                <a:solidFill>
                  <a:srgbClr val="FFFFFF"/>
                </a:solidFill>
                <a:effectLst/>
                <a:uLnTx/>
                <a:uFillTx/>
                <a:latin typeface="Lucida Sans"/>
                <a:cs typeface="Lucida Sans"/>
              </a:rPr>
              <a:t> vitae </a:t>
            </a:r>
            <a:r>
              <a:rPr kumimoji="0" lang="en-US" sz="1300" b="0" i="0" u="none" strike="noStrike" kern="0" cap="none" spc="0" normalizeH="0" baseline="0" noProof="0" dirty="0" err="1">
                <a:ln>
                  <a:noFill/>
                </a:ln>
                <a:solidFill>
                  <a:srgbClr val="FFFFFF"/>
                </a:solidFill>
                <a:effectLst/>
                <a:uLnTx/>
                <a:uFillTx/>
                <a:latin typeface="Lucida Sans"/>
                <a:cs typeface="Lucida Sans"/>
              </a:rPr>
              <a:t>gravida</a:t>
            </a:r>
            <a:r>
              <a:rPr kumimoji="0" lang="en-US" sz="1300" b="0" i="0" u="none" strike="noStrike" kern="0" cap="none" spc="0" normalizeH="0" baseline="0" noProof="0" dirty="0">
                <a:ln>
                  <a:noFill/>
                </a:ln>
                <a:solidFill>
                  <a:srgbClr val="FFFFFF"/>
                </a:solidFill>
                <a:effectLst/>
                <a:uLnTx/>
                <a:uFillTx/>
                <a:latin typeface="Lucida Sans"/>
                <a:cs typeface="Lucida Sans"/>
              </a:rPr>
              <a:t> lacus, in </a:t>
            </a:r>
            <a:r>
              <a:rPr kumimoji="0" lang="en-US" sz="1300" b="0" i="0" u="none" strike="noStrike" kern="0" cap="none" spc="0" normalizeH="0" baseline="0" noProof="0" dirty="0" err="1">
                <a:ln>
                  <a:noFill/>
                </a:ln>
                <a:solidFill>
                  <a:srgbClr val="FFFFFF"/>
                </a:solidFill>
                <a:effectLst/>
                <a:uLnTx/>
                <a:uFillTx/>
                <a:latin typeface="Lucida Sans"/>
                <a:cs typeface="Lucida Sans"/>
              </a:rPr>
              <a:t>auctor</a:t>
            </a:r>
            <a:r>
              <a:rPr kumimoji="0" lang="en-US" sz="1300" b="0" i="0" u="none" strike="noStrike" kern="0" cap="none" spc="0" normalizeH="0" baseline="0" noProof="0" dirty="0">
                <a:ln>
                  <a:noFill/>
                </a:ln>
                <a:solidFill>
                  <a:srgbClr val="FFFFFF"/>
                </a:solidFill>
                <a:effectLst/>
                <a:uLnTx/>
                <a:uFillTx/>
                <a:latin typeface="Lucida Sans"/>
                <a:cs typeface="Lucida Sans"/>
              </a:rPr>
              <a:t> </a:t>
            </a:r>
            <a:r>
              <a:rPr kumimoji="0" lang="en-US" sz="1300" b="0" i="0" u="none" strike="noStrike" kern="0" cap="none" spc="0" normalizeH="0" baseline="0" noProof="0" dirty="0" err="1">
                <a:ln>
                  <a:noFill/>
                </a:ln>
                <a:solidFill>
                  <a:srgbClr val="FFFFFF"/>
                </a:solidFill>
                <a:effectLst/>
                <a:uLnTx/>
                <a:uFillTx/>
                <a:latin typeface="Lucida Sans"/>
                <a:cs typeface="Lucida Sans"/>
              </a:rPr>
              <a:t>risus</a:t>
            </a:r>
            <a:r>
              <a:rPr kumimoji="0" lang="en-US" sz="1300" b="0" i="0" u="none" strike="noStrike" kern="0" cap="none" spc="0" normalizeH="0" baseline="0" noProof="0" dirty="0">
                <a:ln>
                  <a:noFill/>
                </a:ln>
                <a:solidFill>
                  <a:srgbClr val="FFFFFF"/>
                </a:solidFill>
                <a:effectLst/>
                <a:uLnTx/>
                <a:uFillTx/>
                <a:latin typeface="Lucida Sans"/>
                <a:cs typeface="Lucida Sans"/>
              </a:rPr>
              <a:t>. </a:t>
            </a:r>
            <a:r>
              <a:rPr kumimoji="0" lang="en-US" sz="1300" b="0" i="0" u="none" strike="noStrike" kern="0" cap="none" spc="0" normalizeH="0" baseline="0" noProof="0" dirty="0" err="1">
                <a:ln>
                  <a:noFill/>
                </a:ln>
                <a:solidFill>
                  <a:srgbClr val="FFFFFF"/>
                </a:solidFill>
                <a:effectLst/>
                <a:uLnTx/>
                <a:uFillTx/>
                <a:latin typeface="Lucida Sans"/>
                <a:cs typeface="Lucida Sans"/>
              </a:rPr>
              <a:t>Etiam</a:t>
            </a:r>
            <a:r>
              <a:rPr kumimoji="0" lang="en-US" sz="1300" b="0" i="0" u="none" strike="noStrike" kern="0" cap="none" spc="0" normalizeH="0" baseline="0" noProof="0" dirty="0">
                <a:ln>
                  <a:noFill/>
                </a:ln>
                <a:solidFill>
                  <a:srgbClr val="FFFFFF"/>
                </a:solidFill>
                <a:effectLst/>
                <a:uLnTx/>
                <a:uFillTx/>
                <a:latin typeface="Lucida Sans"/>
                <a:cs typeface="Lucida Sans"/>
              </a:rPr>
              <a:t> </a:t>
            </a:r>
            <a:r>
              <a:rPr kumimoji="0" lang="en-US" sz="1300" b="0" i="0" u="none" strike="noStrike" kern="0" cap="none" spc="0" normalizeH="0" baseline="0" noProof="0" dirty="0" err="1">
                <a:ln>
                  <a:noFill/>
                </a:ln>
                <a:solidFill>
                  <a:srgbClr val="FFFFFF"/>
                </a:solidFill>
                <a:effectLst/>
                <a:uLnTx/>
                <a:uFillTx/>
                <a:latin typeface="Lucida Sans"/>
                <a:cs typeface="Lucida Sans"/>
              </a:rPr>
              <a:t>massa</a:t>
            </a:r>
            <a:r>
              <a:rPr kumimoji="0" lang="en-US" sz="1300" b="0" i="0" u="none" strike="noStrike" kern="0" cap="none" spc="0" normalizeH="0" baseline="0" noProof="0" dirty="0">
                <a:ln>
                  <a:noFill/>
                </a:ln>
                <a:solidFill>
                  <a:srgbClr val="FFFFFF"/>
                </a:solidFill>
                <a:effectLst/>
                <a:uLnTx/>
                <a:uFillTx/>
                <a:latin typeface="Lucida Sans"/>
                <a:cs typeface="Lucida Sans"/>
              </a:rPr>
              <a:t> </a:t>
            </a:r>
            <a:r>
              <a:rPr kumimoji="0" lang="en-US" sz="1300" b="0" i="0" u="none" strike="noStrike" kern="0" cap="none" spc="0" normalizeH="0" baseline="0" noProof="0" dirty="0" err="1">
                <a:ln>
                  <a:noFill/>
                </a:ln>
                <a:solidFill>
                  <a:srgbClr val="FFFFFF"/>
                </a:solidFill>
                <a:effectLst/>
                <a:uLnTx/>
                <a:uFillTx/>
                <a:latin typeface="Lucida Sans"/>
                <a:cs typeface="Lucida Sans"/>
              </a:rPr>
              <a:t>purus</a:t>
            </a:r>
            <a:r>
              <a:rPr kumimoji="0" lang="en-US" sz="1300" b="0" i="0" u="none" strike="noStrike" kern="0" cap="none" spc="0" normalizeH="0" baseline="0" noProof="0" dirty="0">
                <a:ln>
                  <a:noFill/>
                </a:ln>
                <a:solidFill>
                  <a:srgbClr val="FFFFFF"/>
                </a:solidFill>
                <a:effectLst/>
                <a:uLnTx/>
                <a:uFillTx/>
                <a:latin typeface="Lucida Sans"/>
                <a:cs typeface="Lucida Sans"/>
              </a:rPr>
              <a:t>, </a:t>
            </a:r>
            <a:r>
              <a:rPr kumimoji="0" lang="en-US" sz="1300" b="0" i="0" u="none" strike="noStrike" kern="0" cap="none" spc="0" normalizeH="0" baseline="0" noProof="0" dirty="0" err="1">
                <a:ln>
                  <a:noFill/>
                </a:ln>
                <a:solidFill>
                  <a:srgbClr val="FFFFFF"/>
                </a:solidFill>
                <a:effectLst/>
                <a:uLnTx/>
                <a:uFillTx/>
                <a:latin typeface="Lucida Sans"/>
                <a:cs typeface="Lucida Sans"/>
              </a:rPr>
              <a:t>viverra</a:t>
            </a:r>
            <a:r>
              <a:rPr kumimoji="0" lang="en-US" sz="1300" b="0" i="0" u="none" strike="noStrike" kern="0" cap="none" spc="0" normalizeH="0" baseline="0" noProof="0" dirty="0">
                <a:ln>
                  <a:noFill/>
                </a:ln>
                <a:solidFill>
                  <a:srgbClr val="FFFFFF"/>
                </a:solidFill>
                <a:effectLst/>
                <a:uLnTx/>
                <a:uFillTx/>
                <a:latin typeface="Lucida Sans"/>
                <a:cs typeface="Lucida Sans"/>
              </a:rPr>
              <a:t> </a:t>
            </a:r>
            <a:r>
              <a:rPr kumimoji="0" lang="en-US" sz="1300" b="0" i="0" u="none" strike="noStrike" kern="0" cap="none" spc="0" normalizeH="0" baseline="0" noProof="0" dirty="0" err="1">
                <a:ln>
                  <a:noFill/>
                </a:ln>
                <a:solidFill>
                  <a:srgbClr val="FFFFFF"/>
                </a:solidFill>
                <a:effectLst/>
                <a:uLnTx/>
                <a:uFillTx/>
                <a:latin typeface="Lucida Sans"/>
                <a:cs typeface="Lucida Sans"/>
              </a:rPr>
              <a:t>quis</a:t>
            </a:r>
            <a:r>
              <a:rPr kumimoji="0" lang="en-US" sz="1300" b="0" i="0" u="none" strike="noStrike" kern="0" cap="none" spc="0" normalizeH="0" baseline="0" noProof="0" dirty="0">
                <a:ln>
                  <a:noFill/>
                </a:ln>
                <a:solidFill>
                  <a:srgbClr val="FFFFFF"/>
                </a:solidFill>
                <a:effectLst/>
                <a:uLnTx/>
                <a:uFillTx/>
                <a:latin typeface="Lucida Sans"/>
                <a:cs typeface="Lucida Sans"/>
              </a:rPr>
              <a:t> </a:t>
            </a:r>
            <a:r>
              <a:rPr kumimoji="0" lang="en-US" sz="1300" b="0" i="0" u="none" strike="noStrike" kern="0" cap="none" spc="0" normalizeH="0" baseline="0" noProof="0" dirty="0" err="1">
                <a:ln>
                  <a:noFill/>
                </a:ln>
                <a:solidFill>
                  <a:srgbClr val="FFFFFF"/>
                </a:solidFill>
                <a:effectLst/>
                <a:uLnTx/>
                <a:uFillTx/>
                <a:latin typeface="Lucida Sans"/>
                <a:cs typeface="Lucida Sans"/>
              </a:rPr>
              <a:t>vehicula</a:t>
            </a:r>
            <a:r>
              <a:rPr kumimoji="0" lang="en-US" sz="1300" b="0" i="0" u="none" strike="noStrike" kern="0" cap="none" spc="0" normalizeH="0" baseline="0" noProof="0" dirty="0">
                <a:ln>
                  <a:noFill/>
                </a:ln>
                <a:solidFill>
                  <a:srgbClr val="FFFFFF"/>
                </a:solidFill>
                <a:effectLst/>
                <a:uLnTx/>
                <a:uFillTx/>
                <a:latin typeface="Lucida Sans"/>
                <a:cs typeface="Lucida Sans"/>
              </a:rPr>
              <a:t> in. </a:t>
            </a:r>
          </a:p>
          <a:p>
            <a:pPr marL="0" marR="0" lvl="0" indent="0" algn="l" defTabSz="586130" rtl="0" eaLnBrk="1" fontAlgn="auto" latinLnBrk="0" hangingPunct="1">
              <a:lnSpc>
                <a:spcPct val="140000"/>
              </a:lnSpc>
              <a:spcBef>
                <a:spcPct val="20000"/>
              </a:spcBef>
              <a:spcAft>
                <a:spcPts val="0"/>
              </a:spcAft>
              <a:buClrTx/>
              <a:buSzTx/>
              <a:buFont typeface="Wingdings" charset="2"/>
              <a:buChar char="§"/>
              <a:tabLst/>
              <a:defRPr/>
            </a:pPr>
            <a:r>
              <a:rPr kumimoji="0" lang="en-US" sz="1300" b="0" i="0" u="none" strike="noStrike" kern="0" cap="none" spc="0" normalizeH="0" baseline="0" noProof="0" dirty="0" err="1">
                <a:ln>
                  <a:noFill/>
                </a:ln>
                <a:solidFill>
                  <a:srgbClr val="FFFFFF"/>
                </a:solidFill>
                <a:effectLst/>
                <a:uLnTx/>
                <a:uFillTx/>
                <a:latin typeface="Lucida Sans"/>
                <a:cs typeface="Lucida Sans"/>
              </a:rPr>
              <a:t>Euismod</a:t>
            </a:r>
            <a:r>
              <a:rPr kumimoji="0" lang="en-US" sz="1300" b="0" i="0" u="none" strike="noStrike" kern="0" cap="none" spc="0" normalizeH="0" baseline="0" noProof="0" dirty="0">
                <a:ln>
                  <a:noFill/>
                </a:ln>
                <a:solidFill>
                  <a:srgbClr val="FFFFFF"/>
                </a:solidFill>
                <a:effectLst/>
                <a:uLnTx/>
                <a:uFillTx/>
                <a:latin typeface="Lucida Sans"/>
                <a:cs typeface="Lucida Sans"/>
              </a:rPr>
              <a:t> id </a:t>
            </a:r>
            <a:r>
              <a:rPr kumimoji="0" lang="en-US" sz="1300" b="0" i="0" u="none" strike="noStrike" kern="0" cap="none" spc="0" normalizeH="0" baseline="0" noProof="0" dirty="0" err="1">
                <a:ln>
                  <a:noFill/>
                </a:ln>
                <a:solidFill>
                  <a:srgbClr val="FFFFFF"/>
                </a:solidFill>
                <a:effectLst/>
                <a:uLnTx/>
                <a:uFillTx/>
                <a:latin typeface="Lucida Sans"/>
                <a:cs typeface="Lucida Sans"/>
              </a:rPr>
              <a:t>massa</a:t>
            </a:r>
            <a:r>
              <a:rPr kumimoji="0" lang="en-US" sz="1300" b="0" i="0" u="none" strike="noStrike" kern="0" cap="none" spc="0" normalizeH="0" baseline="0" noProof="0" dirty="0">
                <a:ln>
                  <a:noFill/>
                </a:ln>
                <a:solidFill>
                  <a:srgbClr val="FFFFFF"/>
                </a:solidFill>
                <a:effectLst/>
                <a:uLnTx/>
                <a:uFillTx/>
                <a:latin typeface="Lucida Sans"/>
                <a:cs typeface="Lucida Sans"/>
              </a:rPr>
              <a:t>. </a:t>
            </a:r>
            <a:r>
              <a:rPr kumimoji="0" lang="en-US" sz="1300" b="0" i="0" u="none" strike="noStrike" kern="0" cap="none" spc="0" normalizeH="0" baseline="0" noProof="0" dirty="0" err="1">
                <a:ln>
                  <a:noFill/>
                </a:ln>
                <a:solidFill>
                  <a:srgbClr val="FFFFFF"/>
                </a:solidFill>
                <a:effectLst/>
                <a:uLnTx/>
                <a:uFillTx/>
                <a:latin typeface="Lucida Sans"/>
                <a:cs typeface="Lucida Sans"/>
              </a:rPr>
              <a:t>Nunc</a:t>
            </a:r>
            <a:endParaRPr kumimoji="0" lang="en-US" sz="1300" b="0" i="0" u="none" strike="noStrike" kern="0" cap="none" spc="0" normalizeH="0" baseline="0" noProof="0" dirty="0">
              <a:ln>
                <a:noFill/>
              </a:ln>
              <a:solidFill>
                <a:srgbClr val="FFFFFF"/>
              </a:solidFill>
              <a:effectLst/>
              <a:uLnTx/>
              <a:uFillTx/>
              <a:latin typeface="Lucida Sans"/>
              <a:cs typeface="Lucida Sans"/>
            </a:endParaRPr>
          </a:p>
          <a:p>
            <a:pPr marL="0" marR="0" lvl="0" indent="0" algn="l" defTabSz="586130" rtl="0" eaLnBrk="1" fontAlgn="auto" latinLnBrk="0" hangingPunct="1">
              <a:lnSpc>
                <a:spcPct val="140000"/>
              </a:lnSpc>
              <a:spcBef>
                <a:spcPct val="20000"/>
              </a:spcBef>
              <a:spcAft>
                <a:spcPts val="0"/>
              </a:spcAft>
              <a:buClrTx/>
              <a:buSzTx/>
              <a:buFont typeface="Wingdings" charset="2"/>
              <a:buChar char="§"/>
              <a:tabLst/>
              <a:defRPr/>
            </a:pPr>
            <a:r>
              <a:rPr kumimoji="0" lang="en-US" sz="1300" b="0" i="0" u="none" strike="noStrike" kern="0" cap="none" spc="0" normalizeH="0" baseline="0" noProof="0" dirty="0" err="1">
                <a:ln>
                  <a:noFill/>
                </a:ln>
                <a:solidFill>
                  <a:srgbClr val="FFFFFF"/>
                </a:solidFill>
                <a:effectLst/>
                <a:uLnTx/>
                <a:uFillTx/>
                <a:latin typeface="Lucida Sans"/>
                <a:cs typeface="Lucida Sans"/>
              </a:rPr>
              <a:t>Phasellus</a:t>
            </a:r>
            <a:r>
              <a:rPr kumimoji="0" lang="en-US" sz="1300" b="0" i="0" u="none" strike="noStrike" kern="0" cap="none" spc="0" normalizeH="0" baseline="0" noProof="0" dirty="0">
                <a:ln>
                  <a:noFill/>
                </a:ln>
                <a:solidFill>
                  <a:srgbClr val="FFFFFF"/>
                </a:solidFill>
                <a:effectLst/>
                <a:uLnTx/>
                <a:uFillTx/>
                <a:latin typeface="Lucida Sans"/>
                <a:cs typeface="Lucida Sans"/>
              </a:rPr>
              <a:t> </a:t>
            </a:r>
            <a:r>
              <a:rPr kumimoji="0" lang="en-US" sz="1300" b="0" i="0" u="none" strike="noStrike" kern="0" cap="none" spc="0" normalizeH="0" baseline="0" noProof="0" dirty="0" err="1">
                <a:ln>
                  <a:noFill/>
                </a:ln>
                <a:solidFill>
                  <a:srgbClr val="FFFFFF"/>
                </a:solidFill>
                <a:effectLst/>
                <a:uLnTx/>
                <a:uFillTx/>
                <a:latin typeface="Lucida Sans"/>
                <a:cs typeface="Lucida Sans"/>
              </a:rPr>
              <a:t>convallis</a:t>
            </a:r>
            <a:r>
              <a:rPr kumimoji="0" lang="en-US" sz="1300" b="0" i="0" u="none" strike="noStrike" kern="0" cap="none" spc="0" normalizeH="0" baseline="0" noProof="0" dirty="0">
                <a:ln>
                  <a:noFill/>
                </a:ln>
                <a:solidFill>
                  <a:srgbClr val="FFFFFF"/>
                </a:solidFill>
                <a:effectLst/>
                <a:uLnTx/>
                <a:uFillTx/>
                <a:latin typeface="Lucida Sans"/>
                <a:cs typeface="Lucida Sans"/>
              </a:rPr>
              <a:t> </a:t>
            </a:r>
            <a:r>
              <a:rPr kumimoji="0" lang="en-US" sz="1300" b="0" i="0" u="none" strike="noStrike" kern="0" cap="none" spc="0" normalizeH="0" baseline="0" noProof="0" dirty="0" err="1">
                <a:ln>
                  <a:noFill/>
                </a:ln>
                <a:solidFill>
                  <a:srgbClr val="FFFFFF"/>
                </a:solidFill>
                <a:effectLst/>
                <a:uLnTx/>
                <a:uFillTx/>
                <a:latin typeface="Lucida Sans"/>
                <a:cs typeface="Lucida Sans"/>
              </a:rPr>
              <a:t>sapien</a:t>
            </a:r>
            <a:r>
              <a:rPr kumimoji="0" lang="en-US" sz="1300" b="0" i="0" u="none" strike="noStrike" kern="0" cap="none" spc="0" normalizeH="0" baseline="0" noProof="0" dirty="0">
                <a:ln>
                  <a:noFill/>
                </a:ln>
                <a:solidFill>
                  <a:srgbClr val="FFFFFF"/>
                </a:solidFill>
                <a:effectLst/>
                <a:uLnTx/>
                <a:uFillTx/>
                <a:latin typeface="Lucida Sans"/>
                <a:cs typeface="Lucida Sans"/>
              </a:rPr>
              <a:t> </a:t>
            </a:r>
            <a:r>
              <a:rPr kumimoji="0" lang="en-US" sz="1300" b="0" i="0" u="none" strike="noStrike" kern="0" cap="none" spc="0" normalizeH="0" baseline="0" noProof="0" dirty="0" err="1">
                <a:ln>
                  <a:noFill/>
                </a:ln>
                <a:solidFill>
                  <a:srgbClr val="FFFFFF"/>
                </a:solidFill>
                <a:effectLst/>
                <a:uLnTx/>
                <a:uFillTx/>
                <a:latin typeface="Lucida Sans"/>
                <a:cs typeface="Lucida Sans"/>
              </a:rPr>
              <a:t>porttitor</a:t>
            </a:r>
            <a:endParaRPr kumimoji="0" lang="en-US" sz="1300" b="0" i="0" u="none" strike="noStrike" kern="0" cap="none" spc="0" normalizeH="0" baseline="0" noProof="0" dirty="0">
              <a:ln>
                <a:noFill/>
              </a:ln>
              <a:solidFill>
                <a:srgbClr val="FFFFFF"/>
              </a:solidFill>
              <a:effectLst/>
              <a:uLnTx/>
              <a:uFillTx/>
              <a:latin typeface="Lucida Sans"/>
              <a:cs typeface="Lucida Sans"/>
            </a:endParaRPr>
          </a:p>
          <a:p>
            <a:pPr marL="0" marR="0" lvl="0" indent="0" algn="l" defTabSz="586130" rtl="0" eaLnBrk="1" fontAlgn="auto" latinLnBrk="0" hangingPunct="1">
              <a:lnSpc>
                <a:spcPct val="140000"/>
              </a:lnSpc>
              <a:spcBef>
                <a:spcPct val="20000"/>
              </a:spcBef>
              <a:spcAft>
                <a:spcPts val="0"/>
              </a:spcAft>
              <a:buClrTx/>
              <a:buSzTx/>
              <a:buFont typeface="Wingdings" charset="2"/>
              <a:buChar char="§"/>
              <a:tabLst/>
              <a:defRPr/>
            </a:pPr>
            <a:r>
              <a:rPr kumimoji="0" lang="en-US" sz="1300" b="0" i="0" u="none" strike="noStrike" kern="0" cap="none" spc="0" normalizeH="0" baseline="0" noProof="0" dirty="0" err="1">
                <a:ln>
                  <a:noFill/>
                </a:ln>
                <a:solidFill>
                  <a:srgbClr val="FFFFFF"/>
                </a:solidFill>
                <a:effectLst/>
                <a:uLnTx/>
                <a:uFillTx/>
                <a:latin typeface="Lucida Sans"/>
                <a:cs typeface="Lucida Sans"/>
              </a:rPr>
              <a:t>Donec</a:t>
            </a:r>
            <a:r>
              <a:rPr kumimoji="0" lang="en-US" sz="1300" b="0" i="0" u="none" strike="noStrike" kern="0" cap="none" spc="0" normalizeH="0" baseline="0" noProof="0" dirty="0">
                <a:ln>
                  <a:noFill/>
                </a:ln>
                <a:solidFill>
                  <a:srgbClr val="FFFFFF"/>
                </a:solidFill>
                <a:effectLst/>
                <a:uLnTx/>
                <a:uFillTx/>
                <a:latin typeface="Lucida Sans"/>
                <a:cs typeface="Lucida Sans"/>
              </a:rPr>
              <a:t> </a:t>
            </a:r>
            <a:r>
              <a:rPr kumimoji="0" lang="en-US" sz="1300" b="0" i="0" u="none" strike="noStrike" kern="0" cap="none" spc="0" normalizeH="0" baseline="0" noProof="0" dirty="0" err="1">
                <a:ln>
                  <a:noFill/>
                </a:ln>
                <a:solidFill>
                  <a:srgbClr val="FFFFFF"/>
                </a:solidFill>
                <a:effectLst/>
                <a:uLnTx/>
                <a:uFillTx/>
                <a:latin typeface="Lucida Sans"/>
                <a:cs typeface="Lucida Sans"/>
              </a:rPr>
              <a:t>urna</a:t>
            </a:r>
            <a:r>
              <a:rPr kumimoji="0" lang="en-US" sz="1300" b="0" i="0" u="none" strike="noStrike" kern="0" cap="none" spc="0" normalizeH="0" baseline="0" noProof="0" dirty="0">
                <a:ln>
                  <a:noFill/>
                </a:ln>
                <a:solidFill>
                  <a:srgbClr val="FFFFFF"/>
                </a:solidFill>
                <a:effectLst/>
                <a:uLnTx/>
                <a:uFillTx/>
                <a:latin typeface="Lucida Sans"/>
                <a:cs typeface="Lucida Sans"/>
              </a:rPr>
              <a:t> </a:t>
            </a:r>
            <a:r>
              <a:rPr kumimoji="0" lang="en-US" sz="1300" b="0" i="0" u="none" strike="noStrike" kern="0" cap="none" spc="0" normalizeH="0" baseline="0" noProof="0" dirty="0" err="1">
                <a:ln>
                  <a:noFill/>
                </a:ln>
                <a:solidFill>
                  <a:srgbClr val="FFFFFF"/>
                </a:solidFill>
                <a:effectLst/>
                <a:uLnTx/>
                <a:uFillTx/>
                <a:latin typeface="Lucida Sans"/>
                <a:cs typeface="Lucida Sans"/>
              </a:rPr>
              <a:t>tortor</a:t>
            </a:r>
            <a:r>
              <a:rPr kumimoji="0" lang="en-US" sz="1300" b="0" i="0" u="none" strike="noStrike" kern="0" cap="none" spc="0" normalizeH="0" baseline="0" noProof="0" dirty="0">
                <a:ln>
                  <a:noFill/>
                </a:ln>
                <a:solidFill>
                  <a:srgbClr val="FFFFFF"/>
                </a:solidFill>
                <a:effectLst/>
                <a:uLnTx/>
                <a:uFillTx/>
                <a:latin typeface="Lucida Sans"/>
                <a:cs typeface="Lucida Sans"/>
              </a:rPr>
              <a:t>, </a:t>
            </a:r>
            <a:r>
              <a:rPr kumimoji="0" lang="en-US" sz="1300" b="0" i="0" u="none" strike="noStrike" kern="0" cap="none" spc="0" normalizeH="0" baseline="0" noProof="0" dirty="0" err="1">
                <a:ln>
                  <a:noFill/>
                </a:ln>
                <a:solidFill>
                  <a:srgbClr val="FFFFFF"/>
                </a:solidFill>
                <a:effectLst/>
                <a:uLnTx/>
                <a:uFillTx/>
                <a:latin typeface="Lucida Sans"/>
                <a:cs typeface="Lucida Sans"/>
              </a:rPr>
              <a:t>elementum</a:t>
            </a:r>
            <a:r>
              <a:rPr kumimoji="0" lang="en-US" sz="1300" b="0" i="0" u="none" strike="noStrike" kern="0" cap="none" spc="0" normalizeH="0" baseline="0" noProof="0" dirty="0">
                <a:ln>
                  <a:noFill/>
                </a:ln>
                <a:solidFill>
                  <a:srgbClr val="FFFFFF"/>
                </a:solidFill>
                <a:effectLst/>
                <a:uLnTx/>
                <a:uFillTx/>
                <a:latin typeface="Lucida Sans"/>
                <a:cs typeface="Lucida Sans"/>
              </a:rPr>
              <a:t> ac </a:t>
            </a:r>
            <a:r>
              <a:rPr kumimoji="0" lang="en-US" sz="1300" b="0" i="0" u="none" strike="noStrike" kern="0" cap="none" spc="0" normalizeH="0" baseline="0" noProof="0" dirty="0" err="1">
                <a:ln>
                  <a:noFill/>
                </a:ln>
                <a:solidFill>
                  <a:srgbClr val="FFFFFF"/>
                </a:solidFill>
                <a:effectLst/>
                <a:uLnTx/>
                <a:uFillTx/>
                <a:latin typeface="Lucida Sans"/>
                <a:cs typeface="Lucida Sans"/>
              </a:rPr>
              <a:t>sodales</a:t>
            </a:r>
            <a:r>
              <a:rPr kumimoji="0" lang="en-US" sz="1300" b="0" i="0" u="none" strike="noStrike" kern="0" cap="none" spc="0" normalizeH="0" baseline="0" noProof="0" dirty="0">
                <a:ln>
                  <a:noFill/>
                </a:ln>
                <a:solidFill>
                  <a:srgbClr val="FFFFFF"/>
                </a:solidFill>
                <a:effectLst/>
                <a:uLnTx/>
                <a:uFillTx/>
                <a:latin typeface="Lucida Sans"/>
                <a:cs typeface="Lucida Sans"/>
              </a:rPr>
              <a:t> id, </a:t>
            </a:r>
            <a:r>
              <a:rPr kumimoji="0" lang="en-US" sz="1300" b="0" i="0" u="none" strike="noStrike" kern="0" cap="none" spc="0" normalizeH="0" baseline="0" noProof="0" dirty="0" err="1">
                <a:ln>
                  <a:noFill/>
                </a:ln>
                <a:solidFill>
                  <a:srgbClr val="FFFFFF"/>
                </a:solidFill>
                <a:effectLst/>
                <a:uLnTx/>
                <a:uFillTx/>
                <a:latin typeface="Lucida Sans"/>
                <a:cs typeface="Lucida Sans"/>
              </a:rPr>
              <a:t>eleifend</a:t>
            </a:r>
            <a:r>
              <a:rPr kumimoji="0" lang="en-US" sz="1300" b="0" i="0" u="none" strike="noStrike" kern="0" cap="none" spc="0" normalizeH="0" baseline="0" noProof="0" dirty="0">
                <a:ln>
                  <a:noFill/>
                </a:ln>
                <a:solidFill>
                  <a:srgbClr val="FFFFFF"/>
                </a:solidFill>
                <a:effectLst/>
                <a:uLnTx/>
                <a:uFillTx/>
                <a:latin typeface="Lucida Sans"/>
                <a:cs typeface="Lucida Sans"/>
              </a:rPr>
              <a:t> a magna.</a:t>
            </a:r>
          </a:p>
        </p:txBody>
      </p:sp>
      <p:sp>
        <p:nvSpPr>
          <p:cNvPr id="14" name="Text Placeholder 11"/>
          <p:cNvSpPr>
            <a:spLocks noGrp="1"/>
          </p:cNvSpPr>
          <p:nvPr>
            <p:ph type="body" sz="quarter" idx="16" hasCustomPrompt="1"/>
          </p:nvPr>
        </p:nvSpPr>
        <p:spPr>
          <a:xfrm>
            <a:off x="698303" y="2333390"/>
            <a:ext cx="6150837" cy="592148"/>
          </a:xfrm>
          <a:prstGeom prst="rect">
            <a:avLst/>
          </a:prstGeom>
        </p:spPr>
        <p:txBody>
          <a:bodyPr vert="horz"/>
          <a:lstStyle>
            <a:lvl1pPr marL="0" marR="0" indent="0" algn="l" defTabSz="586130" rtl="0" eaLnBrk="1" fontAlgn="auto" latinLnBrk="0" hangingPunct="1">
              <a:lnSpc>
                <a:spcPct val="140000"/>
              </a:lnSpc>
              <a:spcBef>
                <a:spcPct val="20000"/>
              </a:spcBef>
              <a:spcAft>
                <a:spcPts val="0"/>
              </a:spcAft>
              <a:buClrTx/>
              <a:buSzTx/>
              <a:buFont typeface="Arial"/>
              <a:buNone/>
              <a:tabLst/>
              <a:defRPr lang="en-US" sz="1800" smtClean="0">
                <a:solidFill>
                  <a:srgbClr val="079ACF"/>
                </a:solidFill>
                <a:latin typeface="+mj-lt"/>
                <a:cs typeface="Lucida Sans"/>
              </a:defRPr>
            </a:lvl1pPr>
            <a:lvl2pPr>
              <a:lnSpc>
                <a:spcPct val="140000"/>
              </a:lnSpc>
              <a:defRPr sz="1500">
                <a:solidFill>
                  <a:srgbClr val="FFFFFF"/>
                </a:solidFill>
                <a:latin typeface="Georgia"/>
                <a:cs typeface="Georgia"/>
              </a:defRPr>
            </a:lvl2pPr>
            <a:lvl3pPr>
              <a:lnSpc>
                <a:spcPct val="140000"/>
              </a:lnSpc>
              <a:defRPr sz="1500">
                <a:solidFill>
                  <a:srgbClr val="FFFFFF"/>
                </a:solidFill>
                <a:latin typeface="Georgia"/>
                <a:cs typeface="Georgia"/>
              </a:defRPr>
            </a:lvl3pPr>
            <a:lvl4pPr>
              <a:lnSpc>
                <a:spcPct val="140000"/>
              </a:lnSpc>
              <a:defRPr sz="1500">
                <a:solidFill>
                  <a:srgbClr val="FFFFFF"/>
                </a:solidFill>
                <a:latin typeface="Georgia"/>
                <a:cs typeface="Georgia"/>
              </a:defRPr>
            </a:lvl4pPr>
            <a:lvl5pPr>
              <a:lnSpc>
                <a:spcPct val="140000"/>
              </a:lnSpc>
              <a:defRPr sz="1500">
                <a:solidFill>
                  <a:srgbClr val="FFFFFF"/>
                </a:solidFill>
                <a:latin typeface="Georgia"/>
                <a:cs typeface="Georgia"/>
              </a:defRPr>
            </a:lvl5pPr>
          </a:lstStyle>
          <a:p>
            <a:pPr marL="0" marR="0" lvl="0" indent="0" algn="l" defTabSz="586130" rtl="0" eaLnBrk="1" fontAlgn="auto" latinLnBrk="0" hangingPunct="1">
              <a:lnSpc>
                <a:spcPct val="140000"/>
              </a:lnSpc>
              <a:spcBef>
                <a:spcPct val="20000"/>
              </a:spcBef>
              <a:spcAft>
                <a:spcPts val="0"/>
              </a:spcAft>
              <a:buClrTx/>
              <a:buSzTx/>
              <a:buFont typeface="Arial"/>
              <a:buNone/>
              <a:tabLst/>
              <a:defRPr/>
            </a:pPr>
            <a:r>
              <a:rPr kumimoji="0" lang="en-US" sz="1400" b="0" i="0" u="none" strike="noStrike" kern="0" cap="none" spc="0" normalizeH="0" baseline="0" noProof="0" dirty="0">
                <a:ln>
                  <a:noFill/>
                </a:ln>
                <a:solidFill>
                  <a:srgbClr val="079ACF"/>
                </a:solidFill>
                <a:effectLst/>
                <a:uLnTx/>
                <a:uFillTx/>
              </a:rPr>
              <a:t>Chapter contents</a:t>
            </a:r>
          </a:p>
        </p:txBody>
      </p:sp>
    </p:spTree>
    <p:extLst>
      <p:ext uri="{BB962C8B-B14F-4D97-AF65-F5344CB8AC3E}">
        <p14:creationId xmlns:p14="http://schemas.microsoft.com/office/powerpoint/2010/main" val="779313616"/>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one column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07026" y="1117447"/>
            <a:ext cx="5484772" cy="567395"/>
          </a:xfrm>
        </p:spPr>
        <p:txBody>
          <a:bodyPr>
            <a:normAutofit/>
          </a:bodyPr>
          <a:lstStyle>
            <a:lvl1pPr marL="0" indent="0" algn="l">
              <a:buNone/>
              <a:defRPr sz="2100" baseline="0">
                <a:solidFill>
                  <a:schemeClr val="bg2">
                    <a:lumMod val="50000"/>
                  </a:schemeClr>
                </a:solidFill>
                <a:latin typeface="+mj-lt"/>
              </a:defRPr>
            </a:lvl1pPr>
            <a:lvl2pPr marL="586130" indent="0" algn="ctr">
              <a:buNone/>
              <a:defRPr>
                <a:solidFill>
                  <a:schemeClr val="tx1">
                    <a:tint val="75000"/>
                  </a:schemeClr>
                </a:solidFill>
              </a:defRPr>
            </a:lvl2pPr>
            <a:lvl3pPr marL="1172261" indent="0" algn="ctr">
              <a:buNone/>
              <a:defRPr>
                <a:solidFill>
                  <a:schemeClr val="tx1">
                    <a:tint val="75000"/>
                  </a:schemeClr>
                </a:solidFill>
              </a:defRPr>
            </a:lvl3pPr>
            <a:lvl4pPr marL="1758391" indent="0" algn="ctr">
              <a:buNone/>
              <a:defRPr>
                <a:solidFill>
                  <a:schemeClr val="tx1">
                    <a:tint val="75000"/>
                  </a:schemeClr>
                </a:solidFill>
              </a:defRPr>
            </a:lvl4pPr>
            <a:lvl5pPr marL="2344522" indent="0" algn="ctr">
              <a:buNone/>
              <a:defRPr>
                <a:solidFill>
                  <a:schemeClr val="tx1">
                    <a:tint val="75000"/>
                  </a:schemeClr>
                </a:solidFill>
              </a:defRPr>
            </a:lvl5pPr>
            <a:lvl6pPr marL="2930652" indent="0" algn="ctr">
              <a:buNone/>
              <a:defRPr>
                <a:solidFill>
                  <a:schemeClr val="tx1">
                    <a:tint val="75000"/>
                  </a:schemeClr>
                </a:solidFill>
              </a:defRPr>
            </a:lvl6pPr>
            <a:lvl7pPr marL="3516782" indent="0" algn="ctr">
              <a:buNone/>
              <a:defRPr>
                <a:solidFill>
                  <a:schemeClr val="tx1">
                    <a:tint val="75000"/>
                  </a:schemeClr>
                </a:solidFill>
              </a:defRPr>
            </a:lvl7pPr>
            <a:lvl8pPr marL="4102913" indent="0" algn="ctr">
              <a:buNone/>
              <a:defRPr>
                <a:solidFill>
                  <a:schemeClr val="tx1">
                    <a:tint val="75000"/>
                  </a:schemeClr>
                </a:solidFill>
              </a:defRPr>
            </a:lvl8pPr>
            <a:lvl9pPr marL="4689043" indent="0" algn="ctr">
              <a:buNone/>
              <a:defRPr>
                <a:solidFill>
                  <a:schemeClr val="tx1">
                    <a:tint val="75000"/>
                  </a:schemeClr>
                </a:solidFill>
              </a:defRPr>
            </a:lvl9pPr>
          </a:lstStyle>
          <a:p>
            <a:r>
              <a:rPr lang="en-US" dirty="0"/>
              <a:t>Write</a:t>
            </a:r>
            <a:r>
              <a:rPr lang="en-GB" dirty="0"/>
              <a:t> subtitle here.</a:t>
            </a:r>
            <a:endParaRPr lang="en-US" dirty="0"/>
          </a:p>
        </p:txBody>
      </p:sp>
      <p:sp>
        <p:nvSpPr>
          <p:cNvPr id="10" name="Text Placeholder 9"/>
          <p:cNvSpPr>
            <a:spLocks noGrp="1"/>
          </p:cNvSpPr>
          <p:nvPr>
            <p:ph type="body" sz="quarter" idx="13" hasCustomPrompt="1"/>
          </p:nvPr>
        </p:nvSpPr>
        <p:spPr>
          <a:xfrm>
            <a:off x="507026" y="427090"/>
            <a:ext cx="5484772" cy="655187"/>
          </a:xfrm>
        </p:spPr>
        <p:txBody>
          <a:bodyPr>
            <a:normAutofit/>
          </a:bodyPr>
          <a:lstStyle>
            <a:lvl1pPr marL="0" indent="0" algn="l">
              <a:lnSpc>
                <a:spcPct val="140000"/>
              </a:lnSpc>
              <a:buNone/>
              <a:defRPr sz="2600" b="1" baseline="0">
                <a:solidFill>
                  <a:srgbClr val="0C3C8A"/>
                </a:solidFill>
                <a:latin typeface="+mj-lt"/>
              </a:defRPr>
            </a:lvl1pPr>
          </a:lstStyle>
          <a:p>
            <a:pPr lvl="0"/>
            <a:r>
              <a:rPr lang="en-GB" dirty="0"/>
              <a:t>One column content</a:t>
            </a:r>
          </a:p>
        </p:txBody>
      </p:sp>
      <p:sp>
        <p:nvSpPr>
          <p:cNvPr id="5" name="Content Placeholder 4"/>
          <p:cNvSpPr>
            <a:spLocks noGrp="1"/>
          </p:cNvSpPr>
          <p:nvPr>
            <p:ph sz="quarter" idx="14" hasCustomPrompt="1"/>
          </p:nvPr>
        </p:nvSpPr>
        <p:spPr>
          <a:xfrm>
            <a:off x="493184" y="1867282"/>
            <a:ext cx="11099800" cy="3646170"/>
          </a:xfrm>
        </p:spPr>
        <p:txBody>
          <a:bodyPr>
            <a:noAutofit/>
          </a:bodyPr>
          <a:lstStyle>
            <a:lvl1pPr marL="0" marR="0" indent="0" algn="l" defTabSz="586130" rtl="0" eaLnBrk="1" fontAlgn="auto" latinLnBrk="0" hangingPunct="1">
              <a:lnSpc>
                <a:spcPct val="140000"/>
              </a:lnSpc>
              <a:spcBef>
                <a:spcPts val="0"/>
              </a:spcBef>
              <a:spcAft>
                <a:spcPts val="0"/>
              </a:spcAft>
              <a:buClr>
                <a:schemeClr val="tx2">
                  <a:lumMod val="90000"/>
                  <a:lumOff val="10000"/>
                </a:schemeClr>
              </a:buClr>
              <a:buSzTx/>
              <a:buFont typeface="Wingdings" charset="2"/>
              <a:buNone/>
              <a:tabLst/>
              <a:defRPr lang="en-US" sz="1800" smtClean="0">
                <a:solidFill>
                  <a:schemeClr val="bg2">
                    <a:lumMod val="25000"/>
                  </a:schemeClr>
                </a:solidFill>
                <a:latin typeface="+mn-lt"/>
                <a:cs typeface="Lucida Sans"/>
              </a:defRPr>
            </a:lvl1pPr>
          </a:lstStyle>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Click the “Line Spacing” icon to set the space between paragraphs. Choose “Line Spacing Options.” A dialog box will appear. The Line Spacing choices are: “Single,” which makes the line space slightly taller than the biggest font in that line; “1.5 lines,” which is 50 percent larger than Single; “Double,” which is twice that of Single; “Exactly,” which adjusts line space using font points; and “Multiple,” which allows you to set your own line space number to two decimal points.</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Click the “Line Spacing” icon to set the space between paragraphs. Choose “Line Spacing Options.” A dialog box will appear. The Line Spacing choices are: “Single,” which makes the line space slightly taller than the biggest font in that line; “1.5 lines,” which is 50 percent larger than Single; “Double,” which is twice that of Single; “Exactly,” which adjusts line space using font points; and “Multiple,” which allows you to set your own line space number to two decimal points.</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p:txBody>
      </p:sp>
      <p:sp>
        <p:nvSpPr>
          <p:cNvPr id="4" name="Slide Number Placeholder 3"/>
          <p:cNvSpPr>
            <a:spLocks noGrp="1"/>
          </p:cNvSpPr>
          <p:nvPr>
            <p:ph type="sldNum" sz="quarter" idx="16"/>
          </p:nvPr>
        </p:nvSpPr>
        <p:spPr>
          <a:xfrm>
            <a:off x="10967587" y="6289413"/>
            <a:ext cx="719016" cy="519464"/>
          </a:xfrm>
          <a:prstGeom prst="rect">
            <a:avLst/>
          </a:prstGeom>
        </p:spPr>
        <p:txBody>
          <a:bodyPr lIns="117226" tIns="58613" rIns="117226" bIns="58613"/>
          <a:lstStyle/>
          <a:p>
            <a:fld id="{FE60092B-F609-4746-8AC6-39A52A222C5F}" type="slidenum">
              <a:rPr lang="en-US" smtClean="0"/>
              <a:pPr/>
              <a:t>‹#›</a:t>
            </a:fld>
            <a:endParaRPr lang="en-US" dirty="0"/>
          </a:p>
        </p:txBody>
      </p:sp>
    </p:spTree>
    <p:extLst>
      <p:ext uri="{BB962C8B-B14F-4D97-AF65-F5344CB8AC3E}">
        <p14:creationId xmlns:p14="http://schemas.microsoft.com/office/powerpoint/2010/main" val="3353264914"/>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columns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07026" y="1117447"/>
            <a:ext cx="11085799" cy="567395"/>
          </a:xfrm>
        </p:spPr>
        <p:txBody>
          <a:bodyPr>
            <a:normAutofit/>
          </a:bodyPr>
          <a:lstStyle>
            <a:lvl1pPr marL="0" indent="0" algn="l">
              <a:buNone/>
              <a:defRPr sz="2100">
                <a:solidFill>
                  <a:schemeClr val="bg2">
                    <a:lumMod val="50000"/>
                  </a:schemeClr>
                </a:solidFill>
              </a:defRPr>
            </a:lvl1pPr>
            <a:lvl2pPr marL="586130" indent="0" algn="ctr">
              <a:buNone/>
              <a:defRPr>
                <a:solidFill>
                  <a:schemeClr val="tx1">
                    <a:tint val="75000"/>
                  </a:schemeClr>
                </a:solidFill>
              </a:defRPr>
            </a:lvl2pPr>
            <a:lvl3pPr marL="1172261" indent="0" algn="ctr">
              <a:buNone/>
              <a:defRPr>
                <a:solidFill>
                  <a:schemeClr val="tx1">
                    <a:tint val="75000"/>
                  </a:schemeClr>
                </a:solidFill>
              </a:defRPr>
            </a:lvl3pPr>
            <a:lvl4pPr marL="1758391" indent="0" algn="ctr">
              <a:buNone/>
              <a:defRPr>
                <a:solidFill>
                  <a:schemeClr val="tx1">
                    <a:tint val="75000"/>
                  </a:schemeClr>
                </a:solidFill>
              </a:defRPr>
            </a:lvl4pPr>
            <a:lvl5pPr marL="2344522" indent="0" algn="ctr">
              <a:buNone/>
              <a:defRPr>
                <a:solidFill>
                  <a:schemeClr val="tx1">
                    <a:tint val="75000"/>
                  </a:schemeClr>
                </a:solidFill>
              </a:defRPr>
            </a:lvl5pPr>
            <a:lvl6pPr marL="2930652" indent="0" algn="ctr">
              <a:buNone/>
              <a:defRPr>
                <a:solidFill>
                  <a:schemeClr val="tx1">
                    <a:tint val="75000"/>
                  </a:schemeClr>
                </a:solidFill>
              </a:defRPr>
            </a:lvl6pPr>
            <a:lvl7pPr marL="3516782" indent="0" algn="ctr">
              <a:buNone/>
              <a:defRPr>
                <a:solidFill>
                  <a:schemeClr val="tx1">
                    <a:tint val="75000"/>
                  </a:schemeClr>
                </a:solidFill>
              </a:defRPr>
            </a:lvl7pPr>
            <a:lvl8pPr marL="4102913" indent="0" algn="ctr">
              <a:buNone/>
              <a:defRPr>
                <a:solidFill>
                  <a:schemeClr val="tx1">
                    <a:tint val="75000"/>
                  </a:schemeClr>
                </a:solidFill>
              </a:defRPr>
            </a:lvl8pPr>
            <a:lvl9pPr marL="4689043" indent="0" algn="ctr">
              <a:buNone/>
              <a:defRPr>
                <a:solidFill>
                  <a:schemeClr val="tx1">
                    <a:tint val="75000"/>
                  </a:schemeClr>
                </a:solidFill>
              </a:defRPr>
            </a:lvl9pPr>
          </a:lstStyle>
          <a:p>
            <a:r>
              <a:rPr lang="en-GB" dirty="0"/>
              <a:t>Enter subheading here</a:t>
            </a:r>
            <a:endParaRPr lang="en-US" dirty="0"/>
          </a:p>
        </p:txBody>
      </p:sp>
      <p:sp>
        <p:nvSpPr>
          <p:cNvPr id="10" name="Text Placeholder 9"/>
          <p:cNvSpPr>
            <a:spLocks noGrp="1"/>
          </p:cNvSpPr>
          <p:nvPr>
            <p:ph type="body" sz="quarter" idx="13" hasCustomPrompt="1"/>
          </p:nvPr>
        </p:nvSpPr>
        <p:spPr>
          <a:xfrm>
            <a:off x="507026" y="427090"/>
            <a:ext cx="11085799" cy="655187"/>
          </a:xfrm>
        </p:spPr>
        <p:txBody>
          <a:bodyPr>
            <a:normAutofit/>
          </a:bodyPr>
          <a:lstStyle>
            <a:lvl1pPr marL="0" indent="0" algn="l">
              <a:lnSpc>
                <a:spcPct val="140000"/>
              </a:lnSpc>
              <a:buNone/>
              <a:defRPr sz="2600" b="1" baseline="0">
                <a:solidFill>
                  <a:srgbClr val="0C3C8A"/>
                </a:solidFill>
                <a:latin typeface="+mj-lt"/>
              </a:defRPr>
            </a:lvl1pPr>
          </a:lstStyle>
          <a:p>
            <a:pPr lvl="0"/>
            <a:r>
              <a:rPr lang="en-GB" dirty="0"/>
              <a:t>Two columns content</a:t>
            </a:r>
          </a:p>
        </p:txBody>
      </p:sp>
      <p:sp>
        <p:nvSpPr>
          <p:cNvPr id="5" name="Content Placeholder 4"/>
          <p:cNvSpPr>
            <a:spLocks noGrp="1"/>
          </p:cNvSpPr>
          <p:nvPr>
            <p:ph sz="quarter" idx="14" hasCustomPrompt="1"/>
          </p:nvPr>
        </p:nvSpPr>
        <p:spPr>
          <a:xfrm>
            <a:off x="493184" y="1867282"/>
            <a:ext cx="5290200" cy="3646170"/>
          </a:xfrm>
        </p:spPr>
        <p:txBody>
          <a:bodyPr>
            <a:normAutofit/>
          </a:bodyPr>
          <a:lstStyle>
            <a:lvl1pPr marL="0" marR="0" indent="0" algn="l" defTabSz="586130" rtl="0" eaLnBrk="1" fontAlgn="auto" latinLnBrk="0" hangingPunct="1">
              <a:lnSpc>
                <a:spcPct val="140000"/>
              </a:lnSpc>
              <a:spcBef>
                <a:spcPts val="0"/>
              </a:spcBef>
              <a:spcAft>
                <a:spcPts val="0"/>
              </a:spcAft>
              <a:buClr>
                <a:schemeClr val="tx2">
                  <a:lumMod val="90000"/>
                  <a:lumOff val="10000"/>
                </a:schemeClr>
              </a:buClr>
              <a:buSzTx/>
              <a:buFont typeface="Wingdings" charset="2"/>
              <a:buNone/>
              <a:tabLst/>
              <a:defRPr lang="en-US" sz="1800" smtClean="0">
                <a:solidFill>
                  <a:schemeClr val="bg2">
                    <a:lumMod val="25000"/>
                  </a:schemeClr>
                </a:solidFill>
                <a:latin typeface="+mn-lt"/>
                <a:cs typeface="Lucida Sans"/>
              </a:defRPr>
            </a:lvl1pPr>
          </a:lstStyle>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Click the “Line Spacing” icon to set the space between paragraphs. Choose “Line Spacing Options.” A dialog box will appear. The Line Spacing choices are: “Single,” which makes the line space slightly taller than the biggest font in that line; “1.5 lines,” which is 50 percent larger than Single; “Double,” which is twice that of Single; “Exactly,” which adjusts line space using font points; and “Multiple,” which allows you to set your own line space number to two decimal points.</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p:txBody>
      </p:sp>
      <p:sp>
        <p:nvSpPr>
          <p:cNvPr id="9" name="Content Placeholder 4"/>
          <p:cNvSpPr>
            <a:spLocks noGrp="1"/>
          </p:cNvSpPr>
          <p:nvPr>
            <p:ph sz="quarter" idx="15" hasCustomPrompt="1"/>
          </p:nvPr>
        </p:nvSpPr>
        <p:spPr>
          <a:xfrm>
            <a:off x="5991797" y="1867282"/>
            <a:ext cx="5601027" cy="3646170"/>
          </a:xfrm>
        </p:spPr>
        <p:txBody>
          <a:bodyPr>
            <a:normAutofit/>
          </a:bodyPr>
          <a:lstStyle>
            <a:lvl1pPr marL="0" marR="0" indent="0" algn="l" defTabSz="586130" rtl="0" eaLnBrk="1" fontAlgn="auto" latinLnBrk="0" hangingPunct="1">
              <a:lnSpc>
                <a:spcPct val="140000"/>
              </a:lnSpc>
              <a:spcBef>
                <a:spcPts val="0"/>
              </a:spcBef>
              <a:spcAft>
                <a:spcPts val="0"/>
              </a:spcAft>
              <a:buClr>
                <a:schemeClr val="tx2">
                  <a:lumMod val="90000"/>
                  <a:lumOff val="10000"/>
                </a:schemeClr>
              </a:buClr>
              <a:buSzTx/>
              <a:buFont typeface="Wingdings" charset="2"/>
              <a:buNone/>
              <a:tabLst/>
              <a:defRPr lang="en-US" sz="1800" smtClean="0">
                <a:solidFill>
                  <a:schemeClr val="bg2">
                    <a:lumMod val="25000"/>
                  </a:schemeClr>
                </a:solidFill>
                <a:latin typeface="+mn-lt"/>
                <a:cs typeface="Lucida Sans"/>
              </a:defRPr>
            </a:lvl1pPr>
          </a:lstStyle>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Click the “Line Spacing” icon to set the space between paragraphs. Choose “Line Spacing Options.” A dialog box will appear. The Line Spacing choices are: “Single,” which makes the line space slightly taller than the biggest font in that line; “1.5 lines,” which is 50 percent larger than Single; “Double,” which is twice that of Single; “Exactly,” which adjusts line space using font points; and “Multiple,” which allows you to set your own line space number to two decimal points.</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p:txBody>
      </p:sp>
      <p:sp>
        <p:nvSpPr>
          <p:cNvPr id="4" name="Slide Number Placeholder 3"/>
          <p:cNvSpPr>
            <a:spLocks noGrp="1"/>
          </p:cNvSpPr>
          <p:nvPr>
            <p:ph type="sldNum" sz="quarter" idx="17"/>
          </p:nvPr>
        </p:nvSpPr>
        <p:spPr>
          <a:xfrm>
            <a:off x="10967587" y="6289413"/>
            <a:ext cx="719016" cy="519464"/>
          </a:xfrm>
          <a:prstGeom prst="rect">
            <a:avLst/>
          </a:prstGeom>
        </p:spPr>
        <p:txBody>
          <a:bodyPr lIns="117226" tIns="58613" rIns="117226" bIns="58613"/>
          <a:lstStyle/>
          <a:p>
            <a:fld id="{FE60092B-F609-4746-8AC6-39A52A222C5F}" type="slidenum">
              <a:rPr lang="en-US" smtClean="0"/>
              <a:pPr/>
              <a:t>‹#›</a:t>
            </a:fld>
            <a:endParaRPr lang="en-US" dirty="0"/>
          </a:p>
        </p:txBody>
      </p:sp>
    </p:spTree>
    <p:extLst>
      <p:ext uri="{BB962C8B-B14F-4D97-AF65-F5344CB8AC3E}">
        <p14:creationId xmlns:p14="http://schemas.microsoft.com/office/powerpoint/2010/main" val="2741095342"/>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llet list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07026" y="1117447"/>
            <a:ext cx="11085799" cy="567395"/>
          </a:xfrm>
        </p:spPr>
        <p:txBody>
          <a:bodyPr>
            <a:normAutofit/>
          </a:bodyPr>
          <a:lstStyle>
            <a:lvl1pPr marL="0" indent="0" algn="l">
              <a:buNone/>
              <a:defRPr sz="2100" baseline="0">
                <a:solidFill>
                  <a:schemeClr val="bg2">
                    <a:lumMod val="50000"/>
                  </a:schemeClr>
                </a:solidFill>
              </a:defRPr>
            </a:lvl1pPr>
            <a:lvl2pPr marL="586130" indent="0" algn="ctr">
              <a:buNone/>
              <a:defRPr>
                <a:solidFill>
                  <a:schemeClr val="tx1">
                    <a:tint val="75000"/>
                  </a:schemeClr>
                </a:solidFill>
              </a:defRPr>
            </a:lvl2pPr>
            <a:lvl3pPr marL="1172261" indent="0" algn="ctr">
              <a:buNone/>
              <a:defRPr>
                <a:solidFill>
                  <a:schemeClr val="tx1">
                    <a:tint val="75000"/>
                  </a:schemeClr>
                </a:solidFill>
              </a:defRPr>
            </a:lvl3pPr>
            <a:lvl4pPr marL="1758391" indent="0" algn="ctr">
              <a:buNone/>
              <a:defRPr>
                <a:solidFill>
                  <a:schemeClr val="tx1">
                    <a:tint val="75000"/>
                  </a:schemeClr>
                </a:solidFill>
              </a:defRPr>
            </a:lvl4pPr>
            <a:lvl5pPr marL="2344522" indent="0" algn="ctr">
              <a:buNone/>
              <a:defRPr>
                <a:solidFill>
                  <a:schemeClr val="tx1">
                    <a:tint val="75000"/>
                  </a:schemeClr>
                </a:solidFill>
              </a:defRPr>
            </a:lvl5pPr>
            <a:lvl6pPr marL="2930652" indent="0" algn="ctr">
              <a:buNone/>
              <a:defRPr>
                <a:solidFill>
                  <a:schemeClr val="tx1">
                    <a:tint val="75000"/>
                  </a:schemeClr>
                </a:solidFill>
              </a:defRPr>
            </a:lvl6pPr>
            <a:lvl7pPr marL="3516782" indent="0" algn="ctr">
              <a:buNone/>
              <a:defRPr>
                <a:solidFill>
                  <a:schemeClr val="tx1">
                    <a:tint val="75000"/>
                  </a:schemeClr>
                </a:solidFill>
              </a:defRPr>
            </a:lvl7pPr>
            <a:lvl8pPr marL="4102913" indent="0" algn="ctr">
              <a:buNone/>
              <a:defRPr>
                <a:solidFill>
                  <a:schemeClr val="tx1">
                    <a:tint val="75000"/>
                  </a:schemeClr>
                </a:solidFill>
              </a:defRPr>
            </a:lvl8pPr>
            <a:lvl9pPr marL="4689043" indent="0" algn="ctr">
              <a:buNone/>
              <a:defRPr>
                <a:solidFill>
                  <a:schemeClr val="tx1">
                    <a:tint val="75000"/>
                  </a:schemeClr>
                </a:solidFill>
              </a:defRPr>
            </a:lvl9pPr>
          </a:lstStyle>
          <a:p>
            <a:r>
              <a:rPr lang="en-GB" dirty="0"/>
              <a:t>Enter subheading here.</a:t>
            </a:r>
            <a:endParaRPr lang="en-US" dirty="0"/>
          </a:p>
        </p:txBody>
      </p:sp>
      <p:sp>
        <p:nvSpPr>
          <p:cNvPr id="10" name="Text Placeholder 9"/>
          <p:cNvSpPr>
            <a:spLocks noGrp="1"/>
          </p:cNvSpPr>
          <p:nvPr>
            <p:ph type="body" sz="quarter" idx="13" hasCustomPrompt="1"/>
          </p:nvPr>
        </p:nvSpPr>
        <p:spPr>
          <a:xfrm>
            <a:off x="507026" y="427090"/>
            <a:ext cx="11085799" cy="655187"/>
          </a:xfrm>
        </p:spPr>
        <p:txBody>
          <a:bodyPr>
            <a:normAutofit/>
          </a:bodyPr>
          <a:lstStyle>
            <a:lvl1pPr marL="0" indent="0" algn="l">
              <a:lnSpc>
                <a:spcPct val="140000"/>
              </a:lnSpc>
              <a:buNone/>
              <a:defRPr sz="2600" b="1">
                <a:solidFill>
                  <a:srgbClr val="0C3C8A"/>
                </a:solidFill>
                <a:latin typeface="+mj-lt"/>
              </a:defRPr>
            </a:lvl1pPr>
          </a:lstStyle>
          <a:p>
            <a:pPr lvl="0"/>
            <a:r>
              <a:rPr lang="en-GB" dirty="0"/>
              <a:t>Bullet list content</a:t>
            </a:r>
          </a:p>
        </p:txBody>
      </p:sp>
      <p:sp>
        <p:nvSpPr>
          <p:cNvPr id="5" name="Content Placeholder 4"/>
          <p:cNvSpPr>
            <a:spLocks noGrp="1"/>
          </p:cNvSpPr>
          <p:nvPr>
            <p:ph sz="quarter" idx="14" hasCustomPrompt="1"/>
          </p:nvPr>
        </p:nvSpPr>
        <p:spPr>
          <a:xfrm>
            <a:off x="493184" y="1867282"/>
            <a:ext cx="5290200" cy="3646170"/>
          </a:xfrm>
        </p:spPr>
        <p:txBody>
          <a:bodyPr>
            <a:normAutofit/>
          </a:bodyPr>
          <a:lstStyle>
            <a:lvl1pPr marL="219799" marR="0" indent="-219799" algn="l" defTabSz="586130" rtl="0" eaLnBrk="1" fontAlgn="auto" latinLnBrk="0" hangingPunct="1">
              <a:lnSpc>
                <a:spcPct val="140000"/>
              </a:lnSpc>
              <a:spcBef>
                <a:spcPts val="0"/>
              </a:spcBef>
              <a:spcAft>
                <a:spcPts val="0"/>
              </a:spcAft>
              <a:buClr>
                <a:schemeClr val="accent1"/>
              </a:buClr>
              <a:buSzTx/>
              <a:buFont typeface="Wingdings" charset="2"/>
              <a:buChar char="§"/>
              <a:tabLst/>
              <a:defRPr lang="en-US" sz="1800" smtClean="0">
                <a:solidFill>
                  <a:schemeClr val="bg2">
                    <a:lumMod val="25000"/>
                  </a:schemeClr>
                </a:solidFill>
                <a:latin typeface="+mn-lt"/>
                <a:cs typeface="Lucida Sans"/>
              </a:defRPr>
            </a:lvl1pPr>
          </a:lstStyle>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r>
              <a:rPr lang="en-US" dirty="0"/>
              <a:t>Click the “Line Spacing” icon to set the space between paragraphs. Choose “Line Spacing Options.” A dialog box will appear. </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r>
              <a:rPr lang="en-US" dirty="0"/>
              <a:t>The Line Spacing choices are: “Single,” which makes the line space slightly taller than the biggest font in that line; “1.5 lines,” which is 50 percent larger than Single; “Double,” </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r>
              <a:rPr lang="en-US" dirty="0"/>
              <a:t>which is twice that of Single; “Exactly,” which adjusts line space using font points; and “Multiple,” which allows you to set your own line space number to two decimal points.</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endParaRPr lang="en-US" dirty="0"/>
          </a:p>
        </p:txBody>
      </p:sp>
      <p:sp>
        <p:nvSpPr>
          <p:cNvPr id="9" name="Content Placeholder 4"/>
          <p:cNvSpPr>
            <a:spLocks noGrp="1"/>
          </p:cNvSpPr>
          <p:nvPr>
            <p:ph sz="quarter" idx="15" hasCustomPrompt="1"/>
          </p:nvPr>
        </p:nvSpPr>
        <p:spPr>
          <a:xfrm>
            <a:off x="5991797" y="1867282"/>
            <a:ext cx="5601027" cy="3646170"/>
          </a:xfrm>
        </p:spPr>
        <p:txBody>
          <a:bodyPr>
            <a:normAutofit/>
          </a:bodyPr>
          <a:lstStyle>
            <a:lvl1pPr marL="219799" marR="0" indent="-219799" algn="l" defTabSz="586130" rtl="0" eaLnBrk="1" fontAlgn="auto" latinLnBrk="0" hangingPunct="1">
              <a:lnSpc>
                <a:spcPct val="140000"/>
              </a:lnSpc>
              <a:spcBef>
                <a:spcPts val="0"/>
              </a:spcBef>
              <a:spcAft>
                <a:spcPts val="0"/>
              </a:spcAft>
              <a:buClr>
                <a:schemeClr val="accent1"/>
              </a:buClr>
              <a:buSzTx/>
              <a:buFont typeface="Wingdings" charset="2"/>
              <a:buChar char="§"/>
              <a:tabLst/>
              <a:defRPr lang="en-US" sz="1800" smtClean="0">
                <a:solidFill>
                  <a:schemeClr val="bg2">
                    <a:lumMod val="25000"/>
                  </a:schemeClr>
                </a:solidFill>
                <a:latin typeface="+mn-lt"/>
                <a:cs typeface="Lucida Sans"/>
              </a:defRPr>
            </a:lvl1pPr>
          </a:lstStyle>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Click the “Line Spacing” icon to set the space between paragraphs. Choose “Line Spacing Options.” </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r>
              <a:rPr lang="en-US" dirty="0"/>
              <a:t>A dialog box will appear. The Line Spacing choices are: “Single,” which makes the line space slightly taller than the biggest font in that line; “1.5 lines,” </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r>
              <a:rPr lang="en-US" dirty="0"/>
              <a:t>which is 50 percent larger than Single; “Double,”</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r>
              <a:rPr lang="en-US" dirty="0"/>
              <a:t>which is twice that of Single; “Exactly,” which adjusts line space using font points; and “Multiple,” which</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r>
              <a:rPr lang="en-US" dirty="0"/>
              <a:t>allows you to set your own line space number to two decimal points.</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p:txBody>
      </p:sp>
      <p:sp>
        <p:nvSpPr>
          <p:cNvPr id="4" name="Slide Number Placeholder 3"/>
          <p:cNvSpPr>
            <a:spLocks noGrp="1"/>
          </p:cNvSpPr>
          <p:nvPr>
            <p:ph type="sldNum" sz="quarter" idx="17"/>
          </p:nvPr>
        </p:nvSpPr>
        <p:spPr>
          <a:xfrm>
            <a:off x="10967587" y="6289413"/>
            <a:ext cx="719016" cy="519464"/>
          </a:xfrm>
          <a:prstGeom prst="rect">
            <a:avLst/>
          </a:prstGeom>
        </p:spPr>
        <p:txBody>
          <a:bodyPr lIns="117226" tIns="58613" rIns="117226" bIns="58613"/>
          <a:lstStyle/>
          <a:p>
            <a:fld id="{FE60092B-F609-4746-8AC6-39A52A222C5F}" type="slidenum">
              <a:rPr lang="en-US" smtClean="0"/>
              <a:pPr/>
              <a:t>‹#›</a:t>
            </a:fld>
            <a:endParaRPr lang="en-US" dirty="0"/>
          </a:p>
        </p:txBody>
      </p:sp>
    </p:spTree>
    <p:extLst>
      <p:ext uri="{BB962C8B-B14F-4D97-AF65-F5344CB8AC3E}">
        <p14:creationId xmlns:p14="http://schemas.microsoft.com/office/powerpoint/2010/main" val="2708224119"/>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blank">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07026" y="1117447"/>
            <a:ext cx="5484772" cy="567395"/>
          </a:xfrm>
        </p:spPr>
        <p:txBody>
          <a:bodyPr>
            <a:normAutofit/>
          </a:bodyPr>
          <a:lstStyle>
            <a:lvl1pPr marL="0" indent="0" algn="l">
              <a:buNone/>
              <a:defRPr sz="2100" baseline="0">
                <a:solidFill>
                  <a:schemeClr val="bg2">
                    <a:lumMod val="50000"/>
                  </a:schemeClr>
                </a:solidFill>
              </a:defRPr>
            </a:lvl1pPr>
            <a:lvl2pPr marL="586130" indent="0" algn="ctr">
              <a:buNone/>
              <a:defRPr>
                <a:solidFill>
                  <a:schemeClr val="tx1">
                    <a:tint val="75000"/>
                  </a:schemeClr>
                </a:solidFill>
              </a:defRPr>
            </a:lvl2pPr>
            <a:lvl3pPr marL="1172261" indent="0" algn="ctr">
              <a:buNone/>
              <a:defRPr>
                <a:solidFill>
                  <a:schemeClr val="tx1">
                    <a:tint val="75000"/>
                  </a:schemeClr>
                </a:solidFill>
              </a:defRPr>
            </a:lvl3pPr>
            <a:lvl4pPr marL="1758391" indent="0" algn="ctr">
              <a:buNone/>
              <a:defRPr>
                <a:solidFill>
                  <a:schemeClr val="tx1">
                    <a:tint val="75000"/>
                  </a:schemeClr>
                </a:solidFill>
              </a:defRPr>
            </a:lvl4pPr>
            <a:lvl5pPr marL="2344522" indent="0" algn="ctr">
              <a:buNone/>
              <a:defRPr>
                <a:solidFill>
                  <a:schemeClr val="tx1">
                    <a:tint val="75000"/>
                  </a:schemeClr>
                </a:solidFill>
              </a:defRPr>
            </a:lvl5pPr>
            <a:lvl6pPr marL="2930652" indent="0" algn="ctr">
              <a:buNone/>
              <a:defRPr>
                <a:solidFill>
                  <a:schemeClr val="tx1">
                    <a:tint val="75000"/>
                  </a:schemeClr>
                </a:solidFill>
              </a:defRPr>
            </a:lvl6pPr>
            <a:lvl7pPr marL="3516782" indent="0" algn="ctr">
              <a:buNone/>
              <a:defRPr>
                <a:solidFill>
                  <a:schemeClr val="tx1">
                    <a:tint val="75000"/>
                  </a:schemeClr>
                </a:solidFill>
              </a:defRPr>
            </a:lvl7pPr>
            <a:lvl8pPr marL="4102913" indent="0" algn="ctr">
              <a:buNone/>
              <a:defRPr>
                <a:solidFill>
                  <a:schemeClr val="tx1">
                    <a:tint val="75000"/>
                  </a:schemeClr>
                </a:solidFill>
              </a:defRPr>
            </a:lvl8pPr>
            <a:lvl9pPr marL="4689043" indent="0" algn="ctr">
              <a:buNone/>
              <a:defRPr>
                <a:solidFill>
                  <a:schemeClr val="tx1">
                    <a:tint val="75000"/>
                  </a:schemeClr>
                </a:solidFill>
              </a:defRPr>
            </a:lvl9pPr>
          </a:lstStyle>
          <a:p>
            <a:r>
              <a:rPr lang="en-US" dirty="0"/>
              <a:t>Write</a:t>
            </a:r>
            <a:r>
              <a:rPr lang="en-GB" dirty="0"/>
              <a:t> subtitle here.</a:t>
            </a:r>
            <a:endParaRPr lang="en-US" dirty="0"/>
          </a:p>
        </p:txBody>
      </p:sp>
      <p:sp>
        <p:nvSpPr>
          <p:cNvPr id="10" name="Text Placeholder 9"/>
          <p:cNvSpPr>
            <a:spLocks noGrp="1"/>
          </p:cNvSpPr>
          <p:nvPr>
            <p:ph type="body" sz="quarter" idx="13" hasCustomPrompt="1"/>
          </p:nvPr>
        </p:nvSpPr>
        <p:spPr>
          <a:xfrm>
            <a:off x="507026" y="427090"/>
            <a:ext cx="5484772" cy="655187"/>
          </a:xfrm>
        </p:spPr>
        <p:txBody>
          <a:bodyPr>
            <a:normAutofit/>
          </a:bodyPr>
          <a:lstStyle>
            <a:lvl1pPr marL="0" indent="0" algn="l">
              <a:lnSpc>
                <a:spcPct val="140000"/>
              </a:lnSpc>
              <a:buNone/>
              <a:defRPr sz="2600" b="1" baseline="0">
                <a:solidFill>
                  <a:srgbClr val="0C3C8A"/>
                </a:solidFill>
                <a:latin typeface="+mj-lt"/>
              </a:defRPr>
            </a:lvl1pPr>
          </a:lstStyle>
          <a:p>
            <a:pPr lvl="0"/>
            <a:r>
              <a:rPr lang="en-US" dirty="0"/>
              <a:t>Write</a:t>
            </a:r>
            <a:r>
              <a:rPr lang="en-GB" dirty="0"/>
              <a:t> slide title here</a:t>
            </a:r>
          </a:p>
        </p:txBody>
      </p:sp>
      <p:sp>
        <p:nvSpPr>
          <p:cNvPr id="9" name="Slide Number Placeholder 5"/>
          <p:cNvSpPr>
            <a:spLocks noGrp="1"/>
          </p:cNvSpPr>
          <p:nvPr>
            <p:ph type="sldNum" sz="quarter" idx="4"/>
          </p:nvPr>
        </p:nvSpPr>
        <p:spPr>
          <a:xfrm>
            <a:off x="10967587" y="6289413"/>
            <a:ext cx="719016" cy="519464"/>
          </a:xfrm>
          <a:prstGeom prst="rect">
            <a:avLst/>
          </a:prstGeom>
        </p:spPr>
        <p:txBody>
          <a:bodyPr vert="horz" lIns="117226" tIns="58613" rIns="117226" bIns="58613" rtlCol="0" anchor="ctr"/>
          <a:lstStyle>
            <a:lvl1pPr algn="r">
              <a:defRPr sz="1200" b="0" i="1">
                <a:solidFill>
                  <a:srgbClr val="0C3C8A"/>
                </a:solidFill>
                <a:latin typeface="+mj-lt"/>
                <a:cs typeface="Georgia"/>
              </a:defRPr>
            </a:lvl1pPr>
          </a:lstStyle>
          <a:p>
            <a:fld id="{FE60092B-F609-4746-8AC6-39A52A222C5F}" type="slidenum">
              <a:rPr lang="en-US" smtClean="0"/>
              <a:pPr/>
              <a:t>‹#›</a:t>
            </a:fld>
            <a:endParaRPr lang="en-US" dirty="0"/>
          </a:p>
        </p:txBody>
      </p:sp>
    </p:spTree>
    <p:extLst>
      <p:ext uri="{BB962C8B-B14F-4D97-AF65-F5344CB8AC3E}">
        <p14:creationId xmlns:p14="http://schemas.microsoft.com/office/powerpoint/2010/main" val="3949219323"/>
      </p:ext>
    </p:extLst>
  </p:cSld>
  <p:clrMapOvr>
    <a:masterClrMapping/>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Numbered list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07026" y="1105255"/>
            <a:ext cx="11085799" cy="567395"/>
          </a:xfrm>
        </p:spPr>
        <p:txBody>
          <a:bodyPr>
            <a:normAutofit/>
          </a:bodyPr>
          <a:lstStyle>
            <a:lvl1pPr marL="0" indent="0" algn="l">
              <a:buNone/>
              <a:defRPr sz="2100" baseline="0">
                <a:solidFill>
                  <a:schemeClr val="bg2">
                    <a:lumMod val="50000"/>
                  </a:schemeClr>
                </a:solidFill>
              </a:defRPr>
            </a:lvl1pPr>
            <a:lvl2pPr marL="586130" indent="0" algn="ctr">
              <a:buNone/>
              <a:defRPr>
                <a:solidFill>
                  <a:schemeClr val="tx1">
                    <a:tint val="75000"/>
                  </a:schemeClr>
                </a:solidFill>
              </a:defRPr>
            </a:lvl2pPr>
            <a:lvl3pPr marL="1172261" indent="0" algn="ctr">
              <a:buNone/>
              <a:defRPr>
                <a:solidFill>
                  <a:schemeClr val="tx1">
                    <a:tint val="75000"/>
                  </a:schemeClr>
                </a:solidFill>
              </a:defRPr>
            </a:lvl3pPr>
            <a:lvl4pPr marL="1758391" indent="0" algn="ctr">
              <a:buNone/>
              <a:defRPr>
                <a:solidFill>
                  <a:schemeClr val="tx1">
                    <a:tint val="75000"/>
                  </a:schemeClr>
                </a:solidFill>
              </a:defRPr>
            </a:lvl4pPr>
            <a:lvl5pPr marL="2344522" indent="0" algn="ctr">
              <a:buNone/>
              <a:defRPr>
                <a:solidFill>
                  <a:schemeClr val="tx1">
                    <a:tint val="75000"/>
                  </a:schemeClr>
                </a:solidFill>
              </a:defRPr>
            </a:lvl5pPr>
            <a:lvl6pPr marL="2930652" indent="0" algn="ctr">
              <a:buNone/>
              <a:defRPr>
                <a:solidFill>
                  <a:schemeClr val="tx1">
                    <a:tint val="75000"/>
                  </a:schemeClr>
                </a:solidFill>
              </a:defRPr>
            </a:lvl6pPr>
            <a:lvl7pPr marL="3516782" indent="0" algn="ctr">
              <a:buNone/>
              <a:defRPr>
                <a:solidFill>
                  <a:schemeClr val="tx1">
                    <a:tint val="75000"/>
                  </a:schemeClr>
                </a:solidFill>
              </a:defRPr>
            </a:lvl7pPr>
            <a:lvl8pPr marL="4102913" indent="0" algn="ctr">
              <a:buNone/>
              <a:defRPr>
                <a:solidFill>
                  <a:schemeClr val="tx1">
                    <a:tint val="75000"/>
                  </a:schemeClr>
                </a:solidFill>
              </a:defRPr>
            </a:lvl8pPr>
            <a:lvl9pPr marL="4689043" indent="0" algn="ctr">
              <a:buNone/>
              <a:defRPr>
                <a:solidFill>
                  <a:schemeClr val="tx1">
                    <a:tint val="75000"/>
                  </a:schemeClr>
                </a:solidFill>
              </a:defRPr>
            </a:lvl9pPr>
          </a:lstStyle>
          <a:p>
            <a:r>
              <a:rPr lang="en-US" dirty="0"/>
              <a:t>Write</a:t>
            </a:r>
            <a:r>
              <a:rPr lang="en-GB" dirty="0"/>
              <a:t> subheading here.</a:t>
            </a:r>
            <a:endParaRPr lang="en-US" dirty="0"/>
          </a:p>
        </p:txBody>
      </p:sp>
      <p:sp>
        <p:nvSpPr>
          <p:cNvPr id="10" name="Text Placeholder 9"/>
          <p:cNvSpPr>
            <a:spLocks noGrp="1"/>
          </p:cNvSpPr>
          <p:nvPr>
            <p:ph type="body" sz="quarter" idx="13" hasCustomPrompt="1"/>
          </p:nvPr>
        </p:nvSpPr>
        <p:spPr>
          <a:xfrm>
            <a:off x="507026" y="414898"/>
            <a:ext cx="11085799" cy="655187"/>
          </a:xfrm>
        </p:spPr>
        <p:txBody>
          <a:bodyPr>
            <a:normAutofit/>
          </a:bodyPr>
          <a:lstStyle>
            <a:lvl1pPr marL="0" indent="0" algn="l">
              <a:lnSpc>
                <a:spcPct val="140000"/>
              </a:lnSpc>
              <a:buNone/>
              <a:defRPr sz="2600" b="1">
                <a:solidFill>
                  <a:srgbClr val="0C3C8A"/>
                </a:solidFill>
                <a:latin typeface="+mj-lt"/>
              </a:defRPr>
            </a:lvl1pPr>
          </a:lstStyle>
          <a:p>
            <a:pPr lvl="0"/>
            <a:r>
              <a:rPr lang="en-GB" dirty="0"/>
              <a:t>Numbered list content</a:t>
            </a:r>
          </a:p>
        </p:txBody>
      </p:sp>
      <p:sp>
        <p:nvSpPr>
          <p:cNvPr id="5" name="Content Placeholder 4"/>
          <p:cNvSpPr>
            <a:spLocks noGrp="1"/>
          </p:cNvSpPr>
          <p:nvPr>
            <p:ph sz="quarter" idx="14" hasCustomPrompt="1"/>
          </p:nvPr>
        </p:nvSpPr>
        <p:spPr>
          <a:xfrm>
            <a:off x="493184" y="1855090"/>
            <a:ext cx="5290200" cy="3646170"/>
          </a:xfrm>
        </p:spPr>
        <p:txBody>
          <a:bodyPr>
            <a:normAutofit/>
          </a:bodyPr>
          <a:lstStyle>
            <a:lvl1pPr marL="293065" marR="0" indent="-293065" algn="l" defTabSz="586130" rtl="0" eaLnBrk="1" fontAlgn="auto" latinLnBrk="0" hangingPunct="1">
              <a:lnSpc>
                <a:spcPct val="140000"/>
              </a:lnSpc>
              <a:spcBef>
                <a:spcPts val="0"/>
              </a:spcBef>
              <a:spcAft>
                <a:spcPts val="0"/>
              </a:spcAft>
              <a:buClr>
                <a:schemeClr val="accent1"/>
              </a:buClr>
              <a:buSzTx/>
              <a:buFont typeface="+mj-lt"/>
              <a:buAutoNum type="arabicPeriod"/>
              <a:tabLst/>
              <a:defRPr lang="en-US" sz="1800" smtClean="0">
                <a:solidFill>
                  <a:schemeClr val="bg2">
                    <a:lumMod val="25000"/>
                  </a:schemeClr>
                </a:solidFill>
                <a:latin typeface="+mn-lt"/>
                <a:cs typeface="Lucida Sans"/>
              </a:defRPr>
            </a:lvl1pPr>
          </a:lstStyle>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r>
              <a:rPr lang="en-US" dirty="0"/>
              <a:t>Click the “Line Spacing” icon to set the space between paragraphs. Choose “Line Spacing Options.” A dialog box will appear. </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r>
              <a:rPr lang="en-US" dirty="0"/>
              <a:t>The Line Spacing choices are: “Single,” which makes the line space slightly taller than the biggest font in that line; “1.5 lines,” which is 50 percent larger than Single; “Double,” </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r>
              <a:rPr lang="en-US" dirty="0"/>
              <a:t>which is twice that of Single; “Exactly,” which adjusts line space using font points; and “Multiple,” which allows you to set your own line space number to two decimal points.</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endParaRPr lang="en-US" dirty="0"/>
          </a:p>
        </p:txBody>
      </p:sp>
      <p:sp>
        <p:nvSpPr>
          <p:cNvPr id="9" name="Content Placeholder 4"/>
          <p:cNvSpPr>
            <a:spLocks noGrp="1"/>
          </p:cNvSpPr>
          <p:nvPr>
            <p:ph sz="quarter" idx="15" hasCustomPrompt="1"/>
          </p:nvPr>
        </p:nvSpPr>
        <p:spPr>
          <a:xfrm>
            <a:off x="5991797" y="1855090"/>
            <a:ext cx="5601027" cy="3646170"/>
          </a:xfrm>
        </p:spPr>
        <p:txBody>
          <a:bodyPr>
            <a:normAutofit/>
          </a:bodyPr>
          <a:lstStyle>
            <a:lvl1pPr marL="293065" marR="0" indent="-293065" algn="l" defTabSz="586130" rtl="0" eaLnBrk="1" fontAlgn="auto" latinLnBrk="0" hangingPunct="1">
              <a:lnSpc>
                <a:spcPct val="140000"/>
              </a:lnSpc>
              <a:spcBef>
                <a:spcPts val="0"/>
              </a:spcBef>
              <a:spcAft>
                <a:spcPts val="0"/>
              </a:spcAft>
              <a:buClr>
                <a:schemeClr val="accent1"/>
              </a:buClr>
              <a:buSzTx/>
              <a:buFont typeface="+mj-lt"/>
              <a:buAutoNum type="arabicPeriod"/>
              <a:tabLst/>
              <a:defRPr lang="en-US" sz="1800" smtClean="0">
                <a:solidFill>
                  <a:schemeClr val="bg2">
                    <a:lumMod val="25000"/>
                  </a:schemeClr>
                </a:solidFill>
                <a:latin typeface="+mn-lt"/>
                <a:cs typeface="Lucida Sans"/>
              </a:defRPr>
            </a:lvl1pPr>
          </a:lstStyle>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Click the “Line Spacing” icon to set the space between paragraphs. Choose “Line Spacing Options.” </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r>
              <a:rPr lang="en-US" dirty="0"/>
              <a:t>A dialog box will appear. The Line Spacing choices are: “Single,” which makes the line space slightly taller than the biggest font in that line; “1.5 lines,” </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r>
              <a:rPr lang="en-US" dirty="0"/>
              <a:t>which is 50 percent larger than Single; “Double,”</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r>
              <a:rPr lang="en-US" dirty="0"/>
              <a:t>which is twice that of Single; “Exactly,” which adjusts line space using font points; and “Multiple,” which</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r>
              <a:rPr lang="en-US" dirty="0"/>
              <a:t>allows you to set your own line space number to two decimal points.</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tabLst/>
              <a:defRPr/>
            </a:pPr>
            <a:endParaRPr lang="en-US" dirty="0"/>
          </a:p>
        </p:txBody>
      </p:sp>
      <p:sp>
        <p:nvSpPr>
          <p:cNvPr id="4" name="Slide Number Placeholder 3"/>
          <p:cNvSpPr>
            <a:spLocks noGrp="1"/>
          </p:cNvSpPr>
          <p:nvPr>
            <p:ph type="sldNum" sz="quarter" idx="17"/>
          </p:nvPr>
        </p:nvSpPr>
        <p:spPr>
          <a:xfrm>
            <a:off x="10967587" y="6289413"/>
            <a:ext cx="719016" cy="519464"/>
          </a:xfrm>
          <a:prstGeom prst="rect">
            <a:avLst/>
          </a:prstGeom>
        </p:spPr>
        <p:txBody>
          <a:bodyPr lIns="117226" tIns="58613" rIns="117226" bIns="58613"/>
          <a:lstStyle/>
          <a:p>
            <a:fld id="{FE60092B-F609-4746-8AC6-39A52A222C5F}" type="slidenum">
              <a:rPr lang="en-US" smtClean="0"/>
              <a:pPr/>
              <a:t>‹#›</a:t>
            </a:fld>
            <a:endParaRPr lang="en-US" dirty="0"/>
          </a:p>
        </p:txBody>
      </p:sp>
    </p:spTree>
    <p:extLst>
      <p:ext uri="{BB962C8B-B14F-4D97-AF65-F5344CB8AC3E}">
        <p14:creationId xmlns:p14="http://schemas.microsoft.com/office/powerpoint/2010/main" val="2167489997"/>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s overview">
    <p:spTree>
      <p:nvGrpSpPr>
        <p:cNvPr id="1" name=""/>
        <p:cNvGrpSpPr/>
        <p:nvPr/>
      </p:nvGrpSpPr>
      <p:grpSpPr>
        <a:xfrm>
          <a:off x="0" y="0"/>
          <a:ext cx="0" cy="0"/>
          <a:chOff x="0" y="0"/>
          <a:chExt cx="0" cy="0"/>
        </a:xfrm>
      </p:grpSpPr>
      <p:sp>
        <p:nvSpPr>
          <p:cNvPr id="10" name="Text Placeholder 9"/>
          <p:cNvSpPr>
            <a:spLocks noGrp="1"/>
          </p:cNvSpPr>
          <p:nvPr>
            <p:ph type="body" sz="quarter" idx="13" hasCustomPrompt="1"/>
          </p:nvPr>
        </p:nvSpPr>
        <p:spPr>
          <a:xfrm>
            <a:off x="507026" y="427090"/>
            <a:ext cx="5484772" cy="655187"/>
          </a:xfrm>
        </p:spPr>
        <p:txBody>
          <a:bodyPr>
            <a:normAutofit/>
          </a:bodyPr>
          <a:lstStyle>
            <a:lvl1pPr marL="0" indent="0" algn="l">
              <a:lnSpc>
                <a:spcPct val="140000"/>
              </a:lnSpc>
              <a:buNone/>
              <a:defRPr sz="2600" b="1">
                <a:solidFill>
                  <a:srgbClr val="0C3C8A"/>
                </a:solidFill>
                <a:latin typeface="+mj-lt"/>
              </a:defRPr>
            </a:lvl1pPr>
          </a:lstStyle>
          <a:p>
            <a:pPr lvl="0"/>
            <a:r>
              <a:rPr lang="en-GB" dirty="0"/>
              <a:t>Contents overview</a:t>
            </a:r>
          </a:p>
        </p:txBody>
      </p:sp>
      <p:sp>
        <p:nvSpPr>
          <p:cNvPr id="8" name="Slide Number Placeholder 5"/>
          <p:cNvSpPr>
            <a:spLocks noGrp="1"/>
          </p:cNvSpPr>
          <p:nvPr>
            <p:ph type="sldNum" sz="quarter" idx="4"/>
          </p:nvPr>
        </p:nvSpPr>
        <p:spPr>
          <a:xfrm>
            <a:off x="10967587" y="6289413"/>
            <a:ext cx="719016" cy="519464"/>
          </a:xfrm>
          <a:prstGeom prst="rect">
            <a:avLst/>
          </a:prstGeom>
        </p:spPr>
        <p:txBody>
          <a:bodyPr vert="horz" lIns="117226" tIns="58613" rIns="117226" bIns="58613" rtlCol="0" anchor="ctr"/>
          <a:lstStyle>
            <a:lvl1pPr algn="r">
              <a:defRPr sz="1200" b="0" i="1">
                <a:solidFill>
                  <a:srgbClr val="0C3C8A"/>
                </a:solidFill>
                <a:latin typeface="+mj-lt"/>
                <a:cs typeface="Georgia"/>
              </a:defRPr>
            </a:lvl1pPr>
          </a:lstStyle>
          <a:p>
            <a:fld id="{FE60092B-F609-4746-8AC6-39A52A222C5F}" type="slidenum">
              <a:rPr lang="en-US" smtClean="0"/>
              <a:pPr/>
              <a:t>‹#›</a:t>
            </a:fld>
            <a:endParaRPr lang="en-US" dirty="0"/>
          </a:p>
        </p:txBody>
      </p:sp>
    </p:spTree>
    <p:extLst>
      <p:ext uri="{BB962C8B-B14F-4D97-AF65-F5344CB8AC3E}">
        <p14:creationId xmlns:p14="http://schemas.microsoft.com/office/powerpoint/2010/main" val="78564315"/>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Final_slide_A">
    <p:spTree>
      <p:nvGrpSpPr>
        <p:cNvPr id="1" name=""/>
        <p:cNvGrpSpPr/>
        <p:nvPr/>
      </p:nvGrpSpPr>
      <p:grpSpPr>
        <a:xfrm>
          <a:off x="0" y="0"/>
          <a:ext cx="0" cy="0"/>
          <a:chOff x="0" y="0"/>
          <a:chExt cx="0" cy="0"/>
        </a:xfrm>
      </p:grpSpPr>
      <p:sp>
        <p:nvSpPr>
          <p:cNvPr id="10" name="Parallelogram 1"/>
          <p:cNvSpPr/>
          <p:nvPr userDrawn="1"/>
        </p:nvSpPr>
        <p:spPr>
          <a:xfrm>
            <a:off x="-50731" y="1"/>
            <a:ext cx="12269545" cy="6993054"/>
          </a:xfrm>
          <a:custGeom>
            <a:avLst/>
            <a:gdLst>
              <a:gd name="connsiteX0" fmla="*/ 0 w 3664361"/>
              <a:gd name="connsiteY0" fmla="*/ 4475230 h 4475230"/>
              <a:gd name="connsiteX1" fmla="*/ 1410156 w 3664361"/>
              <a:gd name="connsiteY1" fmla="*/ 0 h 4475230"/>
              <a:gd name="connsiteX2" fmla="*/ 3664361 w 3664361"/>
              <a:gd name="connsiteY2" fmla="*/ 0 h 4475230"/>
              <a:gd name="connsiteX3" fmla="*/ 2254205 w 3664361"/>
              <a:gd name="connsiteY3" fmla="*/ 4475230 h 4475230"/>
              <a:gd name="connsiteX4" fmla="*/ 0 w 3664361"/>
              <a:gd name="connsiteY4" fmla="*/ 4475230 h 4475230"/>
              <a:gd name="connsiteX0" fmla="*/ 0 w 3677030"/>
              <a:gd name="connsiteY0" fmla="*/ 4475230 h 5498286"/>
              <a:gd name="connsiteX1" fmla="*/ 1410156 w 3677030"/>
              <a:gd name="connsiteY1" fmla="*/ 0 h 5498286"/>
              <a:gd name="connsiteX2" fmla="*/ 3664361 w 3677030"/>
              <a:gd name="connsiteY2" fmla="*/ 0 h 5498286"/>
              <a:gd name="connsiteX3" fmla="*/ 3677030 w 3677030"/>
              <a:gd name="connsiteY3" fmla="*/ 5498286 h 5498286"/>
              <a:gd name="connsiteX4" fmla="*/ 0 w 3677030"/>
              <a:gd name="connsiteY4" fmla="*/ 4475230 h 5498286"/>
              <a:gd name="connsiteX0" fmla="*/ 0 w 3699638"/>
              <a:gd name="connsiteY0" fmla="*/ 4804489 h 5827545"/>
              <a:gd name="connsiteX1" fmla="*/ 1410156 w 3699638"/>
              <a:gd name="connsiteY1" fmla="*/ 329259 h 5827545"/>
              <a:gd name="connsiteX2" fmla="*/ 3699638 w 3699638"/>
              <a:gd name="connsiteY2" fmla="*/ 0 h 5827545"/>
              <a:gd name="connsiteX3" fmla="*/ 3677030 w 3699638"/>
              <a:gd name="connsiteY3" fmla="*/ 5827545 h 5827545"/>
              <a:gd name="connsiteX4" fmla="*/ 0 w 3699638"/>
              <a:gd name="connsiteY4" fmla="*/ 4804489 h 5827545"/>
              <a:gd name="connsiteX0" fmla="*/ 0 w 3699638"/>
              <a:gd name="connsiteY0" fmla="*/ 4804489 h 5827545"/>
              <a:gd name="connsiteX1" fmla="*/ 457687 w 3699638"/>
              <a:gd name="connsiteY1" fmla="*/ 23518 h 5827545"/>
              <a:gd name="connsiteX2" fmla="*/ 3699638 w 3699638"/>
              <a:gd name="connsiteY2" fmla="*/ 0 h 5827545"/>
              <a:gd name="connsiteX3" fmla="*/ 3677030 w 3699638"/>
              <a:gd name="connsiteY3" fmla="*/ 5827545 h 5827545"/>
              <a:gd name="connsiteX4" fmla="*/ 0 w 3699638"/>
              <a:gd name="connsiteY4" fmla="*/ 4804489 h 5827545"/>
              <a:gd name="connsiteX0" fmla="*/ 0 w 5639854"/>
              <a:gd name="connsiteY0" fmla="*/ 5804026 h 5827545"/>
              <a:gd name="connsiteX1" fmla="*/ 2397903 w 5639854"/>
              <a:gd name="connsiteY1" fmla="*/ 23518 h 5827545"/>
              <a:gd name="connsiteX2" fmla="*/ 5639854 w 5639854"/>
              <a:gd name="connsiteY2" fmla="*/ 0 h 5827545"/>
              <a:gd name="connsiteX3" fmla="*/ 5617246 w 5639854"/>
              <a:gd name="connsiteY3" fmla="*/ 5827545 h 5827545"/>
              <a:gd name="connsiteX4" fmla="*/ 0 w 5639854"/>
              <a:gd name="connsiteY4" fmla="*/ 5804026 h 5827545"/>
              <a:gd name="connsiteX0" fmla="*/ 0 w 5639854"/>
              <a:gd name="connsiteY0" fmla="*/ 5804026 h 5827545"/>
              <a:gd name="connsiteX1" fmla="*/ 2703634 w 5639854"/>
              <a:gd name="connsiteY1" fmla="*/ 0 h 5827545"/>
              <a:gd name="connsiteX2" fmla="*/ 5639854 w 5639854"/>
              <a:gd name="connsiteY2" fmla="*/ 0 h 5827545"/>
              <a:gd name="connsiteX3" fmla="*/ 5617246 w 5639854"/>
              <a:gd name="connsiteY3" fmla="*/ 5827545 h 5827545"/>
              <a:gd name="connsiteX4" fmla="*/ 0 w 5639854"/>
              <a:gd name="connsiteY4" fmla="*/ 5804026 h 5827545"/>
              <a:gd name="connsiteX0" fmla="*/ 0 w 4993115"/>
              <a:gd name="connsiteY0" fmla="*/ 5815785 h 5827545"/>
              <a:gd name="connsiteX1" fmla="*/ 2056895 w 4993115"/>
              <a:gd name="connsiteY1" fmla="*/ 0 h 5827545"/>
              <a:gd name="connsiteX2" fmla="*/ 4993115 w 4993115"/>
              <a:gd name="connsiteY2" fmla="*/ 0 h 5827545"/>
              <a:gd name="connsiteX3" fmla="*/ 4970507 w 4993115"/>
              <a:gd name="connsiteY3" fmla="*/ 5827545 h 5827545"/>
              <a:gd name="connsiteX4" fmla="*/ 0 w 4993115"/>
              <a:gd name="connsiteY4" fmla="*/ 5815785 h 5827545"/>
              <a:gd name="connsiteX0" fmla="*/ 0 w 7822055"/>
              <a:gd name="connsiteY0" fmla="*/ 5838464 h 5838464"/>
              <a:gd name="connsiteX1" fmla="*/ 4885835 w 7822055"/>
              <a:gd name="connsiteY1" fmla="*/ 0 h 5838464"/>
              <a:gd name="connsiteX2" fmla="*/ 7822055 w 7822055"/>
              <a:gd name="connsiteY2" fmla="*/ 0 h 5838464"/>
              <a:gd name="connsiteX3" fmla="*/ 7799447 w 7822055"/>
              <a:gd name="connsiteY3" fmla="*/ 5827545 h 5838464"/>
              <a:gd name="connsiteX4" fmla="*/ 0 w 7822055"/>
              <a:gd name="connsiteY4" fmla="*/ 5838464 h 5838464"/>
              <a:gd name="connsiteX0" fmla="*/ 0 w 7822055"/>
              <a:gd name="connsiteY0" fmla="*/ 5940518 h 5940518"/>
              <a:gd name="connsiteX1" fmla="*/ 67207 w 7822055"/>
              <a:gd name="connsiteY1" fmla="*/ 0 h 5940518"/>
              <a:gd name="connsiteX2" fmla="*/ 7822055 w 7822055"/>
              <a:gd name="connsiteY2" fmla="*/ 102054 h 5940518"/>
              <a:gd name="connsiteX3" fmla="*/ 7799447 w 7822055"/>
              <a:gd name="connsiteY3" fmla="*/ 5929599 h 5940518"/>
              <a:gd name="connsiteX4" fmla="*/ 0 w 7822055"/>
              <a:gd name="connsiteY4" fmla="*/ 5940518 h 5940518"/>
              <a:gd name="connsiteX0" fmla="*/ 0 w 7822055"/>
              <a:gd name="connsiteY0" fmla="*/ 5838464 h 5838464"/>
              <a:gd name="connsiteX1" fmla="*/ 284092 w 7822055"/>
              <a:gd name="connsiteY1" fmla="*/ 68036 h 5838464"/>
              <a:gd name="connsiteX2" fmla="*/ 7822055 w 7822055"/>
              <a:gd name="connsiteY2" fmla="*/ 0 h 5838464"/>
              <a:gd name="connsiteX3" fmla="*/ 7799447 w 7822055"/>
              <a:gd name="connsiteY3" fmla="*/ 5827545 h 5838464"/>
              <a:gd name="connsiteX4" fmla="*/ 0 w 7822055"/>
              <a:gd name="connsiteY4" fmla="*/ 5838464 h 5838464"/>
              <a:gd name="connsiteX0" fmla="*/ 0 w 7822055"/>
              <a:gd name="connsiteY0" fmla="*/ 5838464 h 5838464"/>
              <a:gd name="connsiteX1" fmla="*/ 180364 w 7822055"/>
              <a:gd name="connsiteY1" fmla="*/ 11340 h 5838464"/>
              <a:gd name="connsiteX2" fmla="*/ 7822055 w 7822055"/>
              <a:gd name="connsiteY2" fmla="*/ 0 h 5838464"/>
              <a:gd name="connsiteX3" fmla="*/ 7799447 w 7822055"/>
              <a:gd name="connsiteY3" fmla="*/ 5827545 h 5838464"/>
              <a:gd name="connsiteX4" fmla="*/ 0 w 7822055"/>
              <a:gd name="connsiteY4" fmla="*/ 5838464 h 5838464"/>
              <a:gd name="connsiteX0" fmla="*/ 102530 w 7641691"/>
              <a:gd name="connsiteY0" fmla="*/ 5895160 h 5895160"/>
              <a:gd name="connsiteX1" fmla="*/ 0 w 7641691"/>
              <a:gd name="connsiteY1" fmla="*/ 11340 h 5895160"/>
              <a:gd name="connsiteX2" fmla="*/ 7641691 w 7641691"/>
              <a:gd name="connsiteY2" fmla="*/ 0 h 5895160"/>
              <a:gd name="connsiteX3" fmla="*/ 7619083 w 7641691"/>
              <a:gd name="connsiteY3" fmla="*/ 5827545 h 5895160"/>
              <a:gd name="connsiteX4" fmla="*/ 102530 w 7641691"/>
              <a:gd name="connsiteY4" fmla="*/ 5895160 h 5895160"/>
              <a:gd name="connsiteX0" fmla="*/ 0 w 7661749"/>
              <a:gd name="connsiteY0" fmla="*/ 5770427 h 5827545"/>
              <a:gd name="connsiteX1" fmla="*/ 20058 w 7661749"/>
              <a:gd name="connsiteY1" fmla="*/ 11340 h 5827545"/>
              <a:gd name="connsiteX2" fmla="*/ 7661749 w 7661749"/>
              <a:gd name="connsiteY2" fmla="*/ 0 h 5827545"/>
              <a:gd name="connsiteX3" fmla="*/ 7639141 w 7661749"/>
              <a:gd name="connsiteY3" fmla="*/ 5827545 h 5827545"/>
              <a:gd name="connsiteX4" fmla="*/ 0 w 7661749"/>
              <a:gd name="connsiteY4" fmla="*/ 5770427 h 5827545"/>
              <a:gd name="connsiteX0" fmla="*/ 0 w 7639141"/>
              <a:gd name="connsiteY0" fmla="*/ 5759087 h 5816205"/>
              <a:gd name="connsiteX1" fmla="*/ 20058 w 7639141"/>
              <a:gd name="connsiteY1" fmla="*/ 0 h 5816205"/>
              <a:gd name="connsiteX2" fmla="*/ 7331706 w 7639141"/>
              <a:gd name="connsiteY2" fmla="*/ 22678 h 5816205"/>
              <a:gd name="connsiteX3" fmla="*/ 7639141 w 7639141"/>
              <a:gd name="connsiteY3" fmla="*/ 5816205 h 5816205"/>
              <a:gd name="connsiteX4" fmla="*/ 0 w 7639141"/>
              <a:gd name="connsiteY4" fmla="*/ 5759087 h 5816205"/>
              <a:gd name="connsiteX0" fmla="*/ 0 w 7652320"/>
              <a:gd name="connsiteY0" fmla="*/ 5759087 h 5816205"/>
              <a:gd name="connsiteX1" fmla="*/ 20058 w 7652320"/>
              <a:gd name="connsiteY1" fmla="*/ 0 h 5816205"/>
              <a:gd name="connsiteX2" fmla="*/ 7652320 w 7652320"/>
              <a:gd name="connsiteY2" fmla="*/ 0 h 5816205"/>
              <a:gd name="connsiteX3" fmla="*/ 7639141 w 7652320"/>
              <a:gd name="connsiteY3" fmla="*/ 5816205 h 5816205"/>
              <a:gd name="connsiteX4" fmla="*/ 0 w 7652320"/>
              <a:gd name="connsiteY4" fmla="*/ 5759087 h 58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52320" h="5816205">
                <a:moveTo>
                  <a:pt x="0" y="5759087"/>
                </a:moveTo>
                <a:lnTo>
                  <a:pt x="20058" y="0"/>
                </a:lnTo>
                <a:lnTo>
                  <a:pt x="7652320" y="0"/>
                </a:lnTo>
                <a:lnTo>
                  <a:pt x="7639141" y="5816205"/>
                </a:lnTo>
                <a:lnTo>
                  <a:pt x="0" y="5759087"/>
                </a:lnTo>
                <a:close/>
              </a:path>
            </a:pathLst>
          </a:custGeom>
          <a:solidFill>
            <a:srgbClr val="141E23"/>
          </a:solidFill>
          <a:ln w="9525" cap="flat" cmpd="sng" algn="ctr">
            <a:noFill/>
            <a:prstDash val="solid"/>
          </a:ln>
          <a:effectLst/>
        </p:spPr>
        <p:txBody>
          <a:bodyPr lIns="117226" tIns="58613" rIns="117226" bIns="58613" rtlCol="0" anchor="ctr"/>
          <a:lstStyle/>
          <a:p>
            <a:pPr marL="0" marR="0" lvl="0" indent="0" algn="ctr" defTabSz="1172261"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uLnTx/>
              <a:uFillTx/>
              <a:latin typeface="Lucida Sans"/>
              <a:ea typeface="+mn-ea"/>
              <a:cs typeface="Lucida Sans"/>
            </a:endParaRPr>
          </a:p>
        </p:txBody>
      </p:sp>
      <p:sp>
        <p:nvSpPr>
          <p:cNvPr id="13" name="Text Placeholder 3"/>
          <p:cNvSpPr>
            <a:spLocks noGrp="1"/>
          </p:cNvSpPr>
          <p:nvPr>
            <p:ph type="body" sz="quarter" idx="13" hasCustomPrompt="1"/>
          </p:nvPr>
        </p:nvSpPr>
        <p:spPr>
          <a:xfrm>
            <a:off x="1422096" y="1479097"/>
            <a:ext cx="8299449" cy="1202054"/>
          </a:xfrm>
          <a:prstGeom prst="rect">
            <a:avLst/>
          </a:prstGeom>
        </p:spPr>
        <p:txBody>
          <a:bodyPr vert="horz"/>
          <a:lstStyle>
            <a:lvl1pPr marL="0" indent="0">
              <a:buNone/>
              <a:defRPr baseline="0">
                <a:solidFill>
                  <a:srgbClr val="079ACF"/>
                </a:solidFill>
                <a:latin typeface="Lucida Sans"/>
                <a:cs typeface="Lucida Sans"/>
              </a:defRPr>
            </a:lvl1pPr>
          </a:lstStyle>
          <a:p>
            <a:pPr lvl="0"/>
            <a:r>
              <a:rPr lang="en-US" dirty="0"/>
              <a:t>Thank you for your attention.</a:t>
            </a:r>
          </a:p>
        </p:txBody>
      </p:sp>
      <p:sp>
        <p:nvSpPr>
          <p:cNvPr id="14" name="Text Placeholder 11"/>
          <p:cNvSpPr>
            <a:spLocks noGrp="1"/>
          </p:cNvSpPr>
          <p:nvPr>
            <p:ph type="body" sz="quarter" idx="14" hasCustomPrompt="1"/>
          </p:nvPr>
        </p:nvSpPr>
        <p:spPr>
          <a:xfrm>
            <a:off x="1422096" y="4122965"/>
            <a:ext cx="4719229" cy="296330"/>
          </a:xfrm>
          <a:prstGeom prst="rect">
            <a:avLst/>
          </a:prstGeom>
        </p:spPr>
        <p:txBody>
          <a:bodyPr vert="horz"/>
          <a:lstStyle>
            <a:lvl1pPr marL="0" marR="0" indent="0" algn="l" defTabSz="586130" rtl="0" eaLnBrk="1" fontAlgn="auto" latinLnBrk="0" hangingPunct="1">
              <a:lnSpc>
                <a:spcPct val="130000"/>
              </a:lnSpc>
              <a:spcBef>
                <a:spcPct val="20000"/>
              </a:spcBef>
              <a:spcAft>
                <a:spcPts val="0"/>
              </a:spcAft>
              <a:buClrTx/>
              <a:buSzTx/>
              <a:buFont typeface="Arial"/>
              <a:buNone/>
              <a:tabLst/>
              <a:defRPr lang="en-US" sz="1300" b="1" i="0" baseline="0" smtClean="0">
                <a:solidFill>
                  <a:schemeClr val="bg1"/>
                </a:solidFill>
                <a:latin typeface="Lucida Sans"/>
                <a:cs typeface="Lucida Sans"/>
              </a:defRPr>
            </a:lvl1pPr>
            <a:lvl2pPr>
              <a:lnSpc>
                <a:spcPct val="140000"/>
              </a:lnSpc>
              <a:defRPr sz="1500">
                <a:solidFill>
                  <a:srgbClr val="FFFFFF"/>
                </a:solidFill>
                <a:latin typeface="Georgia"/>
                <a:cs typeface="Georgia"/>
              </a:defRPr>
            </a:lvl2pPr>
            <a:lvl3pPr>
              <a:lnSpc>
                <a:spcPct val="140000"/>
              </a:lnSpc>
              <a:defRPr sz="1500">
                <a:solidFill>
                  <a:srgbClr val="FFFFFF"/>
                </a:solidFill>
                <a:latin typeface="Georgia"/>
                <a:cs typeface="Georgia"/>
              </a:defRPr>
            </a:lvl3pPr>
            <a:lvl4pPr>
              <a:lnSpc>
                <a:spcPct val="140000"/>
              </a:lnSpc>
              <a:defRPr sz="1500">
                <a:solidFill>
                  <a:srgbClr val="FFFFFF"/>
                </a:solidFill>
                <a:latin typeface="Georgia"/>
                <a:cs typeface="Georgia"/>
              </a:defRPr>
            </a:lvl4pPr>
            <a:lvl5pPr>
              <a:lnSpc>
                <a:spcPct val="140000"/>
              </a:lnSpc>
              <a:defRPr sz="1500">
                <a:solidFill>
                  <a:srgbClr val="FFFFFF"/>
                </a:solidFill>
                <a:latin typeface="Georgia"/>
                <a:cs typeface="Georgia"/>
              </a:defRPr>
            </a:lvl5pPr>
          </a:lstStyle>
          <a:p>
            <a:pPr marL="0" marR="0" lvl="0" indent="0" algn="l" defTabSz="586130" rtl="0" eaLnBrk="1" fontAlgn="auto" latinLnBrk="0" hangingPunct="1">
              <a:lnSpc>
                <a:spcPct val="140000"/>
              </a:lnSpc>
              <a:spcBef>
                <a:spcPct val="20000"/>
              </a:spcBef>
              <a:spcAft>
                <a:spcPts val="0"/>
              </a:spcAft>
              <a:buClrTx/>
              <a:buSzTx/>
              <a:buFont typeface="Arial"/>
              <a:buNone/>
              <a:tabLst/>
              <a:defRPr/>
            </a:pPr>
            <a:r>
              <a:rPr lang="en-US" dirty="0"/>
              <a:t>Write speaker’s name here.</a:t>
            </a:r>
          </a:p>
        </p:txBody>
      </p:sp>
      <p:sp>
        <p:nvSpPr>
          <p:cNvPr id="15" name="Text Placeholder 11"/>
          <p:cNvSpPr>
            <a:spLocks noGrp="1"/>
          </p:cNvSpPr>
          <p:nvPr>
            <p:ph type="body" sz="quarter" idx="15" hasCustomPrompt="1"/>
          </p:nvPr>
        </p:nvSpPr>
        <p:spPr>
          <a:xfrm>
            <a:off x="1422095" y="4860764"/>
            <a:ext cx="4719231" cy="262055"/>
          </a:xfrm>
          <a:prstGeom prst="rect">
            <a:avLst/>
          </a:prstGeom>
        </p:spPr>
        <p:txBody>
          <a:bodyPr vert="horz" anchor="b"/>
          <a:lstStyle>
            <a:lvl1pPr marL="0" marR="0" indent="0" algn="l" defTabSz="586130" rtl="0" eaLnBrk="1" fontAlgn="auto" latinLnBrk="0" hangingPunct="1">
              <a:lnSpc>
                <a:spcPct val="130000"/>
              </a:lnSpc>
              <a:spcBef>
                <a:spcPct val="20000"/>
              </a:spcBef>
              <a:spcAft>
                <a:spcPts val="0"/>
              </a:spcAft>
              <a:buClrTx/>
              <a:buSzTx/>
              <a:buFont typeface="Arial"/>
              <a:buNone/>
              <a:tabLst/>
              <a:defRPr lang="en-US" sz="1000" b="0" i="0" baseline="0" smtClean="0">
                <a:solidFill>
                  <a:schemeClr val="bg1">
                    <a:lumMod val="75000"/>
                  </a:schemeClr>
                </a:solidFill>
                <a:latin typeface="Georgia"/>
                <a:cs typeface="Georgia"/>
              </a:defRPr>
            </a:lvl1pPr>
            <a:lvl2pPr>
              <a:lnSpc>
                <a:spcPct val="140000"/>
              </a:lnSpc>
              <a:defRPr sz="1500">
                <a:solidFill>
                  <a:srgbClr val="FFFFFF"/>
                </a:solidFill>
                <a:latin typeface="Georgia"/>
                <a:cs typeface="Georgia"/>
              </a:defRPr>
            </a:lvl2pPr>
            <a:lvl3pPr>
              <a:lnSpc>
                <a:spcPct val="140000"/>
              </a:lnSpc>
              <a:defRPr sz="1500">
                <a:solidFill>
                  <a:srgbClr val="FFFFFF"/>
                </a:solidFill>
                <a:latin typeface="Georgia"/>
                <a:cs typeface="Georgia"/>
              </a:defRPr>
            </a:lvl3pPr>
            <a:lvl4pPr>
              <a:lnSpc>
                <a:spcPct val="140000"/>
              </a:lnSpc>
              <a:defRPr sz="1500">
                <a:solidFill>
                  <a:srgbClr val="FFFFFF"/>
                </a:solidFill>
                <a:latin typeface="Georgia"/>
                <a:cs typeface="Georgia"/>
              </a:defRPr>
            </a:lvl4pPr>
            <a:lvl5pPr>
              <a:lnSpc>
                <a:spcPct val="140000"/>
              </a:lnSpc>
              <a:defRPr sz="1500">
                <a:solidFill>
                  <a:srgbClr val="FFFFFF"/>
                </a:solidFill>
                <a:latin typeface="Georgia"/>
                <a:cs typeface="Georgia"/>
              </a:defRPr>
            </a:lvl5pPr>
          </a:lstStyle>
          <a:p>
            <a:pPr marL="0" marR="0" lvl="0" indent="0" algn="l" defTabSz="586130" rtl="0" eaLnBrk="1" fontAlgn="auto" latinLnBrk="0" hangingPunct="1">
              <a:lnSpc>
                <a:spcPct val="140000"/>
              </a:lnSpc>
              <a:spcBef>
                <a:spcPct val="20000"/>
              </a:spcBef>
              <a:spcAft>
                <a:spcPts val="0"/>
              </a:spcAft>
              <a:buClrTx/>
              <a:buSzTx/>
              <a:buFont typeface="Arial"/>
              <a:buNone/>
              <a:tabLst/>
              <a:defRPr/>
            </a:pPr>
            <a:r>
              <a:rPr lang="en-US" dirty="0" err="1"/>
              <a:t>firstname.surname@netbuilder.co.uk</a:t>
            </a:r>
            <a:endParaRPr lang="en-US" dirty="0"/>
          </a:p>
        </p:txBody>
      </p:sp>
      <p:sp>
        <p:nvSpPr>
          <p:cNvPr id="16" name="Text Placeholder 11"/>
          <p:cNvSpPr>
            <a:spLocks noGrp="1"/>
          </p:cNvSpPr>
          <p:nvPr>
            <p:ph type="body" sz="quarter" idx="16" hasCustomPrompt="1"/>
          </p:nvPr>
        </p:nvSpPr>
        <p:spPr>
          <a:xfrm>
            <a:off x="1422095" y="5167186"/>
            <a:ext cx="4719231" cy="167304"/>
          </a:xfrm>
          <a:prstGeom prst="rect">
            <a:avLst/>
          </a:prstGeom>
        </p:spPr>
        <p:txBody>
          <a:bodyPr vert="horz" anchor="b"/>
          <a:lstStyle>
            <a:lvl1pPr marL="0" marR="0" indent="0" algn="l" defTabSz="586130" rtl="0" eaLnBrk="1" fontAlgn="auto" latinLnBrk="0" hangingPunct="1">
              <a:lnSpc>
                <a:spcPct val="140000"/>
              </a:lnSpc>
              <a:spcBef>
                <a:spcPct val="20000"/>
              </a:spcBef>
              <a:spcAft>
                <a:spcPts val="0"/>
              </a:spcAft>
              <a:buClrTx/>
              <a:buSzTx/>
              <a:buFont typeface="Arial"/>
              <a:buNone/>
              <a:tabLst/>
              <a:defRPr lang="en-US" sz="1000" spc="154">
                <a:solidFill>
                  <a:srgbClr val="B9B9B9"/>
                </a:solidFill>
              </a:defRPr>
            </a:lvl1pPr>
            <a:lvl2pPr>
              <a:lnSpc>
                <a:spcPct val="140000"/>
              </a:lnSpc>
              <a:defRPr sz="1500">
                <a:solidFill>
                  <a:srgbClr val="FFFFFF"/>
                </a:solidFill>
                <a:latin typeface="Georgia"/>
                <a:cs typeface="Georgia"/>
              </a:defRPr>
            </a:lvl2pPr>
            <a:lvl3pPr>
              <a:lnSpc>
                <a:spcPct val="140000"/>
              </a:lnSpc>
              <a:defRPr sz="1500">
                <a:solidFill>
                  <a:srgbClr val="FFFFFF"/>
                </a:solidFill>
                <a:latin typeface="Georgia"/>
                <a:cs typeface="Georgia"/>
              </a:defRPr>
            </a:lvl3pPr>
            <a:lvl4pPr>
              <a:lnSpc>
                <a:spcPct val="140000"/>
              </a:lnSpc>
              <a:defRPr sz="1500">
                <a:solidFill>
                  <a:srgbClr val="FFFFFF"/>
                </a:solidFill>
                <a:latin typeface="Georgia"/>
                <a:cs typeface="Georgia"/>
              </a:defRPr>
            </a:lvl4pPr>
            <a:lvl5pPr>
              <a:lnSpc>
                <a:spcPct val="140000"/>
              </a:lnSpc>
              <a:defRPr sz="1500">
                <a:solidFill>
                  <a:srgbClr val="FFFFFF"/>
                </a:solidFill>
                <a:latin typeface="Georgia"/>
                <a:cs typeface="Georgia"/>
              </a:defRPr>
            </a:lvl5pPr>
          </a:lstStyle>
          <a:p>
            <a:pPr marL="0" marR="0" lvl="0" indent="0" algn="l" defTabSz="586130" rtl="0" eaLnBrk="1" fontAlgn="auto" latinLnBrk="0" hangingPunct="1">
              <a:lnSpc>
                <a:spcPct val="140000"/>
              </a:lnSpc>
              <a:spcBef>
                <a:spcPct val="20000"/>
              </a:spcBef>
              <a:spcAft>
                <a:spcPts val="0"/>
              </a:spcAft>
              <a:buClrTx/>
              <a:buSzTx/>
              <a:buFont typeface="Arial"/>
              <a:buNone/>
              <a:tabLst/>
              <a:defRPr/>
            </a:pPr>
            <a:r>
              <a:rPr lang="en-US" dirty="0"/>
              <a:t>+44 (0)7xxx xxx xxx</a:t>
            </a:r>
          </a:p>
        </p:txBody>
      </p:sp>
      <p:sp>
        <p:nvSpPr>
          <p:cNvPr id="17" name="Text Placeholder 11"/>
          <p:cNvSpPr>
            <a:spLocks noGrp="1"/>
          </p:cNvSpPr>
          <p:nvPr>
            <p:ph type="body" sz="quarter" idx="17" hasCustomPrompt="1"/>
          </p:nvPr>
        </p:nvSpPr>
        <p:spPr>
          <a:xfrm>
            <a:off x="1422095" y="4376970"/>
            <a:ext cx="4719231" cy="296323"/>
          </a:xfrm>
          <a:prstGeom prst="rect">
            <a:avLst/>
          </a:prstGeom>
        </p:spPr>
        <p:txBody>
          <a:bodyPr vert="horz"/>
          <a:lstStyle>
            <a:lvl1pPr marL="0" marR="0" indent="0" algn="l" defTabSz="586130" rtl="0" eaLnBrk="1" fontAlgn="auto" latinLnBrk="0" hangingPunct="1">
              <a:lnSpc>
                <a:spcPct val="130000"/>
              </a:lnSpc>
              <a:spcBef>
                <a:spcPct val="20000"/>
              </a:spcBef>
              <a:spcAft>
                <a:spcPts val="0"/>
              </a:spcAft>
              <a:buClrTx/>
              <a:buSzTx/>
              <a:buFont typeface="Arial"/>
              <a:buNone/>
              <a:tabLst/>
              <a:defRPr lang="en-US" sz="1300" b="0" i="0" baseline="0" smtClean="0">
                <a:solidFill>
                  <a:schemeClr val="bg1">
                    <a:lumMod val="75000"/>
                  </a:schemeClr>
                </a:solidFill>
                <a:latin typeface="Lucida Sans"/>
                <a:cs typeface="Lucida Sans"/>
              </a:defRPr>
            </a:lvl1pPr>
            <a:lvl2pPr>
              <a:lnSpc>
                <a:spcPct val="140000"/>
              </a:lnSpc>
              <a:defRPr sz="1500">
                <a:solidFill>
                  <a:srgbClr val="FFFFFF"/>
                </a:solidFill>
                <a:latin typeface="Georgia"/>
                <a:cs typeface="Georgia"/>
              </a:defRPr>
            </a:lvl2pPr>
            <a:lvl3pPr>
              <a:lnSpc>
                <a:spcPct val="140000"/>
              </a:lnSpc>
              <a:defRPr sz="1500">
                <a:solidFill>
                  <a:srgbClr val="FFFFFF"/>
                </a:solidFill>
                <a:latin typeface="Georgia"/>
                <a:cs typeface="Georgia"/>
              </a:defRPr>
            </a:lvl3pPr>
            <a:lvl4pPr>
              <a:lnSpc>
                <a:spcPct val="140000"/>
              </a:lnSpc>
              <a:defRPr sz="1500">
                <a:solidFill>
                  <a:srgbClr val="FFFFFF"/>
                </a:solidFill>
                <a:latin typeface="Georgia"/>
                <a:cs typeface="Georgia"/>
              </a:defRPr>
            </a:lvl4pPr>
            <a:lvl5pPr>
              <a:lnSpc>
                <a:spcPct val="140000"/>
              </a:lnSpc>
              <a:defRPr sz="1500">
                <a:solidFill>
                  <a:srgbClr val="FFFFFF"/>
                </a:solidFill>
                <a:latin typeface="Georgia"/>
                <a:cs typeface="Georgia"/>
              </a:defRPr>
            </a:lvl5pPr>
          </a:lstStyle>
          <a:p>
            <a:pPr marL="0" marR="0" lvl="0" indent="0" algn="l" defTabSz="586130" rtl="0" eaLnBrk="1" fontAlgn="auto" latinLnBrk="0" hangingPunct="1">
              <a:lnSpc>
                <a:spcPct val="140000"/>
              </a:lnSpc>
              <a:spcBef>
                <a:spcPct val="20000"/>
              </a:spcBef>
              <a:spcAft>
                <a:spcPts val="0"/>
              </a:spcAft>
              <a:buClrTx/>
              <a:buSzTx/>
              <a:buFont typeface="Arial"/>
              <a:buNone/>
              <a:tabLst/>
              <a:defRPr/>
            </a:pPr>
            <a:r>
              <a:rPr lang="en-US" dirty="0"/>
              <a:t>Write speaker’s job title here.</a:t>
            </a:r>
          </a:p>
        </p:txBody>
      </p:sp>
      <p:sp>
        <p:nvSpPr>
          <p:cNvPr id="7" name="Date Placeholder 6"/>
          <p:cNvSpPr>
            <a:spLocks noGrp="1"/>
          </p:cNvSpPr>
          <p:nvPr>
            <p:ph type="dt" sz="half" idx="10"/>
          </p:nvPr>
        </p:nvSpPr>
        <p:spPr>
          <a:xfrm>
            <a:off x="1422096" y="3635555"/>
            <a:ext cx="3658061" cy="363854"/>
          </a:xfrm>
          <a:prstGeom prst="rect">
            <a:avLst/>
          </a:prstGeom>
        </p:spPr>
        <p:txBody>
          <a:bodyPr lIns="117226" tIns="58613" rIns="117226" bIns="58613"/>
          <a:lstStyle>
            <a:lvl1pPr>
              <a:defRPr>
                <a:solidFill>
                  <a:srgbClr val="05749B"/>
                </a:solidFill>
                <a:latin typeface="Lucida Sans"/>
                <a:cs typeface="Lucida Sans"/>
              </a:defRPr>
            </a:lvl1pPr>
          </a:lstStyle>
          <a:p>
            <a:fld id="{CD85DA61-C0EB-9D45-BC29-6770B4B1954F}" type="datetime3">
              <a:rPr lang="en-GB" smtClean="0"/>
              <a:pPr/>
              <a:t>7 December, 2017</a:t>
            </a:fld>
            <a:endParaRPr lang="en-US" dirty="0"/>
          </a:p>
        </p:txBody>
      </p:sp>
    </p:spTree>
    <p:extLst>
      <p:ext uri="{BB962C8B-B14F-4D97-AF65-F5344CB8AC3E}">
        <p14:creationId xmlns:p14="http://schemas.microsoft.com/office/powerpoint/2010/main" val="1920462415"/>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54476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5" name="Title Placeholder 3"/>
          <p:cNvSpPr>
            <a:spLocks noGrp="1"/>
          </p:cNvSpPr>
          <p:nvPr>
            <p:ph type="title"/>
          </p:nvPr>
        </p:nvSpPr>
        <p:spPr>
          <a:xfrm>
            <a:off x="414000" y="65196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GB" noProof="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cxnSp>
        <p:nvCxnSpPr>
          <p:cNvPr id="8" name="Straight Connector 7"/>
          <p:cNvCxnSpPr/>
          <p:nvPr userDrawn="1"/>
        </p:nvCxnSpPr>
        <p:spPr>
          <a:xfrm>
            <a:off x="436173" y="6336874"/>
            <a:ext cx="11378986" cy="0"/>
          </a:xfrm>
          <a:prstGeom prst="line">
            <a:avLst/>
          </a:prstGeom>
          <a:ln w="3175" cmpd="sng">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AmazonWebservices_Logo.sv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3076" y="6430826"/>
            <a:ext cx="829052" cy="311723"/>
          </a:xfrm>
          <a:prstGeom prst="rect">
            <a:avLst/>
          </a:prstGeom>
        </p:spPr>
      </p:pic>
      <p:pic>
        <p:nvPicPr>
          <p:cNvPr id="11" name="Picture 10" descr="QA Consulting Logo_solo-01.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8078" y="6388066"/>
            <a:ext cx="1385282" cy="444017"/>
          </a:xfrm>
          <a:prstGeom prst="rect">
            <a:avLst/>
          </a:prstGeom>
        </p:spPr>
      </p:pic>
      <p:cxnSp>
        <p:nvCxnSpPr>
          <p:cNvPr id="12" name="Straight Connector 11"/>
          <p:cNvCxnSpPr/>
          <p:nvPr userDrawn="1"/>
        </p:nvCxnSpPr>
        <p:spPr>
          <a:xfrm>
            <a:off x="1762543" y="6440106"/>
            <a:ext cx="0" cy="298033"/>
          </a:xfrm>
          <a:prstGeom prst="line">
            <a:avLst/>
          </a:prstGeom>
          <a:ln w="3175" cmpd="sng">
            <a:solidFill>
              <a:schemeClr val="tx1">
                <a:lumMod val="25000"/>
                <a:lumOff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5" name="Title Placeholder 3"/>
          <p:cNvSpPr>
            <a:spLocks noGrp="1"/>
          </p:cNvSpPr>
          <p:nvPr>
            <p:ph type="title"/>
          </p:nvPr>
        </p:nvSpPr>
        <p:spPr>
          <a:xfrm>
            <a:off x="414000" y="651960"/>
            <a:ext cx="9126000" cy="626400"/>
          </a:xfrm>
          <a:prstGeom prst="rect">
            <a:avLst/>
          </a:prstGeom>
        </p:spPr>
        <p:txBody>
          <a:bodyPr vert="horz" lIns="91440" tIns="45720" rIns="91440" bIns="45720" rtlCol="0" anchor="b" anchorCtr="0">
            <a:normAutofit/>
          </a:bodyPr>
          <a:lstStyle/>
          <a:p>
            <a:r>
              <a:rPr lang="en-GB" noProof="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cxnSp>
        <p:nvCxnSpPr>
          <p:cNvPr id="9" name="Straight Connector 8"/>
          <p:cNvCxnSpPr/>
          <p:nvPr userDrawn="1"/>
        </p:nvCxnSpPr>
        <p:spPr>
          <a:xfrm>
            <a:off x="436173" y="6336874"/>
            <a:ext cx="11378986" cy="0"/>
          </a:xfrm>
          <a:prstGeom prst="line">
            <a:avLst/>
          </a:prstGeom>
          <a:ln w="3175" cmpd="sng">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AmazonWebservices_Logo.sv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3076" y="6430826"/>
            <a:ext cx="829052" cy="311723"/>
          </a:xfrm>
          <a:prstGeom prst="rect">
            <a:avLst/>
          </a:prstGeom>
        </p:spPr>
      </p:pic>
      <p:pic>
        <p:nvPicPr>
          <p:cNvPr id="11" name="Picture 10" descr="QA Consulting Logo_solo-01.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8078" y="6388066"/>
            <a:ext cx="1385282" cy="444017"/>
          </a:xfrm>
          <a:prstGeom prst="rect">
            <a:avLst/>
          </a:prstGeom>
        </p:spPr>
      </p:pic>
      <p:cxnSp>
        <p:nvCxnSpPr>
          <p:cNvPr id="12" name="Straight Connector 11"/>
          <p:cNvCxnSpPr/>
          <p:nvPr userDrawn="1"/>
        </p:nvCxnSpPr>
        <p:spPr>
          <a:xfrm>
            <a:off x="1762543" y="6440106"/>
            <a:ext cx="0" cy="298033"/>
          </a:xfrm>
          <a:prstGeom prst="line">
            <a:avLst/>
          </a:prstGeom>
          <a:ln w="3175" cmpd="sng">
            <a:solidFill>
              <a:schemeClr val="tx1">
                <a:lumMod val="25000"/>
                <a:lumOff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10" name="Rectangle 9"/>
          <p:cNvSpPr/>
          <p:nvPr userDrawn="1"/>
        </p:nvSpPr>
        <p:spPr>
          <a:xfrm>
            <a:off x="6078034" y="154556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651960"/>
            <a:ext cx="9126000" cy="626400"/>
          </a:xfrm>
          <a:prstGeom prst="rect">
            <a:avLst/>
          </a:prstGeom>
        </p:spPr>
        <p:txBody>
          <a:bodyPr vert="horz" lIns="91440" tIns="45720" rIns="91440" bIns="45720" rtlCol="0" anchor="b" anchorCtr="0">
            <a:normAutofit/>
          </a:bodyPr>
          <a:lstStyle/>
          <a:p>
            <a:r>
              <a:rPr lang="en-GB" noProof="0"/>
              <a:t>Click to edit Master title style</a:t>
            </a:r>
            <a:endParaRPr lang="en-GB" noProof="0" dirty="0"/>
          </a:p>
        </p:txBody>
      </p:sp>
      <p:cxnSp>
        <p:nvCxnSpPr>
          <p:cNvPr id="3" name="Straight Connector 2"/>
          <p:cNvCxnSpPr/>
          <p:nvPr userDrawn="1"/>
        </p:nvCxnSpPr>
        <p:spPr>
          <a:xfrm>
            <a:off x="436173" y="6336874"/>
            <a:ext cx="11378986" cy="0"/>
          </a:xfrm>
          <a:prstGeom prst="line">
            <a:avLst/>
          </a:prstGeom>
          <a:ln w="3175" cmpd="sng">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AmazonWebservices_Logo.sv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3076" y="6430826"/>
            <a:ext cx="829052" cy="311723"/>
          </a:xfrm>
          <a:prstGeom prst="rect">
            <a:avLst/>
          </a:prstGeom>
        </p:spPr>
      </p:pic>
      <p:pic>
        <p:nvPicPr>
          <p:cNvPr id="4" name="Picture 3" descr="QA Consulting Logo_solo-01.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8078" y="6388066"/>
            <a:ext cx="1385282" cy="444017"/>
          </a:xfrm>
          <a:prstGeom prst="rect">
            <a:avLst/>
          </a:prstGeom>
        </p:spPr>
      </p:pic>
      <p:cxnSp>
        <p:nvCxnSpPr>
          <p:cNvPr id="11" name="Straight Connector 10"/>
          <p:cNvCxnSpPr/>
          <p:nvPr userDrawn="1"/>
        </p:nvCxnSpPr>
        <p:spPr>
          <a:xfrm>
            <a:off x="1762543" y="6440106"/>
            <a:ext cx="0" cy="298033"/>
          </a:xfrm>
          <a:prstGeom prst="line">
            <a:avLst/>
          </a:prstGeom>
          <a:ln w="3175" cmpd="sng">
            <a:solidFill>
              <a:schemeClr val="tx1">
                <a:lumMod val="25000"/>
                <a:lumOff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7" name="Content Placeholder 12"/>
          <p:cNvSpPr>
            <a:spLocks noGrp="1"/>
          </p:cNvSpPr>
          <p:nvPr>
            <p:ph sz="quarter" idx="16"/>
          </p:nvPr>
        </p:nvSpPr>
        <p:spPr>
          <a:xfrm>
            <a:off x="62064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8" name="Title Placeholder 3"/>
          <p:cNvSpPr>
            <a:spLocks noGrp="1"/>
          </p:cNvSpPr>
          <p:nvPr>
            <p:ph type="title"/>
          </p:nvPr>
        </p:nvSpPr>
        <p:spPr>
          <a:xfrm>
            <a:off x="414000" y="664788"/>
            <a:ext cx="9126000" cy="626400"/>
          </a:xfrm>
          <a:prstGeom prst="rect">
            <a:avLst/>
          </a:prstGeom>
        </p:spPr>
        <p:txBody>
          <a:bodyPr vert="horz" lIns="91440" tIns="45720" rIns="91440" bIns="45720" rtlCol="0" anchor="b" anchorCtr="0">
            <a:normAutofit/>
          </a:bodyPr>
          <a:lstStyle/>
          <a:p>
            <a:r>
              <a:rPr lang="en-GB" noProof="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cxnSp>
        <p:nvCxnSpPr>
          <p:cNvPr id="10" name="Straight Connector 9"/>
          <p:cNvCxnSpPr/>
          <p:nvPr userDrawn="1"/>
        </p:nvCxnSpPr>
        <p:spPr>
          <a:xfrm>
            <a:off x="436173" y="6336874"/>
            <a:ext cx="11378986" cy="0"/>
          </a:xfrm>
          <a:prstGeom prst="line">
            <a:avLst/>
          </a:prstGeom>
          <a:ln w="3175" cmpd="sng">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AmazonWebservices_Logo.sv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3076" y="6430826"/>
            <a:ext cx="829052" cy="311723"/>
          </a:xfrm>
          <a:prstGeom prst="rect">
            <a:avLst/>
          </a:prstGeom>
        </p:spPr>
      </p:pic>
      <p:pic>
        <p:nvPicPr>
          <p:cNvPr id="12" name="Picture 11" descr="QA Consulting Logo_solo-01.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8078" y="6388066"/>
            <a:ext cx="1385282" cy="444017"/>
          </a:xfrm>
          <a:prstGeom prst="rect">
            <a:avLst/>
          </a:prstGeom>
        </p:spPr>
      </p:pic>
      <p:cxnSp>
        <p:nvCxnSpPr>
          <p:cNvPr id="14" name="Straight Connector 13"/>
          <p:cNvCxnSpPr/>
          <p:nvPr userDrawn="1"/>
        </p:nvCxnSpPr>
        <p:spPr>
          <a:xfrm>
            <a:off x="1762543" y="6440106"/>
            <a:ext cx="0" cy="298033"/>
          </a:xfrm>
          <a:prstGeom prst="line">
            <a:avLst/>
          </a:prstGeom>
          <a:ln w="3175" cmpd="sng">
            <a:solidFill>
              <a:schemeClr val="tx1">
                <a:lumMod val="25000"/>
                <a:lumOff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Presentation_front_cover_A">
    <p:spTree>
      <p:nvGrpSpPr>
        <p:cNvPr id="1" name=""/>
        <p:cNvGrpSpPr/>
        <p:nvPr/>
      </p:nvGrpSpPr>
      <p:grpSpPr>
        <a:xfrm>
          <a:off x="0" y="0"/>
          <a:ext cx="0" cy="0"/>
          <a:chOff x="0" y="0"/>
          <a:chExt cx="0" cy="0"/>
        </a:xfrm>
      </p:grpSpPr>
      <p:pic>
        <p:nvPicPr>
          <p:cNvPr id="2" name="Picture 1" descr="QA Consulting Logo_solo-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59712" y="2178101"/>
            <a:ext cx="8672576" cy="2501798"/>
          </a:xfrm>
          <a:prstGeom prst="rect">
            <a:avLst/>
          </a:prstGeom>
        </p:spPr>
      </p:pic>
    </p:spTree>
    <p:extLst>
      <p:ext uri="{BB962C8B-B14F-4D97-AF65-F5344CB8AC3E}">
        <p14:creationId xmlns:p14="http://schemas.microsoft.com/office/powerpoint/2010/main" val="3834992366"/>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Presentation_title_A">
    <p:spTree>
      <p:nvGrpSpPr>
        <p:cNvPr id="1" name=""/>
        <p:cNvGrpSpPr/>
        <p:nvPr/>
      </p:nvGrpSpPr>
      <p:grpSpPr>
        <a:xfrm>
          <a:off x="0" y="0"/>
          <a:ext cx="0" cy="0"/>
          <a:chOff x="0" y="0"/>
          <a:chExt cx="0" cy="0"/>
        </a:xfrm>
      </p:grpSpPr>
      <p:pic>
        <p:nvPicPr>
          <p:cNvPr id="2" name="Picture 1" descr="manchester_academy_pp_presentation.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7549" y="0"/>
            <a:ext cx="11421077" cy="6858000"/>
          </a:xfrm>
          <a:prstGeom prst="rect">
            <a:avLst/>
          </a:prstGeom>
        </p:spPr>
      </p:pic>
      <p:sp>
        <p:nvSpPr>
          <p:cNvPr id="8" name="Parallelogram 1"/>
          <p:cNvSpPr/>
          <p:nvPr userDrawn="1"/>
        </p:nvSpPr>
        <p:spPr>
          <a:xfrm>
            <a:off x="3167060" y="-14111"/>
            <a:ext cx="8648659" cy="7007166"/>
          </a:xfrm>
          <a:custGeom>
            <a:avLst/>
            <a:gdLst>
              <a:gd name="connsiteX0" fmla="*/ 0 w 3664361"/>
              <a:gd name="connsiteY0" fmla="*/ 4475230 h 4475230"/>
              <a:gd name="connsiteX1" fmla="*/ 1410156 w 3664361"/>
              <a:gd name="connsiteY1" fmla="*/ 0 h 4475230"/>
              <a:gd name="connsiteX2" fmla="*/ 3664361 w 3664361"/>
              <a:gd name="connsiteY2" fmla="*/ 0 h 4475230"/>
              <a:gd name="connsiteX3" fmla="*/ 2254205 w 3664361"/>
              <a:gd name="connsiteY3" fmla="*/ 4475230 h 4475230"/>
              <a:gd name="connsiteX4" fmla="*/ 0 w 3664361"/>
              <a:gd name="connsiteY4" fmla="*/ 4475230 h 4475230"/>
              <a:gd name="connsiteX0" fmla="*/ 0 w 3677030"/>
              <a:gd name="connsiteY0" fmla="*/ 4475230 h 5498286"/>
              <a:gd name="connsiteX1" fmla="*/ 1410156 w 3677030"/>
              <a:gd name="connsiteY1" fmla="*/ 0 h 5498286"/>
              <a:gd name="connsiteX2" fmla="*/ 3664361 w 3677030"/>
              <a:gd name="connsiteY2" fmla="*/ 0 h 5498286"/>
              <a:gd name="connsiteX3" fmla="*/ 3677030 w 3677030"/>
              <a:gd name="connsiteY3" fmla="*/ 5498286 h 5498286"/>
              <a:gd name="connsiteX4" fmla="*/ 0 w 3677030"/>
              <a:gd name="connsiteY4" fmla="*/ 4475230 h 5498286"/>
              <a:gd name="connsiteX0" fmla="*/ 0 w 3699638"/>
              <a:gd name="connsiteY0" fmla="*/ 4804489 h 5827545"/>
              <a:gd name="connsiteX1" fmla="*/ 1410156 w 3699638"/>
              <a:gd name="connsiteY1" fmla="*/ 329259 h 5827545"/>
              <a:gd name="connsiteX2" fmla="*/ 3699638 w 3699638"/>
              <a:gd name="connsiteY2" fmla="*/ 0 h 5827545"/>
              <a:gd name="connsiteX3" fmla="*/ 3677030 w 3699638"/>
              <a:gd name="connsiteY3" fmla="*/ 5827545 h 5827545"/>
              <a:gd name="connsiteX4" fmla="*/ 0 w 3699638"/>
              <a:gd name="connsiteY4" fmla="*/ 4804489 h 5827545"/>
              <a:gd name="connsiteX0" fmla="*/ 0 w 3699638"/>
              <a:gd name="connsiteY0" fmla="*/ 4804489 h 5827545"/>
              <a:gd name="connsiteX1" fmla="*/ 457687 w 3699638"/>
              <a:gd name="connsiteY1" fmla="*/ 23518 h 5827545"/>
              <a:gd name="connsiteX2" fmla="*/ 3699638 w 3699638"/>
              <a:gd name="connsiteY2" fmla="*/ 0 h 5827545"/>
              <a:gd name="connsiteX3" fmla="*/ 3677030 w 3699638"/>
              <a:gd name="connsiteY3" fmla="*/ 5827545 h 5827545"/>
              <a:gd name="connsiteX4" fmla="*/ 0 w 3699638"/>
              <a:gd name="connsiteY4" fmla="*/ 4804489 h 5827545"/>
              <a:gd name="connsiteX0" fmla="*/ 0 w 5639854"/>
              <a:gd name="connsiteY0" fmla="*/ 5804026 h 5827545"/>
              <a:gd name="connsiteX1" fmla="*/ 2397903 w 5639854"/>
              <a:gd name="connsiteY1" fmla="*/ 23518 h 5827545"/>
              <a:gd name="connsiteX2" fmla="*/ 5639854 w 5639854"/>
              <a:gd name="connsiteY2" fmla="*/ 0 h 5827545"/>
              <a:gd name="connsiteX3" fmla="*/ 5617246 w 5639854"/>
              <a:gd name="connsiteY3" fmla="*/ 5827545 h 5827545"/>
              <a:gd name="connsiteX4" fmla="*/ 0 w 5639854"/>
              <a:gd name="connsiteY4" fmla="*/ 5804026 h 5827545"/>
              <a:gd name="connsiteX0" fmla="*/ 0 w 5639854"/>
              <a:gd name="connsiteY0" fmla="*/ 5804026 h 5827545"/>
              <a:gd name="connsiteX1" fmla="*/ 2703634 w 5639854"/>
              <a:gd name="connsiteY1" fmla="*/ 0 h 5827545"/>
              <a:gd name="connsiteX2" fmla="*/ 5639854 w 5639854"/>
              <a:gd name="connsiteY2" fmla="*/ 0 h 5827545"/>
              <a:gd name="connsiteX3" fmla="*/ 5617246 w 5639854"/>
              <a:gd name="connsiteY3" fmla="*/ 5827545 h 5827545"/>
              <a:gd name="connsiteX4" fmla="*/ 0 w 5639854"/>
              <a:gd name="connsiteY4" fmla="*/ 5804026 h 5827545"/>
              <a:gd name="connsiteX0" fmla="*/ 0 w 4993115"/>
              <a:gd name="connsiteY0" fmla="*/ 5815785 h 5827545"/>
              <a:gd name="connsiteX1" fmla="*/ 2056895 w 4993115"/>
              <a:gd name="connsiteY1" fmla="*/ 0 h 5827545"/>
              <a:gd name="connsiteX2" fmla="*/ 4993115 w 4993115"/>
              <a:gd name="connsiteY2" fmla="*/ 0 h 5827545"/>
              <a:gd name="connsiteX3" fmla="*/ 4970507 w 4993115"/>
              <a:gd name="connsiteY3" fmla="*/ 5827545 h 5827545"/>
              <a:gd name="connsiteX4" fmla="*/ 0 w 4993115"/>
              <a:gd name="connsiteY4" fmla="*/ 5815785 h 5827545"/>
              <a:gd name="connsiteX0" fmla="*/ 0 w 4993115"/>
              <a:gd name="connsiteY0" fmla="*/ 5827545 h 5839305"/>
              <a:gd name="connsiteX1" fmla="*/ 2330692 w 4993115"/>
              <a:gd name="connsiteY1" fmla="*/ 0 h 5839305"/>
              <a:gd name="connsiteX2" fmla="*/ 4993115 w 4993115"/>
              <a:gd name="connsiteY2" fmla="*/ 11760 h 5839305"/>
              <a:gd name="connsiteX3" fmla="*/ 4970507 w 4993115"/>
              <a:gd name="connsiteY3" fmla="*/ 5839305 h 5839305"/>
              <a:gd name="connsiteX4" fmla="*/ 0 w 4993115"/>
              <a:gd name="connsiteY4" fmla="*/ 5827545 h 5839305"/>
              <a:gd name="connsiteX0" fmla="*/ 0 w 5394031"/>
              <a:gd name="connsiteY0" fmla="*/ 5792267 h 5839305"/>
              <a:gd name="connsiteX1" fmla="*/ 2731608 w 5394031"/>
              <a:gd name="connsiteY1" fmla="*/ 0 h 5839305"/>
              <a:gd name="connsiteX2" fmla="*/ 5394031 w 5394031"/>
              <a:gd name="connsiteY2" fmla="*/ 11760 h 5839305"/>
              <a:gd name="connsiteX3" fmla="*/ 5371423 w 5394031"/>
              <a:gd name="connsiteY3" fmla="*/ 5839305 h 5839305"/>
              <a:gd name="connsiteX4" fmla="*/ 0 w 5394031"/>
              <a:gd name="connsiteY4" fmla="*/ 5792267 h 5839305"/>
              <a:gd name="connsiteX0" fmla="*/ 0 w 5394031"/>
              <a:gd name="connsiteY0" fmla="*/ 5792267 h 5839305"/>
              <a:gd name="connsiteX1" fmla="*/ 2614267 w 5394031"/>
              <a:gd name="connsiteY1" fmla="*/ 0 h 5839305"/>
              <a:gd name="connsiteX2" fmla="*/ 5394031 w 5394031"/>
              <a:gd name="connsiteY2" fmla="*/ 11760 h 5839305"/>
              <a:gd name="connsiteX3" fmla="*/ 5371423 w 5394031"/>
              <a:gd name="connsiteY3" fmla="*/ 5839305 h 5839305"/>
              <a:gd name="connsiteX4" fmla="*/ 0 w 5394031"/>
              <a:gd name="connsiteY4" fmla="*/ 5792267 h 583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4031" h="5839305">
                <a:moveTo>
                  <a:pt x="0" y="5792267"/>
                </a:moveTo>
                <a:lnTo>
                  <a:pt x="2614267" y="0"/>
                </a:lnTo>
                <a:lnTo>
                  <a:pt x="5394031" y="11760"/>
                </a:lnTo>
                <a:lnTo>
                  <a:pt x="5371423" y="5839305"/>
                </a:lnTo>
                <a:lnTo>
                  <a:pt x="0" y="5792267"/>
                </a:lnTo>
                <a:close/>
              </a:path>
            </a:pathLst>
          </a:custGeom>
          <a:solidFill>
            <a:schemeClr val="tx1">
              <a:alpha val="92000"/>
            </a:schemeClr>
          </a:solidFill>
          <a:ln>
            <a:noFill/>
          </a:ln>
          <a:effectLst/>
        </p:spPr>
        <p:style>
          <a:lnRef idx="1">
            <a:schemeClr val="accent1"/>
          </a:lnRef>
          <a:fillRef idx="3">
            <a:schemeClr val="accent1"/>
          </a:fillRef>
          <a:effectRef idx="2">
            <a:schemeClr val="accent1"/>
          </a:effectRef>
          <a:fontRef idx="minor">
            <a:schemeClr val="lt1"/>
          </a:fontRef>
        </p:style>
        <p:txBody>
          <a:bodyPr lIns="117226" tIns="58613" rIns="117226" bIns="58613" rtlCol="0" anchor="ctr"/>
          <a:lstStyle/>
          <a:p>
            <a:pPr algn="ctr"/>
            <a:endParaRPr lang="en-US"/>
          </a:p>
        </p:txBody>
      </p:sp>
      <p:sp>
        <p:nvSpPr>
          <p:cNvPr id="9" name="Parallelogram 1"/>
          <p:cNvSpPr/>
          <p:nvPr userDrawn="1"/>
        </p:nvSpPr>
        <p:spPr>
          <a:xfrm>
            <a:off x="4233199" y="1"/>
            <a:ext cx="8005840" cy="6993054"/>
          </a:xfrm>
          <a:custGeom>
            <a:avLst/>
            <a:gdLst>
              <a:gd name="connsiteX0" fmla="*/ 0 w 3664361"/>
              <a:gd name="connsiteY0" fmla="*/ 4475230 h 4475230"/>
              <a:gd name="connsiteX1" fmla="*/ 1410156 w 3664361"/>
              <a:gd name="connsiteY1" fmla="*/ 0 h 4475230"/>
              <a:gd name="connsiteX2" fmla="*/ 3664361 w 3664361"/>
              <a:gd name="connsiteY2" fmla="*/ 0 h 4475230"/>
              <a:gd name="connsiteX3" fmla="*/ 2254205 w 3664361"/>
              <a:gd name="connsiteY3" fmla="*/ 4475230 h 4475230"/>
              <a:gd name="connsiteX4" fmla="*/ 0 w 3664361"/>
              <a:gd name="connsiteY4" fmla="*/ 4475230 h 4475230"/>
              <a:gd name="connsiteX0" fmla="*/ 0 w 3677030"/>
              <a:gd name="connsiteY0" fmla="*/ 4475230 h 5498286"/>
              <a:gd name="connsiteX1" fmla="*/ 1410156 w 3677030"/>
              <a:gd name="connsiteY1" fmla="*/ 0 h 5498286"/>
              <a:gd name="connsiteX2" fmla="*/ 3664361 w 3677030"/>
              <a:gd name="connsiteY2" fmla="*/ 0 h 5498286"/>
              <a:gd name="connsiteX3" fmla="*/ 3677030 w 3677030"/>
              <a:gd name="connsiteY3" fmla="*/ 5498286 h 5498286"/>
              <a:gd name="connsiteX4" fmla="*/ 0 w 3677030"/>
              <a:gd name="connsiteY4" fmla="*/ 4475230 h 5498286"/>
              <a:gd name="connsiteX0" fmla="*/ 0 w 3699638"/>
              <a:gd name="connsiteY0" fmla="*/ 4804489 h 5827545"/>
              <a:gd name="connsiteX1" fmla="*/ 1410156 w 3699638"/>
              <a:gd name="connsiteY1" fmla="*/ 329259 h 5827545"/>
              <a:gd name="connsiteX2" fmla="*/ 3699638 w 3699638"/>
              <a:gd name="connsiteY2" fmla="*/ 0 h 5827545"/>
              <a:gd name="connsiteX3" fmla="*/ 3677030 w 3699638"/>
              <a:gd name="connsiteY3" fmla="*/ 5827545 h 5827545"/>
              <a:gd name="connsiteX4" fmla="*/ 0 w 3699638"/>
              <a:gd name="connsiteY4" fmla="*/ 4804489 h 5827545"/>
              <a:gd name="connsiteX0" fmla="*/ 0 w 3699638"/>
              <a:gd name="connsiteY0" fmla="*/ 4804489 h 5827545"/>
              <a:gd name="connsiteX1" fmla="*/ 457687 w 3699638"/>
              <a:gd name="connsiteY1" fmla="*/ 23518 h 5827545"/>
              <a:gd name="connsiteX2" fmla="*/ 3699638 w 3699638"/>
              <a:gd name="connsiteY2" fmla="*/ 0 h 5827545"/>
              <a:gd name="connsiteX3" fmla="*/ 3677030 w 3699638"/>
              <a:gd name="connsiteY3" fmla="*/ 5827545 h 5827545"/>
              <a:gd name="connsiteX4" fmla="*/ 0 w 3699638"/>
              <a:gd name="connsiteY4" fmla="*/ 4804489 h 5827545"/>
              <a:gd name="connsiteX0" fmla="*/ 0 w 5639854"/>
              <a:gd name="connsiteY0" fmla="*/ 5804026 h 5827545"/>
              <a:gd name="connsiteX1" fmla="*/ 2397903 w 5639854"/>
              <a:gd name="connsiteY1" fmla="*/ 23518 h 5827545"/>
              <a:gd name="connsiteX2" fmla="*/ 5639854 w 5639854"/>
              <a:gd name="connsiteY2" fmla="*/ 0 h 5827545"/>
              <a:gd name="connsiteX3" fmla="*/ 5617246 w 5639854"/>
              <a:gd name="connsiteY3" fmla="*/ 5827545 h 5827545"/>
              <a:gd name="connsiteX4" fmla="*/ 0 w 5639854"/>
              <a:gd name="connsiteY4" fmla="*/ 5804026 h 5827545"/>
              <a:gd name="connsiteX0" fmla="*/ 0 w 5639854"/>
              <a:gd name="connsiteY0" fmla="*/ 5804026 h 5827545"/>
              <a:gd name="connsiteX1" fmla="*/ 2703634 w 5639854"/>
              <a:gd name="connsiteY1" fmla="*/ 0 h 5827545"/>
              <a:gd name="connsiteX2" fmla="*/ 5639854 w 5639854"/>
              <a:gd name="connsiteY2" fmla="*/ 0 h 5827545"/>
              <a:gd name="connsiteX3" fmla="*/ 5617246 w 5639854"/>
              <a:gd name="connsiteY3" fmla="*/ 5827545 h 5827545"/>
              <a:gd name="connsiteX4" fmla="*/ 0 w 5639854"/>
              <a:gd name="connsiteY4" fmla="*/ 5804026 h 5827545"/>
              <a:gd name="connsiteX0" fmla="*/ 0 w 4993115"/>
              <a:gd name="connsiteY0" fmla="*/ 5815785 h 5827545"/>
              <a:gd name="connsiteX1" fmla="*/ 2056895 w 4993115"/>
              <a:gd name="connsiteY1" fmla="*/ 0 h 5827545"/>
              <a:gd name="connsiteX2" fmla="*/ 4993115 w 4993115"/>
              <a:gd name="connsiteY2" fmla="*/ 0 h 5827545"/>
              <a:gd name="connsiteX3" fmla="*/ 4970507 w 4993115"/>
              <a:gd name="connsiteY3" fmla="*/ 5827545 h 5827545"/>
              <a:gd name="connsiteX4" fmla="*/ 0 w 4993115"/>
              <a:gd name="connsiteY4" fmla="*/ 5815785 h 5827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15" h="5827545">
                <a:moveTo>
                  <a:pt x="0" y="5815785"/>
                </a:moveTo>
                <a:lnTo>
                  <a:pt x="2056895" y="0"/>
                </a:lnTo>
                <a:lnTo>
                  <a:pt x="4993115" y="0"/>
                </a:lnTo>
                <a:lnTo>
                  <a:pt x="4970507" y="5827545"/>
                </a:lnTo>
                <a:lnTo>
                  <a:pt x="0" y="5815785"/>
                </a:lnTo>
                <a:close/>
              </a:path>
            </a:pathLst>
          </a:cu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117226" tIns="58613" rIns="117226" bIns="58613" rtlCol="0" anchor="ctr"/>
          <a:lstStyle/>
          <a:p>
            <a:pPr algn="ctr"/>
            <a:endParaRPr lang="en-US"/>
          </a:p>
        </p:txBody>
      </p:sp>
      <p:sp>
        <p:nvSpPr>
          <p:cNvPr id="10" name="Text Placeholder 7"/>
          <p:cNvSpPr>
            <a:spLocks noGrp="1"/>
          </p:cNvSpPr>
          <p:nvPr>
            <p:ph type="body" sz="quarter" idx="13" hasCustomPrompt="1"/>
          </p:nvPr>
        </p:nvSpPr>
        <p:spPr>
          <a:xfrm>
            <a:off x="6898545" y="3596162"/>
            <a:ext cx="4719231" cy="551420"/>
          </a:xfrm>
          <a:prstGeom prst="rect">
            <a:avLst/>
          </a:prstGeom>
        </p:spPr>
        <p:txBody>
          <a:bodyPr vert="horz"/>
          <a:lstStyle>
            <a:lvl1pPr marL="0" indent="0" algn="l">
              <a:lnSpc>
                <a:spcPct val="130000"/>
              </a:lnSpc>
              <a:buNone/>
              <a:defRPr sz="2300" b="1" i="0" baseline="0">
                <a:solidFill>
                  <a:schemeClr val="bg1"/>
                </a:solidFill>
                <a:latin typeface="Arial"/>
                <a:cs typeface="Arial"/>
              </a:defRPr>
            </a:lvl1pPr>
            <a:lvl2pPr>
              <a:defRPr sz="3100" b="0" i="0">
                <a:latin typeface="Lucida Sans"/>
                <a:cs typeface="Lucida Sans"/>
              </a:defRPr>
            </a:lvl2pPr>
            <a:lvl3pPr>
              <a:defRPr sz="3100" b="0" i="0">
                <a:latin typeface="Lucida Sans"/>
                <a:cs typeface="Lucida Sans"/>
              </a:defRPr>
            </a:lvl3pPr>
            <a:lvl4pPr>
              <a:defRPr sz="3100" b="0" i="0">
                <a:latin typeface="Lucida Sans"/>
                <a:cs typeface="Lucida Sans"/>
              </a:defRPr>
            </a:lvl4pPr>
            <a:lvl5pPr>
              <a:defRPr sz="3100" b="0" i="0">
                <a:latin typeface="Lucida Sans"/>
                <a:cs typeface="Lucida Sans"/>
              </a:defRPr>
            </a:lvl5pPr>
          </a:lstStyle>
          <a:p>
            <a:pPr lvl="0"/>
            <a:r>
              <a:rPr lang="en-US" dirty="0"/>
              <a:t>Type Presentation title here. </a:t>
            </a:r>
          </a:p>
        </p:txBody>
      </p:sp>
      <p:sp>
        <p:nvSpPr>
          <p:cNvPr id="11" name="Text Placeholder 11"/>
          <p:cNvSpPr>
            <a:spLocks noGrp="1"/>
          </p:cNvSpPr>
          <p:nvPr>
            <p:ph type="body" sz="quarter" idx="14" hasCustomPrompt="1"/>
          </p:nvPr>
        </p:nvSpPr>
        <p:spPr>
          <a:xfrm>
            <a:off x="6898544" y="4896559"/>
            <a:ext cx="4719229" cy="296330"/>
          </a:xfrm>
          <a:prstGeom prst="rect">
            <a:avLst/>
          </a:prstGeom>
        </p:spPr>
        <p:txBody>
          <a:bodyPr vert="horz"/>
          <a:lstStyle>
            <a:lvl1pPr marL="0" marR="0" indent="0" algn="l" defTabSz="586130" rtl="0" eaLnBrk="1" fontAlgn="auto" latinLnBrk="0" hangingPunct="1">
              <a:lnSpc>
                <a:spcPct val="130000"/>
              </a:lnSpc>
              <a:spcBef>
                <a:spcPct val="20000"/>
              </a:spcBef>
              <a:spcAft>
                <a:spcPts val="0"/>
              </a:spcAft>
              <a:buClrTx/>
              <a:buSzTx/>
              <a:buFont typeface="Arial"/>
              <a:buNone/>
              <a:tabLst/>
              <a:defRPr lang="en-US" sz="1300" b="1" i="0" baseline="0" smtClean="0">
                <a:solidFill>
                  <a:schemeClr val="bg1"/>
                </a:solidFill>
                <a:latin typeface="+mj-lt"/>
                <a:cs typeface="Lucida Sans"/>
              </a:defRPr>
            </a:lvl1pPr>
            <a:lvl2pPr>
              <a:lnSpc>
                <a:spcPct val="140000"/>
              </a:lnSpc>
              <a:defRPr sz="1500">
                <a:solidFill>
                  <a:srgbClr val="FFFFFF"/>
                </a:solidFill>
                <a:latin typeface="Georgia"/>
                <a:cs typeface="Georgia"/>
              </a:defRPr>
            </a:lvl2pPr>
            <a:lvl3pPr>
              <a:lnSpc>
                <a:spcPct val="140000"/>
              </a:lnSpc>
              <a:defRPr sz="1500">
                <a:solidFill>
                  <a:srgbClr val="FFFFFF"/>
                </a:solidFill>
                <a:latin typeface="Georgia"/>
                <a:cs typeface="Georgia"/>
              </a:defRPr>
            </a:lvl3pPr>
            <a:lvl4pPr>
              <a:lnSpc>
                <a:spcPct val="140000"/>
              </a:lnSpc>
              <a:defRPr sz="1500">
                <a:solidFill>
                  <a:srgbClr val="FFFFFF"/>
                </a:solidFill>
                <a:latin typeface="Georgia"/>
                <a:cs typeface="Georgia"/>
              </a:defRPr>
            </a:lvl4pPr>
            <a:lvl5pPr>
              <a:lnSpc>
                <a:spcPct val="140000"/>
              </a:lnSpc>
              <a:defRPr sz="1500">
                <a:solidFill>
                  <a:srgbClr val="FFFFFF"/>
                </a:solidFill>
                <a:latin typeface="Georgia"/>
                <a:cs typeface="Georgia"/>
              </a:defRPr>
            </a:lvl5pPr>
          </a:lstStyle>
          <a:p>
            <a:pPr marL="0" marR="0" lvl="0" indent="0" algn="l" defTabSz="586130" rtl="0" eaLnBrk="1" fontAlgn="auto" latinLnBrk="0" hangingPunct="1">
              <a:lnSpc>
                <a:spcPct val="140000"/>
              </a:lnSpc>
              <a:spcBef>
                <a:spcPct val="20000"/>
              </a:spcBef>
              <a:spcAft>
                <a:spcPts val="0"/>
              </a:spcAft>
              <a:buClrTx/>
              <a:buSzTx/>
              <a:buFont typeface="Arial"/>
              <a:buNone/>
              <a:tabLst/>
              <a:defRPr/>
            </a:pPr>
            <a:r>
              <a:rPr lang="en-US" dirty="0"/>
              <a:t>Write speaker’s name here.</a:t>
            </a:r>
          </a:p>
        </p:txBody>
      </p:sp>
      <p:sp>
        <p:nvSpPr>
          <p:cNvPr id="12" name="Text Placeholder 7"/>
          <p:cNvSpPr>
            <a:spLocks noGrp="1"/>
          </p:cNvSpPr>
          <p:nvPr>
            <p:ph type="body" sz="quarter" idx="15" hasCustomPrompt="1"/>
          </p:nvPr>
        </p:nvSpPr>
        <p:spPr>
          <a:xfrm>
            <a:off x="6898546" y="4106336"/>
            <a:ext cx="4719229" cy="437447"/>
          </a:xfrm>
          <a:prstGeom prst="rect">
            <a:avLst/>
          </a:prstGeom>
        </p:spPr>
        <p:txBody>
          <a:bodyPr vert="horz"/>
          <a:lstStyle>
            <a:lvl1pPr marL="0" indent="0" algn="l">
              <a:lnSpc>
                <a:spcPct val="130000"/>
              </a:lnSpc>
              <a:buNone/>
              <a:defRPr sz="1500" b="0" i="0" baseline="0">
                <a:solidFill>
                  <a:schemeClr val="bg1">
                    <a:lumMod val="75000"/>
                  </a:schemeClr>
                </a:solidFill>
                <a:latin typeface="+mj-lt"/>
                <a:cs typeface="Lucida Sans"/>
              </a:defRPr>
            </a:lvl1pPr>
            <a:lvl2pPr>
              <a:defRPr sz="3100" b="0" i="0">
                <a:latin typeface="Lucida Sans"/>
                <a:cs typeface="Lucida Sans"/>
              </a:defRPr>
            </a:lvl2pPr>
            <a:lvl3pPr>
              <a:defRPr sz="3100" b="0" i="0">
                <a:latin typeface="Lucida Sans"/>
                <a:cs typeface="Lucida Sans"/>
              </a:defRPr>
            </a:lvl3pPr>
            <a:lvl4pPr>
              <a:defRPr sz="3100" b="0" i="0">
                <a:latin typeface="Lucida Sans"/>
                <a:cs typeface="Lucida Sans"/>
              </a:defRPr>
            </a:lvl4pPr>
            <a:lvl5pPr>
              <a:defRPr sz="3100" b="0" i="0">
                <a:latin typeface="Lucida Sans"/>
                <a:cs typeface="Lucida Sans"/>
              </a:defRPr>
            </a:lvl5pPr>
          </a:lstStyle>
          <a:p>
            <a:pPr lvl="0"/>
            <a:r>
              <a:rPr lang="en-US" dirty="0"/>
              <a:t>Type Presentation subtitle here. </a:t>
            </a:r>
          </a:p>
        </p:txBody>
      </p:sp>
      <p:sp>
        <p:nvSpPr>
          <p:cNvPr id="13" name="Text Placeholder 11"/>
          <p:cNvSpPr>
            <a:spLocks noGrp="1"/>
          </p:cNvSpPr>
          <p:nvPr>
            <p:ph type="body" sz="quarter" idx="16" hasCustomPrompt="1"/>
          </p:nvPr>
        </p:nvSpPr>
        <p:spPr>
          <a:xfrm>
            <a:off x="6898543" y="5634358"/>
            <a:ext cx="4719231" cy="262055"/>
          </a:xfrm>
          <a:prstGeom prst="rect">
            <a:avLst/>
          </a:prstGeom>
        </p:spPr>
        <p:txBody>
          <a:bodyPr vert="horz" anchor="b"/>
          <a:lstStyle>
            <a:lvl1pPr marL="0" marR="0" indent="0" algn="l" defTabSz="586130" rtl="0" eaLnBrk="1" fontAlgn="auto" latinLnBrk="0" hangingPunct="1">
              <a:lnSpc>
                <a:spcPct val="130000"/>
              </a:lnSpc>
              <a:spcBef>
                <a:spcPct val="20000"/>
              </a:spcBef>
              <a:spcAft>
                <a:spcPts val="0"/>
              </a:spcAft>
              <a:buClrTx/>
              <a:buSzTx/>
              <a:buFont typeface="Arial"/>
              <a:buNone/>
              <a:tabLst/>
              <a:defRPr lang="en-US" sz="1000" b="0" i="0" baseline="0" smtClean="0">
                <a:solidFill>
                  <a:schemeClr val="bg1">
                    <a:lumMod val="75000"/>
                  </a:schemeClr>
                </a:solidFill>
                <a:latin typeface="+mj-lt"/>
                <a:cs typeface="Georgia"/>
              </a:defRPr>
            </a:lvl1pPr>
            <a:lvl2pPr>
              <a:lnSpc>
                <a:spcPct val="140000"/>
              </a:lnSpc>
              <a:defRPr sz="1500">
                <a:solidFill>
                  <a:srgbClr val="FFFFFF"/>
                </a:solidFill>
                <a:latin typeface="Georgia"/>
                <a:cs typeface="Georgia"/>
              </a:defRPr>
            </a:lvl2pPr>
            <a:lvl3pPr>
              <a:lnSpc>
                <a:spcPct val="140000"/>
              </a:lnSpc>
              <a:defRPr sz="1500">
                <a:solidFill>
                  <a:srgbClr val="FFFFFF"/>
                </a:solidFill>
                <a:latin typeface="Georgia"/>
                <a:cs typeface="Georgia"/>
              </a:defRPr>
            </a:lvl3pPr>
            <a:lvl4pPr>
              <a:lnSpc>
                <a:spcPct val="140000"/>
              </a:lnSpc>
              <a:defRPr sz="1500">
                <a:solidFill>
                  <a:srgbClr val="FFFFFF"/>
                </a:solidFill>
                <a:latin typeface="Georgia"/>
                <a:cs typeface="Georgia"/>
              </a:defRPr>
            </a:lvl4pPr>
            <a:lvl5pPr>
              <a:lnSpc>
                <a:spcPct val="140000"/>
              </a:lnSpc>
              <a:defRPr sz="1500">
                <a:solidFill>
                  <a:srgbClr val="FFFFFF"/>
                </a:solidFill>
                <a:latin typeface="Georgia"/>
                <a:cs typeface="Georgia"/>
              </a:defRPr>
            </a:lvl5pPr>
          </a:lstStyle>
          <a:p>
            <a:pPr marL="0" marR="0" lvl="0" indent="0" algn="l" defTabSz="586130" rtl="0" eaLnBrk="1" fontAlgn="auto" latinLnBrk="0" hangingPunct="1">
              <a:lnSpc>
                <a:spcPct val="140000"/>
              </a:lnSpc>
              <a:spcBef>
                <a:spcPct val="20000"/>
              </a:spcBef>
              <a:spcAft>
                <a:spcPts val="0"/>
              </a:spcAft>
              <a:buClrTx/>
              <a:buSzTx/>
              <a:buFont typeface="Arial"/>
              <a:buNone/>
              <a:tabLst/>
              <a:defRPr/>
            </a:pPr>
            <a:r>
              <a:rPr lang="en-US" dirty="0" err="1"/>
              <a:t>firstname.surname@netbuilder.co.uk</a:t>
            </a:r>
            <a:endParaRPr lang="en-US" dirty="0"/>
          </a:p>
        </p:txBody>
      </p:sp>
      <p:sp>
        <p:nvSpPr>
          <p:cNvPr id="14" name="Text Placeholder 11"/>
          <p:cNvSpPr>
            <a:spLocks noGrp="1"/>
          </p:cNvSpPr>
          <p:nvPr>
            <p:ph type="body" sz="quarter" idx="17" hasCustomPrompt="1"/>
          </p:nvPr>
        </p:nvSpPr>
        <p:spPr>
          <a:xfrm>
            <a:off x="6898543" y="5940780"/>
            <a:ext cx="4719231" cy="167304"/>
          </a:xfrm>
          <a:prstGeom prst="rect">
            <a:avLst/>
          </a:prstGeom>
        </p:spPr>
        <p:txBody>
          <a:bodyPr vert="horz" anchor="b"/>
          <a:lstStyle>
            <a:lvl1pPr marL="0" marR="0" indent="0" algn="l" defTabSz="586130" rtl="0" eaLnBrk="1" fontAlgn="auto" latinLnBrk="0" hangingPunct="1">
              <a:lnSpc>
                <a:spcPct val="140000"/>
              </a:lnSpc>
              <a:spcBef>
                <a:spcPct val="20000"/>
              </a:spcBef>
              <a:spcAft>
                <a:spcPts val="0"/>
              </a:spcAft>
              <a:buClrTx/>
              <a:buSzTx/>
              <a:buFont typeface="Arial"/>
              <a:buNone/>
              <a:tabLst/>
              <a:defRPr lang="en-US" sz="1000" spc="154">
                <a:solidFill>
                  <a:schemeClr val="bg2">
                    <a:lumMod val="75000"/>
                  </a:schemeClr>
                </a:solidFill>
                <a:latin typeface="+mj-lt"/>
              </a:defRPr>
            </a:lvl1pPr>
            <a:lvl2pPr>
              <a:lnSpc>
                <a:spcPct val="140000"/>
              </a:lnSpc>
              <a:defRPr sz="1500">
                <a:solidFill>
                  <a:srgbClr val="FFFFFF"/>
                </a:solidFill>
                <a:latin typeface="Georgia"/>
                <a:cs typeface="Georgia"/>
              </a:defRPr>
            </a:lvl2pPr>
            <a:lvl3pPr>
              <a:lnSpc>
                <a:spcPct val="140000"/>
              </a:lnSpc>
              <a:defRPr sz="1500">
                <a:solidFill>
                  <a:srgbClr val="FFFFFF"/>
                </a:solidFill>
                <a:latin typeface="Georgia"/>
                <a:cs typeface="Georgia"/>
              </a:defRPr>
            </a:lvl3pPr>
            <a:lvl4pPr>
              <a:lnSpc>
                <a:spcPct val="140000"/>
              </a:lnSpc>
              <a:defRPr sz="1500">
                <a:solidFill>
                  <a:srgbClr val="FFFFFF"/>
                </a:solidFill>
                <a:latin typeface="Georgia"/>
                <a:cs typeface="Georgia"/>
              </a:defRPr>
            </a:lvl4pPr>
            <a:lvl5pPr>
              <a:lnSpc>
                <a:spcPct val="140000"/>
              </a:lnSpc>
              <a:defRPr sz="1500">
                <a:solidFill>
                  <a:srgbClr val="FFFFFF"/>
                </a:solidFill>
                <a:latin typeface="Georgia"/>
                <a:cs typeface="Georgia"/>
              </a:defRPr>
            </a:lvl5pPr>
          </a:lstStyle>
          <a:p>
            <a:pPr marL="0" marR="0" lvl="0" indent="0" algn="l" defTabSz="586130" rtl="0" eaLnBrk="1" fontAlgn="auto" latinLnBrk="0" hangingPunct="1">
              <a:lnSpc>
                <a:spcPct val="140000"/>
              </a:lnSpc>
              <a:spcBef>
                <a:spcPct val="20000"/>
              </a:spcBef>
              <a:spcAft>
                <a:spcPts val="0"/>
              </a:spcAft>
              <a:buClrTx/>
              <a:buSzTx/>
              <a:buFont typeface="Arial"/>
              <a:buNone/>
              <a:tabLst/>
              <a:defRPr/>
            </a:pPr>
            <a:r>
              <a:rPr lang="en-US" dirty="0"/>
              <a:t>+44 (0)7xxx xxx xxx</a:t>
            </a:r>
          </a:p>
        </p:txBody>
      </p:sp>
      <p:sp>
        <p:nvSpPr>
          <p:cNvPr id="15" name="Text Placeholder 11"/>
          <p:cNvSpPr>
            <a:spLocks noGrp="1"/>
          </p:cNvSpPr>
          <p:nvPr>
            <p:ph type="body" sz="quarter" idx="18" hasCustomPrompt="1"/>
          </p:nvPr>
        </p:nvSpPr>
        <p:spPr>
          <a:xfrm>
            <a:off x="6898543" y="5150565"/>
            <a:ext cx="4719231" cy="296323"/>
          </a:xfrm>
          <a:prstGeom prst="rect">
            <a:avLst/>
          </a:prstGeom>
        </p:spPr>
        <p:txBody>
          <a:bodyPr vert="horz"/>
          <a:lstStyle>
            <a:lvl1pPr marL="0" marR="0" indent="0" algn="l" defTabSz="586130" rtl="0" eaLnBrk="1" fontAlgn="auto" latinLnBrk="0" hangingPunct="1">
              <a:lnSpc>
                <a:spcPct val="130000"/>
              </a:lnSpc>
              <a:spcBef>
                <a:spcPct val="20000"/>
              </a:spcBef>
              <a:spcAft>
                <a:spcPts val="0"/>
              </a:spcAft>
              <a:buClrTx/>
              <a:buSzTx/>
              <a:buFont typeface="Arial"/>
              <a:buNone/>
              <a:tabLst/>
              <a:defRPr lang="en-US" sz="1300" b="0" i="0" baseline="0" smtClean="0">
                <a:solidFill>
                  <a:schemeClr val="bg1">
                    <a:lumMod val="75000"/>
                  </a:schemeClr>
                </a:solidFill>
                <a:latin typeface="+mj-lt"/>
                <a:cs typeface="Lucida Sans"/>
              </a:defRPr>
            </a:lvl1pPr>
            <a:lvl2pPr>
              <a:lnSpc>
                <a:spcPct val="140000"/>
              </a:lnSpc>
              <a:defRPr sz="1500">
                <a:solidFill>
                  <a:srgbClr val="FFFFFF"/>
                </a:solidFill>
                <a:latin typeface="Georgia"/>
                <a:cs typeface="Georgia"/>
              </a:defRPr>
            </a:lvl2pPr>
            <a:lvl3pPr>
              <a:lnSpc>
                <a:spcPct val="140000"/>
              </a:lnSpc>
              <a:defRPr sz="1500">
                <a:solidFill>
                  <a:srgbClr val="FFFFFF"/>
                </a:solidFill>
                <a:latin typeface="Georgia"/>
                <a:cs typeface="Georgia"/>
              </a:defRPr>
            </a:lvl3pPr>
            <a:lvl4pPr>
              <a:lnSpc>
                <a:spcPct val="140000"/>
              </a:lnSpc>
              <a:defRPr sz="1500">
                <a:solidFill>
                  <a:srgbClr val="FFFFFF"/>
                </a:solidFill>
                <a:latin typeface="Georgia"/>
                <a:cs typeface="Georgia"/>
              </a:defRPr>
            </a:lvl4pPr>
            <a:lvl5pPr>
              <a:lnSpc>
                <a:spcPct val="140000"/>
              </a:lnSpc>
              <a:defRPr sz="1500">
                <a:solidFill>
                  <a:srgbClr val="FFFFFF"/>
                </a:solidFill>
                <a:latin typeface="Georgia"/>
                <a:cs typeface="Georgia"/>
              </a:defRPr>
            </a:lvl5pPr>
          </a:lstStyle>
          <a:p>
            <a:pPr marL="0" marR="0" lvl="0" indent="0" algn="l" defTabSz="586130" rtl="0" eaLnBrk="1" fontAlgn="auto" latinLnBrk="0" hangingPunct="1">
              <a:lnSpc>
                <a:spcPct val="140000"/>
              </a:lnSpc>
              <a:spcBef>
                <a:spcPct val="20000"/>
              </a:spcBef>
              <a:spcAft>
                <a:spcPts val="0"/>
              </a:spcAft>
              <a:buClrTx/>
              <a:buSzTx/>
              <a:buFont typeface="Arial"/>
              <a:buNone/>
              <a:tabLst/>
              <a:defRPr/>
            </a:pPr>
            <a:r>
              <a:rPr lang="en-US" dirty="0"/>
              <a:t>Write speaker’s job title here.</a:t>
            </a:r>
          </a:p>
        </p:txBody>
      </p:sp>
      <p:sp>
        <p:nvSpPr>
          <p:cNvPr id="4" name="Date Placeholder 3"/>
          <p:cNvSpPr>
            <a:spLocks noGrp="1"/>
          </p:cNvSpPr>
          <p:nvPr>
            <p:ph type="dt" sz="half" idx="10"/>
          </p:nvPr>
        </p:nvSpPr>
        <p:spPr>
          <a:xfrm>
            <a:off x="6898545" y="3050380"/>
            <a:ext cx="4214299" cy="363854"/>
          </a:xfrm>
          <a:prstGeom prst="rect">
            <a:avLst/>
          </a:prstGeom>
        </p:spPr>
        <p:txBody>
          <a:bodyPr lIns="117226" tIns="58613" rIns="117226" bIns="58613"/>
          <a:lstStyle>
            <a:lvl1pPr>
              <a:defRPr>
                <a:solidFill>
                  <a:schemeClr val="accent1"/>
                </a:solidFill>
                <a:latin typeface="+mj-lt"/>
                <a:cs typeface="Lucida Sans"/>
              </a:defRPr>
            </a:lvl1pPr>
          </a:lstStyle>
          <a:p>
            <a:fld id="{CC266BEB-92DF-F34C-91AF-CD6E4118BEBC}" type="datetime3">
              <a:rPr lang="en-GB" smtClean="0"/>
              <a:pPr/>
              <a:t>7 December, 2017</a:t>
            </a:fld>
            <a:endParaRPr lang="en-US" dirty="0"/>
          </a:p>
        </p:txBody>
      </p:sp>
    </p:spTree>
    <p:extLst>
      <p:ext uri="{BB962C8B-B14F-4D97-AF65-F5344CB8AC3E}">
        <p14:creationId xmlns:p14="http://schemas.microsoft.com/office/powerpoint/2010/main" val="6712797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4" name="Title Placeholder 3"/>
          <p:cNvSpPr>
            <a:spLocks noGrp="1"/>
          </p:cNvSpPr>
          <p:nvPr>
            <p:ph type="title"/>
          </p:nvPr>
        </p:nvSpPr>
        <p:spPr>
          <a:xfrm>
            <a:off x="414000" y="664788"/>
            <a:ext cx="9126000" cy="626400"/>
          </a:xfrm>
          <a:prstGeom prst="rect">
            <a:avLst/>
          </a:prstGeom>
        </p:spPr>
        <p:txBody>
          <a:bodyPr vert="horz" lIns="91440" tIns="45720" rIns="91440" bIns="45720" rtlCol="0" anchor="b" anchorCtr="0">
            <a:normAutofit/>
          </a:bodyPr>
          <a:lstStyle/>
          <a:p>
            <a:r>
              <a:rPr lang="en-GB"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56.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GB" dirty="0"/>
              <a:t>Databases SQL</a:t>
            </a:r>
            <a:endParaRPr lang="en-US" dirty="0"/>
          </a:p>
        </p:txBody>
      </p:sp>
      <p:sp>
        <p:nvSpPr>
          <p:cNvPr id="2" name="Text Placeholder 1"/>
          <p:cNvSpPr>
            <a:spLocks noGrp="1"/>
          </p:cNvSpPr>
          <p:nvPr>
            <p:ph type="subTitle" idx="1"/>
          </p:nvPr>
        </p:nvSpPr>
        <p:spPr/>
        <p:txBody>
          <a:bodyPr/>
          <a:lstStyle/>
          <a:p>
            <a:r>
              <a:rPr lang="en-GB" dirty="0"/>
              <a:t>Introduction </a:t>
            </a:r>
            <a:r>
              <a:rPr lang="en-GB"/>
              <a:t>to SQL</a:t>
            </a:r>
            <a:endParaRPr lang="en-GB" dirty="0"/>
          </a:p>
        </p:txBody>
      </p:sp>
    </p:spTree>
    <p:extLst>
      <p:ext uri="{BB962C8B-B14F-4D97-AF65-F5344CB8AC3E}">
        <p14:creationId xmlns:p14="http://schemas.microsoft.com/office/powerpoint/2010/main" val="3178624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7335726" cy="4546800"/>
          </a:xfrm>
        </p:spPr>
        <p:txBody>
          <a:bodyPr/>
          <a:lstStyle/>
          <a:p>
            <a:r>
              <a:rPr lang="en-GB" dirty="0"/>
              <a:t>Essentially there are 3 key types and how you use the sub-types within this will determine your efficiency</a:t>
            </a:r>
            <a:endParaRPr lang="en-GB" dirty="0">
              <a:cs typeface="Consolas" panose="020B0609020204030204" pitchFamily="49" charset="0"/>
            </a:endParaRPr>
          </a:p>
          <a:p>
            <a:pPr lvl="1"/>
            <a:r>
              <a:rPr lang="en-GB" dirty="0">
                <a:cs typeface="Consolas" panose="020B0609020204030204" pitchFamily="49" charset="0"/>
              </a:rPr>
              <a:t>Numeric</a:t>
            </a:r>
          </a:p>
          <a:p>
            <a:pPr lvl="1"/>
            <a:r>
              <a:rPr lang="en-GB" dirty="0">
                <a:cs typeface="Consolas" panose="020B0609020204030204" pitchFamily="49" charset="0"/>
              </a:rPr>
              <a:t>Text</a:t>
            </a:r>
          </a:p>
          <a:p>
            <a:pPr lvl="1"/>
            <a:r>
              <a:rPr lang="en-GB" dirty="0">
                <a:cs typeface="Consolas" panose="020B0609020204030204" pitchFamily="49" charset="0"/>
              </a:rPr>
              <a:t>Date/Time</a:t>
            </a:r>
          </a:p>
        </p:txBody>
      </p:sp>
      <p:sp>
        <p:nvSpPr>
          <p:cNvPr id="6" name="Title 5"/>
          <p:cNvSpPr>
            <a:spLocks noGrp="1"/>
          </p:cNvSpPr>
          <p:nvPr>
            <p:ph type="title"/>
          </p:nvPr>
        </p:nvSpPr>
        <p:spPr/>
        <p:txBody>
          <a:bodyPr>
            <a:normAutofit fontScale="90000"/>
          </a:bodyPr>
          <a:lstStyle/>
          <a:p>
            <a:r>
              <a:rPr lang="en-GB" dirty="0"/>
              <a:t>Data types</a:t>
            </a:r>
          </a:p>
        </p:txBody>
      </p:sp>
    </p:spTree>
    <p:extLst>
      <p:ext uri="{BB962C8B-B14F-4D97-AF65-F5344CB8AC3E}">
        <p14:creationId xmlns:p14="http://schemas.microsoft.com/office/powerpoint/2010/main" val="364121210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414000" y="1615308"/>
            <a:ext cx="5607031" cy="4546800"/>
          </a:xfrm>
        </p:spPr>
        <p:txBody>
          <a:bodyPr>
            <a:normAutofit/>
          </a:bodyPr>
          <a:lstStyle/>
          <a:p>
            <a:r>
              <a:rPr lang="en-GB" dirty="0"/>
              <a:t>With Objects First you start by creating the code and then engineering the database later.</a:t>
            </a:r>
            <a:br>
              <a:rPr lang="en-GB" dirty="0"/>
            </a:br>
            <a:endParaRPr lang="en-GB" dirty="0"/>
          </a:p>
          <a:p>
            <a:r>
              <a:rPr lang="en-GB" dirty="0"/>
              <a:t>Libraries like Java EE’s JPA API provides a specification for reverse engineering database from code.</a:t>
            </a:r>
            <a:br>
              <a:rPr lang="en-GB" dirty="0"/>
            </a:br>
            <a:endParaRPr lang="en-GB" dirty="0"/>
          </a:p>
          <a:p>
            <a:r>
              <a:rPr lang="en-GB" dirty="0"/>
              <a:t>The advantage of this method is that we can change the database structure on the fly as it does not yet exist.</a:t>
            </a:r>
          </a:p>
        </p:txBody>
      </p:sp>
      <p:sp>
        <p:nvSpPr>
          <p:cNvPr id="2" name="Title 1"/>
          <p:cNvSpPr>
            <a:spLocks noGrp="1"/>
          </p:cNvSpPr>
          <p:nvPr>
            <p:ph type="title"/>
          </p:nvPr>
        </p:nvSpPr>
        <p:spPr/>
        <p:txBody>
          <a:bodyPr>
            <a:normAutofit fontScale="90000"/>
          </a:bodyPr>
          <a:lstStyle/>
          <a:p>
            <a:r>
              <a:rPr lang="en-GB" dirty="0"/>
              <a:t>Objects First vs. Tables First</a:t>
            </a:r>
          </a:p>
        </p:txBody>
      </p:sp>
      <p:sp>
        <p:nvSpPr>
          <p:cNvPr id="9" name="Content Placeholder 8"/>
          <p:cNvSpPr>
            <a:spLocks noGrp="1"/>
          </p:cNvSpPr>
          <p:nvPr>
            <p:ph sz="quarter" idx="4294967295"/>
          </p:nvPr>
        </p:nvSpPr>
        <p:spPr>
          <a:xfrm>
            <a:off x="6119315" y="1619975"/>
            <a:ext cx="5602287" cy="4422775"/>
          </a:xfrm>
        </p:spPr>
        <p:txBody>
          <a:bodyPr/>
          <a:lstStyle/>
          <a:p>
            <a:r>
              <a:rPr lang="en-GB" dirty="0"/>
              <a:t>With Tables First you start by engineering the database and then creating the code later.</a:t>
            </a:r>
            <a:br>
              <a:rPr lang="en-GB" dirty="0"/>
            </a:br>
            <a:endParaRPr lang="en-GB" dirty="0"/>
          </a:p>
          <a:p>
            <a:r>
              <a:rPr lang="en-GB" dirty="0"/>
              <a:t>Cheaper if there is already an existing database or if there are multiple systems that will rely on the database.</a:t>
            </a:r>
            <a:br>
              <a:rPr lang="en-GB" dirty="0"/>
            </a:br>
            <a:endParaRPr lang="en-GB" dirty="0"/>
          </a:p>
          <a:p>
            <a:r>
              <a:rPr lang="en-GB" dirty="0"/>
              <a:t>The advantage is that we have a rigid structure in place and other developers know exactly what they are working with.</a:t>
            </a:r>
          </a:p>
        </p:txBody>
      </p:sp>
    </p:spTree>
    <p:extLst>
      <p:ext uri="{BB962C8B-B14F-4D97-AF65-F5344CB8AC3E}">
        <p14:creationId xmlns:p14="http://schemas.microsoft.com/office/powerpoint/2010/main" val="120525169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5"/>
          </p:nvPr>
        </p:nvSpPr>
        <p:spPr>
          <a:xfrm>
            <a:off x="414000" y="1544760"/>
            <a:ext cx="8993861" cy="4546800"/>
          </a:xfrm>
        </p:spPr>
        <p:txBody>
          <a:bodyPr/>
          <a:lstStyle/>
          <a:p>
            <a:r>
              <a:rPr lang="en-GB" sz="1800" dirty="0"/>
              <a:t>ERDs are used to show the design of a database schema with names, columns and relationships.</a:t>
            </a:r>
            <a:br>
              <a:rPr lang="en-GB" sz="1800" dirty="0"/>
            </a:br>
            <a:endParaRPr lang="en-GB" sz="1800" dirty="0"/>
          </a:p>
          <a:p>
            <a:r>
              <a:rPr lang="en-GB" sz="1800" dirty="0"/>
              <a:t>The ERD focuses on the DATA not code objects.</a:t>
            </a:r>
            <a:br>
              <a:rPr lang="en-GB" sz="1800" dirty="0"/>
            </a:br>
            <a:endParaRPr lang="en-GB" sz="1800" dirty="0"/>
          </a:p>
          <a:p>
            <a:r>
              <a:rPr lang="en-GB" sz="1800" dirty="0"/>
              <a:t>When creating the ERD, think in terms of the end user, use your user stories to include the relevant data in a logical format.</a:t>
            </a:r>
            <a:br>
              <a:rPr lang="en-GB" sz="1800" dirty="0"/>
            </a:br>
            <a:endParaRPr lang="en-GB" sz="1800" dirty="0"/>
          </a:p>
          <a:p>
            <a:r>
              <a:rPr lang="en-GB" sz="1800" dirty="0"/>
              <a:t>Don’t include unnecessary information.</a:t>
            </a:r>
            <a:br>
              <a:rPr lang="en-GB" sz="1800" dirty="0"/>
            </a:br>
            <a:endParaRPr lang="en-GB" sz="1800" dirty="0"/>
          </a:p>
          <a:p>
            <a:r>
              <a:rPr lang="en-GB" sz="1800" dirty="0"/>
              <a:t>MySQL Workbench has a good ERD modelling tool built in that we will look at later</a:t>
            </a:r>
          </a:p>
        </p:txBody>
      </p:sp>
      <p:sp>
        <p:nvSpPr>
          <p:cNvPr id="2" name="Title 1"/>
          <p:cNvSpPr>
            <a:spLocks noGrp="1"/>
          </p:cNvSpPr>
          <p:nvPr>
            <p:ph type="title"/>
          </p:nvPr>
        </p:nvSpPr>
        <p:spPr/>
        <p:txBody>
          <a:bodyPr>
            <a:normAutofit fontScale="90000"/>
          </a:bodyPr>
          <a:lstStyle/>
          <a:p>
            <a:r>
              <a:rPr lang="en-GB" dirty="0"/>
              <a:t>Entity Relationship Diagrams</a:t>
            </a:r>
            <a:endParaRPr lang="en-US" dirty="0"/>
          </a:p>
        </p:txBody>
      </p:sp>
    </p:spTree>
    <p:extLst>
      <p:ext uri="{BB962C8B-B14F-4D97-AF65-F5344CB8AC3E}">
        <p14:creationId xmlns:p14="http://schemas.microsoft.com/office/powerpoint/2010/main" val="40811505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Cardinality – entity relationships</a:t>
            </a:r>
          </a:p>
        </p:txBody>
      </p:sp>
      <p:graphicFrame>
        <p:nvGraphicFramePr>
          <p:cNvPr id="10" name="Table 9"/>
          <p:cNvGraphicFramePr>
            <a:graphicFrameLocks noGrp="1"/>
          </p:cNvGraphicFramePr>
          <p:nvPr>
            <p:extLst>
              <p:ext uri="{D42A27DB-BD31-4B8C-83A1-F6EECF244321}">
                <p14:modId xmlns:p14="http://schemas.microsoft.com/office/powerpoint/2010/main" val="2380600709"/>
              </p:ext>
            </p:extLst>
          </p:nvPr>
        </p:nvGraphicFramePr>
        <p:xfrm>
          <a:off x="458632" y="1443448"/>
          <a:ext cx="7773246" cy="4579715"/>
        </p:xfrm>
        <a:graphic>
          <a:graphicData uri="http://schemas.openxmlformats.org/drawingml/2006/table">
            <a:tbl>
              <a:tblPr firstRow="1" bandRow="1">
                <a:tableStyleId>{5C22544A-7EE6-4342-B048-85BDC9FD1C3A}</a:tableStyleId>
              </a:tblPr>
              <a:tblGrid>
                <a:gridCol w="3669066">
                  <a:extLst>
                    <a:ext uri="{9D8B030D-6E8A-4147-A177-3AD203B41FA5}">
                      <a16:colId xmlns:a16="http://schemas.microsoft.com/office/drawing/2014/main" val="20000"/>
                    </a:ext>
                  </a:extLst>
                </a:gridCol>
                <a:gridCol w="4104180">
                  <a:extLst>
                    <a:ext uri="{9D8B030D-6E8A-4147-A177-3AD203B41FA5}">
                      <a16:colId xmlns:a16="http://schemas.microsoft.com/office/drawing/2014/main" val="20001"/>
                    </a:ext>
                  </a:extLst>
                </a:gridCol>
              </a:tblGrid>
              <a:tr h="915943">
                <a:tc>
                  <a:txBody>
                    <a:bodyPr/>
                    <a:lstStyle/>
                    <a:p>
                      <a:r>
                        <a:rPr lang="en-GB" sz="2200" dirty="0"/>
                        <a:t>Symbol</a:t>
                      </a:r>
                    </a:p>
                  </a:txBody>
                  <a:tcPr marL="121920" marR="121920" marT="54864" marB="54864"/>
                </a:tc>
                <a:tc>
                  <a:txBody>
                    <a:bodyPr/>
                    <a:lstStyle/>
                    <a:p>
                      <a:r>
                        <a:rPr lang="en-GB" sz="2200" dirty="0"/>
                        <a:t>Meaning</a:t>
                      </a:r>
                    </a:p>
                  </a:txBody>
                  <a:tcPr marL="121920" marR="121920" marT="54864" marB="54864"/>
                </a:tc>
                <a:extLst>
                  <a:ext uri="{0D108BD9-81ED-4DB2-BD59-A6C34878D82A}">
                    <a16:rowId xmlns:a16="http://schemas.microsoft.com/office/drawing/2014/main" val="10000"/>
                  </a:ext>
                </a:extLst>
              </a:tr>
              <a:tr h="915943">
                <a:tc>
                  <a:txBody>
                    <a:bodyPr/>
                    <a:lstStyle/>
                    <a:p>
                      <a:endParaRPr lang="en-GB" sz="2200" dirty="0"/>
                    </a:p>
                  </a:txBody>
                  <a:tcPr marL="121920" marR="121920" marT="54864" marB="54864"/>
                </a:tc>
                <a:tc>
                  <a:txBody>
                    <a:bodyPr/>
                    <a:lstStyle/>
                    <a:p>
                      <a:r>
                        <a:rPr lang="en-GB" sz="2200" dirty="0"/>
                        <a:t>One and Only One</a:t>
                      </a:r>
                    </a:p>
                  </a:txBody>
                  <a:tcPr marL="121920" marR="121920" marT="54864" marB="54864"/>
                </a:tc>
                <a:extLst>
                  <a:ext uri="{0D108BD9-81ED-4DB2-BD59-A6C34878D82A}">
                    <a16:rowId xmlns:a16="http://schemas.microsoft.com/office/drawing/2014/main" val="10001"/>
                  </a:ext>
                </a:extLst>
              </a:tr>
              <a:tr h="915943">
                <a:tc>
                  <a:txBody>
                    <a:bodyPr/>
                    <a:lstStyle/>
                    <a:p>
                      <a:endParaRPr lang="en-GB" sz="2200" dirty="0"/>
                    </a:p>
                  </a:txBody>
                  <a:tcPr marL="121920" marR="121920" marT="54864" marB="54864"/>
                </a:tc>
                <a:tc>
                  <a:txBody>
                    <a:bodyPr/>
                    <a:lstStyle/>
                    <a:p>
                      <a:r>
                        <a:rPr lang="en-GB" sz="2200" dirty="0"/>
                        <a:t>Zero or</a:t>
                      </a:r>
                      <a:r>
                        <a:rPr lang="en-GB" sz="2200" baseline="0" dirty="0"/>
                        <a:t> One</a:t>
                      </a:r>
                      <a:endParaRPr lang="en-GB" sz="2200" dirty="0"/>
                    </a:p>
                  </a:txBody>
                  <a:tcPr marL="121920" marR="121920" marT="54864" marB="54864"/>
                </a:tc>
                <a:extLst>
                  <a:ext uri="{0D108BD9-81ED-4DB2-BD59-A6C34878D82A}">
                    <a16:rowId xmlns:a16="http://schemas.microsoft.com/office/drawing/2014/main" val="10002"/>
                  </a:ext>
                </a:extLst>
              </a:tr>
              <a:tr h="915943">
                <a:tc>
                  <a:txBody>
                    <a:bodyPr/>
                    <a:lstStyle/>
                    <a:p>
                      <a:endParaRPr lang="en-GB" sz="2200" dirty="0"/>
                    </a:p>
                  </a:txBody>
                  <a:tcPr marL="121920" marR="121920" marT="54864" marB="54864"/>
                </a:tc>
                <a:tc>
                  <a:txBody>
                    <a:bodyPr/>
                    <a:lstStyle/>
                    <a:p>
                      <a:r>
                        <a:rPr lang="en-GB" sz="2200" dirty="0"/>
                        <a:t>One to Many</a:t>
                      </a:r>
                    </a:p>
                  </a:txBody>
                  <a:tcPr marL="121920" marR="121920" marT="54864" marB="54864"/>
                </a:tc>
                <a:extLst>
                  <a:ext uri="{0D108BD9-81ED-4DB2-BD59-A6C34878D82A}">
                    <a16:rowId xmlns:a16="http://schemas.microsoft.com/office/drawing/2014/main" val="10003"/>
                  </a:ext>
                </a:extLst>
              </a:tr>
              <a:tr h="915943">
                <a:tc>
                  <a:txBody>
                    <a:bodyPr/>
                    <a:lstStyle/>
                    <a:p>
                      <a:endParaRPr lang="en-GB" sz="2200" dirty="0"/>
                    </a:p>
                  </a:txBody>
                  <a:tcPr marL="121920" marR="121920" marT="54864" marB="54864"/>
                </a:tc>
                <a:tc>
                  <a:txBody>
                    <a:bodyPr/>
                    <a:lstStyle/>
                    <a:p>
                      <a:r>
                        <a:rPr lang="en-GB" sz="2200" dirty="0"/>
                        <a:t>Zero</a:t>
                      </a:r>
                      <a:r>
                        <a:rPr lang="en-GB" sz="2200" baseline="0" dirty="0"/>
                        <a:t> to Many</a:t>
                      </a:r>
                      <a:endParaRPr lang="en-GB" sz="2200" dirty="0"/>
                    </a:p>
                  </a:txBody>
                  <a:tcPr marL="121920" marR="121920" marT="54864" marB="54864"/>
                </a:tc>
                <a:extLst>
                  <a:ext uri="{0D108BD9-81ED-4DB2-BD59-A6C34878D82A}">
                    <a16:rowId xmlns:a16="http://schemas.microsoft.com/office/drawing/2014/main" val="10004"/>
                  </a:ext>
                </a:extLst>
              </a:tr>
            </a:tbl>
          </a:graphicData>
        </a:graphic>
      </p:graphicFrame>
      <p:cxnSp>
        <p:nvCxnSpPr>
          <p:cNvPr id="11" name="Straight Connector 10"/>
          <p:cNvCxnSpPr/>
          <p:nvPr/>
        </p:nvCxnSpPr>
        <p:spPr>
          <a:xfrm>
            <a:off x="1007435" y="2986445"/>
            <a:ext cx="2592288"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3311691" y="2824136"/>
            <a:ext cx="0" cy="34564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3215680" y="2824136"/>
            <a:ext cx="0" cy="34564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1050413" y="3861048"/>
            <a:ext cx="2592288"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3407701" y="3688232"/>
            <a:ext cx="0" cy="345640"/>
          </a:xfrm>
          <a:prstGeom prst="line">
            <a:avLst/>
          </a:prstGeom>
        </p:spPr>
        <p:style>
          <a:lnRef idx="3">
            <a:schemeClr val="dk1"/>
          </a:lnRef>
          <a:fillRef idx="0">
            <a:schemeClr val="dk1"/>
          </a:fillRef>
          <a:effectRef idx="2">
            <a:schemeClr val="dk1"/>
          </a:effectRef>
          <a:fontRef idx="minor">
            <a:schemeClr val="tx1"/>
          </a:fontRef>
        </p:style>
      </p:cxnSp>
      <p:sp>
        <p:nvSpPr>
          <p:cNvPr id="16" name="Oval 15"/>
          <p:cNvSpPr/>
          <p:nvPr/>
        </p:nvSpPr>
        <p:spPr>
          <a:xfrm>
            <a:off x="2927648" y="3688229"/>
            <a:ext cx="404357" cy="34564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lIns="117226" tIns="58613" rIns="117226" bIns="58613" rtlCol="0" anchor="ctr"/>
          <a:lstStyle/>
          <a:p>
            <a:pPr algn="ctr"/>
            <a:endParaRPr lang="en-GB"/>
          </a:p>
        </p:txBody>
      </p:sp>
      <p:cxnSp>
        <p:nvCxnSpPr>
          <p:cNvPr id="17" name="Straight Connector 16"/>
          <p:cNvCxnSpPr/>
          <p:nvPr/>
        </p:nvCxnSpPr>
        <p:spPr>
          <a:xfrm>
            <a:off x="1007435" y="4811554"/>
            <a:ext cx="2592288" cy="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3217647" y="4638737"/>
            <a:ext cx="0" cy="34564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flipV="1">
            <a:off x="3311691" y="4638738"/>
            <a:ext cx="288032" cy="172819"/>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335699" y="4811556"/>
            <a:ext cx="264031" cy="172819"/>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1007435" y="5750599"/>
            <a:ext cx="2592288" cy="0"/>
          </a:xfrm>
          <a:prstGeom prst="line">
            <a:avLst/>
          </a:prstGeom>
        </p:spPr>
        <p:style>
          <a:lnRef idx="3">
            <a:schemeClr val="dk1"/>
          </a:lnRef>
          <a:fillRef idx="0">
            <a:schemeClr val="dk1"/>
          </a:fillRef>
          <a:effectRef idx="2">
            <a:schemeClr val="dk1"/>
          </a:effectRef>
          <a:fontRef idx="minor">
            <a:schemeClr val="tx1"/>
          </a:fontRef>
        </p:style>
      </p:cxnSp>
      <p:sp>
        <p:nvSpPr>
          <p:cNvPr id="24" name="Oval 23"/>
          <p:cNvSpPr/>
          <p:nvPr/>
        </p:nvSpPr>
        <p:spPr>
          <a:xfrm>
            <a:off x="2906756" y="5577782"/>
            <a:ext cx="404357" cy="345640"/>
          </a:xfrm>
          <a:prstGeom prst="ellipse">
            <a:avLst/>
          </a:prstGeom>
        </p:spPr>
        <p:style>
          <a:lnRef idx="2">
            <a:schemeClr val="dk1"/>
          </a:lnRef>
          <a:fillRef idx="1">
            <a:schemeClr val="lt1"/>
          </a:fillRef>
          <a:effectRef idx="0">
            <a:schemeClr val="dk1"/>
          </a:effectRef>
          <a:fontRef idx="minor">
            <a:schemeClr val="dk1"/>
          </a:fontRef>
        </p:style>
        <p:txBody>
          <a:bodyPr lIns="117226" tIns="58613" rIns="117226" bIns="58613" rtlCol="0" anchor="ctr"/>
          <a:lstStyle/>
          <a:p>
            <a:pPr algn="ctr"/>
            <a:endParaRPr lang="en-GB"/>
          </a:p>
        </p:txBody>
      </p:sp>
      <p:cxnSp>
        <p:nvCxnSpPr>
          <p:cNvPr id="25" name="Straight Connector 24"/>
          <p:cNvCxnSpPr/>
          <p:nvPr/>
        </p:nvCxnSpPr>
        <p:spPr>
          <a:xfrm flipV="1">
            <a:off x="3311113" y="5584944"/>
            <a:ext cx="288032" cy="172819"/>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3311623" y="5757765"/>
            <a:ext cx="264031" cy="172819"/>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88968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pPr marL="457200" indent="-457200">
              <a:buFont typeface="+mj-lt"/>
              <a:buAutoNum type="arabicPeriod"/>
            </a:pPr>
            <a:r>
              <a:rPr lang="en-GB" dirty="0"/>
              <a:t>Identify the Entity</a:t>
            </a:r>
          </a:p>
          <a:p>
            <a:pPr marL="457200" indent="-457200">
              <a:buFont typeface="+mj-lt"/>
              <a:buAutoNum type="arabicPeriod"/>
            </a:pPr>
            <a:r>
              <a:rPr lang="en-GB" dirty="0"/>
              <a:t>Identify the Attributes</a:t>
            </a:r>
          </a:p>
          <a:p>
            <a:pPr marL="457200" indent="-457200">
              <a:buFont typeface="+mj-lt"/>
              <a:buAutoNum type="arabicPeriod"/>
            </a:pPr>
            <a:r>
              <a:rPr lang="en-GB" dirty="0"/>
              <a:t>Identify the Primary Keys</a:t>
            </a:r>
          </a:p>
          <a:p>
            <a:pPr marL="457200" indent="-457200">
              <a:buFont typeface="+mj-lt"/>
              <a:buAutoNum type="arabicPeriod"/>
            </a:pPr>
            <a:r>
              <a:rPr lang="en-GB" dirty="0"/>
              <a:t>Identify the relationships</a:t>
            </a:r>
          </a:p>
          <a:p>
            <a:pPr marL="457200" indent="-457200">
              <a:buFont typeface="+mj-lt"/>
              <a:buAutoNum type="arabicPeriod"/>
            </a:pPr>
            <a:r>
              <a:rPr lang="en-GB" dirty="0"/>
              <a:t>Identify the cardinality</a:t>
            </a:r>
          </a:p>
          <a:p>
            <a:pPr marL="457200" indent="-457200">
              <a:buFont typeface="+mj-lt"/>
              <a:buAutoNum type="arabicPeriod"/>
            </a:pPr>
            <a:r>
              <a:rPr lang="en-GB" dirty="0"/>
              <a:t>Draw a Draft</a:t>
            </a:r>
          </a:p>
          <a:p>
            <a:pPr marL="457200" indent="-457200">
              <a:buFont typeface="+mj-lt"/>
              <a:buAutoNum type="arabicPeriod"/>
            </a:pPr>
            <a:r>
              <a:rPr lang="en-GB" dirty="0"/>
              <a:t>Map the Attributes</a:t>
            </a:r>
          </a:p>
          <a:p>
            <a:pPr marL="457200" indent="-457200">
              <a:buFont typeface="+mj-lt"/>
              <a:buAutoNum type="arabicPeriod"/>
            </a:pPr>
            <a:r>
              <a:rPr lang="en-GB" dirty="0"/>
              <a:t>Refine the ERD</a:t>
            </a:r>
          </a:p>
        </p:txBody>
      </p:sp>
      <p:sp>
        <p:nvSpPr>
          <p:cNvPr id="7" name="Title 6"/>
          <p:cNvSpPr>
            <a:spLocks noGrp="1"/>
          </p:cNvSpPr>
          <p:nvPr>
            <p:ph type="title"/>
          </p:nvPr>
        </p:nvSpPr>
        <p:spPr>
          <a:xfrm>
            <a:off x="414000" y="651960"/>
            <a:ext cx="9126000" cy="626400"/>
          </a:xfrm>
        </p:spPr>
        <p:txBody>
          <a:bodyPr>
            <a:normAutofit fontScale="90000"/>
          </a:bodyPr>
          <a:lstStyle/>
          <a:p>
            <a:r>
              <a:rPr lang="en-GB" dirty="0"/>
              <a:t>ERD Creation Steps</a:t>
            </a:r>
            <a:endParaRPr lang="en-US" dirty="0"/>
          </a:p>
        </p:txBody>
      </p:sp>
      <p:sp>
        <p:nvSpPr>
          <p:cNvPr id="5" name="Content Placeholder 4"/>
          <p:cNvSpPr>
            <a:spLocks noGrp="1"/>
          </p:cNvSpPr>
          <p:nvPr>
            <p:ph sz="quarter" idx="4294967295"/>
          </p:nvPr>
        </p:nvSpPr>
        <p:spPr>
          <a:xfrm>
            <a:off x="5307892" y="1620623"/>
            <a:ext cx="5602287" cy="4433887"/>
          </a:xfrm>
        </p:spPr>
        <p:txBody>
          <a:bodyPr/>
          <a:lstStyle/>
          <a:p>
            <a:r>
              <a:rPr lang="en-GB" dirty="0"/>
              <a:t>Take your user stories.</a:t>
            </a:r>
          </a:p>
          <a:p>
            <a:r>
              <a:rPr lang="en-GB" dirty="0"/>
              <a:t>Pick one.</a:t>
            </a:r>
          </a:p>
          <a:p>
            <a:r>
              <a:rPr lang="en-GB" dirty="0"/>
              <a:t>Follow these steps using the information in the user story.</a:t>
            </a:r>
          </a:p>
          <a:p>
            <a:r>
              <a:rPr lang="en-GB" dirty="0"/>
              <a:t>When you’ve finished step 8, Pick another one.</a:t>
            </a:r>
          </a:p>
          <a:p>
            <a:r>
              <a:rPr lang="en-GB" dirty="0"/>
              <a:t>Repeat till there are no more user stories.</a:t>
            </a:r>
          </a:p>
          <a:p>
            <a:r>
              <a:rPr lang="en-GB" dirty="0"/>
              <a:t>Most user stories will need to be looked at more than once.</a:t>
            </a:r>
          </a:p>
          <a:p>
            <a:r>
              <a:rPr lang="en-GB" dirty="0"/>
              <a:t>Don’t add anything that isn’t in a user story.</a:t>
            </a:r>
          </a:p>
        </p:txBody>
      </p:sp>
    </p:spTree>
    <p:extLst>
      <p:ext uri="{BB962C8B-B14F-4D97-AF65-F5344CB8AC3E}">
        <p14:creationId xmlns:p14="http://schemas.microsoft.com/office/powerpoint/2010/main" val="376867249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6935891" cy="4546800"/>
          </a:xfrm>
        </p:spPr>
        <p:txBody>
          <a:bodyPr/>
          <a:lstStyle/>
          <a:p>
            <a:pPr marL="0" indent="0">
              <a:buNone/>
            </a:pPr>
            <a:r>
              <a:rPr lang="en-GB" i="1" dirty="0"/>
              <a:t>“As a customer I want to find books by a specific author to find other works by that author I may be interested in.”</a:t>
            </a:r>
          </a:p>
          <a:p>
            <a:endParaRPr lang="en-GB" i="1" dirty="0"/>
          </a:p>
          <a:p>
            <a:r>
              <a:rPr lang="en-GB" dirty="0"/>
              <a:t>Here we can identify two entities: Book and Author.</a:t>
            </a:r>
          </a:p>
          <a:p>
            <a:endParaRPr lang="en-GB" i="1" dirty="0"/>
          </a:p>
        </p:txBody>
      </p:sp>
      <p:sp>
        <p:nvSpPr>
          <p:cNvPr id="7" name="Title 6"/>
          <p:cNvSpPr>
            <a:spLocks noGrp="1"/>
          </p:cNvSpPr>
          <p:nvPr>
            <p:ph type="title"/>
          </p:nvPr>
        </p:nvSpPr>
        <p:spPr/>
        <p:txBody>
          <a:bodyPr>
            <a:normAutofit fontScale="90000"/>
          </a:bodyPr>
          <a:lstStyle/>
          <a:p>
            <a:r>
              <a:rPr lang="en-GB" dirty="0"/>
              <a:t>1. Identify the Entity</a:t>
            </a:r>
            <a:endParaRPr lang="en-US" dirty="0"/>
          </a:p>
        </p:txBody>
      </p:sp>
    </p:spTree>
    <p:extLst>
      <p:ext uri="{BB962C8B-B14F-4D97-AF65-F5344CB8AC3E}">
        <p14:creationId xmlns:p14="http://schemas.microsoft.com/office/powerpoint/2010/main" val="107185168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1" y="1544760"/>
            <a:ext cx="8100114" cy="4546800"/>
          </a:xfrm>
        </p:spPr>
        <p:txBody>
          <a:bodyPr/>
          <a:lstStyle/>
          <a:p>
            <a:pPr marL="0" indent="0">
              <a:buNone/>
            </a:pPr>
            <a:r>
              <a:rPr lang="en-GB" i="1" dirty="0"/>
              <a:t>“As a customer I want to find books by a specific author to find other works by that author I may be interested in.”</a:t>
            </a:r>
          </a:p>
          <a:p>
            <a:pPr marL="0" indent="0">
              <a:buNone/>
            </a:pPr>
            <a:endParaRPr lang="en-GB" i="1" dirty="0"/>
          </a:p>
          <a:p>
            <a:pPr lvl="1"/>
            <a:r>
              <a:rPr lang="en-GB" dirty="0"/>
              <a:t>Here we can identify that for book we have an attribute of author.</a:t>
            </a:r>
          </a:p>
          <a:p>
            <a:endParaRPr lang="en-GB" dirty="0"/>
          </a:p>
          <a:p>
            <a:pPr lvl="1"/>
            <a:r>
              <a:rPr lang="en-GB" dirty="0"/>
              <a:t>Because we are looking at both entities we can also see that author has an implied attribute of name.</a:t>
            </a:r>
          </a:p>
          <a:p>
            <a:endParaRPr lang="en-GB" dirty="0"/>
          </a:p>
          <a:p>
            <a:pPr lvl="1"/>
            <a:r>
              <a:rPr lang="en-GB" dirty="0"/>
              <a:t>We don’t have to identify an attribute in every user story, this will be one of several stories so we aren’t expecting to find everything.</a:t>
            </a:r>
          </a:p>
          <a:p>
            <a:pPr marL="0" indent="0">
              <a:buNone/>
            </a:pPr>
            <a:endParaRPr lang="en-GB" i="1" dirty="0"/>
          </a:p>
        </p:txBody>
      </p:sp>
      <p:sp>
        <p:nvSpPr>
          <p:cNvPr id="7" name="Title 6"/>
          <p:cNvSpPr>
            <a:spLocks noGrp="1"/>
          </p:cNvSpPr>
          <p:nvPr>
            <p:ph type="title"/>
          </p:nvPr>
        </p:nvSpPr>
        <p:spPr/>
        <p:txBody>
          <a:bodyPr>
            <a:normAutofit fontScale="90000"/>
          </a:bodyPr>
          <a:lstStyle/>
          <a:p>
            <a:r>
              <a:rPr lang="en-GB" dirty="0"/>
              <a:t>2. Identify the Attributes</a:t>
            </a:r>
          </a:p>
        </p:txBody>
      </p:sp>
    </p:spTree>
    <p:extLst>
      <p:ext uri="{BB962C8B-B14F-4D97-AF65-F5344CB8AC3E}">
        <p14:creationId xmlns:p14="http://schemas.microsoft.com/office/powerpoint/2010/main" val="33368198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pPr marL="0" indent="0">
              <a:buNone/>
            </a:pPr>
            <a:r>
              <a:rPr lang="en-GB" sz="1800" i="1" dirty="0"/>
              <a:t>“As a customer I want to find books by a specific author to find other works by that author I may be interested in.”</a:t>
            </a:r>
          </a:p>
          <a:p>
            <a:pPr marL="0" indent="0">
              <a:buNone/>
            </a:pPr>
            <a:endParaRPr lang="en-GB" sz="1800" i="1" dirty="0"/>
          </a:p>
          <a:p>
            <a:r>
              <a:rPr lang="en-GB" sz="1800" dirty="0"/>
              <a:t>Some entities may not have a single attribute that is always unique. </a:t>
            </a:r>
          </a:p>
          <a:p>
            <a:r>
              <a:rPr lang="en-GB" sz="1800" dirty="0"/>
              <a:t>In these cases we can think about whether or not we could use multiple attributes as a composite key.</a:t>
            </a:r>
          </a:p>
          <a:p>
            <a:endParaRPr lang="en-GB" sz="1800" dirty="0"/>
          </a:p>
          <a:p>
            <a:r>
              <a:rPr lang="en-GB" sz="1800" dirty="0"/>
              <a:t>Here we can identify that for book we don’t actually have a primary key that we can identify in this story.</a:t>
            </a:r>
          </a:p>
          <a:p>
            <a:r>
              <a:rPr lang="en-GB" sz="1800" dirty="0"/>
              <a:t>We could make the assumption here that author’s identified attribute of name could be a primary key.</a:t>
            </a:r>
          </a:p>
          <a:p>
            <a:r>
              <a:rPr lang="en-GB" sz="1800" dirty="0"/>
              <a:t>We don’t have to identify a primary key in every user story, this will be one of several stories so we aren’t expecting to find everything.</a:t>
            </a:r>
          </a:p>
          <a:p>
            <a:endParaRPr lang="en-GB" sz="1800" dirty="0"/>
          </a:p>
        </p:txBody>
      </p:sp>
      <p:sp>
        <p:nvSpPr>
          <p:cNvPr id="7" name="Title 6"/>
          <p:cNvSpPr>
            <a:spLocks noGrp="1"/>
          </p:cNvSpPr>
          <p:nvPr>
            <p:ph type="title"/>
          </p:nvPr>
        </p:nvSpPr>
        <p:spPr/>
        <p:txBody>
          <a:bodyPr>
            <a:normAutofit fontScale="90000"/>
          </a:bodyPr>
          <a:lstStyle/>
          <a:p>
            <a:r>
              <a:rPr lang="en-GB" dirty="0"/>
              <a:t>3. Identify the Primary Keys</a:t>
            </a:r>
            <a:endParaRPr lang="en-US" dirty="0"/>
          </a:p>
        </p:txBody>
      </p:sp>
    </p:spTree>
    <p:extLst>
      <p:ext uri="{BB962C8B-B14F-4D97-AF65-F5344CB8AC3E}">
        <p14:creationId xmlns:p14="http://schemas.microsoft.com/office/powerpoint/2010/main" val="5905858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9158499" cy="4546800"/>
          </a:xfrm>
        </p:spPr>
        <p:txBody>
          <a:bodyPr/>
          <a:lstStyle/>
          <a:p>
            <a:pPr marL="0" indent="0">
              <a:buNone/>
            </a:pPr>
            <a:r>
              <a:rPr lang="en-GB" sz="1800" i="1" dirty="0"/>
              <a:t>“As a customer I want to find books by a specific author to find other works by that author I may be interested in.”</a:t>
            </a:r>
          </a:p>
          <a:p>
            <a:r>
              <a:rPr lang="en-GB" sz="1800" dirty="0"/>
              <a:t>Here we can identify that there is a relationship between book and author.</a:t>
            </a:r>
          </a:p>
          <a:p>
            <a:r>
              <a:rPr lang="en-GB" sz="1800" dirty="0"/>
              <a:t>Again, we aren’t expecting to find everything in one story.</a:t>
            </a:r>
          </a:p>
          <a:p>
            <a:pPr lvl="1"/>
            <a:r>
              <a:rPr lang="en-GB" dirty="0"/>
              <a:t>We can create a Relationship Matrix to help us see the relationships.</a:t>
            </a:r>
          </a:p>
          <a:p>
            <a:pPr lvl="1"/>
            <a:r>
              <a:rPr lang="en-GB" dirty="0"/>
              <a:t>Not every entity will have a relationship with every other entity.</a:t>
            </a:r>
          </a:p>
          <a:p>
            <a:endParaRPr lang="en-GB" sz="1800" i="1" dirty="0"/>
          </a:p>
        </p:txBody>
      </p:sp>
      <p:sp>
        <p:nvSpPr>
          <p:cNvPr id="8" name="Title 7"/>
          <p:cNvSpPr>
            <a:spLocks noGrp="1"/>
          </p:cNvSpPr>
          <p:nvPr>
            <p:ph type="title"/>
          </p:nvPr>
        </p:nvSpPr>
        <p:spPr/>
        <p:txBody>
          <a:bodyPr>
            <a:normAutofit fontScale="90000"/>
          </a:bodyPr>
          <a:lstStyle/>
          <a:p>
            <a:r>
              <a:rPr lang="en-GB" dirty="0"/>
              <a:t>4. Identify the Relationships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90102677"/>
              </p:ext>
            </p:extLst>
          </p:nvPr>
        </p:nvGraphicFramePr>
        <p:xfrm>
          <a:off x="493184" y="4238940"/>
          <a:ext cx="6203318" cy="1780032"/>
        </p:xfrm>
        <a:graphic>
          <a:graphicData uri="http://schemas.openxmlformats.org/drawingml/2006/table">
            <a:tbl>
              <a:tblPr firstRow="1" firstCol="1" bandRow="1">
                <a:tableStyleId>{5C22544A-7EE6-4342-B048-85BDC9FD1C3A}</a:tableStyleId>
              </a:tblPr>
              <a:tblGrid>
                <a:gridCol w="1343803">
                  <a:extLst>
                    <a:ext uri="{9D8B030D-6E8A-4147-A177-3AD203B41FA5}">
                      <a16:colId xmlns:a16="http://schemas.microsoft.com/office/drawing/2014/main" val="20000"/>
                    </a:ext>
                  </a:extLst>
                </a:gridCol>
                <a:gridCol w="1294580">
                  <a:extLst>
                    <a:ext uri="{9D8B030D-6E8A-4147-A177-3AD203B41FA5}">
                      <a16:colId xmlns:a16="http://schemas.microsoft.com/office/drawing/2014/main" val="20001"/>
                    </a:ext>
                  </a:extLst>
                </a:gridCol>
                <a:gridCol w="1595992">
                  <a:extLst>
                    <a:ext uri="{9D8B030D-6E8A-4147-A177-3AD203B41FA5}">
                      <a16:colId xmlns:a16="http://schemas.microsoft.com/office/drawing/2014/main" val="20002"/>
                    </a:ext>
                  </a:extLst>
                </a:gridCol>
                <a:gridCol w="1968943">
                  <a:extLst>
                    <a:ext uri="{9D8B030D-6E8A-4147-A177-3AD203B41FA5}">
                      <a16:colId xmlns:a16="http://schemas.microsoft.com/office/drawing/2014/main" val="20003"/>
                    </a:ext>
                  </a:extLst>
                </a:gridCol>
              </a:tblGrid>
              <a:tr h="445008">
                <a:tc>
                  <a:txBody>
                    <a:bodyPr/>
                    <a:lstStyle/>
                    <a:p>
                      <a:endParaRPr lang="en-GB" sz="1700" dirty="0"/>
                    </a:p>
                  </a:txBody>
                  <a:tcPr marL="121920" marR="121920" marT="54864" marB="54864"/>
                </a:tc>
                <a:tc>
                  <a:txBody>
                    <a:bodyPr/>
                    <a:lstStyle/>
                    <a:p>
                      <a:r>
                        <a:rPr lang="en-GB" sz="1700" dirty="0"/>
                        <a:t>Book</a:t>
                      </a:r>
                    </a:p>
                  </a:txBody>
                  <a:tcPr marL="121920" marR="121920" marT="54864" marB="54864"/>
                </a:tc>
                <a:tc>
                  <a:txBody>
                    <a:bodyPr/>
                    <a:lstStyle/>
                    <a:p>
                      <a:r>
                        <a:rPr lang="en-GB" sz="1700" dirty="0"/>
                        <a:t>Author</a:t>
                      </a:r>
                    </a:p>
                  </a:txBody>
                  <a:tcPr marL="121920" marR="121920" marT="54864" marB="54864"/>
                </a:tc>
                <a:tc>
                  <a:txBody>
                    <a:bodyPr/>
                    <a:lstStyle/>
                    <a:p>
                      <a:r>
                        <a:rPr lang="en-GB" sz="1700" dirty="0"/>
                        <a:t>Publisher</a:t>
                      </a:r>
                    </a:p>
                  </a:txBody>
                  <a:tcPr marL="121920" marR="121920" marT="54864" marB="54864"/>
                </a:tc>
                <a:extLst>
                  <a:ext uri="{0D108BD9-81ED-4DB2-BD59-A6C34878D82A}">
                    <a16:rowId xmlns:a16="http://schemas.microsoft.com/office/drawing/2014/main" val="10000"/>
                  </a:ext>
                </a:extLst>
              </a:tr>
              <a:tr h="445008">
                <a:tc>
                  <a:txBody>
                    <a:bodyPr/>
                    <a:lstStyle/>
                    <a:p>
                      <a:r>
                        <a:rPr lang="en-GB" sz="1700" dirty="0"/>
                        <a:t>Book</a:t>
                      </a:r>
                    </a:p>
                  </a:txBody>
                  <a:tcPr marL="121920" marR="121920" marT="54864" marB="54864"/>
                </a:tc>
                <a:tc>
                  <a:txBody>
                    <a:bodyPr/>
                    <a:lstStyle/>
                    <a:p>
                      <a:endParaRPr lang="en-GB" sz="1700" dirty="0"/>
                    </a:p>
                  </a:txBody>
                  <a:tcPr marL="121920" marR="121920" marT="54864" marB="54864"/>
                </a:tc>
                <a:tc>
                  <a:txBody>
                    <a:bodyPr/>
                    <a:lstStyle/>
                    <a:p>
                      <a:r>
                        <a:rPr lang="en-GB" sz="1700" dirty="0"/>
                        <a:t>Is Written</a:t>
                      </a:r>
                      <a:r>
                        <a:rPr lang="en-GB" sz="1700" baseline="0" dirty="0"/>
                        <a:t> By</a:t>
                      </a:r>
                      <a:endParaRPr lang="en-GB" sz="1700" dirty="0"/>
                    </a:p>
                  </a:txBody>
                  <a:tcPr marL="121920" marR="121920" marT="54864" marB="54864"/>
                </a:tc>
                <a:tc>
                  <a:txBody>
                    <a:bodyPr/>
                    <a:lstStyle/>
                    <a:p>
                      <a:r>
                        <a:rPr lang="en-GB" sz="1700" dirty="0"/>
                        <a:t>Is Published</a:t>
                      </a:r>
                      <a:r>
                        <a:rPr lang="en-GB" sz="1700" baseline="0" dirty="0"/>
                        <a:t> By</a:t>
                      </a:r>
                      <a:endParaRPr lang="en-GB" sz="1700" dirty="0"/>
                    </a:p>
                  </a:txBody>
                  <a:tcPr marL="121920" marR="121920" marT="54864" marB="54864"/>
                </a:tc>
                <a:extLst>
                  <a:ext uri="{0D108BD9-81ED-4DB2-BD59-A6C34878D82A}">
                    <a16:rowId xmlns:a16="http://schemas.microsoft.com/office/drawing/2014/main" val="10001"/>
                  </a:ext>
                </a:extLst>
              </a:tr>
              <a:tr h="445008">
                <a:tc>
                  <a:txBody>
                    <a:bodyPr/>
                    <a:lstStyle/>
                    <a:p>
                      <a:r>
                        <a:rPr lang="en-GB" sz="1700" dirty="0"/>
                        <a:t>Author</a:t>
                      </a:r>
                    </a:p>
                  </a:txBody>
                  <a:tcPr marL="121920" marR="121920" marT="54864" marB="54864"/>
                </a:tc>
                <a:tc>
                  <a:txBody>
                    <a:bodyPr/>
                    <a:lstStyle/>
                    <a:p>
                      <a:r>
                        <a:rPr lang="en-GB" sz="1700" dirty="0"/>
                        <a:t>Writes</a:t>
                      </a:r>
                    </a:p>
                  </a:txBody>
                  <a:tcPr marL="121920" marR="121920" marT="54864" marB="54864"/>
                </a:tc>
                <a:tc>
                  <a:txBody>
                    <a:bodyPr/>
                    <a:lstStyle/>
                    <a:p>
                      <a:endParaRPr lang="en-GB" sz="1700" dirty="0"/>
                    </a:p>
                  </a:txBody>
                  <a:tcPr marL="121920" marR="121920" marT="54864" marB="54864"/>
                </a:tc>
                <a:tc>
                  <a:txBody>
                    <a:bodyPr/>
                    <a:lstStyle/>
                    <a:p>
                      <a:endParaRPr lang="en-GB" sz="1700" dirty="0"/>
                    </a:p>
                  </a:txBody>
                  <a:tcPr marL="121920" marR="121920" marT="54864" marB="54864"/>
                </a:tc>
                <a:extLst>
                  <a:ext uri="{0D108BD9-81ED-4DB2-BD59-A6C34878D82A}">
                    <a16:rowId xmlns:a16="http://schemas.microsoft.com/office/drawing/2014/main" val="10002"/>
                  </a:ext>
                </a:extLst>
              </a:tr>
              <a:tr h="445008">
                <a:tc>
                  <a:txBody>
                    <a:bodyPr/>
                    <a:lstStyle/>
                    <a:p>
                      <a:r>
                        <a:rPr lang="en-GB" sz="1700" dirty="0"/>
                        <a:t>Publisher</a:t>
                      </a:r>
                    </a:p>
                  </a:txBody>
                  <a:tcPr marL="121920" marR="121920" marT="54864" marB="54864"/>
                </a:tc>
                <a:tc>
                  <a:txBody>
                    <a:bodyPr/>
                    <a:lstStyle/>
                    <a:p>
                      <a:r>
                        <a:rPr lang="en-GB" sz="1700" dirty="0"/>
                        <a:t>Publishes</a:t>
                      </a:r>
                    </a:p>
                  </a:txBody>
                  <a:tcPr marL="121920" marR="121920" marT="54864" marB="54864"/>
                </a:tc>
                <a:tc>
                  <a:txBody>
                    <a:bodyPr/>
                    <a:lstStyle/>
                    <a:p>
                      <a:endParaRPr lang="en-GB" sz="1700" dirty="0"/>
                    </a:p>
                  </a:txBody>
                  <a:tcPr marL="121920" marR="121920" marT="54864" marB="54864"/>
                </a:tc>
                <a:tc>
                  <a:txBody>
                    <a:bodyPr/>
                    <a:lstStyle/>
                    <a:p>
                      <a:endParaRPr lang="en-GB" sz="1700" dirty="0"/>
                    </a:p>
                  </a:txBody>
                  <a:tcPr marL="121920" marR="121920" marT="54864" marB="54864"/>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152215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8699865" cy="4546800"/>
          </a:xfrm>
        </p:spPr>
        <p:txBody>
          <a:bodyPr/>
          <a:lstStyle/>
          <a:p>
            <a:pPr marL="0" indent="0">
              <a:buNone/>
            </a:pPr>
            <a:r>
              <a:rPr lang="en-GB" sz="1800" i="1" dirty="0"/>
              <a:t>“As a customer I want to find books by a specific author to find other works by that author I may be interested in.”</a:t>
            </a:r>
          </a:p>
          <a:p>
            <a:pPr marL="0" indent="0">
              <a:buNone/>
            </a:pPr>
            <a:r>
              <a:rPr lang="en-GB" sz="1800" dirty="0"/>
              <a:t>A Book is written by </a:t>
            </a:r>
            <a:r>
              <a:rPr lang="en-GB" sz="1800" b="1" dirty="0"/>
              <a:t>One and Only One </a:t>
            </a:r>
            <a:r>
              <a:rPr lang="en-GB" sz="1800" dirty="0"/>
              <a:t>Author.</a:t>
            </a:r>
          </a:p>
          <a:p>
            <a:pPr marL="0" indent="0">
              <a:buNone/>
            </a:pPr>
            <a:r>
              <a:rPr lang="en-GB" sz="1800" dirty="0"/>
              <a:t>An Author writes </a:t>
            </a:r>
            <a:r>
              <a:rPr lang="en-GB" sz="1800" b="1" dirty="0"/>
              <a:t>One Or More </a:t>
            </a:r>
            <a:r>
              <a:rPr lang="en-GB" sz="1800" dirty="0"/>
              <a:t>Books.</a:t>
            </a:r>
          </a:p>
          <a:p>
            <a:pPr marL="0" indent="0">
              <a:buNone/>
            </a:pPr>
            <a:endParaRPr lang="en-GB" sz="1800" dirty="0"/>
          </a:p>
          <a:p>
            <a:r>
              <a:rPr lang="en-GB" sz="1800" dirty="0"/>
              <a:t>Here we can identify that an author can write many books.</a:t>
            </a:r>
          </a:p>
          <a:p>
            <a:r>
              <a:rPr lang="en-GB" sz="1800" dirty="0"/>
              <a:t>Because we can say that an author isn’t an author until they have written a book we can say that the relationship is One to Many.</a:t>
            </a:r>
          </a:p>
          <a:p>
            <a:r>
              <a:rPr lang="en-GB" sz="1800" dirty="0"/>
              <a:t>We can write these out so that they are easy to see.</a:t>
            </a:r>
          </a:p>
          <a:p>
            <a:r>
              <a:rPr lang="en-GB" sz="1800" dirty="0"/>
              <a:t>Later user stories may change the cardinality.</a:t>
            </a:r>
          </a:p>
          <a:p>
            <a:pPr marL="0" indent="0">
              <a:buNone/>
            </a:pPr>
            <a:endParaRPr lang="en-GB" sz="1800" dirty="0"/>
          </a:p>
        </p:txBody>
      </p:sp>
      <p:sp>
        <p:nvSpPr>
          <p:cNvPr id="7" name="Title 6"/>
          <p:cNvSpPr>
            <a:spLocks noGrp="1"/>
          </p:cNvSpPr>
          <p:nvPr>
            <p:ph type="title"/>
          </p:nvPr>
        </p:nvSpPr>
        <p:spPr/>
        <p:txBody>
          <a:bodyPr>
            <a:normAutofit fontScale="90000"/>
          </a:bodyPr>
          <a:lstStyle/>
          <a:p>
            <a:r>
              <a:rPr lang="en-GB" dirty="0"/>
              <a:t>5. Identify the Cardinality</a:t>
            </a:r>
            <a:endParaRPr lang="en-US" dirty="0"/>
          </a:p>
        </p:txBody>
      </p:sp>
    </p:spTree>
    <p:extLst>
      <p:ext uri="{BB962C8B-B14F-4D97-AF65-F5344CB8AC3E}">
        <p14:creationId xmlns:p14="http://schemas.microsoft.com/office/powerpoint/2010/main" val="395786276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6. Draw the Draft</a:t>
            </a:r>
            <a:endParaRPr lang="en-US" dirty="0"/>
          </a:p>
        </p:txBody>
      </p:sp>
      <p:grpSp>
        <p:nvGrpSpPr>
          <p:cNvPr id="5" name="Group 4"/>
          <p:cNvGrpSpPr/>
          <p:nvPr/>
        </p:nvGrpSpPr>
        <p:grpSpPr>
          <a:xfrm>
            <a:off x="683356" y="3115938"/>
            <a:ext cx="10153214" cy="643328"/>
            <a:chOff x="2063552" y="3203389"/>
            <a:chExt cx="7392821" cy="468425"/>
          </a:xfrm>
        </p:grpSpPr>
        <p:sp>
          <p:nvSpPr>
            <p:cNvPr id="7" name="TextBox 6"/>
            <p:cNvSpPr txBox="1"/>
            <p:nvPr/>
          </p:nvSpPr>
          <p:spPr>
            <a:xfrm>
              <a:off x="2063552" y="3228612"/>
              <a:ext cx="2304256" cy="399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lIns="117226" tIns="58613" rIns="117226" bIns="58613" rtlCol="0">
              <a:spAutoFit/>
            </a:bodyPr>
            <a:lstStyle/>
            <a:p>
              <a:pPr algn="ctr"/>
              <a:r>
                <a:rPr lang="en-GB" sz="2800" dirty="0"/>
                <a:t>Book</a:t>
              </a:r>
            </a:p>
          </p:txBody>
        </p:sp>
        <p:sp>
          <p:nvSpPr>
            <p:cNvPr id="8" name="TextBox 7"/>
            <p:cNvSpPr txBox="1"/>
            <p:nvPr/>
          </p:nvSpPr>
          <p:spPr>
            <a:xfrm>
              <a:off x="7152117" y="3228612"/>
              <a:ext cx="2304256" cy="399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lIns="117226" tIns="58613" rIns="117226" bIns="58613" rtlCol="0">
              <a:spAutoFit/>
            </a:bodyPr>
            <a:lstStyle/>
            <a:p>
              <a:pPr algn="ctr"/>
              <a:r>
                <a:rPr lang="en-GB" sz="2800" dirty="0"/>
                <a:t>Author</a:t>
              </a:r>
            </a:p>
          </p:txBody>
        </p:sp>
        <p:cxnSp>
          <p:nvCxnSpPr>
            <p:cNvPr id="9" name="Straight Connector 8"/>
            <p:cNvCxnSpPr>
              <a:stCxn id="7" idx="3"/>
              <a:endCxn id="8" idx="1"/>
            </p:cNvCxnSpPr>
            <p:nvPr/>
          </p:nvCxnSpPr>
          <p:spPr>
            <a:xfrm>
              <a:off x="4367808" y="3428577"/>
              <a:ext cx="2784309"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6960096" y="3228614"/>
              <a:ext cx="0" cy="44320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6768075" y="3228614"/>
              <a:ext cx="0" cy="44320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4751851" y="3228614"/>
              <a:ext cx="0" cy="44320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4367808" y="3203389"/>
              <a:ext cx="288032" cy="221599"/>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flipH="1">
              <a:off x="4367815" y="3424988"/>
              <a:ext cx="288031" cy="246826"/>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281147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1" y="1544760"/>
            <a:ext cx="8499947" cy="4546800"/>
          </a:xfrm>
        </p:spPr>
        <p:txBody>
          <a:bodyPr/>
          <a:lstStyle/>
          <a:p>
            <a:r>
              <a:rPr lang="en-GB" dirty="0"/>
              <a:t>Before we can begin querying we should understand what type of data we can work with</a:t>
            </a:r>
          </a:p>
          <a:p>
            <a:endParaRPr lang="en-GB" dirty="0">
              <a:cs typeface="Consolas" panose="020B0609020204030204" pitchFamily="49" charset="0"/>
            </a:endParaRPr>
          </a:p>
          <a:p>
            <a:r>
              <a:rPr lang="en-GB" dirty="0">
                <a:cs typeface="Consolas" panose="020B0609020204030204" pitchFamily="49" charset="0"/>
              </a:rPr>
              <a:t>And before we begin with numeric types we need to know what the difference between </a:t>
            </a:r>
            <a:r>
              <a:rPr lang="en-GB" i="1" dirty="0">
                <a:cs typeface="Consolas" panose="020B0609020204030204" pitchFamily="49" charset="0"/>
              </a:rPr>
              <a:t>signed </a:t>
            </a:r>
            <a:r>
              <a:rPr lang="en-GB" dirty="0">
                <a:cs typeface="Consolas" panose="020B0609020204030204" pitchFamily="49" charset="0"/>
              </a:rPr>
              <a:t>and </a:t>
            </a:r>
            <a:r>
              <a:rPr lang="en-GB" i="1" dirty="0">
                <a:cs typeface="Consolas" panose="020B0609020204030204" pitchFamily="49" charset="0"/>
              </a:rPr>
              <a:t>unsigned </a:t>
            </a:r>
            <a:r>
              <a:rPr lang="en-GB" dirty="0">
                <a:cs typeface="Consolas" panose="020B0609020204030204" pitchFamily="49" charset="0"/>
              </a:rPr>
              <a:t>is</a:t>
            </a:r>
          </a:p>
          <a:p>
            <a:endParaRPr lang="en-GB" dirty="0">
              <a:cs typeface="Consolas" panose="020B0609020204030204" pitchFamily="49" charset="0"/>
            </a:endParaRPr>
          </a:p>
          <a:p>
            <a:r>
              <a:rPr lang="en-GB" dirty="0">
                <a:cs typeface="Consolas" panose="020B0609020204030204" pitchFamily="49" charset="0"/>
              </a:rPr>
              <a:t>Every numerical type has a range of values it can be as we will see and this usually ranges from a negative number to a positive number e.g. -128 to 127</a:t>
            </a:r>
          </a:p>
          <a:p>
            <a:endParaRPr lang="en-GB" dirty="0">
              <a:cs typeface="Consolas" panose="020B0609020204030204" pitchFamily="49" charset="0"/>
            </a:endParaRPr>
          </a:p>
          <a:p>
            <a:r>
              <a:rPr lang="en-GB" dirty="0">
                <a:cs typeface="Consolas" panose="020B0609020204030204" pitchFamily="49" charset="0"/>
              </a:rPr>
              <a:t>If we create a data type as UNSIGNED it will have that size range still but will start at 0, so -127 to 128 changes to 0 to 255</a:t>
            </a:r>
          </a:p>
        </p:txBody>
      </p:sp>
      <p:sp>
        <p:nvSpPr>
          <p:cNvPr id="6" name="Title 5"/>
          <p:cNvSpPr>
            <a:spLocks noGrp="1"/>
          </p:cNvSpPr>
          <p:nvPr>
            <p:ph type="title"/>
          </p:nvPr>
        </p:nvSpPr>
        <p:spPr/>
        <p:txBody>
          <a:bodyPr>
            <a:normAutofit fontScale="90000"/>
          </a:bodyPr>
          <a:lstStyle/>
          <a:p>
            <a:r>
              <a:rPr lang="en-GB" dirty="0"/>
              <a:t>Data types - numeric</a:t>
            </a:r>
          </a:p>
        </p:txBody>
      </p:sp>
    </p:spTree>
    <p:extLst>
      <p:ext uri="{BB962C8B-B14F-4D97-AF65-F5344CB8AC3E}">
        <p14:creationId xmlns:p14="http://schemas.microsoft.com/office/powerpoint/2010/main" val="230623063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7. Map the Attributes</a:t>
            </a:r>
            <a:endParaRPr lang="en-US" dirty="0"/>
          </a:p>
        </p:txBody>
      </p:sp>
      <p:pic>
        <p:nvPicPr>
          <p:cNvPr id="7" name="Picture 6"/>
          <p:cNvPicPr>
            <a:picLocks noChangeAspect="1"/>
          </p:cNvPicPr>
          <p:nvPr/>
        </p:nvPicPr>
        <p:blipFill>
          <a:blip r:embed="rId2"/>
          <a:stretch>
            <a:fillRect/>
          </a:stretch>
        </p:blipFill>
        <p:spPr>
          <a:xfrm>
            <a:off x="129358" y="1716705"/>
            <a:ext cx="11689268" cy="3806794"/>
          </a:xfrm>
          <a:prstGeom prst="rect">
            <a:avLst/>
          </a:prstGeom>
        </p:spPr>
      </p:pic>
    </p:spTree>
    <p:extLst>
      <p:ext uri="{BB962C8B-B14F-4D97-AF65-F5344CB8AC3E}">
        <p14:creationId xmlns:p14="http://schemas.microsoft.com/office/powerpoint/2010/main" val="404095852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8. Refining the ERD</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90233007"/>
              </p:ext>
            </p:extLst>
          </p:nvPr>
        </p:nvGraphicFramePr>
        <p:xfrm>
          <a:off x="940204" y="3049731"/>
          <a:ext cx="3639868" cy="1391931"/>
        </p:xfrm>
        <a:graphic>
          <a:graphicData uri="http://schemas.openxmlformats.org/drawingml/2006/table">
            <a:tbl>
              <a:tblPr firstRow="1">
                <a:tableStyleId>{B301B821-A1FF-4177-AEE7-76D212191A09}</a:tableStyleId>
              </a:tblPr>
              <a:tblGrid>
                <a:gridCol w="972320">
                  <a:extLst>
                    <a:ext uri="{9D8B030D-6E8A-4147-A177-3AD203B41FA5}">
                      <a16:colId xmlns:a16="http://schemas.microsoft.com/office/drawing/2014/main" val="20000"/>
                    </a:ext>
                  </a:extLst>
                </a:gridCol>
                <a:gridCol w="1492112">
                  <a:extLst>
                    <a:ext uri="{9D8B030D-6E8A-4147-A177-3AD203B41FA5}">
                      <a16:colId xmlns:a16="http://schemas.microsoft.com/office/drawing/2014/main" val="20001"/>
                    </a:ext>
                  </a:extLst>
                </a:gridCol>
                <a:gridCol w="1175436">
                  <a:extLst>
                    <a:ext uri="{9D8B030D-6E8A-4147-A177-3AD203B41FA5}">
                      <a16:colId xmlns:a16="http://schemas.microsoft.com/office/drawing/2014/main" val="20002"/>
                    </a:ext>
                  </a:extLst>
                </a:gridCol>
              </a:tblGrid>
              <a:tr h="370843">
                <a:tc gridSpan="3">
                  <a:txBody>
                    <a:bodyPr/>
                    <a:lstStyle/>
                    <a:p>
                      <a:pPr algn="ctr"/>
                      <a:r>
                        <a:rPr lang="en-GB" sz="1800" dirty="0"/>
                        <a:t>author</a:t>
                      </a:r>
                    </a:p>
                  </a:txBody>
                  <a:tcPr marL="101601" marR="101601"/>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370843">
                <a:tc>
                  <a:txBody>
                    <a:bodyPr/>
                    <a:lstStyle/>
                    <a:p>
                      <a:pPr algn="ctr"/>
                      <a:r>
                        <a:rPr lang="en-GB" sz="1800" dirty="0"/>
                        <a:t>aid</a:t>
                      </a:r>
                    </a:p>
                  </a:txBody>
                  <a:tcPr marL="101601" marR="101601">
                    <a:lnR>
                      <a:noFill/>
                    </a:lnR>
                  </a:tcPr>
                </a:tc>
                <a:tc>
                  <a:txBody>
                    <a:bodyPr/>
                    <a:lstStyle/>
                    <a:p>
                      <a:pPr algn="ctr"/>
                      <a:r>
                        <a:rPr lang="en-GB" sz="1800" dirty="0"/>
                        <a:t>BIGINT</a:t>
                      </a:r>
                    </a:p>
                  </a:txBody>
                  <a:tcPr marL="101601" marR="101601">
                    <a:lnL>
                      <a:noFill/>
                    </a:lnL>
                    <a:lnR>
                      <a:noFill/>
                    </a:lnR>
                  </a:tcPr>
                </a:tc>
                <a:tc>
                  <a:txBody>
                    <a:bodyPr/>
                    <a:lstStyle/>
                    <a:p>
                      <a:pPr algn="ctr"/>
                      <a:r>
                        <a:rPr lang="en-GB" sz="1800" dirty="0"/>
                        <a:t>20</a:t>
                      </a:r>
                    </a:p>
                  </a:txBody>
                  <a:tcPr marL="101601" marR="101601">
                    <a:lnL>
                      <a:noFill/>
                    </a:lnL>
                  </a:tcPr>
                </a:tc>
                <a:extLst>
                  <a:ext uri="{0D108BD9-81ED-4DB2-BD59-A6C34878D82A}">
                    <a16:rowId xmlns:a16="http://schemas.microsoft.com/office/drawing/2014/main" val="10001"/>
                  </a:ext>
                </a:extLst>
              </a:tr>
              <a:tr h="650245">
                <a:tc>
                  <a:txBody>
                    <a:bodyPr/>
                    <a:lstStyle/>
                    <a:p>
                      <a:pPr algn="ctr"/>
                      <a:r>
                        <a:rPr lang="en-GB" sz="1800" dirty="0"/>
                        <a:t>name</a:t>
                      </a:r>
                    </a:p>
                  </a:txBody>
                  <a:tcPr marL="101601" marR="101601">
                    <a:lnR>
                      <a:noFill/>
                    </a:lnR>
                  </a:tcPr>
                </a:tc>
                <a:tc>
                  <a:txBody>
                    <a:bodyPr/>
                    <a:lstStyle/>
                    <a:p>
                      <a:pPr algn="ctr"/>
                      <a:r>
                        <a:rPr lang="en-GB" sz="1800" dirty="0"/>
                        <a:t>VARCHAR</a:t>
                      </a:r>
                    </a:p>
                  </a:txBody>
                  <a:tcPr marL="101601" marR="101601">
                    <a:lnL>
                      <a:noFill/>
                    </a:lnL>
                    <a:lnR>
                      <a:noFill/>
                    </a:lnR>
                  </a:tcPr>
                </a:tc>
                <a:tc>
                  <a:txBody>
                    <a:bodyPr/>
                    <a:lstStyle/>
                    <a:p>
                      <a:pPr algn="ctr"/>
                      <a:r>
                        <a:rPr lang="en-GB" sz="1800" dirty="0"/>
                        <a:t>225</a:t>
                      </a:r>
                    </a:p>
                  </a:txBody>
                  <a:tcPr marL="101601" marR="101601">
                    <a:lnL>
                      <a:noFill/>
                    </a:lnL>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102901128"/>
              </p:ext>
            </p:extLst>
          </p:nvPr>
        </p:nvGraphicFramePr>
        <p:xfrm>
          <a:off x="7553042" y="3021871"/>
          <a:ext cx="3559996" cy="1419791"/>
        </p:xfrm>
        <a:graphic>
          <a:graphicData uri="http://schemas.openxmlformats.org/drawingml/2006/table">
            <a:tbl>
              <a:tblPr firstRow="1">
                <a:tableStyleId>{B301B821-A1FF-4177-AEE7-76D212191A09}</a:tableStyleId>
              </a:tblPr>
              <a:tblGrid>
                <a:gridCol w="950983">
                  <a:extLst>
                    <a:ext uri="{9D8B030D-6E8A-4147-A177-3AD203B41FA5}">
                      <a16:colId xmlns:a16="http://schemas.microsoft.com/office/drawing/2014/main" val="20000"/>
                    </a:ext>
                  </a:extLst>
                </a:gridCol>
                <a:gridCol w="1459370">
                  <a:extLst>
                    <a:ext uri="{9D8B030D-6E8A-4147-A177-3AD203B41FA5}">
                      <a16:colId xmlns:a16="http://schemas.microsoft.com/office/drawing/2014/main" val="20001"/>
                    </a:ext>
                  </a:extLst>
                </a:gridCol>
                <a:gridCol w="1149643">
                  <a:extLst>
                    <a:ext uri="{9D8B030D-6E8A-4147-A177-3AD203B41FA5}">
                      <a16:colId xmlns:a16="http://schemas.microsoft.com/office/drawing/2014/main" val="20002"/>
                    </a:ext>
                  </a:extLst>
                </a:gridCol>
              </a:tblGrid>
              <a:tr h="398703">
                <a:tc gridSpan="3">
                  <a:txBody>
                    <a:bodyPr/>
                    <a:lstStyle/>
                    <a:p>
                      <a:pPr algn="ctr"/>
                      <a:r>
                        <a:rPr lang="en-GB" sz="1800" dirty="0"/>
                        <a:t>book</a:t>
                      </a:r>
                    </a:p>
                  </a:txBody>
                  <a:tcPr marL="101601" marR="101601"/>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370843">
                <a:tc>
                  <a:txBody>
                    <a:bodyPr/>
                    <a:lstStyle/>
                    <a:p>
                      <a:pPr algn="ctr"/>
                      <a:r>
                        <a:rPr lang="en-GB" sz="1800" dirty="0"/>
                        <a:t>isbn</a:t>
                      </a:r>
                    </a:p>
                  </a:txBody>
                  <a:tcPr marL="101601" marR="101601">
                    <a:lnR>
                      <a:noFill/>
                    </a:lnR>
                  </a:tcPr>
                </a:tc>
                <a:tc>
                  <a:txBody>
                    <a:bodyPr/>
                    <a:lstStyle/>
                    <a:p>
                      <a:pPr algn="ctr"/>
                      <a:r>
                        <a:rPr lang="en-GB" sz="1800" dirty="0"/>
                        <a:t>BIGINT</a:t>
                      </a:r>
                    </a:p>
                  </a:txBody>
                  <a:tcPr marL="101601" marR="101601">
                    <a:lnL>
                      <a:noFill/>
                    </a:lnL>
                    <a:lnR>
                      <a:noFill/>
                    </a:lnR>
                  </a:tcPr>
                </a:tc>
                <a:tc>
                  <a:txBody>
                    <a:bodyPr/>
                    <a:lstStyle/>
                    <a:p>
                      <a:pPr algn="ctr"/>
                      <a:r>
                        <a:rPr lang="en-GB" sz="1800" dirty="0"/>
                        <a:t>13</a:t>
                      </a:r>
                    </a:p>
                  </a:txBody>
                  <a:tcPr marL="101601" marR="101601">
                    <a:lnL>
                      <a:noFill/>
                    </a:lnL>
                  </a:tcPr>
                </a:tc>
                <a:extLst>
                  <a:ext uri="{0D108BD9-81ED-4DB2-BD59-A6C34878D82A}">
                    <a16:rowId xmlns:a16="http://schemas.microsoft.com/office/drawing/2014/main" val="10001"/>
                  </a:ext>
                </a:extLst>
              </a:tr>
              <a:tr h="650245">
                <a:tc>
                  <a:txBody>
                    <a:bodyPr/>
                    <a:lstStyle/>
                    <a:p>
                      <a:pPr algn="ctr"/>
                      <a:r>
                        <a:rPr lang="en-GB" sz="1800" dirty="0"/>
                        <a:t>title</a:t>
                      </a:r>
                    </a:p>
                  </a:txBody>
                  <a:tcPr marL="101601" marR="101601">
                    <a:lnR>
                      <a:noFill/>
                    </a:lnR>
                  </a:tcPr>
                </a:tc>
                <a:tc>
                  <a:txBody>
                    <a:bodyPr/>
                    <a:lstStyle/>
                    <a:p>
                      <a:pPr algn="ctr"/>
                      <a:r>
                        <a:rPr lang="en-GB" sz="1800" dirty="0"/>
                        <a:t>VARCHAR</a:t>
                      </a:r>
                    </a:p>
                  </a:txBody>
                  <a:tcPr marL="101601" marR="101601">
                    <a:lnL>
                      <a:noFill/>
                    </a:lnL>
                    <a:lnR>
                      <a:noFill/>
                    </a:lnR>
                  </a:tcPr>
                </a:tc>
                <a:tc>
                  <a:txBody>
                    <a:bodyPr/>
                    <a:lstStyle/>
                    <a:p>
                      <a:pPr algn="ctr"/>
                      <a:r>
                        <a:rPr lang="en-GB" sz="1800" dirty="0"/>
                        <a:t>300</a:t>
                      </a:r>
                    </a:p>
                  </a:txBody>
                  <a:tcPr marL="101601" marR="101601">
                    <a:lnL>
                      <a:noFill/>
                    </a:lnL>
                  </a:tcPr>
                </a:tc>
                <a:extLst>
                  <a:ext uri="{0D108BD9-81ED-4DB2-BD59-A6C34878D82A}">
                    <a16:rowId xmlns:a16="http://schemas.microsoft.com/office/drawing/2014/main" val="10002"/>
                  </a:ext>
                </a:extLst>
              </a:tr>
            </a:tbl>
          </a:graphicData>
        </a:graphic>
      </p:graphicFrame>
      <p:grpSp>
        <p:nvGrpSpPr>
          <p:cNvPr id="2" name="Group 1"/>
          <p:cNvGrpSpPr/>
          <p:nvPr/>
        </p:nvGrpSpPr>
        <p:grpSpPr>
          <a:xfrm>
            <a:off x="4580073" y="3466187"/>
            <a:ext cx="2972970" cy="576070"/>
            <a:chOff x="2937240" y="2840486"/>
            <a:chExt cx="3265764" cy="576064"/>
          </a:xfrm>
        </p:grpSpPr>
        <p:cxnSp>
          <p:nvCxnSpPr>
            <p:cNvPr id="9" name="Straight Connector 8"/>
            <p:cNvCxnSpPr>
              <a:stCxn id="5" idx="3"/>
              <a:endCxn id="8" idx="1"/>
            </p:cNvCxnSpPr>
            <p:nvPr/>
          </p:nvCxnSpPr>
          <p:spPr>
            <a:xfrm flipV="1">
              <a:off x="2937240" y="3106062"/>
              <a:ext cx="3265764" cy="1393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5580112" y="2840486"/>
              <a:ext cx="0" cy="57606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5436096" y="2840486"/>
              <a:ext cx="0" cy="576064"/>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3635896" y="2878587"/>
              <a:ext cx="0" cy="513348"/>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3275856" y="2889456"/>
              <a:ext cx="360040" cy="22636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flipH="1">
              <a:off x="3275857" y="3116862"/>
              <a:ext cx="360041" cy="286988"/>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7561075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9205538" cy="4546800"/>
          </a:xfrm>
        </p:spPr>
        <p:txBody>
          <a:bodyPr/>
          <a:lstStyle/>
          <a:p>
            <a:r>
              <a:rPr lang="en-GB" sz="1800" dirty="0"/>
              <a:t>Normalization does a number of things for our database including:</a:t>
            </a:r>
          </a:p>
          <a:p>
            <a:pPr lvl="1"/>
            <a:r>
              <a:rPr lang="en-GB" dirty="0"/>
              <a:t>Eliminating non-atomic values that impact performance or require complex code.</a:t>
            </a:r>
          </a:p>
          <a:p>
            <a:pPr lvl="1"/>
            <a:r>
              <a:rPr lang="en-GB" dirty="0"/>
              <a:t>Eliminating redundant data.</a:t>
            </a:r>
          </a:p>
          <a:p>
            <a:pPr lvl="1"/>
            <a:r>
              <a:rPr lang="en-GB" dirty="0"/>
              <a:t>Removes modification anomalies.</a:t>
            </a:r>
          </a:p>
          <a:p>
            <a:pPr lvl="1"/>
            <a:endParaRPr lang="en-GB" dirty="0"/>
          </a:p>
          <a:p>
            <a:pPr indent="-263066"/>
            <a:r>
              <a:rPr lang="en-GB" sz="1800" dirty="0"/>
              <a:t>The aim is to organise our database to minimise data redundancy.</a:t>
            </a:r>
          </a:p>
          <a:p>
            <a:pPr indent="-263066"/>
            <a:endParaRPr lang="en-GB" sz="1800" dirty="0"/>
          </a:p>
          <a:p>
            <a:pPr indent="-263066"/>
            <a:r>
              <a:rPr lang="en-GB" sz="1800" dirty="0"/>
              <a:t>Tables should generally be normalised to the third normal form and the normal form of a database is the lowest normal form of all its tables.</a:t>
            </a:r>
          </a:p>
          <a:p>
            <a:pPr indent="-263066"/>
            <a:endParaRPr lang="en-GB" sz="1800" dirty="0"/>
          </a:p>
          <a:p>
            <a:pPr indent="-263066"/>
            <a:r>
              <a:rPr lang="en-GB" sz="1800" dirty="0"/>
              <a:t>Normalization should be done when we are still creating our ERD.</a:t>
            </a:r>
          </a:p>
        </p:txBody>
      </p:sp>
      <p:sp>
        <p:nvSpPr>
          <p:cNvPr id="6" name="Title 5"/>
          <p:cNvSpPr>
            <a:spLocks noGrp="1"/>
          </p:cNvSpPr>
          <p:nvPr>
            <p:ph type="title"/>
          </p:nvPr>
        </p:nvSpPr>
        <p:spPr/>
        <p:txBody>
          <a:bodyPr>
            <a:normAutofit fontScale="90000"/>
          </a:bodyPr>
          <a:lstStyle/>
          <a:p>
            <a:r>
              <a:rPr lang="en-GB" dirty="0"/>
              <a:t>Normalization</a:t>
            </a:r>
            <a:endParaRPr lang="en-US" dirty="0"/>
          </a:p>
        </p:txBody>
      </p:sp>
    </p:spTree>
    <p:extLst>
      <p:ext uri="{BB962C8B-B14F-4D97-AF65-F5344CB8AC3E}">
        <p14:creationId xmlns:p14="http://schemas.microsoft.com/office/powerpoint/2010/main" val="156553325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5"/>
          </p:nvPr>
        </p:nvSpPr>
        <p:spPr/>
        <p:txBody>
          <a:bodyPr/>
          <a:lstStyle/>
          <a:p>
            <a:r>
              <a:rPr lang="en-GB" sz="1800" dirty="0"/>
              <a:t>Tables MUST have a key that all attributes depend on.</a:t>
            </a:r>
          </a:p>
          <a:p>
            <a:r>
              <a:rPr lang="en-GB" sz="1800" dirty="0"/>
              <a:t>Every column stores ONLY atomic values.</a:t>
            </a:r>
          </a:p>
        </p:txBody>
      </p:sp>
      <p:sp>
        <p:nvSpPr>
          <p:cNvPr id="4" name="Title 3"/>
          <p:cNvSpPr>
            <a:spLocks noGrp="1"/>
          </p:cNvSpPr>
          <p:nvPr>
            <p:ph type="title"/>
          </p:nvPr>
        </p:nvSpPr>
        <p:spPr/>
        <p:txBody>
          <a:bodyPr>
            <a:normAutofit fontScale="90000"/>
          </a:bodyPr>
          <a:lstStyle/>
          <a:p>
            <a:r>
              <a:rPr lang="en-GB" dirty="0"/>
              <a:t>First Normal Form</a:t>
            </a:r>
            <a:endParaRPr lang="en-US" dirty="0"/>
          </a:p>
        </p:txBody>
      </p:sp>
      <p:sp>
        <p:nvSpPr>
          <p:cNvPr id="11" name="Content Placeholder 10"/>
          <p:cNvSpPr>
            <a:spLocks noGrp="1"/>
          </p:cNvSpPr>
          <p:nvPr>
            <p:ph sz="quarter" idx="4294967295"/>
          </p:nvPr>
        </p:nvSpPr>
        <p:spPr>
          <a:xfrm>
            <a:off x="6283957" y="2548878"/>
            <a:ext cx="5602287" cy="3646488"/>
          </a:xfrm>
        </p:spPr>
        <p:txBody>
          <a:bodyPr>
            <a:normAutofit/>
          </a:bodyPr>
          <a:lstStyle/>
          <a:p>
            <a:r>
              <a:rPr lang="en-GB" sz="1800" dirty="0"/>
              <a:t>If we are recording telephone numbers and a customer has two numbers we need a way of storing this.</a:t>
            </a:r>
          </a:p>
          <a:p>
            <a:r>
              <a:rPr lang="en-GB" sz="1800" dirty="0"/>
              <a:t>We cant allow </a:t>
            </a:r>
            <a:r>
              <a:rPr lang="en-GB" sz="1800" dirty="0" err="1"/>
              <a:t>phoneNumber</a:t>
            </a:r>
            <a:r>
              <a:rPr lang="en-GB" sz="1800" dirty="0"/>
              <a:t> to contain more than one value as this would not conform to 1NF!</a:t>
            </a:r>
          </a:p>
          <a:p>
            <a:r>
              <a:rPr lang="en-GB" sz="1800" dirty="0"/>
              <a:t>To Conform with 1NF we must add a new row to allow for multiple phone numbers</a:t>
            </a:r>
          </a:p>
        </p:txBody>
      </p:sp>
      <p:graphicFrame>
        <p:nvGraphicFramePr>
          <p:cNvPr id="12" name="Content Placeholder 9"/>
          <p:cNvGraphicFramePr>
            <a:graphicFrameLocks/>
          </p:cNvGraphicFramePr>
          <p:nvPr>
            <p:extLst>
              <p:ext uri="{D42A27DB-BD31-4B8C-83A1-F6EECF244321}">
                <p14:modId xmlns:p14="http://schemas.microsoft.com/office/powerpoint/2010/main" val="4147896910"/>
              </p:ext>
            </p:extLst>
          </p:nvPr>
        </p:nvGraphicFramePr>
        <p:xfrm>
          <a:off x="479685" y="2662618"/>
          <a:ext cx="5678266" cy="2225040"/>
        </p:xfrm>
        <a:graphic>
          <a:graphicData uri="http://schemas.openxmlformats.org/drawingml/2006/table">
            <a:tbl>
              <a:tblPr firstRow="1" bandRow="1">
                <a:tableStyleId>{5C22544A-7EE6-4342-B048-85BDC9FD1C3A}</a:tableStyleId>
              </a:tblPr>
              <a:tblGrid>
                <a:gridCol w="1108197">
                  <a:extLst>
                    <a:ext uri="{9D8B030D-6E8A-4147-A177-3AD203B41FA5}">
                      <a16:colId xmlns:a16="http://schemas.microsoft.com/office/drawing/2014/main" val="20000"/>
                    </a:ext>
                  </a:extLst>
                </a:gridCol>
                <a:gridCol w="1033357">
                  <a:extLst>
                    <a:ext uri="{9D8B030D-6E8A-4147-A177-3AD203B41FA5}">
                      <a16:colId xmlns:a16="http://schemas.microsoft.com/office/drawing/2014/main" val="20001"/>
                    </a:ext>
                  </a:extLst>
                </a:gridCol>
                <a:gridCol w="1437640">
                  <a:extLst>
                    <a:ext uri="{9D8B030D-6E8A-4147-A177-3AD203B41FA5}">
                      <a16:colId xmlns:a16="http://schemas.microsoft.com/office/drawing/2014/main" val="20002"/>
                    </a:ext>
                  </a:extLst>
                </a:gridCol>
                <a:gridCol w="2099072">
                  <a:extLst>
                    <a:ext uri="{9D8B030D-6E8A-4147-A177-3AD203B41FA5}">
                      <a16:colId xmlns:a16="http://schemas.microsoft.com/office/drawing/2014/main" val="20003"/>
                    </a:ext>
                  </a:extLst>
                </a:gridCol>
              </a:tblGrid>
              <a:tr h="445008">
                <a:tc>
                  <a:txBody>
                    <a:bodyPr/>
                    <a:lstStyle/>
                    <a:p>
                      <a:r>
                        <a:rPr lang="en-GB" sz="1700" dirty="0" err="1"/>
                        <a:t>cust_ID</a:t>
                      </a:r>
                      <a:endParaRPr lang="en-GB" sz="1700" dirty="0"/>
                    </a:p>
                  </a:txBody>
                  <a:tcPr marL="121920" marR="121920" marT="54864" marB="54864"/>
                </a:tc>
                <a:tc>
                  <a:txBody>
                    <a:bodyPr/>
                    <a:lstStyle/>
                    <a:p>
                      <a:r>
                        <a:rPr lang="en-GB" sz="1700" dirty="0" err="1"/>
                        <a:t>fName</a:t>
                      </a:r>
                      <a:endParaRPr lang="en-GB" sz="1700" dirty="0"/>
                    </a:p>
                  </a:txBody>
                  <a:tcPr marL="121920" marR="121920" marT="54864" marB="54864"/>
                </a:tc>
                <a:tc>
                  <a:txBody>
                    <a:bodyPr/>
                    <a:lstStyle/>
                    <a:p>
                      <a:r>
                        <a:rPr lang="en-GB" sz="1700" dirty="0" err="1"/>
                        <a:t>lName</a:t>
                      </a:r>
                      <a:endParaRPr lang="en-GB" sz="1700" dirty="0"/>
                    </a:p>
                  </a:txBody>
                  <a:tcPr marL="121920" marR="121920" marT="54864" marB="54864"/>
                </a:tc>
                <a:tc>
                  <a:txBody>
                    <a:bodyPr/>
                    <a:lstStyle/>
                    <a:p>
                      <a:r>
                        <a:rPr lang="en-GB" sz="1700" dirty="0" err="1"/>
                        <a:t>phoneNumber</a:t>
                      </a:r>
                      <a:endParaRPr lang="en-GB" sz="1700" dirty="0"/>
                    </a:p>
                  </a:txBody>
                  <a:tcPr marL="121920" marR="121920" marT="54864" marB="54864"/>
                </a:tc>
                <a:extLst>
                  <a:ext uri="{0D108BD9-81ED-4DB2-BD59-A6C34878D82A}">
                    <a16:rowId xmlns:a16="http://schemas.microsoft.com/office/drawing/2014/main" val="10000"/>
                  </a:ext>
                </a:extLst>
              </a:tr>
              <a:tr h="445008">
                <a:tc>
                  <a:txBody>
                    <a:bodyPr/>
                    <a:lstStyle/>
                    <a:p>
                      <a:r>
                        <a:rPr lang="en-GB" sz="1700" dirty="0"/>
                        <a:t>123</a:t>
                      </a:r>
                    </a:p>
                  </a:txBody>
                  <a:tcPr marL="121920" marR="121920" marT="54864" marB="54864"/>
                </a:tc>
                <a:tc>
                  <a:txBody>
                    <a:bodyPr/>
                    <a:lstStyle/>
                    <a:p>
                      <a:r>
                        <a:rPr lang="en-GB" sz="1700" dirty="0"/>
                        <a:t>Robert</a:t>
                      </a:r>
                    </a:p>
                  </a:txBody>
                  <a:tcPr marL="121920" marR="121920" marT="54864" marB="54864"/>
                </a:tc>
                <a:tc>
                  <a:txBody>
                    <a:bodyPr/>
                    <a:lstStyle/>
                    <a:p>
                      <a:r>
                        <a:rPr lang="en-GB" sz="1700" dirty="0"/>
                        <a:t>Ingram</a:t>
                      </a:r>
                    </a:p>
                  </a:txBody>
                  <a:tcPr marL="121920" marR="121920" marT="54864" marB="54864"/>
                </a:tc>
                <a:tc>
                  <a:txBody>
                    <a:bodyPr/>
                    <a:lstStyle/>
                    <a:p>
                      <a:r>
                        <a:rPr lang="en-GB" sz="1700" dirty="0"/>
                        <a:t>012767128282</a:t>
                      </a:r>
                    </a:p>
                  </a:txBody>
                  <a:tcPr marL="121920" marR="121920" marT="54864" marB="54864"/>
                </a:tc>
                <a:extLst>
                  <a:ext uri="{0D108BD9-81ED-4DB2-BD59-A6C34878D82A}">
                    <a16:rowId xmlns:a16="http://schemas.microsoft.com/office/drawing/2014/main" val="10001"/>
                  </a:ext>
                </a:extLst>
              </a:tr>
              <a:tr h="445008">
                <a:tc>
                  <a:txBody>
                    <a:bodyPr/>
                    <a:lstStyle/>
                    <a:p>
                      <a:r>
                        <a:rPr lang="en-GB" sz="1700" dirty="0"/>
                        <a:t>546</a:t>
                      </a:r>
                    </a:p>
                  </a:txBody>
                  <a:tcPr marL="121920" marR="121920" marT="54864" marB="54864"/>
                </a:tc>
                <a:tc>
                  <a:txBody>
                    <a:bodyPr/>
                    <a:lstStyle/>
                    <a:p>
                      <a:r>
                        <a:rPr lang="en-GB" sz="1700" dirty="0"/>
                        <a:t>Jane</a:t>
                      </a:r>
                    </a:p>
                  </a:txBody>
                  <a:tcPr marL="121920" marR="121920" marT="54864" marB="54864"/>
                </a:tc>
                <a:tc>
                  <a:txBody>
                    <a:bodyPr/>
                    <a:lstStyle/>
                    <a:p>
                      <a:r>
                        <a:rPr lang="en-GB" sz="1700" dirty="0"/>
                        <a:t>Wright</a:t>
                      </a:r>
                    </a:p>
                  </a:txBody>
                  <a:tcPr marL="121920" marR="121920" marT="54864" marB="54864"/>
                </a:tc>
                <a:tc>
                  <a:txBody>
                    <a:bodyPr/>
                    <a:lstStyle/>
                    <a:p>
                      <a:r>
                        <a:rPr lang="en-GB" sz="1700" dirty="0"/>
                        <a:t>037197118422</a:t>
                      </a:r>
                    </a:p>
                  </a:txBody>
                  <a:tcPr marL="121920" marR="121920" marT="54864" marB="54864"/>
                </a:tc>
                <a:extLst>
                  <a:ext uri="{0D108BD9-81ED-4DB2-BD59-A6C34878D82A}">
                    <a16:rowId xmlns:a16="http://schemas.microsoft.com/office/drawing/2014/main" val="10002"/>
                  </a:ext>
                </a:extLst>
              </a:tr>
              <a:tr h="445008">
                <a:tc>
                  <a:txBody>
                    <a:bodyPr/>
                    <a:lstStyle/>
                    <a:p>
                      <a:r>
                        <a:rPr lang="en-GB" sz="1700" dirty="0"/>
                        <a:t>546</a:t>
                      </a:r>
                    </a:p>
                  </a:txBody>
                  <a:tcPr marL="121920" marR="121920" marT="54864" marB="54864"/>
                </a:tc>
                <a:tc>
                  <a:txBody>
                    <a:bodyPr/>
                    <a:lstStyle/>
                    <a:p>
                      <a:r>
                        <a:rPr lang="en-GB" sz="1700" dirty="0"/>
                        <a:t>Jane</a:t>
                      </a:r>
                    </a:p>
                  </a:txBody>
                  <a:tcPr marL="121920" marR="121920" marT="54864" marB="54864"/>
                </a:tc>
                <a:tc>
                  <a:txBody>
                    <a:bodyPr/>
                    <a:lstStyle/>
                    <a:p>
                      <a:r>
                        <a:rPr lang="en-GB" sz="1700" dirty="0"/>
                        <a:t>Wright</a:t>
                      </a:r>
                    </a:p>
                  </a:txBody>
                  <a:tcPr marL="121920" marR="121920" marT="54864" marB="54864"/>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700" dirty="0"/>
                        <a:t>0781551627</a:t>
                      </a:r>
                    </a:p>
                  </a:txBody>
                  <a:tcPr marL="121920" marR="121920" marT="54864" marB="54864"/>
                </a:tc>
                <a:extLst>
                  <a:ext uri="{0D108BD9-81ED-4DB2-BD59-A6C34878D82A}">
                    <a16:rowId xmlns:a16="http://schemas.microsoft.com/office/drawing/2014/main" val="10003"/>
                  </a:ext>
                </a:extLst>
              </a:tr>
              <a:tr h="445008">
                <a:tc>
                  <a:txBody>
                    <a:bodyPr/>
                    <a:lstStyle/>
                    <a:p>
                      <a:r>
                        <a:rPr lang="en-GB" sz="1700" dirty="0"/>
                        <a:t>756</a:t>
                      </a:r>
                    </a:p>
                  </a:txBody>
                  <a:tcPr marL="121920" marR="121920" marT="54864" marB="54864"/>
                </a:tc>
                <a:tc>
                  <a:txBody>
                    <a:bodyPr/>
                    <a:lstStyle/>
                    <a:p>
                      <a:r>
                        <a:rPr lang="en-GB" sz="1700" dirty="0"/>
                        <a:t>Maria</a:t>
                      </a:r>
                    </a:p>
                  </a:txBody>
                  <a:tcPr marL="121920" marR="121920" marT="54864" marB="54864"/>
                </a:tc>
                <a:tc>
                  <a:txBody>
                    <a:bodyPr/>
                    <a:lstStyle/>
                    <a:p>
                      <a:r>
                        <a:rPr lang="en-GB" sz="1700" dirty="0"/>
                        <a:t>Fernandez</a:t>
                      </a:r>
                    </a:p>
                  </a:txBody>
                  <a:tcPr marL="121920" marR="121920" marT="54864" marB="54864"/>
                </a:tc>
                <a:tc>
                  <a:txBody>
                    <a:bodyPr/>
                    <a:lstStyle/>
                    <a:p>
                      <a:r>
                        <a:rPr lang="en-GB" sz="1700" dirty="0"/>
                        <a:t>091641247291</a:t>
                      </a:r>
                    </a:p>
                  </a:txBody>
                  <a:tcPr marL="121920" marR="121920" marT="54864" marB="54864"/>
                </a:tc>
                <a:extLst>
                  <a:ext uri="{0D108BD9-81ED-4DB2-BD59-A6C34878D82A}">
                    <a16:rowId xmlns:a16="http://schemas.microsoft.com/office/drawing/2014/main" val="10004"/>
                  </a:ext>
                </a:extLst>
              </a:tr>
            </a:tbl>
          </a:graphicData>
        </a:graphic>
      </p:graphicFrame>
      <p:graphicFrame>
        <p:nvGraphicFramePr>
          <p:cNvPr id="15" name="Content Placeholder 9"/>
          <p:cNvGraphicFramePr>
            <a:graphicFrameLocks/>
          </p:cNvGraphicFramePr>
          <p:nvPr>
            <p:extLst>
              <p:ext uri="{D42A27DB-BD31-4B8C-83A1-F6EECF244321}">
                <p14:modId xmlns:p14="http://schemas.microsoft.com/office/powerpoint/2010/main" val="330732036"/>
              </p:ext>
            </p:extLst>
          </p:nvPr>
        </p:nvGraphicFramePr>
        <p:xfrm>
          <a:off x="479685" y="2642564"/>
          <a:ext cx="5678266" cy="2177167"/>
        </p:xfrm>
        <a:graphic>
          <a:graphicData uri="http://schemas.openxmlformats.org/drawingml/2006/table">
            <a:tbl>
              <a:tblPr firstRow="1" bandRow="1">
                <a:tableStyleId>{5C22544A-7EE6-4342-B048-85BDC9FD1C3A}</a:tableStyleId>
              </a:tblPr>
              <a:tblGrid>
                <a:gridCol w="1108197">
                  <a:extLst>
                    <a:ext uri="{9D8B030D-6E8A-4147-A177-3AD203B41FA5}">
                      <a16:colId xmlns:a16="http://schemas.microsoft.com/office/drawing/2014/main" val="20000"/>
                    </a:ext>
                  </a:extLst>
                </a:gridCol>
                <a:gridCol w="1033357">
                  <a:extLst>
                    <a:ext uri="{9D8B030D-6E8A-4147-A177-3AD203B41FA5}">
                      <a16:colId xmlns:a16="http://schemas.microsoft.com/office/drawing/2014/main" val="20001"/>
                    </a:ext>
                  </a:extLst>
                </a:gridCol>
                <a:gridCol w="1437640">
                  <a:extLst>
                    <a:ext uri="{9D8B030D-6E8A-4147-A177-3AD203B41FA5}">
                      <a16:colId xmlns:a16="http://schemas.microsoft.com/office/drawing/2014/main" val="20002"/>
                    </a:ext>
                  </a:extLst>
                </a:gridCol>
                <a:gridCol w="2099072">
                  <a:extLst>
                    <a:ext uri="{9D8B030D-6E8A-4147-A177-3AD203B41FA5}">
                      <a16:colId xmlns:a16="http://schemas.microsoft.com/office/drawing/2014/main" val="20003"/>
                    </a:ext>
                  </a:extLst>
                </a:gridCol>
              </a:tblGrid>
              <a:tr h="495119">
                <a:tc>
                  <a:txBody>
                    <a:bodyPr/>
                    <a:lstStyle/>
                    <a:p>
                      <a:r>
                        <a:rPr lang="en-GB" sz="1700" u="sng" dirty="0" err="1"/>
                        <a:t>cust_ID</a:t>
                      </a:r>
                      <a:endParaRPr lang="en-GB" sz="1700" u="sng" dirty="0"/>
                    </a:p>
                  </a:txBody>
                  <a:tcPr marL="121920" marR="121920" marT="54864" marB="54864"/>
                </a:tc>
                <a:tc>
                  <a:txBody>
                    <a:bodyPr/>
                    <a:lstStyle/>
                    <a:p>
                      <a:r>
                        <a:rPr lang="en-GB" sz="1700" dirty="0" err="1"/>
                        <a:t>fName</a:t>
                      </a:r>
                      <a:endParaRPr lang="en-GB" sz="1700" dirty="0"/>
                    </a:p>
                  </a:txBody>
                  <a:tcPr marL="121920" marR="121920" marT="54864" marB="54864"/>
                </a:tc>
                <a:tc>
                  <a:txBody>
                    <a:bodyPr/>
                    <a:lstStyle/>
                    <a:p>
                      <a:r>
                        <a:rPr lang="en-GB" sz="1700" dirty="0" err="1"/>
                        <a:t>lName</a:t>
                      </a:r>
                      <a:endParaRPr lang="en-GB" sz="1700" dirty="0"/>
                    </a:p>
                  </a:txBody>
                  <a:tcPr marL="121920" marR="121920" marT="54864" marB="54864"/>
                </a:tc>
                <a:tc>
                  <a:txBody>
                    <a:bodyPr/>
                    <a:lstStyle/>
                    <a:p>
                      <a:r>
                        <a:rPr lang="en-GB" sz="1700" dirty="0" err="1"/>
                        <a:t>phoneNumber</a:t>
                      </a:r>
                      <a:endParaRPr lang="en-GB" sz="1700" dirty="0"/>
                    </a:p>
                  </a:txBody>
                  <a:tcPr marL="121920" marR="121920" marT="54864" marB="54864"/>
                </a:tc>
                <a:extLst>
                  <a:ext uri="{0D108BD9-81ED-4DB2-BD59-A6C34878D82A}">
                    <a16:rowId xmlns:a16="http://schemas.microsoft.com/office/drawing/2014/main" val="10000"/>
                  </a:ext>
                </a:extLst>
              </a:tr>
              <a:tr h="495119">
                <a:tc>
                  <a:txBody>
                    <a:bodyPr/>
                    <a:lstStyle/>
                    <a:p>
                      <a:r>
                        <a:rPr lang="en-GB" sz="1700" dirty="0"/>
                        <a:t>123</a:t>
                      </a:r>
                    </a:p>
                  </a:txBody>
                  <a:tcPr marL="121920" marR="121920" marT="54864" marB="54864"/>
                </a:tc>
                <a:tc>
                  <a:txBody>
                    <a:bodyPr/>
                    <a:lstStyle/>
                    <a:p>
                      <a:r>
                        <a:rPr lang="en-GB" sz="1700" dirty="0"/>
                        <a:t>Robert</a:t>
                      </a:r>
                    </a:p>
                  </a:txBody>
                  <a:tcPr marL="121920" marR="121920" marT="54864" marB="54864"/>
                </a:tc>
                <a:tc>
                  <a:txBody>
                    <a:bodyPr/>
                    <a:lstStyle/>
                    <a:p>
                      <a:r>
                        <a:rPr lang="en-GB" sz="1700" dirty="0"/>
                        <a:t>Ingram</a:t>
                      </a:r>
                    </a:p>
                  </a:txBody>
                  <a:tcPr marL="121920" marR="121920" marT="54864" marB="54864"/>
                </a:tc>
                <a:tc>
                  <a:txBody>
                    <a:bodyPr/>
                    <a:lstStyle/>
                    <a:p>
                      <a:r>
                        <a:rPr lang="en-GB" sz="1700" dirty="0"/>
                        <a:t>012767128282</a:t>
                      </a:r>
                    </a:p>
                  </a:txBody>
                  <a:tcPr marL="121920" marR="121920" marT="54864" marB="54864"/>
                </a:tc>
                <a:extLst>
                  <a:ext uri="{0D108BD9-81ED-4DB2-BD59-A6C34878D82A}">
                    <a16:rowId xmlns:a16="http://schemas.microsoft.com/office/drawing/2014/main" val="10001"/>
                  </a:ext>
                </a:extLst>
              </a:tr>
              <a:tr h="691810">
                <a:tc>
                  <a:txBody>
                    <a:bodyPr/>
                    <a:lstStyle/>
                    <a:p>
                      <a:r>
                        <a:rPr lang="en-GB" sz="1700" dirty="0"/>
                        <a:t>546</a:t>
                      </a:r>
                    </a:p>
                  </a:txBody>
                  <a:tcPr marL="121920" marR="121920" marT="54864" marB="54864"/>
                </a:tc>
                <a:tc>
                  <a:txBody>
                    <a:bodyPr/>
                    <a:lstStyle/>
                    <a:p>
                      <a:r>
                        <a:rPr lang="en-GB" sz="1700" dirty="0"/>
                        <a:t>Jane</a:t>
                      </a:r>
                    </a:p>
                  </a:txBody>
                  <a:tcPr marL="121920" marR="121920" marT="54864" marB="54864"/>
                </a:tc>
                <a:tc>
                  <a:txBody>
                    <a:bodyPr/>
                    <a:lstStyle/>
                    <a:p>
                      <a:r>
                        <a:rPr lang="en-GB" sz="1700" dirty="0"/>
                        <a:t>Wright</a:t>
                      </a:r>
                    </a:p>
                  </a:txBody>
                  <a:tcPr marL="121920" marR="121920" marT="54864" marB="54864"/>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700" dirty="0"/>
                        <a:t>037197118422 0781551627</a:t>
                      </a:r>
                    </a:p>
                  </a:txBody>
                  <a:tcPr marL="121920" marR="121920" marT="54864" marB="54864"/>
                </a:tc>
                <a:extLst>
                  <a:ext uri="{0D108BD9-81ED-4DB2-BD59-A6C34878D82A}">
                    <a16:rowId xmlns:a16="http://schemas.microsoft.com/office/drawing/2014/main" val="10002"/>
                  </a:ext>
                </a:extLst>
              </a:tr>
              <a:tr h="495119">
                <a:tc>
                  <a:txBody>
                    <a:bodyPr/>
                    <a:lstStyle/>
                    <a:p>
                      <a:r>
                        <a:rPr lang="en-GB" sz="1700" dirty="0"/>
                        <a:t>756</a:t>
                      </a:r>
                    </a:p>
                  </a:txBody>
                  <a:tcPr marL="121920" marR="121920" marT="54864" marB="54864"/>
                </a:tc>
                <a:tc>
                  <a:txBody>
                    <a:bodyPr/>
                    <a:lstStyle/>
                    <a:p>
                      <a:r>
                        <a:rPr lang="en-GB" sz="1700" dirty="0"/>
                        <a:t>Maria</a:t>
                      </a:r>
                    </a:p>
                  </a:txBody>
                  <a:tcPr marL="121920" marR="121920" marT="54864" marB="54864"/>
                </a:tc>
                <a:tc>
                  <a:txBody>
                    <a:bodyPr/>
                    <a:lstStyle/>
                    <a:p>
                      <a:r>
                        <a:rPr lang="en-GB" sz="1700" dirty="0"/>
                        <a:t>Fernandez</a:t>
                      </a:r>
                    </a:p>
                  </a:txBody>
                  <a:tcPr marL="121920" marR="121920" marT="54864" marB="54864"/>
                </a:tc>
                <a:tc>
                  <a:txBody>
                    <a:bodyPr/>
                    <a:lstStyle/>
                    <a:p>
                      <a:r>
                        <a:rPr lang="en-GB" sz="1700" dirty="0"/>
                        <a:t>091641247291</a:t>
                      </a:r>
                    </a:p>
                  </a:txBody>
                  <a:tcPr marL="121920" marR="121920" marT="54864" marB="54864"/>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7549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5"/>
          </p:nvPr>
        </p:nvSpPr>
        <p:spPr>
          <a:xfrm>
            <a:off x="414000" y="1309595"/>
            <a:ext cx="11404800" cy="4546800"/>
          </a:xfrm>
        </p:spPr>
        <p:txBody>
          <a:bodyPr/>
          <a:lstStyle/>
          <a:p>
            <a:r>
              <a:rPr lang="en-GB" sz="1800" dirty="0"/>
              <a:t>The Whole Key,</a:t>
            </a:r>
          </a:p>
          <a:p>
            <a:pPr lvl="1"/>
            <a:r>
              <a:rPr lang="en-GB" dirty="0"/>
              <a:t>Must meet all requirements of First Normal Form</a:t>
            </a:r>
          </a:p>
          <a:p>
            <a:pPr lvl="1"/>
            <a:r>
              <a:rPr lang="en-GB" dirty="0"/>
              <a:t>Non-prime attributes must not depend on a subset of any candidate key. No partial dependency</a:t>
            </a:r>
          </a:p>
          <a:p>
            <a:pPr lvl="1"/>
            <a:r>
              <a:rPr lang="en-GB" dirty="0"/>
              <a:t>If we were to take our phone number table </a:t>
            </a:r>
            <a:r>
              <a:rPr lang="en-GB" dirty="0" err="1"/>
              <a:t>phoneNumber</a:t>
            </a:r>
            <a:r>
              <a:rPr lang="en-GB" dirty="0"/>
              <a:t> is dependent on a subset of the primary key: </a:t>
            </a:r>
            <a:r>
              <a:rPr lang="en-GB" dirty="0" err="1"/>
              <a:t>fName</a:t>
            </a:r>
            <a:r>
              <a:rPr lang="en-GB" dirty="0"/>
              <a:t> and </a:t>
            </a:r>
            <a:r>
              <a:rPr lang="en-GB" dirty="0" err="1"/>
              <a:t>lName</a:t>
            </a:r>
            <a:endParaRPr lang="en-GB" dirty="0"/>
          </a:p>
          <a:p>
            <a:pPr lvl="1"/>
            <a:r>
              <a:rPr lang="en-GB" dirty="0"/>
              <a:t>By separating these into separate tables we now conform to 2NF and 1NF</a:t>
            </a:r>
          </a:p>
          <a:p>
            <a:endParaRPr lang="en-GB" sz="1800" dirty="0"/>
          </a:p>
        </p:txBody>
      </p:sp>
      <p:sp>
        <p:nvSpPr>
          <p:cNvPr id="4" name="Title 3"/>
          <p:cNvSpPr>
            <a:spLocks noGrp="1"/>
          </p:cNvSpPr>
          <p:nvPr>
            <p:ph type="title"/>
          </p:nvPr>
        </p:nvSpPr>
        <p:spPr/>
        <p:txBody>
          <a:bodyPr>
            <a:normAutofit fontScale="90000"/>
          </a:bodyPr>
          <a:lstStyle/>
          <a:p>
            <a:r>
              <a:rPr lang="en-GB" dirty="0"/>
              <a:t>Second Normal Form</a:t>
            </a:r>
            <a:endParaRPr lang="en-US" dirty="0"/>
          </a:p>
        </p:txBody>
      </p:sp>
      <p:graphicFrame>
        <p:nvGraphicFramePr>
          <p:cNvPr id="7" name="Content Placeholder 9"/>
          <p:cNvGraphicFramePr>
            <a:graphicFrameLocks/>
          </p:cNvGraphicFramePr>
          <p:nvPr>
            <p:extLst>
              <p:ext uri="{D42A27DB-BD31-4B8C-83A1-F6EECF244321}">
                <p14:modId xmlns:p14="http://schemas.microsoft.com/office/powerpoint/2010/main" val="2930535622"/>
              </p:ext>
            </p:extLst>
          </p:nvPr>
        </p:nvGraphicFramePr>
        <p:xfrm>
          <a:off x="796093" y="4461767"/>
          <a:ext cx="3579194" cy="1671651"/>
        </p:xfrm>
        <a:graphic>
          <a:graphicData uri="http://schemas.openxmlformats.org/drawingml/2006/table">
            <a:tbl>
              <a:tblPr firstRow="1" bandRow="1">
                <a:tableStyleId>{5C22544A-7EE6-4342-B048-85BDC9FD1C3A}</a:tableStyleId>
              </a:tblPr>
              <a:tblGrid>
                <a:gridCol w="1108197">
                  <a:extLst>
                    <a:ext uri="{9D8B030D-6E8A-4147-A177-3AD203B41FA5}">
                      <a16:colId xmlns:a16="http://schemas.microsoft.com/office/drawing/2014/main" val="20000"/>
                    </a:ext>
                  </a:extLst>
                </a:gridCol>
                <a:gridCol w="1033357">
                  <a:extLst>
                    <a:ext uri="{9D8B030D-6E8A-4147-A177-3AD203B41FA5}">
                      <a16:colId xmlns:a16="http://schemas.microsoft.com/office/drawing/2014/main" val="20001"/>
                    </a:ext>
                  </a:extLst>
                </a:gridCol>
                <a:gridCol w="1437640">
                  <a:extLst>
                    <a:ext uri="{9D8B030D-6E8A-4147-A177-3AD203B41FA5}">
                      <a16:colId xmlns:a16="http://schemas.microsoft.com/office/drawing/2014/main" val="20002"/>
                    </a:ext>
                  </a:extLst>
                </a:gridCol>
              </a:tblGrid>
              <a:tr h="429954">
                <a:tc>
                  <a:txBody>
                    <a:bodyPr/>
                    <a:lstStyle/>
                    <a:p>
                      <a:r>
                        <a:rPr lang="en-GB" sz="1700" u="sng" dirty="0" err="1"/>
                        <a:t>cust_ID</a:t>
                      </a:r>
                      <a:endParaRPr lang="en-GB" sz="1700" u="sng" dirty="0"/>
                    </a:p>
                  </a:txBody>
                  <a:tcPr marL="121920" marR="121920" marT="54864" marB="54864"/>
                </a:tc>
                <a:tc>
                  <a:txBody>
                    <a:bodyPr/>
                    <a:lstStyle/>
                    <a:p>
                      <a:r>
                        <a:rPr lang="en-GB" sz="1700" dirty="0" err="1"/>
                        <a:t>fName</a:t>
                      </a:r>
                      <a:endParaRPr lang="en-GB" sz="1700" dirty="0"/>
                    </a:p>
                  </a:txBody>
                  <a:tcPr marL="121920" marR="121920" marT="54864" marB="54864"/>
                </a:tc>
                <a:tc>
                  <a:txBody>
                    <a:bodyPr/>
                    <a:lstStyle/>
                    <a:p>
                      <a:r>
                        <a:rPr lang="en-GB" sz="1700" dirty="0" err="1"/>
                        <a:t>lName</a:t>
                      </a:r>
                      <a:endParaRPr lang="en-GB" sz="1700" dirty="0"/>
                    </a:p>
                  </a:txBody>
                  <a:tcPr marL="121920" marR="121920" marT="54864" marB="54864"/>
                </a:tc>
                <a:extLst>
                  <a:ext uri="{0D108BD9-81ED-4DB2-BD59-A6C34878D82A}">
                    <a16:rowId xmlns:a16="http://schemas.microsoft.com/office/drawing/2014/main" val="10000"/>
                  </a:ext>
                </a:extLst>
              </a:tr>
              <a:tr h="413899">
                <a:tc>
                  <a:txBody>
                    <a:bodyPr/>
                    <a:lstStyle/>
                    <a:p>
                      <a:r>
                        <a:rPr lang="en-GB" sz="1700" dirty="0"/>
                        <a:t>123</a:t>
                      </a:r>
                    </a:p>
                  </a:txBody>
                  <a:tcPr marL="121920" marR="121920" marT="54864" marB="54864"/>
                </a:tc>
                <a:tc>
                  <a:txBody>
                    <a:bodyPr/>
                    <a:lstStyle/>
                    <a:p>
                      <a:r>
                        <a:rPr lang="en-GB" sz="1700" dirty="0"/>
                        <a:t>Robert</a:t>
                      </a:r>
                    </a:p>
                  </a:txBody>
                  <a:tcPr marL="121920" marR="121920" marT="54864" marB="54864"/>
                </a:tc>
                <a:tc>
                  <a:txBody>
                    <a:bodyPr/>
                    <a:lstStyle/>
                    <a:p>
                      <a:r>
                        <a:rPr lang="en-GB" sz="1700" dirty="0"/>
                        <a:t>Ingram</a:t>
                      </a:r>
                    </a:p>
                  </a:txBody>
                  <a:tcPr marL="121920" marR="121920" marT="54864" marB="54864"/>
                </a:tc>
                <a:extLst>
                  <a:ext uri="{0D108BD9-81ED-4DB2-BD59-A6C34878D82A}">
                    <a16:rowId xmlns:a16="http://schemas.microsoft.com/office/drawing/2014/main" val="10001"/>
                  </a:ext>
                </a:extLst>
              </a:tr>
              <a:tr h="413899">
                <a:tc>
                  <a:txBody>
                    <a:bodyPr/>
                    <a:lstStyle/>
                    <a:p>
                      <a:r>
                        <a:rPr lang="en-GB" sz="1700" dirty="0"/>
                        <a:t>546</a:t>
                      </a:r>
                    </a:p>
                  </a:txBody>
                  <a:tcPr marL="121920" marR="121920" marT="54864" marB="54864"/>
                </a:tc>
                <a:tc>
                  <a:txBody>
                    <a:bodyPr/>
                    <a:lstStyle/>
                    <a:p>
                      <a:r>
                        <a:rPr lang="en-GB" sz="1700" dirty="0"/>
                        <a:t>Jane</a:t>
                      </a:r>
                    </a:p>
                  </a:txBody>
                  <a:tcPr marL="121920" marR="121920" marT="54864" marB="54864"/>
                </a:tc>
                <a:tc>
                  <a:txBody>
                    <a:bodyPr/>
                    <a:lstStyle/>
                    <a:p>
                      <a:r>
                        <a:rPr lang="en-GB" sz="1700" dirty="0"/>
                        <a:t>Wright</a:t>
                      </a:r>
                    </a:p>
                  </a:txBody>
                  <a:tcPr marL="121920" marR="121920" marT="54864" marB="54864"/>
                </a:tc>
                <a:extLst>
                  <a:ext uri="{0D108BD9-81ED-4DB2-BD59-A6C34878D82A}">
                    <a16:rowId xmlns:a16="http://schemas.microsoft.com/office/drawing/2014/main" val="10002"/>
                  </a:ext>
                </a:extLst>
              </a:tr>
              <a:tr h="413899">
                <a:tc>
                  <a:txBody>
                    <a:bodyPr/>
                    <a:lstStyle/>
                    <a:p>
                      <a:r>
                        <a:rPr lang="en-GB" sz="1700" dirty="0"/>
                        <a:t>756</a:t>
                      </a:r>
                    </a:p>
                  </a:txBody>
                  <a:tcPr marL="121920" marR="121920" marT="54864" marB="54864"/>
                </a:tc>
                <a:tc>
                  <a:txBody>
                    <a:bodyPr/>
                    <a:lstStyle/>
                    <a:p>
                      <a:r>
                        <a:rPr lang="en-GB" sz="1700" dirty="0"/>
                        <a:t>Maria</a:t>
                      </a:r>
                    </a:p>
                  </a:txBody>
                  <a:tcPr marL="121920" marR="121920" marT="54864" marB="54864"/>
                </a:tc>
                <a:tc>
                  <a:txBody>
                    <a:bodyPr/>
                    <a:lstStyle/>
                    <a:p>
                      <a:r>
                        <a:rPr lang="en-GB" sz="1700" dirty="0"/>
                        <a:t>Fernandez</a:t>
                      </a:r>
                    </a:p>
                  </a:txBody>
                  <a:tcPr marL="121920" marR="121920" marT="54864" marB="54864"/>
                </a:tc>
                <a:extLst>
                  <a:ext uri="{0D108BD9-81ED-4DB2-BD59-A6C34878D82A}">
                    <a16:rowId xmlns:a16="http://schemas.microsoft.com/office/drawing/2014/main" val="10003"/>
                  </a:ext>
                </a:extLst>
              </a:tr>
            </a:tbl>
          </a:graphicData>
        </a:graphic>
      </p:graphicFrame>
      <p:graphicFrame>
        <p:nvGraphicFramePr>
          <p:cNvPr id="10" name="Content Placeholder 9"/>
          <p:cNvGraphicFramePr>
            <a:graphicFrameLocks/>
          </p:cNvGraphicFramePr>
          <p:nvPr>
            <p:extLst>
              <p:ext uri="{D42A27DB-BD31-4B8C-83A1-F6EECF244321}">
                <p14:modId xmlns:p14="http://schemas.microsoft.com/office/powerpoint/2010/main" val="3110746959"/>
              </p:ext>
            </p:extLst>
          </p:nvPr>
        </p:nvGraphicFramePr>
        <p:xfrm>
          <a:off x="5291034" y="4064372"/>
          <a:ext cx="3207269" cy="2225040"/>
        </p:xfrm>
        <a:graphic>
          <a:graphicData uri="http://schemas.openxmlformats.org/drawingml/2006/table">
            <a:tbl>
              <a:tblPr firstRow="1" bandRow="1">
                <a:tableStyleId>{5C22544A-7EE6-4342-B048-85BDC9FD1C3A}</a:tableStyleId>
              </a:tblPr>
              <a:tblGrid>
                <a:gridCol w="1108197">
                  <a:extLst>
                    <a:ext uri="{9D8B030D-6E8A-4147-A177-3AD203B41FA5}">
                      <a16:colId xmlns:a16="http://schemas.microsoft.com/office/drawing/2014/main" val="20000"/>
                    </a:ext>
                  </a:extLst>
                </a:gridCol>
                <a:gridCol w="2099072">
                  <a:extLst>
                    <a:ext uri="{9D8B030D-6E8A-4147-A177-3AD203B41FA5}">
                      <a16:colId xmlns:a16="http://schemas.microsoft.com/office/drawing/2014/main" val="20001"/>
                    </a:ext>
                  </a:extLst>
                </a:gridCol>
              </a:tblGrid>
              <a:tr h="445008">
                <a:tc>
                  <a:txBody>
                    <a:bodyPr/>
                    <a:lstStyle/>
                    <a:p>
                      <a:r>
                        <a:rPr lang="en-GB" sz="1700" dirty="0" err="1"/>
                        <a:t>cust_ID</a:t>
                      </a:r>
                      <a:endParaRPr lang="en-GB" sz="1700" dirty="0"/>
                    </a:p>
                  </a:txBody>
                  <a:tcPr marL="121920" marR="121920" marT="54864" marB="54864"/>
                </a:tc>
                <a:tc>
                  <a:txBody>
                    <a:bodyPr/>
                    <a:lstStyle/>
                    <a:p>
                      <a:r>
                        <a:rPr lang="en-GB" sz="1700" u="sng" dirty="0" err="1"/>
                        <a:t>phoneNumber</a:t>
                      </a:r>
                      <a:endParaRPr lang="en-GB" sz="1700" u="sng" dirty="0"/>
                    </a:p>
                  </a:txBody>
                  <a:tcPr marL="121920" marR="121920" marT="54864" marB="54864"/>
                </a:tc>
                <a:extLst>
                  <a:ext uri="{0D108BD9-81ED-4DB2-BD59-A6C34878D82A}">
                    <a16:rowId xmlns:a16="http://schemas.microsoft.com/office/drawing/2014/main" val="10000"/>
                  </a:ext>
                </a:extLst>
              </a:tr>
              <a:tr h="445008">
                <a:tc>
                  <a:txBody>
                    <a:bodyPr/>
                    <a:lstStyle/>
                    <a:p>
                      <a:r>
                        <a:rPr lang="en-GB" sz="1700" dirty="0"/>
                        <a:t>123</a:t>
                      </a:r>
                    </a:p>
                  </a:txBody>
                  <a:tcPr marL="121920" marR="121920" marT="54864" marB="54864"/>
                </a:tc>
                <a:tc>
                  <a:txBody>
                    <a:bodyPr/>
                    <a:lstStyle/>
                    <a:p>
                      <a:r>
                        <a:rPr lang="en-GB" sz="1700" dirty="0"/>
                        <a:t>012767128282</a:t>
                      </a:r>
                    </a:p>
                  </a:txBody>
                  <a:tcPr marL="121920" marR="121920" marT="54864" marB="54864"/>
                </a:tc>
                <a:extLst>
                  <a:ext uri="{0D108BD9-81ED-4DB2-BD59-A6C34878D82A}">
                    <a16:rowId xmlns:a16="http://schemas.microsoft.com/office/drawing/2014/main" val="10001"/>
                  </a:ext>
                </a:extLst>
              </a:tr>
              <a:tr h="445008">
                <a:tc>
                  <a:txBody>
                    <a:bodyPr/>
                    <a:lstStyle/>
                    <a:p>
                      <a:r>
                        <a:rPr lang="en-GB" sz="1700" dirty="0"/>
                        <a:t>546</a:t>
                      </a:r>
                    </a:p>
                  </a:txBody>
                  <a:tcPr marL="121920" marR="121920" marT="54864" marB="54864"/>
                </a:tc>
                <a:tc>
                  <a:txBody>
                    <a:bodyPr/>
                    <a:lstStyle/>
                    <a:p>
                      <a:r>
                        <a:rPr lang="en-GB" sz="1700" dirty="0"/>
                        <a:t>037197118422</a:t>
                      </a:r>
                    </a:p>
                  </a:txBody>
                  <a:tcPr marL="121920" marR="121920" marT="54864" marB="54864"/>
                </a:tc>
                <a:extLst>
                  <a:ext uri="{0D108BD9-81ED-4DB2-BD59-A6C34878D82A}">
                    <a16:rowId xmlns:a16="http://schemas.microsoft.com/office/drawing/2014/main" val="10002"/>
                  </a:ext>
                </a:extLst>
              </a:tr>
              <a:tr h="445008">
                <a:tc>
                  <a:txBody>
                    <a:bodyPr/>
                    <a:lstStyle/>
                    <a:p>
                      <a:r>
                        <a:rPr lang="en-GB" sz="1700" dirty="0"/>
                        <a:t>546</a:t>
                      </a:r>
                    </a:p>
                  </a:txBody>
                  <a:tcPr marL="121920" marR="121920" marT="54864" marB="54864"/>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700" dirty="0"/>
                        <a:t>0781551627</a:t>
                      </a:r>
                    </a:p>
                  </a:txBody>
                  <a:tcPr marL="121920" marR="121920" marT="54864" marB="54864"/>
                </a:tc>
                <a:extLst>
                  <a:ext uri="{0D108BD9-81ED-4DB2-BD59-A6C34878D82A}">
                    <a16:rowId xmlns:a16="http://schemas.microsoft.com/office/drawing/2014/main" val="10003"/>
                  </a:ext>
                </a:extLst>
              </a:tr>
              <a:tr h="445008">
                <a:tc>
                  <a:txBody>
                    <a:bodyPr/>
                    <a:lstStyle/>
                    <a:p>
                      <a:r>
                        <a:rPr lang="en-GB" sz="1700" dirty="0"/>
                        <a:t>756</a:t>
                      </a:r>
                    </a:p>
                  </a:txBody>
                  <a:tcPr marL="121920" marR="121920" marT="54864" marB="54864"/>
                </a:tc>
                <a:tc>
                  <a:txBody>
                    <a:bodyPr/>
                    <a:lstStyle/>
                    <a:p>
                      <a:r>
                        <a:rPr lang="en-GB" sz="1700" dirty="0"/>
                        <a:t>091641247291</a:t>
                      </a:r>
                    </a:p>
                  </a:txBody>
                  <a:tcPr marL="121920" marR="121920" marT="54864" marB="54864"/>
                </a:tc>
                <a:extLst>
                  <a:ext uri="{0D108BD9-81ED-4DB2-BD59-A6C34878D82A}">
                    <a16:rowId xmlns:a16="http://schemas.microsoft.com/office/drawing/2014/main" val="10004"/>
                  </a:ext>
                </a:extLst>
              </a:tr>
            </a:tbl>
          </a:graphicData>
        </a:graphic>
      </p:graphicFrame>
      <p:graphicFrame>
        <p:nvGraphicFramePr>
          <p:cNvPr id="11" name="Content Placeholder 9"/>
          <p:cNvGraphicFramePr>
            <a:graphicFrameLocks/>
          </p:cNvGraphicFramePr>
          <p:nvPr>
            <p:extLst>
              <p:ext uri="{D42A27DB-BD31-4B8C-83A1-F6EECF244321}">
                <p14:modId xmlns:p14="http://schemas.microsoft.com/office/powerpoint/2010/main" val="1101491065"/>
              </p:ext>
            </p:extLst>
          </p:nvPr>
        </p:nvGraphicFramePr>
        <p:xfrm>
          <a:off x="1536155" y="3908378"/>
          <a:ext cx="5678266" cy="2225040"/>
        </p:xfrm>
        <a:graphic>
          <a:graphicData uri="http://schemas.openxmlformats.org/drawingml/2006/table">
            <a:tbl>
              <a:tblPr firstRow="1" bandRow="1">
                <a:tableStyleId>{5C22544A-7EE6-4342-B048-85BDC9FD1C3A}</a:tableStyleId>
              </a:tblPr>
              <a:tblGrid>
                <a:gridCol w="1108197">
                  <a:extLst>
                    <a:ext uri="{9D8B030D-6E8A-4147-A177-3AD203B41FA5}">
                      <a16:colId xmlns:a16="http://schemas.microsoft.com/office/drawing/2014/main" val="20000"/>
                    </a:ext>
                  </a:extLst>
                </a:gridCol>
                <a:gridCol w="1033357">
                  <a:extLst>
                    <a:ext uri="{9D8B030D-6E8A-4147-A177-3AD203B41FA5}">
                      <a16:colId xmlns:a16="http://schemas.microsoft.com/office/drawing/2014/main" val="20001"/>
                    </a:ext>
                  </a:extLst>
                </a:gridCol>
                <a:gridCol w="1437640">
                  <a:extLst>
                    <a:ext uri="{9D8B030D-6E8A-4147-A177-3AD203B41FA5}">
                      <a16:colId xmlns:a16="http://schemas.microsoft.com/office/drawing/2014/main" val="20002"/>
                    </a:ext>
                  </a:extLst>
                </a:gridCol>
                <a:gridCol w="2099072">
                  <a:extLst>
                    <a:ext uri="{9D8B030D-6E8A-4147-A177-3AD203B41FA5}">
                      <a16:colId xmlns:a16="http://schemas.microsoft.com/office/drawing/2014/main" val="20003"/>
                    </a:ext>
                  </a:extLst>
                </a:gridCol>
              </a:tblGrid>
              <a:tr h="445008">
                <a:tc>
                  <a:txBody>
                    <a:bodyPr/>
                    <a:lstStyle/>
                    <a:p>
                      <a:r>
                        <a:rPr lang="en-GB" sz="1700" dirty="0" err="1"/>
                        <a:t>cust_ID</a:t>
                      </a:r>
                      <a:endParaRPr lang="en-GB" sz="1700" dirty="0"/>
                    </a:p>
                  </a:txBody>
                  <a:tcPr marL="121920" marR="121920" marT="54864" marB="54864"/>
                </a:tc>
                <a:tc>
                  <a:txBody>
                    <a:bodyPr/>
                    <a:lstStyle/>
                    <a:p>
                      <a:r>
                        <a:rPr lang="en-GB" sz="1700" dirty="0" err="1"/>
                        <a:t>fName</a:t>
                      </a:r>
                      <a:endParaRPr lang="en-GB" sz="1700" dirty="0"/>
                    </a:p>
                  </a:txBody>
                  <a:tcPr marL="121920" marR="121920" marT="54864" marB="54864"/>
                </a:tc>
                <a:tc>
                  <a:txBody>
                    <a:bodyPr/>
                    <a:lstStyle/>
                    <a:p>
                      <a:r>
                        <a:rPr lang="en-GB" sz="1700" dirty="0" err="1"/>
                        <a:t>lName</a:t>
                      </a:r>
                      <a:endParaRPr lang="en-GB" sz="1700" dirty="0"/>
                    </a:p>
                  </a:txBody>
                  <a:tcPr marL="121920" marR="121920" marT="54864" marB="54864"/>
                </a:tc>
                <a:tc>
                  <a:txBody>
                    <a:bodyPr/>
                    <a:lstStyle/>
                    <a:p>
                      <a:r>
                        <a:rPr lang="en-GB" sz="1700" dirty="0" err="1"/>
                        <a:t>phoneNumber</a:t>
                      </a:r>
                      <a:endParaRPr lang="en-GB" sz="1700" dirty="0"/>
                    </a:p>
                  </a:txBody>
                  <a:tcPr marL="121920" marR="121920" marT="54864" marB="54864"/>
                </a:tc>
                <a:extLst>
                  <a:ext uri="{0D108BD9-81ED-4DB2-BD59-A6C34878D82A}">
                    <a16:rowId xmlns:a16="http://schemas.microsoft.com/office/drawing/2014/main" val="10000"/>
                  </a:ext>
                </a:extLst>
              </a:tr>
              <a:tr h="445008">
                <a:tc>
                  <a:txBody>
                    <a:bodyPr/>
                    <a:lstStyle/>
                    <a:p>
                      <a:r>
                        <a:rPr lang="en-GB" sz="1700" dirty="0"/>
                        <a:t>123</a:t>
                      </a:r>
                    </a:p>
                  </a:txBody>
                  <a:tcPr marL="121920" marR="121920" marT="54864" marB="54864"/>
                </a:tc>
                <a:tc>
                  <a:txBody>
                    <a:bodyPr/>
                    <a:lstStyle/>
                    <a:p>
                      <a:r>
                        <a:rPr lang="en-GB" sz="1700" dirty="0"/>
                        <a:t>Robert</a:t>
                      </a:r>
                    </a:p>
                  </a:txBody>
                  <a:tcPr marL="121920" marR="121920" marT="54864" marB="54864"/>
                </a:tc>
                <a:tc>
                  <a:txBody>
                    <a:bodyPr/>
                    <a:lstStyle/>
                    <a:p>
                      <a:r>
                        <a:rPr lang="en-GB" sz="1700" dirty="0"/>
                        <a:t>Ingram</a:t>
                      </a:r>
                    </a:p>
                  </a:txBody>
                  <a:tcPr marL="121920" marR="121920" marT="54864" marB="54864"/>
                </a:tc>
                <a:tc>
                  <a:txBody>
                    <a:bodyPr/>
                    <a:lstStyle/>
                    <a:p>
                      <a:r>
                        <a:rPr lang="en-GB" sz="1700" dirty="0"/>
                        <a:t>012767128282</a:t>
                      </a:r>
                    </a:p>
                  </a:txBody>
                  <a:tcPr marL="121920" marR="121920" marT="54864" marB="54864"/>
                </a:tc>
                <a:extLst>
                  <a:ext uri="{0D108BD9-81ED-4DB2-BD59-A6C34878D82A}">
                    <a16:rowId xmlns:a16="http://schemas.microsoft.com/office/drawing/2014/main" val="10001"/>
                  </a:ext>
                </a:extLst>
              </a:tr>
              <a:tr h="445008">
                <a:tc>
                  <a:txBody>
                    <a:bodyPr/>
                    <a:lstStyle/>
                    <a:p>
                      <a:r>
                        <a:rPr lang="en-GB" sz="1700" dirty="0"/>
                        <a:t>546</a:t>
                      </a:r>
                    </a:p>
                  </a:txBody>
                  <a:tcPr marL="121920" marR="121920" marT="54864" marB="54864"/>
                </a:tc>
                <a:tc>
                  <a:txBody>
                    <a:bodyPr/>
                    <a:lstStyle/>
                    <a:p>
                      <a:r>
                        <a:rPr lang="en-GB" sz="1700" dirty="0"/>
                        <a:t>Jane</a:t>
                      </a:r>
                    </a:p>
                  </a:txBody>
                  <a:tcPr marL="121920" marR="121920" marT="54864" marB="54864"/>
                </a:tc>
                <a:tc>
                  <a:txBody>
                    <a:bodyPr/>
                    <a:lstStyle/>
                    <a:p>
                      <a:r>
                        <a:rPr lang="en-GB" sz="1700" dirty="0"/>
                        <a:t>Wright</a:t>
                      </a:r>
                    </a:p>
                  </a:txBody>
                  <a:tcPr marL="121920" marR="121920" marT="54864" marB="54864"/>
                </a:tc>
                <a:tc>
                  <a:txBody>
                    <a:bodyPr/>
                    <a:lstStyle/>
                    <a:p>
                      <a:r>
                        <a:rPr lang="en-GB" sz="1700" dirty="0"/>
                        <a:t>037197118422</a:t>
                      </a:r>
                    </a:p>
                  </a:txBody>
                  <a:tcPr marL="121920" marR="121920" marT="54864" marB="54864"/>
                </a:tc>
                <a:extLst>
                  <a:ext uri="{0D108BD9-81ED-4DB2-BD59-A6C34878D82A}">
                    <a16:rowId xmlns:a16="http://schemas.microsoft.com/office/drawing/2014/main" val="10002"/>
                  </a:ext>
                </a:extLst>
              </a:tr>
              <a:tr h="445008">
                <a:tc>
                  <a:txBody>
                    <a:bodyPr/>
                    <a:lstStyle/>
                    <a:p>
                      <a:r>
                        <a:rPr lang="en-GB" sz="1700" dirty="0"/>
                        <a:t>546</a:t>
                      </a:r>
                    </a:p>
                  </a:txBody>
                  <a:tcPr marL="121920" marR="121920" marT="54864" marB="54864"/>
                </a:tc>
                <a:tc>
                  <a:txBody>
                    <a:bodyPr/>
                    <a:lstStyle/>
                    <a:p>
                      <a:r>
                        <a:rPr lang="en-GB" sz="1700" dirty="0"/>
                        <a:t>Jane</a:t>
                      </a:r>
                    </a:p>
                  </a:txBody>
                  <a:tcPr marL="121920" marR="121920" marT="54864" marB="54864"/>
                </a:tc>
                <a:tc>
                  <a:txBody>
                    <a:bodyPr/>
                    <a:lstStyle/>
                    <a:p>
                      <a:r>
                        <a:rPr lang="en-GB" sz="1700" dirty="0"/>
                        <a:t>Wright</a:t>
                      </a:r>
                    </a:p>
                  </a:txBody>
                  <a:tcPr marL="121920" marR="121920" marT="54864" marB="54864"/>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700" dirty="0"/>
                        <a:t>0781551627</a:t>
                      </a:r>
                    </a:p>
                  </a:txBody>
                  <a:tcPr marL="121920" marR="121920" marT="54864" marB="54864"/>
                </a:tc>
                <a:extLst>
                  <a:ext uri="{0D108BD9-81ED-4DB2-BD59-A6C34878D82A}">
                    <a16:rowId xmlns:a16="http://schemas.microsoft.com/office/drawing/2014/main" val="10003"/>
                  </a:ext>
                </a:extLst>
              </a:tr>
              <a:tr h="445008">
                <a:tc>
                  <a:txBody>
                    <a:bodyPr/>
                    <a:lstStyle/>
                    <a:p>
                      <a:r>
                        <a:rPr lang="en-GB" sz="1700" dirty="0"/>
                        <a:t>756</a:t>
                      </a:r>
                    </a:p>
                  </a:txBody>
                  <a:tcPr marL="121920" marR="121920" marT="54864" marB="54864"/>
                </a:tc>
                <a:tc>
                  <a:txBody>
                    <a:bodyPr/>
                    <a:lstStyle/>
                    <a:p>
                      <a:r>
                        <a:rPr lang="en-GB" sz="1700" dirty="0"/>
                        <a:t>Maria</a:t>
                      </a:r>
                    </a:p>
                  </a:txBody>
                  <a:tcPr marL="121920" marR="121920" marT="54864" marB="54864"/>
                </a:tc>
                <a:tc>
                  <a:txBody>
                    <a:bodyPr/>
                    <a:lstStyle/>
                    <a:p>
                      <a:r>
                        <a:rPr lang="en-GB" sz="1700" dirty="0"/>
                        <a:t>Fernandez</a:t>
                      </a:r>
                    </a:p>
                  </a:txBody>
                  <a:tcPr marL="121920" marR="121920" marT="54864" marB="54864"/>
                </a:tc>
                <a:tc>
                  <a:txBody>
                    <a:bodyPr/>
                    <a:lstStyle/>
                    <a:p>
                      <a:r>
                        <a:rPr lang="en-GB" sz="1700" dirty="0"/>
                        <a:t>091641247291</a:t>
                      </a:r>
                    </a:p>
                  </a:txBody>
                  <a:tcPr marL="121920" marR="121920" marT="54864" marB="54864"/>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9148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xit" presetSubtype="0" fill="hold" nodeType="withEffect">
                                  <p:stCondLst>
                                    <p:cond delay="0"/>
                                  </p:stCondLst>
                                  <p:childTnLst>
                                    <p:animEffect transition="out" filter="fad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5853987" cy="4546800"/>
          </a:xfrm>
        </p:spPr>
        <p:txBody>
          <a:bodyPr/>
          <a:lstStyle/>
          <a:p>
            <a:pPr>
              <a:lnSpc>
                <a:spcPct val="80000"/>
              </a:lnSpc>
            </a:pPr>
            <a:r>
              <a:rPr lang="en-GB" sz="1800" dirty="0"/>
              <a:t>And Nothing but the Key.</a:t>
            </a:r>
          </a:p>
          <a:p>
            <a:pPr lvl="1">
              <a:lnSpc>
                <a:spcPct val="80000"/>
              </a:lnSpc>
            </a:pPr>
            <a:r>
              <a:rPr lang="en-GB" dirty="0"/>
              <a:t>Must conform to 1 &amp; 2NF</a:t>
            </a:r>
          </a:p>
          <a:p>
            <a:pPr lvl="1">
              <a:lnSpc>
                <a:spcPct val="80000"/>
              </a:lnSpc>
            </a:pPr>
            <a:r>
              <a:rPr lang="en-GB" dirty="0"/>
              <a:t>All non-prime attributes must not be transitively dependent on every key of R</a:t>
            </a:r>
          </a:p>
          <a:p>
            <a:pPr lvl="1">
              <a:lnSpc>
                <a:spcPct val="80000"/>
              </a:lnSpc>
            </a:pPr>
            <a:r>
              <a:rPr lang="en-GB" dirty="0"/>
              <a:t>Transitive dependency is where </a:t>
            </a:r>
            <a:br>
              <a:rPr lang="en-GB" dirty="0"/>
            </a:br>
            <a:r>
              <a:rPr lang="en-GB" b="1" dirty="0"/>
              <a:t>X determines Z</a:t>
            </a:r>
            <a:r>
              <a:rPr lang="en-GB" dirty="0"/>
              <a:t> </a:t>
            </a:r>
            <a:r>
              <a:rPr lang="en-GB" i="1" dirty="0"/>
              <a:t>indirectly </a:t>
            </a:r>
            <a:r>
              <a:rPr lang="en-GB" dirty="0"/>
              <a:t>because </a:t>
            </a:r>
            <a:br>
              <a:rPr lang="en-GB" dirty="0"/>
            </a:br>
            <a:r>
              <a:rPr lang="en-GB" b="1" dirty="0"/>
              <a:t>X determines Y </a:t>
            </a:r>
            <a:r>
              <a:rPr lang="en-GB" dirty="0"/>
              <a:t>and </a:t>
            </a:r>
            <a:r>
              <a:rPr lang="en-GB" b="1" dirty="0"/>
              <a:t>Y determines Z</a:t>
            </a:r>
            <a:br>
              <a:rPr lang="en-GB" b="1" dirty="0"/>
            </a:br>
            <a:r>
              <a:rPr lang="en-GB" dirty="0"/>
              <a:t>(X -&gt; Z because X -&gt; Y -&gt; Z)</a:t>
            </a:r>
          </a:p>
        </p:txBody>
      </p:sp>
      <p:sp>
        <p:nvSpPr>
          <p:cNvPr id="5" name="Title 4"/>
          <p:cNvSpPr>
            <a:spLocks noGrp="1"/>
          </p:cNvSpPr>
          <p:nvPr>
            <p:ph type="title"/>
          </p:nvPr>
        </p:nvSpPr>
        <p:spPr/>
        <p:txBody>
          <a:bodyPr>
            <a:normAutofit fontScale="90000"/>
          </a:bodyPr>
          <a:lstStyle/>
          <a:p>
            <a:r>
              <a:rPr lang="en-GB" dirty="0"/>
              <a:t>Third Normal Form</a:t>
            </a:r>
          </a:p>
        </p:txBody>
      </p:sp>
      <p:sp>
        <p:nvSpPr>
          <p:cNvPr id="8" name="Content Placeholder 7"/>
          <p:cNvSpPr>
            <a:spLocks noGrp="1"/>
          </p:cNvSpPr>
          <p:nvPr>
            <p:ph sz="quarter" idx="4294967295"/>
          </p:nvPr>
        </p:nvSpPr>
        <p:spPr>
          <a:xfrm>
            <a:off x="6354517" y="1525911"/>
            <a:ext cx="5602287" cy="3646488"/>
          </a:xfrm>
        </p:spPr>
        <p:txBody>
          <a:bodyPr/>
          <a:lstStyle/>
          <a:p>
            <a:r>
              <a:rPr lang="en-GB" dirty="0"/>
              <a:t>In this example Tournament and year determines winner DOB indirectly through winner.</a:t>
            </a:r>
          </a:p>
        </p:txBody>
      </p:sp>
      <p:graphicFrame>
        <p:nvGraphicFramePr>
          <p:cNvPr id="9" name="Content Placeholder 6"/>
          <p:cNvGraphicFramePr>
            <a:graphicFrameLocks/>
          </p:cNvGraphicFramePr>
          <p:nvPr>
            <p:extLst>
              <p:ext uri="{D42A27DB-BD31-4B8C-83A1-F6EECF244321}">
                <p14:modId xmlns:p14="http://schemas.microsoft.com/office/powerpoint/2010/main" val="2618398433"/>
              </p:ext>
            </p:extLst>
          </p:nvPr>
        </p:nvGraphicFramePr>
        <p:xfrm>
          <a:off x="3945728" y="4064372"/>
          <a:ext cx="7647097" cy="2225040"/>
        </p:xfrm>
        <a:graphic>
          <a:graphicData uri="http://schemas.openxmlformats.org/drawingml/2006/table">
            <a:tbl>
              <a:tblPr firstRow="1" bandRow="1">
                <a:tableStyleId>{5C22544A-7EE6-4342-B048-85BDC9FD1C3A}</a:tableStyleId>
              </a:tblPr>
              <a:tblGrid>
                <a:gridCol w="2464224">
                  <a:extLst>
                    <a:ext uri="{9D8B030D-6E8A-4147-A177-3AD203B41FA5}">
                      <a16:colId xmlns:a16="http://schemas.microsoft.com/office/drawing/2014/main" val="20000"/>
                    </a:ext>
                  </a:extLst>
                </a:gridCol>
                <a:gridCol w="834391">
                  <a:extLst>
                    <a:ext uri="{9D8B030D-6E8A-4147-A177-3AD203B41FA5}">
                      <a16:colId xmlns:a16="http://schemas.microsoft.com/office/drawing/2014/main" val="20001"/>
                    </a:ext>
                  </a:extLst>
                </a:gridCol>
                <a:gridCol w="1964691">
                  <a:extLst>
                    <a:ext uri="{9D8B030D-6E8A-4147-A177-3AD203B41FA5}">
                      <a16:colId xmlns:a16="http://schemas.microsoft.com/office/drawing/2014/main" val="20002"/>
                    </a:ext>
                  </a:extLst>
                </a:gridCol>
                <a:gridCol w="2383791">
                  <a:extLst>
                    <a:ext uri="{9D8B030D-6E8A-4147-A177-3AD203B41FA5}">
                      <a16:colId xmlns:a16="http://schemas.microsoft.com/office/drawing/2014/main" val="20003"/>
                    </a:ext>
                  </a:extLst>
                </a:gridCol>
              </a:tblGrid>
              <a:tr h="445008">
                <a:tc>
                  <a:txBody>
                    <a:bodyPr/>
                    <a:lstStyle/>
                    <a:p>
                      <a:r>
                        <a:rPr lang="en-GB" sz="1700" u="sng" dirty="0"/>
                        <a:t>Tournament</a:t>
                      </a:r>
                    </a:p>
                  </a:txBody>
                  <a:tcPr marL="121920" marR="121920" marT="54864" marB="54864"/>
                </a:tc>
                <a:tc>
                  <a:txBody>
                    <a:bodyPr/>
                    <a:lstStyle/>
                    <a:p>
                      <a:r>
                        <a:rPr lang="en-GB" sz="1700" u="sng" dirty="0"/>
                        <a:t>Year</a:t>
                      </a:r>
                    </a:p>
                  </a:txBody>
                  <a:tcPr marL="121920" marR="121920" marT="54864" marB="54864"/>
                </a:tc>
                <a:tc>
                  <a:txBody>
                    <a:bodyPr/>
                    <a:lstStyle/>
                    <a:p>
                      <a:r>
                        <a:rPr lang="en-GB" sz="1700" dirty="0"/>
                        <a:t>Winner</a:t>
                      </a:r>
                    </a:p>
                  </a:txBody>
                  <a:tcPr marL="121920" marR="121920" marT="54864" marB="54864"/>
                </a:tc>
                <a:tc>
                  <a:txBody>
                    <a:bodyPr/>
                    <a:lstStyle/>
                    <a:p>
                      <a:r>
                        <a:rPr lang="en-GB" sz="1700" dirty="0"/>
                        <a:t>Winner DOB</a:t>
                      </a:r>
                    </a:p>
                  </a:txBody>
                  <a:tcPr marL="121920" marR="121920" marT="54864" marB="54864"/>
                </a:tc>
                <a:extLst>
                  <a:ext uri="{0D108BD9-81ED-4DB2-BD59-A6C34878D82A}">
                    <a16:rowId xmlns:a16="http://schemas.microsoft.com/office/drawing/2014/main" val="10000"/>
                  </a:ext>
                </a:extLst>
              </a:tr>
              <a:tr h="445008">
                <a:tc>
                  <a:txBody>
                    <a:bodyPr/>
                    <a:lstStyle/>
                    <a:p>
                      <a:r>
                        <a:rPr lang="en-GB" sz="1700" dirty="0"/>
                        <a:t>Indiana Invitational</a:t>
                      </a:r>
                    </a:p>
                  </a:txBody>
                  <a:tcPr marL="121920" marR="121920" marT="54864" marB="54864"/>
                </a:tc>
                <a:tc>
                  <a:txBody>
                    <a:bodyPr/>
                    <a:lstStyle/>
                    <a:p>
                      <a:r>
                        <a:rPr lang="en-GB" sz="1700" dirty="0"/>
                        <a:t>1998</a:t>
                      </a:r>
                    </a:p>
                  </a:txBody>
                  <a:tcPr marL="121920" marR="121920" marT="54864" marB="54864"/>
                </a:tc>
                <a:tc>
                  <a:txBody>
                    <a:bodyPr/>
                    <a:lstStyle/>
                    <a:p>
                      <a:r>
                        <a:rPr lang="en-GB" sz="1700" dirty="0"/>
                        <a:t>Al Fredrickson</a:t>
                      </a:r>
                    </a:p>
                  </a:txBody>
                  <a:tcPr marL="121920" marR="121920" marT="54864" marB="54864"/>
                </a:tc>
                <a:tc>
                  <a:txBody>
                    <a:bodyPr/>
                    <a:lstStyle/>
                    <a:p>
                      <a:r>
                        <a:rPr lang="en-GB" sz="1700" dirty="0"/>
                        <a:t>21 July 1975</a:t>
                      </a:r>
                    </a:p>
                  </a:txBody>
                  <a:tcPr marL="121920" marR="121920" marT="54864" marB="54864"/>
                </a:tc>
                <a:extLst>
                  <a:ext uri="{0D108BD9-81ED-4DB2-BD59-A6C34878D82A}">
                    <a16:rowId xmlns:a16="http://schemas.microsoft.com/office/drawing/2014/main" val="10001"/>
                  </a:ext>
                </a:extLst>
              </a:tr>
              <a:tr h="445008">
                <a:tc>
                  <a:txBody>
                    <a:bodyPr/>
                    <a:lstStyle/>
                    <a:p>
                      <a:r>
                        <a:rPr lang="en-GB" sz="1700" dirty="0"/>
                        <a:t>Cleveland Open</a:t>
                      </a:r>
                    </a:p>
                  </a:txBody>
                  <a:tcPr marL="121920" marR="121920" marT="54864" marB="54864"/>
                </a:tc>
                <a:tc>
                  <a:txBody>
                    <a:bodyPr/>
                    <a:lstStyle/>
                    <a:p>
                      <a:r>
                        <a:rPr lang="en-GB" sz="1700" dirty="0"/>
                        <a:t>1999</a:t>
                      </a:r>
                    </a:p>
                  </a:txBody>
                  <a:tcPr marL="121920" marR="121920" marT="54864" marB="54864"/>
                </a:tc>
                <a:tc>
                  <a:txBody>
                    <a:bodyPr/>
                    <a:lstStyle/>
                    <a:p>
                      <a:r>
                        <a:rPr lang="en-GB" sz="1700" dirty="0"/>
                        <a:t>Bob Albertson</a:t>
                      </a:r>
                    </a:p>
                  </a:txBody>
                  <a:tcPr marL="121920" marR="121920" marT="54864" marB="54864"/>
                </a:tc>
                <a:tc>
                  <a:txBody>
                    <a:bodyPr/>
                    <a:lstStyle/>
                    <a:p>
                      <a:r>
                        <a:rPr lang="en-GB" sz="1700" dirty="0"/>
                        <a:t>28 September 1968</a:t>
                      </a:r>
                    </a:p>
                  </a:txBody>
                  <a:tcPr marL="121920" marR="121920" marT="54864" marB="54864"/>
                </a:tc>
                <a:extLst>
                  <a:ext uri="{0D108BD9-81ED-4DB2-BD59-A6C34878D82A}">
                    <a16:rowId xmlns:a16="http://schemas.microsoft.com/office/drawing/2014/main" val="10002"/>
                  </a:ext>
                </a:extLst>
              </a:tr>
              <a:tr h="445008">
                <a:tc>
                  <a:txBody>
                    <a:bodyPr/>
                    <a:lstStyle/>
                    <a:p>
                      <a:r>
                        <a:rPr lang="en-GB" sz="1700" dirty="0"/>
                        <a:t>Des Moines Masters</a:t>
                      </a:r>
                    </a:p>
                  </a:txBody>
                  <a:tcPr marL="121920" marR="121920" marT="54864" marB="54864"/>
                </a:tc>
                <a:tc>
                  <a:txBody>
                    <a:bodyPr/>
                    <a:lstStyle/>
                    <a:p>
                      <a:r>
                        <a:rPr lang="en-GB" sz="1700" dirty="0"/>
                        <a:t>1999</a:t>
                      </a:r>
                    </a:p>
                  </a:txBody>
                  <a:tcPr marL="121920" marR="121920" marT="54864" marB="54864"/>
                </a:tc>
                <a:tc>
                  <a:txBody>
                    <a:bodyPr/>
                    <a:lstStyle/>
                    <a:p>
                      <a:r>
                        <a:rPr lang="en-GB" sz="1700" dirty="0"/>
                        <a:t>Al Fredrickson</a:t>
                      </a:r>
                    </a:p>
                  </a:txBody>
                  <a:tcPr marL="121920" marR="121920" marT="54864" marB="54864"/>
                </a:tc>
                <a:tc>
                  <a:txBody>
                    <a:bodyPr/>
                    <a:lstStyle/>
                    <a:p>
                      <a:r>
                        <a:rPr lang="en-GB" sz="1700" dirty="0"/>
                        <a:t>21 July 1975</a:t>
                      </a:r>
                    </a:p>
                  </a:txBody>
                  <a:tcPr marL="121920" marR="121920" marT="54864" marB="54864"/>
                </a:tc>
                <a:extLst>
                  <a:ext uri="{0D108BD9-81ED-4DB2-BD59-A6C34878D82A}">
                    <a16:rowId xmlns:a16="http://schemas.microsoft.com/office/drawing/2014/main" val="10003"/>
                  </a:ext>
                </a:extLst>
              </a:tr>
              <a:tr h="445008">
                <a:tc>
                  <a:txBody>
                    <a:bodyPr/>
                    <a:lstStyle/>
                    <a:p>
                      <a:r>
                        <a:rPr lang="en-GB" sz="1700" dirty="0"/>
                        <a:t>Indiana Invitational</a:t>
                      </a:r>
                    </a:p>
                  </a:txBody>
                  <a:tcPr marL="121920" marR="121920" marT="54864" marB="54864"/>
                </a:tc>
                <a:tc>
                  <a:txBody>
                    <a:bodyPr/>
                    <a:lstStyle/>
                    <a:p>
                      <a:r>
                        <a:rPr lang="en-GB" sz="1700" dirty="0"/>
                        <a:t>1999</a:t>
                      </a:r>
                    </a:p>
                  </a:txBody>
                  <a:tcPr marL="121920" marR="121920" marT="54864" marB="54864"/>
                </a:tc>
                <a:tc>
                  <a:txBody>
                    <a:bodyPr/>
                    <a:lstStyle/>
                    <a:p>
                      <a:r>
                        <a:rPr lang="en-GB" sz="1700" dirty="0"/>
                        <a:t>Chip Masterson</a:t>
                      </a:r>
                    </a:p>
                  </a:txBody>
                  <a:tcPr marL="121920" marR="121920" marT="54864" marB="54864"/>
                </a:tc>
                <a:tc>
                  <a:txBody>
                    <a:bodyPr/>
                    <a:lstStyle/>
                    <a:p>
                      <a:r>
                        <a:rPr lang="en-GB" sz="1700" dirty="0"/>
                        <a:t>28 September 1968</a:t>
                      </a:r>
                    </a:p>
                  </a:txBody>
                  <a:tcPr marL="121920" marR="121920" marT="54864" marB="54864"/>
                </a:tc>
                <a:extLst>
                  <a:ext uri="{0D108BD9-81ED-4DB2-BD59-A6C34878D82A}">
                    <a16:rowId xmlns:a16="http://schemas.microsoft.com/office/drawing/2014/main" val="10004"/>
                  </a:ext>
                </a:extLst>
              </a:tr>
            </a:tbl>
          </a:graphicData>
        </a:graphic>
      </p:graphicFrame>
      <p:graphicFrame>
        <p:nvGraphicFramePr>
          <p:cNvPr id="10" name="Content Placeholder 6"/>
          <p:cNvGraphicFramePr>
            <a:graphicFrameLocks/>
          </p:cNvGraphicFramePr>
          <p:nvPr>
            <p:extLst>
              <p:ext uri="{D42A27DB-BD31-4B8C-83A1-F6EECF244321}">
                <p14:modId xmlns:p14="http://schemas.microsoft.com/office/powerpoint/2010/main" val="3105111129"/>
              </p:ext>
            </p:extLst>
          </p:nvPr>
        </p:nvGraphicFramePr>
        <p:xfrm>
          <a:off x="6423298" y="2799100"/>
          <a:ext cx="5263306" cy="2225040"/>
        </p:xfrm>
        <a:graphic>
          <a:graphicData uri="http://schemas.openxmlformats.org/drawingml/2006/table">
            <a:tbl>
              <a:tblPr firstRow="1" bandRow="1">
                <a:tableStyleId>{5C22544A-7EE6-4342-B048-85BDC9FD1C3A}</a:tableStyleId>
              </a:tblPr>
              <a:tblGrid>
                <a:gridCol w="2464224">
                  <a:extLst>
                    <a:ext uri="{9D8B030D-6E8A-4147-A177-3AD203B41FA5}">
                      <a16:colId xmlns:a16="http://schemas.microsoft.com/office/drawing/2014/main" val="20000"/>
                    </a:ext>
                  </a:extLst>
                </a:gridCol>
                <a:gridCol w="834391">
                  <a:extLst>
                    <a:ext uri="{9D8B030D-6E8A-4147-A177-3AD203B41FA5}">
                      <a16:colId xmlns:a16="http://schemas.microsoft.com/office/drawing/2014/main" val="20001"/>
                    </a:ext>
                  </a:extLst>
                </a:gridCol>
                <a:gridCol w="1964691">
                  <a:extLst>
                    <a:ext uri="{9D8B030D-6E8A-4147-A177-3AD203B41FA5}">
                      <a16:colId xmlns:a16="http://schemas.microsoft.com/office/drawing/2014/main" val="20002"/>
                    </a:ext>
                  </a:extLst>
                </a:gridCol>
              </a:tblGrid>
              <a:tr h="445008">
                <a:tc>
                  <a:txBody>
                    <a:bodyPr/>
                    <a:lstStyle/>
                    <a:p>
                      <a:r>
                        <a:rPr lang="en-GB" sz="1700" u="sng" dirty="0"/>
                        <a:t>Tournament</a:t>
                      </a:r>
                    </a:p>
                  </a:txBody>
                  <a:tcPr marL="121920" marR="121920" marT="54864" marB="54864"/>
                </a:tc>
                <a:tc>
                  <a:txBody>
                    <a:bodyPr/>
                    <a:lstStyle/>
                    <a:p>
                      <a:r>
                        <a:rPr lang="en-GB" sz="1700" u="sng" dirty="0"/>
                        <a:t>Year</a:t>
                      </a:r>
                    </a:p>
                  </a:txBody>
                  <a:tcPr marL="121920" marR="121920" marT="54864" marB="54864"/>
                </a:tc>
                <a:tc>
                  <a:txBody>
                    <a:bodyPr/>
                    <a:lstStyle/>
                    <a:p>
                      <a:r>
                        <a:rPr lang="en-GB" sz="1700" dirty="0"/>
                        <a:t>Winner</a:t>
                      </a:r>
                    </a:p>
                  </a:txBody>
                  <a:tcPr marL="121920" marR="121920" marT="54864" marB="54864"/>
                </a:tc>
                <a:extLst>
                  <a:ext uri="{0D108BD9-81ED-4DB2-BD59-A6C34878D82A}">
                    <a16:rowId xmlns:a16="http://schemas.microsoft.com/office/drawing/2014/main" val="10000"/>
                  </a:ext>
                </a:extLst>
              </a:tr>
              <a:tr h="445008">
                <a:tc>
                  <a:txBody>
                    <a:bodyPr/>
                    <a:lstStyle/>
                    <a:p>
                      <a:r>
                        <a:rPr lang="en-GB" sz="1700" dirty="0"/>
                        <a:t>Indiana Invitational</a:t>
                      </a:r>
                    </a:p>
                  </a:txBody>
                  <a:tcPr marL="121920" marR="121920" marT="54864" marB="54864"/>
                </a:tc>
                <a:tc>
                  <a:txBody>
                    <a:bodyPr/>
                    <a:lstStyle/>
                    <a:p>
                      <a:r>
                        <a:rPr lang="en-GB" sz="1700" dirty="0"/>
                        <a:t>1998</a:t>
                      </a:r>
                    </a:p>
                  </a:txBody>
                  <a:tcPr marL="121920" marR="121920" marT="54864" marB="54864"/>
                </a:tc>
                <a:tc>
                  <a:txBody>
                    <a:bodyPr/>
                    <a:lstStyle/>
                    <a:p>
                      <a:r>
                        <a:rPr lang="en-GB" sz="1700" dirty="0"/>
                        <a:t>Al Fredrickson</a:t>
                      </a:r>
                    </a:p>
                  </a:txBody>
                  <a:tcPr marL="121920" marR="121920" marT="54864" marB="54864"/>
                </a:tc>
                <a:extLst>
                  <a:ext uri="{0D108BD9-81ED-4DB2-BD59-A6C34878D82A}">
                    <a16:rowId xmlns:a16="http://schemas.microsoft.com/office/drawing/2014/main" val="10001"/>
                  </a:ext>
                </a:extLst>
              </a:tr>
              <a:tr h="445008">
                <a:tc>
                  <a:txBody>
                    <a:bodyPr/>
                    <a:lstStyle/>
                    <a:p>
                      <a:r>
                        <a:rPr lang="en-GB" sz="1700" dirty="0"/>
                        <a:t>Cleveland Open</a:t>
                      </a:r>
                    </a:p>
                  </a:txBody>
                  <a:tcPr marL="121920" marR="121920" marT="54864" marB="54864"/>
                </a:tc>
                <a:tc>
                  <a:txBody>
                    <a:bodyPr/>
                    <a:lstStyle/>
                    <a:p>
                      <a:r>
                        <a:rPr lang="en-GB" sz="1700" dirty="0"/>
                        <a:t>1999</a:t>
                      </a:r>
                    </a:p>
                  </a:txBody>
                  <a:tcPr marL="121920" marR="121920" marT="54864" marB="54864"/>
                </a:tc>
                <a:tc>
                  <a:txBody>
                    <a:bodyPr/>
                    <a:lstStyle/>
                    <a:p>
                      <a:r>
                        <a:rPr lang="en-GB" sz="1700" dirty="0"/>
                        <a:t>Bob Albertson</a:t>
                      </a:r>
                    </a:p>
                  </a:txBody>
                  <a:tcPr marL="121920" marR="121920" marT="54864" marB="54864"/>
                </a:tc>
                <a:extLst>
                  <a:ext uri="{0D108BD9-81ED-4DB2-BD59-A6C34878D82A}">
                    <a16:rowId xmlns:a16="http://schemas.microsoft.com/office/drawing/2014/main" val="10002"/>
                  </a:ext>
                </a:extLst>
              </a:tr>
              <a:tr h="445008">
                <a:tc>
                  <a:txBody>
                    <a:bodyPr/>
                    <a:lstStyle/>
                    <a:p>
                      <a:r>
                        <a:rPr lang="en-GB" sz="1700" dirty="0"/>
                        <a:t>Des Moines Masters</a:t>
                      </a:r>
                    </a:p>
                  </a:txBody>
                  <a:tcPr marL="121920" marR="121920" marT="54864" marB="54864"/>
                </a:tc>
                <a:tc>
                  <a:txBody>
                    <a:bodyPr/>
                    <a:lstStyle/>
                    <a:p>
                      <a:r>
                        <a:rPr lang="en-GB" sz="1700" dirty="0"/>
                        <a:t>1999</a:t>
                      </a:r>
                    </a:p>
                  </a:txBody>
                  <a:tcPr marL="121920" marR="121920" marT="54864" marB="54864"/>
                </a:tc>
                <a:tc>
                  <a:txBody>
                    <a:bodyPr/>
                    <a:lstStyle/>
                    <a:p>
                      <a:r>
                        <a:rPr lang="en-GB" sz="1700" dirty="0"/>
                        <a:t>Al Fredrickson</a:t>
                      </a:r>
                    </a:p>
                  </a:txBody>
                  <a:tcPr marL="121920" marR="121920" marT="54864" marB="54864"/>
                </a:tc>
                <a:extLst>
                  <a:ext uri="{0D108BD9-81ED-4DB2-BD59-A6C34878D82A}">
                    <a16:rowId xmlns:a16="http://schemas.microsoft.com/office/drawing/2014/main" val="10003"/>
                  </a:ext>
                </a:extLst>
              </a:tr>
              <a:tr h="445008">
                <a:tc>
                  <a:txBody>
                    <a:bodyPr/>
                    <a:lstStyle/>
                    <a:p>
                      <a:r>
                        <a:rPr lang="en-GB" sz="1700" dirty="0"/>
                        <a:t>Indiana Invitational</a:t>
                      </a:r>
                    </a:p>
                  </a:txBody>
                  <a:tcPr marL="121920" marR="121920" marT="54864" marB="54864"/>
                </a:tc>
                <a:tc>
                  <a:txBody>
                    <a:bodyPr/>
                    <a:lstStyle/>
                    <a:p>
                      <a:r>
                        <a:rPr lang="en-GB" sz="1700" dirty="0"/>
                        <a:t>1999</a:t>
                      </a:r>
                    </a:p>
                  </a:txBody>
                  <a:tcPr marL="121920" marR="121920" marT="54864" marB="54864"/>
                </a:tc>
                <a:tc>
                  <a:txBody>
                    <a:bodyPr/>
                    <a:lstStyle/>
                    <a:p>
                      <a:r>
                        <a:rPr lang="en-GB" sz="1700" dirty="0"/>
                        <a:t>Chip Masterson</a:t>
                      </a:r>
                    </a:p>
                  </a:txBody>
                  <a:tcPr marL="121920" marR="121920" marT="54864" marB="54864"/>
                </a:tc>
                <a:extLst>
                  <a:ext uri="{0D108BD9-81ED-4DB2-BD59-A6C34878D82A}">
                    <a16:rowId xmlns:a16="http://schemas.microsoft.com/office/drawing/2014/main" val="10004"/>
                  </a:ext>
                </a:extLst>
              </a:tr>
            </a:tbl>
          </a:graphicData>
        </a:graphic>
      </p:graphicFrame>
      <p:graphicFrame>
        <p:nvGraphicFramePr>
          <p:cNvPr id="11" name="Content Placeholder 6"/>
          <p:cNvGraphicFramePr>
            <a:graphicFrameLocks/>
          </p:cNvGraphicFramePr>
          <p:nvPr>
            <p:extLst>
              <p:ext uri="{D42A27DB-BD31-4B8C-83A1-F6EECF244321}">
                <p14:modId xmlns:p14="http://schemas.microsoft.com/office/powerpoint/2010/main" val="1643434381"/>
              </p:ext>
            </p:extLst>
          </p:nvPr>
        </p:nvGraphicFramePr>
        <p:xfrm>
          <a:off x="2074817" y="4509380"/>
          <a:ext cx="4348482" cy="1780032"/>
        </p:xfrm>
        <a:graphic>
          <a:graphicData uri="http://schemas.openxmlformats.org/drawingml/2006/table">
            <a:tbl>
              <a:tblPr firstRow="1" bandRow="1">
                <a:tableStyleId>{5C22544A-7EE6-4342-B048-85BDC9FD1C3A}</a:tableStyleId>
              </a:tblPr>
              <a:tblGrid>
                <a:gridCol w="1964691">
                  <a:extLst>
                    <a:ext uri="{9D8B030D-6E8A-4147-A177-3AD203B41FA5}">
                      <a16:colId xmlns:a16="http://schemas.microsoft.com/office/drawing/2014/main" val="20000"/>
                    </a:ext>
                  </a:extLst>
                </a:gridCol>
                <a:gridCol w="2383791">
                  <a:extLst>
                    <a:ext uri="{9D8B030D-6E8A-4147-A177-3AD203B41FA5}">
                      <a16:colId xmlns:a16="http://schemas.microsoft.com/office/drawing/2014/main" val="20001"/>
                    </a:ext>
                  </a:extLst>
                </a:gridCol>
              </a:tblGrid>
              <a:tr h="445008">
                <a:tc>
                  <a:txBody>
                    <a:bodyPr/>
                    <a:lstStyle/>
                    <a:p>
                      <a:r>
                        <a:rPr lang="en-GB" sz="1700" u="sng" dirty="0"/>
                        <a:t>Winner</a:t>
                      </a:r>
                    </a:p>
                  </a:txBody>
                  <a:tcPr marL="121920" marR="121920" marT="54864" marB="54864"/>
                </a:tc>
                <a:tc>
                  <a:txBody>
                    <a:bodyPr/>
                    <a:lstStyle/>
                    <a:p>
                      <a:r>
                        <a:rPr lang="en-GB" sz="1700" dirty="0"/>
                        <a:t>Winner DOB</a:t>
                      </a:r>
                    </a:p>
                  </a:txBody>
                  <a:tcPr marL="121920" marR="121920" marT="54864" marB="54864"/>
                </a:tc>
                <a:extLst>
                  <a:ext uri="{0D108BD9-81ED-4DB2-BD59-A6C34878D82A}">
                    <a16:rowId xmlns:a16="http://schemas.microsoft.com/office/drawing/2014/main" val="10000"/>
                  </a:ext>
                </a:extLst>
              </a:tr>
              <a:tr h="445008">
                <a:tc>
                  <a:txBody>
                    <a:bodyPr/>
                    <a:lstStyle/>
                    <a:p>
                      <a:r>
                        <a:rPr lang="en-GB" sz="1700" dirty="0"/>
                        <a:t>Al Fredrickson</a:t>
                      </a:r>
                    </a:p>
                  </a:txBody>
                  <a:tcPr marL="121920" marR="121920" marT="54864" marB="54864"/>
                </a:tc>
                <a:tc>
                  <a:txBody>
                    <a:bodyPr/>
                    <a:lstStyle/>
                    <a:p>
                      <a:r>
                        <a:rPr lang="en-GB" sz="1700" dirty="0"/>
                        <a:t>21 July 1975</a:t>
                      </a:r>
                    </a:p>
                  </a:txBody>
                  <a:tcPr marL="121920" marR="121920" marT="54864" marB="54864"/>
                </a:tc>
                <a:extLst>
                  <a:ext uri="{0D108BD9-81ED-4DB2-BD59-A6C34878D82A}">
                    <a16:rowId xmlns:a16="http://schemas.microsoft.com/office/drawing/2014/main" val="10001"/>
                  </a:ext>
                </a:extLst>
              </a:tr>
              <a:tr h="445008">
                <a:tc>
                  <a:txBody>
                    <a:bodyPr/>
                    <a:lstStyle/>
                    <a:p>
                      <a:r>
                        <a:rPr lang="en-GB" sz="1700" dirty="0"/>
                        <a:t>Bob Albertson</a:t>
                      </a:r>
                    </a:p>
                  </a:txBody>
                  <a:tcPr marL="121920" marR="121920" marT="54864" marB="54864"/>
                </a:tc>
                <a:tc>
                  <a:txBody>
                    <a:bodyPr/>
                    <a:lstStyle/>
                    <a:p>
                      <a:r>
                        <a:rPr lang="en-GB" sz="1700" dirty="0"/>
                        <a:t>28 September 1968</a:t>
                      </a:r>
                    </a:p>
                  </a:txBody>
                  <a:tcPr marL="121920" marR="121920" marT="54864" marB="54864"/>
                </a:tc>
                <a:extLst>
                  <a:ext uri="{0D108BD9-81ED-4DB2-BD59-A6C34878D82A}">
                    <a16:rowId xmlns:a16="http://schemas.microsoft.com/office/drawing/2014/main" val="10002"/>
                  </a:ext>
                </a:extLst>
              </a:tr>
              <a:tr h="445008">
                <a:tc>
                  <a:txBody>
                    <a:bodyPr/>
                    <a:lstStyle/>
                    <a:p>
                      <a:r>
                        <a:rPr lang="en-GB" sz="1700" dirty="0"/>
                        <a:t>Chip Masterson</a:t>
                      </a:r>
                    </a:p>
                  </a:txBody>
                  <a:tcPr marL="121920" marR="121920" marT="54864" marB="54864"/>
                </a:tc>
                <a:tc>
                  <a:txBody>
                    <a:bodyPr/>
                    <a:lstStyle/>
                    <a:p>
                      <a:r>
                        <a:rPr lang="en-GB" sz="1700" dirty="0"/>
                        <a:t>28 September 1968</a:t>
                      </a:r>
                    </a:p>
                  </a:txBody>
                  <a:tcPr marL="121920" marR="121920" marT="54864" marB="54864"/>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2705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dirty="0"/>
              <a:t>Boyce-</a:t>
            </a:r>
            <a:r>
              <a:rPr lang="en-GB" dirty="0" err="1"/>
              <a:t>Codd</a:t>
            </a:r>
            <a:r>
              <a:rPr lang="en-GB" dirty="0"/>
              <a:t> Normal Form (BCNF)</a:t>
            </a:r>
            <a:br>
              <a:rPr lang="en-GB" dirty="0"/>
            </a:br>
            <a:endParaRPr lang="en-GB" dirty="0"/>
          </a:p>
          <a:p>
            <a:r>
              <a:rPr lang="en-GB" dirty="0"/>
              <a:t>Fourth Normal Form</a:t>
            </a:r>
            <a:br>
              <a:rPr lang="en-GB" dirty="0"/>
            </a:br>
            <a:endParaRPr lang="en-GB" dirty="0"/>
          </a:p>
          <a:p>
            <a:r>
              <a:rPr lang="en-GB" dirty="0"/>
              <a:t>Fifth Normal Form</a:t>
            </a:r>
            <a:br>
              <a:rPr lang="en-GB" dirty="0"/>
            </a:br>
            <a:endParaRPr lang="en-GB" dirty="0"/>
          </a:p>
          <a:p>
            <a:r>
              <a:rPr lang="en-GB" dirty="0"/>
              <a:t>Domain-Key Normal Form</a:t>
            </a:r>
            <a:br>
              <a:rPr lang="en-GB" dirty="0"/>
            </a:br>
            <a:endParaRPr lang="en-GB" dirty="0"/>
          </a:p>
          <a:p>
            <a:r>
              <a:rPr lang="en-GB" dirty="0"/>
              <a:t>Sixth Normal Form</a:t>
            </a:r>
          </a:p>
        </p:txBody>
      </p:sp>
      <p:sp>
        <p:nvSpPr>
          <p:cNvPr id="6" name="Title 5"/>
          <p:cNvSpPr>
            <a:spLocks noGrp="1"/>
          </p:cNvSpPr>
          <p:nvPr>
            <p:ph type="title"/>
          </p:nvPr>
        </p:nvSpPr>
        <p:spPr/>
        <p:txBody>
          <a:bodyPr>
            <a:normAutofit fontScale="90000"/>
          </a:bodyPr>
          <a:lstStyle/>
          <a:p>
            <a:r>
              <a:rPr lang="en-GB" dirty="0"/>
              <a:t>Higher Normal Forms</a:t>
            </a:r>
            <a:endParaRPr lang="en-US" dirty="0"/>
          </a:p>
        </p:txBody>
      </p:sp>
    </p:spTree>
    <p:extLst>
      <p:ext uri="{BB962C8B-B14F-4D97-AF65-F5344CB8AC3E}">
        <p14:creationId xmlns:p14="http://schemas.microsoft.com/office/powerpoint/2010/main" val="48008933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8264752" cy="4546800"/>
          </a:xfrm>
        </p:spPr>
        <p:txBody>
          <a:bodyPr/>
          <a:lstStyle/>
          <a:p>
            <a:pPr>
              <a:lnSpc>
                <a:spcPct val="120000"/>
              </a:lnSpc>
            </a:pPr>
            <a:r>
              <a:rPr lang="en-GB" sz="1800" dirty="0" err="1"/>
              <a:t>Denormalization</a:t>
            </a:r>
            <a:r>
              <a:rPr lang="en-GB" sz="1800" dirty="0"/>
              <a:t> is done after the database has been normalised.</a:t>
            </a:r>
          </a:p>
          <a:p>
            <a:pPr>
              <a:lnSpc>
                <a:spcPct val="120000"/>
              </a:lnSpc>
            </a:pPr>
            <a:endParaRPr lang="en-GB" sz="1800" dirty="0"/>
          </a:p>
          <a:p>
            <a:pPr>
              <a:lnSpc>
                <a:spcPct val="120000"/>
              </a:lnSpc>
            </a:pPr>
            <a:r>
              <a:rPr lang="en-GB" sz="1800" dirty="0"/>
              <a:t>It can improve read performance of a database if you have created many separate tables causing multiple joins to slow down operations.</a:t>
            </a:r>
          </a:p>
          <a:p>
            <a:pPr>
              <a:lnSpc>
                <a:spcPct val="120000"/>
              </a:lnSpc>
            </a:pPr>
            <a:endParaRPr lang="en-GB" sz="1800" dirty="0"/>
          </a:p>
          <a:p>
            <a:pPr>
              <a:lnSpc>
                <a:spcPct val="120000"/>
              </a:lnSpc>
            </a:pPr>
            <a:r>
              <a:rPr lang="en-GB" sz="1800" dirty="0"/>
              <a:t>It can also be useful if you are migrating some data to another type of database such as MongoDB.</a:t>
            </a:r>
          </a:p>
        </p:txBody>
      </p:sp>
      <p:sp>
        <p:nvSpPr>
          <p:cNvPr id="6" name="Title 5"/>
          <p:cNvSpPr>
            <a:spLocks noGrp="1"/>
          </p:cNvSpPr>
          <p:nvPr>
            <p:ph type="title"/>
          </p:nvPr>
        </p:nvSpPr>
        <p:spPr/>
        <p:txBody>
          <a:bodyPr>
            <a:normAutofit fontScale="90000"/>
          </a:bodyPr>
          <a:lstStyle/>
          <a:p>
            <a:r>
              <a:rPr lang="en-GB" dirty="0" err="1"/>
              <a:t>Denormalization</a:t>
            </a:r>
            <a:endParaRPr lang="en-US" dirty="0"/>
          </a:p>
        </p:txBody>
      </p:sp>
    </p:spTree>
    <p:extLst>
      <p:ext uri="{BB962C8B-B14F-4D97-AF65-F5344CB8AC3E}">
        <p14:creationId xmlns:p14="http://schemas.microsoft.com/office/powerpoint/2010/main" val="111570761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Workbench Modelling</a:t>
            </a:r>
          </a:p>
        </p:txBody>
      </p:sp>
    </p:spTree>
    <p:extLst>
      <p:ext uri="{BB962C8B-B14F-4D97-AF65-F5344CB8AC3E}">
        <p14:creationId xmlns:p14="http://schemas.microsoft.com/office/powerpoint/2010/main" val="389640927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dirty="0"/>
              <a:t>Workbench is a user interface you can use to interact with your MySQL server</a:t>
            </a:r>
          </a:p>
          <a:p>
            <a:endParaRPr lang="en-GB" dirty="0"/>
          </a:p>
          <a:p>
            <a:r>
              <a:rPr lang="en-GB" dirty="0"/>
              <a:t>You can set up MySQL to run as a Windows service in the background</a:t>
            </a:r>
          </a:p>
          <a:p>
            <a:endParaRPr lang="en-GB" dirty="0"/>
          </a:p>
          <a:p>
            <a:r>
              <a:rPr lang="en-GB" dirty="0"/>
              <a:t>The first page you will see allows you to create many different things:</a:t>
            </a:r>
          </a:p>
          <a:p>
            <a:pPr marL="0" indent="0">
              <a:buNone/>
            </a:pPr>
            <a:r>
              <a:rPr lang="en-GB" dirty="0"/>
              <a:t>	Connections – these are connections to a MySQL server that will hold your information</a:t>
            </a:r>
          </a:p>
          <a:p>
            <a:pPr marL="0" indent="0">
              <a:buNone/>
            </a:pPr>
            <a:r>
              <a:rPr lang="en-GB" dirty="0"/>
              <a:t>	Models – these are the ERDs we discussed earlier</a:t>
            </a:r>
          </a:p>
          <a:p>
            <a:pPr marL="0" indent="0">
              <a:buNone/>
            </a:pPr>
            <a:r>
              <a:rPr lang="en-GB" dirty="0"/>
              <a:t>	Scripts – these can be collections of SQL queries in order to get information</a:t>
            </a:r>
          </a:p>
        </p:txBody>
      </p:sp>
      <p:sp>
        <p:nvSpPr>
          <p:cNvPr id="6" name="Title 5"/>
          <p:cNvSpPr>
            <a:spLocks noGrp="1"/>
          </p:cNvSpPr>
          <p:nvPr>
            <p:ph type="title"/>
          </p:nvPr>
        </p:nvSpPr>
        <p:spPr/>
        <p:txBody>
          <a:bodyPr>
            <a:normAutofit fontScale="90000"/>
          </a:bodyPr>
          <a:lstStyle/>
          <a:p>
            <a:r>
              <a:rPr lang="en-GB" dirty="0"/>
              <a:t>MySQL Workbench Modelling</a:t>
            </a:r>
            <a:endParaRPr lang="en-US" dirty="0"/>
          </a:p>
        </p:txBody>
      </p:sp>
    </p:spTree>
    <p:extLst>
      <p:ext uri="{BB962C8B-B14F-4D97-AF65-F5344CB8AC3E}">
        <p14:creationId xmlns:p14="http://schemas.microsoft.com/office/powerpoint/2010/main" val="135708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380148"/>
            <a:ext cx="11404800" cy="4546800"/>
          </a:xfrm>
        </p:spPr>
        <p:txBody>
          <a:bodyPr/>
          <a:lstStyle/>
          <a:p>
            <a:r>
              <a:rPr lang="en-GB" dirty="0"/>
              <a:t>BIT: ranges from 1 to 64</a:t>
            </a:r>
          </a:p>
          <a:p>
            <a:r>
              <a:rPr lang="en-GB" dirty="0">
                <a:cs typeface="Consolas" panose="020B0609020204030204" pitchFamily="49" charset="0"/>
              </a:rPr>
              <a:t>TINYINT: ranges from -128 to 127</a:t>
            </a:r>
          </a:p>
          <a:p>
            <a:r>
              <a:rPr lang="en-GB" dirty="0">
                <a:cs typeface="Consolas" panose="020B0609020204030204" pitchFamily="49" charset="0"/>
              </a:rPr>
              <a:t>BOOL, BOOLEAN: Essentially just TINYINT(1). 0 is false, true is nonzero</a:t>
            </a:r>
          </a:p>
          <a:p>
            <a:r>
              <a:rPr lang="en-GB" dirty="0">
                <a:cs typeface="Consolas" panose="020B0609020204030204" pitchFamily="49" charset="0"/>
              </a:rPr>
              <a:t>SMALLINT: -32768 to 32767</a:t>
            </a:r>
          </a:p>
          <a:p>
            <a:r>
              <a:rPr lang="en-GB" dirty="0">
                <a:cs typeface="Consolas" panose="020B0609020204030204" pitchFamily="49" charset="0"/>
              </a:rPr>
              <a:t>MEDIUMINT: -8388608 to 8388607</a:t>
            </a:r>
          </a:p>
          <a:p>
            <a:r>
              <a:rPr lang="en-GB" dirty="0">
                <a:cs typeface="Consolas" panose="020B0609020204030204" pitchFamily="49" charset="0"/>
              </a:rPr>
              <a:t>INT, INTEGER: -2147483748 to 2147483647</a:t>
            </a:r>
          </a:p>
          <a:p>
            <a:r>
              <a:rPr lang="en-GB" dirty="0">
                <a:cs typeface="Consolas" panose="020B0609020204030204" pitchFamily="49" charset="0"/>
              </a:rPr>
              <a:t>BIGINT: -</a:t>
            </a:r>
            <a:r>
              <a:rPr lang="en-GB" dirty="0"/>
              <a:t>9223372036854775808 to 9223372036854775807</a:t>
            </a:r>
            <a:endParaRPr lang="en-GB" dirty="0">
              <a:cs typeface="Consolas" panose="020B0609020204030204" pitchFamily="49" charset="0"/>
            </a:endParaRPr>
          </a:p>
          <a:p>
            <a:r>
              <a:rPr lang="en-GB" dirty="0">
                <a:cs typeface="Consolas" panose="020B0609020204030204" pitchFamily="49" charset="0"/>
              </a:rPr>
              <a:t>DECIMAL, DEC, NUMERIC, FIXED: includes precision, maximum number of digits is 65, only 30 maximum of these can come after the decimal point.</a:t>
            </a:r>
          </a:p>
          <a:p>
            <a:r>
              <a:rPr lang="en-GB" dirty="0">
                <a:cs typeface="Consolas" panose="020B0609020204030204" pitchFamily="49" charset="0"/>
              </a:rPr>
              <a:t>FLOAT: limit mostly depends on hardware, ranges between approx. 10</a:t>
            </a:r>
            <a:r>
              <a:rPr lang="en-GB" baseline="30000" dirty="0">
                <a:cs typeface="Consolas" panose="020B0609020204030204" pitchFamily="49" charset="0"/>
              </a:rPr>
              <a:t>-38</a:t>
            </a:r>
            <a:r>
              <a:rPr lang="en-GB" dirty="0">
                <a:cs typeface="Consolas" panose="020B0609020204030204" pitchFamily="49" charset="0"/>
              </a:rPr>
              <a:t> to10</a:t>
            </a:r>
            <a:r>
              <a:rPr lang="en-GB" baseline="30000" dirty="0">
                <a:cs typeface="Consolas" panose="020B0609020204030204" pitchFamily="49" charset="0"/>
              </a:rPr>
              <a:t>38</a:t>
            </a:r>
          </a:p>
          <a:p>
            <a:r>
              <a:rPr lang="en-GB" dirty="0">
                <a:cs typeface="Consolas" panose="020B0609020204030204" pitchFamily="49" charset="0"/>
              </a:rPr>
              <a:t>DOUBLE: limit mostly depends on hardware, ranges between approx. 10</a:t>
            </a:r>
            <a:r>
              <a:rPr lang="en-GB" baseline="30000" dirty="0">
                <a:cs typeface="Consolas" panose="020B0609020204030204" pitchFamily="49" charset="0"/>
              </a:rPr>
              <a:t>308 </a:t>
            </a:r>
            <a:r>
              <a:rPr lang="en-GB" dirty="0">
                <a:cs typeface="Consolas" panose="020B0609020204030204" pitchFamily="49" charset="0"/>
              </a:rPr>
              <a:t>to 10</a:t>
            </a:r>
            <a:r>
              <a:rPr lang="en-GB" baseline="30000" dirty="0">
                <a:cs typeface="Consolas" panose="020B0609020204030204" pitchFamily="49" charset="0"/>
              </a:rPr>
              <a:t>-308</a:t>
            </a:r>
            <a:endParaRPr lang="en-GB" dirty="0">
              <a:cs typeface="Consolas" panose="020B0609020204030204" pitchFamily="49" charset="0"/>
            </a:endParaRPr>
          </a:p>
        </p:txBody>
      </p:sp>
      <p:sp>
        <p:nvSpPr>
          <p:cNvPr id="6" name="Title 5"/>
          <p:cNvSpPr>
            <a:spLocks noGrp="1"/>
          </p:cNvSpPr>
          <p:nvPr>
            <p:ph type="title"/>
          </p:nvPr>
        </p:nvSpPr>
        <p:spPr/>
        <p:txBody>
          <a:bodyPr>
            <a:normAutofit fontScale="90000"/>
          </a:bodyPr>
          <a:lstStyle/>
          <a:p>
            <a:r>
              <a:rPr lang="en-GB" dirty="0"/>
              <a:t>Data types - numeric</a:t>
            </a:r>
            <a:endParaRPr lang="en-US" dirty="0"/>
          </a:p>
        </p:txBody>
      </p:sp>
    </p:spTree>
    <p:extLst>
      <p:ext uri="{BB962C8B-B14F-4D97-AF65-F5344CB8AC3E}">
        <p14:creationId xmlns:p14="http://schemas.microsoft.com/office/powerpoint/2010/main" val="147741356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5"/>
          </p:nvPr>
        </p:nvSpPr>
        <p:spPr/>
        <p:txBody>
          <a:bodyPr/>
          <a:lstStyle/>
          <a:p>
            <a:r>
              <a:rPr lang="en-GB" dirty="0"/>
              <a:t>MySQL Workbench Modelling</a:t>
            </a:r>
          </a:p>
        </p:txBody>
      </p:sp>
      <p:pic>
        <p:nvPicPr>
          <p:cNvPr id="7" name="Picture 6"/>
          <p:cNvPicPr>
            <a:picLocks noChangeAspect="1"/>
          </p:cNvPicPr>
          <p:nvPr/>
        </p:nvPicPr>
        <p:blipFill>
          <a:blip r:embed="rId2"/>
          <a:stretch>
            <a:fillRect/>
          </a:stretch>
        </p:blipFill>
        <p:spPr>
          <a:xfrm>
            <a:off x="442722" y="340989"/>
            <a:ext cx="11373051" cy="5859115"/>
          </a:xfrm>
          <a:prstGeom prst="rect">
            <a:avLst/>
          </a:prstGeom>
          <a:ln w="38100" cmpd="sng">
            <a:solidFill>
              <a:srgbClr val="C4C4C4"/>
            </a:solidFill>
          </a:ln>
        </p:spPr>
      </p:pic>
    </p:spTree>
    <p:extLst>
      <p:ext uri="{BB962C8B-B14F-4D97-AF65-F5344CB8AC3E}">
        <p14:creationId xmlns:p14="http://schemas.microsoft.com/office/powerpoint/2010/main" val="348988898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9428975" cy="4546800"/>
          </a:xfrm>
        </p:spPr>
        <p:txBody>
          <a:bodyPr/>
          <a:lstStyle/>
          <a:p>
            <a:r>
              <a:rPr lang="en-GB" sz="1800" dirty="0"/>
              <a:t>To create a new model you can just click on the plus button near the Models section or open up a model to see its current state</a:t>
            </a:r>
          </a:p>
          <a:p>
            <a:endParaRPr lang="en-GB" sz="1800" dirty="0"/>
          </a:p>
          <a:p>
            <a:r>
              <a:rPr lang="en-GB" sz="1800" dirty="0"/>
              <a:t>You can then click on New Model to create your new ERD or EER diagram (extended entity relationship diagram)</a:t>
            </a:r>
          </a:p>
          <a:p>
            <a:endParaRPr lang="en-GB" sz="1800" dirty="0"/>
          </a:p>
          <a:p>
            <a:r>
              <a:rPr lang="en-GB" sz="1800" dirty="0"/>
              <a:t>From here you will be presented with a grid on which to place your tables and make your database model</a:t>
            </a:r>
          </a:p>
          <a:p>
            <a:endParaRPr lang="en-GB" sz="1800" dirty="0"/>
          </a:p>
          <a:p>
            <a:r>
              <a:rPr lang="en-GB" sz="1800" dirty="0"/>
              <a:t>You can then forward engineer these models which will then generate SQL scripts in order to create the database in MySQL</a:t>
            </a:r>
          </a:p>
        </p:txBody>
      </p:sp>
      <p:sp>
        <p:nvSpPr>
          <p:cNvPr id="6" name="Title 5"/>
          <p:cNvSpPr>
            <a:spLocks noGrp="1"/>
          </p:cNvSpPr>
          <p:nvPr>
            <p:ph type="title"/>
          </p:nvPr>
        </p:nvSpPr>
        <p:spPr/>
        <p:txBody>
          <a:bodyPr>
            <a:normAutofit fontScale="90000"/>
          </a:bodyPr>
          <a:lstStyle/>
          <a:p>
            <a:r>
              <a:rPr lang="en-GB" dirty="0"/>
              <a:t>MySQL Workbench Modelling</a:t>
            </a:r>
            <a:endParaRPr lang="en-US" dirty="0"/>
          </a:p>
        </p:txBody>
      </p:sp>
    </p:spTree>
    <p:extLst>
      <p:ext uri="{BB962C8B-B14F-4D97-AF65-F5344CB8AC3E}">
        <p14:creationId xmlns:p14="http://schemas.microsoft.com/office/powerpoint/2010/main" val="372097336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61558" y="435430"/>
            <a:ext cx="11326707" cy="5701764"/>
          </a:xfrm>
          <a:prstGeom prst="rect">
            <a:avLst/>
          </a:prstGeom>
          <a:ln w="38100" cmpd="sng">
            <a:solidFill>
              <a:srgbClr val="C4C4C4"/>
            </a:solidFill>
          </a:ln>
        </p:spPr>
      </p:pic>
    </p:spTree>
    <p:extLst>
      <p:ext uri="{BB962C8B-B14F-4D97-AF65-F5344CB8AC3E}">
        <p14:creationId xmlns:p14="http://schemas.microsoft.com/office/powerpoint/2010/main" val="272711680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quarter" idx="15"/>
          </p:nvPr>
        </p:nvSpPr>
        <p:spPr>
          <a:xfrm>
            <a:off x="414000" y="651132"/>
            <a:ext cx="11404800" cy="442385"/>
          </a:xfrm>
        </p:spPr>
        <p:txBody>
          <a:bodyPr/>
          <a:lstStyle/>
          <a:p>
            <a:r>
              <a:rPr lang="en-GB" dirty="0"/>
              <a:t>Double-click on a table to bring up an editing tab</a:t>
            </a:r>
          </a:p>
        </p:txBody>
      </p:sp>
      <p:pic>
        <p:nvPicPr>
          <p:cNvPr id="8" name="Picture 7"/>
          <p:cNvPicPr>
            <a:picLocks noChangeAspect="1"/>
          </p:cNvPicPr>
          <p:nvPr/>
        </p:nvPicPr>
        <p:blipFill>
          <a:blip r:embed="rId3"/>
          <a:stretch>
            <a:fillRect/>
          </a:stretch>
        </p:blipFill>
        <p:spPr>
          <a:xfrm>
            <a:off x="428056" y="1355592"/>
            <a:ext cx="11390570" cy="4150209"/>
          </a:xfrm>
          <a:prstGeom prst="rect">
            <a:avLst/>
          </a:prstGeom>
          <a:ln w="38100" cmpd="sng">
            <a:solidFill>
              <a:srgbClr val="C4C4C4"/>
            </a:solidFill>
          </a:ln>
        </p:spPr>
      </p:pic>
    </p:spTree>
    <p:extLst>
      <p:ext uri="{BB962C8B-B14F-4D97-AF65-F5344CB8AC3E}">
        <p14:creationId xmlns:p14="http://schemas.microsoft.com/office/powerpoint/2010/main" val="426400098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quarter" idx="15"/>
          </p:nvPr>
        </p:nvSpPr>
        <p:spPr>
          <a:xfrm>
            <a:off x="414000" y="667366"/>
            <a:ext cx="11404800" cy="4546800"/>
          </a:xfrm>
        </p:spPr>
        <p:txBody>
          <a:bodyPr/>
          <a:lstStyle/>
          <a:p>
            <a:r>
              <a:rPr lang="en-GB" dirty="0"/>
              <a:t>Double-click on a relationship to bring up an editing tab</a:t>
            </a:r>
          </a:p>
        </p:txBody>
      </p:sp>
      <p:pic>
        <p:nvPicPr>
          <p:cNvPr id="2" name="Picture 1"/>
          <p:cNvPicPr>
            <a:picLocks noChangeAspect="1"/>
          </p:cNvPicPr>
          <p:nvPr/>
        </p:nvPicPr>
        <p:blipFill>
          <a:blip r:embed="rId3"/>
          <a:stretch>
            <a:fillRect/>
          </a:stretch>
        </p:blipFill>
        <p:spPr>
          <a:xfrm>
            <a:off x="433465" y="1410988"/>
            <a:ext cx="11394765" cy="4054667"/>
          </a:xfrm>
          <a:prstGeom prst="rect">
            <a:avLst/>
          </a:prstGeom>
        </p:spPr>
      </p:pic>
    </p:spTree>
    <p:extLst>
      <p:ext uri="{BB962C8B-B14F-4D97-AF65-F5344CB8AC3E}">
        <p14:creationId xmlns:p14="http://schemas.microsoft.com/office/powerpoint/2010/main" val="413686371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5101359" cy="4546800"/>
          </a:xfrm>
        </p:spPr>
        <p:txBody>
          <a:bodyPr/>
          <a:lstStyle/>
          <a:p>
            <a:r>
              <a:rPr lang="en-GB" dirty="0"/>
              <a:t>MySQL ships with a good example of a database model – the </a:t>
            </a:r>
            <a:r>
              <a:rPr lang="en-GB" dirty="0" err="1"/>
              <a:t>sakila</a:t>
            </a:r>
            <a:r>
              <a:rPr lang="en-GB" dirty="0"/>
              <a:t> data</a:t>
            </a:r>
          </a:p>
          <a:p>
            <a:endParaRPr lang="en-GB" dirty="0"/>
          </a:p>
          <a:p>
            <a:r>
              <a:rPr lang="en-GB" dirty="0"/>
              <a:t>First thing you will notice is the different coloured sections – these are </a:t>
            </a:r>
            <a:r>
              <a:rPr lang="en-GB" u="sng" dirty="0"/>
              <a:t>layers</a:t>
            </a:r>
            <a:r>
              <a:rPr lang="en-GB" dirty="0"/>
              <a:t> and are a way of organising our data</a:t>
            </a:r>
          </a:p>
          <a:p>
            <a:endParaRPr lang="en-GB" dirty="0"/>
          </a:p>
          <a:p>
            <a:r>
              <a:rPr lang="en-GB" dirty="0"/>
              <a:t>Here we have Views, Customer data, Inventory (movie) data, and Business data</a:t>
            </a:r>
          </a:p>
          <a:p>
            <a:endParaRPr lang="en-GB" dirty="0"/>
          </a:p>
        </p:txBody>
      </p:sp>
      <p:sp>
        <p:nvSpPr>
          <p:cNvPr id="7" name="Title 6"/>
          <p:cNvSpPr>
            <a:spLocks noGrp="1"/>
          </p:cNvSpPr>
          <p:nvPr>
            <p:ph type="title"/>
          </p:nvPr>
        </p:nvSpPr>
        <p:spPr/>
        <p:txBody>
          <a:bodyPr>
            <a:normAutofit fontScale="90000"/>
          </a:bodyPr>
          <a:lstStyle/>
          <a:p>
            <a:endParaRPr lang="en-US"/>
          </a:p>
        </p:txBody>
      </p:sp>
      <p:pic>
        <p:nvPicPr>
          <p:cNvPr id="6" name="Picture 5"/>
          <p:cNvPicPr>
            <a:picLocks noChangeAspect="1"/>
          </p:cNvPicPr>
          <p:nvPr/>
        </p:nvPicPr>
        <p:blipFill>
          <a:blip r:embed="rId2"/>
          <a:stretch>
            <a:fillRect/>
          </a:stretch>
        </p:blipFill>
        <p:spPr>
          <a:xfrm>
            <a:off x="5772511" y="1599122"/>
            <a:ext cx="6055670" cy="4104608"/>
          </a:xfrm>
          <a:prstGeom prst="rect">
            <a:avLst/>
          </a:prstGeom>
        </p:spPr>
      </p:pic>
    </p:spTree>
    <p:extLst>
      <p:ext uri="{BB962C8B-B14F-4D97-AF65-F5344CB8AC3E}">
        <p14:creationId xmlns:p14="http://schemas.microsoft.com/office/powerpoint/2010/main" val="243510595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4948481" cy="4546800"/>
          </a:xfrm>
        </p:spPr>
        <p:txBody>
          <a:bodyPr/>
          <a:lstStyle/>
          <a:p>
            <a:r>
              <a:rPr lang="en-GB" dirty="0"/>
              <a:t>Let’s look in detail at the movie layer but be aware it has connections to other layers too</a:t>
            </a:r>
          </a:p>
          <a:p>
            <a:endParaRPr lang="en-GB" dirty="0"/>
          </a:p>
          <a:p>
            <a:r>
              <a:rPr lang="en-GB" dirty="0"/>
              <a:t>Solid black lines represent </a:t>
            </a:r>
            <a:r>
              <a:rPr lang="en-GB" i="1" dirty="0"/>
              <a:t>identifying </a:t>
            </a:r>
            <a:r>
              <a:rPr lang="en-GB" dirty="0"/>
              <a:t>relationships, dashed lines represent </a:t>
            </a:r>
            <a:r>
              <a:rPr lang="en-GB" i="1" dirty="0"/>
              <a:t>non-identifying</a:t>
            </a:r>
            <a:r>
              <a:rPr lang="en-GB" dirty="0"/>
              <a:t> relationships</a:t>
            </a:r>
          </a:p>
          <a:p>
            <a:endParaRPr lang="en-GB" dirty="0"/>
          </a:p>
          <a:p>
            <a:r>
              <a:rPr lang="en-GB" dirty="0"/>
              <a:t>The difference is identifying relationships mean that the </a:t>
            </a:r>
            <a:r>
              <a:rPr lang="en-GB" i="1" dirty="0"/>
              <a:t>primary key</a:t>
            </a:r>
            <a:r>
              <a:rPr lang="en-GB" dirty="0"/>
              <a:t> of the parent is also part of the </a:t>
            </a:r>
            <a:r>
              <a:rPr lang="en-GB" i="1" dirty="0"/>
              <a:t>primary key</a:t>
            </a:r>
            <a:r>
              <a:rPr lang="en-GB" dirty="0"/>
              <a:t> of the child</a:t>
            </a:r>
          </a:p>
          <a:p>
            <a:endParaRPr lang="en-GB" dirty="0"/>
          </a:p>
        </p:txBody>
      </p:sp>
      <p:sp>
        <p:nvSpPr>
          <p:cNvPr id="6" name="Title 5"/>
          <p:cNvSpPr>
            <a:spLocks noGrp="1"/>
          </p:cNvSpPr>
          <p:nvPr>
            <p:ph type="title"/>
          </p:nvPr>
        </p:nvSpPr>
        <p:spPr/>
        <p:txBody>
          <a:bodyPr>
            <a:normAutofit fontScale="90000"/>
          </a:bodyPr>
          <a:lstStyle/>
          <a:p>
            <a:endParaRPr lang="en-US" dirty="0"/>
          </a:p>
        </p:txBody>
      </p:sp>
      <p:pic>
        <p:nvPicPr>
          <p:cNvPr id="7" name="Picture 6"/>
          <p:cNvPicPr>
            <a:picLocks noChangeAspect="1"/>
          </p:cNvPicPr>
          <p:nvPr/>
        </p:nvPicPr>
        <p:blipFill>
          <a:blip r:embed="rId2"/>
          <a:stretch>
            <a:fillRect/>
          </a:stretch>
        </p:blipFill>
        <p:spPr>
          <a:xfrm>
            <a:off x="5715275" y="762384"/>
            <a:ext cx="6117232" cy="5178743"/>
          </a:xfrm>
          <a:prstGeom prst="rect">
            <a:avLst/>
          </a:prstGeom>
        </p:spPr>
      </p:pic>
    </p:spTree>
    <p:extLst>
      <p:ext uri="{BB962C8B-B14F-4D97-AF65-F5344CB8AC3E}">
        <p14:creationId xmlns:p14="http://schemas.microsoft.com/office/powerpoint/2010/main" val="227062371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4913201" cy="4546800"/>
          </a:xfrm>
        </p:spPr>
        <p:txBody>
          <a:bodyPr/>
          <a:lstStyle/>
          <a:p>
            <a:r>
              <a:rPr lang="en-GB" dirty="0"/>
              <a:t>Look specifically at the </a:t>
            </a:r>
            <a:r>
              <a:rPr lang="en-GB" dirty="0" err="1"/>
              <a:t>film_actor</a:t>
            </a:r>
            <a:r>
              <a:rPr lang="en-GB" dirty="0"/>
              <a:t> table – it’s primary key will be a composite key of the </a:t>
            </a:r>
            <a:r>
              <a:rPr lang="en-GB" dirty="0" err="1"/>
              <a:t>actor_id</a:t>
            </a:r>
            <a:r>
              <a:rPr lang="en-GB" dirty="0"/>
              <a:t> and </a:t>
            </a:r>
            <a:r>
              <a:rPr lang="en-GB" dirty="0" err="1"/>
              <a:t>film_id</a:t>
            </a:r>
            <a:r>
              <a:rPr lang="en-GB" dirty="0"/>
              <a:t> – the primary keys from the parent tables</a:t>
            </a:r>
          </a:p>
          <a:p>
            <a:endParaRPr lang="en-GB" dirty="0"/>
          </a:p>
          <a:p>
            <a:r>
              <a:rPr lang="en-GB" dirty="0"/>
              <a:t>This essentially means that the </a:t>
            </a:r>
            <a:r>
              <a:rPr lang="en-GB" dirty="0" err="1"/>
              <a:t>film_actor</a:t>
            </a:r>
            <a:r>
              <a:rPr lang="en-GB" dirty="0"/>
              <a:t> cannot have an instance that does not include a valid key that matches up with the film and actor tables</a:t>
            </a:r>
          </a:p>
        </p:txBody>
      </p:sp>
      <p:sp>
        <p:nvSpPr>
          <p:cNvPr id="6" name="Title 5"/>
          <p:cNvSpPr>
            <a:spLocks noGrp="1"/>
          </p:cNvSpPr>
          <p:nvPr>
            <p:ph type="title"/>
          </p:nvPr>
        </p:nvSpPr>
        <p:spPr/>
        <p:txBody>
          <a:bodyPr>
            <a:normAutofit fontScale="90000"/>
          </a:bodyPr>
          <a:lstStyle/>
          <a:p>
            <a:endParaRPr lang="en-US"/>
          </a:p>
        </p:txBody>
      </p:sp>
      <p:pic>
        <p:nvPicPr>
          <p:cNvPr id="7" name="Picture 6"/>
          <p:cNvPicPr>
            <a:picLocks noChangeAspect="1"/>
          </p:cNvPicPr>
          <p:nvPr/>
        </p:nvPicPr>
        <p:blipFill>
          <a:blip r:embed="rId2"/>
          <a:stretch>
            <a:fillRect/>
          </a:stretch>
        </p:blipFill>
        <p:spPr>
          <a:xfrm>
            <a:off x="5817551" y="776045"/>
            <a:ext cx="6050235" cy="5122025"/>
          </a:xfrm>
          <a:prstGeom prst="rect">
            <a:avLst/>
          </a:prstGeom>
        </p:spPr>
      </p:pic>
    </p:spTree>
    <p:extLst>
      <p:ext uri="{BB962C8B-B14F-4D97-AF65-F5344CB8AC3E}">
        <p14:creationId xmlns:p14="http://schemas.microsoft.com/office/powerpoint/2010/main" val="114533828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5383594" cy="4546800"/>
          </a:xfrm>
        </p:spPr>
        <p:txBody>
          <a:bodyPr/>
          <a:lstStyle/>
          <a:p>
            <a:r>
              <a:rPr lang="en-GB" dirty="0"/>
              <a:t>The </a:t>
            </a:r>
            <a:r>
              <a:rPr lang="en-GB" dirty="0" err="1"/>
              <a:t>film_actor</a:t>
            </a:r>
            <a:r>
              <a:rPr lang="en-GB" dirty="0"/>
              <a:t> table is essentially acting as a bridge between films and actors since this would be a many-to-many relationship </a:t>
            </a:r>
          </a:p>
          <a:p>
            <a:endParaRPr lang="en-GB" dirty="0"/>
          </a:p>
          <a:p>
            <a:r>
              <a:rPr lang="en-GB" dirty="0"/>
              <a:t>MySQL would put these here automatically if you tried to create a m:m relationship</a:t>
            </a:r>
          </a:p>
          <a:p>
            <a:endParaRPr lang="en-GB" dirty="0"/>
          </a:p>
          <a:p>
            <a:r>
              <a:rPr lang="en-GB" dirty="0"/>
              <a:t>However we’ve also given it a unique piece of information called </a:t>
            </a:r>
            <a:r>
              <a:rPr lang="en-GB" dirty="0" err="1"/>
              <a:t>last_update</a:t>
            </a:r>
            <a:r>
              <a:rPr lang="en-GB" dirty="0"/>
              <a:t> so we know when it’s been updated for that record</a:t>
            </a:r>
          </a:p>
        </p:txBody>
      </p:sp>
      <p:sp>
        <p:nvSpPr>
          <p:cNvPr id="6" name="Title 5"/>
          <p:cNvSpPr>
            <a:spLocks noGrp="1"/>
          </p:cNvSpPr>
          <p:nvPr>
            <p:ph type="title"/>
          </p:nvPr>
        </p:nvSpPr>
        <p:spPr/>
        <p:txBody>
          <a:bodyPr>
            <a:normAutofit fontScale="90000"/>
          </a:bodyPr>
          <a:lstStyle/>
          <a:p>
            <a:endParaRPr lang="en-US"/>
          </a:p>
        </p:txBody>
      </p:sp>
      <p:pic>
        <p:nvPicPr>
          <p:cNvPr id="7" name="Picture 6"/>
          <p:cNvPicPr>
            <a:picLocks noChangeAspect="1"/>
          </p:cNvPicPr>
          <p:nvPr/>
        </p:nvPicPr>
        <p:blipFill>
          <a:blip r:embed="rId2"/>
          <a:stretch>
            <a:fillRect/>
          </a:stretch>
        </p:blipFill>
        <p:spPr>
          <a:xfrm>
            <a:off x="6138629" y="958075"/>
            <a:ext cx="5678179" cy="4807048"/>
          </a:xfrm>
          <a:prstGeom prst="rect">
            <a:avLst/>
          </a:prstGeom>
        </p:spPr>
      </p:pic>
    </p:spTree>
    <p:extLst>
      <p:ext uri="{BB962C8B-B14F-4D97-AF65-F5344CB8AC3E}">
        <p14:creationId xmlns:p14="http://schemas.microsoft.com/office/powerpoint/2010/main" val="360248275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1" y="1544760"/>
            <a:ext cx="4466328" cy="4546800"/>
          </a:xfrm>
        </p:spPr>
        <p:txBody>
          <a:bodyPr/>
          <a:lstStyle/>
          <a:p>
            <a:r>
              <a:rPr lang="en-GB" dirty="0"/>
              <a:t>You can change the relationships to have 0 – 1 or 0 – many relationships as well</a:t>
            </a:r>
          </a:p>
          <a:p>
            <a:endParaRPr lang="en-GB" dirty="0"/>
          </a:p>
          <a:p>
            <a:r>
              <a:rPr lang="en-GB" dirty="0"/>
              <a:t>You can change this in the relationship editing table</a:t>
            </a:r>
          </a:p>
        </p:txBody>
      </p:sp>
      <p:sp>
        <p:nvSpPr>
          <p:cNvPr id="7" name="Title 6"/>
          <p:cNvSpPr>
            <a:spLocks noGrp="1"/>
          </p:cNvSpPr>
          <p:nvPr>
            <p:ph type="title"/>
          </p:nvPr>
        </p:nvSpPr>
        <p:spPr/>
        <p:txBody>
          <a:bodyPr>
            <a:normAutofit fontScale="90000"/>
          </a:bodyPr>
          <a:lstStyle/>
          <a:p>
            <a:endParaRPr lang="en-US"/>
          </a:p>
        </p:txBody>
      </p:sp>
      <p:pic>
        <p:nvPicPr>
          <p:cNvPr id="6" name="Picture 5"/>
          <p:cNvPicPr>
            <a:picLocks noChangeAspect="1"/>
          </p:cNvPicPr>
          <p:nvPr/>
        </p:nvPicPr>
        <p:blipFill>
          <a:blip r:embed="rId3"/>
          <a:stretch>
            <a:fillRect/>
          </a:stretch>
        </p:blipFill>
        <p:spPr>
          <a:xfrm>
            <a:off x="5476651" y="546277"/>
            <a:ext cx="6578092" cy="5584764"/>
          </a:xfrm>
          <a:prstGeom prst="rect">
            <a:avLst/>
          </a:prstGeom>
        </p:spPr>
      </p:pic>
      <p:pic>
        <p:nvPicPr>
          <p:cNvPr id="8" name="Picture 7"/>
          <p:cNvPicPr>
            <a:picLocks noChangeAspect="1"/>
          </p:cNvPicPr>
          <p:nvPr/>
        </p:nvPicPr>
        <p:blipFill>
          <a:blip r:embed="rId4"/>
          <a:stretch>
            <a:fillRect/>
          </a:stretch>
        </p:blipFill>
        <p:spPr>
          <a:xfrm>
            <a:off x="1022840" y="4724129"/>
            <a:ext cx="6542451" cy="1484285"/>
          </a:xfrm>
          <a:prstGeom prst="rect">
            <a:avLst/>
          </a:prstGeom>
        </p:spPr>
      </p:pic>
    </p:spTree>
    <p:extLst>
      <p:ext uri="{BB962C8B-B14F-4D97-AF65-F5344CB8AC3E}">
        <p14:creationId xmlns:p14="http://schemas.microsoft.com/office/powerpoint/2010/main" val="2263352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11404800" cy="4052168"/>
          </a:xfrm>
        </p:spPr>
        <p:txBody>
          <a:bodyPr/>
          <a:lstStyle/>
          <a:p>
            <a:r>
              <a:rPr lang="en-GB" dirty="0"/>
              <a:t>DATE: ranges between ‘1000-01-01’ to ‘9999-12-31’. Displayed in ‘YYYY-MM-DD’ format but permits assignment of values either through numbers or strings</a:t>
            </a:r>
          </a:p>
          <a:p>
            <a:pPr lvl="1"/>
            <a:endParaRPr lang="en-GB" dirty="0">
              <a:cs typeface="Consolas" panose="020B0609020204030204" pitchFamily="49" charset="0"/>
            </a:endParaRPr>
          </a:p>
          <a:p>
            <a:r>
              <a:rPr lang="en-GB" dirty="0">
                <a:cs typeface="Consolas" panose="020B0609020204030204" pitchFamily="49" charset="0"/>
              </a:rPr>
              <a:t>DATETIME: ranges between ‘1000-01-01 00:00:00.000000’ to ‘9999-12-31 23:59:59.999999’ shown as ‘YYYY-MM-DD HH:MM:SS[.fraction]’ assigned as numbers or string</a:t>
            </a:r>
          </a:p>
          <a:p>
            <a:endParaRPr lang="en-GB" dirty="0">
              <a:cs typeface="Consolas" panose="020B0609020204030204" pitchFamily="49" charset="0"/>
            </a:endParaRPr>
          </a:p>
          <a:p>
            <a:r>
              <a:rPr lang="en-GB" dirty="0">
                <a:cs typeface="Consolas" panose="020B0609020204030204" pitchFamily="49" charset="0"/>
              </a:rPr>
              <a:t>TIMESTAMP: stored as the number of seconds since the epoch of 1970-01-01 00:00:00. This can range up to 2038-01-19 03:14:07.999999</a:t>
            </a:r>
          </a:p>
          <a:p>
            <a:endParaRPr lang="en-GB" dirty="0">
              <a:cs typeface="Consolas" panose="020B0609020204030204" pitchFamily="49" charset="0"/>
            </a:endParaRPr>
          </a:p>
          <a:p>
            <a:r>
              <a:rPr lang="en-GB" dirty="0">
                <a:cs typeface="Consolas" panose="020B0609020204030204" pitchFamily="49" charset="0"/>
              </a:rPr>
              <a:t>TIME: ranges between ‘-838:59:59.000000’ to ‘838:59:59.000000’</a:t>
            </a:r>
          </a:p>
          <a:p>
            <a:endParaRPr lang="en-GB" dirty="0">
              <a:cs typeface="Consolas" panose="020B0609020204030204" pitchFamily="49" charset="0"/>
            </a:endParaRPr>
          </a:p>
          <a:p>
            <a:r>
              <a:rPr lang="en-GB" dirty="0">
                <a:cs typeface="Consolas" panose="020B0609020204030204" pitchFamily="49" charset="0"/>
              </a:rPr>
              <a:t>YEAR: four digit format as either a string or number as YYYY between 1901 to 2155 or 0000</a:t>
            </a:r>
          </a:p>
          <a:p>
            <a:endParaRPr lang="en-GB" dirty="0">
              <a:cs typeface="Consolas" panose="020B0609020204030204" pitchFamily="49" charset="0"/>
            </a:endParaRPr>
          </a:p>
        </p:txBody>
      </p:sp>
      <p:sp>
        <p:nvSpPr>
          <p:cNvPr id="6" name="Title 5"/>
          <p:cNvSpPr>
            <a:spLocks noGrp="1"/>
          </p:cNvSpPr>
          <p:nvPr>
            <p:ph type="title"/>
          </p:nvPr>
        </p:nvSpPr>
        <p:spPr/>
        <p:txBody>
          <a:bodyPr>
            <a:normAutofit fontScale="90000"/>
          </a:bodyPr>
          <a:lstStyle/>
          <a:p>
            <a:r>
              <a:rPr lang="en-GB" dirty="0"/>
              <a:t>SQL</a:t>
            </a:r>
            <a:endParaRPr lang="en-US" dirty="0"/>
          </a:p>
        </p:txBody>
      </p:sp>
    </p:spTree>
    <p:extLst>
      <p:ext uri="{BB962C8B-B14F-4D97-AF65-F5344CB8AC3E}">
        <p14:creationId xmlns:p14="http://schemas.microsoft.com/office/powerpoint/2010/main" val="114816474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dirty="0"/>
              <a:t>Each column in a table has a symbol next to it so you can easily identify what sort of field it is</a:t>
            </a:r>
          </a:p>
          <a:p>
            <a:endParaRPr lang="en-GB" dirty="0"/>
          </a:p>
          <a:p>
            <a:pPr marL="0" indent="0">
              <a:lnSpc>
                <a:spcPct val="150000"/>
              </a:lnSpc>
              <a:buNone/>
            </a:pPr>
            <a:r>
              <a:rPr lang="en-GB" dirty="0"/>
              <a:t>	Primary key</a:t>
            </a:r>
          </a:p>
          <a:p>
            <a:pPr marL="0" indent="0">
              <a:lnSpc>
                <a:spcPct val="150000"/>
              </a:lnSpc>
              <a:buNone/>
            </a:pPr>
            <a:r>
              <a:rPr lang="en-GB" dirty="0"/>
              <a:t>	Primary key that is also a Foreign Key</a:t>
            </a:r>
          </a:p>
          <a:p>
            <a:pPr marL="0" indent="0">
              <a:lnSpc>
                <a:spcPct val="150000"/>
              </a:lnSpc>
              <a:buNone/>
            </a:pPr>
            <a:r>
              <a:rPr lang="en-GB" dirty="0"/>
              <a:t>	NOT NULL Attribute</a:t>
            </a:r>
          </a:p>
          <a:p>
            <a:pPr marL="0" indent="0">
              <a:lnSpc>
                <a:spcPct val="150000"/>
              </a:lnSpc>
              <a:buNone/>
            </a:pPr>
            <a:r>
              <a:rPr lang="en-GB" dirty="0"/>
              <a:t>	NOT NULL Foreign Key</a:t>
            </a:r>
          </a:p>
          <a:p>
            <a:pPr marL="0" indent="0">
              <a:lnSpc>
                <a:spcPct val="150000"/>
              </a:lnSpc>
              <a:buNone/>
            </a:pPr>
            <a:r>
              <a:rPr lang="en-GB" dirty="0"/>
              <a:t>	Attribute which can be NULL</a:t>
            </a:r>
          </a:p>
          <a:p>
            <a:pPr marL="0" indent="0">
              <a:lnSpc>
                <a:spcPct val="150000"/>
              </a:lnSpc>
              <a:buNone/>
            </a:pPr>
            <a:r>
              <a:rPr lang="en-GB" dirty="0"/>
              <a:t>	Foreign Key which can be NULL</a:t>
            </a:r>
          </a:p>
        </p:txBody>
      </p:sp>
      <p:sp>
        <p:nvSpPr>
          <p:cNvPr id="12" name="Title 11"/>
          <p:cNvSpPr>
            <a:spLocks noGrp="1"/>
          </p:cNvSpPr>
          <p:nvPr>
            <p:ph type="title"/>
          </p:nvPr>
        </p:nvSpPr>
        <p:spPr/>
        <p:txBody>
          <a:bodyPr>
            <a:normAutofit fontScale="90000"/>
          </a:bodyPr>
          <a:lstStyle/>
          <a:p>
            <a:endParaRPr lang="en-US"/>
          </a:p>
        </p:txBody>
      </p:sp>
      <p:pic>
        <p:nvPicPr>
          <p:cNvPr id="6" name="Picture 5"/>
          <p:cNvPicPr>
            <a:picLocks noChangeAspect="1"/>
          </p:cNvPicPr>
          <p:nvPr/>
        </p:nvPicPr>
        <p:blipFill>
          <a:blip r:embed="rId3"/>
          <a:stretch>
            <a:fillRect/>
          </a:stretch>
        </p:blipFill>
        <p:spPr>
          <a:xfrm>
            <a:off x="944981" y="2494521"/>
            <a:ext cx="268841" cy="419393"/>
          </a:xfrm>
          <a:prstGeom prst="rect">
            <a:avLst/>
          </a:prstGeom>
        </p:spPr>
      </p:pic>
      <p:pic>
        <p:nvPicPr>
          <p:cNvPr id="7" name="Picture 6"/>
          <p:cNvPicPr>
            <a:picLocks noChangeAspect="1"/>
          </p:cNvPicPr>
          <p:nvPr/>
        </p:nvPicPr>
        <p:blipFill>
          <a:blip r:embed="rId4"/>
          <a:stretch>
            <a:fillRect/>
          </a:stretch>
        </p:blipFill>
        <p:spPr>
          <a:xfrm>
            <a:off x="908010" y="3038966"/>
            <a:ext cx="331401" cy="376751"/>
          </a:xfrm>
          <a:prstGeom prst="rect">
            <a:avLst/>
          </a:prstGeom>
        </p:spPr>
      </p:pic>
      <p:pic>
        <p:nvPicPr>
          <p:cNvPr id="8" name="Picture 7"/>
          <p:cNvPicPr>
            <a:picLocks noChangeAspect="1"/>
          </p:cNvPicPr>
          <p:nvPr/>
        </p:nvPicPr>
        <p:blipFill>
          <a:blip r:embed="rId5"/>
          <a:stretch>
            <a:fillRect/>
          </a:stretch>
        </p:blipFill>
        <p:spPr>
          <a:xfrm>
            <a:off x="919573" y="3632303"/>
            <a:ext cx="308272" cy="323686"/>
          </a:xfrm>
          <a:prstGeom prst="rect">
            <a:avLst/>
          </a:prstGeom>
        </p:spPr>
      </p:pic>
      <p:pic>
        <p:nvPicPr>
          <p:cNvPr id="9" name="Picture 8"/>
          <p:cNvPicPr>
            <a:picLocks noChangeAspect="1"/>
          </p:cNvPicPr>
          <p:nvPr/>
        </p:nvPicPr>
        <p:blipFill rotWithShape="1">
          <a:blip r:embed="rId6"/>
          <a:srcRect l="11942" t="18824"/>
          <a:stretch/>
        </p:blipFill>
        <p:spPr>
          <a:xfrm>
            <a:off x="960611" y="4223903"/>
            <a:ext cx="305995" cy="317338"/>
          </a:xfrm>
          <a:prstGeom prst="rect">
            <a:avLst/>
          </a:prstGeom>
        </p:spPr>
      </p:pic>
      <p:pic>
        <p:nvPicPr>
          <p:cNvPr id="10" name="Picture 9"/>
          <p:cNvPicPr>
            <a:picLocks noChangeAspect="1"/>
          </p:cNvPicPr>
          <p:nvPr/>
        </p:nvPicPr>
        <p:blipFill>
          <a:blip r:embed="rId7"/>
          <a:stretch>
            <a:fillRect/>
          </a:stretch>
        </p:blipFill>
        <p:spPr>
          <a:xfrm>
            <a:off x="939271" y="4712992"/>
            <a:ext cx="331852" cy="404078"/>
          </a:xfrm>
          <a:prstGeom prst="rect">
            <a:avLst/>
          </a:prstGeom>
        </p:spPr>
      </p:pic>
      <p:pic>
        <p:nvPicPr>
          <p:cNvPr id="11" name="Picture 10"/>
          <p:cNvPicPr>
            <a:picLocks noChangeAspect="1"/>
          </p:cNvPicPr>
          <p:nvPr/>
        </p:nvPicPr>
        <p:blipFill>
          <a:blip r:embed="rId8"/>
          <a:stretch>
            <a:fillRect/>
          </a:stretch>
        </p:blipFill>
        <p:spPr>
          <a:xfrm>
            <a:off x="939271" y="5321786"/>
            <a:ext cx="357156" cy="446444"/>
          </a:xfrm>
          <a:prstGeom prst="rect">
            <a:avLst/>
          </a:prstGeom>
        </p:spPr>
      </p:pic>
    </p:spTree>
    <p:extLst>
      <p:ext uri="{BB962C8B-B14F-4D97-AF65-F5344CB8AC3E}">
        <p14:creationId xmlns:p14="http://schemas.microsoft.com/office/powerpoint/2010/main" val="21498468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471715" y="653997"/>
            <a:ext cx="11316094" cy="5077331"/>
          </a:xfrm>
          <a:prstGeom prst="rect">
            <a:avLst/>
          </a:prstGeom>
          <a:ln>
            <a:solidFill>
              <a:srgbClr val="C4C4C4"/>
            </a:solidFill>
          </a:ln>
        </p:spPr>
      </p:pic>
    </p:spTree>
    <p:extLst>
      <p:ext uri="{BB962C8B-B14F-4D97-AF65-F5344CB8AC3E}">
        <p14:creationId xmlns:p14="http://schemas.microsoft.com/office/powerpoint/2010/main" val="358128059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5901027" cy="4546800"/>
          </a:xfrm>
        </p:spPr>
        <p:txBody>
          <a:bodyPr/>
          <a:lstStyle/>
          <a:p>
            <a:r>
              <a:rPr lang="en-GB" sz="1800" dirty="0"/>
              <a:t>You’ll notice in schemas you can expand each of the sections of your databases, all the way down to the columns</a:t>
            </a:r>
          </a:p>
          <a:p>
            <a:endParaRPr lang="en-GB" sz="1800" dirty="0"/>
          </a:p>
          <a:p>
            <a:r>
              <a:rPr lang="en-GB" sz="1800" dirty="0"/>
              <a:t>If you right click on it you can get a number of additional options such as returning the first 1000 rows – a quick and easy way of getting an idea of what’s in your table</a:t>
            </a:r>
          </a:p>
        </p:txBody>
      </p:sp>
      <p:sp>
        <p:nvSpPr>
          <p:cNvPr id="6" name="Title 5"/>
          <p:cNvSpPr>
            <a:spLocks noGrp="1"/>
          </p:cNvSpPr>
          <p:nvPr>
            <p:ph type="title"/>
          </p:nvPr>
        </p:nvSpPr>
        <p:spPr/>
        <p:txBody>
          <a:bodyPr>
            <a:normAutofit fontScale="90000"/>
          </a:bodyPr>
          <a:lstStyle/>
          <a:p>
            <a:endParaRPr lang="en-US"/>
          </a:p>
        </p:txBody>
      </p:sp>
      <p:pic>
        <p:nvPicPr>
          <p:cNvPr id="7" name="Picture 6"/>
          <p:cNvPicPr>
            <a:picLocks noChangeAspect="1"/>
          </p:cNvPicPr>
          <p:nvPr/>
        </p:nvPicPr>
        <p:blipFill>
          <a:blip r:embed="rId3"/>
          <a:stretch>
            <a:fillRect/>
          </a:stretch>
        </p:blipFill>
        <p:spPr>
          <a:xfrm>
            <a:off x="6570784" y="1514915"/>
            <a:ext cx="4927600" cy="4137660"/>
          </a:xfrm>
          <a:prstGeom prst="rect">
            <a:avLst/>
          </a:prstGeom>
        </p:spPr>
      </p:pic>
    </p:spTree>
    <p:extLst>
      <p:ext uri="{BB962C8B-B14F-4D97-AF65-F5344CB8AC3E}">
        <p14:creationId xmlns:p14="http://schemas.microsoft.com/office/powerpoint/2010/main" val="32469617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458065" y="566723"/>
            <a:ext cx="11348801" cy="5172715"/>
          </a:xfrm>
          <a:prstGeom prst="rect">
            <a:avLst/>
          </a:prstGeom>
        </p:spPr>
      </p:pic>
    </p:spTree>
    <p:extLst>
      <p:ext uri="{BB962C8B-B14F-4D97-AF65-F5344CB8AC3E}">
        <p14:creationId xmlns:p14="http://schemas.microsoft.com/office/powerpoint/2010/main" val="180556012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sz="1800" dirty="0"/>
              <a:t>Generally a business will have an ‘operational’ database – this is where all the ‘current’ data is stored that the business processes require to function</a:t>
            </a:r>
          </a:p>
          <a:p>
            <a:endParaRPr lang="en-GB" sz="1800" dirty="0"/>
          </a:p>
          <a:p>
            <a:r>
              <a:rPr lang="en-GB" sz="1800" dirty="0"/>
              <a:t>This would be an OLTP (On-Line Transaction Processing) database</a:t>
            </a:r>
          </a:p>
          <a:p>
            <a:endParaRPr lang="en-GB" sz="1800" dirty="0"/>
          </a:p>
          <a:p>
            <a:r>
              <a:rPr lang="en-GB" sz="1800" dirty="0"/>
              <a:t>Main aim is to have quick query processing where many different people may be accessing the data</a:t>
            </a:r>
          </a:p>
          <a:p>
            <a:endParaRPr lang="en-GB" sz="1800" dirty="0"/>
          </a:p>
          <a:p>
            <a:r>
              <a:rPr lang="en-GB" sz="1800" dirty="0"/>
              <a:t>Characterised by a large number of short INSERT, UPDATE, or DELETE commands</a:t>
            </a:r>
          </a:p>
          <a:p>
            <a:endParaRPr lang="en-GB" sz="1800" dirty="0"/>
          </a:p>
          <a:p>
            <a:r>
              <a:rPr lang="en-GB" sz="1800" dirty="0"/>
              <a:t>Effectiveness measured by number of transaction per second</a:t>
            </a:r>
          </a:p>
        </p:txBody>
      </p:sp>
      <p:sp>
        <p:nvSpPr>
          <p:cNvPr id="6" name="Title 5"/>
          <p:cNvSpPr>
            <a:spLocks noGrp="1"/>
          </p:cNvSpPr>
          <p:nvPr>
            <p:ph type="title"/>
          </p:nvPr>
        </p:nvSpPr>
        <p:spPr/>
        <p:txBody>
          <a:bodyPr>
            <a:normAutofit fontScale="90000"/>
          </a:bodyPr>
          <a:lstStyle/>
          <a:p>
            <a:r>
              <a:rPr lang="en-GB" dirty="0"/>
              <a:t>Operational Database</a:t>
            </a:r>
            <a:endParaRPr lang="en-US" dirty="0"/>
          </a:p>
        </p:txBody>
      </p:sp>
    </p:spTree>
    <p:extLst>
      <p:ext uri="{BB962C8B-B14F-4D97-AF65-F5344CB8AC3E}">
        <p14:creationId xmlns:p14="http://schemas.microsoft.com/office/powerpoint/2010/main" val="64719179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dirty="0"/>
              <a:t>Operational databases are used for current transactions and undergo frequent changes</a:t>
            </a:r>
          </a:p>
          <a:p>
            <a:endParaRPr lang="en-GB" dirty="0"/>
          </a:p>
          <a:p>
            <a:r>
              <a:rPr lang="en-GB" dirty="0"/>
              <a:t>Data warehouses provide us with historical, consolidated data</a:t>
            </a:r>
          </a:p>
          <a:p>
            <a:endParaRPr lang="en-GB" dirty="0"/>
          </a:p>
          <a:p>
            <a:r>
              <a:rPr lang="en-GB" dirty="0"/>
              <a:t>The data warehouse often contains data from many sources which can be OLTP databases</a:t>
            </a:r>
          </a:p>
          <a:p>
            <a:endParaRPr lang="en-GB" dirty="0"/>
          </a:p>
          <a:p>
            <a:r>
              <a:rPr lang="en-GB" dirty="0"/>
              <a:t>A data warehouse equips us with OLAP (On-Line Analytical Processing) capabilities</a:t>
            </a:r>
          </a:p>
        </p:txBody>
      </p:sp>
      <p:sp>
        <p:nvSpPr>
          <p:cNvPr id="6" name="Title 5"/>
          <p:cNvSpPr>
            <a:spLocks noGrp="1"/>
          </p:cNvSpPr>
          <p:nvPr>
            <p:ph type="title"/>
          </p:nvPr>
        </p:nvSpPr>
        <p:spPr/>
        <p:txBody>
          <a:bodyPr>
            <a:normAutofit fontScale="90000"/>
          </a:bodyPr>
          <a:lstStyle/>
          <a:p>
            <a:r>
              <a:rPr lang="en-GB" dirty="0"/>
              <a:t>Data Warehouse</a:t>
            </a:r>
            <a:endParaRPr lang="en-US" dirty="0"/>
          </a:p>
        </p:txBody>
      </p:sp>
    </p:spTree>
    <p:extLst>
      <p:ext uri="{BB962C8B-B14F-4D97-AF65-F5344CB8AC3E}">
        <p14:creationId xmlns:p14="http://schemas.microsoft.com/office/powerpoint/2010/main" val="359599721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pPr marL="0" indent="0">
              <a:buNone/>
            </a:pPr>
            <a:r>
              <a:rPr lang="en-GB" b="1" dirty="0"/>
              <a:t>Key features</a:t>
            </a:r>
          </a:p>
          <a:p>
            <a:pPr marL="366332" indent="-366332">
              <a:buFont typeface="Arial" panose="020B0604020202020204" pitchFamily="34" charset="0"/>
              <a:buChar char="•"/>
            </a:pPr>
            <a:r>
              <a:rPr lang="en-GB" dirty="0"/>
              <a:t>Subject oriented</a:t>
            </a:r>
          </a:p>
          <a:p>
            <a:pPr marL="938616" lvl="1" indent="-366332"/>
            <a:r>
              <a:rPr lang="en-GB" dirty="0"/>
              <a:t>Not focussed on ongoing business operations but more a ‘subject’ of it e.g. products, sales…</a:t>
            </a:r>
          </a:p>
          <a:p>
            <a:pPr marL="366332" indent="-366332">
              <a:buFont typeface="Arial" panose="020B0604020202020204" pitchFamily="34" charset="0"/>
              <a:buChar char="•"/>
            </a:pPr>
            <a:r>
              <a:rPr lang="en-GB" dirty="0"/>
              <a:t>Integrated</a:t>
            </a:r>
          </a:p>
          <a:p>
            <a:pPr marL="938616" lvl="1" indent="-366332"/>
            <a:r>
              <a:rPr lang="en-GB" dirty="0"/>
              <a:t>Integrates data from a range of other sources for effective analysis</a:t>
            </a:r>
          </a:p>
          <a:p>
            <a:pPr marL="366332" indent="-366332">
              <a:buFont typeface="Arial" panose="020B0604020202020204" pitchFamily="34" charset="0"/>
              <a:buChar char="•"/>
            </a:pPr>
            <a:r>
              <a:rPr lang="en-GB" dirty="0"/>
              <a:t>Time Variant</a:t>
            </a:r>
          </a:p>
          <a:p>
            <a:pPr marL="938616" lvl="1" indent="-366332"/>
            <a:r>
              <a:rPr lang="en-GB" dirty="0"/>
              <a:t>Historical data from different times</a:t>
            </a:r>
          </a:p>
          <a:p>
            <a:pPr marL="366332" indent="-366332">
              <a:buFont typeface="Arial" panose="020B0604020202020204" pitchFamily="34" charset="0"/>
              <a:buChar char="•"/>
            </a:pPr>
            <a:r>
              <a:rPr lang="en-GB" dirty="0"/>
              <a:t>Non-volatile</a:t>
            </a:r>
          </a:p>
          <a:p>
            <a:pPr marL="938616" lvl="1" indent="-366332"/>
            <a:r>
              <a:rPr lang="en-GB" dirty="0"/>
              <a:t>Previous data is not erased when new data is added</a:t>
            </a:r>
          </a:p>
          <a:p>
            <a:pPr marL="938616" lvl="1" indent="-366332"/>
            <a:endParaRPr lang="en-GB" dirty="0"/>
          </a:p>
        </p:txBody>
      </p:sp>
      <p:sp>
        <p:nvSpPr>
          <p:cNvPr id="6" name="Title 5"/>
          <p:cNvSpPr>
            <a:spLocks noGrp="1"/>
          </p:cNvSpPr>
          <p:nvPr>
            <p:ph type="title"/>
          </p:nvPr>
        </p:nvSpPr>
        <p:spPr/>
        <p:txBody>
          <a:bodyPr>
            <a:normAutofit fontScale="90000"/>
          </a:bodyPr>
          <a:lstStyle/>
          <a:p>
            <a:r>
              <a:rPr lang="en-GB" dirty="0"/>
              <a:t>Data Warehouse</a:t>
            </a:r>
            <a:endParaRPr lang="en-US" dirty="0"/>
          </a:p>
        </p:txBody>
      </p:sp>
    </p:spTree>
    <p:extLst>
      <p:ext uri="{BB962C8B-B14F-4D97-AF65-F5344CB8AC3E}">
        <p14:creationId xmlns:p14="http://schemas.microsoft.com/office/powerpoint/2010/main" val="251087864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sz="1800" dirty="0"/>
              <a:t>Generally a business will have an ‘operational’ database – this is where all the ‘current’ data is stored that the business processes require to function</a:t>
            </a:r>
          </a:p>
          <a:p>
            <a:endParaRPr lang="en-GB" sz="1800" dirty="0"/>
          </a:p>
          <a:p>
            <a:r>
              <a:rPr lang="en-GB" sz="1800" dirty="0"/>
              <a:t>This would be an OLTP (On-Line Transaction Processing) database</a:t>
            </a:r>
          </a:p>
          <a:p>
            <a:endParaRPr lang="en-GB" sz="1800" dirty="0"/>
          </a:p>
          <a:p>
            <a:r>
              <a:rPr lang="en-GB" sz="1800" dirty="0"/>
              <a:t>Main aim is to have quick query processing where many different people may be accessing the data</a:t>
            </a:r>
          </a:p>
          <a:p>
            <a:endParaRPr lang="en-GB" sz="1800" dirty="0"/>
          </a:p>
          <a:p>
            <a:r>
              <a:rPr lang="en-GB" sz="1800" dirty="0"/>
              <a:t>Characterised by a large number of short INSERT, UPDATE, or DELETE commands</a:t>
            </a:r>
          </a:p>
          <a:p>
            <a:endParaRPr lang="en-GB" sz="1800" dirty="0"/>
          </a:p>
          <a:p>
            <a:r>
              <a:rPr lang="en-GB" sz="1800" dirty="0"/>
              <a:t>Effectiveness measured by number of transaction per second</a:t>
            </a:r>
          </a:p>
        </p:txBody>
      </p:sp>
      <p:sp>
        <p:nvSpPr>
          <p:cNvPr id="6" name="Title 5"/>
          <p:cNvSpPr>
            <a:spLocks noGrp="1"/>
          </p:cNvSpPr>
          <p:nvPr>
            <p:ph type="title"/>
          </p:nvPr>
        </p:nvSpPr>
        <p:spPr/>
        <p:txBody>
          <a:bodyPr>
            <a:normAutofit fontScale="90000"/>
          </a:bodyPr>
          <a:lstStyle/>
          <a:p>
            <a:r>
              <a:rPr lang="en-GB" dirty="0"/>
              <a:t>Operational Database</a:t>
            </a:r>
            <a:endParaRPr lang="en-US" dirty="0"/>
          </a:p>
        </p:txBody>
      </p:sp>
    </p:spTree>
    <p:extLst>
      <p:ext uri="{BB962C8B-B14F-4D97-AF65-F5344CB8AC3E}">
        <p14:creationId xmlns:p14="http://schemas.microsoft.com/office/powerpoint/2010/main" val="374767673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000" y="2709654"/>
            <a:ext cx="9126000" cy="626400"/>
          </a:xfrm>
        </p:spPr>
        <p:txBody>
          <a:bodyPr>
            <a:normAutofit/>
          </a:bodyPr>
          <a:lstStyle/>
          <a:p>
            <a:r>
              <a:rPr lang="en-GB" sz="1800" dirty="0"/>
              <a:t>OLTP</a:t>
            </a:r>
            <a:endParaRPr lang="en-US" sz="1800" dirty="0"/>
          </a:p>
        </p:txBody>
      </p:sp>
      <p:cxnSp>
        <p:nvCxnSpPr>
          <p:cNvPr id="8" name="Straight Connector 7"/>
          <p:cNvCxnSpPr/>
          <p:nvPr/>
        </p:nvCxnSpPr>
        <p:spPr>
          <a:xfrm flipV="1">
            <a:off x="507026" y="3377688"/>
            <a:ext cx="11179577" cy="39901"/>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3653150" y="1082277"/>
            <a:ext cx="4677295" cy="10125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17226" tIns="58613" rIns="117226" bIns="58613" rtlCol="0" anchor="ctr"/>
          <a:lstStyle/>
          <a:p>
            <a:pPr algn="ctr"/>
            <a:r>
              <a:rPr lang="en-GB" sz="2800" dirty="0"/>
              <a:t>Business Processes</a:t>
            </a:r>
          </a:p>
        </p:txBody>
      </p:sp>
      <p:sp>
        <p:nvSpPr>
          <p:cNvPr id="10" name="Flowchart: Magnetic Disk 9"/>
          <p:cNvSpPr/>
          <p:nvPr/>
        </p:nvSpPr>
        <p:spPr>
          <a:xfrm>
            <a:off x="3653150" y="4608575"/>
            <a:ext cx="4677295" cy="1196320"/>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lIns="117226" tIns="58613" rIns="117226" bIns="58613" rtlCol="0" anchor="ctr"/>
          <a:lstStyle/>
          <a:p>
            <a:pPr algn="ctr"/>
            <a:r>
              <a:rPr lang="en-GB" sz="2800" dirty="0"/>
              <a:t>Data Warehouse</a:t>
            </a:r>
          </a:p>
        </p:txBody>
      </p:sp>
      <p:cxnSp>
        <p:nvCxnSpPr>
          <p:cNvPr id="12" name="Connector: Elbow 11"/>
          <p:cNvCxnSpPr>
            <a:stCxn id="9" idx="3"/>
            <a:endCxn id="10" idx="4"/>
          </p:cNvCxnSpPr>
          <p:nvPr/>
        </p:nvCxnSpPr>
        <p:spPr>
          <a:xfrm>
            <a:off x="8330444" y="1588543"/>
            <a:ext cx="16933" cy="3618193"/>
          </a:xfrm>
          <a:prstGeom prst="bentConnector3">
            <a:avLst>
              <a:gd name="adj1" fmla="val 8214543"/>
            </a:avLst>
          </a:prstGeom>
          <a:ln w="57150" cmpd="sng">
            <a:tailEnd type="triangle"/>
          </a:ln>
        </p:spPr>
        <p:style>
          <a:lnRef idx="2">
            <a:schemeClr val="accent4"/>
          </a:lnRef>
          <a:fillRef idx="0">
            <a:schemeClr val="accent4"/>
          </a:fillRef>
          <a:effectRef idx="1">
            <a:schemeClr val="accent4"/>
          </a:effectRef>
          <a:fontRef idx="minor">
            <a:schemeClr val="tx1"/>
          </a:fontRef>
        </p:style>
      </p:cxnSp>
      <p:cxnSp>
        <p:nvCxnSpPr>
          <p:cNvPr id="15" name="Connector: Elbow 14"/>
          <p:cNvCxnSpPr>
            <a:stCxn id="10" idx="2"/>
            <a:endCxn id="9" idx="1"/>
          </p:cNvCxnSpPr>
          <p:nvPr/>
        </p:nvCxnSpPr>
        <p:spPr>
          <a:xfrm rot="10800000">
            <a:off x="3653149" y="1588544"/>
            <a:ext cx="16933" cy="3618193"/>
          </a:xfrm>
          <a:prstGeom prst="bentConnector3">
            <a:avLst>
              <a:gd name="adj1" fmla="val 8607268"/>
            </a:avLst>
          </a:prstGeom>
          <a:ln w="57150" cmpd="sng">
            <a:tailEnd type="triangle"/>
          </a:ln>
        </p:spPr>
        <p:style>
          <a:lnRef idx="2">
            <a:schemeClr val="accent4"/>
          </a:lnRef>
          <a:fillRef idx="0">
            <a:schemeClr val="accent4"/>
          </a:fillRef>
          <a:effectRef idx="1">
            <a:schemeClr val="accent4"/>
          </a:effectRef>
          <a:fontRef idx="minor">
            <a:schemeClr val="tx1"/>
          </a:fontRef>
        </p:style>
      </p:cxnSp>
      <p:sp>
        <p:nvSpPr>
          <p:cNvPr id="18" name="TextBox 17"/>
          <p:cNvSpPr txBox="1"/>
          <p:nvPr/>
        </p:nvSpPr>
        <p:spPr>
          <a:xfrm>
            <a:off x="8800407" y="706927"/>
            <a:ext cx="2526688" cy="272259"/>
          </a:xfrm>
          <a:prstGeom prst="rect">
            <a:avLst/>
          </a:prstGeom>
          <a:noFill/>
          <a:ln>
            <a:solidFill>
              <a:schemeClr val="tx1"/>
            </a:solidFill>
          </a:ln>
        </p:spPr>
        <p:txBody>
          <a:bodyPr wrap="square" lIns="117226" tIns="58613" rIns="117226" bIns="58613" rtlCol="0">
            <a:spAutoFit/>
          </a:bodyPr>
          <a:lstStyle/>
          <a:p>
            <a:pPr algn="ctr"/>
            <a:r>
              <a:rPr lang="en-GB" dirty="0"/>
              <a:t>Master data transactions</a:t>
            </a:r>
          </a:p>
        </p:txBody>
      </p:sp>
      <p:sp>
        <p:nvSpPr>
          <p:cNvPr id="21" name="TextBox 20"/>
          <p:cNvSpPr txBox="1"/>
          <p:nvPr/>
        </p:nvSpPr>
        <p:spPr>
          <a:xfrm>
            <a:off x="4389120" y="2832978"/>
            <a:ext cx="3568931" cy="272259"/>
          </a:xfrm>
          <a:prstGeom prst="rect">
            <a:avLst/>
          </a:prstGeom>
          <a:noFill/>
        </p:spPr>
        <p:txBody>
          <a:bodyPr wrap="square" lIns="117226" tIns="58613" rIns="117226" bIns="58613" rtlCol="0">
            <a:spAutoFit/>
          </a:bodyPr>
          <a:lstStyle/>
          <a:p>
            <a:pPr algn="ctr"/>
            <a:r>
              <a:rPr lang="en-GB" b="1" dirty="0"/>
              <a:t>Operations</a:t>
            </a:r>
          </a:p>
        </p:txBody>
      </p:sp>
      <p:sp>
        <p:nvSpPr>
          <p:cNvPr id="22" name="TextBox 21"/>
          <p:cNvSpPr txBox="1"/>
          <p:nvPr/>
        </p:nvSpPr>
        <p:spPr>
          <a:xfrm>
            <a:off x="4389120" y="3519099"/>
            <a:ext cx="3568931" cy="272259"/>
          </a:xfrm>
          <a:prstGeom prst="rect">
            <a:avLst/>
          </a:prstGeom>
          <a:noFill/>
        </p:spPr>
        <p:txBody>
          <a:bodyPr wrap="square" lIns="117226" tIns="58613" rIns="117226" bIns="58613" rtlCol="0">
            <a:spAutoFit/>
          </a:bodyPr>
          <a:lstStyle/>
          <a:p>
            <a:pPr algn="ctr"/>
            <a:r>
              <a:rPr lang="en-GB" b="1" dirty="0"/>
              <a:t>Information</a:t>
            </a:r>
          </a:p>
        </p:txBody>
      </p:sp>
      <p:sp>
        <p:nvSpPr>
          <p:cNvPr id="24" name="TextBox 23"/>
          <p:cNvSpPr txBox="1"/>
          <p:nvPr/>
        </p:nvSpPr>
        <p:spPr>
          <a:xfrm>
            <a:off x="158357" y="4451762"/>
            <a:ext cx="1921729" cy="623381"/>
          </a:xfrm>
          <a:prstGeom prst="rect">
            <a:avLst/>
          </a:prstGeom>
          <a:noFill/>
          <a:ln>
            <a:solidFill>
              <a:schemeClr val="tx1"/>
            </a:solidFill>
          </a:ln>
        </p:spPr>
        <p:txBody>
          <a:bodyPr wrap="square" lIns="117226" tIns="58613" rIns="117226" bIns="58613" rtlCol="0">
            <a:spAutoFit/>
          </a:bodyPr>
          <a:lstStyle/>
          <a:p>
            <a:pPr algn="ctr">
              <a:spcAft>
                <a:spcPts val="1538"/>
              </a:spcAft>
            </a:pPr>
            <a:r>
              <a:rPr lang="en-GB" dirty="0"/>
              <a:t>Data mining</a:t>
            </a:r>
          </a:p>
          <a:p>
            <a:pPr algn="ctr">
              <a:spcAft>
                <a:spcPts val="1538"/>
              </a:spcAft>
            </a:pPr>
            <a:r>
              <a:rPr lang="en-GB" dirty="0"/>
              <a:t>Analytics</a:t>
            </a:r>
          </a:p>
        </p:txBody>
      </p:sp>
      <p:sp>
        <p:nvSpPr>
          <p:cNvPr id="25" name="TextBox 24"/>
          <p:cNvSpPr txBox="1"/>
          <p:nvPr/>
        </p:nvSpPr>
        <p:spPr>
          <a:xfrm>
            <a:off x="2281194" y="3581604"/>
            <a:ext cx="1921729" cy="272259"/>
          </a:xfrm>
          <a:prstGeom prst="rect">
            <a:avLst/>
          </a:prstGeom>
          <a:noFill/>
          <a:ln>
            <a:solidFill>
              <a:schemeClr val="tx1"/>
            </a:solidFill>
          </a:ln>
        </p:spPr>
        <p:txBody>
          <a:bodyPr wrap="square" lIns="117226" tIns="58613" rIns="117226" bIns="58613" rtlCol="0">
            <a:spAutoFit/>
          </a:bodyPr>
          <a:lstStyle/>
          <a:p>
            <a:pPr algn="ctr">
              <a:spcAft>
                <a:spcPts val="1538"/>
              </a:spcAft>
            </a:pPr>
            <a:r>
              <a:rPr lang="en-GB" dirty="0"/>
              <a:t>Decision making</a:t>
            </a:r>
          </a:p>
        </p:txBody>
      </p:sp>
      <p:sp>
        <p:nvSpPr>
          <p:cNvPr id="26" name="TextBox 25"/>
          <p:cNvSpPr txBox="1"/>
          <p:nvPr/>
        </p:nvSpPr>
        <p:spPr>
          <a:xfrm>
            <a:off x="170116" y="2132039"/>
            <a:ext cx="1921729" cy="272259"/>
          </a:xfrm>
          <a:prstGeom prst="rect">
            <a:avLst/>
          </a:prstGeom>
          <a:noFill/>
          <a:ln>
            <a:solidFill>
              <a:schemeClr val="tx1"/>
            </a:solidFill>
          </a:ln>
        </p:spPr>
        <p:txBody>
          <a:bodyPr wrap="square" lIns="117226" tIns="58613" rIns="117226" bIns="58613" rtlCol="0">
            <a:spAutoFit/>
          </a:bodyPr>
          <a:lstStyle/>
          <a:p>
            <a:pPr algn="ctr">
              <a:spcAft>
                <a:spcPts val="1538"/>
              </a:spcAft>
            </a:pPr>
            <a:r>
              <a:rPr lang="en-GB" dirty="0"/>
              <a:t>Business Strategy</a:t>
            </a:r>
          </a:p>
        </p:txBody>
      </p:sp>
      <p:sp>
        <p:nvSpPr>
          <p:cNvPr id="19" name="Title 1"/>
          <p:cNvSpPr txBox="1">
            <a:spLocks/>
          </p:cNvSpPr>
          <p:nvPr/>
        </p:nvSpPr>
        <p:spPr>
          <a:xfrm>
            <a:off x="414000" y="3391632"/>
            <a:ext cx="9126000" cy="626400"/>
          </a:xfrm>
          <a:prstGeom prst="rect">
            <a:avLst/>
          </a:prstGeom>
        </p:spPr>
        <p:txBody>
          <a:bodyPr vert="horz" lIns="91440" tIns="45720" rIns="91440" bIns="45720" rtlCol="0" anchor="b" anchorCtr="0">
            <a:normAutofit fontScale="97500"/>
          </a:bodyPr>
          <a:lst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a:lstStyle>
          <a:p>
            <a:r>
              <a:rPr lang="en-GB" sz="1800" dirty="0"/>
              <a:t>OLAP</a:t>
            </a:r>
          </a:p>
        </p:txBody>
      </p:sp>
    </p:spTree>
    <p:extLst>
      <p:ext uri="{BB962C8B-B14F-4D97-AF65-F5344CB8AC3E}">
        <p14:creationId xmlns:p14="http://schemas.microsoft.com/office/powerpoint/2010/main" val="149065328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5"/>
          </p:nvPr>
        </p:nvSpPr>
        <p:spPr/>
        <p:txBody>
          <a:bodyPr/>
          <a:lstStyle/>
          <a:p>
            <a:r>
              <a:rPr lang="en-GB" dirty="0"/>
              <a:t>OLTP &amp; OLAP</a:t>
            </a:r>
          </a:p>
        </p:txBody>
      </p:sp>
      <p:sp>
        <p:nvSpPr>
          <p:cNvPr id="2" name="Title 1"/>
          <p:cNvSpPr>
            <a:spLocks noGrp="1"/>
          </p:cNvSpPr>
          <p:nvPr>
            <p:ph type="title"/>
          </p:nvPr>
        </p:nvSpPr>
        <p:spPr/>
        <p:txBody>
          <a:bodyPr>
            <a:normAutofit fontScale="90000"/>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782489945"/>
              </p:ext>
            </p:extLst>
          </p:nvPr>
        </p:nvGraphicFramePr>
        <p:xfrm>
          <a:off x="470392" y="329233"/>
          <a:ext cx="11336474" cy="5847423"/>
        </p:xfrm>
        <a:graphic>
          <a:graphicData uri="http://schemas.openxmlformats.org/drawingml/2006/table">
            <a:tbl>
              <a:tblPr firstRow="1" bandRow="1">
                <a:tableStyleId>{5C22544A-7EE6-4342-B048-85BDC9FD1C3A}</a:tableStyleId>
              </a:tblPr>
              <a:tblGrid>
                <a:gridCol w="5668237">
                  <a:extLst>
                    <a:ext uri="{9D8B030D-6E8A-4147-A177-3AD203B41FA5}">
                      <a16:colId xmlns:a16="http://schemas.microsoft.com/office/drawing/2014/main" val="3387936209"/>
                    </a:ext>
                  </a:extLst>
                </a:gridCol>
                <a:gridCol w="5668237">
                  <a:extLst>
                    <a:ext uri="{9D8B030D-6E8A-4147-A177-3AD203B41FA5}">
                      <a16:colId xmlns:a16="http://schemas.microsoft.com/office/drawing/2014/main" val="3972604823"/>
                    </a:ext>
                  </a:extLst>
                </a:gridCol>
              </a:tblGrid>
              <a:tr h="483925">
                <a:tc>
                  <a:txBody>
                    <a:bodyPr/>
                    <a:lstStyle/>
                    <a:p>
                      <a:pPr algn="ctr"/>
                      <a:r>
                        <a:rPr lang="en-GB" sz="1800" dirty="0"/>
                        <a:t>OLTP</a:t>
                      </a:r>
                    </a:p>
                  </a:txBody>
                  <a:tcPr marL="121920" marR="121920" marT="54864" marB="54864"/>
                </a:tc>
                <a:tc>
                  <a:txBody>
                    <a:bodyPr/>
                    <a:lstStyle/>
                    <a:p>
                      <a:pPr algn="ctr"/>
                      <a:r>
                        <a:rPr lang="en-GB" sz="1800" dirty="0"/>
                        <a:t>OLAP</a:t>
                      </a:r>
                    </a:p>
                  </a:txBody>
                  <a:tcPr marL="121920" marR="121920" marT="54864" marB="54864"/>
                </a:tc>
                <a:extLst>
                  <a:ext uri="{0D108BD9-81ED-4DB2-BD59-A6C34878D82A}">
                    <a16:rowId xmlns:a16="http://schemas.microsoft.com/office/drawing/2014/main" val="2036145252"/>
                  </a:ext>
                </a:extLst>
              </a:tr>
              <a:tr h="766214">
                <a:tc>
                  <a:txBody>
                    <a:bodyPr/>
                    <a:lstStyle/>
                    <a:p>
                      <a:pPr algn="ctr"/>
                      <a:r>
                        <a:rPr lang="en-GB" sz="1800" dirty="0"/>
                        <a:t>Operational data (day to day)</a:t>
                      </a:r>
                    </a:p>
                  </a:txBody>
                  <a:tcPr marL="121920" marR="121920" marT="54864" marB="54864"/>
                </a:tc>
                <a:tc>
                  <a:txBody>
                    <a:bodyPr/>
                    <a:lstStyle/>
                    <a:p>
                      <a:pPr algn="ctr"/>
                      <a:r>
                        <a:rPr lang="en-GB" sz="1800" dirty="0"/>
                        <a:t>Consolidated data from various sources (historical)</a:t>
                      </a:r>
                    </a:p>
                  </a:txBody>
                  <a:tcPr marL="121920" marR="121920" marT="54864" marB="54864"/>
                </a:tc>
                <a:extLst>
                  <a:ext uri="{0D108BD9-81ED-4DB2-BD59-A6C34878D82A}">
                    <a16:rowId xmlns:a16="http://schemas.microsoft.com/office/drawing/2014/main" val="3536935003"/>
                  </a:ext>
                </a:extLst>
              </a:tr>
              <a:tr h="766214">
                <a:tc>
                  <a:txBody>
                    <a:bodyPr/>
                    <a:lstStyle/>
                    <a:p>
                      <a:pPr algn="ctr"/>
                      <a:r>
                        <a:rPr lang="en-GB" sz="1800" dirty="0"/>
                        <a:t>Controls and runs fundamental business activities</a:t>
                      </a:r>
                    </a:p>
                  </a:txBody>
                  <a:tcPr marL="121920" marR="121920" marT="54864" marB="54864"/>
                </a:tc>
                <a:tc>
                  <a:txBody>
                    <a:bodyPr/>
                    <a:lstStyle/>
                    <a:p>
                      <a:pPr algn="ctr"/>
                      <a:r>
                        <a:rPr lang="en-GB" sz="1800" dirty="0"/>
                        <a:t>Planning, problem solving, decision making</a:t>
                      </a:r>
                    </a:p>
                  </a:txBody>
                  <a:tcPr marL="121920" marR="121920" marT="54864" marB="54864"/>
                </a:tc>
                <a:extLst>
                  <a:ext uri="{0D108BD9-81ED-4DB2-BD59-A6C34878D82A}">
                    <a16:rowId xmlns:a16="http://schemas.microsoft.com/office/drawing/2014/main" val="1208585225"/>
                  </a:ext>
                </a:extLst>
              </a:tr>
              <a:tr h="1088830">
                <a:tc>
                  <a:txBody>
                    <a:bodyPr/>
                    <a:lstStyle/>
                    <a:p>
                      <a:pPr algn="ctr"/>
                      <a:r>
                        <a:rPr lang="en-GB" sz="1800" dirty="0"/>
                        <a:t>Short and fast inserts,</a:t>
                      </a:r>
                      <a:r>
                        <a:rPr lang="en-GB" sz="1800" baseline="0" dirty="0"/>
                        <a:t> updates, and standard, simple queries from users in order to return small amount of data (data in)</a:t>
                      </a:r>
                      <a:endParaRPr lang="en-GB" sz="1800" dirty="0"/>
                    </a:p>
                  </a:txBody>
                  <a:tcPr marL="121920" marR="121920" marT="54864" marB="54864"/>
                </a:tc>
                <a:tc>
                  <a:txBody>
                    <a:bodyPr/>
                    <a:lstStyle/>
                    <a:p>
                      <a:pPr algn="ctr"/>
                      <a:r>
                        <a:rPr lang="en-GB" sz="1800" dirty="0"/>
                        <a:t>Periodic, long-running</a:t>
                      </a:r>
                      <a:r>
                        <a:rPr lang="en-GB" sz="1800" baseline="0" dirty="0"/>
                        <a:t> batch jobs, complex queries involving aggregation</a:t>
                      </a:r>
                      <a:endParaRPr lang="en-GB" sz="1800" dirty="0"/>
                    </a:p>
                  </a:txBody>
                  <a:tcPr marL="121920" marR="121920" marT="54864" marB="54864"/>
                </a:tc>
                <a:extLst>
                  <a:ext uri="{0D108BD9-81ED-4DB2-BD59-A6C34878D82A}">
                    <a16:rowId xmlns:a16="http://schemas.microsoft.com/office/drawing/2014/main" val="2546487265"/>
                  </a:ext>
                </a:extLst>
              </a:tr>
              <a:tr h="443598">
                <a:tc>
                  <a:txBody>
                    <a:bodyPr/>
                    <a:lstStyle/>
                    <a:p>
                      <a:pPr algn="ctr"/>
                      <a:r>
                        <a:rPr lang="en-GB" sz="1800" dirty="0"/>
                        <a:t>Typically fast</a:t>
                      </a:r>
                    </a:p>
                  </a:txBody>
                  <a:tcPr marL="121920" marR="121920" marT="54864" marB="54864"/>
                </a:tc>
                <a:tc>
                  <a:txBody>
                    <a:bodyPr/>
                    <a:lstStyle/>
                    <a:p>
                      <a:pPr algn="ctr"/>
                      <a:r>
                        <a:rPr lang="en-GB" sz="1800" dirty="0"/>
                        <a:t>May take many</a:t>
                      </a:r>
                      <a:r>
                        <a:rPr lang="en-GB" sz="1800" baseline="0" dirty="0"/>
                        <a:t> hours</a:t>
                      </a:r>
                      <a:endParaRPr lang="en-GB" sz="1800" dirty="0"/>
                    </a:p>
                  </a:txBody>
                  <a:tcPr marL="121920" marR="121920" marT="54864" marB="54864"/>
                </a:tc>
                <a:extLst>
                  <a:ext uri="{0D108BD9-81ED-4DB2-BD59-A6C34878D82A}">
                    <a16:rowId xmlns:a16="http://schemas.microsoft.com/office/drawing/2014/main" val="2603168197"/>
                  </a:ext>
                </a:extLst>
              </a:tr>
              <a:tr h="766214">
                <a:tc>
                  <a:txBody>
                    <a:bodyPr/>
                    <a:lstStyle/>
                    <a:p>
                      <a:pPr algn="ctr"/>
                      <a:r>
                        <a:rPr lang="en-GB" sz="1800" dirty="0"/>
                        <a:t>Space required can be quite small if</a:t>
                      </a:r>
                      <a:r>
                        <a:rPr lang="en-GB" sz="1800" baseline="0" dirty="0"/>
                        <a:t> regularly archived</a:t>
                      </a:r>
                      <a:endParaRPr lang="en-GB" sz="1800" dirty="0"/>
                    </a:p>
                  </a:txBody>
                  <a:tcPr marL="121920" marR="121920" marT="54864" marB="54864"/>
                </a:tc>
                <a:tc>
                  <a:txBody>
                    <a:bodyPr/>
                    <a:lstStyle/>
                    <a:p>
                      <a:pPr algn="ctr"/>
                      <a:r>
                        <a:rPr lang="en-GB" sz="1800" dirty="0"/>
                        <a:t>Larger</a:t>
                      </a:r>
                      <a:r>
                        <a:rPr lang="en-GB" sz="1800" baseline="0" dirty="0"/>
                        <a:t> amount of space required</a:t>
                      </a:r>
                      <a:endParaRPr lang="en-GB" sz="1800" dirty="0"/>
                    </a:p>
                  </a:txBody>
                  <a:tcPr marL="121920" marR="121920" marT="54864" marB="54864"/>
                </a:tc>
                <a:extLst>
                  <a:ext uri="{0D108BD9-81ED-4DB2-BD59-A6C34878D82A}">
                    <a16:rowId xmlns:a16="http://schemas.microsoft.com/office/drawing/2014/main" val="180770289"/>
                  </a:ext>
                </a:extLst>
              </a:tr>
              <a:tr h="766214">
                <a:tc>
                  <a:txBody>
                    <a:bodyPr/>
                    <a:lstStyle/>
                    <a:p>
                      <a:pPr algn="ctr"/>
                      <a:r>
                        <a:rPr lang="en-GB" sz="1800" dirty="0"/>
                        <a:t>Highly</a:t>
                      </a:r>
                      <a:r>
                        <a:rPr lang="en-GB" sz="1800" baseline="0" dirty="0"/>
                        <a:t> normalised</a:t>
                      </a:r>
                      <a:endParaRPr lang="en-GB" sz="1800" dirty="0"/>
                    </a:p>
                  </a:txBody>
                  <a:tcPr marL="121920" marR="121920" marT="54864" marB="54864"/>
                </a:tc>
                <a:tc>
                  <a:txBody>
                    <a:bodyPr/>
                    <a:lstStyle/>
                    <a:p>
                      <a:pPr algn="ctr"/>
                      <a:r>
                        <a:rPr lang="en-GB" sz="1800" dirty="0"/>
                        <a:t>Typically </a:t>
                      </a:r>
                      <a:r>
                        <a:rPr lang="en-GB" sz="1800" dirty="0" err="1"/>
                        <a:t>denormalised</a:t>
                      </a:r>
                      <a:r>
                        <a:rPr lang="en-GB" sz="1800" baseline="0" dirty="0"/>
                        <a:t> with fewer tables, may use schemas such as star or snowflake</a:t>
                      </a:r>
                      <a:endParaRPr lang="en-GB" sz="1800" dirty="0"/>
                    </a:p>
                  </a:txBody>
                  <a:tcPr marL="121920" marR="121920" marT="54864" marB="54864"/>
                </a:tc>
                <a:extLst>
                  <a:ext uri="{0D108BD9-81ED-4DB2-BD59-A6C34878D82A}">
                    <a16:rowId xmlns:a16="http://schemas.microsoft.com/office/drawing/2014/main" val="1812269946"/>
                  </a:ext>
                </a:extLst>
              </a:tr>
              <a:tr h="766214">
                <a:tc>
                  <a:txBody>
                    <a:bodyPr/>
                    <a:lstStyle/>
                    <a:p>
                      <a:pPr algn="ctr"/>
                      <a:r>
                        <a:rPr lang="en-GB" sz="1800" dirty="0"/>
                        <a:t>Back</a:t>
                      </a:r>
                      <a:r>
                        <a:rPr lang="en-GB" sz="1800" baseline="0" dirty="0"/>
                        <a:t> up frequently as the data is vital for business operations</a:t>
                      </a:r>
                      <a:endParaRPr lang="en-GB" sz="1800" dirty="0"/>
                    </a:p>
                  </a:txBody>
                  <a:tcPr marL="121920" marR="121920" marT="54864" marB="54864"/>
                </a:tc>
                <a:tc>
                  <a:txBody>
                    <a:bodyPr/>
                    <a:lstStyle/>
                    <a:p>
                      <a:pPr algn="ctr"/>
                      <a:r>
                        <a:rPr lang="en-GB" sz="1800" dirty="0"/>
                        <a:t>May</a:t>
                      </a:r>
                      <a:r>
                        <a:rPr lang="en-GB" sz="1800" baseline="0" dirty="0"/>
                        <a:t> simply reload data from OLTP as a recovery method, less frequently back up</a:t>
                      </a:r>
                      <a:endParaRPr lang="en-GB" sz="1800" dirty="0"/>
                    </a:p>
                  </a:txBody>
                  <a:tcPr marL="121920" marR="121920" marT="54864" marB="54864"/>
                </a:tc>
                <a:extLst>
                  <a:ext uri="{0D108BD9-81ED-4DB2-BD59-A6C34878D82A}">
                    <a16:rowId xmlns:a16="http://schemas.microsoft.com/office/drawing/2014/main" val="2522170882"/>
                  </a:ext>
                </a:extLst>
              </a:tr>
            </a:tbl>
          </a:graphicData>
        </a:graphic>
      </p:graphicFrame>
    </p:spTree>
    <p:extLst>
      <p:ext uri="{BB962C8B-B14F-4D97-AF65-F5344CB8AC3E}">
        <p14:creationId xmlns:p14="http://schemas.microsoft.com/office/powerpoint/2010/main" val="869217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pPr marL="457200" lvl="1" indent="0">
              <a:buNone/>
            </a:pPr>
            <a:endParaRPr lang="en-GB" dirty="0"/>
          </a:p>
          <a:p>
            <a:pPr lvl="1"/>
            <a:r>
              <a:rPr lang="en-GB" dirty="0"/>
              <a:t>CHAR: fixed length string, right-padded with spaces, ranges from 0 to 255 characters</a:t>
            </a:r>
          </a:p>
          <a:p>
            <a:endParaRPr lang="en-GB" dirty="0"/>
          </a:p>
          <a:p>
            <a:pPr lvl="1"/>
            <a:r>
              <a:rPr lang="en-GB" dirty="0">
                <a:cs typeface="Consolas" panose="020B0609020204030204" pitchFamily="49" charset="0"/>
              </a:rPr>
              <a:t>VARCHAR: variable length string of 0 to 65,535 characters depending on row size and character set</a:t>
            </a:r>
          </a:p>
          <a:p>
            <a:endParaRPr lang="en-GB" dirty="0">
              <a:cs typeface="Consolas" panose="020B0609020204030204" pitchFamily="49" charset="0"/>
            </a:endParaRPr>
          </a:p>
          <a:p>
            <a:pPr lvl="1"/>
            <a:r>
              <a:rPr lang="en-GB" dirty="0">
                <a:cs typeface="Consolas" panose="020B0609020204030204" pitchFamily="49" charset="0"/>
              </a:rPr>
              <a:t>There are a number of other string types that are stored in a binary format instead of characters like CHAR and VARCHAR. These are more efficient as they have less overhead as they do not need to store data on the character set.</a:t>
            </a:r>
          </a:p>
        </p:txBody>
      </p:sp>
      <p:sp>
        <p:nvSpPr>
          <p:cNvPr id="6" name="Title 5"/>
          <p:cNvSpPr>
            <a:spLocks noGrp="1"/>
          </p:cNvSpPr>
          <p:nvPr>
            <p:ph type="title"/>
          </p:nvPr>
        </p:nvSpPr>
        <p:spPr/>
        <p:txBody>
          <a:bodyPr>
            <a:normAutofit fontScale="90000"/>
          </a:bodyPr>
          <a:lstStyle/>
          <a:p>
            <a:r>
              <a:rPr lang="en-GB" dirty="0"/>
              <a:t>Data types – text</a:t>
            </a:r>
          </a:p>
        </p:txBody>
      </p:sp>
    </p:spTree>
    <p:extLst>
      <p:ext uri="{BB962C8B-B14F-4D97-AF65-F5344CB8AC3E}">
        <p14:creationId xmlns:p14="http://schemas.microsoft.com/office/powerpoint/2010/main" val="118788773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8982101" cy="4546800"/>
          </a:xfrm>
        </p:spPr>
        <p:txBody>
          <a:bodyPr/>
          <a:lstStyle/>
          <a:p>
            <a:r>
              <a:rPr lang="en-GB" sz="1800" dirty="0"/>
              <a:t>Data warehouses tend to lean towards dimensional modelling rather than relational modelling, which is a step towards OLAP cubes</a:t>
            </a:r>
          </a:p>
          <a:p>
            <a:endParaRPr lang="en-GB" sz="1800" dirty="0"/>
          </a:p>
          <a:p>
            <a:r>
              <a:rPr lang="en-GB" sz="1800" dirty="0"/>
              <a:t>We will explore a few of these schema types and we can create these within MySQL the same as others, it is simply a useful structure and a different way of thinking through the data</a:t>
            </a:r>
          </a:p>
        </p:txBody>
      </p:sp>
      <p:sp>
        <p:nvSpPr>
          <p:cNvPr id="6" name="Title 5"/>
          <p:cNvSpPr>
            <a:spLocks noGrp="1"/>
          </p:cNvSpPr>
          <p:nvPr>
            <p:ph type="title"/>
          </p:nvPr>
        </p:nvSpPr>
        <p:spPr/>
        <p:txBody>
          <a:bodyPr>
            <a:normAutofit fontScale="90000"/>
          </a:bodyPr>
          <a:lstStyle/>
          <a:p>
            <a:r>
              <a:rPr lang="en-GB" dirty="0"/>
              <a:t>Data Warehouse</a:t>
            </a:r>
            <a:endParaRPr lang="en-US" dirty="0"/>
          </a:p>
        </p:txBody>
      </p:sp>
    </p:spTree>
    <p:extLst>
      <p:ext uri="{BB962C8B-B14F-4D97-AF65-F5344CB8AC3E}">
        <p14:creationId xmlns:p14="http://schemas.microsoft.com/office/powerpoint/2010/main" val="175520959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9299617" cy="4546800"/>
          </a:xfrm>
        </p:spPr>
        <p:txBody>
          <a:bodyPr/>
          <a:lstStyle/>
          <a:p>
            <a:r>
              <a:rPr lang="en-GB" sz="1800" dirty="0"/>
              <a:t>Fact table</a:t>
            </a:r>
          </a:p>
          <a:p>
            <a:pPr marL="366332" indent="-366332">
              <a:buFont typeface="Arial" panose="020B0604020202020204" pitchFamily="34" charset="0"/>
              <a:buChar char="•"/>
            </a:pPr>
            <a:r>
              <a:rPr lang="en-GB" sz="1800" dirty="0"/>
              <a:t>Measurements, metrics, or facts of a business process</a:t>
            </a:r>
          </a:p>
          <a:p>
            <a:pPr marL="366332" indent="-366332">
              <a:buFont typeface="Arial" panose="020B0604020202020204" pitchFamily="34" charset="0"/>
              <a:buChar char="•"/>
            </a:pPr>
            <a:r>
              <a:rPr lang="en-GB" sz="1800" dirty="0"/>
              <a:t>Usually consists of a few foreign keys and a few additional fact attributes</a:t>
            </a:r>
          </a:p>
          <a:p>
            <a:pPr marL="366332" indent="-366332">
              <a:buFont typeface="Arial" panose="020B0604020202020204" pitchFamily="34" charset="0"/>
              <a:buChar char="•"/>
            </a:pPr>
            <a:r>
              <a:rPr lang="en-GB" sz="1800" dirty="0"/>
              <a:t>Primary key is usually a composite made up of all of its foreign keys</a:t>
            </a:r>
          </a:p>
          <a:p>
            <a:pPr marL="366332" indent="-366332">
              <a:buFont typeface="Arial" panose="020B0604020202020204" pitchFamily="34" charset="0"/>
              <a:buChar char="•"/>
            </a:pPr>
            <a:r>
              <a:rPr lang="en-GB" sz="1800" dirty="0"/>
              <a:t>Often just made of numerical attributes</a:t>
            </a:r>
          </a:p>
          <a:p>
            <a:pPr marL="366332" indent="-366332">
              <a:buFont typeface="Arial" panose="020B0604020202020204" pitchFamily="34" charset="0"/>
              <a:buChar char="•"/>
            </a:pPr>
            <a:r>
              <a:rPr lang="en-GB" sz="1800" dirty="0"/>
              <a:t>Usually very long i.e. there will be lots of records contained within, but quite thin i.e. not very many columns</a:t>
            </a:r>
          </a:p>
          <a:p>
            <a:pPr marL="366332" indent="-366332">
              <a:buFont typeface="Arial" panose="020B0604020202020204" pitchFamily="34" charset="0"/>
              <a:buChar char="•"/>
            </a:pPr>
            <a:endParaRPr lang="en-GB" sz="1800" dirty="0"/>
          </a:p>
          <a:p>
            <a:r>
              <a:rPr lang="en-GB" sz="1800" dirty="0"/>
              <a:t>A fact table is quite similar to the tables created for many-to-many relationships that we’ve seen earlier! </a:t>
            </a:r>
          </a:p>
        </p:txBody>
      </p:sp>
      <p:sp>
        <p:nvSpPr>
          <p:cNvPr id="6" name="Title 5"/>
          <p:cNvSpPr>
            <a:spLocks noGrp="1"/>
          </p:cNvSpPr>
          <p:nvPr>
            <p:ph type="title"/>
          </p:nvPr>
        </p:nvSpPr>
        <p:spPr/>
        <p:txBody>
          <a:bodyPr>
            <a:normAutofit fontScale="90000"/>
          </a:bodyPr>
          <a:lstStyle/>
          <a:p>
            <a:r>
              <a:rPr lang="en-GB" dirty="0"/>
              <a:t>Data warehousing tables</a:t>
            </a:r>
            <a:endParaRPr lang="en-US" dirty="0"/>
          </a:p>
        </p:txBody>
      </p:sp>
    </p:spTree>
    <p:extLst>
      <p:ext uri="{BB962C8B-B14F-4D97-AF65-F5344CB8AC3E}">
        <p14:creationId xmlns:p14="http://schemas.microsoft.com/office/powerpoint/2010/main" val="179734080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dirty="0"/>
              <a:t>Dimension table</a:t>
            </a:r>
          </a:p>
          <a:p>
            <a:pPr marL="366332" indent="-366332">
              <a:buFont typeface="Arial" panose="020B0604020202020204" pitchFamily="34" charset="0"/>
              <a:buChar char="•"/>
            </a:pPr>
            <a:r>
              <a:rPr lang="en-GB" dirty="0"/>
              <a:t>Categorises facts, essentially providing labels for the fact table</a:t>
            </a:r>
          </a:p>
          <a:p>
            <a:pPr marL="366332" indent="-366332">
              <a:buFont typeface="Arial" panose="020B0604020202020204" pitchFamily="34" charset="0"/>
              <a:buChar char="•"/>
            </a:pPr>
            <a:r>
              <a:rPr lang="en-GB" dirty="0"/>
              <a:t>Often used for ‘slice and dice’ operations. Slicing filters data, Dicing groups the data</a:t>
            </a:r>
          </a:p>
          <a:p>
            <a:pPr marL="366332" indent="-366332">
              <a:buFont typeface="Arial" panose="020B0604020202020204" pitchFamily="34" charset="0"/>
              <a:buChar char="•"/>
            </a:pPr>
            <a:r>
              <a:rPr lang="en-GB" dirty="0"/>
              <a:t>Usually have more descriptive elements compared to a fact table e.g. text comments</a:t>
            </a:r>
          </a:p>
          <a:p>
            <a:pPr marL="366332" indent="-366332">
              <a:buFont typeface="Arial" panose="020B0604020202020204" pitchFamily="34" charset="0"/>
              <a:buChar char="•"/>
            </a:pPr>
            <a:r>
              <a:rPr lang="en-GB" dirty="0"/>
              <a:t>Will have fewer records than a fact table and will more often have a short and stout structure</a:t>
            </a:r>
          </a:p>
        </p:txBody>
      </p:sp>
      <p:sp>
        <p:nvSpPr>
          <p:cNvPr id="6" name="Title 5"/>
          <p:cNvSpPr>
            <a:spLocks noGrp="1"/>
          </p:cNvSpPr>
          <p:nvPr>
            <p:ph type="title"/>
          </p:nvPr>
        </p:nvSpPr>
        <p:spPr/>
        <p:txBody>
          <a:bodyPr>
            <a:normAutofit fontScale="90000"/>
          </a:bodyPr>
          <a:lstStyle/>
          <a:p>
            <a:r>
              <a:rPr lang="en-GB" dirty="0"/>
              <a:t>Data warehousing tables</a:t>
            </a:r>
            <a:endParaRPr lang="en-US" dirty="0"/>
          </a:p>
        </p:txBody>
      </p:sp>
    </p:spTree>
    <p:extLst>
      <p:ext uri="{BB962C8B-B14F-4D97-AF65-F5344CB8AC3E}">
        <p14:creationId xmlns:p14="http://schemas.microsoft.com/office/powerpoint/2010/main" val="33527036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10099285" cy="4546800"/>
          </a:xfrm>
        </p:spPr>
        <p:txBody>
          <a:bodyPr/>
          <a:lstStyle/>
          <a:p>
            <a:r>
              <a:rPr lang="en-GB" dirty="0"/>
              <a:t>Usually has a fact table at the centre, surrounded by dimension tables</a:t>
            </a:r>
          </a:p>
          <a:p>
            <a:endParaRPr lang="en-GB" dirty="0"/>
          </a:p>
          <a:p>
            <a:r>
              <a:rPr lang="en-GB" dirty="0"/>
              <a:t>They are </a:t>
            </a:r>
            <a:r>
              <a:rPr lang="en-GB" dirty="0" err="1"/>
              <a:t>denormalised</a:t>
            </a:r>
            <a:r>
              <a:rPr lang="en-GB" dirty="0"/>
              <a:t> which makes a number of different queries much faster or simpler</a:t>
            </a:r>
          </a:p>
          <a:p>
            <a:endParaRPr lang="en-GB" dirty="0"/>
          </a:p>
          <a:p>
            <a:r>
              <a:rPr lang="en-GB" dirty="0"/>
              <a:t>Works well with OLAP cubes</a:t>
            </a:r>
          </a:p>
          <a:p>
            <a:endParaRPr lang="en-GB" dirty="0"/>
          </a:p>
          <a:p>
            <a:r>
              <a:rPr lang="en-GB" dirty="0"/>
              <a:t>May have issues with data integrity so are often loaded in extremely controlled way</a:t>
            </a:r>
          </a:p>
          <a:p>
            <a:endParaRPr lang="en-GB" dirty="0"/>
          </a:p>
          <a:p>
            <a:r>
              <a:rPr lang="en-GB" dirty="0"/>
              <a:t>Tend to be more purpose built for a particular view of the data and therefore less flexible than other schemas</a:t>
            </a:r>
          </a:p>
        </p:txBody>
      </p:sp>
      <p:sp>
        <p:nvSpPr>
          <p:cNvPr id="6" name="Title 5"/>
          <p:cNvSpPr>
            <a:spLocks noGrp="1"/>
          </p:cNvSpPr>
          <p:nvPr>
            <p:ph type="title"/>
          </p:nvPr>
        </p:nvSpPr>
        <p:spPr/>
        <p:txBody>
          <a:bodyPr>
            <a:normAutofit fontScale="90000"/>
          </a:bodyPr>
          <a:lstStyle/>
          <a:p>
            <a:r>
              <a:rPr lang="en-GB" dirty="0"/>
              <a:t>Star schema</a:t>
            </a:r>
            <a:endParaRPr lang="en-US" dirty="0"/>
          </a:p>
        </p:txBody>
      </p:sp>
    </p:spTree>
    <p:extLst>
      <p:ext uri="{BB962C8B-B14F-4D97-AF65-F5344CB8AC3E}">
        <p14:creationId xmlns:p14="http://schemas.microsoft.com/office/powerpoint/2010/main" val="200320370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Star schema</a:t>
            </a:r>
            <a:endParaRPr lang="en-US" dirty="0"/>
          </a:p>
        </p:txBody>
      </p:sp>
      <p:pic>
        <p:nvPicPr>
          <p:cNvPr id="8" name="Picture 7"/>
          <p:cNvPicPr>
            <a:picLocks noChangeAspect="1"/>
          </p:cNvPicPr>
          <p:nvPr/>
        </p:nvPicPr>
        <p:blipFill>
          <a:blip r:embed="rId3"/>
          <a:stretch>
            <a:fillRect/>
          </a:stretch>
        </p:blipFill>
        <p:spPr>
          <a:xfrm>
            <a:off x="493913" y="1376524"/>
            <a:ext cx="8965168" cy="4712092"/>
          </a:xfrm>
          <a:prstGeom prst="rect">
            <a:avLst/>
          </a:prstGeom>
        </p:spPr>
      </p:pic>
    </p:spTree>
    <p:extLst>
      <p:ext uri="{BB962C8B-B14F-4D97-AF65-F5344CB8AC3E}">
        <p14:creationId xmlns:p14="http://schemas.microsoft.com/office/powerpoint/2010/main" val="177052529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a:t>Snowflake schema</a:t>
            </a:r>
            <a:endParaRPr lang="en-US" dirty="0"/>
          </a:p>
        </p:txBody>
      </p:sp>
      <p:pic>
        <p:nvPicPr>
          <p:cNvPr id="2" name="Picture 1"/>
          <p:cNvPicPr>
            <a:picLocks noChangeAspect="1"/>
          </p:cNvPicPr>
          <p:nvPr/>
        </p:nvPicPr>
        <p:blipFill>
          <a:blip r:embed="rId3"/>
          <a:stretch>
            <a:fillRect/>
          </a:stretch>
        </p:blipFill>
        <p:spPr>
          <a:xfrm>
            <a:off x="437660" y="1352162"/>
            <a:ext cx="7041590" cy="4938502"/>
          </a:xfrm>
          <a:prstGeom prst="rect">
            <a:avLst/>
          </a:prstGeom>
        </p:spPr>
      </p:pic>
    </p:spTree>
    <p:extLst>
      <p:ext uri="{BB962C8B-B14F-4D97-AF65-F5344CB8AC3E}">
        <p14:creationId xmlns:p14="http://schemas.microsoft.com/office/powerpoint/2010/main" val="40926486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spcBef>
                <a:spcPts val="600"/>
              </a:spcBef>
              <a:spcAft>
                <a:spcPts val="600"/>
              </a:spcAft>
            </a:pPr>
            <a:r>
              <a:rPr lang="en-GB" dirty="0"/>
              <a:t>More questions?</a:t>
            </a:r>
          </a:p>
          <a:p>
            <a:pPr>
              <a:spcBef>
                <a:spcPts val="600"/>
              </a:spcBef>
              <a:spcAft>
                <a:spcPts val="600"/>
              </a:spcAft>
            </a:pPr>
            <a:r>
              <a:rPr lang="en-GB" dirty="0"/>
              <a:t>Please fill in the evaluation form</a:t>
            </a:r>
          </a:p>
          <a:p>
            <a:pPr lvl="1">
              <a:spcBef>
                <a:spcPts val="600"/>
              </a:spcBef>
              <a:spcAft>
                <a:spcPts val="600"/>
              </a:spcAft>
            </a:pPr>
            <a:r>
              <a:rPr lang="en-GB" dirty="0"/>
              <a:t>http://evaluation.qa.com/</a:t>
            </a:r>
          </a:p>
        </p:txBody>
      </p:sp>
      <p:sp>
        <p:nvSpPr>
          <p:cNvPr id="3" name="Title 2"/>
          <p:cNvSpPr>
            <a:spLocks noGrp="1"/>
          </p:cNvSpPr>
          <p:nvPr>
            <p:ph type="title"/>
          </p:nvPr>
        </p:nvSpPr>
        <p:spPr/>
        <p:txBody>
          <a:bodyPr>
            <a:normAutofit fontScale="90000"/>
          </a:bodyPr>
          <a:lstStyle/>
          <a:p>
            <a:r>
              <a:rPr lang="en-GB" dirty="0"/>
              <a:t>Conclusion</a:t>
            </a:r>
          </a:p>
        </p:txBody>
      </p:sp>
    </p:spTree>
    <p:extLst>
      <p:ext uri="{BB962C8B-B14F-4D97-AF65-F5344CB8AC3E}">
        <p14:creationId xmlns:p14="http://schemas.microsoft.com/office/powerpoint/2010/main" val="92489554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Thank you</a:t>
            </a:r>
          </a:p>
        </p:txBody>
      </p:sp>
      <p:sp>
        <p:nvSpPr>
          <p:cNvPr id="3" name="Subtitle 2"/>
          <p:cNvSpPr>
            <a:spLocks noGrp="1"/>
          </p:cNvSpPr>
          <p:nvPr>
            <p:ph type="subTitle" idx="1"/>
          </p:nvPr>
        </p:nvSpPr>
        <p:spPr/>
        <p:txBody>
          <a:bodyPr/>
          <a:lstStyle/>
          <a:p>
            <a:pPr lvl="0"/>
            <a:r>
              <a:rPr lang="en-GB" dirty="0"/>
              <a:t>QA hopes you enjoyed your course, </a:t>
            </a:r>
          </a:p>
          <a:p>
            <a:pPr lvl="0"/>
            <a:r>
              <a:rPr lang="en-GB" dirty="0"/>
              <a:t>as much as we enjoyed teaching you.</a:t>
            </a:r>
          </a:p>
        </p:txBody>
      </p:sp>
    </p:spTree>
    <p:extLst>
      <p:ext uri="{BB962C8B-B14F-4D97-AF65-F5344CB8AC3E}">
        <p14:creationId xmlns:p14="http://schemas.microsoft.com/office/powerpoint/2010/main" val="4012029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fontScale="92500" lnSpcReduction="10000"/>
          </a:bodyPr>
          <a:lstStyle/>
          <a:p>
            <a:r>
              <a:rPr lang="en-GB" dirty="0"/>
              <a:t>CRUD stands for:</a:t>
            </a:r>
          </a:p>
          <a:p>
            <a:endParaRPr lang="en-GB" dirty="0"/>
          </a:p>
          <a:p>
            <a:r>
              <a:rPr lang="en-GB" dirty="0"/>
              <a:t>Create</a:t>
            </a:r>
          </a:p>
          <a:p>
            <a:r>
              <a:rPr lang="en-GB" dirty="0"/>
              <a:t>Read</a:t>
            </a:r>
          </a:p>
          <a:p>
            <a:r>
              <a:rPr lang="en-GB" dirty="0"/>
              <a:t>Update</a:t>
            </a:r>
          </a:p>
          <a:p>
            <a:r>
              <a:rPr lang="en-GB" dirty="0"/>
              <a:t>Delete</a:t>
            </a:r>
          </a:p>
          <a:p>
            <a:endParaRPr lang="en-GB" dirty="0"/>
          </a:p>
          <a:p>
            <a:r>
              <a:rPr lang="en-GB" dirty="0"/>
              <a:t>And we can perform CRUD operations on a number of things within our database:</a:t>
            </a:r>
          </a:p>
          <a:p>
            <a:pPr marL="366332" indent="-366332">
              <a:buFont typeface="Arial" panose="020B0604020202020204" pitchFamily="34" charset="0"/>
              <a:buChar char="•"/>
            </a:pPr>
            <a:r>
              <a:rPr lang="en-GB" dirty="0"/>
              <a:t>Tables</a:t>
            </a:r>
          </a:p>
          <a:p>
            <a:pPr marL="366332" indent="-366332">
              <a:buFont typeface="Arial" panose="020B0604020202020204" pitchFamily="34" charset="0"/>
              <a:buChar char="•"/>
            </a:pPr>
            <a:r>
              <a:rPr lang="en-GB" dirty="0"/>
              <a:t>Rows</a:t>
            </a:r>
          </a:p>
          <a:p>
            <a:pPr marL="366332" indent="-366332">
              <a:buFont typeface="Arial" panose="020B0604020202020204" pitchFamily="34" charset="0"/>
              <a:buChar char="•"/>
            </a:pPr>
            <a:r>
              <a:rPr lang="en-GB" dirty="0"/>
              <a:t>Databases</a:t>
            </a:r>
          </a:p>
          <a:p>
            <a:pPr marL="366332" indent="-366332">
              <a:buFont typeface="Arial" panose="020B0604020202020204" pitchFamily="34" charset="0"/>
              <a:buChar char="•"/>
            </a:pPr>
            <a:r>
              <a:rPr lang="en-GB" dirty="0" err="1"/>
              <a:t>Etc</a:t>
            </a:r>
            <a:r>
              <a:rPr lang="en-GB" dirty="0"/>
              <a:t>…</a:t>
            </a:r>
          </a:p>
        </p:txBody>
      </p:sp>
      <p:sp>
        <p:nvSpPr>
          <p:cNvPr id="2" name="Title 1"/>
          <p:cNvSpPr>
            <a:spLocks noGrp="1"/>
          </p:cNvSpPr>
          <p:nvPr>
            <p:ph type="title"/>
          </p:nvPr>
        </p:nvSpPr>
        <p:spPr/>
        <p:txBody>
          <a:bodyPr>
            <a:normAutofit fontScale="90000"/>
          </a:bodyPr>
          <a:lstStyle/>
          <a:p>
            <a:r>
              <a:rPr lang="en-US" dirty="0"/>
              <a:t>CRUD</a:t>
            </a:r>
          </a:p>
        </p:txBody>
      </p:sp>
    </p:spTree>
    <p:extLst>
      <p:ext uri="{BB962C8B-B14F-4D97-AF65-F5344CB8AC3E}">
        <p14:creationId xmlns:p14="http://schemas.microsoft.com/office/powerpoint/2010/main" val="1361737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pPr marL="0" indent="0">
              <a:buNone/>
            </a:pPr>
            <a:endParaRPr lang="en-GB" sz="1800" dirty="0"/>
          </a:p>
          <a:p>
            <a:pPr marL="0" indent="0">
              <a:buNone/>
            </a:pPr>
            <a:endParaRPr lang="en-GB" sz="1800" dirty="0"/>
          </a:p>
          <a:p>
            <a:pPr marL="0" indent="0">
              <a:buNone/>
            </a:pPr>
            <a:endParaRPr lang="en-GB" sz="1800" dirty="0"/>
          </a:p>
          <a:p>
            <a:pPr marL="0" indent="0">
              <a:buNone/>
            </a:pPr>
            <a:r>
              <a:rPr lang="en-GB" sz="1800" dirty="0"/>
              <a:t>CREATE DATABASE [IF NOT EXISTS] </a:t>
            </a:r>
            <a:r>
              <a:rPr lang="en-GB" sz="1800" dirty="0" err="1"/>
              <a:t>db_name</a:t>
            </a:r>
            <a:endParaRPr lang="en-GB" sz="1800" dirty="0"/>
          </a:p>
          <a:p>
            <a:pPr marL="0" indent="0">
              <a:buNone/>
            </a:pPr>
            <a:endParaRPr lang="en-GB" sz="1800" dirty="0"/>
          </a:p>
          <a:p>
            <a:pPr marL="0" indent="0" algn="ctr">
              <a:buNone/>
            </a:pPr>
            <a:endParaRPr lang="en-GB" sz="1800" dirty="0"/>
          </a:p>
          <a:p>
            <a:pPr marL="0" indent="0">
              <a:buNone/>
            </a:pPr>
            <a:r>
              <a:rPr lang="en-GB" sz="1800" dirty="0"/>
              <a:t>CREATE DATABASE IF NOT EXISTS </a:t>
            </a:r>
            <a:r>
              <a:rPr lang="en-GB" sz="1800" dirty="0" err="1"/>
              <a:t>movies_db</a:t>
            </a:r>
            <a:endParaRPr lang="en-GB" sz="1800" dirty="0"/>
          </a:p>
          <a:p>
            <a:endParaRPr lang="en-GB" sz="1800" dirty="0"/>
          </a:p>
        </p:txBody>
      </p:sp>
      <p:sp>
        <p:nvSpPr>
          <p:cNvPr id="3" name="Content Placeholder 2">
            <a:extLst>
              <a:ext uri="{FF2B5EF4-FFF2-40B4-BE49-F238E27FC236}">
                <a16:creationId xmlns:a16="http://schemas.microsoft.com/office/drawing/2014/main" id="{4E164C6A-17F1-493D-B955-EE3127A775AE}"/>
              </a:ext>
            </a:extLst>
          </p:cNvPr>
          <p:cNvSpPr>
            <a:spLocks noGrp="1"/>
          </p:cNvSpPr>
          <p:nvPr>
            <p:ph sz="quarter" idx="16"/>
          </p:nvPr>
        </p:nvSpPr>
        <p:spPr/>
        <p:txBody>
          <a:bodyPr/>
          <a:lstStyle/>
          <a:p>
            <a:pPr marL="0" indent="0">
              <a:buNone/>
            </a:pPr>
            <a:r>
              <a:rPr lang="en-GB" sz="2000" dirty="0"/>
              <a:t>DATABASE – gives the instruction to the create command to build a database</a:t>
            </a:r>
          </a:p>
          <a:p>
            <a:pPr marL="0" indent="0">
              <a:buNone/>
            </a:pPr>
            <a:endParaRPr lang="en-GB" sz="2000" dirty="0"/>
          </a:p>
          <a:p>
            <a:pPr marL="0" indent="0">
              <a:buNone/>
            </a:pPr>
            <a:r>
              <a:rPr lang="en-GB" sz="2000" dirty="0"/>
              <a:t>[IF NOT EXISTS] – (optional) if the database db1 already exists and you try to make another database called db1 it will throw an error, it will not throw this error if you specify this section. This can also be used with any other create command.</a:t>
            </a:r>
          </a:p>
          <a:p>
            <a:endParaRPr lang="en-GB" sz="2000" dirty="0"/>
          </a:p>
          <a:p>
            <a:pPr marL="0" indent="0">
              <a:buNone/>
            </a:pPr>
            <a:r>
              <a:rPr lang="en-GB" sz="2000" dirty="0" err="1"/>
              <a:t>db_name</a:t>
            </a:r>
            <a:r>
              <a:rPr lang="en-GB" sz="2000" dirty="0"/>
              <a:t> – replace this with whatever you want to call your database</a:t>
            </a:r>
          </a:p>
          <a:p>
            <a:endParaRPr lang="en-GB" dirty="0"/>
          </a:p>
        </p:txBody>
      </p:sp>
      <p:sp>
        <p:nvSpPr>
          <p:cNvPr id="2" name="Title 1"/>
          <p:cNvSpPr>
            <a:spLocks noGrp="1"/>
          </p:cNvSpPr>
          <p:nvPr>
            <p:ph type="title"/>
          </p:nvPr>
        </p:nvSpPr>
        <p:spPr/>
        <p:txBody>
          <a:bodyPr>
            <a:normAutofit fontScale="90000"/>
          </a:bodyPr>
          <a:lstStyle/>
          <a:p>
            <a:r>
              <a:rPr lang="en-GB" dirty="0"/>
              <a:t>Create</a:t>
            </a:r>
          </a:p>
        </p:txBody>
      </p:sp>
    </p:spTree>
    <p:extLst>
      <p:ext uri="{BB962C8B-B14F-4D97-AF65-F5344CB8AC3E}">
        <p14:creationId xmlns:p14="http://schemas.microsoft.com/office/powerpoint/2010/main" val="3209627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pPr marL="0" indent="0">
              <a:buNone/>
            </a:pPr>
            <a:r>
              <a:rPr lang="en-GB" sz="1800" dirty="0"/>
              <a:t>CREATE TABLE </a:t>
            </a:r>
            <a:r>
              <a:rPr lang="en-GB" sz="1800" dirty="0" err="1"/>
              <a:t>tbl_name</a:t>
            </a:r>
            <a:r>
              <a:rPr lang="en-GB" sz="1800" dirty="0"/>
              <a:t> (</a:t>
            </a:r>
          </a:p>
          <a:p>
            <a:pPr marL="0" indent="0">
              <a:buNone/>
            </a:pPr>
            <a:r>
              <a:rPr lang="en-GB" sz="1800" dirty="0"/>
              <a:t>Col_name1 </a:t>
            </a:r>
            <a:r>
              <a:rPr lang="en-GB" sz="1800" dirty="0" err="1"/>
              <a:t>data_type</a:t>
            </a:r>
            <a:r>
              <a:rPr lang="en-GB" sz="1800" dirty="0"/>
              <a:t>(size) </a:t>
            </a:r>
            <a:r>
              <a:rPr lang="en-GB" sz="1800" dirty="0" err="1"/>
              <a:t>constraint_name</a:t>
            </a:r>
            <a:r>
              <a:rPr lang="en-GB" sz="1800" dirty="0"/>
              <a:t>,</a:t>
            </a:r>
          </a:p>
          <a:p>
            <a:pPr marL="0" indent="0">
              <a:buNone/>
            </a:pPr>
            <a:r>
              <a:rPr lang="en-GB" sz="1800" dirty="0"/>
              <a:t>Col_name2 </a:t>
            </a:r>
            <a:r>
              <a:rPr lang="en-GB" sz="1800" dirty="0" err="1"/>
              <a:t>data_type</a:t>
            </a:r>
            <a:r>
              <a:rPr lang="en-GB" sz="1800" dirty="0"/>
              <a:t>(size) </a:t>
            </a:r>
            <a:r>
              <a:rPr lang="en-GB" sz="1800" dirty="0" err="1"/>
              <a:t>constraint_name</a:t>
            </a:r>
            <a:r>
              <a:rPr lang="en-GB" sz="1800" dirty="0"/>
              <a:t>,</a:t>
            </a:r>
          </a:p>
          <a:p>
            <a:pPr marL="0" indent="0">
              <a:buNone/>
            </a:pPr>
            <a:r>
              <a:rPr lang="en-GB" sz="1800" dirty="0"/>
              <a:t>….);</a:t>
            </a:r>
          </a:p>
          <a:p>
            <a:pPr marL="0" indent="0">
              <a:buNone/>
            </a:pPr>
            <a:endParaRPr lang="en-GB" sz="1800" dirty="0"/>
          </a:p>
          <a:p>
            <a:pPr marL="0" indent="0">
              <a:buNone/>
            </a:pPr>
            <a:endParaRPr lang="en-GB" sz="1800" dirty="0"/>
          </a:p>
          <a:p>
            <a:pPr marL="0" indent="0">
              <a:buNone/>
            </a:pPr>
            <a:r>
              <a:rPr lang="en-GB" sz="1800" dirty="0"/>
              <a:t>Create table films (</a:t>
            </a:r>
          </a:p>
          <a:p>
            <a:pPr marL="0" indent="0">
              <a:buNone/>
            </a:pPr>
            <a:r>
              <a:rPr lang="en-GB" sz="1800" dirty="0" err="1"/>
              <a:t>filmID</a:t>
            </a:r>
            <a:r>
              <a:rPr lang="en-GB" sz="1800" dirty="0"/>
              <a:t> INT NOT NULL AUTO_INCREMENT,</a:t>
            </a:r>
          </a:p>
          <a:p>
            <a:pPr marL="0" indent="0">
              <a:buNone/>
            </a:pPr>
            <a:r>
              <a:rPr lang="en-GB" sz="1800" dirty="0" err="1"/>
              <a:t>filmName</a:t>
            </a:r>
            <a:r>
              <a:rPr lang="en-GB" sz="1800" dirty="0"/>
              <a:t> varchar(100),</a:t>
            </a:r>
          </a:p>
          <a:p>
            <a:pPr marL="0" indent="0">
              <a:buNone/>
            </a:pPr>
            <a:r>
              <a:rPr lang="en-GB" sz="1800" dirty="0"/>
              <a:t>…);</a:t>
            </a:r>
          </a:p>
          <a:p>
            <a:pPr marL="0" indent="0">
              <a:buNone/>
            </a:pPr>
            <a:endParaRPr lang="en-GB" sz="1800" dirty="0"/>
          </a:p>
          <a:p>
            <a:pPr marL="0" indent="0">
              <a:buNone/>
            </a:pPr>
            <a:endParaRPr lang="en-GB" sz="1800" dirty="0"/>
          </a:p>
        </p:txBody>
      </p:sp>
      <p:sp>
        <p:nvSpPr>
          <p:cNvPr id="3" name="Content Placeholder 2">
            <a:extLst>
              <a:ext uri="{FF2B5EF4-FFF2-40B4-BE49-F238E27FC236}">
                <a16:creationId xmlns:a16="http://schemas.microsoft.com/office/drawing/2014/main" id="{BC53408E-5C30-4000-B9BC-3B0230E3EE01}"/>
              </a:ext>
            </a:extLst>
          </p:cNvPr>
          <p:cNvSpPr>
            <a:spLocks noGrp="1"/>
          </p:cNvSpPr>
          <p:nvPr>
            <p:ph sz="quarter" idx="16"/>
          </p:nvPr>
        </p:nvSpPr>
        <p:spPr/>
        <p:txBody>
          <a:bodyPr/>
          <a:lstStyle/>
          <a:p>
            <a:r>
              <a:rPr lang="en-GB" dirty="0"/>
              <a:t>Create a table with a given name</a:t>
            </a:r>
          </a:p>
          <a:p>
            <a:r>
              <a:rPr lang="en-GB" dirty="0"/>
              <a:t>You must specify at least one column when you create the table</a:t>
            </a:r>
          </a:p>
          <a:p>
            <a:r>
              <a:rPr lang="en-GB" dirty="0"/>
              <a:t>Column names are normally written in camelCase: </a:t>
            </a:r>
            <a:r>
              <a:rPr lang="en-GB" dirty="0" err="1"/>
              <a:t>thisIsCamelCase</a:t>
            </a:r>
            <a:endParaRPr lang="en-GB" dirty="0"/>
          </a:p>
          <a:p>
            <a:r>
              <a:rPr lang="en-GB" dirty="0"/>
              <a:t>Constraints are explained on the next slide</a:t>
            </a:r>
          </a:p>
        </p:txBody>
      </p:sp>
      <p:sp>
        <p:nvSpPr>
          <p:cNvPr id="2" name="Title 1"/>
          <p:cNvSpPr>
            <a:spLocks noGrp="1"/>
          </p:cNvSpPr>
          <p:nvPr>
            <p:ph type="title"/>
          </p:nvPr>
        </p:nvSpPr>
        <p:spPr/>
        <p:txBody>
          <a:bodyPr>
            <a:normAutofit fontScale="90000"/>
          </a:bodyPr>
          <a:lstStyle/>
          <a:p>
            <a:r>
              <a:rPr lang="en-US" dirty="0"/>
              <a:t>Create</a:t>
            </a:r>
          </a:p>
        </p:txBody>
      </p:sp>
    </p:spTree>
    <p:extLst>
      <p:ext uri="{BB962C8B-B14F-4D97-AF65-F5344CB8AC3E}">
        <p14:creationId xmlns:p14="http://schemas.microsoft.com/office/powerpoint/2010/main" val="1661526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endParaRPr lang="en-GB" sz="1800" dirty="0"/>
          </a:p>
          <a:p>
            <a:pPr marL="0" indent="0">
              <a:buNone/>
            </a:pPr>
            <a:r>
              <a:rPr lang="en-GB" sz="1800" dirty="0"/>
              <a:t>Create table films (</a:t>
            </a:r>
          </a:p>
          <a:p>
            <a:pPr marL="0" indent="0">
              <a:buNone/>
            </a:pPr>
            <a:r>
              <a:rPr lang="en-GB" sz="1800" dirty="0" err="1"/>
              <a:t>filmID</a:t>
            </a:r>
            <a:r>
              <a:rPr lang="en-GB" sz="1800" dirty="0"/>
              <a:t> INT NOT NULL AUTO_INCREMENT,</a:t>
            </a:r>
          </a:p>
          <a:p>
            <a:pPr marL="0" indent="0">
              <a:buNone/>
            </a:pPr>
            <a:r>
              <a:rPr lang="en-GB" sz="1800" dirty="0" err="1"/>
              <a:t>filmName</a:t>
            </a:r>
            <a:r>
              <a:rPr lang="en-GB" sz="1800" dirty="0"/>
              <a:t> varchar(100),</a:t>
            </a:r>
          </a:p>
          <a:p>
            <a:pPr marL="0" indent="0">
              <a:buNone/>
            </a:pPr>
            <a:r>
              <a:rPr lang="en-GB" sz="1800" dirty="0"/>
              <a:t>…);</a:t>
            </a:r>
          </a:p>
        </p:txBody>
      </p:sp>
      <p:sp>
        <p:nvSpPr>
          <p:cNvPr id="3" name="Content Placeholder 2">
            <a:extLst>
              <a:ext uri="{FF2B5EF4-FFF2-40B4-BE49-F238E27FC236}">
                <a16:creationId xmlns:a16="http://schemas.microsoft.com/office/drawing/2014/main" id="{65F71B92-8567-49D0-A1B7-0B60F2AC1BCD}"/>
              </a:ext>
            </a:extLst>
          </p:cNvPr>
          <p:cNvSpPr>
            <a:spLocks noGrp="1"/>
          </p:cNvSpPr>
          <p:nvPr>
            <p:ph sz="quarter" idx="16"/>
          </p:nvPr>
        </p:nvSpPr>
        <p:spPr/>
        <p:txBody>
          <a:bodyPr/>
          <a:lstStyle/>
          <a:p>
            <a:r>
              <a:rPr lang="en-GB" sz="2000" dirty="0"/>
              <a:t>NOT NULL – the column cannot have NULL values, this column’s fields must always contain a value</a:t>
            </a:r>
          </a:p>
          <a:p>
            <a:r>
              <a:rPr lang="en-GB" sz="2000" dirty="0"/>
              <a:t>AUTO_INCREMENT – the numeric value in this field will automatically increment for each row added</a:t>
            </a:r>
          </a:p>
          <a:p>
            <a:endParaRPr lang="en-GB" dirty="0"/>
          </a:p>
        </p:txBody>
      </p:sp>
      <p:sp>
        <p:nvSpPr>
          <p:cNvPr id="2" name="Title 1"/>
          <p:cNvSpPr>
            <a:spLocks noGrp="1"/>
          </p:cNvSpPr>
          <p:nvPr>
            <p:ph type="title"/>
          </p:nvPr>
        </p:nvSpPr>
        <p:spPr/>
        <p:txBody>
          <a:bodyPr>
            <a:normAutofit fontScale="90000"/>
          </a:bodyPr>
          <a:lstStyle/>
          <a:p>
            <a:r>
              <a:rPr lang="en-GB" dirty="0"/>
              <a:t>Table constraints</a:t>
            </a:r>
          </a:p>
        </p:txBody>
      </p:sp>
    </p:spTree>
    <p:extLst>
      <p:ext uri="{BB962C8B-B14F-4D97-AF65-F5344CB8AC3E}">
        <p14:creationId xmlns:p14="http://schemas.microsoft.com/office/powerpoint/2010/main" val="181545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fontScale="62500" lnSpcReduction="20000"/>
          </a:bodyPr>
          <a:lstStyle/>
          <a:p>
            <a:pPr marL="0" indent="0">
              <a:buNone/>
            </a:pPr>
            <a:r>
              <a:rPr lang="en-GB" sz="2300" dirty="0"/>
              <a:t>UNIQUE – each row for this column must have a unique value</a:t>
            </a:r>
          </a:p>
          <a:p>
            <a:endParaRPr lang="en-GB" sz="2300" dirty="0"/>
          </a:p>
          <a:p>
            <a:pPr marL="0" indent="0">
              <a:buNone/>
            </a:pPr>
            <a:r>
              <a:rPr lang="en-GB" sz="2300" dirty="0"/>
              <a:t>CREATE TABLE example (</a:t>
            </a:r>
          </a:p>
          <a:p>
            <a:pPr marL="0" indent="0">
              <a:buNone/>
            </a:pPr>
            <a:r>
              <a:rPr lang="en-GB" sz="2300" dirty="0" err="1"/>
              <a:t>My_id</a:t>
            </a:r>
            <a:r>
              <a:rPr lang="en-GB" sz="2300" dirty="0"/>
              <a:t> </a:t>
            </a:r>
            <a:r>
              <a:rPr lang="en-GB" sz="2300" dirty="0" err="1"/>
              <a:t>int</a:t>
            </a:r>
            <a:r>
              <a:rPr lang="en-GB" sz="2300" dirty="0"/>
              <a:t> NOT NULL,</a:t>
            </a:r>
          </a:p>
          <a:p>
            <a:pPr marL="0" indent="0">
              <a:buNone/>
            </a:pPr>
            <a:r>
              <a:rPr lang="en-GB" sz="2300" dirty="0"/>
              <a:t>{constraint </a:t>
            </a:r>
            <a:r>
              <a:rPr lang="en-GB" sz="2300" dirty="0" err="1"/>
              <a:t>constraintName</a:t>
            </a:r>
            <a:r>
              <a:rPr lang="en-GB" sz="2300" dirty="0"/>
              <a:t>} UNIQUE (</a:t>
            </a:r>
            <a:r>
              <a:rPr lang="en-GB" sz="2300" dirty="0" err="1"/>
              <a:t>My_id</a:t>
            </a:r>
            <a:r>
              <a:rPr lang="en-GB" sz="2300" dirty="0"/>
              <a:t>)</a:t>
            </a:r>
          </a:p>
          <a:p>
            <a:pPr marL="0" indent="0">
              <a:buNone/>
            </a:pPr>
            <a:r>
              <a:rPr lang="en-GB" sz="2300" dirty="0"/>
              <a:t>)</a:t>
            </a:r>
          </a:p>
          <a:p>
            <a:pPr marL="0" indent="0">
              <a:buNone/>
            </a:pPr>
            <a:endParaRPr lang="en-GB" sz="2300" dirty="0"/>
          </a:p>
          <a:p>
            <a:pPr marL="0" indent="0">
              <a:lnSpc>
                <a:spcPct val="140000"/>
              </a:lnSpc>
              <a:buNone/>
            </a:pPr>
            <a:r>
              <a:rPr lang="en-GB" sz="2300" dirty="0"/>
              <a:t>CREATE TABLE albums (</a:t>
            </a:r>
          </a:p>
          <a:p>
            <a:pPr marL="0" indent="0">
              <a:lnSpc>
                <a:spcPct val="140000"/>
              </a:lnSpc>
              <a:buNone/>
            </a:pPr>
            <a:r>
              <a:rPr lang="en-GB" sz="2300" dirty="0" err="1"/>
              <a:t>albumID</a:t>
            </a:r>
            <a:r>
              <a:rPr lang="en-GB" sz="2300" dirty="0"/>
              <a:t> int NOT NULL,</a:t>
            </a:r>
          </a:p>
          <a:p>
            <a:pPr marL="0" indent="0">
              <a:lnSpc>
                <a:spcPct val="140000"/>
              </a:lnSpc>
              <a:buNone/>
            </a:pPr>
            <a:r>
              <a:rPr lang="en-GB" sz="2300" dirty="0" err="1"/>
              <a:t>FirstName</a:t>
            </a:r>
            <a:r>
              <a:rPr lang="en-GB" sz="2300" dirty="0"/>
              <a:t> </a:t>
            </a:r>
            <a:r>
              <a:rPr lang="en-GB" sz="2300" dirty="0" err="1"/>
              <a:t>varchar</a:t>
            </a:r>
            <a:r>
              <a:rPr lang="en-GB" sz="2300" dirty="0"/>
              <a:t>(255),</a:t>
            </a:r>
          </a:p>
          <a:p>
            <a:pPr marL="0" indent="0">
              <a:lnSpc>
                <a:spcPct val="140000"/>
              </a:lnSpc>
              <a:buNone/>
            </a:pPr>
            <a:r>
              <a:rPr lang="en-GB" sz="2300" dirty="0"/>
              <a:t>UNIQUE (</a:t>
            </a:r>
            <a:r>
              <a:rPr lang="en-GB" sz="2300" dirty="0" err="1"/>
              <a:t>albumID</a:t>
            </a:r>
            <a:r>
              <a:rPr lang="en-GB" sz="2300" dirty="0"/>
              <a:t>)</a:t>
            </a:r>
          </a:p>
          <a:p>
            <a:pPr marL="0" indent="0">
              <a:lnSpc>
                <a:spcPct val="140000"/>
              </a:lnSpc>
              <a:buNone/>
            </a:pPr>
            <a:r>
              <a:rPr lang="en-GB" sz="2300" dirty="0"/>
              <a:t>)</a:t>
            </a:r>
          </a:p>
          <a:p>
            <a:pPr marL="0" indent="0">
              <a:buNone/>
            </a:pPr>
            <a:endParaRPr lang="en-GB" sz="2300" dirty="0"/>
          </a:p>
          <a:p>
            <a:endParaRPr lang="en-GB" sz="2300" dirty="0"/>
          </a:p>
          <a:p>
            <a:endParaRPr lang="en-GB" sz="2300" dirty="0"/>
          </a:p>
        </p:txBody>
      </p:sp>
      <p:sp>
        <p:nvSpPr>
          <p:cNvPr id="2" name="Content Placeholder 1">
            <a:extLst>
              <a:ext uri="{FF2B5EF4-FFF2-40B4-BE49-F238E27FC236}">
                <a16:creationId xmlns:a16="http://schemas.microsoft.com/office/drawing/2014/main" id="{D487F45D-BCE6-4D7F-8DF4-4755CD4123F9}"/>
              </a:ext>
            </a:extLst>
          </p:cNvPr>
          <p:cNvSpPr>
            <a:spLocks noGrp="1"/>
          </p:cNvSpPr>
          <p:nvPr>
            <p:ph sz="quarter" idx="16"/>
          </p:nvPr>
        </p:nvSpPr>
        <p:spPr/>
        <p:txBody>
          <a:bodyPr/>
          <a:lstStyle/>
          <a:p>
            <a:r>
              <a:rPr lang="en-GB" dirty="0"/>
              <a:t>We can specify a constraint and a constraint name. This makes it easier to identify the issue if an error is thrown.</a:t>
            </a:r>
          </a:p>
          <a:p>
            <a:r>
              <a:rPr lang="en-GB" dirty="0"/>
              <a:t>E.g. constraint </a:t>
            </a:r>
            <a:r>
              <a:rPr lang="en-GB" dirty="0" err="1"/>
              <a:t>uc_albumID</a:t>
            </a:r>
            <a:r>
              <a:rPr lang="en-GB" dirty="0"/>
              <a:t> UNIQUE (</a:t>
            </a:r>
            <a:r>
              <a:rPr lang="en-GB" dirty="0" err="1"/>
              <a:t>albumID</a:t>
            </a:r>
            <a:r>
              <a:rPr lang="en-GB" dirty="0"/>
              <a:t>)</a:t>
            </a:r>
          </a:p>
          <a:p>
            <a:endParaRPr lang="en-GB" dirty="0"/>
          </a:p>
        </p:txBody>
      </p:sp>
      <p:sp>
        <p:nvSpPr>
          <p:cNvPr id="7" name="Title 6"/>
          <p:cNvSpPr>
            <a:spLocks noGrp="1"/>
          </p:cNvSpPr>
          <p:nvPr>
            <p:ph type="title"/>
          </p:nvPr>
        </p:nvSpPr>
        <p:spPr/>
        <p:txBody>
          <a:bodyPr>
            <a:normAutofit fontScale="90000"/>
          </a:bodyPr>
          <a:lstStyle/>
          <a:p>
            <a:r>
              <a:rPr lang="en-GB" dirty="0"/>
              <a:t>Table constraints</a:t>
            </a:r>
          </a:p>
        </p:txBody>
      </p:sp>
      <p:pic>
        <p:nvPicPr>
          <p:cNvPr id="5" name="Picture 4">
            <a:extLst>
              <a:ext uri="{FF2B5EF4-FFF2-40B4-BE49-F238E27FC236}">
                <a16:creationId xmlns:a16="http://schemas.microsoft.com/office/drawing/2014/main" id="{8D4E1182-A608-40AA-92C8-626ACFA82FC3}"/>
              </a:ext>
            </a:extLst>
          </p:cNvPr>
          <p:cNvPicPr>
            <a:picLocks noChangeAspect="1"/>
          </p:cNvPicPr>
          <p:nvPr/>
        </p:nvPicPr>
        <p:blipFill>
          <a:blip r:embed="rId2"/>
          <a:stretch>
            <a:fillRect/>
          </a:stretch>
        </p:blipFill>
        <p:spPr>
          <a:xfrm>
            <a:off x="6206400" y="4149969"/>
            <a:ext cx="5580000" cy="1122235"/>
          </a:xfrm>
          <a:prstGeom prst="rect">
            <a:avLst/>
          </a:prstGeom>
        </p:spPr>
      </p:pic>
    </p:spTree>
    <p:extLst>
      <p:ext uri="{BB962C8B-B14F-4D97-AF65-F5344CB8AC3E}">
        <p14:creationId xmlns:p14="http://schemas.microsoft.com/office/powerpoint/2010/main" val="158334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a:xfrm>
            <a:off x="414000" y="1544760"/>
            <a:ext cx="7394525" cy="4546800"/>
          </a:xfrm>
        </p:spPr>
        <p:txBody>
          <a:bodyPr/>
          <a:lstStyle/>
          <a:p>
            <a:r>
              <a:rPr lang="en-GB" dirty="0"/>
              <a:t>SQL</a:t>
            </a:r>
          </a:p>
          <a:p>
            <a:r>
              <a:rPr lang="en-GB" dirty="0"/>
              <a:t>Modelling Relational Databases</a:t>
            </a:r>
          </a:p>
          <a:p>
            <a:r>
              <a:rPr lang="en-GB" dirty="0" err="1"/>
              <a:t>NoSQL</a:t>
            </a:r>
            <a:r>
              <a:rPr lang="en-GB" dirty="0"/>
              <a:t> Databases</a:t>
            </a:r>
          </a:p>
          <a:p>
            <a:endParaRPr lang="en-GB" dirty="0"/>
          </a:p>
          <a:p>
            <a:pPr lvl="1"/>
            <a:r>
              <a:rPr lang="en-GB" dirty="0"/>
              <a:t>There are many different kinds of databases.</a:t>
            </a:r>
          </a:p>
          <a:p>
            <a:endParaRPr lang="en-GB" dirty="0"/>
          </a:p>
          <a:p>
            <a:pPr lvl="1"/>
            <a:r>
              <a:rPr lang="en-GB" dirty="0"/>
              <a:t>Each one has advantages and disadvantages meaning that they should be used for different situations.</a:t>
            </a:r>
          </a:p>
          <a:p>
            <a:endParaRPr lang="en-GB" dirty="0"/>
          </a:p>
          <a:p>
            <a:pPr lvl="1"/>
            <a:r>
              <a:rPr lang="en-GB" dirty="0"/>
              <a:t>We will explore several  different types of database over this course but be aware there are many more!</a:t>
            </a:r>
          </a:p>
          <a:p>
            <a:endParaRPr lang="en-GB" dirty="0"/>
          </a:p>
        </p:txBody>
      </p:sp>
      <p:sp>
        <p:nvSpPr>
          <p:cNvPr id="6" name="Title 5"/>
          <p:cNvSpPr>
            <a:spLocks noGrp="1"/>
          </p:cNvSpPr>
          <p:nvPr>
            <p:ph type="title"/>
          </p:nvPr>
        </p:nvSpPr>
        <p:spPr/>
        <p:txBody>
          <a:bodyPr>
            <a:normAutofit fontScale="90000"/>
          </a:bodyPr>
          <a:lstStyle/>
          <a:p>
            <a:r>
              <a:rPr lang="en-GB" dirty="0"/>
              <a:t>Introduction To Databases</a:t>
            </a:r>
          </a:p>
        </p:txBody>
      </p:sp>
    </p:spTree>
    <p:extLst>
      <p:ext uri="{BB962C8B-B14F-4D97-AF65-F5344CB8AC3E}">
        <p14:creationId xmlns:p14="http://schemas.microsoft.com/office/powerpoint/2010/main" val="1860019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Autofit/>
          </a:bodyPr>
          <a:lstStyle/>
          <a:p>
            <a:pPr marL="0" indent="0">
              <a:buNone/>
            </a:pPr>
            <a:r>
              <a:rPr lang="en-GB" sz="1600" dirty="0"/>
              <a:t>PRIMARY KEY – combination of NOT NULL and UNIQUE. This column, or a collection of columns (composite key) must have a unique identity for identifying the row quickly and easily. A table can only have ONE primary key, and most tables should have one.</a:t>
            </a:r>
          </a:p>
          <a:p>
            <a:endParaRPr lang="en-GB" sz="1600" dirty="0"/>
          </a:p>
          <a:p>
            <a:pPr marL="0" indent="0">
              <a:lnSpc>
                <a:spcPct val="60000"/>
              </a:lnSpc>
              <a:buNone/>
            </a:pPr>
            <a:r>
              <a:rPr lang="en-GB" sz="1600" dirty="0"/>
              <a:t>CREATE TABLE example (</a:t>
            </a:r>
          </a:p>
          <a:p>
            <a:pPr marL="0" indent="0">
              <a:lnSpc>
                <a:spcPct val="60000"/>
              </a:lnSpc>
              <a:buNone/>
            </a:pPr>
            <a:r>
              <a:rPr lang="en-GB" sz="1600" dirty="0" err="1"/>
              <a:t>My_id</a:t>
            </a:r>
            <a:r>
              <a:rPr lang="en-GB" sz="1600" dirty="0"/>
              <a:t> </a:t>
            </a:r>
            <a:r>
              <a:rPr lang="en-GB" sz="1600" dirty="0" err="1"/>
              <a:t>int</a:t>
            </a:r>
            <a:r>
              <a:rPr lang="en-GB" sz="1600" dirty="0"/>
              <a:t> NOT NULL,</a:t>
            </a:r>
          </a:p>
          <a:p>
            <a:pPr marL="0" indent="0">
              <a:lnSpc>
                <a:spcPct val="60000"/>
              </a:lnSpc>
              <a:buNone/>
            </a:pPr>
            <a:r>
              <a:rPr lang="en-GB" sz="1600" dirty="0"/>
              <a:t>PRIMARY KEY (</a:t>
            </a:r>
            <a:r>
              <a:rPr lang="en-GB" sz="1600" dirty="0" err="1"/>
              <a:t>My_id</a:t>
            </a:r>
            <a:r>
              <a:rPr lang="en-GB" sz="1600" dirty="0"/>
              <a:t>)</a:t>
            </a:r>
          </a:p>
          <a:p>
            <a:pPr marL="0" indent="0">
              <a:lnSpc>
                <a:spcPct val="60000"/>
              </a:lnSpc>
              <a:buNone/>
            </a:pPr>
            <a:r>
              <a:rPr lang="en-GB" sz="1600" dirty="0"/>
              <a:t>)</a:t>
            </a:r>
          </a:p>
          <a:p>
            <a:pPr marL="0" indent="0">
              <a:lnSpc>
                <a:spcPct val="60000"/>
              </a:lnSpc>
              <a:buNone/>
            </a:pPr>
            <a:endParaRPr lang="en-GB" sz="1600" dirty="0"/>
          </a:p>
          <a:p>
            <a:pPr marL="0" indent="0">
              <a:lnSpc>
                <a:spcPct val="60000"/>
              </a:lnSpc>
              <a:buNone/>
            </a:pPr>
            <a:r>
              <a:rPr lang="en-GB" sz="1600" dirty="0"/>
              <a:t>CREATE TABLE example (</a:t>
            </a:r>
          </a:p>
          <a:p>
            <a:pPr marL="0" indent="0">
              <a:lnSpc>
                <a:spcPct val="60000"/>
              </a:lnSpc>
              <a:buNone/>
            </a:pPr>
            <a:r>
              <a:rPr lang="en-GB" sz="1600" dirty="0" err="1"/>
              <a:t>My_id</a:t>
            </a:r>
            <a:r>
              <a:rPr lang="en-GB" sz="1600" dirty="0"/>
              <a:t> </a:t>
            </a:r>
            <a:r>
              <a:rPr lang="en-GB" sz="1600" dirty="0" err="1"/>
              <a:t>int</a:t>
            </a:r>
            <a:r>
              <a:rPr lang="en-GB" sz="1600" dirty="0"/>
              <a:t> NOT NULL,</a:t>
            </a:r>
          </a:p>
          <a:p>
            <a:pPr marL="0" indent="0">
              <a:lnSpc>
                <a:spcPct val="60000"/>
              </a:lnSpc>
              <a:buNone/>
            </a:pPr>
            <a:r>
              <a:rPr lang="en-GB" sz="1600" dirty="0" err="1"/>
              <a:t>FirstName</a:t>
            </a:r>
            <a:r>
              <a:rPr lang="en-GB" sz="1600" dirty="0"/>
              <a:t> </a:t>
            </a:r>
            <a:r>
              <a:rPr lang="en-GB" sz="1600" dirty="0" err="1"/>
              <a:t>varchar</a:t>
            </a:r>
            <a:r>
              <a:rPr lang="en-GB" sz="1600" dirty="0"/>
              <a:t>(255),</a:t>
            </a:r>
          </a:p>
          <a:p>
            <a:pPr marL="0" indent="0">
              <a:lnSpc>
                <a:spcPct val="60000"/>
              </a:lnSpc>
              <a:buNone/>
            </a:pPr>
            <a:r>
              <a:rPr lang="en-GB" sz="1600" dirty="0"/>
              <a:t>CONSTRAINT </a:t>
            </a:r>
            <a:r>
              <a:rPr lang="en-GB" sz="1600" dirty="0" err="1"/>
              <a:t>pk_PersonID</a:t>
            </a:r>
            <a:r>
              <a:rPr lang="en-GB" sz="1600" dirty="0"/>
              <a:t> PRIMARY KEY (</a:t>
            </a:r>
            <a:r>
              <a:rPr lang="en-GB" sz="1600" dirty="0" err="1"/>
              <a:t>My_id</a:t>
            </a:r>
            <a:r>
              <a:rPr lang="en-GB" sz="1600" dirty="0"/>
              <a:t>, </a:t>
            </a:r>
            <a:r>
              <a:rPr lang="en-GB" sz="1600" dirty="0" err="1"/>
              <a:t>FirstName</a:t>
            </a:r>
            <a:r>
              <a:rPr lang="en-GB" sz="1600" dirty="0"/>
              <a:t>)</a:t>
            </a:r>
          </a:p>
          <a:p>
            <a:pPr marL="0" indent="0">
              <a:lnSpc>
                <a:spcPct val="60000"/>
              </a:lnSpc>
              <a:buNone/>
            </a:pPr>
            <a:r>
              <a:rPr lang="en-GB" sz="1600" dirty="0"/>
              <a:t>)</a:t>
            </a:r>
          </a:p>
          <a:p>
            <a:pPr marL="0" indent="0">
              <a:buNone/>
            </a:pPr>
            <a:endParaRPr lang="en-GB" sz="1600" dirty="0"/>
          </a:p>
          <a:p>
            <a:pPr marL="0" indent="0">
              <a:buNone/>
            </a:pPr>
            <a:endParaRPr lang="en-GB" sz="1600" dirty="0"/>
          </a:p>
          <a:p>
            <a:pPr marL="0" indent="0">
              <a:buNone/>
            </a:pPr>
            <a:endParaRPr lang="en-GB" sz="1600" dirty="0"/>
          </a:p>
        </p:txBody>
      </p:sp>
      <p:sp>
        <p:nvSpPr>
          <p:cNvPr id="7" name="Title 6"/>
          <p:cNvSpPr>
            <a:spLocks noGrp="1"/>
          </p:cNvSpPr>
          <p:nvPr>
            <p:ph type="title"/>
          </p:nvPr>
        </p:nvSpPr>
        <p:spPr/>
        <p:txBody>
          <a:bodyPr>
            <a:normAutofit fontScale="90000"/>
          </a:bodyPr>
          <a:lstStyle/>
          <a:p>
            <a:r>
              <a:rPr lang="en-GB" dirty="0"/>
              <a:t>Table constraints</a:t>
            </a:r>
          </a:p>
        </p:txBody>
      </p:sp>
    </p:spTree>
    <p:extLst>
      <p:ext uri="{BB962C8B-B14F-4D97-AF65-F5344CB8AC3E}">
        <p14:creationId xmlns:p14="http://schemas.microsoft.com/office/powerpoint/2010/main" val="2765551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9828809" cy="4546800"/>
          </a:xfrm>
        </p:spPr>
        <p:txBody>
          <a:bodyPr>
            <a:noAutofit/>
          </a:bodyPr>
          <a:lstStyle/>
          <a:p>
            <a:pPr marL="0" indent="0">
              <a:lnSpc>
                <a:spcPct val="90000"/>
              </a:lnSpc>
              <a:buNone/>
            </a:pPr>
            <a:r>
              <a:rPr lang="en-GB" sz="1600" dirty="0"/>
              <a:t>FOREIGN KEY – ensures data for this column matches data in another. A foreign key in a table will point to the primary key in another table. Prevents invalid data as it must match the data in the table it is pointing to and prevents destroying links between tables.</a:t>
            </a:r>
          </a:p>
          <a:p>
            <a:pPr>
              <a:lnSpc>
                <a:spcPct val="80000"/>
              </a:lnSpc>
            </a:pPr>
            <a:endParaRPr lang="en-GB" sz="1600" dirty="0"/>
          </a:p>
          <a:p>
            <a:pPr marL="0" indent="0">
              <a:lnSpc>
                <a:spcPct val="60000"/>
              </a:lnSpc>
              <a:buNone/>
            </a:pPr>
            <a:r>
              <a:rPr lang="en-GB" sz="1600" dirty="0"/>
              <a:t>CREATE TABLE example (</a:t>
            </a:r>
          </a:p>
          <a:p>
            <a:pPr marL="0" indent="0">
              <a:lnSpc>
                <a:spcPct val="60000"/>
              </a:lnSpc>
              <a:buNone/>
            </a:pPr>
            <a:r>
              <a:rPr lang="en-GB" sz="1600" dirty="0" err="1"/>
              <a:t>My_id</a:t>
            </a:r>
            <a:r>
              <a:rPr lang="en-GB" sz="1600" dirty="0"/>
              <a:t> </a:t>
            </a:r>
            <a:r>
              <a:rPr lang="en-GB" sz="1600" dirty="0" err="1"/>
              <a:t>int</a:t>
            </a:r>
            <a:r>
              <a:rPr lang="en-GB" sz="1600" dirty="0"/>
              <a:t> NOT NULL,</a:t>
            </a:r>
          </a:p>
          <a:p>
            <a:pPr marL="0" indent="0">
              <a:lnSpc>
                <a:spcPct val="60000"/>
              </a:lnSpc>
              <a:buNone/>
            </a:pPr>
            <a:r>
              <a:rPr lang="en-GB" sz="1600" dirty="0" err="1"/>
              <a:t>FirstName</a:t>
            </a:r>
            <a:r>
              <a:rPr lang="en-GB" sz="1600" dirty="0"/>
              <a:t> varchar(255),</a:t>
            </a:r>
          </a:p>
          <a:p>
            <a:pPr marL="0" indent="0">
              <a:lnSpc>
                <a:spcPct val="60000"/>
              </a:lnSpc>
              <a:buNone/>
            </a:pPr>
            <a:r>
              <a:rPr lang="en-GB" sz="1600" dirty="0"/>
              <a:t>PRIMARY KEY (</a:t>
            </a:r>
            <a:r>
              <a:rPr lang="en-GB" sz="1600" dirty="0" err="1"/>
              <a:t>My_id</a:t>
            </a:r>
            <a:r>
              <a:rPr lang="en-GB" sz="1600" dirty="0"/>
              <a:t>)</a:t>
            </a:r>
          </a:p>
          <a:p>
            <a:pPr marL="0" indent="0">
              <a:lnSpc>
                <a:spcPct val="60000"/>
              </a:lnSpc>
              <a:buNone/>
            </a:pPr>
            <a:r>
              <a:rPr lang="en-GB" sz="1600" dirty="0"/>
              <a:t>)</a:t>
            </a:r>
          </a:p>
          <a:p>
            <a:pPr>
              <a:lnSpc>
                <a:spcPct val="60000"/>
              </a:lnSpc>
            </a:pPr>
            <a:endParaRPr lang="en-GB" sz="1600" dirty="0"/>
          </a:p>
          <a:p>
            <a:pPr marL="0" indent="0">
              <a:lnSpc>
                <a:spcPct val="60000"/>
              </a:lnSpc>
              <a:buNone/>
            </a:pPr>
            <a:r>
              <a:rPr lang="en-GB" sz="1600" dirty="0"/>
              <a:t>CREATE TABLE example2 (</a:t>
            </a:r>
          </a:p>
          <a:p>
            <a:pPr marL="0" indent="0">
              <a:lnSpc>
                <a:spcPct val="60000"/>
              </a:lnSpc>
              <a:buNone/>
            </a:pPr>
            <a:r>
              <a:rPr lang="en-GB" sz="1600" dirty="0" err="1"/>
              <a:t>This_id</a:t>
            </a:r>
            <a:r>
              <a:rPr lang="en-GB" sz="1600" dirty="0"/>
              <a:t> </a:t>
            </a:r>
            <a:r>
              <a:rPr lang="en-GB" sz="1600" dirty="0" err="1"/>
              <a:t>int</a:t>
            </a:r>
            <a:r>
              <a:rPr lang="en-GB" sz="1600" dirty="0"/>
              <a:t> NOT NULL,</a:t>
            </a:r>
          </a:p>
          <a:p>
            <a:pPr marL="0" indent="0">
              <a:lnSpc>
                <a:spcPct val="60000"/>
              </a:lnSpc>
              <a:buNone/>
            </a:pPr>
            <a:r>
              <a:rPr lang="en-GB" sz="1600" dirty="0"/>
              <a:t>info </a:t>
            </a:r>
            <a:r>
              <a:rPr lang="en-GB" sz="1600" dirty="0" err="1"/>
              <a:t>varchar</a:t>
            </a:r>
            <a:r>
              <a:rPr lang="en-GB" sz="1600" dirty="0"/>
              <a:t>(255),</a:t>
            </a:r>
          </a:p>
          <a:p>
            <a:pPr marL="0" indent="0">
              <a:lnSpc>
                <a:spcPct val="60000"/>
              </a:lnSpc>
              <a:buNone/>
            </a:pPr>
            <a:r>
              <a:rPr lang="en-GB" sz="1600" dirty="0" err="1"/>
              <a:t>My_id</a:t>
            </a:r>
            <a:r>
              <a:rPr lang="en-GB" sz="1600" dirty="0"/>
              <a:t> </a:t>
            </a:r>
            <a:r>
              <a:rPr lang="en-GB" sz="1600" dirty="0" err="1"/>
              <a:t>int</a:t>
            </a:r>
            <a:r>
              <a:rPr lang="en-GB" sz="1600" dirty="0"/>
              <a:t>,</a:t>
            </a:r>
          </a:p>
          <a:p>
            <a:pPr marL="0" indent="0">
              <a:lnSpc>
                <a:spcPct val="60000"/>
              </a:lnSpc>
              <a:buNone/>
            </a:pPr>
            <a:r>
              <a:rPr lang="en-GB" sz="1600" dirty="0"/>
              <a:t>PRIMARY KEY (</a:t>
            </a:r>
            <a:r>
              <a:rPr lang="en-GB" sz="1600" dirty="0" err="1"/>
              <a:t>This_id</a:t>
            </a:r>
            <a:r>
              <a:rPr lang="en-GB" sz="1600" dirty="0"/>
              <a:t>),</a:t>
            </a:r>
          </a:p>
          <a:p>
            <a:pPr marL="0" indent="0">
              <a:lnSpc>
                <a:spcPct val="60000"/>
              </a:lnSpc>
              <a:buNone/>
            </a:pPr>
            <a:r>
              <a:rPr lang="en-GB" sz="1600" dirty="0"/>
              <a:t>FOREIGN KEY (</a:t>
            </a:r>
            <a:r>
              <a:rPr lang="en-GB" sz="1600" dirty="0" err="1"/>
              <a:t>My_id</a:t>
            </a:r>
            <a:r>
              <a:rPr lang="en-GB" sz="1600" dirty="0"/>
              <a:t>) REFERENCES example(</a:t>
            </a:r>
            <a:r>
              <a:rPr lang="en-GB" sz="1600" dirty="0" err="1"/>
              <a:t>My_id</a:t>
            </a:r>
            <a:r>
              <a:rPr lang="en-GB" sz="1600" dirty="0"/>
              <a:t>)</a:t>
            </a:r>
          </a:p>
          <a:p>
            <a:pPr marL="0" indent="0">
              <a:lnSpc>
                <a:spcPct val="60000"/>
              </a:lnSpc>
              <a:buNone/>
            </a:pPr>
            <a:r>
              <a:rPr lang="en-GB" sz="1600" dirty="0"/>
              <a:t>)</a:t>
            </a:r>
          </a:p>
          <a:p>
            <a:pPr>
              <a:lnSpc>
                <a:spcPct val="80000"/>
              </a:lnSpc>
            </a:pPr>
            <a:endParaRPr lang="en-GB" sz="1600" dirty="0"/>
          </a:p>
        </p:txBody>
      </p:sp>
      <p:sp>
        <p:nvSpPr>
          <p:cNvPr id="7" name="Title 6"/>
          <p:cNvSpPr>
            <a:spLocks noGrp="1"/>
          </p:cNvSpPr>
          <p:nvPr>
            <p:ph type="title"/>
          </p:nvPr>
        </p:nvSpPr>
        <p:spPr/>
        <p:txBody>
          <a:bodyPr>
            <a:normAutofit fontScale="90000"/>
          </a:bodyPr>
          <a:lstStyle/>
          <a:p>
            <a:r>
              <a:rPr lang="en-GB" dirty="0"/>
              <a:t>Table constraints</a:t>
            </a:r>
          </a:p>
        </p:txBody>
      </p:sp>
    </p:spTree>
    <p:extLst>
      <p:ext uri="{BB962C8B-B14F-4D97-AF65-F5344CB8AC3E}">
        <p14:creationId xmlns:p14="http://schemas.microsoft.com/office/powerpoint/2010/main" val="1544750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pPr marL="0" indent="0">
              <a:buNone/>
            </a:pPr>
            <a:r>
              <a:rPr lang="en-GB" sz="1800" dirty="0"/>
              <a:t>CHECK – ensures the value meets a specific conditions</a:t>
            </a:r>
          </a:p>
          <a:p>
            <a:endParaRPr lang="en-GB" sz="1800" dirty="0"/>
          </a:p>
          <a:p>
            <a:pPr marL="0" indent="0">
              <a:buNone/>
            </a:pPr>
            <a:r>
              <a:rPr lang="en-GB" sz="1800" dirty="0"/>
              <a:t>CREATE TABLE example (</a:t>
            </a:r>
          </a:p>
          <a:p>
            <a:pPr marL="0" indent="0">
              <a:buNone/>
            </a:pPr>
            <a:r>
              <a:rPr lang="en-GB" sz="1800" dirty="0" err="1"/>
              <a:t>My_id</a:t>
            </a:r>
            <a:r>
              <a:rPr lang="en-GB" sz="1800" dirty="0"/>
              <a:t> </a:t>
            </a:r>
            <a:r>
              <a:rPr lang="en-GB" sz="1800" dirty="0" err="1"/>
              <a:t>int</a:t>
            </a:r>
            <a:r>
              <a:rPr lang="en-GB" sz="1800" dirty="0"/>
              <a:t> NOT NULL,</a:t>
            </a:r>
          </a:p>
          <a:p>
            <a:pPr marL="0" indent="0">
              <a:buNone/>
            </a:pPr>
            <a:r>
              <a:rPr lang="en-GB" sz="1800" dirty="0"/>
              <a:t>Credit </a:t>
            </a:r>
            <a:r>
              <a:rPr lang="en-GB" sz="1800" dirty="0" err="1"/>
              <a:t>int</a:t>
            </a:r>
            <a:r>
              <a:rPr lang="en-GB" sz="1800" dirty="0"/>
              <a:t>,</a:t>
            </a:r>
          </a:p>
          <a:p>
            <a:pPr marL="0" indent="0">
              <a:buNone/>
            </a:pPr>
            <a:r>
              <a:rPr lang="en-GB" sz="1800" dirty="0"/>
              <a:t>CHECK (</a:t>
            </a:r>
            <a:r>
              <a:rPr lang="en-GB" sz="1800" dirty="0" err="1"/>
              <a:t>My_id</a:t>
            </a:r>
            <a:r>
              <a:rPr lang="en-GB" sz="1800" dirty="0"/>
              <a:t>&gt;0 AND Credit&lt;10000)</a:t>
            </a:r>
          </a:p>
          <a:p>
            <a:pPr marL="0" indent="0">
              <a:buNone/>
            </a:pPr>
            <a:r>
              <a:rPr lang="en-GB" sz="1800" dirty="0"/>
              <a:t>)</a:t>
            </a:r>
          </a:p>
        </p:txBody>
      </p:sp>
      <p:sp>
        <p:nvSpPr>
          <p:cNvPr id="2" name="Title 1"/>
          <p:cNvSpPr>
            <a:spLocks noGrp="1"/>
          </p:cNvSpPr>
          <p:nvPr>
            <p:ph type="title"/>
          </p:nvPr>
        </p:nvSpPr>
        <p:spPr/>
        <p:txBody>
          <a:bodyPr>
            <a:normAutofit fontScale="90000"/>
          </a:bodyPr>
          <a:lstStyle/>
          <a:p>
            <a:r>
              <a:rPr lang="en-GB" dirty="0"/>
              <a:t>Table constraints</a:t>
            </a:r>
          </a:p>
        </p:txBody>
      </p:sp>
    </p:spTree>
    <p:extLst>
      <p:ext uri="{BB962C8B-B14F-4D97-AF65-F5344CB8AC3E}">
        <p14:creationId xmlns:p14="http://schemas.microsoft.com/office/powerpoint/2010/main" val="4101462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fontScale="77500" lnSpcReduction="20000"/>
          </a:bodyPr>
          <a:lstStyle/>
          <a:p>
            <a:pPr marL="0" indent="0">
              <a:buNone/>
            </a:pPr>
            <a:r>
              <a:rPr lang="en-GB" sz="2300" dirty="0"/>
              <a:t>DEFAULT – gives a default value for a field. This is used if no value is specified when entering data</a:t>
            </a:r>
          </a:p>
          <a:p>
            <a:endParaRPr lang="en-GB" sz="2300" dirty="0"/>
          </a:p>
          <a:p>
            <a:pPr marL="0" indent="0">
              <a:buNone/>
            </a:pPr>
            <a:r>
              <a:rPr lang="en-GB" sz="2300" dirty="0"/>
              <a:t>CREATE TABLE example (</a:t>
            </a:r>
          </a:p>
          <a:p>
            <a:pPr marL="0" indent="0">
              <a:buNone/>
            </a:pPr>
            <a:r>
              <a:rPr lang="en-GB" sz="2300" dirty="0" err="1"/>
              <a:t>My_id</a:t>
            </a:r>
            <a:r>
              <a:rPr lang="en-GB" sz="2300" dirty="0"/>
              <a:t> </a:t>
            </a:r>
            <a:r>
              <a:rPr lang="en-GB" sz="2300" dirty="0" err="1"/>
              <a:t>int</a:t>
            </a:r>
            <a:r>
              <a:rPr lang="en-GB" sz="2300" dirty="0"/>
              <a:t> NOT NULL,</a:t>
            </a:r>
          </a:p>
          <a:p>
            <a:pPr marL="0" indent="0">
              <a:buNone/>
            </a:pPr>
            <a:r>
              <a:rPr lang="en-GB" sz="2300" dirty="0"/>
              <a:t>Status varchar(255) DEFAULT ‘ON-HOLD’</a:t>
            </a:r>
          </a:p>
          <a:p>
            <a:pPr marL="0" indent="0">
              <a:buNone/>
            </a:pPr>
            <a:r>
              <a:rPr lang="en-GB" sz="2300" dirty="0"/>
              <a:t>)</a:t>
            </a:r>
          </a:p>
          <a:p>
            <a:pPr marL="0" indent="0">
              <a:buNone/>
            </a:pPr>
            <a:endParaRPr lang="en-GB" sz="2300" dirty="0"/>
          </a:p>
          <a:p>
            <a:pPr marL="0" indent="0">
              <a:lnSpc>
                <a:spcPct val="140000"/>
              </a:lnSpc>
              <a:buNone/>
            </a:pPr>
            <a:r>
              <a:rPr lang="en-GB" sz="2300" dirty="0"/>
              <a:t>CREATE TABLE example (</a:t>
            </a:r>
          </a:p>
          <a:p>
            <a:pPr marL="0" indent="0">
              <a:lnSpc>
                <a:spcPct val="140000"/>
              </a:lnSpc>
              <a:buNone/>
            </a:pPr>
            <a:r>
              <a:rPr lang="en-GB" sz="2300" dirty="0" err="1"/>
              <a:t>My_id</a:t>
            </a:r>
            <a:r>
              <a:rPr lang="en-GB" sz="2300" dirty="0"/>
              <a:t> </a:t>
            </a:r>
            <a:r>
              <a:rPr lang="en-GB" sz="2300" dirty="0" err="1"/>
              <a:t>int</a:t>
            </a:r>
            <a:r>
              <a:rPr lang="en-GB" sz="2300" dirty="0"/>
              <a:t> NOT NULL,</a:t>
            </a:r>
          </a:p>
          <a:p>
            <a:pPr marL="0" indent="0">
              <a:lnSpc>
                <a:spcPct val="140000"/>
              </a:lnSpc>
              <a:buNone/>
            </a:pPr>
            <a:r>
              <a:rPr lang="en-GB" sz="2300" dirty="0" err="1"/>
              <a:t>OrderDate</a:t>
            </a:r>
            <a:r>
              <a:rPr lang="en-GB" sz="2300" dirty="0"/>
              <a:t> date DEFAULT GETDATE()</a:t>
            </a:r>
          </a:p>
          <a:p>
            <a:pPr marL="0" indent="0">
              <a:lnSpc>
                <a:spcPct val="140000"/>
              </a:lnSpc>
              <a:buNone/>
            </a:pPr>
            <a:r>
              <a:rPr lang="en-GB" sz="2300" dirty="0"/>
              <a:t>)</a:t>
            </a:r>
          </a:p>
          <a:p>
            <a:pPr marL="0" indent="0">
              <a:buNone/>
            </a:pPr>
            <a:endParaRPr lang="en-GB" sz="2300" dirty="0"/>
          </a:p>
        </p:txBody>
      </p:sp>
      <p:sp>
        <p:nvSpPr>
          <p:cNvPr id="7" name="Title 6"/>
          <p:cNvSpPr>
            <a:spLocks noGrp="1"/>
          </p:cNvSpPr>
          <p:nvPr>
            <p:ph type="title"/>
          </p:nvPr>
        </p:nvSpPr>
        <p:spPr/>
        <p:txBody>
          <a:bodyPr>
            <a:normAutofit fontScale="90000"/>
          </a:bodyPr>
          <a:lstStyle/>
          <a:p>
            <a:r>
              <a:rPr lang="en-GB" dirty="0"/>
              <a:t>Table constraints</a:t>
            </a:r>
          </a:p>
        </p:txBody>
      </p:sp>
    </p:spTree>
    <p:extLst>
      <p:ext uri="{BB962C8B-B14F-4D97-AF65-F5344CB8AC3E}">
        <p14:creationId xmlns:p14="http://schemas.microsoft.com/office/powerpoint/2010/main" val="703262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r>
              <a:rPr lang="en-GB" sz="1800" dirty="0"/>
              <a:t>To ‘create’ a new row, we use the INSERT INTO statement to ‘insert’ new data.</a:t>
            </a:r>
          </a:p>
          <a:p>
            <a:endParaRPr lang="en-GB" sz="1800" dirty="0"/>
          </a:p>
          <a:p>
            <a:r>
              <a:rPr lang="en-GB" sz="1800" dirty="0"/>
              <a:t>INSERT INTO </a:t>
            </a:r>
            <a:r>
              <a:rPr lang="en-GB" sz="1800" dirty="0" err="1"/>
              <a:t>table_name</a:t>
            </a:r>
            <a:r>
              <a:rPr lang="en-GB" sz="1800" dirty="0"/>
              <a:t> (column1, column2…) VALUES (value1, value2….)</a:t>
            </a:r>
          </a:p>
          <a:p>
            <a:endParaRPr lang="en-GB" sz="1800" dirty="0"/>
          </a:p>
          <a:p>
            <a:r>
              <a:rPr lang="en-GB" sz="1800" dirty="0"/>
              <a:t>Say we have the following table…</a:t>
            </a:r>
          </a:p>
        </p:txBody>
      </p:sp>
      <p:sp>
        <p:nvSpPr>
          <p:cNvPr id="2" name="Title 1"/>
          <p:cNvSpPr>
            <a:spLocks noGrp="1"/>
          </p:cNvSpPr>
          <p:nvPr>
            <p:ph type="title"/>
          </p:nvPr>
        </p:nvSpPr>
        <p:spPr/>
        <p:txBody>
          <a:bodyPr>
            <a:normAutofit fontScale="90000"/>
          </a:bodyPr>
          <a:lstStyle/>
          <a:p>
            <a:r>
              <a:rPr lang="en-GB" dirty="0"/>
              <a:t>Create</a:t>
            </a:r>
          </a:p>
        </p:txBody>
      </p:sp>
      <p:graphicFrame>
        <p:nvGraphicFramePr>
          <p:cNvPr id="7" name="Table 6"/>
          <p:cNvGraphicFramePr>
            <a:graphicFrameLocks noGrp="1"/>
          </p:cNvGraphicFramePr>
          <p:nvPr>
            <p:extLst>
              <p:ext uri="{D42A27DB-BD31-4B8C-83A1-F6EECF244321}">
                <p14:modId xmlns:p14="http://schemas.microsoft.com/office/powerpoint/2010/main" val="3998960973"/>
              </p:ext>
            </p:extLst>
          </p:nvPr>
        </p:nvGraphicFramePr>
        <p:xfrm>
          <a:off x="774662" y="3864667"/>
          <a:ext cx="8128000" cy="1335024"/>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477032463"/>
                    </a:ext>
                  </a:extLst>
                </a:gridCol>
                <a:gridCol w="1625600">
                  <a:extLst>
                    <a:ext uri="{9D8B030D-6E8A-4147-A177-3AD203B41FA5}">
                      <a16:colId xmlns:a16="http://schemas.microsoft.com/office/drawing/2014/main" val="3751431596"/>
                    </a:ext>
                  </a:extLst>
                </a:gridCol>
                <a:gridCol w="1625600">
                  <a:extLst>
                    <a:ext uri="{9D8B030D-6E8A-4147-A177-3AD203B41FA5}">
                      <a16:colId xmlns:a16="http://schemas.microsoft.com/office/drawing/2014/main" val="1841947631"/>
                    </a:ext>
                  </a:extLst>
                </a:gridCol>
                <a:gridCol w="1625600">
                  <a:extLst>
                    <a:ext uri="{9D8B030D-6E8A-4147-A177-3AD203B41FA5}">
                      <a16:colId xmlns:a16="http://schemas.microsoft.com/office/drawing/2014/main" val="1287220301"/>
                    </a:ext>
                  </a:extLst>
                </a:gridCol>
                <a:gridCol w="1625600">
                  <a:extLst>
                    <a:ext uri="{9D8B030D-6E8A-4147-A177-3AD203B41FA5}">
                      <a16:colId xmlns:a16="http://schemas.microsoft.com/office/drawing/2014/main" val="467824689"/>
                    </a:ext>
                  </a:extLst>
                </a:gridCol>
              </a:tblGrid>
              <a:tr h="445008">
                <a:tc>
                  <a:txBody>
                    <a:bodyPr/>
                    <a:lstStyle/>
                    <a:p>
                      <a:r>
                        <a:rPr lang="en-GB" sz="2200" dirty="0" err="1"/>
                        <a:t>My_ID</a:t>
                      </a:r>
                      <a:endParaRPr lang="en-GB" sz="2200" dirty="0"/>
                    </a:p>
                  </a:txBody>
                  <a:tcPr marL="121920" marR="121920" marT="54864" marB="54864"/>
                </a:tc>
                <a:tc>
                  <a:txBody>
                    <a:bodyPr/>
                    <a:lstStyle/>
                    <a:p>
                      <a:r>
                        <a:rPr lang="en-GB" sz="2200" dirty="0" err="1"/>
                        <a:t>F_Name</a:t>
                      </a:r>
                      <a:endParaRPr lang="en-GB" sz="2200" dirty="0"/>
                    </a:p>
                  </a:txBody>
                  <a:tcPr marL="121920" marR="121920" marT="54864" marB="54864"/>
                </a:tc>
                <a:tc>
                  <a:txBody>
                    <a:bodyPr/>
                    <a:lstStyle/>
                    <a:p>
                      <a:r>
                        <a:rPr lang="en-GB" sz="2200" dirty="0" err="1"/>
                        <a:t>L_Name</a:t>
                      </a:r>
                      <a:endParaRPr lang="en-GB" sz="2200" dirty="0"/>
                    </a:p>
                  </a:txBody>
                  <a:tcPr marL="121920" marR="121920" marT="54864" marB="54864"/>
                </a:tc>
                <a:tc>
                  <a:txBody>
                    <a:bodyPr/>
                    <a:lstStyle/>
                    <a:p>
                      <a:r>
                        <a:rPr lang="en-GB" sz="2200" dirty="0"/>
                        <a:t>Age</a:t>
                      </a:r>
                    </a:p>
                  </a:txBody>
                  <a:tcPr marL="121920" marR="121920" marT="54864" marB="54864"/>
                </a:tc>
                <a:tc>
                  <a:txBody>
                    <a:bodyPr/>
                    <a:lstStyle/>
                    <a:p>
                      <a:r>
                        <a:rPr lang="en-GB" sz="2200" dirty="0"/>
                        <a:t>Country</a:t>
                      </a:r>
                    </a:p>
                  </a:txBody>
                  <a:tcPr marL="121920" marR="121920" marT="54864" marB="54864"/>
                </a:tc>
                <a:extLst>
                  <a:ext uri="{0D108BD9-81ED-4DB2-BD59-A6C34878D82A}">
                    <a16:rowId xmlns:a16="http://schemas.microsoft.com/office/drawing/2014/main" val="4129578968"/>
                  </a:ext>
                </a:extLst>
              </a:tr>
              <a:tr h="445008">
                <a:tc>
                  <a:txBody>
                    <a:bodyPr/>
                    <a:lstStyle/>
                    <a:p>
                      <a:r>
                        <a:rPr lang="en-GB" sz="2200" dirty="0"/>
                        <a:t>8</a:t>
                      </a:r>
                    </a:p>
                  </a:txBody>
                  <a:tcPr marL="121920" marR="121920" marT="54864" marB="54864"/>
                </a:tc>
                <a:tc>
                  <a:txBody>
                    <a:bodyPr/>
                    <a:lstStyle/>
                    <a:p>
                      <a:r>
                        <a:rPr lang="en-GB" sz="2200" dirty="0"/>
                        <a:t>John</a:t>
                      </a:r>
                    </a:p>
                  </a:txBody>
                  <a:tcPr marL="121920" marR="121920" marT="54864" marB="54864"/>
                </a:tc>
                <a:tc>
                  <a:txBody>
                    <a:bodyPr/>
                    <a:lstStyle/>
                    <a:p>
                      <a:r>
                        <a:rPr lang="en-GB" sz="2200" dirty="0"/>
                        <a:t>Smith</a:t>
                      </a:r>
                    </a:p>
                  </a:txBody>
                  <a:tcPr marL="121920" marR="121920" marT="54864" marB="54864"/>
                </a:tc>
                <a:tc>
                  <a:txBody>
                    <a:bodyPr/>
                    <a:lstStyle/>
                    <a:p>
                      <a:r>
                        <a:rPr lang="en-GB" sz="2200" dirty="0"/>
                        <a:t>24</a:t>
                      </a:r>
                    </a:p>
                  </a:txBody>
                  <a:tcPr marL="121920" marR="121920" marT="54864" marB="54864"/>
                </a:tc>
                <a:tc>
                  <a:txBody>
                    <a:bodyPr/>
                    <a:lstStyle/>
                    <a:p>
                      <a:r>
                        <a:rPr lang="en-GB" sz="2200" dirty="0"/>
                        <a:t>Norway</a:t>
                      </a:r>
                    </a:p>
                  </a:txBody>
                  <a:tcPr marL="121920" marR="121920" marT="54864" marB="54864"/>
                </a:tc>
                <a:extLst>
                  <a:ext uri="{0D108BD9-81ED-4DB2-BD59-A6C34878D82A}">
                    <a16:rowId xmlns:a16="http://schemas.microsoft.com/office/drawing/2014/main" val="973346709"/>
                  </a:ext>
                </a:extLst>
              </a:tr>
              <a:tr h="445008">
                <a:tc>
                  <a:txBody>
                    <a:bodyPr/>
                    <a:lstStyle/>
                    <a:p>
                      <a:r>
                        <a:rPr lang="en-GB" sz="2200" dirty="0"/>
                        <a:t>9</a:t>
                      </a:r>
                    </a:p>
                  </a:txBody>
                  <a:tcPr marL="121920" marR="121920" marT="54864" marB="54864"/>
                </a:tc>
                <a:tc>
                  <a:txBody>
                    <a:bodyPr/>
                    <a:lstStyle/>
                    <a:p>
                      <a:r>
                        <a:rPr lang="en-GB" sz="2200" dirty="0"/>
                        <a:t>Daisy</a:t>
                      </a:r>
                    </a:p>
                  </a:txBody>
                  <a:tcPr marL="121920" marR="121920" marT="54864" marB="54864"/>
                </a:tc>
                <a:tc>
                  <a:txBody>
                    <a:bodyPr/>
                    <a:lstStyle/>
                    <a:p>
                      <a:r>
                        <a:rPr lang="en-GB" sz="2200" dirty="0"/>
                        <a:t>Day</a:t>
                      </a:r>
                    </a:p>
                  </a:txBody>
                  <a:tcPr marL="121920" marR="121920" marT="54864" marB="54864"/>
                </a:tc>
                <a:tc>
                  <a:txBody>
                    <a:bodyPr/>
                    <a:lstStyle/>
                    <a:p>
                      <a:r>
                        <a:rPr lang="en-GB" sz="2200" dirty="0"/>
                        <a:t>21</a:t>
                      </a:r>
                    </a:p>
                  </a:txBody>
                  <a:tcPr marL="121920" marR="121920" marT="54864" marB="54864"/>
                </a:tc>
                <a:tc>
                  <a:txBody>
                    <a:bodyPr/>
                    <a:lstStyle/>
                    <a:p>
                      <a:r>
                        <a:rPr lang="en-GB" sz="2200" dirty="0"/>
                        <a:t>England</a:t>
                      </a:r>
                    </a:p>
                  </a:txBody>
                  <a:tcPr marL="121920" marR="121920" marT="54864" marB="54864"/>
                </a:tc>
                <a:extLst>
                  <a:ext uri="{0D108BD9-81ED-4DB2-BD59-A6C34878D82A}">
                    <a16:rowId xmlns:a16="http://schemas.microsoft.com/office/drawing/2014/main" val="3291154930"/>
                  </a:ext>
                </a:extLst>
              </a:tr>
            </a:tbl>
          </a:graphicData>
        </a:graphic>
      </p:graphicFrame>
    </p:spTree>
    <p:extLst>
      <p:ext uri="{BB962C8B-B14F-4D97-AF65-F5344CB8AC3E}">
        <p14:creationId xmlns:p14="http://schemas.microsoft.com/office/powerpoint/2010/main" val="1132091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5042559" cy="4546800"/>
          </a:xfrm>
        </p:spPr>
        <p:txBody>
          <a:bodyPr>
            <a:normAutofit/>
          </a:bodyPr>
          <a:lstStyle/>
          <a:p>
            <a:r>
              <a:rPr lang="en-GB" sz="1800" dirty="0"/>
              <a:t>We create the table like so…</a:t>
            </a:r>
          </a:p>
          <a:p>
            <a:endParaRPr lang="en-GB" sz="1800" dirty="0"/>
          </a:p>
          <a:p>
            <a:pPr marL="0" indent="0">
              <a:buNone/>
            </a:pPr>
            <a:r>
              <a:rPr lang="en-GB" sz="1800" dirty="0"/>
              <a:t>	CREATE TABLE people (</a:t>
            </a:r>
          </a:p>
          <a:p>
            <a:pPr marL="0" indent="0">
              <a:buNone/>
            </a:pPr>
            <a:r>
              <a:rPr lang="en-GB" sz="1800" dirty="0"/>
              <a:t>	</a:t>
            </a:r>
            <a:r>
              <a:rPr lang="en-GB" sz="1800" dirty="0" err="1"/>
              <a:t>My_ID</a:t>
            </a:r>
            <a:r>
              <a:rPr lang="en-GB" sz="1800" dirty="0"/>
              <a:t> </a:t>
            </a:r>
            <a:r>
              <a:rPr lang="en-GB" sz="1800" dirty="0" err="1"/>
              <a:t>int</a:t>
            </a:r>
            <a:r>
              <a:rPr lang="en-GB" sz="1800" dirty="0"/>
              <a:t> NOT NULL 	AUTO_INCREMENT,</a:t>
            </a:r>
          </a:p>
          <a:p>
            <a:pPr marL="0" indent="0">
              <a:buNone/>
            </a:pPr>
            <a:r>
              <a:rPr lang="en-GB" sz="1800" dirty="0"/>
              <a:t>	</a:t>
            </a:r>
            <a:r>
              <a:rPr lang="en-GB" sz="1800" dirty="0" err="1"/>
              <a:t>F_Name</a:t>
            </a:r>
            <a:r>
              <a:rPr lang="en-GB" sz="1800" dirty="0"/>
              <a:t> varchar(255),</a:t>
            </a:r>
          </a:p>
          <a:p>
            <a:pPr marL="0" indent="0">
              <a:buNone/>
            </a:pPr>
            <a:r>
              <a:rPr lang="en-GB" sz="1800" dirty="0"/>
              <a:t>	</a:t>
            </a:r>
            <a:r>
              <a:rPr lang="en-GB" sz="1800" dirty="0" err="1"/>
              <a:t>L_Name</a:t>
            </a:r>
            <a:r>
              <a:rPr lang="en-GB" sz="1800" dirty="0"/>
              <a:t> varchar(255),</a:t>
            </a:r>
          </a:p>
          <a:p>
            <a:pPr marL="0" indent="0">
              <a:buNone/>
            </a:pPr>
            <a:r>
              <a:rPr lang="en-GB" sz="1800" dirty="0"/>
              <a:t>	Age </a:t>
            </a:r>
            <a:r>
              <a:rPr lang="en-GB" sz="1800" dirty="0" err="1"/>
              <a:t>int</a:t>
            </a:r>
            <a:r>
              <a:rPr lang="en-GB" sz="1800" dirty="0"/>
              <a:t>,</a:t>
            </a:r>
          </a:p>
          <a:p>
            <a:pPr marL="0" indent="0">
              <a:buNone/>
            </a:pPr>
            <a:r>
              <a:rPr lang="en-GB" sz="1800" dirty="0"/>
              <a:t>	Country varchar(255),</a:t>
            </a:r>
          </a:p>
          <a:p>
            <a:pPr marL="0" indent="0">
              <a:buNone/>
            </a:pPr>
            <a:r>
              <a:rPr lang="en-GB" sz="1800" dirty="0"/>
              <a:t>	PRIMARY KEY (</a:t>
            </a:r>
            <a:r>
              <a:rPr lang="en-GB" sz="1800" dirty="0" err="1"/>
              <a:t>My_ID</a:t>
            </a:r>
            <a:r>
              <a:rPr lang="en-GB" sz="1800" dirty="0"/>
              <a:t>)</a:t>
            </a:r>
          </a:p>
          <a:p>
            <a:pPr marL="0" indent="0">
              <a:buNone/>
            </a:pPr>
            <a:r>
              <a:rPr lang="en-GB" sz="1800" dirty="0"/>
              <a:t>	);</a:t>
            </a:r>
          </a:p>
        </p:txBody>
      </p:sp>
      <p:sp>
        <p:nvSpPr>
          <p:cNvPr id="2" name="Title 1"/>
          <p:cNvSpPr>
            <a:spLocks noGrp="1"/>
          </p:cNvSpPr>
          <p:nvPr>
            <p:ph type="title"/>
          </p:nvPr>
        </p:nvSpPr>
        <p:spPr/>
        <p:txBody>
          <a:bodyPr>
            <a:normAutofit fontScale="90000"/>
          </a:bodyPr>
          <a:lstStyle/>
          <a:p>
            <a:r>
              <a:rPr lang="en-GB" dirty="0"/>
              <a:t>Create</a:t>
            </a:r>
            <a:endParaRPr lang="en-US" dirty="0"/>
          </a:p>
        </p:txBody>
      </p:sp>
      <p:sp>
        <p:nvSpPr>
          <p:cNvPr id="8" name="Content Placeholder 3"/>
          <p:cNvSpPr>
            <a:spLocks noGrp="1"/>
          </p:cNvSpPr>
          <p:nvPr>
            <p:ph sz="quarter" idx="4294967295"/>
          </p:nvPr>
        </p:nvSpPr>
        <p:spPr>
          <a:xfrm>
            <a:off x="5404374" y="1537669"/>
            <a:ext cx="5470525" cy="4422775"/>
          </a:xfrm>
        </p:spPr>
        <p:txBody>
          <a:bodyPr>
            <a:normAutofit/>
          </a:bodyPr>
          <a:lstStyle/>
          <a:p>
            <a:r>
              <a:rPr lang="en-GB" sz="1800" dirty="0"/>
              <a:t>We can insert more data like so…</a:t>
            </a:r>
          </a:p>
          <a:p>
            <a:endParaRPr lang="en-GB" sz="1800" dirty="0"/>
          </a:p>
          <a:p>
            <a:pPr marL="0" indent="0">
              <a:buNone/>
            </a:pPr>
            <a:r>
              <a:rPr lang="en-GB" sz="1800" dirty="0"/>
              <a:t>	INSERT INTO people (</a:t>
            </a:r>
          </a:p>
          <a:p>
            <a:pPr marL="0" indent="0">
              <a:buNone/>
            </a:pPr>
            <a:r>
              <a:rPr lang="en-GB" sz="1800" dirty="0"/>
              <a:t>	</a:t>
            </a:r>
            <a:r>
              <a:rPr lang="en-GB" sz="1800" dirty="0" err="1"/>
              <a:t>F_Name</a:t>
            </a:r>
            <a:r>
              <a:rPr lang="en-GB" sz="1800" dirty="0"/>
              <a:t>, </a:t>
            </a:r>
            <a:r>
              <a:rPr lang="en-GB" sz="1800" dirty="0" err="1"/>
              <a:t>L_Name</a:t>
            </a:r>
            <a:r>
              <a:rPr lang="en-GB" sz="1800" dirty="0"/>
              <a:t>, Age, Country)</a:t>
            </a:r>
          </a:p>
          <a:p>
            <a:pPr marL="0" indent="0">
              <a:buNone/>
            </a:pPr>
            <a:r>
              <a:rPr lang="en-GB" sz="1800" dirty="0"/>
              <a:t>	VALUES (‘Alice’, ‘</a:t>
            </a:r>
            <a:r>
              <a:rPr lang="en-GB" sz="1800" dirty="0" err="1"/>
              <a:t>Beacher</a:t>
            </a:r>
            <a:r>
              <a:rPr lang="en-GB" sz="1800" dirty="0"/>
              <a:t>’, 26, ‘America’);</a:t>
            </a:r>
          </a:p>
        </p:txBody>
      </p:sp>
    </p:spTree>
    <p:extLst>
      <p:ext uri="{BB962C8B-B14F-4D97-AF65-F5344CB8AC3E}">
        <p14:creationId xmlns:p14="http://schemas.microsoft.com/office/powerpoint/2010/main" val="2418813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7617961" cy="4546800"/>
          </a:xfrm>
        </p:spPr>
        <p:txBody>
          <a:bodyPr>
            <a:normAutofit/>
          </a:bodyPr>
          <a:lstStyle/>
          <a:p>
            <a:r>
              <a:rPr lang="en-GB" sz="1800" dirty="0"/>
              <a:t>Before we start changing the tables we’ve made you need to understand referential actions</a:t>
            </a:r>
          </a:p>
          <a:p>
            <a:endParaRPr lang="en-GB" sz="1800" dirty="0"/>
          </a:p>
          <a:p>
            <a:r>
              <a:rPr lang="en-GB" sz="1800" dirty="0"/>
              <a:t>This basically means if we want to update or delete something that would affect a key value in a parent table that has matching rows in a child table you need to consider what you want to do about that</a:t>
            </a:r>
          </a:p>
          <a:p>
            <a:endParaRPr lang="en-GB" sz="1800" dirty="0"/>
          </a:p>
          <a:p>
            <a:r>
              <a:rPr lang="en-GB" sz="1800" dirty="0"/>
              <a:t>For example, if we deleted a customer row, would we want to delete all orders associated with that customer, assuming the order contains a foreign key that is the customer’s primary key</a:t>
            </a:r>
          </a:p>
        </p:txBody>
      </p:sp>
      <p:sp>
        <p:nvSpPr>
          <p:cNvPr id="2" name="Title 1"/>
          <p:cNvSpPr>
            <a:spLocks noGrp="1"/>
          </p:cNvSpPr>
          <p:nvPr>
            <p:ph type="title"/>
          </p:nvPr>
        </p:nvSpPr>
        <p:spPr/>
        <p:txBody>
          <a:bodyPr>
            <a:normAutofit fontScale="90000"/>
          </a:bodyPr>
          <a:lstStyle/>
          <a:p>
            <a:r>
              <a:rPr lang="en-GB" dirty="0"/>
              <a:t>Referential actions</a:t>
            </a:r>
            <a:endParaRPr lang="en-US" dirty="0"/>
          </a:p>
        </p:txBody>
      </p:sp>
    </p:spTree>
    <p:extLst>
      <p:ext uri="{BB962C8B-B14F-4D97-AF65-F5344CB8AC3E}">
        <p14:creationId xmlns:p14="http://schemas.microsoft.com/office/powerpoint/2010/main" val="1889022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8064835" cy="4546800"/>
          </a:xfrm>
        </p:spPr>
        <p:txBody>
          <a:bodyPr>
            <a:noAutofit/>
          </a:bodyPr>
          <a:lstStyle/>
          <a:p>
            <a:pPr marL="0" indent="0">
              <a:buNone/>
            </a:pPr>
            <a:r>
              <a:rPr lang="en-GB" sz="1600" dirty="0"/>
              <a:t>CASCADE – if you delete or update a record in a parent table it will automatically delete or update the matching row in the child table</a:t>
            </a:r>
          </a:p>
          <a:p>
            <a:endParaRPr lang="en-GB" sz="1600" dirty="0"/>
          </a:p>
          <a:p>
            <a:pPr marL="0" indent="0">
              <a:buNone/>
            </a:pPr>
            <a:r>
              <a:rPr lang="en-GB" sz="1600" dirty="0"/>
              <a:t>CREATE TABLE parent (</a:t>
            </a:r>
          </a:p>
          <a:p>
            <a:pPr marL="0" indent="0">
              <a:buNone/>
            </a:pPr>
            <a:r>
              <a:rPr lang="en-GB" sz="1600" dirty="0"/>
              <a:t>ID </a:t>
            </a:r>
            <a:r>
              <a:rPr lang="en-GB" sz="1600" dirty="0" err="1"/>
              <a:t>int</a:t>
            </a:r>
            <a:r>
              <a:rPr lang="en-GB" sz="1600" dirty="0"/>
              <a:t> NOT NULL,</a:t>
            </a:r>
          </a:p>
          <a:p>
            <a:pPr marL="0" indent="0">
              <a:buNone/>
            </a:pPr>
            <a:r>
              <a:rPr lang="en-GB" sz="1600" dirty="0"/>
              <a:t>PRIMARY KEY (ID)</a:t>
            </a:r>
          </a:p>
          <a:p>
            <a:pPr marL="0" indent="0">
              <a:buNone/>
            </a:pPr>
            <a:r>
              <a:rPr lang="en-GB" sz="1600" dirty="0"/>
              <a:t>);</a:t>
            </a:r>
          </a:p>
          <a:p>
            <a:endParaRPr lang="en-GB" sz="1600" dirty="0"/>
          </a:p>
          <a:p>
            <a:pPr marL="0" indent="0">
              <a:buNone/>
            </a:pPr>
            <a:r>
              <a:rPr lang="en-GB" sz="1600" dirty="0"/>
              <a:t>CREATE TABLE child (</a:t>
            </a:r>
          </a:p>
          <a:p>
            <a:pPr marL="0" indent="0">
              <a:buNone/>
            </a:pPr>
            <a:r>
              <a:rPr lang="en-GB" sz="1600" dirty="0"/>
              <a:t>ID </a:t>
            </a:r>
            <a:r>
              <a:rPr lang="en-GB" sz="1600" dirty="0" err="1"/>
              <a:t>int</a:t>
            </a:r>
            <a:r>
              <a:rPr lang="en-GB" sz="1600" dirty="0"/>
              <a:t>,</a:t>
            </a:r>
          </a:p>
          <a:p>
            <a:pPr marL="0" indent="0">
              <a:buNone/>
            </a:pPr>
            <a:r>
              <a:rPr lang="en-GB" sz="1600" dirty="0" err="1"/>
              <a:t>parent_id</a:t>
            </a:r>
            <a:r>
              <a:rPr lang="en-GB" sz="1600" dirty="0"/>
              <a:t> </a:t>
            </a:r>
            <a:r>
              <a:rPr lang="en-GB" sz="1600" dirty="0" err="1"/>
              <a:t>int</a:t>
            </a:r>
            <a:r>
              <a:rPr lang="en-GB" sz="1600" dirty="0"/>
              <a:t>,</a:t>
            </a:r>
          </a:p>
          <a:p>
            <a:pPr marL="0" indent="0">
              <a:buNone/>
            </a:pPr>
            <a:r>
              <a:rPr lang="en-GB" sz="1600" dirty="0"/>
              <a:t>FOREIGN KEY (</a:t>
            </a:r>
            <a:r>
              <a:rPr lang="en-GB" sz="1600" dirty="0" err="1"/>
              <a:t>parent_id</a:t>
            </a:r>
            <a:r>
              <a:rPr lang="en-GB" sz="1600" dirty="0"/>
              <a:t>) REFERENCES parent(ID) ON DELETE CASCADE</a:t>
            </a:r>
          </a:p>
          <a:p>
            <a:pPr marL="0" indent="0">
              <a:buNone/>
            </a:pPr>
            <a:r>
              <a:rPr lang="en-GB" sz="1600" dirty="0"/>
              <a:t>);</a:t>
            </a:r>
          </a:p>
          <a:p>
            <a:pPr>
              <a:lnSpc>
                <a:spcPct val="140000"/>
              </a:lnSpc>
            </a:pPr>
            <a:endParaRPr lang="en-GB" sz="1600" dirty="0"/>
          </a:p>
          <a:p>
            <a:endParaRPr lang="en-GB" sz="1600" dirty="0"/>
          </a:p>
          <a:p>
            <a:endParaRPr lang="en-GB" sz="1600" dirty="0"/>
          </a:p>
          <a:p>
            <a:endParaRPr lang="en-GB" sz="1600" dirty="0"/>
          </a:p>
        </p:txBody>
      </p:sp>
      <p:sp>
        <p:nvSpPr>
          <p:cNvPr id="8" name="Title 7"/>
          <p:cNvSpPr>
            <a:spLocks noGrp="1"/>
          </p:cNvSpPr>
          <p:nvPr>
            <p:ph type="title"/>
          </p:nvPr>
        </p:nvSpPr>
        <p:spPr/>
        <p:txBody>
          <a:bodyPr>
            <a:normAutofit fontScale="90000"/>
          </a:bodyPr>
          <a:lstStyle/>
          <a:p>
            <a:r>
              <a:rPr lang="en-GB" dirty="0"/>
              <a:t>Referential actions</a:t>
            </a:r>
          </a:p>
        </p:txBody>
      </p:sp>
    </p:spTree>
    <p:extLst>
      <p:ext uri="{BB962C8B-B14F-4D97-AF65-F5344CB8AC3E}">
        <p14:creationId xmlns:p14="http://schemas.microsoft.com/office/powerpoint/2010/main" val="3433277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Autofit/>
          </a:bodyPr>
          <a:lstStyle/>
          <a:p>
            <a:pPr marL="0" indent="0">
              <a:buNone/>
            </a:pPr>
            <a:r>
              <a:rPr lang="en-GB" sz="1600" dirty="0"/>
              <a:t>SET NULL – if you delete or update a row from the parent table, set the foreign key column(s) in the child table to NULL. Make sure you have not set columns as NOT NULL if you use this referential action.</a:t>
            </a:r>
          </a:p>
          <a:p>
            <a:pPr marL="0" indent="0">
              <a:buNone/>
            </a:pPr>
            <a:endParaRPr lang="en-GB" sz="1600" dirty="0"/>
          </a:p>
          <a:p>
            <a:pPr marL="0" indent="0">
              <a:buNone/>
            </a:pPr>
            <a:r>
              <a:rPr lang="en-GB" sz="1600" dirty="0"/>
              <a:t>CREATE TABLE parent (</a:t>
            </a:r>
          </a:p>
          <a:p>
            <a:pPr marL="0" indent="0">
              <a:buNone/>
            </a:pPr>
            <a:r>
              <a:rPr lang="en-GB" sz="1600" dirty="0"/>
              <a:t>ID </a:t>
            </a:r>
            <a:r>
              <a:rPr lang="en-GB" sz="1600" dirty="0" err="1"/>
              <a:t>int</a:t>
            </a:r>
            <a:r>
              <a:rPr lang="en-GB" sz="1600" dirty="0"/>
              <a:t> NOT NULL,</a:t>
            </a:r>
          </a:p>
          <a:p>
            <a:pPr marL="0" indent="0">
              <a:buNone/>
            </a:pPr>
            <a:r>
              <a:rPr lang="en-GB" sz="1600" dirty="0"/>
              <a:t>PRIMARY KEY (ID)</a:t>
            </a:r>
          </a:p>
          <a:p>
            <a:pPr marL="0" indent="0">
              <a:buNone/>
            </a:pPr>
            <a:r>
              <a:rPr lang="en-GB" sz="1600" dirty="0"/>
              <a:t>);</a:t>
            </a:r>
          </a:p>
          <a:p>
            <a:endParaRPr lang="en-GB" sz="1600" dirty="0"/>
          </a:p>
          <a:p>
            <a:pPr marL="0" indent="0">
              <a:buNone/>
            </a:pPr>
            <a:r>
              <a:rPr lang="en-GB" sz="1600" dirty="0"/>
              <a:t>CREATE TABLE child (</a:t>
            </a:r>
          </a:p>
          <a:p>
            <a:pPr marL="0" indent="0">
              <a:buNone/>
            </a:pPr>
            <a:r>
              <a:rPr lang="en-GB" sz="1600" dirty="0"/>
              <a:t>ID </a:t>
            </a:r>
            <a:r>
              <a:rPr lang="en-GB" sz="1600" dirty="0" err="1"/>
              <a:t>int</a:t>
            </a:r>
            <a:r>
              <a:rPr lang="en-GB" sz="1600" dirty="0"/>
              <a:t>,</a:t>
            </a:r>
          </a:p>
          <a:p>
            <a:pPr marL="0" indent="0">
              <a:buNone/>
            </a:pPr>
            <a:r>
              <a:rPr lang="en-GB" sz="1600" dirty="0" err="1"/>
              <a:t>parent_id</a:t>
            </a:r>
            <a:r>
              <a:rPr lang="en-GB" sz="1600" dirty="0"/>
              <a:t> </a:t>
            </a:r>
            <a:r>
              <a:rPr lang="en-GB" sz="1600" dirty="0" err="1"/>
              <a:t>int</a:t>
            </a:r>
            <a:r>
              <a:rPr lang="en-GB" sz="1600" dirty="0"/>
              <a:t>,</a:t>
            </a:r>
          </a:p>
          <a:p>
            <a:pPr marL="0" indent="0">
              <a:buNone/>
            </a:pPr>
            <a:r>
              <a:rPr lang="en-GB" sz="1600" dirty="0"/>
              <a:t>FOREIGN KEY (</a:t>
            </a:r>
            <a:r>
              <a:rPr lang="en-GB" sz="1600" dirty="0" err="1"/>
              <a:t>parent_id</a:t>
            </a:r>
            <a:r>
              <a:rPr lang="en-GB" sz="1600" dirty="0"/>
              <a:t>) REFERENCES parent(ID) ON DELETE SET NULL</a:t>
            </a:r>
          </a:p>
          <a:p>
            <a:pPr marL="0" indent="0">
              <a:buNone/>
            </a:pPr>
            <a:r>
              <a:rPr lang="en-GB" sz="1600" dirty="0"/>
              <a:t>);</a:t>
            </a:r>
          </a:p>
          <a:p>
            <a:endParaRPr lang="en-GB" sz="1600" dirty="0"/>
          </a:p>
          <a:p>
            <a:endParaRPr lang="en-GB" sz="1600" dirty="0"/>
          </a:p>
          <a:p>
            <a:endParaRPr lang="en-GB" sz="1600" dirty="0"/>
          </a:p>
          <a:p>
            <a:endParaRPr lang="en-GB" sz="1600" dirty="0"/>
          </a:p>
        </p:txBody>
      </p:sp>
      <p:sp>
        <p:nvSpPr>
          <p:cNvPr id="8" name="Title 7"/>
          <p:cNvSpPr>
            <a:spLocks noGrp="1"/>
          </p:cNvSpPr>
          <p:nvPr>
            <p:ph type="title"/>
          </p:nvPr>
        </p:nvSpPr>
        <p:spPr/>
        <p:txBody>
          <a:bodyPr>
            <a:normAutofit fontScale="90000"/>
          </a:bodyPr>
          <a:lstStyle/>
          <a:p>
            <a:r>
              <a:rPr lang="en-GB" dirty="0"/>
              <a:t>Referential actions</a:t>
            </a:r>
          </a:p>
        </p:txBody>
      </p:sp>
    </p:spTree>
    <p:extLst>
      <p:ext uri="{BB962C8B-B14F-4D97-AF65-F5344CB8AC3E}">
        <p14:creationId xmlns:p14="http://schemas.microsoft.com/office/powerpoint/2010/main" val="727307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fontScale="70000" lnSpcReduction="20000"/>
          </a:bodyPr>
          <a:lstStyle/>
          <a:p>
            <a:pPr marL="0" indent="0">
              <a:lnSpc>
                <a:spcPct val="110000"/>
              </a:lnSpc>
              <a:buNone/>
            </a:pPr>
            <a:r>
              <a:rPr lang="en-GB" sz="2300" dirty="0"/>
              <a:t>RESTRICT, NO ACTION – these are both the same in MySQL, it will simply reject the delete or update operation for the parent table. This is the default action if ON DELETE or ON UPDATE is not specified.</a:t>
            </a:r>
          </a:p>
          <a:p>
            <a:pPr>
              <a:lnSpc>
                <a:spcPct val="110000"/>
              </a:lnSpc>
            </a:pPr>
            <a:endParaRPr lang="en-GB" sz="2300" dirty="0"/>
          </a:p>
          <a:p>
            <a:pPr marL="0" indent="0">
              <a:lnSpc>
                <a:spcPct val="110000"/>
              </a:lnSpc>
              <a:buNone/>
            </a:pPr>
            <a:r>
              <a:rPr lang="en-GB" sz="2300" dirty="0"/>
              <a:t>CREATE TABLE parent (</a:t>
            </a:r>
          </a:p>
          <a:p>
            <a:pPr marL="0" indent="0">
              <a:lnSpc>
                <a:spcPct val="110000"/>
              </a:lnSpc>
              <a:buNone/>
            </a:pPr>
            <a:r>
              <a:rPr lang="en-GB" sz="2300" dirty="0"/>
              <a:t>ID </a:t>
            </a:r>
            <a:r>
              <a:rPr lang="en-GB" sz="2300" dirty="0" err="1"/>
              <a:t>int</a:t>
            </a:r>
            <a:r>
              <a:rPr lang="en-GB" sz="2300" dirty="0"/>
              <a:t> NOT NULL,</a:t>
            </a:r>
          </a:p>
          <a:p>
            <a:pPr marL="0" indent="0">
              <a:lnSpc>
                <a:spcPct val="110000"/>
              </a:lnSpc>
              <a:buNone/>
            </a:pPr>
            <a:r>
              <a:rPr lang="en-GB" sz="2300" dirty="0"/>
              <a:t>PRIMARY KEY (ID)</a:t>
            </a:r>
          </a:p>
          <a:p>
            <a:pPr marL="0" indent="0">
              <a:lnSpc>
                <a:spcPct val="110000"/>
              </a:lnSpc>
              <a:buNone/>
            </a:pPr>
            <a:r>
              <a:rPr lang="en-GB" sz="2300" dirty="0"/>
              <a:t>);</a:t>
            </a:r>
          </a:p>
          <a:p>
            <a:pPr marL="0" indent="0">
              <a:lnSpc>
                <a:spcPct val="110000"/>
              </a:lnSpc>
              <a:buNone/>
            </a:pPr>
            <a:endParaRPr lang="en-GB" sz="2300" dirty="0"/>
          </a:p>
          <a:p>
            <a:pPr marL="0" indent="0">
              <a:lnSpc>
                <a:spcPct val="110000"/>
              </a:lnSpc>
              <a:buNone/>
            </a:pPr>
            <a:r>
              <a:rPr lang="en-GB" sz="2300" dirty="0"/>
              <a:t>CREATE TABLE child (</a:t>
            </a:r>
          </a:p>
          <a:p>
            <a:pPr marL="0" indent="0">
              <a:lnSpc>
                <a:spcPct val="110000"/>
              </a:lnSpc>
              <a:buNone/>
            </a:pPr>
            <a:r>
              <a:rPr lang="en-GB" sz="2300" dirty="0"/>
              <a:t>ID </a:t>
            </a:r>
            <a:r>
              <a:rPr lang="en-GB" sz="2300" dirty="0" err="1"/>
              <a:t>int</a:t>
            </a:r>
            <a:r>
              <a:rPr lang="en-GB" sz="2300" dirty="0"/>
              <a:t>,</a:t>
            </a:r>
          </a:p>
          <a:p>
            <a:pPr marL="0" indent="0">
              <a:lnSpc>
                <a:spcPct val="110000"/>
              </a:lnSpc>
              <a:buNone/>
            </a:pPr>
            <a:r>
              <a:rPr lang="en-GB" sz="2300" dirty="0" err="1"/>
              <a:t>parent_id</a:t>
            </a:r>
            <a:r>
              <a:rPr lang="en-GB" sz="2300" dirty="0"/>
              <a:t> </a:t>
            </a:r>
            <a:r>
              <a:rPr lang="en-GB" sz="2300" dirty="0" err="1"/>
              <a:t>int</a:t>
            </a:r>
            <a:r>
              <a:rPr lang="en-GB" sz="2300" dirty="0"/>
              <a:t>,</a:t>
            </a:r>
          </a:p>
          <a:p>
            <a:pPr marL="0" indent="0">
              <a:lnSpc>
                <a:spcPct val="110000"/>
              </a:lnSpc>
              <a:buNone/>
            </a:pPr>
            <a:r>
              <a:rPr lang="en-GB" sz="2300" dirty="0"/>
              <a:t>FOREIGN KEY (</a:t>
            </a:r>
            <a:r>
              <a:rPr lang="en-GB" sz="2300" dirty="0" err="1"/>
              <a:t>parent_id</a:t>
            </a:r>
            <a:r>
              <a:rPr lang="en-GB" sz="2300" dirty="0"/>
              <a:t>) REFERENCES parent(ID) ON UPDATE RESTRICT ON DELETE RESTRICT</a:t>
            </a:r>
          </a:p>
          <a:p>
            <a:pPr marL="0" indent="0">
              <a:lnSpc>
                <a:spcPct val="110000"/>
              </a:lnSpc>
              <a:buNone/>
            </a:pPr>
            <a:r>
              <a:rPr lang="en-GB" sz="2300" dirty="0"/>
              <a:t>);</a:t>
            </a:r>
          </a:p>
          <a:p>
            <a:pPr marL="0" indent="0">
              <a:lnSpc>
                <a:spcPct val="140000"/>
              </a:lnSpc>
              <a:buNone/>
            </a:pPr>
            <a:endParaRPr lang="en-GB" sz="2400" dirty="0"/>
          </a:p>
          <a:p>
            <a:endParaRPr lang="en-GB" sz="2100" dirty="0"/>
          </a:p>
          <a:p>
            <a:endParaRPr lang="en-GB" sz="2100" dirty="0"/>
          </a:p>
          <a:p>
            <a:endParaRPr lang="en-GB" sz="2100" dirty="0"/>
          </a:p>
        </p:txBody>
      </p:sp>
      <p:sp>
        <p:nvSpPr>
          <p:cNvPr id="8" name="Title 7"/>
          <p:cNvSpPr>
            <a:spLocks noGrp="1"/>
          </p:cNvSpPr>
          <p:nvPr>
            <p:ph type="title"/>
          </p:nvPr>
        </p:nvSpPr>
        <p:spPr/>
        <p:txBody>
          <a:bodyPr>
            <a:normAutofit fontScale="90000"/>
          </a:bodyPr>
          <a:lstStyle/>
          <a:p>
            <a:r>
              <a:rPr lang="en-GB" dirty="0"/>
              <a:t>Referential actions</a:t>
            </a:r>
            <a:endParaRPr lang="en-US" dirty="0"/>
          </a:p>
        </p:txBody>
      </p:sp>
    </p:spTree>
    <p:extLst>
      <p:ext uri="{BB962C8B-B14F-4D97-AF65-F5344CB8AC3E}">
        <p14:creationId xmlns:p14="http://schemas.microsoft.com/office/powerpoint/2010/main" val="35470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What is a Database?</a:t>
            </a:r>
            <a:endParaRPr lang="en-US" dirty="0"/>
          </a:p>
        </p:txBody>
      </p:sp>
    </p:spTree>
    <p:extLst>
      <p:ext uri="{BB962C8B-B14F-4D97-AF65-F5344CB8AC3E}">
        <p14:creationId xmlns:p14="http://schemas.microsoft.com/office/powerpoint/2010/main" val="1251183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r>
              <a:rPr lang="en-GB" sz="1800" dirty="0"/>
              <a:t>Therefore, referential integrity is about relating tables via their content in order to maintain business rules.</a:t>
            </a:r>
          </a:p>
          <a:p>
            <a:endParaRPr lang="en-GB" sz="1800" dirty="0"/>
          </a:p>
          <a:p>
            <a:r>
              <a:rPr lang="en-GB" sz="1800" dirty="0"/>
              <a:t>This means preventing people from violating business rules via data manipulations.</a:t>
            </a:r>
          </a:p>
          <a:p>
            <a:endParaRPr lang="en-GB" sz="1800" dirty="0"/>
          </a:p>
          <a:p>
            <a:r>
              <a:rPr lang="en-GB" sz="1800" dirty="0"/>
              <a:t>What if we had a department table that was linked to our employees table and then deleted one of the entries?</a:t>
            </a:r>
          </a:p>
          <a:p>
            <a:endParaRPr lang="en-GB" sz="1800" dirty="0"/>
          </a:p>
          <a:p>
            <a:r>
              <a:rPr lang="en-GB" sz="1800" dirty="0"/>
              <a:t>Would all employees in the employee table with that department also be deleted?</a:t>
            </a:r>
          </a:p>
          <a:p>
            <a:endParaRPr lang="en-GB" sz="1800" dirty="0"/>
          </a:p>
          <a:p>
            <a:r>
              <a:rPr lang="en-GB" sz="1800" dirty="0"/>
              <a:t>We can enforce this! </a:t>
            </a:r>
          </a:p>
          <a:p>
            <a:endParaRPr lang="en-GB" sz="1800" dirty="0"/>
          </a:p>
          <a:p>
            <a:endParaRPr lang="en-GB" sz="1800" dirty="0"/>
          </a:p>
        </p:txBody>
      </p:sp>
      <p:sp>
        <p:nvSpPr>
          <p:cNvPr id="2" name="Title 1"/>
          <p:cNvSpPr>
            <a:spLocks noGrp="1"/>
          </p:cNvSpPr>
          <p:nvPr>
            <p:ph type="title"/>
          </p:nvPr>
        </p:nvSpPr>
        <p:spPr/>
        <p:txBody>
          <a:bodyPr>
            <a:normAutofit fontScale="90000"/>
          </a:bodyPr>
          <a:lstStyle/>
          <a:p>
            <a:r>
              <a:rPr lang="en-GB" dirty="0"/>
              <a:t>Referential integrity</a:t>
            </a:r>
            <a:endParaRPr lang="en-US" dirty="0"/>
          </a:p>
        </p:txBody>
      </p:sp>
    </p:spTree>
    <p:extLst>
      <p:ext uri="{BB962C8B-B14F-4D97-AF65-F5344CB8AC3E}">
        <p14:creationId xmlns:p14="http://schemas.microsoft.com/office/powerpoint/2010/main" val="1917800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pPr marL="0" indent="0">
              <a:buNone/>
            </a:pPr>
            <a:r>
              <a:rPr lang="en-GB" sz="1800" dirty="0"/>
              <a:t>DROP {DATABASE | SCHEMA} [IF EXISTS] </a:t>
            </a:r>
            <a:r>
              <a:rPr lang="en-GB" sz="1800" dirty="0" err="1"/>
              <a:t>db_name</a:t>
            </a:r>
            <a:endParaRPr lang="en-GB" sz="1800" dirty="0"/>
          </a:p>
          <a:p>
            <a:pPr algn="ctr"/>
            <a:endParaRPr lang="en-GB" sz="1800" dirty="0"/>
          </a:p>
          <a:p>
            <a:pPr marL="0" indent="0">
              <a:buNone/>
            </a:pPr>
            <a:r>
              <a:rPr lang="en-GB" sz="1800" dirty="0"/>
              <a:t>{DATABASE | SCHEMA} – specify either of these words, it will drop the database</a:t>
            </a:r>
          </a:p>
          <a:p>
            <a:endParaRPr lang="en-GB" sz="1800" dirty="0"/>
          </a:p>
          <a:p>
            <a:pPr marL="0" indent="0">
              <a:buNone/>
            </a:pPr>
            <a:r>
              <a:rPr lang="en-GB" sz="1800" dirty="0"/>
              <a:t>[IF EXISTS] – prevents an error occurring if the database doesn’t exist</a:t>
            </a:r>
          </a:p>
          <a:p>
            <a:endParaRPr lang="en-GB" sz="1800" dirty="0"/>
          </a:p>
          <a:p>
            <a:pPr marL="0" indent="0">
              <a:buNone/>
            </a:pPr>
            <a:r>
              <a:rPr lang="en-GB" sz="1800" dirty="0" err="1"/>
              <a:t>db_name</a:t>
            </a:r>
            <a:r>
              <a:rPr lang="en-GB" sz="1800" dirty="0"/>
              <a:t> – name of the database you want to delete</a:t>
            </a:r>
          </a:p>
          <a:p>
            <a:endParaRPr lang="en-GB" sz="1800" dirty="0"/>
          </a:p>
          <a:p>
            <a:pPr marL="0" indent="0">
              <a:buNone/>
            </a:pPr>
            <a:r>
              <a:rPr lang="en-GB" sz="1800" dirty="0"/>
              <a:t>This will delete all tables within the database as well so use carefully!</a:t>
            </a:r>
          </a:p>
          <a:p>
            <a:endParaRPr lang="en-GB" sz="1800" dirty="0"/>
          </a:p>
          <a:p>
            <a:pPr marL="0" indent="0">
              <a:buNone/>
            </a:pPr>
            <a:r>
              <a:rPr lang="en-GB" sz="1800" dirty="0"/>
              <a:t>DROP DATABASE IF EXISTS </a:t>
            </a:r>
            <a:r>
              <a:rPr lang="en-GB" sz="1800" dirty="0" err="1"/>
              <a:t>test_db</a:t>
            </a:r>
            <a:endParaRPr lang="en-GB" sz="1800" dirty="0"/>
          </a:p>
          <a:p>
            <a:endParaRPr lang="en-GB" sz="1800" dirty="0"/>
          </a:p>
        </p:txBody>
      </p:sp>
      <p:sp>
        <p:nvSpPr>
          <p:cNvPr id="2" name="Title 1"/>
          <p:cNvSpPr>
            <a:spLocks noGrp="1"/>
          </p:cNvSpPr>
          <p:nvPr>
            <p:ph type="title"/>
          </p:nvPr>
        </p:nvSpPr>
        <p:spPr/>
        <p:txBody>
          <a:bodyPr>
            <a:normAutofit fontScale="90000"/>
          </a:bodyPr>
          <a:lstStyle/>
          <a:p>
            <a:r>
              <a:rPr lang="en-GB" dirty="0"/>
              <a:t>Delete</a:t>
            </a:r>
            <a:endParaRPr lang="en-US" dirty="0"/>
          </a:p>
        </p:txBody>
      </p:sp>
    </p:spTree>
    <p:extLst>
      <p:ext uri="{BB962C8B-B14F-4D97-AF65-F5344CB8AC3E}">
        <p14:creationId xmlns:p14="http://schemas.microsoft.com/office/powerpoint/2010/main" val="678905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pPr marL="0" indent="0">
              <a:buNone/>
            </a:pPr>
            <a:r>
              <a:rPr lang="en-GB" sz="1800" dirty="0"/>
              <a:t>DROP TABLE [IF EXISTS] </a:t>
            </a:r>
            <a:r>
              <a:rPr lang="en-GB" sz="1800" dirty="0" err="1"/>
              <a:t>table_name</a:t>
            </a:r>
            <a:r>
              <a:rPr lang="en-GB" sz="1800" dirty="0"/>
              <a:t> </a:t>
            </a:r>
          </a:p>
          <a:p>
            <a:pPr algn="ctr"/>
            <a:endParaRPr lang="en-GB" sz="1800" dirty="0"/>
          </a:p>
          <a:p>
            <a:pPr marL="0" indent="0">
              <a:buNone/>
            </a:pPr>
            <a:r>
              <a:rPr lang="en-GB" sz="1800" dirty="0"/>
              <a:t>You can list multiple tables if you want to drop more than one</a:t>
            </a:r>
          </a:p>
          <a:p>
            <a:pPr marL="0" indent="0">
              <a:buNone/>
            </a:pPr>
            <a:r>
              <a:rPr lang="en-GB" sz="1800" dirty="0"/>
              <a:t>Table data and definitions are all removed so use carefully</a:t>
            </a:r>
          </a:p>
          <a:p>
            <a:pPr marL="0" indent="0">
              <a:buNone/>
            </a:pPr>
            <a:r>
              <a:rPr lang="en-GB" sz="1800" dirty="0"/>
              <a:t>If not all tables listed exist MySQL will still drop all tables that do exist</a:t>
            </a:r>
          </a:p>
          <a:p>
            <a:pPr marL="0" indent="0">
              <a:buNone/>
            </a:pPr>
            <a:endParaRPr lang="en-GB" sz="1800" dirty="0"/>
          </a:p>
          <a:p>
            <a:pPr marL="0" indent="0">
              <a:buNone/>
            </a:pPr>
            <a:r>
              <a:rPr lang="en-GB" sz="1800" dirty="0"/>
              <a:t>DROP TABLE </a:t>
            </a:r>
            <a:r>
              <a:rPr lang="en-GB" sz="1800" dirty="0" err="1"/>
              <a:t>test_table</a:t>
            </a:r>
            <a:endParaRPr lang="en-GB" sz="1800" dirty="0"/>
          </a:p>
        </p:txBody>
      </p:sp>
      <p:sp>
        <p:nvSpPr>
          <p:cNvPr id="2" name="Title 1"/>
          <p:cNvSpPr>
            <a:spLocks noGrp="1"/>
          </p:cNvSpPr>
          <p:nvPr>
            <p:ph type="title"/>
          </p:nvPr>
        </p:nvSpPr>
        <p:spPr/>
        <p:txBody>
          <a:bodyPr>
            <a:normAutofit fontScale="90000"/>
          </a:bodyPr>
          <a:lstStyle/>
          <a:p>
            <a:r>
              <a:rPr lang="en-GB" dirty="0"/>
              <a:t>Delete</a:t>
            </a:r>
            <a:endParaRPr lang="en-US" dirty="0"/>
          </a:p>
        </p:txBody>
      </p:sp>
    </p:spTree>
    <p:extLst>
      <p:ext uri="{BB962C8B-B14F-4D97-AF65-F5344CB8AC3E}">
        <p14:creationId xmlns:p14="http://schemas.microsoft.com/office/powerpoint/2010/main" val="2833637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r>
              <a:rPr lang="en-GB" sz="2100" dirty="0"/>
              <a:t>Deleting rows from a table uses the DELETE keyword</a:t>
            </a:r>
          </a:p>
          <a:p>
            <a:endParaRPr lang="en-GB" sz="2100" dirty="0"/>
          </a:p>
          <a:p>
            <a:r>
              <a:rPr lang="en-GB" sz="2100" dirty="0"/>
              <a:t>To delete rows you should specify a WHERE clause in order to specify what data you want to delete else it will delete everything!</a:t>
            </a:r>
            <a:endParaRPr lang="en-GB" sz="1400" dirty="0"/>
          </a:p>
          <a:p>
            <a:pPr lvl="1"/>
            <a:r>
              <a:rPr lang="en-GB" sz="2200" dirty="0"/>
              <a:t>DELETE FROM </a:t>
            </a:r>
            <a:r>
              <a:rPr lang="en-GB" sz="2200" dirty="0" err="1"/>
              <a:t>my_table</a:t>
            </a:r>
            <a:r>
              <a:rPr lang="en-GB" sz="2200" dirty="0"/>
              <a:t> WHERE status=‘inactive’;</a:t>
            </a:r>
          </a:p>
          <a:p>
            <a:pPr algn="ctr"/>
            <a:endParaRPr lang="en-GB" sz="2300" dirty="0"/>
          </a:p>
          <a:p>
            <a:r>
              <a:rPr lang="en-GB" sz="2100" dirty="0"/>
              <a:t>These DELETE commands can become much more complex by using some additional keywords that we will look at later</a:t>
            </a:r>
            <a:endParaRPr lang="en-GB" sz="3100" dirty="0"/>
          </a:p>
        </p:txBody>
      </p:sp>
      <p:sp>
        <p:nvSpPr>
          <p:cNvPr id="2" name="Title 1"/>
          <p:cNvSpPr>
            <a:spLocks noGrp="1"/>
          </p:cNvSpPr>
          <p:nvPr>
            <p:ph type="title"/>
          </p:nvPr>
        </p:nvSpPr>
        <p:spPr/>
        <p:txBody>
          <a:bodyPr>
            <a:normAutofit fontScale="90000"/>
          </a:bodyPr>
          <a:lstStyle/>
          <a:p>
            <a:r>
              <a:rPr lang="en-GB" dirty="0"/>
              <a:t>Delete</a:t>
            </a:r>
          </a:p>
        </p:txBody>
      </p:sp>
    </p:spTree>
    <p:extLst>
      <p:ext uri="{BB962C8B-B14F-4D97-AF65-F5344CB8AC3E}">
        <p14:creationId xmlns:p14="http://schemas.microsoft.com/office/powerpoint/2010/main" val="3231318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pPr algn="ctr"/>
            <a:endParaRPr lang="en-GB" sz="2300" dirty="0"/>
          </a:p>
          <a:p>
            <a:pPr algn="ctr"/>
            <a:endParaRPr lang="en-GB" sz="2300" dirty="0"/>
          </a:p>
          <a:p>
            <a:pPr algn="ctr"/>
            <a:endParaRPr lang="en-GB" sz="2300" dirty="0"/>
          </a:p>
          <a:p>
            <a:pPr algn="ctr"/>
            <a:endParaRPr lang="en-GB" sz="2300" dirty="0"/>
          </a:p>
          <a:p>
            <a:pPr lvl="1"/>
            <a:r>
              <a:rPr lang="en-GB" sz="2200" dirty="0"/>
              <a:t>DELETE FROM </a:t>
            </a:r>
            <a:r>
              <a:rPr lang="en-GB" sz="2200" dirty="0" err="1"/>
              <a:t>my_table</a:t>
            </a:r>
            <a:r>
              <a:rPr lang="en-GB" sz="2200" dirty="0"/>
              <a:t> WHERE status=‘inactive’;</a:t>
            </a:r>
          </a:p>
          <a:p>
            <a:pPr algn="ctr"/>
            <a:endParaRPr lang="en-GB" sz="2300" dirty="0"/>
          </a:p>
        </p:txBody>
      </p:sp>
      <p:sp>
        <p:nvSpPr>
          <p:cNvPr id="2" name="Title 1"/>
          <p:cNvSpPr>
            <a:spLocks noGrp="1"/>
          </p:cNvSpPr>
          <p:nvPr>
            <p:ph type="title"/>
          </p:nvPr>
        </p:nvSpPr>
        <p:spPr/>
        <p:txBody>
          <a:bodyPr>
            <a:normAutofit fontScale="90000"/>
          </a:bodyPr>
          <a:lstStyle/>
          <a:p>
            <a:r>
              <a:rPr lang="en-GB" dirty="0"/>
              <a:t>Delete</a:t>
            </a:r>
          </a:p>
        </p:txBody>
      </p:sp>
      <p:graphicFrame>
        <p:nvGraphicFramePr>
          <p:cNvPr id="7" name="Table 6"/>
          <p:cNvGraphicFramePr>
            <a:graphicFrameLocks noGrp="1"/>
          </p:cNvGraphicFramePr>
          <p:nvPr>
            <p:extLst>
              <p:ext uri="{D42A27DB-BD31-4B8C-83A1-F6EECF244321}">
                <p14:modId xmlns:p14="http://schemas.microsoft.com/office/powerpoint/2010/main" val="2824586908"/>
              </p:ext>
            </p:extLst>
          </p:nvPr>
        </p:nvGraphicFramePr>
        <p:xfrm>
          <a:off x="581035" y="1706414"/>
          <a:ext cx="9418680" cy="1335024"/>
        </p:xfrm>
        <a:graphic>
          <a:graphicData uri="http://schemas.openxmlformats.org/drawingml/2006/table">
            <a:tbl>
              <a:tblPr firstRow="1" bandRow="1">
                <a:tableStyleId>{5C22544A-7EE6-4342-B048-85BDC9FD1C3A}</a:tableStyleId>
              </a:tblPr>
              <a:tblGrid>
                <a:gridCol w="1569780">
                  <a:extLst>
                    <a:ext uri="{9D8B030D-6E8A-4147-A177-3AD203B41FA5}">
                      <a16:colId xmlns:a16="http://schemas.microsoft.com/office/drawing/2014/main" val="3477032463"/>
                    </a:ext>
                  </a:extLst>
                </a:gridCol>
                <a:gridCol w="1569780">
                  <a:extLst>
                    <a:ext uri="{9D8B030D-6E8A-4147-A177-3AD203B41FA5}">
                      <a16:colId xmlns:a16="http://schemas.microsoft.com/office/drawing/2014/main" val="3751431596"/>
                    </a:ext>
                  </a:extLst>
                </a:gridCol>
                <a:gridCol w="1569780">
                  <a:extLst>
                    <a:ext uri="{9D8B030D-6E8A-4147-A177-3AD203B41FA5}">
                      <a16:colId xmlns:a16="http://schemas.microsoft.com/office/drawing/2014/main" val="1841947631"/>
                    </a:ext>
                  </a:extLst>
                </a:gridCol>
                <a:gridCol w="1569780">
                  <a:extLst>
                    <a:ext uri="{9D8B030D-6E8A-4147-A177-3AD203B41FA5}">
                      <a16:colId xmlns:a16="http://schemas.microsoft.com/office/drawing/2014/main" val="1287220301"/>
                    </a:ext>
                  </a:extLst>
                </a:gridCol>
                <a:gridCol w="1569780">
                  <a:extLst>
                    <a:ext uri="{9D8B030D-6E8A-4147-A177-3AD203B41FA5}">
                      <a16:colId xmlns:a16="http://schemas.microsoft.com/office/drawing/2014/main" val="467824689"/>
                    </a:ext>
                  </a:extLst>
                </a:gridCol>
                <a:gridCol w="1569780">
                  <a:extLst>
                    <a:ext uri="{9D8B030D-6E8A-4147-A177-3AD203B41FA5}">
                      <a16:colId xmlns:a16="http://schemas.microsoft.com/office/drawing/2014/main" val="3699067301"/>
                    </a:ext>
                  </a:extLst>
                </a:gridCol>
              </a:tblGrid>
              <a:tr h="445008">
                <a:tc>
                  <a:txBody>
                    <a:bodyPr/>
                    <a:lstStyle/>
                    <a:p>
                      <a:r>
                        <a:rPr lang="en-GB" sz="2200" dirty="0" err="1"/>
                        <a:t>My_ID</a:t>
                      </a:r>
                      <a:endParaRPr lang="en-GB" sz="2200" dirty="0"/>
                    </a:p>
                  </a:txBody>
                  <a:tcPr marL="121920" marR="121920" marT="54864" marB="54864"/>
                </a:tc>
                <a:tc>
                  <a:txBody>
                    <a:bodyPr/>
                    <a:lstStyle/>
                    <a:p>
                      <a:r>
                        <a:rPr lang="en-GB" sz="2200" dirty="0" err="1"/>
                        <a:t>F_Name</a:t>
                      </a:r>
                      <a:endParaRPr lang="en-GB" sz="2200" dirty="0"/>
                    </a:p>
                  </a:txBody>
                  <a:tcPr marL="121920" marR="121920" marT="54864" marB="54864"/>
                </a:tc>
                <a:tc>
                  <a:txBody>
                    <a:bodyPr/>
                    <a:lstStyle/>
                    <a:p>
                      <a:r>
                        <a:rPr lang="en-GB" sz="2200" dirty="0" err="1"/>
                        <a:t>L_Name</a:t>
                      </a:r>
                      <a:endParaRPr lang="en-GB" sz="2200" dirty="0"/>
                    </a:p>
                  </a:txBody>
                  <a:tcPr marL="121920" marR="121920" marT="54864" marB="54864"/>
                </a:tc>
                <a:tc>
                  <a:txBody>
                    <a:bodyPr/>
                    <a:lstStyle/>
                    <a:p>
                      <a:r>
                        <a:rPr lang="en-GB" sz="2200" dirty="0"/>
                        <a:t>Age</a:t>
                      </a:r>
                    </a:p>
                  </a:txBody>
                  <a:tcPr marL="121920" marR="121920" marT="54864" marB="54864"/>
                </a:tc>
                <a:tc>
                  <a:txBody>
                    <a:bodyPr/>
                    <a:lstStyle/>
                    <a:p>
                      <a:r>
                        <a:rPr lang="en-GB" sz="2200" dirty="0"/>
                        <a:t>Country</a:t>
                      </a:r>
                    </a:p>
                  </a:txBody>
                  <a:tcPr marL="121920" marR="121920" marT="54864" marB="54864"/>
                </a:tc>
                <a:tc>
                  <a:txBody>
                    <a:bodyPr/>
                    <a:lstStyle/>
                    <a:p>
                      <a:r>
                        <a:rPr lang="en-GB" sz="2200" dirty="0"/>
                        <a:t>Status</a:t>
                      </a:r>
                    </a:p>
                  </a:txBody>
                  <a:tcPr marL="121920" marR="121920" marT="54864" marB="54864"/>
                </a:tc>
                <a:extLst>
                  <a:ext uri="{0D108BD9-81ED-4DB2-BD59-A6C34878D82A}">
                    <a16:rowId xmlns:a16="http://schemas.microsoft.com/office/drawing/2014/main" val="4129578968"/>
                  </a:ext>
                </a:extLst>
              </a:tr>
              <a:tr h="445008">
                <a:tc>
                  <a:txBody>
                    <a:bodyPr/>
                    <a:lstStyle/>
                    <a:p>
                      <a:r>
                        <a:rPr lang="en-GB" sz="2200" dirty="0"/>
                        <a:t>8</a:t>
                      </a:r>
                    </a:p>
                  </a:txBody>
                  <a:tcPr marL="121920" marR="121920" marT="54864" marB="54864"/>
                </a:tc>
                <a:tc>
                  <a:txBody>
                    <a:bodyPr/>
                    <a:lstStyle/>
                    <a:p>
                      <a:r>
                        <a:rPr lang="en-GB" sz="2200" dirty="0"/>
                        <a:t>John</a:t>
                      </a:r>
                    </a:p>
                  </a:txBody>
                  <a:tcPr marL="121920" marR="121920" marT="54864" marB="54864"/>
                </a:tc>
                <a:tc>
                  <a:txBody>
                    <a:bodyPr/>
                    <a:lstStyle/>
                    <a:p>
                      <a:r>
                        <a:rPr lang="en-GB" sz="2200" dirty="0"/>
                        <a:t>Smith</a:t>
                      </a:r>
                    </a:p>
                  </a:txBody>
                  <a:tcPr marL="121920" marR="121920" marT="54864" marB="54864"/>
                </a:tc>
                <a:tc>
                  <a:txBody>
                    <a:bodyPr/>
                    <a:lstStyle/>
                    <a:p>
                      <a:r>
                        <a:rPr lang="en-GB" sz="2200" dirty="0"/>
                        <a:t>24</a:t>
                      </a:r>
                    </a:p>
                  </a:txBody>
                  <a:tcPr marL="121920" marR="121920" marT="54864" marB="54864"/>
                </a:tc>
                <a:tc>
                  <a:txBody>
                    <a:bodyPr/>
                    <a:lstStyle/>
                    <a:p>
                      <a:r>
                        <a:rPr lang="en-GB" sz="2200" dirty="0"/>
                        <a:t>Norway</a:t>
                      </a:r>
                    </a:p>
                  </a:txBody>
                  <a:tcPr marL="121920" marR="121920" marT="54864" marB="54864"/>
                </a:tc>
                <a:tc>
                  <a:txBody>
                    <a:bodyPr/>
                    <a:lstStyle/>
                    <a:p>
                      <a:r>
                        <a:rPr lang="en-GB" sz="2200" dirty="0"/>
                        <a:t>active</a:t>
                      </a:r>
                    </a:p>
                  </a:txBody>
                  <a:tcPr marL="121920" marR="121920" marT="54864" marB="54864"/>
                </a:tc>
                <a:extLst>
                  <a:ext uri="{0D108BD9-81ED-4DB2-BD59-A6C34878D82A}">
                    <a16:rowId xmlns:a16="http://schemas.microsoft.com/office/drawing/2014/main" val="973346709"/>
                  </a:ext>
                </a:extLst>
              </a:tr>
              <a:tr h="445008">
                <a:tc>
                  <a:txBody>
                    <a:bodyPr/>
                    <a:lstStyle/>
                    <a:p>
                      <a:r>
                        <a:rPr lang="en-GB" sz="2200" dirty="0"/>
                        <a:t>9</a:t>
                      </a:r>
                    </a:p>
                  </a:txBody>
                  <a:tcPr marL="121920" marR="121920" marT="54864" marB="54864"/>
                </a:tc>
                <a:tc>
                  <a:txBody>
                    <a:bodyPr/>
                    <a:lstStyle/>
                    <a:p>
                      <a:r>
                        <a:rPr lang="en-GB" sz="2200" dirty="0"/>
                        <a:t>Daisy</a:t>
                      </a:r>
                    </a:p>
                  </a:txBody>
                  <a:tcPr marL="121920" marR="121920" marT="54864" marB="54864"/>
                </a:tc>
                <a:tc>
                  <a:txBody>
                    <a:bodyPr/>
                    <a:lstStyle/>
                    <a:p>
                      <a:r>
                        <a:rPr lang="en-GB" sz="2200" dirty="0"/>
                        <a:t>Day</a:t>
                      </a:r>
                    </a:p>
                  </a:txBody>
                  <a:tcPr marL="121920" marR="121920" marT="54864" marB="54864"/>
                </a:tc>
                <a:tc>
                  <a:txBody>
                    <a:bodyPr/>
                    <a:lstStyle/>
                    <a:p>
                      <a:r>
                        <a:rPr lang="en-GB" sz="2200" dirty="0"/>
                        <a:t>21</a:t>
                      </a:r>
                    </a:p>
                  </a:txBody>
                  <a:tcPr marL="121920" marR="121920" marT="54864" marB="54864"/>
                </a:tc>
                <a:tc>
                  <a:txBody>
                    <a:bodyPr/>
                    <a:lstStyle/>
                    <a:p>
                      <a:r>
                        <a:rPr lang="en-GB" sz="2200" dirty="0"/>
                        <a:t>England</a:t>
                      </a:r>
                    </a:p>
                  </a:txBody>
                  <a:tcPr marL="121920" marR="121920" marT="54864" marB="54864"/>
                </a:tc>
                <a:tc>
                  <a:txBody>
                    <a:bodyPr/>
                    <a:lstStyle/>
                    <a:p>
                      <a:r>
                        <a:rPr lang="en-GB" sz="2200" dirty="0"/>
                        <a:t>inactive</a:t>
                      </a:r>
                    </a:p>
                  </a:txBody>
                  <a:tcPr marL="121920" marR="121920" marT="54864" marB="54864"/>
                </a:tc>
                <a:extLst>
                  <a:ext uri="{0D108BD9-81ED-4DB2-BD59-A6C34878D82A}">
                    <a16:rowId xmlns:a16="http://schemas.microsoft.com/office/drawing/2014/main" val="329115493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72076164"/>
              </p:ext>
            </p:extLst>
          </p:nvPr>
        </p:nvGraphicFramePr>
        <p:xfrm>
          <a:off x="651594" y="4480381"/>
          <a:ext cx="9418680" cy="890016"/>
        </p:xfrm>
        <a:graphic>
          <a:graphicData uri="http://schemas.openxmlformats.org/drawingml/2006/table">
            <a:tbl>
              <a:tblPr firstRow="1" bandRow="1">
                <a:tableStyleId>{5C22544A-7EE6-4342-B048-85BDC9FD1C3A}</a:tableStyleId>
              </a:tblPr>
              <a:tblGrid>
                <a:gridCol w="1569780">
                  <a:extLst>
                    <a:ext uri="{9D8B030D-6E8A-4147-A177-3AD203B41FA5}">
                      <a16:colId xmlns:a16="http://schemas.microsoft.com/office/drawing/2014/main" val="3477032463"/>
                    </a:ext>
                  </a:extLst>
                </a:gridCol>
                <a:gridCol w="1569780">
                  <a:extLst>
                    <a:ext uri="{9D8B030D-6E8A-4147-A177-3AD203B41FA5}">
                      <a16:colId xmlns:a16="http://schemas.microsoft.com/office/drawing/2014/main" val="3751431596"/>
                    </a:ext>
                  </a:extLst>
                </a:gridCol>
                <a:gridCol w="1569780">
                  <a:extLst>
                    <a:ext uri="{9D8B030D-6E8A-4147-A177-3AD203B41FA5}">
                      <a16:colId xmlns:a16="http://schemas.microsoft.com/office/drawing/2014/main" val="1841947631"/>
                    </a:ext>
                  </a:extLst>
                </a:gridCol>
                <a:gridCol w="1569780">
                  <a:extLst>
                    <a:ext uri="{9D8B030D-6E8A-4147-A177-3AD203B41FA5}">
                      <a16:colId xmlns:a16="http://schemas.microsoft.com/office/drawing/2014/main" val="1287220301"/>
                    </a:ext>
                  </a:extLst>
                </a:gridCol>
                <a:gridCol w="1569780">
                  <a:extLst>
                    <a:ext uri="{9D8B030D-6E8A-4147-A177-3AD203B41FA5}">
                      <a16:colId xmlns:a16="http://schemas.microsoft.com/office/drawing/2014/main" val="467824689"/>
                    </a:ext>
                  </a:extLst>
                </a:gridCol>
                <a:gridCol w="1569780">
                  <a:extLst>
                    <a:ext uri="{9D8B030D-6E8A-4147-A177-3AD203B41FA5}">
                      <a16:colId xmlns:a16="http://schemas.microsoft.com/office/drawing/2014/main" val="3699067301"/>
                    </a:ext>
                  </a:extLst>
                </a:gridCol>
              </a:tblGrid>
              <a:tr h="445008">
                <a:tc>
                  <a:txBody>
                    <a:bodyPr/>
                    <a:lstStyle/>
                    <a:p>
                      <a:r>
                        <a:rPr lang="en-GB" sz="2200" dirty="0" err="1"/>
                        <a:t>My_ID</a:t>
                      </a:r>
                      <a:endParaRPr lang="en-GB" sz="2200" dirty="0"/>
                    </a:p>
                  </a:txBody>
                  <a:tcPr marL="121920" marR="121920" marT="54864" marB="54864"/>
                </a:tc>
                <a:tc>
                  <a:txBody>
                    <a:bodyPr/>
                    <a:lstStyle/>
                    <a:p>
                      <a:r>
                        <a:rPr lang="en-GB" sz="2200" dirty="0" err="1"/>
                        <a:t>F_Name</a:t>
                      </a:r>
                      <a:endParaRPr lang="en-GB" sz="2200" dirty="0"/>
                    </a:p>
                  </a:txBody>
                  <a:tcPr marL="121920" marR="121920" marT="54864" marB="54864"/>
                </a:tc>
                <a:tc>
                  <a:txBody>
                    <a:bodyPr/>
                    <a:lstStyle/>
                    <a:p>
                      <a:r>
                        <a:rPr lang="en-GB" sz="2200" dirty="0" err="1"/>
                        <a:t>L_Name</a:t>
                      </a:r>
                      <a:endParaRPr lang="en-GB" sz="2200" dirty="0"/>
                    </a:p>
                  </a:txBody>
                  <a:tcPr marL="121920" marR="121920" marT="54864" marB="54864"/>
                </a:tc>
                <a:tc>
                  <a:txBody>
                    <a:bodyPr/>
                    <a:lstStyle/>
                    <a:p>
                      <a:r>
                        <a:rPr lang="en-GB" sz="2200" dirty="0"/>
                        <a:t>Age</a:t>
                      </a:r>
                    </a:p>
                  </a:txBody>
                  <a:tcPr marL="121920" marR="121920" marT="54864" marB="54864"/>
                </a:tc>
                <a:tc>
                  <a:txBody>
                    <a:bodyPr/>
                    <a:lstStyle/>
                    <a:p>
                      <a:r>
                        <a:rPr lang="en-GB" sz="2200" dirty="0"/>
                        <a:t>Country</a:t>
                      </a:r>
                    </a:p>
                  </a:txBody>
                  <a:tcPr marL="121920" marR="121920" marT="54864" marB="54864"/>
                </a:tc>
                <a:tc>
                  <a:txBody>
                    <a:bodyPr/>
                    <a:lstStyle/>
                    <a:p>
                      <a:r>
                        <a:rPr lang="en-GB" sz="2200" dirty="0"/>
                        <a:t>Status</a:t>
                      </a:r>
                    </a:p>
                  </a:txBody>
                  <a:tcPr marL="121920" marR="121920" marT="54864" marB="54864"/>
                </a:tc>
                <a:extLst>
                  <a:ext uri="{0D108BD9-81ED-4DB2-BD59-A6C34878D82A}">
                    <a16:rowId xmlns:a16="http://schemas.microsoft.com/office/drawing/2014/main" val="4129578968"/>
                  </a:ext>
                </a:extLst>
              </a:tr>
              <a:tr h="445008">
                <a:tc>
                  <a:txBody>
                    <a:bodyPr/>
                    <a:lstStyle/>
                    <a:p>
                      <a:r>
                        <a:rPr lang="en-GB" sz="2200" dirty="0"/>
                        <a:t>8</a:t>
                      </a:r>
                    </a:p>
                  </a:txBody>
                  <a:tcPr marL="121920" marR="121920" marT="54864" marB="54864"/>
                </a:tc>
                <a:tc>
                  <a:txBody>
                    <a:bodyPr/>
                    <a:lstStyle/>
                    <a:p>
                      <a:r>
                        <a:rPr lang="en-GB" sz="2200" dirty="0"/>
                        <a:t>John</a:t>
                      </a:r>
                    </a:p>
                  </a:txBody>
                  <a:tcPr marL="121920" marR="121920" marT="54864" marB="54864"/>
                </a:tc>
                <a:tc>
                  <a:txBody>
                    <a:bodyPr/>
                    <a:lstStyle/>
                    <a:p>
                      <a:r>
                        <a:rPr lang="en-GB" sz="2200" dirty="0"/>
                        <a:t>Smith</a:t>
                      </a:r>
                    </a:p>
                  </a:txBody>
                  <a:tcPr marL="121920" marR="121920" marT="54864" marB="54864"/>
                </a:tc>
                <a:tc>
                  <a:txBody>
                    <a:bodyPr/>
                    <a:lstStyle/>
                    <a:p>
                      <a:r>
                        <a:rPr lang="en-GB" sz="2200" dirty="0"/>
                        <a:t>24</a:t>
                      </a:r>
                    </a:p>
                  </a:txBody>
                  <a:tcPr marL="121920" marR="121920" marT="54864" marB="54864"/>
                </a:tc>
                <a:tc>
                  <a:txBody>
                    <a:bodyPr/>
                    <a:lstStyle/>
                    <a:p>
                      <a:r>
                        <a:rPr lang="en-GB" sz="2200" dirty="0"/>
                        <a:t>Norway</a:t>
                      </a:r>
                    </a:p>
                  </a:txBody>
                  <a:tcPr marL="121920" marR="121920" marT="54864" marB="54864"/>
                </a:tc>
                <a:tc>
                  <a:txBody>
                    <a:bodyPr/>
                    <a:lstStyle/>
                    <a:p>
                      <a:r>
                        <a:rPr lang="en-GB" sz="2200" dirty="0"/>
                        <a:t>active</a:t>
                      </a:r>
                    </a:p>
                  </a:txBody>
                  <a:tcPr marL="121920" marR="121920" marT="54864" marB="54864"/>
                </a:tc>
                <a:extLst>
                  <a:ext uri="{0D108BD9-81ED-4DB2-BD59-A6C34878D82A}">
                    <a16:rowId xmlns:a16="http://schemas.microsoft.com/office/drawing/2014/main" val="973346709"/>
                  </a:ext>
                </a:extLst>
              </a:tr>
            </a:tbl>
          </a:graphicData>
        </a:graphic>
      </p:graphicFrame>
    </p:spTree>
    <p:extLst>
      <p:ext uri="{BB962C8B-B14F-4D97-AF65-F5344CB8AC3E}">
        <p14:creationId xmlns:p14="http://schemas.microsoft.com/office/powerpoint/2010/main" val="3352840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r>
              <a:rPr lang="en-GB" sz="2100" dirty="0"/>
              <a:t>We can update tables using the ALTER keyword</a:t>
            </a:r>
          </a:p>
          <a:p>
            <a:endParaRPr lang="en-GB" sz="2100" dirty="0"/>
          </a:p>
          <a:p>
            <a:r>
              <a:rPr lang="en-GB" sz="2100" dirty="0"/>
              <a:t>The ALTER keyword is quite flexible and can be used for a number of things.</a:t>
            </a:r>
          </a:p>
          <a:p>
            <a:endParaRPr lang="en-GB" sz="2100" dirty="0"/>
          </a:p>
          <a:p>
            <a:r>
              <a:rPr lang="en-GB" sz="2100" dirty="0"/>
              <a:t>Consider the table below…</a:t>
            </a:r>
            <a:endParaRPr lang="en-GB" sz="1400" dirty="0"/>
          </a:p>
        </p:txBody>
      </p:sp>
      <p:sp>
        <p:nvSpPr>
          <p:cNvPr id="2" name="Title 1"/>
          <p:cNvSpPr>
            <a:spLocks noGrp="1"/>
          </p:cNvSpPr>
          <p:nvPr>
            <p:ph type="title"/>
          </p:nvPr>
        </p:nvSpPr>
        <p:spPr/>
        <p:txBody>
          <a:bodyPr>
            <a:normAutofit fontScale="90000"/>
          </a:bodyPr>
          <a:lstStyle/>
          <a:p>
            <a:r>
              <a:rPr lang="en-GB" dirty="0"/>
              <a:t>Update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99448326"/>
              </p:ext>
            </p:extLst>
          </p:nvPr>
        </p:nvGraphicFramePr>
        <p:xfrm>
          <a:off x="856981" y="4135107"/>
          <a:ext cx="8128000" cy="1335024"/>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477032463"/>
                    </a:ext>
                  </a:extLst>
                </a:gridCol>
                <a:gridCol w="1625600">
                  <a:extLst>
                    <a:ext uri="{9D8B030D-6E8A-4147-A177-3AD203B41FA5}">
                      <a16:colId xmlns:a16="http://schemas.microsoft.com/office/drawing/2014/main" val="3751431596"/>
                    </a:ext>
                  </a:extLst>
                </a:gridCol>
                <a:gridCol w="1625600">
                  <a:extLst>
                    <a:ext uri="{9D8B030D-6E8A-4147-A177-3AD203B41FA5}">
                      <a16:colId xmlns:a16="http://schemas.microsoft.com/office/drawing/2014/main" val="1841947631"/>
                    </a:ext>
                  </a:extLst>
                </a:gridCol>
                <a:gridCol w="1625600">
                  <a:extLst>
                    <a:ext uri="{9D8B030D-6E8A-4147-A177-3AD203B41FA5}">
                      <a16:colId xmlns:a16="http://schemas.microsoft.com/office/drawing/2014/main" val="1287220301"/>
                    </a:ext>
                  </a:extLst>
                </a:gridCol>
                <a:gridCol w="1625600">
                  <a:extLst>
                    <a:ext uri="{9D8B030D-6E8A-4147-A177-3AD203B41FA5}">
                      <a16:colId xmlns:a16="http://schemas.microsoft.com/office/drawing/2014/main" val="467824689"/>
                    </a:ext>
                  </a:extLst>
                </a:gridCol>
              </a:tblGrid>
              <a:tr h="445008">
                <a:tc>
                  <a:txBody>
                    <a:bodyPr/>
                    <a:lstStyle/>
                    <a:p>
                      <a:r>
                        <a:rPr lang="en-GB" sz="2200" dirty="0" err="1"/>
                        <a:t>My_ID</a:t>
                      </a:r>
                      <a:endParaRPr lang="en-GB" sz="2200" dirty="0"/>
                    </a:p>
                  </a:txBody>
                  <a:tcPr marL="121920" marR="121920" marT="54864" marB="54864"/>
                </a:tc>
                <a:tc>
                  <a:txBody>
                    <a:bodyPr/>
                    <a:lstStyle/>
                    <a:p>
                      <a:r>
                        <a:rPr lang="en-GB" sz="2200" dirty="0" err="1"/>
                        <a:t>F_Name</a:t>
                      </a:r>
                      <a:endParaRPr lang="en-GB" sz="2200" dirty="0"/>
                    </a:p>
                  </a:txBody>
                  <a:tcPr marL="121920" marR="121920" marT="54864" marB="54864"/>
                </a:tc>
                <a:tc>
                  <a:txBody>
                    <a:bodyPr/>
                    <a:lstStyle/>
                    <a:p>
                      <a:r>
                        <a:rPr lang="en-GB" sz="2200" dirty="0" err="1"/>
                        <a:t>L_Name</a:t>
                      </a:r>
                      <a:endParaRPr lang="en-GB" sz="2200" dirty="0"/>
                    </a:p>
                  </a:txBody>
                  <a:tcPr marL="121920" marR="121920" marT="54864" marB="54864"/>
                </a:tc>
                <a:tc>
                  <a:txBody>
                    <a:bodyPr/>
                    <a:lstStyle/>
                    <a:p>
                      <a:r>
                        <a:rPr lang="en-GB" sz="2200" dirty="0"/>
                        <a:t>Age</a:t>
                      </a:r>
                    </a:p>
                  </a:txBody>
                  <a:tcPr marL="121920" marR="121920" marT="54864" marB="54864"/>
                </a:tc>
                <a:tc>
                  <a:txBody>
                    <a:bodyPr/>
                    <a:lstStyle/>
                    <a:p>
                      <a:r>
                        <a:rPr lang="en-GB" sz="2200" dirty="0"/>
                        <a:t>Country</a:t>
                      </a:r>
                    </a:p>
                  </a:txBody>
                  <a:tcPr marL="121920" marR="121920" marT="54864" marB="54864"/>
                </a:tc>
                <a:extLst>
                  <a:ext uri="{0D108BD9-81ED-4DB2-BD59-A6C34878D82A}">
                    <a16:rowId xmlns:a16="http://schemas.microsoft.com/office/drawing/2014/main" val="4129578968"/>
                  </a:ext>
                </a:extLst>
              </a:tr>
              <a:tr h="445008">
                <a:tc>
                  <a:txBody>
                    <a:bodyPr/>
                    <a:lstStyle/>
                    <a:p>
                      <a:r>
                        <a:rPr lang="en-GB" sz="2200" dirty="0"/>
                        <a:t>8</a:t>
                      </a:r>
                    </a:p>
                  </a:txBody>
                  <a:tcPr marL="121920" marR="121920" marT="54864" marB="54864"/>
                </a:tc>
                <a:tc>
                  <a:txBody>
                    <a:bodyPr/>
                    <a:lstStyle/>
                    <a:p>
                      <a:r>
                        <a:rPr lang="en-GB" sz="2200" dirty="0"/>
                        <a:t>John</a:t>
                      </a:r>
                    </a:p>
                  </a:txBody>
                  <a:tcPr marL="121920" marR="121920" marT="54864" marB="54864"/>
                </a:tc>
                <a:tc>
                  <a:txBody>
                    <a:bodyPr/>
                    <a:lstStyle/>
                    <a:p>
                      <a:r>
                        <a:rPr lang="en-GB" sz="2200" dirty="0"/>
                        <a:t>Smith</a:t>
                      </a:r>
                    </a:p>
                  </a:txBody>
                  <a:tcPr marL="121920" marR="121920" marT="54864" marB="54864"/>
                </a:tc>
                <a:tc>
                  <a:txBody>
                    <a:bodyPr/>
                    <a:lstStyle/>
                    <a:p>
                      <a:r>
                        <a:rPr lang="en-GB" sz="2200" dirty="0"/>
                        <a:t>24</a:t>
                      </a:r>
                    </a:p>
                  </a:txBody>
                  <a:tcPr marL="121920" marR="121920" marT="54864" marB="54864"/>
                </a:tc>
                <a:tc>
                  <a:txBody>
                    <a:bodyPr/>
                    <a:lstStyle/>
                    <a:p>
                      <a:r>
                        <a:rPr lang="en-GB" sz="2200" dirty="0"/>
                        <a:t>Norway</a:t>
                      </a:r>
                    </a:p>
                  </a:txBody>
                  <a:tcPr marL="121920" marR="121920" marT="54864" marB="54864"/>
                </a:tc>
                <a:extLst>
                  <a:ext uri="{0D108BD9-81ED-4DB2-BD59-A6C34878D82A}">
                    <a16:rowId xmlns:a16="http://schemas.microsoft.com/office/drawing/2014/main" val="973346709"/>
                  </a:ext>
                </a:extLst>
              </a:tr>
              <a:tr h="445008">
                <a:tc>
                  <a:txBody>
                    <a:bodyPr/>
                    <a:lstStyle/>
                    <a:p>
                      <a:r>
                        <a:rPr lang="en-GB" sz="2200" dirty="0"/>
                        <a:t>9</a:t>
                      </a:r>
                    </a:p>
                  </a:txBody>
                  <a:tcPr marL="121920" marR="121920" marT="54864" marB="54864"/>
                </a:tc>
                <a:tc>
                  <a:txBody>
                    <a:bodyPr/>
                    <a:lstStyle/>
                    <a:p>
                      <a:r>
                        <a:rPr lang="en-GB" sz="2200" dirty="0"/>
                        <a:t>Daisy</a:t>
                      </a:r>
                    </a:p>
                  </a:txBody>
                  <a:tcPr marL="121920" marR="121920" marT="54864" marB="54864"/>
                </a:tc>
                <a:tc>
                  <a:txBody>
                    <a:bodyPr/>
                    <a:lstStyle/>
                    <a:p>
                      <a:r>
                        <a:rPr lang="en-GB" sz="2200" dirty="0"/>
                        <a:t>Day</a:t>
                      </a:r>
                    </a:p>
                  </a:txBody>
                  <a:tcPr marL="121920" marR="121920" marT="54864" marB="54864"/>
                </a:tc>
                <a:tc>
                  <a:txBody>
                    <a:bodyPr/>
                    <a:lstStyle/>
                    <a:p>
                      <a:r>
                        <a:rPr lang="en-GB" sz="2200" dirty="0"/>
                        <a:t>21</a:t>
                      </a:r>
                    </a:p>
                  </a:txBody>
                  <a:tcPr marL="121920" marR="121920" marT="54864" marB="54864"/>
                </a:tc>
                <a:tc>
                  <a:txBody>
                    <a:bodyPr/>
                    <a:lstStyle/>
                    <a:p>
                      <a:r>
                        <a:rPr lang="en-GB" sz="2200" dirty="0"/>
                        <a:t>England</a:t>
                      </a:r>
                    </a:p>
                  </a:txBody>
                  <a:tcPr marL="121920" marR="121920" marT="54864" marB="54864"/>
                </a:tc>
                <a:extLst>
                  <a:ext uri="{0D108BD9-81ED-4DB2-BD59-A6C34878D82A}">
                    <a16:rowId xmlns:a16="http://schemas.microsoft.com/office/drawing/2014/main" val="3291154930"/>
                  </a:ext>
                </a:extLst>
              </a:tr>
            </a:tbl>
          </a:graphicData>
        </a:graphic>
      </p:graphicFrame>
    </p:spTree>
    <p:extLst>
      <p:ext uri="{BB962C8B-B14F-4D97-AF65-F5344CB8AC3E}">
        <p14:creationId xmlns:p14="http://schemas.microsoft.com/office/powerpoint/2010/main" val="275003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r>
              <a:rPr lang="en-GB" sz="2100" dirty="0"/>
              <a:t>To add the ‘Status’ column…</a:t>
            </a:r>
          </a:p>
          <a:p>
            <a:endParaRPr lang="en-GB" sz="2100" dirty="0"/>
          </a:p>
          <a:p>
            <a:endParaRPr lang="en-GB" sz="2100" dirty="0"/>
          </a:p>
          <a:p>
            <a:endParaRPr lang="en-GB" sz="2100" dirty="0"/>
          </a:p>
          <a:p>
            <a:endParaRPr lang="en-GB" sz="2100" dirty="0"/>
          </a:p>
          <a:p>
            <a:pPr lvl="1"/>
            <a:r>
              <a:rPr lang="en-GB" sz="1700" dirty="0"/>
              <a:t>ALTER TABLE </a:t>
            </a:r>
            <a:r>
              <a:rPr lang="en-GB" sz="1700" dirty="0" err="1"/>
              <a:t>my_table</a:t>
            </a:r>
            <a:r>
              <a:rPr lang="en-GB" sz="1700" dirty="0"/>
              <a:t> ADD Status </a:t>
            </a:r>
            <a:r>
              <a:rPr lang="en-GB" sz="1700" dirty="0" err="1"/>
              <a:t>int</a:t>
            </a:r>
            <a:endParaRPr lang="en-GB" sz="1700" dirty="0"/>
          </a:p>
        </p:txBody>
      </p:sp>
      <p:sp>
        <p:nvSpPr>
          <p:cNvPr id="2" name="Title 1"/>
          <p:cNvSpPr>
            <a:spLocks noGrp="1"/>
          </p:cNvSpPr>
          <p:nvPr>
            <p:ph type="title"/>
          </p:nvPr>
        </p:nvSpPr>
        <p:spPr/>
        <p:txBody>
          <a:bodyPr>
            <a:normAutofit fontScale="90000"/>
          </a:bodyPr>
          <a:lstStyle/>
          <a:p>
            <a:r>
              <a:rPr lang="en-GB" dirty="0"/>
              <a:t>Update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54127561"/>
              </p:ext>
            </p:extLst>
          </p:nvPr>
        </p:nvGraphicFramePr>
        <p:xfrm>
          <a:off x="908860" y="2132795"/>
          <a:ext cx="8128000" cy="1335024"/>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477032463"/>
                    </a:ext>
                  </a:extLst>
                </a:gridCol>
                <a:gridCol w="1625600">
                  <a:extLst>
                    <a:ext uri="{9D8B030D-6E8A-4147-A177-3AD203B41FA5}">
                      <a16:colId xmlns:a16="http://schemas.microsoft.com/office/drawing/2014/main" val="3751431596"/>
                    </a:ext>
                  </a:extLst>
                </a:gridCol>
                <a:gridCol w="1625600">
                  <a:extLst>
                    <a:ext uri="{9D8B030D-6E8A-4147-A177-3AD203B41FA5}">
                      <a16:colId xmlns:a16="http://schemas.microsoft.com/office/drawing/2014/main" val="1841947631"/>
                    </a:ext>
                  </a:extLst>
                </a:gridCol>
                <a:gridCol w="1625600">
                  <a:extLst>
                    <a:ext uri="{9D8B030D-6E8A-4147-A177-3AD203B41FA5}">
                      <a16:colId xmlns:a16="http://schemas.microsoft.com/office/drawing/2014/main" val="1287220301"/>
                    </a:ext>
                  </a:extLst>
                </a:gridCol>
                <a:gridCol w="1625600">
                  <a:extLst>
                    <a:ext uri="{9D8B030D-6E8A-4147-A177-3AD203B41FA5}">
                      <a16:colId xmlns:a16="http://schemas.microsoft.com/office/drawing/2014/main" val="467824689"/>
                    </a:ext>
                  </a:extLst>
                </a:gridCol>
              </a:tblGrid>
              <a:tr h="445008">
                <a:tc>
                  <a:txBody>
                    <a:bodyPr/>
                    <a:lstStyle/>
                    <a:p>
                      <a:r>
                        <a:rPr lang="en-GB" sz="2200" dirty="0" err="1"/>
                        <a:t>My_ID</a:t>
                      </a:r>
                      <a:endParaRPr lang="en-GB" sz="2200" dirty="0"/>
                    </a:p>
                  </a:txBody>
                  <a:tcPr marL="121920" marR="121920" marT="54864" marB="54864"/>
                </a:tc>
                <a:tc>
                  <a:txBody>
                    <a:bodyPr/>
                    <a:lstStyle/>
                    <a:p>
                      <a:r>
                        <a:rPr lang="en-GB" sz="2200" dirty="0" err="1"/>
                        <a:t>F_Name</a:t>
                      </a:r>
                      <a:endParaRPr lang="en-GB" sz="2200" dirty="0"/>
                    </a:p>
                  </a:txBody>
                  <a:tcPr marL="121920" marR="121920" marT="54864" marB="54864"/>
                </a:tc>
                <a:tc>
                  <a:txBody>
                    <a:bodyPr/>
                    <a:lstStyle/>
                    <a:p>
                      <a:r>
                        <a:rPr lang="en-GB" sz="2200" dirty="0" err="1"/>
                        <a:t>L_Name</a:t>
                      </a:r>
                      <a:endParaRPr lang="en-GB" sz="2200" dirty="0"/>
                    </a:p>
                  </a:txBody>
                  <a:tcPr marL="121920" marR="121920" marT="54864" marB="54864"/>
                </a:tc>
                <a:tc>
                  <a:txBody>
                    <a:bodyPr/>
                    <a:lstStyle/>
                    <a:p>
                      <a:r>
                        <a:rPr lang="en-GB" sz="2200" dirty="0"/>
                        <a:t>Age</a:t>
                      </a:r>
                    </a:p>
                  </a:txBody>
                  <a:tcPr marL="121920" marR="121920" marT="54864" marB="54864"/>
                </a:tc>
                <a:tc>
                  <a:txBody>
                    <a:bodyPr/>
                    <a:lstStyle/>
                    <a:p>
                      <a:r>
                        <a:rPr lang="en-GB" sz="2200" dirty="0"/>
                        <a:t>Country</a:t>
                      </a:r>
                    </a:p>
                  </a:txBody>
                  <a:tcPr marL="121920" marR="121920" marT="54864" marB="54864"/>
                </a:tc>
                <a:extLst>
                  <a:ext uri="{0D108BD9-81ED-4DB2-BD59-A6C34878D82A}">
                    <a16:rowId xmlns:a16="http://schemas.microsoft.com/office/drawing/2014/main" val="4129578968"/>
                  </a:ext>
                </a:extLst>
              </a:tr>
              <a:tr h="445008">
                <a:tc>
                  <a:txBody>
                    <a:bodyPr/>
                    <a:lstStyle/>
                    <a:p>
                      <a:r>
                        <a:rPr lang="en-GB" sz="2200" dirty="0"/>
                        <a:t>8</a:t>
                      </a:r>
                    </a:p>
                  </a:txBody>
                  <a:tcPr marL="121920" marR="121920" marT="54864" marB="54864"/>
                </a:tc>
                <a:tc>
                  <a:txBody>
                    <a:bodyPr/>
                    <a:lstStyle/>
                    <a:p>
                      <a:r>
                        <a:rPr lang="en-GB" sz="2200" dirty="0"/>
                        <a:t>John</a:t>
                      </a:r>
                    </a:p>
                  </a:txBody>
                  <a:tcPr marL="121920" marR="121920" marT="54864" marB="54864"/>
                </a:tc>
                <a:tc>
                  <a:txBody>
                    <a:bodyPr/>
                    <a:lstStyle/>
                    <a:p>
                      <a:r>
                        <a:rPr lang="en-GB" sz="2200" dirty="0"/>
                        <a:t>Smith</a:t>
                      </a:r>
                    </a:p>
                  </a:txBody>
                  <a:tcPr marL="121920" marR="121920" marT="54864" marB="54864"/>
                </a:tc>
                <a:tc>
                  <a:txBody>
                    <a:bodyPr/>
                    <a:lstStyle/>
                    <a:p>
                      <a:r>
                        <a:rPr lang="en-GB" sz="2200" dirty="0"/>
                        <a:t>24</a:t>
                      </a:r>
                    </a:p>
                  </a:txBody>
                  <a:tcPr marL="121920" marR="121920" marT="54864" marB="54864"/>
                </a:tc>
                <a:tc>
                  <a:txBody>
                    <a:bodyPr/>
                    <a:lstStyle/>
                    <a:p>
                      <a:r>
                        <a:rPr lang="en-GB" sz="2200" dirty="0"/>
                        <a:t>Norway</a:t>
                      </a:r>
                    </a:p>
                  </a:txBody>
                  <a:tcPr marL="121920" marR="121920" marT="54864" marB="54864"/>
                </a:tc>
                <a:extLst>
                  <a:ext uri="{0D108BD9-81ED-4DB2-BD59-A6C34878D82A}">
                    <a16:rowId xmlns:a16="http://schemas.microsoft.com/office/drawing/2014/main" val="973346709"/>
                  </a:ext>
                </a:extLst>
              </a:tr>
              <a:tr h="445008">
                <a:tc>
                  <a:txBody>
                    <a:bodyPr/>
                    <a:lstStyle/>
                    <a:p>
                      <a:r>
                        <a:rPr lang="en-GB" sz="2200" dirty="0"/>
                        <a:t>9</a:t>
                      </a:r>
                    </a:p>
                  </a:txBody>
                  <a:tcPr marL="121920" marR="121920" marT="54864" marB="54864"/>
                </a:tc>
                <a:tc>
                  <a:txBody>
                    <a:bodyPr/>
                    <a:lstStyle/>
                    <a:p>
                      <a:r>
                        <a:rPr lang="en-GB" sz="2200" dirty="0"/>
                        <a:t>Daisy</a:t>
                      </a:r>
                    </a:p>
                  </a:txBody>
                  <a:tcPr marL="121920" marR="121920" marT="54864" marB="54864"/>
                </a:tc>
                <a:tc>
                  <a:txBody>
                    <a:bodyPr/>
                    <a:lstStyle/>
                    <a:p>
                      <a:r>
                        <a:rPr lang="en-GB" sz="2200" dirty="0"/>
                        <a:t>Day</a:t>
                      </a:r>
                    </a:p>
                  </a:txBody>
                  <a:tcPr marL="121920" marR="121920" marT="54864" marB="54864"/>
                </a:tc>
                <a:tc>
                  <a:txBody>
                    <a:bodyPr/>
                    <a:lstStyle/>
                    <a:p>
                      <a:r>
                        <a:rPr lang="en-GB" sz="2200" dirty="0"/>
                        <a:t>21</a:t>
                      </a:r>
                    </a:p>
                  </a:txBody>
                  <a:tcPr marL="121920" marR="121920" marT="54864" marB="54864"/>
                </a:tc>
                <a:tc>
                  <a:txBody>
                    <a:bodyPr/>
                    <a:lstStyle/>
                    <a:p>
                      <a:r>
                        <a:rPr lang="en-GB" sz="2200" dirty="0"/>
                        <a:t>England</a:t>
                      </a:r>
                    </a:p>
                  </a:txBody>
                  <a:tcPr marL="121920" marR="121920" marT="54864" marB="54864"/>
                </a:tc>
                <a:extLst>
                  <a:ext uri="{0D108BD9-81ED-4DB2-BD59-A6C34878D82A}">
                    <a16:rowId xmlns:a16="http://schemas.microsoft.com/office/drawing/2014/main" val="329115493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03700669"/>
              </p:ext>
            </p:extLst>
          </p:nvPr>
        </p:nvGraphicFramePr>
        <p:xfrm>
          <a:off x="933830" y="4465253"/>
          <a:ext cx="9418680" cy="1335024"/>
        </p:xfrm>
        <a:graphic>
          <a:graphicData uri="http://schemas.openxmlformats.org/drawingml/2006/table">
            <a:tbl>
              <a:tblPr firstRow="1" bandRow="1">
                <a:tableStyleId>{5C22544A-7EE6-4342-B048-85BDC9FD1C3A}</a:tableStyleId>
              </a:tblPr>
              <a:tblGrid>
                <a:gridCol w="1569780">
                  <a:extLst>
                    <a:ext uri="{9D8B030D-6E8A-4147-A177-3AD203B41FA5}">
                      <a16:colId xmlns:a16="http://schemas.microsoft.com/office/drawing/2014/main" val="3477032463"/>
                    </a:ext>
                  </a:extLst>
                </a:gridCol>
                <a:gridCol w="1569780">
                  <a:extLst>
                    <a:ext uri="{9D8B030D-6E8A-4147-A177-3AD203B41FA5}">
                      <a16:colId xmlns:a16="http://schemas.microsoft.com/office/drawing/2014/main" val="3751431596"/>
                    </a:ext>
                  </a:extLst>
                </a:gridCol>
                <a:gridCol w="1569780">
                  <a:extLst>
                    <a:ext uri="{9D8B030D-6E8A-4147-A177-3AD203B41FA5}">
                      <a16:colId xmlns:a16="http://schemas.microsoft.com/office/drawing/2014/main" val="1841947631"/>
                    </a:ext>
                  </a:extLst>
                </a:gridCol>
                <a:gridCol w="1569780">
                  <a:extLst>
                    <a:ext uri="{9D8B030D-6E8A-4147-A177-3AD203B41FA5}">
                      <a16:colId xmlns:a16="http://schemas.microsoft.com/office/drawing/2014/main" val="1287220301"/>
                    </a:ext>
                  </a:extLst>
                </a:gridCol>
                <a:gridCol w="1569780">
                  <a:extLst>
                    <a:ext uri="{9D8B030D-6E8A-4147-A177-3AD203B41FA5}">
                      <a16:colId xmlns:a16="http://schemas.microsoft.com/office/drawing/2014/main" val="467824689"/>
                    </a:ext>
                  </a:extLst>
                </a:gridCol>
                <a:gridCol w="1569780">
                  <a:extLst>
                    <a:ext uri="{9D8B030D-6E8A-4147-A177-3AD203B41FA5}">
                      <a16:colId xmlns:a16="http://schemas.microsoft.com/office/drawing/2014/main" val="3699067301"/>
                    </a:ext>
                  </a:extLst>
                </a:gridCol>
              </a:tblGrid>
              <a:tr h="445008">
                <a:tc>
                  <a:txBody>
                    <a:bodyPr/>
                    <a:lstStyle/>
                    <a:p>
                      <a:r>
                        <a:rPr lang="en-GB" sz="2200" dirty="0" err="1"/>
                        <a:t>My_ID</a:t>
                      </a:r>
                      <a:endParaRPr lang="en-GB" sz="2200" dirty="0"/>
                    </a:p>
                  </a:txBody>
                  <a:tcPr marL="121920" marR="121920" marT="54864" marB="54864"/>
                </a:tc>
                <a:tc>
                  <a:txBody>
                    <a:bodyPr/>
                    <a:lstStyle/>
                    <a:p>
                      <a:r>
                        <a:rPr lang="en-GB" sz="2200" dirty="0" err="1"/>
                        <a:t>F_Name</a:t>
                      </a:r>
                      <a:endParaRPr lang="en-GB" sz="2200" dirty="0"/>
                    </a:p>
                  </a:txBody>
                  <a:tcPr marL="121920" marR="121920" marT="54864" marB="54864"/>
                </a:tc>
                <a:tc>
                  <a:txBody>
                    <a:bodyPr/>
                    <a:lstStyle/>
                    <a:p>
                      <a:r>
                        <a:rPr lang="en-GB" sz="2200" dirty="0" err="1"/>
                        <a:t>L_Name</a:t>
                      </a:r>
                      <a:endParaRPr lang="en-GB" sz="2200" dirty="0"/>
                    </a:p>
                  </a:txBody>
                  <a:tcPr marL="121920" marR="121920" marT="54864" marB="54864"/>
                </a:tc>
                <a:tc>
                  <a:txBody>
                    <a:bodyPr/>
                    <a:lstStyle/>
                    <a:p>
                      <a:r>
                        <a:rPr lang="en-GB" sz="2200" dirty="0"/>
                        <a:t>Age</a:t>
                      </a:r>
                    </a:p>
                  </a:txBody>
                  <a:tcPr marL="121920" marR="121920" marT="54864" marB="54864"/>
                </a:tc>
                <a:tc>
                  <a:txBody>
                    <a:bodyPr/>
                    <a:lstStyle/>
                    <a:p>
                      <a:r>
                        <a:rPr lang="en-GB" sz="2200" dirty="0"/>
                        <a:t>Country</a:t>
                      </a:r>
                    </a:p>
                  </a:txBody>
                  <a:tcPr marL="121920" marR="121920" marT="54864" marB="54864"/>
                </a:tc>
                <a:tc>
                  <a:txBody>
                    <a:bodyPr/>
                    <a:lstStyle/>
                    <a:p>
                      <a:r>
                        <a:rPr lang="en-GB" sz="2200" dirty="0"/>
                        <a:t>Status</a:t>
                      </a:r>
                    </a:p>
                  </a:txBody>
                  <a:tcPr marL="121920" marR="121920" marT="54864" marB="54864"/>
                </a:tc>
                <a:extLst>
                  <a:ext uri="{0D108BD9-81ED-4DB2-BD59-A6C34878D82A}">
                    <a16:rowId xmlns:a16="http://schemas.microsoft.com/office/drawing/2014/main" val="4129578968"/>
                  </a:ext>
                </a:extLst>
              </a:tr>
              <a:tr h="445008">
                <a:tc>
                  <a:txBody>
                    <a:bodyPr/>
                    <a:lstStyle/>
                    <a:p>
                      <a:r>
                        <a:rPr lang="en-GB" sz="2200" dirty="0"/>
                        <a:t>8</a:t>
                      </a:r>
                    </a:p>
                  </a:txBody>
                  <a:tcPr marL="121920" marR="121920" marT="54864" marB="54864"/>
                </a:tc>
                <a:tc>
                  <a:txBody>
                    <a:bodyPr/>
                    <a:lstStyle/>
                    <a:p>
                      <a:r>
                        <a:rPr lang="en-GB" sz="2200" dirty="0"/>
                        <a:t>John</a:t>
                      </a:r>
                    </a:p>
                  </a:txBody>
                  <a:tcPr marL="121920" marR="121920" marT="54864" marB="54864"/>
                </a:tc>
                <a:tc>
                  <a:txBody>
                    <a:bodyPr/>
                    <a:lstStyle/>
                    <a:p>
                      <a:r>
                        <a:rPr lang="en-GB" sz="2200" dirty="0"/>
                        <a:t>Smith</a:t>
                      </a:r>
                    </a:p>
                  </a:txBody>
                  <a:tcPr marL="121920" marR="121920" marT="54864" marB="54864"/>
                </a:tc>
                <a:tc>
                  <a:txBody>
                    <a:bodyPr/>
                    <a:lstStyle/>
                    <a:p>
                      <a:r>
                        <a:rPr lang="en-GB" sz="2200" dirty="0"/>
                        <a:t>24</a:t>
                      </a:r>
                    </a:p>
                  </a:txBody>
                  <a:tcPr marL="121920" marR="121920" marT="54864" marB="54864"/>
                </a:tc>
                <a:tc>
                  <a:txBody>
                    <a:bodyPr/>
                    <a:lstStyle/>
                    <a:p>
                      <a:r>
                        <a:rPr lang="en-GB" sz="2200" dirty="0"/>
                        <a:t>Norway</a:t>
                      </a:r>
                    </a:p>
                  </a:txBody>
                  <a:tcPr marL="121920" marR="121920" marT="54864" marB="54864"/>
                </a:tc>
                <a:tc>
                  <a:txBody>
                    <a:bodyPr/>
                    <a:lstStyle/>
                    <a:p>
                      <a:endParaRPr lang="en-GB" sz="2200" dirty="0"/>
                    </a:p>
                  </a:txBody>
                  <a:tcPr marL="121920" marR="121920" marT="54864" marB="54864"/>
                </a:tc>
                <a:extLst>
                  <a:ext uri="{0D108BD9-81ED-4DB2-BD59-A6C34878D82A}">
                    <a16:rowId xmlns:a16="http://schemas.microsoft.com/office/drawing/2014/main" val="973346709"/>
                  </a:ext>
                </a:extLst>
              </a:tr>
              <a:tr h="445008">
                <a:tc>
                  <a:txBody>
                    <a:bodyPr/>
                    <a:lstStyle/>
                    <a:p>
                      <a:r>
                        <a:rPr lang="en-GB" sz="2200" dirty="0"/>
                        <a:t>9</a:t>
                      </a:r>
                    </a:p>
                  </a:txBody>
                  <a:tcPr marL="121920" marR="121920" marT="54864" marB="54864"/>
                </a:tc>
                <a:tc>
                  <a:txBody>
                    <a:bodyPr/>
                    <a:lstStyle/>
                    <a:p>
                      <a:r>
                        <a:rPr lang="en-GB" sz="2200" dirty="0"/>
                        <a:t>Daisy</a:t>
                      </a:r>
                    </a:p>
                  </a:txBody>
                  <a:tcPr marL="121920" marR="121920" marT="54864" marB="54864"/>
                </a:tc>
                <a:tc>
                  <a:txBody>
                    <a:bodyPr/>
                    <a:lstStyle/>
                    <a:p>
                      <a:r>
                        <a:rPr lang="en-GB" sz="2200" dirty="0"/>
                        <a:t>Day</a:t>
                      </a:r>
                    </a:p>
                  </a:txBody>
                  <a:tcPr marL="121920" marR="121920" marT="54864" marB="54864"/>
                </a:tc>
                <a:tc>
                  <a:txBody>
                    <a:bodyPr/>
                    <a:lstStyle/>
                    <a:p>
                      <a:r>
                        <a:rPr lang="en-GB" sz="2200" dirty="0"/>
                        <a:t>21</a:t>
                      </a:r>
                    </a:p>
                  </a:txBody>
                  <a:tcPr marL="121920" marR="121920" marT="54864" marB="54864"/>
                </a:tc>
                <a:tc>
                  <a:txBody>
                    <a:bodyPr/>
                    <a:lstStyle/>
                    <a:p>
                      <a:r>
                        <a:rPr lang="en-GB" sz="2200" dirty="0"/>
                        <a:t>England</a:t>
                      </a:r>
                    </a:p>
                  </a:txBody>
                  <a:tcPr marL="121920" marR="121920" marT="54864" marB="54864"/>
                </a:tc>
                <a:tc>
                  <a:txBody>
                    <a:bodyPr/>
                    <a:lstStyle/>
                    <a:p>
                      <a:endParaRPr lang="en-GB" sz="2200" dirty="0"/>
                    </a:p>
                  </a:txBody>
                  <a:tcPr marL="121920" marR="121920" marT="54864" marB="54864"/>
                </a:tc>
                <a:extLst>
                  <a:ext uri="{0D108BD9-81ED-4DB2-BD59-A6C34878D82A}">
                    <a16:rowId xmlns:a16="http://schemas.microsoft.com/office/drawing/2014/main" val="3291154930"/>
                  </a:ext>
                </a:extLst>
              </a:tr>
            </a:tbl>
          </a:graphicData>
        </a:graphic>
      </p:graphicFrame>
    </p:spTree>
    <p:extLst>
      <p:ext uri="{BB962C8B-B14F-4D97-AF65-F5344CB8AC3E}">
        <p14:creationId xmlns:p14="http://schemas.microsoft.com/office/powerpoint/2010/main" val="10502266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r>
              <a:rPr lang="en-GB" sz="1800" dirty="0"/>
              <a:t>We then decide that we don’t want to store Status as a number, a varchar seems more suitable. Of course this won’t change what the table currently looks like, just how it stores the data. MySQL will attempt to convert data where is can.</a:t>
            </a:r>
          </a:p>
          <a:p>
            <a:endParaRPr lang="en-GB" sz="2100" dirty="0"/>
          </a:p>
          <a:p>
            <a:pPr lvl="1"/>
            <a:r>
              <a:rPr lang="en-GB" sz="1700" dirty="0"/>
              <a:t>ALTER TABLE </a:t>
            </a:r>
            <a:r>
              <a:rPr lang="en-GB" sz="1700" dirty="0" err="1"/>
              <a:t>my_table</a:t>
            </a:r>
            <a:r>
              <a:rPr lang="en-GB" sz="1700"/>
              <a:t> MODIFY </a:t>
            </a:r>
            <a:r>
              <a:rPr lang="en-GB" sz="1700" dirty="0"/>
              <a:t>Status varchar(255)</a:t>
            </a:r>
          </a:p>
        </p:txBody>
      </p:sp>
      <p:sp>
        <p:nvSpPr>
          <p:cNvPr id="2" name="Title 1"/>
          <p:cNvSpPr>
            <a:spLocks noGrp="1"/>
          </p:cNvSpPr>
          <p:nvPr>
            <p:ph type="title"/>
          </p:nvPr>
        </p:nvSpPr>
        <p:spPr/>
        <p:txBody>
          <a:bodyPr>
            <a:normAutofit fontScale="90000"/>
          </a:bodyPr>
          <a:lstStyle/>
          <a:p>
            <a:r>
              <a:rPr lang="en-GB" dirty="0"/>
              <a:t>Update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156965473"/>
              </p:ext>
            </p:extLst>
          </p:nvPr>
        </p:nvGraphicFramePr>
        <p:xfrm>
          <a:off x="1216066" y="3583383"/>
          <a:ext cx="9418680" cy="1335024"/>
        </p:xfrm>
        <a:graphic>
          <a:graphicData uri="http://schemas.openxmlformats.org/drawingml/2006/table">
            <a:tbl>
              <a:tblPr firstRow="1" bandRow="1">
                <a:tableStyleId>{5C22544A-7EE6-4342-B048-85BDC9FD1C3A}</a:tableStyleId>
              </a:tblPr>
              <a:tblGrid>
                <a:gridCol w="1569780">
                  <a:extLst>
                    <a:ext uri="{9D8B030D-6E8A-4147-A177-3AD203B41FA5}">
                      <a16:colId xmlns:a16="http://schemas.microsoft.com/office/drawing/2014/main" val="3477032463"/>
                    </a:ext>
                  </a:extLst>
                </a:gridCol>
                <a:gridCol w="1569780">
                  <a:extLst>
                    <a:ext uri="{9D8B030D-6E8A-4147-A177-3AD203B41FA5}">
                      <a16:colId xmlns:a16="http://schemas.microsoft.com/office/drawing/2014/main" val="3751431596"/>
                    </a:ext>
                  </a:extLst>
                </a:gridCol>
                <a:gridCol w="1569780">
                  <a:extLst>
                    <a:ext uri="{9D8B030D-6E8A-4147-A177-3AD203B41FA5}">
                      <a16:colId xmlns:a16="http://schemas.microsoft.com/office/drawing/2014/main" val="1841947631"/>
                    </a:ext>
                  </a:extLst>
                </a:gridCol>
                <a:gridCol w="1569780">
                  <a:extLst>
                    <a:ext uri="{9D8B030D-6E8A-4147-A177-3AD203B41FA5}">
                      <a16:colId xmlns:a16="http://schemas.microsoft.com/office/drawing/2014/main" val="1287220301"/>
                    </a:ext>
                  </a:extLst>
                </a:gridCol>
                <a:gridCol w="1569780">
                  <a:extLst>
                    <a:ext uri="{9D8B030D-6E8A-4147-A177-3AD203B41FA5}">
                      <a16:colId xmlns:a16="http://schemas.microsoft.com/office/drawing/2014/main" val="467824689"/>
                    </a:ext>
                  </a:extLst>
                </a:gridCol>
                <a:gridCol w="1569780">
                  <a:extLst>
                    <a:ext uri="{9D8B030D-6E8A-4147-A177-3AD203B41FA5}">
                      <a16:colId xmlns:a16="http://schemas.microsoft.com/office/drawing/2014/main" val="3699067301"/>
                    </a:ext>
                  </a:extLst>
                </a:gridCol>
              </a:tblGrid>
              <a:tr h="445008">
                <a:tc>
                  <a:txBody>
                    <a:bodyPr/>
                    <a:lstStyle/>
                    <a:p>
                      <a:r>
                        <a:rPr lang="en-GB" sz="2200" dirty="0" err="1"/>
                        <a:t>My_ID</a:t>
                      </a:r>
                      <a:endParaRPr lang="en-GB" sz="2200" dirty="0"/>
                    </a:p>
                  </a:txBody>
                  <a:tcPr marL="121920" marR="121920" marT="54864" marB="54864"/>
                </a:tc>
                <a:tc>
                  <a:txBody>
                    <a:bodyPr/>
                    <a:lstStyle/>
                    <a:p>
                      <a:r>
                        <a:rPr lang="en-GB" sz="2200" dirty="0" err="1"/>
                        <a:t>F_Name</a:t>
                      </a:r>
                      <a:endParaRPr lang="en-GB" sz="2200" dirty="0"/>
                    </a:p>
                  </a:txBody>
                  <a:tcPr marL="121920" marR="121920" marT="54864" marB="54864"/>
                </a:tc>
                <a:tc>
                  <a:txBody>
                    <a:bodyPr/>
                    <a:lstStyle/>
                    <a:p>
                      <a:r>
                        <a:rPr lang="en-GB" sz="2200" dirty="0" err="1"/>
                        <a:t>L_Name</a:t>
                      </a:r>
                      <a:endParaRPr lang="en-GB" sz="2200" dirty="0"/>
                    </a:p>
                  </a:txBody>
                  <a:tcPr marL="121920" marR="121920" marT="54864" marB="54864"/>
                </a:tc>
                <a:tc>
                  <a:txBody>
                    <a:bodyPr/>
                    <a:lstStyle/>
                    <a:p>
                      <a:r>
                        <a:rPr lang="en-GB" sz="2200" dirty="0"/>
                        <a:t>Age</a:t>
                      </a:r>
                    </a:p>
                  </a:txBody>
                  <a:tcPr marL="121920" marR="121920" marT="54864" marB="54864"/>
                </a:tc>
                <a:tc>
                  <a:txBody>
                    <a:bodyPr/>
                    <a:lstStyle/>
                    <a:p>
                      <a:r>
                        <a:rPr lang="en-GB" sz="2200" dirty="0"/>
                        <a:t>Country</a:t>
                      </a:r>
                    </a:p>
                  </a:txBody>
                  <a:tcPr marL="121920" marR="121920" marT="54864" marB="54864"/>
                </a:tc>
                <a:tc>
                  <a:txBody>
                    <a:bodyPr/>
                    <a:lstStyle/>
                    <a:p>
                      <a:r>
                        <a:rPr lang="en-GB" sz="2200" dirty="0"/>
                        <a:t>Status</a:t>
                      </a:r>
                    </a:p>
                  </a:txBody>
                  <a:tcPr marL="121920" marR="121920" marT="54864" marB="54864"/>
                </a:tc>
                <a:extLst>
                  <a:ext uri="{0D108BD9-81ED-4DB2-BD59-A6C34878D82A}">
                    <a16:rowId xmlns:a16="http://schemas.microsoft.com/office/drawing/2014/main" val="4129578968"/>
                  </a:ext>
                </a:extLst>
              </a:tr>
              <a:tr h="445008">
                <a:tc>
                  <a:txBody>
                    <a:bodyPr/>
                    <a:lstStyle/>
                    <a:p>
                      <a:r>
                        <a:rPr lang="en-GB" sz="2200" dirty="0"/>
                        <a:t>8</a:t>
                      </a:r>
                    </a:p>
                  </a:txBody>
                  <a:tcPr marL="121920" marR="121920" marT="54864" marB="54864"/>
                </a:tc>
                <a:tc>
                  <a:txBody>
                    <a:bodyPr/>
                    <a:lstStyle/>
                    <a:p>
                      <a:r>
                        <a:rPr lang="en-GB" sz="2200" dirty="0"/>
                        <a:t>John</a:t>
                      </a:r>
                    </a:p>
                  </a:txBody>
                  <a:tcPr marL="121920" marR="121920" marT="54864" marB="54864"/>
                </a:tc>
                <a:tc>
                  <a:txBody>
                    <a:bodyPr/>
                    <a:lstStyle/>
                    <a:p>
                      <a:r>
                        <a:rPr lang="en-GB" sz="2200" dirty="0"/>
                        <a:t>Smith</a:t>
                      </a:r>
                    </a:p>
                  </a:txBody>
                  <a:tcPr marL="121920" marR="121920" marT="54864" marB="54864"/>
                </a:tc>
                <a:tc>
                  <a:txBody>
                    <a:bodyPr/>
                    <a:lstStyle/>
                    <a:p>
                      <a:r>
                        <a:rPr lang="en-GB" sz="2200" dirty="0"/>
                        <a:t>24</a:t>
                      </a:r>
                    </a:p>
                  </a:txBody>
                  <a:tcPr marL="121920" marR="121920" marT="54864" marB="54864"/>
                </a:tc>
                <a:tc>
                  <a:txBody>
                    <a:bodyPr/>
                    <a:lstStyle/>
                    <a:p>
                      <a:r>
                        <a:rPr lang="en-GB" sz="2200" dirty="0"/>
                        <a:t>Norway</a:t>
                      </a:r>
                    </a:p>
                  </a:txBody>
                  <a:tcPr marL="121920" marR="121920" marT="54864" marB="54864"/>
                </a:tc>
                <a:tc>
                  <a:txBody>
                    <a:bodyPr/>
                    <a:lstStyle/>
                    <a:p>
                      <a:endParaRPr lang="en-GB" sz="2200" dirty="0"/>
                    </a:p>
                  </a:txBody>
                  <a:tcPr marL="121920" marR="121920" marT="54864" marB="54864"/>
                </a:tc>
                <a:extLst>
                  <a:ext uri="{0D108BD9-81ED-4DB2-BD59-A6C34878D82A}">
                    <a16:rowId xmlns:a16="http://schemas.microsoft.com/office/drawing/2014/main" val="973346709"/>
                  </a:ext>
                </a:extLst>
              </a:tr>
              <a:tr h="445008">
                <a:tc>
                  <a:txBody>
                    <a:bodyPr/>
                    <a:lstStyle/>
                    <a:p>
                      <a:r>
                        <a:rPr lang="en-GB" sz="2200" dirty="0"/>
                        <a:t>9</a:t>
                      </a:r>
                    </a:p>
                  </a:txBody>
                  <a:tcPr marL="121920" marR="121920" marT="54864" marB="54864"/>
                </a:tc>
                <a:tc>
                  <a:txBody>
                    <a:bodyPr/>
                    <a:lstStyle/>
                    <a:p>
                      <a:r>
                        <a:rPr lang="en-GB" sz="2200" dirty="0"/>
                        <a:t>Daisy</a:t>
                      </a:r>
                    </a:p>
                  </a:txBody>
                  <a:tcPr marL="121920" marR="121920" marT="54864" marB="54864"/>
                </a:tc>
                <a:tc>
                  <a:txBody>
                    <a:bodyPr/>
                    <a:lstStyle/>
                    <a:p>
                      <a:r>
                        <a:rPr lang="en-GB" sz="2200" dirty="0"/>
                        <a:t>Day</a:t>
                      </a:r>
                    </a:p>
                  </a:txBody>
                  <a:tcPr marL="121920" marR="121920" marT="54864" marB="54864"/>
                </a:tc>
                <a:tc>
                  <a:txBody>
                    <a:bodyPr/>
                    <a:lstStyle/>
                    <a:p>
                      <a:r>
                        <a:rPr lang="en-GB" sz="2200" dirty="0"/>
                        <a:t>21</a:t>
                      </a:r>
                    </a:p>
                  </a:txBody>
                  <a:tcPr marL="121920" marR="121920" marT="54864" marB="54864"/>
                </a:tc>
                <a:tc>
                  <a:txBody>
                    <a:bodyPr/>
                    <a:lstStyle/>
                    <a:p>
                      <a:r>
                        <a:rPr lang="en-GB" sz="2200" dirty="0"/>
                        <a:t>England</a:t>
                      </a:r>
                    </a:p>
                  </a:txBody>
                  <a:tcPr marL="121920" marR="121920" marT="54864" marB="54864"/>
                </a:tc>
                <a:tc>
                  <a:txBody>
                    <a:bodyPr/>
                    <a:lstStyle/>
                    <a:p>
                      <a:endParaRPr lang="en-GB" sz="2200" dirty="0"/>
                    </a:p>
                  </a:txBody>
                  <a:tcPr marL="121920" marR="121920" marT="54864" marB="54864"/>
                </a:tc>
                <a:extLst>
                  <a:ext uri="{0D108BD9-81ED-4DB2-BD59-A6C34878D82A}">
                    <a16:rowId xmlns:a16="http://schemas.microsoft.com/office/drawing/2014/main" val="3291154930"/>
                  </a:ext>
                </a:extLst>
              </a:tr>
            </a:tbl>
          </a:graphicData>
        </a:graphic>
      </p:graphicFrame>
    </p:spTree>
    <p:extLst>
      <p:ext uri="{BB962C8B-B14F-4D97-AF65-F5344CB8AC3E}">
        <p14:creationId xmlns:p14="http://schemas.microsoft.com/office/powerpoint/2010/main" val="40689696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r>
              <a:rPr lang="en-GB" sz="1800" dirty="0"/>
              <a:t>Finally, we decide we don’t want that column at all so we delete it…</a:t>
            </a:r>
          </a:p>
          <a:p>
            <a:endParaRPr lang="en-GB" sz="2100" dirty="0"/>
          </a:p>
          <a:p>
            <a:endParaRPr lang="en-GB" sz="2100" dirty="0"/>
          </a:p>
          <a:p>
            <a:endParaRPr lang="en-GB" sz="2100" dirty="0"/>
          </a:p>
          <a:p>
            <a:endParaRPr lang="en-GB" sz="2100" dirty="0"/>
          </a:p>
          <a:p>
            <a:pPr lvl="1"/>
            <a:r>
              <a:rPr lang="en-GB" sz="1700" dirty="0"/>
              <a:t>ALTER TABLE </a:t>
            </a:r>
            <a:r>
              <a:rPr lang="en-GB" sz="1700" dirty="0" err="1"/>
              <a:t>my_table</a:t>
            </a:r>
            <a:r>
              <a:rPr lang="en-GB" sz="1700" dirty="0"/>
              <a:t> DROP COLUMN Status</a:t>
            </a:r>
          </a:p>
          <a:p>
            <a:endParaRPr lang="en-GB" sz="2100" dirty="0"/>
          </a:p>
        </p:txBody>
      </p:sp>
      <p:sp>
        <p:nvSpPr>
          <p:cNvPr id="2" name="Title 1"/>
          <p:cNvSpPr>
            <a:spLocks noGrp="1"/>
          </p:cNvSpPr>
          <p:nvPr>
            <p:ph type="title"/>
          </p:nvPr>
        </p:nvSpPr>
        <p:spPr/>
        <p:txBody>
          <a:bodyPr>
            <a:normAutofit fontScale="90000"/>
          </a:bodyPr>
          <a:lstStyle/>
          <a:p>
            <a:r>
              <a:rPr lang="en-GB" dirty="0"/>
              <a:t>Update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505890953"/>
              </p:ext>
            </p:extLst>
          </p:nvPr>
        </p:nvGraphicFramePr>
        <p:xfrm>
          <a:off x="1224807" y="4390793"/>
          <a:ext cx="7848900" cy="1335024"/>
        </p:xfrm>
        <a:graphic>
          <a:graphicData uri="http://schemas.openxmlformats.org/drawingml/2006/table">
            <a:tbl>
              <a:tblPr firstRow="1" bandRow="1">
                <a:tableStyleId>{5C22544A-7EE6-4342-B048-85BDC9FD1C3A}</a:tableStyleId>
              </a:tblPr>
              <a:tblGrid>
                <a:gridCol w="1569780">
                  <a:extLst>
                    <a:ext uri="{9D8B030D-6E8A-4147-A177-3AD203B41FA5}">
                      <a16:colId xmlns:a16="http://schemas.microsoft.com/office/drawing/2014/main" val="3477032463"/>
                    </a:ext>
                  </a:extLst>
                </a:gridCol>
                <a:gridCol w="1569780">
                  <a:extLst>
                    <a:ext uri="{9D8B030D-6E8A-4147-A177-3AD203B41FA5}">
                      <a16:colId xmlns:a16="http://schemas.microsoft.com/office/drawing/2014/main" val="3751431596"/>
                    </a:ext>
                  </a:extLst>
                </a:gridCol>
                <a:gridCol w="1569780">
                  <a:extLst>
                    <a:ext uri="{9D8B030D-6E8A-4147-A177-3AD203B41FA5}">
                      <a16:colId xmlns:a16="http://schemas.microsoft.com/office/drawing/2014/main" val="1841947631"/>
                    </a:ext>
                  </a:extLst>
                </a:gridCol>
                <a:gridCol w="1569780">
                  <a:extLst>
                    <a:ext uri="{9D8B030D-6E8A-4147-A177-3AD203B41FA5}">
                      <a16:colId xmlns:a16="http://schemas.microsoft.com/office/drawing/2014/main" val="1287220301"/>
                    </a:ext>
                  </a:extLst>
                </a:gridCol>
                <a:gridCol w="1569780">
                  <a:extLst>
                    <a:ext uri="{9D8B030D-6E8A-4147-A177-3AD203B41FA5}">
                      <a16:colId xmlns:a16="http://schemas.microsoft.com/office/drawing/2014/main" val="467824689"/>
                    </a:ext>
                  </a:extLst>
                </a:gridCol>
              </a:tblGrid>
              <a:tr h="445008">
                <a:tc>
                  <a:txBody>
                    <a:bodyPr/>
                    <a:lstStyle/>
                    <a:p>
                      <a:r>
                        <a:rPr lang="en-GB" sz="2200" dirty="0" err="1"/>
                        <a:t>My_ID</a:t>
                      </a:r>
                      <a:endParaRPr lang="en-GB" sz="2200" dirty="0"/>
                    </a:p>
                  </a:txBody>
                  <a:tcPr marL="121920" marR="121920" marT="54864" marB="54864"/>
                </a:tc>
                <a:tc>
                  <a:txBody>
                    <a:bodyPr/>
                    <a:lstStyle/>
                    <a:p>
                      <a:r>
                        <a:rPr lang="en-GB" sz="2200" dirty="0" err="1"/>
                        <a:t>F_Name</a:t>
                      </a:r>
                      <a:endParaRPr lang="en-GB" sz="2200" dirty="0"/>
                    </a:p>
                  </a:txBody>
                  <a:tcPr marL="121920" marR="121920" marT="54864" marB="54864"/>
                </a:tc>
                <a:tc>
                  <a:txBody>
                    <a:bodyPr/>
                    <a:lstStyle/>
                    <a:p>
                      <a:r>
                        <a:rPr lang="en-GB" sz="2200" dirty="0" err="1"/>
                        <a:t>L_Name</a:t>
                      </a:r>
                      <a:endParaRPr lang="en-GB" sz="2200" dirty="0"/>
                    </a:p>
                  </a:txBody>
                  <a:tcPr marL="121920" marR="121920" marT="54864" marB="54864"/>
                </a:tc>
                <a:tc>
                  <a:txBody>
                    <a:bodyPr/>
                    <a:lstStyle/>
                    <a:p>
                      <a:r>
                        <a:rPr lang="en-GB" sz="2200" dirty="0"/>
                        <a:t>Age</a:t>
                      </a:r>
                    </a:p>
                  </a:txBody>
                  <a:tcPr marL="121920" marR="121920" marT="54864" marB="54864"/>
                </a:tc>
                <a:tc>
                  <a:txBody>
                    <a:bodyPr/>
                    <a:lstStyle/>
                    <a:p>
                      <a:r>
                        <a:rPr lang="en-GB" sz="2200" dirty="0"/>
                        <a:t>Country</a:t>
                      </a:r>
                    </a:p>
                  </a:txBody>
                  <a:tcPr marL="121920" marR="121920" marT="54864" marB="54864"/>
                </a:tc>
                <a:extLst>
                  <a:ext uri="{0D108BD9-81ED-4DB2-BD59-A6C34878D82A}">
                    <a16:rowId xmlns:a16="http://schemas.microsoft.com/office/drawing/2014/main" val="4129578968"/>
                  </a:ext>
                </a:extLst>
              </a:tr>
              <a:tr h="445008">
                <a:tc>
                  <a:txBody>
                    <a:bodyPr/>
                    <a:lstStyle/>
                    <a:p>
                      <a:r>
                        <a:rPr lang="en-GB" sz="2200" dirty="0"/>
                        <a:t>8</a:t>
                      </a:r>
                    </a:p>
                  </a:txBody>
                  <a:tcPr marL="121920" marR="121920" marT="54864" marB="54864"/>
                </a:tc>
                <a:tc>
                  <a:txBody>
                    <a:bodyPr/>
                    <a:lstStyle/>
                    <a:p>
                      <a:r>
                        <a:rPr lang="en-GB" sz="2200" dirty="0"/>
                        <a:t>John</a:t>
                      </a:r>
                    </a:p>
                  </a:txBody>
                  <a:tcPr marL="121920" marR="121920" marT="54864" marB="54864"/>
                </a:tc>
                <a:tc>
                  <a:txBody>
                    <a:bodyPr/>
                    <a:lstStyle/>
                    <a:p>
                      <a:r>
                        <a:rPr lang="en-GB" sz="2200" dirty="0"/>
                        <a:t>Smith</a:t>
                      </a:r>
                    </a:p>
                  </a:txBody>
                  <a:tcPr marL="121920" marR="121920" marT="54864" marB="54864"/>
                </a:tc>
                <a:tc>
                  <a:txBody>
                    <a:bodyPr/>
                    <a:lstStyle/>
                    <a:p>
                      <a:r>
                        <a:rPr lang="en-GB" sz="2200" dirty="0"/>
                        <a:t>24</a:t>
                      </a:r>
                    </a:p>
                  </a:txBody>
                  <a:tcPr marL="121920" marR="121920" marT="54864" marB="54864"/>
                </a:tc>
                <a:tc>
                  <a:txBody>
                    <a:bodyPr/>
                    <a:lstStyle/>
                    <a:p>
                      <a:r>
                        <a:rPr lang="en-GB" sz="2200" dirty="0"/>
                        <a:t>Norway</a:t>
                      </a:r>
                    </a:p>
                  </a:txBody>
                  <a:tcPr marL="121920" marR="121920" marT="54864" marB="54864"/>
                </a:tc>
                <a:extLst>
                  <a:ext uri="{0D108BD9-81ED-4DB2-BD59-A6C34878D82A}">
                    <a16:rowId xmlns:a16="http://schemas.microsoft.com/office/drawing/2014/main" val="973346709"/>
                  </a:ext>
                </a:extLst>
              </a:tr>
              <a:tr h="445008">
                <a:tc>
                  <a:txBody>
                    <a:bodyPr/>
                    <a:lstStyle/>
                    <a:p>
                      <a:r>
                        <a:rPr lang="en-GB" sz="2200" dirty="0"/>
                        <a:t>9</a:t>
                      </a:r>
                    </a:p>
                  </a:txBody>
                  <a:tcPr marL="121920" marR="121920" marT="54864" marB="54864"/>
                </a:tc>
                <a:tc>
                  <a:txBody>
                    <a:bodyPr/>
                    <a:lstStyle/>
                    <a:p>
                      <a:r>
                        <a:rPr lang="en-GB" sz="2200" dirty="0"/>
                        <a:t>Daisy</a:t>
                      </a:r>
                    </a:p>
                  </a:txBody>
                  <a:tcPr marL="121920" marR="121920" marT="54864" marB="54864"/>
                </a:tc>
                <a:tc>
                  <a:txBody>
                    <a:bodyPr/>
                    <a:lstStyle/>
                    <a:p>
                      <a:r>
                        <a:rPr lang="en-GB" sz="2200" dirty="0"/>
                        <a:t>Day</a:t>
                      </a:r>
                    </a:p>
                  </a:txBody>
                  <a:tcPr marL="121920" marR="121920" marT="54864" marB="54864"/>
                </a:tc>
                <a:tc>
                  <a:txBody>
                    <a:bodyPr/>
                    <a:lstStyle/>
                    <a:p>
                      <a:r>
                        <a:rPr lang="en-GB" sz="2200" dirty="0"/>
                        <a:t>21</a:t>
                      </a:r>
                    </a:p>
                  </a:txBody>
                  <a:tcPr marL="121920" marR="121920" marT="54864" marB="54864"/>
                </a:tc>
                <a:tc>
                  <a:txBody>
                    <a:bodyPr/>
                    <a:lstStyle/>
                    <a:p>
                      <a:r>
                        <a:rPr lang="en-GB" sz="2200" dirty="0"/>
                        <a:t>England</a:t>
                      </a:r>
                    </a:p>
                  </a:txBody>
                  <a:tcPr marL="121920" marR="121920" marT="54864" marB="54864"/>
                </a:tc>
                <a:extLst>
                  <a:ext uri="{0D108BD9-81ED-4DB2-BD59-A6C34878D82A}">
                    <a16:rowId xmlns:a16="http://schemas.microsoft.com/office/drawing/2014/main" val="329115493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17878811"/>
              </p:ext>
            </p:extLst>
          </p:nvPr>
        </p:nvGraphicFramePr>
        <p:xfrm>
          <a:off x="851511" y="2153179"/>
          <a:ext cx="9418680" cy="1335024"/>
        </p:xfrm>
        <a:graphic>
          <a:graphicData uri="http://schemas.openxmlformats.org/drawingml/2006/table">
            <a:tbl>
              <a:tblPr firstRow="1" bandRow="1">
                <a:tableStyleId>{5C22544A-7EE6-4342-B048-85BDC9FD1C3A}</a:tableStyleId>
              </a:tblPr>
              <a:tblGrid>
                <a:gridCol w="1569780">
                  <a:extLst>
                    <a:ext uri="{9D8B030D-6E8A-4147-A177-3AD203B41FA5}">
                      <a16:colId xmlns:a16="http://schemas.microsoft.com/office/drawing/2014/main" val="3477032463"/>
                    </a:ext>
                  </a:extLst>
                </a:gridCol>
                <a:gridCol w="1569780">
                  <a:extLst>
                    <a:ext uri="{9D8B030D-6E8A-4147-A177-3AD203B41FA5}">
                      <a16:colId xmlns:a16="http://schemas.microsoft.com/office/drawing/2014/main" val="3751431596"/>
                    </a:ext>
                  </a:extLst>
                </a:gridCol>
                <a:gridCol w="1569780">
                  <a:extLst>
                    <a:ext uri="{9D8B030D-6E8A-4147-A177-3AD203B41FA5}">
                      <a16:colId xmlns:a16="http://schemas.microsoft.com/office/drawing/2014/main" val="1841947631"/>
                    </a:ext>
                  </a:extLst>
                </a:gridCol>
                <a:gridCol w="1569780">
                  <a:extLst>
                    <a:ext uri="{9D8B030D-6E8A-4147-A177-3AD203B41FA5}">
                      <a16:colId xmlns:a16="http://schemas.microsoft.com/office/drawing/2014/main" val="1287220301"/>
                    </a:ext>
                  </a:extLst>
                </a:gridCol>
                <a:gridCol w="1569780">
                  <a:extLst>
                    <a:ext uri="{9D8B030D-6E8A-4147-A177-3AD203B41FA5}">
                      <a16:colId xmlns:a16="http://schemas.microsoft.com/office/drawing/2014/main" val="467824689"/>
                    </a:ext>
                  </a:extLst>
                </a:gridCol>
                <a:gridCol w="1569780">
                  <a:extLst>
                    <a:ext uri="{9D8B030D-6E8A-4147-A177-3AD203B41FA5}">
                      <a16:colId xmlns:a16="http://schemas.microsoft.com/office/drawing/2014/main" val="3699067301"/>
                    </a:ext>
                  </a:extLst>
                </a:gridCol>
              </a:tblGrid>
              <a:tr h="445008">
                <a:tc>
                  <a:txBody>
                    <a:bodyPr/>
                    <a:lstStyle/>
                    <a:p>
                      <a:r>
                        <a:rPr lang="en-GB" sz="2200" dirty="0" err="1"/>
                        <a:t>My_ID</a:t>
                      </a:r>
                      <a:endParaRPr lang="en-GB" sz="2200" dirty="0"/>
                    </a:p>
                  </a:txBody>
                  <a:tcPr marL="121920" marR="121920" marT="54864" marB="54864"/>
                </a:tc>
                <a:tc>
                  <a:txBody>
                    <a:bodyPr/>
                    <a:lstStyle/>
                    <a:p>
                      <a:r>
                        <a:rPr lang="en-GB" sz="2200" dirty="0" err="1"/>
                        <a:t>F_Name</a:t>
                      </a:r>
                      <a:endParaRPr lang="en-GB" sz="2200" dirty="0"/>
                    </a:p>
                  </a:txBody>
                  <a:tcPr marL="121920" marR="121920" marT="54864" marB="54864"/>
                </a:tc>
                <a:tc>
                  <a:txBody>
                    <a:bodyPr/>
                    <a:lstStyle/>
                    <a:p>
                      <a:r>
                        <a:rPr lang="en-GB" sz="2200" dirty="0" err="1"/>
                        <a:t>L_Name</a:t>
                      </a:r>
                      <a:endParaRPr lang="en-GB" sz="2200" dirty="0"/>
                    </a:p>
                  </a:txBody>
                  <a:tcPr marL="121920" marR="121920" marT="54864" marB="54864"/>
                </a:tc>
                <a:tc>
                  <a:txBody>
                    <a:bodyPr/>
                    <a:lstStyle/>
                    <a:p>
                      <a:r>
                        <a:rPr lang="en-GB" sz="2200" dirty="0"/>
                        <a:t>Age</a:t>
                      </a:r>
                    </a:p>
                  </a:txBody>
                  <a:tcPr marL="121920" marR="121920" marT="54864" marB="54864"/>
                </a:tc>
                <a:tc>
                  <a:txBody>
                    <a:bodyPr/>
                    <a:lstStyle/>
                    <a:p>
                      <a:r>
                        <a:rPr lang="en-GB" sz="2200" dirty="0"/>
                        <a:t>Country</a:t>
                      </a:r>
                    </a:p>
                  </a:txBody>
                  <a:tcPr marL="121920" marR="121920" marT="54864" marB="54864"/>
                </a:tc>
                <a:tc>
                  <a:txBody>
                    <a:bodyPr/>
                    <a:lstStyle/>
                    <a:p>
                      <a:r>
                        <a:rPr lang="en-GB" sz="2200" dirty="0"/>
                        <a:t>Status</a:t>
                      </a:r>
                    </a:p>
                  </a:txBody>
                  <a:tcPr marL="121920" marR="121920" marT="54864" marB="54864"/>
                </a:tc>
                <a:extLst>
                  <a:ext uri="{0D108BD9-81ED-4DB2-BD59-A6C34878D82A}">
                    <a16:rowId xmlns:a16="http://schemas.microsoft.com/office/drawing/2014/main" val="4129578968"/>
                  </a:ext>
                </a:extLst>
              </a:tr>
              <a:tr h="445008">
                <a:tc>
                  <a:txBody>
                    <a:bodyPr/>
                    <a:lstStyle/>
                    <a:p>
                      <a:r>
                        <a:rPr lang="en-GB" sz="2200" dirty="0"/>
                        <a:t>8</a:t>
                      </a:r>
                    </a:p>
                  </a:txBody>
                  <a:tcPr marL="121920" marR="121920" marT="54864" marB="54864"/>
                </a:tc>
                <a:tc>
                  <a:txBody>
                    <a:bodyPr/>
                    <a:lstStyle/>
                    <a:p>
                      <a:r>
                        <a:rPr lang="en-GB" sz="2200" dirty="0"/>
                        <a:t>John</a:t>
                      </a:r>
                    </a:p>
                  </a:txBody>
                  <a:tcPr marL="121920" marR="121920" marT="54864" marB="54864"/>
                </a:tc>
                <a:tc>
                  <a:txBody>
                    <a:bodyPr/>
                    <a:lstStyle/>
                    <a:p>
                      <a:r>
                        <a:rPr lang="en-GB" sz="2200" dirty="0"/>
                        <a:t>Smith</a:t>
                      </a:r>
                    </a:p>
                  </a:txBody>
                  <a:tcPr marL="121920" marR="121920" marT="54864" marB="54864"/>
                </a:tc>
                <a:tc>
                  <a:txBody>
                    <a:bodyPr/>
                    <a:lstStyle/>
                    <a:p>
                      <a:r>
                        <a:rPr lang="en-GB" sz="2200" dirty="0"/>
                        <a:t>24</a:t>
                      </a:r>
                    </a:p>
                  </a:txBody>
                  <a:tcPr marL="121920" marR="121920" marT="54864" marB="54864"/>
                </a:tc>
                <a:tc>
                  <a:txBody>
                    <a:bodyPr/>
                    <a:lstStyle/>
                    <a:p>
                      <a:r>
                        <a:rPr lang="en-GB" sz="2200" dirty="0"/>
                        <a:t>Norway</a:t>
                      </a:r>
                    </a:p>
                  </a:txBody>
                  <a:tcPr marL="121920" marR="121920" marT="54864" marB="54864"/>
                </a:tc>
                <a:tc>
                  <a:txBody>
                    <a:bodyPr/>
                    <a:lstStyle/>
                    <a:p>
                      <a:endParaRPr lang="en-GB" sz="2200" dirty="0"/>
                    </a:p>
                  </a:txBody>
                  <a:tcPr marL="121920" marR="121920" marT="54864" marB="54864"/>
                </a:tc>
                <a:extLst>
                  <a:ext uri="{0D108BD9-81ED-4DB2-BD59-A6C34878D82A}">
                    <a16:rowId xmlns:a16="http://schemas.microsoft.com/office/drawing/2014/main" val="973346709"/>
                  </a:ext>
                </a:extLst>
              </a:tr>
              <a:tr h="445008">
                <a:tc>
                  <a:txBody>
                    <a:bodyPr/>
                    <a:lstStyle/>
                    <a:p>
                      <a:r>
                        <a:rPr lang="en-GB" sz="2200" dirty="0"/>
                        <a:t>9</a:t>
                      </a:r>
                    </a:p>
                  </a:txBody>
                  <a:tcPr marL="121920" marR="121920" marT="54864" marB="54864"/>
                </a:tc>
                <a:tc>
                  <a:txBody>
                    <a:bodyPr/>
                    <a:lstStyle/>
                    <a:p>
                      <a:r>
                        <a:rPr lang="en-GB" sz="2200" dirty="0"/>
                        <a:t>Daisy</a:t>
                      </a:r>
                    </a:p>
                  </a:txBody>
                  <a:tcPr marL="121920" marR="121920" marT="54864" marB="54864"/>
                </a:tc>
                <a:tc>
                  <a:txBody>
                    <a:bodyPr/>
                    <a:lstStyle/>
                    <a:p>
                      <a:r>
                        <a:rPr lang="en-GB" sz="2200" dirty="0"/>
                        <a:t>Day</a:t>
                      </a:r>
                    </a:p>
                  </a:txBody>
                  <a:tcPr marL="121920" marR="121920" marT="54864" marB="54864"/>
                </a:tc>
                <a:tc>
                  <a:txBody>
                    <a:bodyPr/>
                    <a:lstStyle/>
                    <a:p>
                      <a:r>
                        <a:rPr lang="en-GB" sz="2200" dirty="0"/>
                        <a:t>21</a:t>
                      </a:r>
                    </a:p>
                  </a:txBody>
                  <a:tcPr marL="121920" marR="121920" marT="54864" marB="54864"/>
                </a:tc>
                <a:tc>
                  <a:txBody>
                    <a:bodyPr/>
                    <a:lstStyle/>
                    <a:p>
                      <a:r>
                        <a:rPr lang="en-GB" sz="2200" dirty="0"/>
                        <a:t>England</a:t>
                      </a:r>
                    </a:p>
                  </a:txBody>
                  <a:tcPr marL="121920" marR="121920" marT="54864" marB="54864"/>
                </a:tc>
                <a:tc>
                  <a:txBody>
                    <a:bodyPr/>
                    <a:lstStyle/>
                    <a:p>
                      <a:endParaRPr lang="en-GB" sz="2200" dirty="0"/>
                    </a:p>
                  </a:txBody>
                  <a:tcPr marL="121920" marR="121920" marT="54864" marB="54864"/>
                </a:tc>
                <a:extLst>
                  <a:ext uri="{0D108BD9-81ED-4DB2-BD59-A6C34878D82A}">
                    <a16:rowId xmlns:a16="http://schemas.microsoft.com/office/drawing/2014/main" val="3291154930"/>
                  </a:ext>
                </a:extLst>
              </a:tr>
            </a:tbl>
          </a:graphicData>
        </a:graphic>
      </p:graphicFrame>
    </p:spTree>
    <p:extLst>
      <p:ext uri="{BB962C8B-B14F-4D97-AF65-F5344CB8AC3E}">
        <p14:creationId xmlns:p14="http://schemas.microsoft.com/office/powerpoint/2010/main" val="194579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9299617" cy="4546800"/>
          </a:xfrm>
        </p:spPr>
        <p:txBody>
          <a:bodyPr>
            <a:normAutofit/>
          </a:bodyPr>
          <a:lstStyle/>
          <a:p>
            <a:r>
              <a:rPr lang="en-GB" sz="1800" dirty="0"/>
              <a:t>We then decide that we don’t want to store Status as a number, a varchar seems more suitable. Of course this won’t change what the table currently looks like, just how it stores the data. MySQL will attempt to convert data where is can.</a:t>
            </a:r>
          </a:p>
          <a:p>
            <a:endParaRPr lang="en-GB" sz="2100" dirty="0"/>
          </a:p>
          <a:p>
            <a:pPr lvl="1"/>
            <a:r>
              <a:rPr lang="en-GB" sz="1700" dirty="0"/>
              <a:t>ALTER TABLE </a:t>
            </a:r>
            <a:r>
              <a:rPr lang="en-GB" sz="1700" dirty="0" err="1"/>
              <a:t>my_table</a:t>
            </a:r>
            <a:r>
              <a:rPr lang="en-GB" sz="1700" dirty="0"/>
              <a:t> ALTER COLUMN Status varchar(255)</a:t>
            </a:r>
          </a:p>
        </p:txBody>
      </p:sp>
      <p:sp>
        <p:nvSpPr>
          <p:cNvPr id="2" name="Title 1"/>
          <p:cNvSpPr>
            <a:spLocks noGrp="1"/>
          </p:cNvSpPr>
          <p:nvPr>
            <p:ph type="title"/>
          </p:nvPr>
        </p:nvSpPr>
        <p:spPr/>
        <p:txBody>
          <a:bodyPr>
            <a:normAutofit fontScale="90000"/>
          </a:bodyPr>
          <a:lstStyle/>
          <a:p>
            <a:r>
              <a:rPr lang="en-GB" dirty="0"/>
              <a:t>Update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06847322"/>
              </p:ext>
            </p:extLst>
          </p:nvPr>
        </p:nvGraphicFramePr>
        <p:xfrm>
          <a:off x="1227826" y="3712724"/>
          <a:ext cx="9418680" cy="1335024"/>
        </p:xfrm>
        <a:graphic>
          <a:graphicData uri="http://schemas.openxmlformats.org/drawingml/2006/table">
            <a:tbl>
              <a:tblPr firstRow="1" bandRow="1">
                <a:tableStyleId>{5C22544A-7EE6-4342-B048-85BDC9FD1C3A}</a:tableStyleId>
              </a:tblPr>
              <a:tblGrid>
                <a:gridCol w="1569780">
                  <a:extLst>
                    <a:ext uri="{9D8B030D-6E8A-4147-A177-3AD203B41FA5}">
                      <a16:colId xmlns:a16="http://schemas.microsoft.com/office/drawing/2014/main" val="3477032463"/>
                    </a:ext>
                  </a:extLst>
                </a:gridCol>
                <a:gridCol w="1569780">
                  <a:extLst>
                    <a:ext uri="{9D8B030D-6E8A-4147-A177-3AD203B41FA5}">
                      <a16:colId xmlns:a16="http://schemas.microsoft.com/office/drawing/2014/main" val="3751431596"/>
                    </a:ext>
                  </a:extLst>
                </a:gridCol>
                <a:gridCol w="1569780">
                  <a:extLst>
                    <a:ext uri="{9D8B030D-6E8A-4147-A177-3AD203B41FA5}">
                      <a16:colId xmlns:a16="http://schemas.microsoft.com/office/drawing/2014/main" val="1841947631"/>
                    </a:ext>
                  </a:extLst>
                </a:gridCol>
                <a:gridCol w="1569780">
                  <a:extLst>
                    <a:ext uri="{9D8B030D-6E8A-4147-A177-3AD203B41FA5}">
                      <a16:colId xmlns:a16="http://schemas.microsoft.com/office/drawing/2014/main" val="1287220301"/>
                    </a:ext>
                  </a:extLst>
                </a:gridCol>
                <a:gridCol w="1569780">
                  <a:extLst>
                    <a:ext uri="{9D8B030D-6E8A-4147-A177-3AD203B41FA5}">
                      <a16:colId xmlns:a16="http://schemas.microsoft.com/office/drawing/2014/main" val="467824689"/>
                    </a:ext>
                  </a:extLst>
                </a:gridCol>
                <a:gridCol w="1569780">
                  <a:extLst>
                    <a:ext uri="{9D8B030D-6E8A-4147-A177-3AD203B41FA5}">
                      <a16:colId xmlns:a16="http://schemas.microsoft.com/office/drawing/2014/main" val="3699067301"/>
                    </a:ext>
                  </a:extLst>
                </a:gridCol>
              </a:tblGrid>
              <a:tr h="445008">
                <a:tc>
                  <a:txBody>
                    <a:bodyPr/>
                    <a:lstStyle/>
                    <a:p>
                      <a:r>
                        <a:rPr lang="en-GB" sz="2200" dirty="0" err="1"/>
                        <a:t>My_ID</a:t>
                      </a:r>
                      <a:endParaRPr lang="en-GB" sz="2200" dirty="0"/>
                    </a:p>
                  </a:txBody>
                  <a:tcPr marL="121920" marR="121920" marT="54864" marB="54864"/>
                </a:tc>
                <a:tc>
                  <a:txBody>
                    <a:bodyPr/>
                    <a:lstStyle/>
                    <a:p>
                      <a:r>
                        <a:rPr lang="en-GB" sz="2200" dirty="0" err="1"/>
                        <a:t>F_Name</a:t>
                      </a:r>
                      <a:endParaRPr lang="en-GB" sz="2200" dirty="0"/>
                    </a:p>
                  </a:txBody>
                  <a:tcPr marL="121920" marR="121920" marT="54864" marB="54864"/>
                </a:tc>
                <a:tc>
                  <a:txBody>
                    <a:bodyPr/>
                    <a:lstStyle/>
                    <a:p>
                      <a:r>
                        <a:rPr lang="en-GB" sz="2200" dirty="0" err="1"/>
                        <a:t>L_Name</a:t>
                      </a:r>
                      <a:endParaRPr lang="en-GB" sz="2200" dirty="0"/>
                    </a:p>
                  </a:txBody>
                  <a:tcPr marL="121920" marR="121920" marT="54864" marB="54864"/>
                </a:tc>
                <a:tc>
                  <a:txBody>
                    <a:bodyPr/>
                    <a:lstStyle/>
                    <a:p>
                      <a:r>
                        <a:rPr lang="en-GB" sz="2200" dirty="0"/>
                        <a:t>Age</a:t>
                      </a:r>
                    </a:p>
                  </a:txBody>
                  <a:tcPr marL="121920" marR="121920" marT="54864" marB="54864"/>
                </a:tc>
                <a:tc>
                  <a:txBody>
                    <a:bodyPr/>
                    <a:lstStyle/>
                    <a:p>
                      <a:r>
                        <a:rPr lang="en-GB" sz="2200" dirty="0"/>
                        <a:t>Country</a:t>
                      </a:r>
                    </a:p>
                  </a:txBody>
                  <a:tcPr marL="121920" marR="121920" marT="54864" marB="54864"/>
                </a:tc>
                <a:tc>
                  <a:txBody>
                    <a:bodyPr/>
                    <a:lstStyle/>
                    <a:p>
                      <a:r>
                        <a:rPr lang="en-GB" sz="2200" dirty="0"/>
                        <a:t>Status</a:t>
                      </a:r>
                    </a:p>
                  </a:txBody>
                  <a:tcPr marL="121920" marR="121920" marT="54864" marB="54864"/>
                </a:tc>
                <a:extLst>
                  <a:ext uri="{0D108BD9-81ED-4DB2-BD59-A6C34878D82A}">
                    <a16:rowId xmlns:a16="http://schemas.microsoft.com/office/drawing/2014/main" val="4129578968"/>
                  </a:ext>
                </a:extLst>
              </a:tr>
              <a:tr h="445008">
                <a:tc>
                  <a:txBody>
                    <a:bodyPr/>
                    <a:lstStyle/>
                    <a:p>
                      <a:r>
                        <a:rPr lang="en-GB" sz="2200" dirty="0"/>
                        <a:t>8</a:t>
                      </a:r>
                    </a:p>
                  </a:txBody>
                  <a:tcPr marL="121920" marR="121920" marT="54864" marB="54864"/>
                </a:tc>
                <a:tc>
                  <a:txBody>
                    <a:bodyPr/>
                    <a:lstStyle/>
                    <a:p>
                      <a:r>
                        <a:rPr lang="en-GB" sz="2200" dirty="0"/>
                        <a:t>John</a:t>
                      </a:r>
                    </a:p>
                  </a:txBody>
                  <a:tcPr marL="121920" marR="121920" marT="54864" marB="54864"/>
                </a:tc>
                <a:tc>
                  <a:txBody>
                    <a:bodyPr/>
                    <a:lstStyle/>
                    <a:p>
                      <a:r>
                        <a:rPr lang="en-GB" sz="2200" dirty="0"/>
                        <a:t>Smith</a:t>
                      </a:r>
                    </a:p>
                  </a:txBody>
                  <a:tcPr marL="121920" marR="121920" marT="54864" marB="54864"/>
                </a:tc>
                <a:tc>
                  <a:txBody>
                    <a:bodyPr/>
                    <a:lstStyle/>
                    <a:p>
                      <a:r>
                        <a:rPr lang="en-GB" sz="2200" dirty="0"/>
                        <a:t>24</a:t>
                      </a:r>
                    </a:p>
                  </a:txBody>
                  <a:tcPr marL="121920" marR="121920" marT="54864" marB="54864"/>
                </a:tc>
                <a:tc>
                  <a:txBody>
                    <a:bodyPr/>
                    <a:lstStyle/>
                    <a:p>
                      <a:r>
                        <a:rPr lang="en-GB" sz="2200" dirty="0"/>
                        <a:t>Norway</a:t>
                      </a:r>
                    </a:p>
                  </a:txBody>
                  <a:tcPr marL="121920" marR="121920" marT="54864" marB="54864"/>
                </a:tc>
                <a:tc>
                  <a:txBody>
                    <a:bodyPr/>
                    <a:lstStyle/>
                    <a:p>
                      <a:endParaRPr lang="en-GB" sz="2200" dirty="0"/>
                    </a:p>
                  </a:txBody>
                  <a:tcPr marL="121920" marR="121920" marT="54864" marB="54864"/>
                </a:tc>
                <a:extLst>
                  <a:ext uri="{0D108BD9-81ED-4DB2-BD59-A6C34878D82A}">
                    <a16:rowId xmlns:a16="http://schemas.microsoft.com/office/drawing/2014/main" val="973346709"/>
                  </a:ext>
                </a:extLst>
              </a:tr>
              <a:tr h="445008">
                <a:tc>
                  <a:txBody>
                    <a:bodyPr/>
                    <a:lstStyle/>
                    <a:p>
                      <a:r>
                        <a:rPr lang="en-GB" sz="2200" dirty="0"/>
                        <a:t>9</a:t>
                      </a:r>
                    </a:p>
                  </a:txBody>
                  <a:tcPr marL="121920" marR="121920" marT="54864" marB="54864"/>
                </a:tc>
                <a:tc>
                  <a:txBody>
                    <a:bodyPr/>
                    <a:lstStyle/>
                    <a:p>
                      <a:r>
                        <a:rPr lang="en-GB" sz="2200" dirty="0"/>
                        <a:t>Daisy</a:t>
                      </a:r>
                    </a:p>
                  </a:txBody>
                  <a:tcPr marL="121920" marR="121920" marT="54864" marB="54864"/>
                </a:tc>
                <a:tc>
                  <a:txBody>
                    <a:bodyPr/>
                    <a:lstStyle/>
                    <a:p>
                      <a:r>
                        <a:rPr lang="en-GB" sz="2200" dirty="0"/>
                        <a:t>Day</a:t>
                      </a:r>
                    </a:p>
                  </a:txBody>
                  <a:tcPr marL="121920" marR="121920" marT="54864" marB="54864"/>
                </a:tc>
                <a:tc>
                  <a:txBody>
                    <a:bodyPr/>
                    <a:lstStyle/>
                    <a:p>
                      <a:r>
                        <a:rPr lang="en-GB" sz="2200" dirty="0"/>
                        <a:t>21</a:t>
                      </a:r>
                    </a:p>
                  </a:txBody>
                  <a:tcPr marL="121920" marR="121920" marT="54864" marB="54864"/>
                </a:tc>
                <a:tc>
                  <a:txBody>
                    <a:bodyPr/>
                    <a:lstStyle/>
                    <a:p>
                      <a:r>
                        <a:rPr lang="en-GB" sz="2200" dirty="0"/>
                        <a:t>England</a:t>
                      </a:r>
                    </a:p>
                  </a:txBody>
                  <a:tcPr marL="121920" marR="121920" marT="54864" marB="54864"/>
                </a:tc>
                <a:tc>
                  <a:txBody>
                    <a:bodyPr/>
                    <a:lstStyle/>
                    <a:p>
                      <a:endParaRPr lang="en-GB" sz="2200" dirty="0"/>
                    </a:p>
                  </a:txBody>
                  <a:tcPr marL="121920" marR="121920" marT="54864" marB="54864"/>
                </a:tc>
                <a:extLst>
                  <a:ext uri="{0D108BD9-81ED-4DB2-BD59-A6C34878D82A}">
                    <a16:rowId xmlns:a16="http://schemas.microsoft.com/office/drawing/2014/main" val="3291154930"/>
                  </a:ext>
                </a:extLst>
              </a:tr>
            </a:tbl>
          </a:graphicData>
        </a:graphic>
      </p:graphicFrame>
    </p:spTree>
    <p:extLst>
      <p:ext uri="{BB962C8B-B14F-4D97-AF65-F5344CB8AC3E}">
        <p14:creationId xmlns:p14="http://schemas.microsoft.com/office/powerpoint/2010/main" val="4074441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Autofit/>
          </a:bodyPr>
          <a:lstStyle/>
          <a:p>
            <a:pPr marL="366332" indent="-366332">
              <a:buFont typeface="Arial" panose="020B0604020202020204" pitchFamily="34" charset="0"/>
              <a:buChar char="•"/>
            </a:pPr>
            <a:r>
              <a:rPr lang="en-GB" dirty="0"/>
              <a:t>Organised collection of data</a:t>
            </a:r>
          </a:p>
          <a:p>
            <a:pPr marL="366332" indent="-366332">
              <a:buFont typeface="Arial" panose="020B0604020202020204" pitchFamily="34" charset="0"/>
              <a:buChar char="•"/>
            </a:pPr>
            <a:r>
              <a:rPr lang="en-GB" dirty="0"/>
              <a:t>Many different kinds</a:t>
            </a:r>
          </a:p>
          <a:p>
            <a:pPr marL="366332" indent="-366332">
              <a:buFont typeface="Arial" panose="020B0604020202020204" pitchFamily="34" charset="0"/>
              <a:buChar char="•"/>
            </a:pPr>
            <a:endParaRPr lang="en-GB" dirty="0"/>
          </a:p>
          <a:p>
            <a:pPr marL="366332" indent="-366332">
              <a:buFont typeface="Arial" panose="020B0604020202020204" pitchFamily="34" charset="0"/>
              <a:buChar char="•"/>
            </a:pPr>
            <a:r>
              <a:rPr lang="en-GB" dirty="0"/>
              <a:t>Contains a number of different objects</a:t>
            </a:r>
          </a:p>
          <a:p>
            <a:pPr marL="938616" lvl="1" indent="-366332"/>
            <a:r>
              <a:rPr lang="en-GB" dirty="0">
                <a:latin typeface="+mn-lt"/>
              </a:rPr>
              <a:t>Tables – columns and rows of data</a:t>
            </a:r>
          </a:p>
          <a:p>
            <a:pPr marL="938616" lvl="1" indent="-366332"/>
            <a:r>
              <a:rPr lang="en-GB" dirty="0"/>
              <a:t>Schemas – structure of the data</a:t>
            </a:r>
          </a:p>
          <a:p>
            <a:pPr marL="938616" lvl="1" indent="-366332"/>
            <a:r>
              <a:rPr lang="en-GB" dirty="0">
                <a:latin typeface="+mn-lt"/>
              </a:rPr>
              <a:t>Queries – getting data we want from the database</a:t>
            </a:r>
          </a:p>
          <a:p>
            <a:pPr marL="938616" lvl="1" indent="-366332"/>
            <a:r>
              <a:rPr lang="en-GB" dirty="0"/>
              <a:t>Views – results from a stored query</a:t>
            </a:r>
          </a:p>
          <a:p>
            <a:pPr marL="938616" lvl="1" indent="-366332"/>
            <a:endParaRPr lang="en-GB" dirty="0">
              <a:latin typeface="+mn-lt"/>
            </a:endParaRPr>
          </a:p>
          <a:p>
            <a:pPr marL="366332" indent="-366332">
              <a:buFont typeface="Arial" panose="020B0604020202020204" pitchFamily="34" charset="0"/>
              <a:buChar char="•"/>
            </a:pPr>
            <a:r>
              <a:rPr lang="en-GB" dirty="0"/>
              <a:t>Typically based on information we would want from the physical world</a:t>
            </a:r>
          </a:p>
          <a:p>
            <a:pPr marL="366332" indent="-366332">
              <a:buFont typeface="Arial" panose="020B0604020202020204" pitchFamily="34" charset="0"/>
              <a:buChar char="•"/>
            </a:pPr>
            <a:r>
              <a:rPr lang="en-GB" dirty="0">
                <a:latin typeface="+mn-lt"/>
              </a:rPr>
              <a:t>Generally model in a way to answer some sort of question with information</a:t>
            </a:r>
          </a:p>
        </p:txBody>
      </p:sp>
      <p:sp>
        <p:nvSpPr>
          <p:cNvPr id="6" name="Title 5"/>
          <p:cNvSpPr>
            <a:spLocks noGrp="1"/>
          </p:cNvSpPr>
          <p:nvPr>
            <p:ph type="title"/>
          </p:nvPr>
        </p:nvSpPr>
        <p:spPr/>
        <p:txBody>
          <a:bodyPr>
            <a:normAutofit fontScale="90000"/>
          </a:bodyPr>
          <a:lstStyle/>
          <a:p>
            <a:r>
              <a:rPr lang="en-GB" dirty="0"/>
              <a:t>Databases</a:t>
            </a:r>
            <a:endParaRPr lang="en-US" dirty="0"/>
          </a:p>
        </p:txBody>
      </p:sp>
    </p:spTree>
    <p:extLst>
      <p:ext uri="{BB962C8B-B14F-4D97-AF65-F5344CB8AC3E}">
        <p14:creationId xmlns:p14="http://schemas.microsoft.com/office/powerpoint/2010/main" val="40316047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r>
              <a:rPr lang="en-GB" sz="1800" dirty="0"/>
              <a:t>Of course we can update specific rows as well…</a:t>
            </a:r>
          </a:p>
          <a:p>
            <a:endParaRPr lang="en-GB" sz="1800" dirty="0"/>
          </a:p>
          <a:p>
            <a:r>
              <a:rPr lang="en-GB" sz="1800" dirty="0"/>
              <a:t>UPDATE </a:t>
            </a:r>
            <a:r>
              <a:rPr lang="en-GB" sz="1800" dirty="0" err="1"/>
              <a:t>table_name</a:t>
            </a:r>
            <a:r>
              <a:rPr lang="en-GB" sz="1800" dirty="0"/>
              <a:t> SET column1=val1, column2=val2 WHERE </a:t>
            </a:r>
            <a:r>
              <a:rPr lang="en-GB" sz="1800" dirty="0" err="1"/>
              <a:t>columnX</a:t>
            </a:r>
            <a:r>
              <a:rPr lang="en-GB" sz="1800" dirty="0"/>
              <a:t> = Y;</a:t>
            </a:r>
          </a:p>
          <a:p>
            <a:endParaRPr lang="en-GB" sz="1800" dirty="0"/>
          </a:p>
          <a:p>
            <a:r>
              <a:rPr lang="en-GB" sz="1800" dirty="0"/>
              <a:t>Don’t forget the WHERE clause else it will update everything in that table!</a:t>
            </a:r>
          </a:p>
        </p:txBody>
      </p:sp>
      <p:sp>
        <p:nvSpPr>
          <p:cNvPr id="2" name="Title 1"/>
          <p:cNvSpPr>
            <a:spLocks noGrp="1"/>
          </p:cNvSpPr>
          <p:nvPr>
            <p:ph type="title"/>
          </p:nvPr>
        </p:nvSpPr>
        <p:spPr/>
        <p:txBody>
          <a:bodyPr>
            <a:normAutofit fontScale="90000"/>
          </a:bodyPr>
          <a:lstStyle/>
          <a:p>
            <a:r>
              <a:rPr lang="en-GB" dirty="0"/>
              <a:t>Update</a:t>
            </a:r>
            <a:endParaRPr lang="en-US" dirty="0"/>
          </a:p>
        </p:txBody>
      </p:sp>
    </p:spTree>
    <p:extLst>
      <p:ext uri="{BB962C8B-B14F-4D97-AF65-F5344CB8AC3E}">
        <p14:creationId xmlns:p14="http://schemas.microsoft.com/office/powerpoint/2010/main" val="4115247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r>
              <a:rPr lang="en-GB" sz="1800" dirty="0"/>
              <a:t>Imagine John has gotten married and changed his surname. Funnily enough it’s also been over a year since he updated his record and he’s older now.</a:t>
            </a:r>
          </a:p>
          <a:p>
            <a:endParaRPr lang="en-GB" sz="1800" dirty="0"/>
          </a:p>
          <a:p>
            <a:endParaRPr lang="en-GB" sz="1800" dirty="0"/>
          </a:p>
          <a:p>
            <a:endParaRPr lang="en-GB" sz="1800" dirty="0"/>
          </a:p>
          <a:p>
            <a:endParaRPr lang="en-GB" sz="1800" dirty="0"/>
          </a:p>
          <a:p>
            <a:pPr lvl="1"/>
            <a:r>
              <a:rPr lang="en-GB" sz="1700" dirty="0"/>
              <a:t>UPDATE </a:t>
            </a:r>
            <a:r>
              <a:rPr lang="en-GB" sz="1700" dirty="0" err="1"/>
              <a:t>my_table</a:t>
            </a:r>
            <a:r>
              <a:rPr lang="en-GB" sz="1700" dirty="0"/>
              <a:t> SET </a:t>
            </a:r>
            <a:r>
              <a:rPr lang="en-GB" sz="1700" dirty="0" err="1"/>
              <a:t>L_Name</a:t>
            </a:r>
            <a:r>
              <a:rPr lang="en-GB" sz="1700" dirty="0"/>
              <a:t>=‘Day’, Age=25 WHERE </a:t>
            </a:r>
            <a:r>
              <a:rPr lang="en-GB" sz="1700" dirty="0" err="1"/>
              <a:t>My_ID</a:t>
            </a:r>
            <a:r>
              <a:rPr lang="en-GB" sz="1700" dirty="0"/>
              <a:t>=8;</a:t>
            </a:r>
          </a:p>
          <a:p>
            <a:pPr algn="ctr"/>
            <a:endParaRPr lang="en-GB" sz="1800" dirty="0"/>
          </a:p>
        </p:txBody>
      </p:sp>
      <p:sp>
        <p:nvSpPr>
          <p:cNvPr id="2" name="Title 1"/>
          <p:cNvSpPr>
            <a:spLocks noGrp="1"/>
          </p:cNvSpPr>
          <p:nvPr>
            <p:ph type="title"/>
          </p:nvPr>
        </p:nvSpPr>
        <p:spPr/>
        <p:txBody>
          <a:bodyPr>
            <a:normAutofit fontScale="90000"/>
          </a:bodyPr>
          <a:lstStyle/>
          <a:p>
            <a:r>
              <a:rPr lang="en-GB" dirty="0"/>
              <a:t>Update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514201974"/>
              </p:ext>
            </p:extLst>
          </p:nvPr>
        </p:nvGraphicFramePr>
        <p:xfrm>
          <a:off x="842612" y="2326678"/>
          <a:ext cx="7848900" cy="1335024"/>
        </p:xfrm>
        <a:graphic>
          <a:graphicData uri="http://schemas.openxmlformats.org/drawingml/2006/table">
            <a:tbl>
              <a:tblPr firstRow="1" bandRow="1">
                <a:tableStyleId>{5C22544A-7EE6-4342-B048-85BDC9FD1C3A}</a:tableStyleId>
              </a:tblPr>
              <a:tblGrid>
                <a:gridCol w="1569780">
                  <a:extLst>
                    <a:ext uri="{9D8B030D-6E8A-4147-A177-3AD203B41FA5}">
                      <a16:colId xmlns:a16="http://schemas.microsoft.com/office/drawing/2014/main" val="3477032463"/>
                    </a:ext>
                  </a:extLst>
                </a:gridCol>
                <a:gridCol w="1569780">
                  <a:extLst>
                    <a:ext uri="{9D8B030D-6E8A-4147-A177-3AD203B41FA5}">
                      <a16:colId xmlns:a16="http://schemas.microsoft.com/office/drawing/2014/main" val="3751431596"/>
                    </a:ext>
                  </a:extLst>
                </a:gridCol>
                <a:gridCol w="1569780">
                  <a:extLst>
                    <a:ext uri="{9D8B030D-6E8A-4147-A177-3AD203B41FA5}">
                      <a16:colId xmlns:a16="http://schemas.microsoft.com/office/drawing/2014/main" val="1841947631"/>
                    </a:ext>
                  </a:extLst>
                </a:gridCol>
                <a:gridCol w="1569780">
                  <a:extLst>
                    <a:ext uri="{9D8B030D-6E8A-4147-A177-3AD203B41FA5}">
                      <a16:colId xmlns:a16="http://schemas.microsoft.com/office/drawing/2014/main" val="1287220301"/>
                    </a:ext>
                  </a:extLst>
                </a:gridCol>
                <a:gridCol w="1569780">
                  <a:extLst>
                    <a:ext uri="{9D8B030D-6E8A-4147-A177-3AD203B41FA5}">
                      <a16:colId xmlns:a16="http://schemas.microsoft.com/office/drawing/2014/main" val="467824689"/>
                    </a:ext>
                  </a:extLst>
                </a:gridCol>
              </a:tblGrid>
              <a:tr h="445008">
                <a:tc>
                  <a:txBody>
                    <a:bodyPr/>
                    <a:lstStyle/>
                    <a:p>
                      <a:r>
                        <a:rPr lang="en-GB" sz="2200" dirty="0" err="1"/>
                        <a:t>My_ID</a:t>
                      </a:r>
                      <a:endParaRPr lang="en-GB" sz="2200" dirty="0"/>
                    </a:p>
                  </a:txBody>
                  <a:tcPr marL="121920" marR="121920" marT="54864" marB="54864"/>
                </a:tc>
                <a:tc>
                  <a:txBody>
                    <a:bodyPr/>
                    <a:lstStyle/>
                    <a:p>
                      <a:r>
                        <a:rPr lang="en-GB" sz="2200" dirty="0" err="1"/>
                        <a:t>F_Name</a:t>
                      </a:r>
                      <a:endParaRPr lang="en-GB" sz="2200" dirty="0"/>
                    </a:p>
                  </a:txBody>
                  <a:tcPr marL="121920" marR="121920" marT="54864" marB="54864"/>
                </a:tc>
                <a:tc>
                  <a:txBody>
                    <a:bodyPr/>
                    <a:lstStyle/>
                    <a:p>
                      <a:r>
                        <a:rPr lang="en-GB" sz="2200" dirty="0" err="1"/>
                        <a:t>L_Name</a:t>
                      </a:r>
                      <a:endParaRPr lang="en-GB" sz="2200" dirty="0"/>
                    </a:p>
                  </a:txBody>
                  <a:tcPr marL="121920" marR="121920" marT="54864" marB="54864"/>
                </a:tc>
                <a:tc>
                  <a:txBody>
                    <a:bodyPr/>
                    <a:lstStyle/>
                    <a:p>
                      <a:r>
                        <a:rPr lang="en-GB" sz="2200" dirty="0"/>
                        <a:t>Age</a:t>
                      </a:r>
                    </a:p>
                  </a:txBody>
                  <a:tcPr marL="121920" marR="121920" marT="54864" marB="54864"/>
                </a:tc>
                <a:tc>
                  <a:txBody>
                    <a:bodyPr/>
                    <a:lstStyle/>
                    <a:p>
                      <a:r>
                        <a:rPr lang="en-GB" sz="2200" dirty="0"/>
                        <a:t>Country</a:t>
                      </a:r>
                    </a:p>
                  </a:txBody>
                  <a:tcPr marL="121920" marR="121920" marT="54864" marB="54864"/>
                </a:tc>
                <a:extLst>
                  <a:ext uri="{0D108BD9-81ED-4DB2-BD59-A6C34878D82A}">
                    <a16:rowId xmlns:a16="http://schemas.microsoft.com/office/drawing/2014/main" val="4129578968"/>
                  </a:ext>
                </a:extLst>
              </a:tr>
              <a:tr h="445008">
                <a:tc>
                  <a:txBody>
                    <a:bodyPr/>
                    <a:lstStyle/>
                    <a:p>
                      <a:r>
                        <a:rPr lang="en-GB" sz="2200" dirty="0"/>
                        <a:t>8</a:t>
                      </a:r>
                    </a:p>
                  </a:txBody>
                  <a:tcPr marL="121920" marR="121920" marT="54864" marB="54864"/>
                </a:tc>
                <a:tc>
                  <a:txBody>
                    <a:bodyPr/>
                    <a:lstStyle/>
                    <a:p>
                      <a:r>
                        <a:rPr lang="en-GB" sz="2200" dirty="0"/>
                        <a:t>John</a:t>
                      </a:r>
                    </a:p>
                  </a:txBody>
                  <a:tcPr marL="121920" marR="121920" marT="54864" marB="54864"/>
                </a:tc>
                <a:tc>
                  <a:txBody>
                    <a:bodyPr/>
                    <a:lstStyle/>
                    <a:p>
                      <a:r>
                        <a:rPr lang="en-GB" sz="2200" dirty="0"/>
                        <a:t>Smith</a:t>
                      </a:r>
                    </a:p>
                  </a:txBody>
                  <a:tcPr marL="121920" marR="121920" marT="54864" marB="54864"/>
                </a:tc>
                <a:tc>
                  <a:txBody>
                    <a:bodyPr/>
                    <a:lstStyle/>
                    <a:p>
                      <a:r>
                        <a:rPr lang="en-GB" sz="2200" dirty="0"/>
                        <a:t>24</a:t>
                      </a:r>
                    </a:p>
                  </a:txBody>
                  <a:tcPr marL="121920" marR="121920" marT="54864" marB="54864"/>
                </a:tc>
                <a:tc>
                  <a:txBody>
                    <a:bodyPr/>
                    <a:lstStyle/>
                    <a:p>
                      <a:r>
                        <a:rPr lang="en-GB" sz="2200" dirty="0"/>
                        <a:t>Norway</a:t>
                      </a:r>
                    </a:p>
                  </a:txBody>
                  <a:tcPr marL="121920" marR="121920" marT="54864" marB="54864"/>
                </a:tc>
                <a:extLst>
                  <a:ext uri="{0D108BD9-81ED-4DB2-BD59-A6C34878D82A}">
                    <a16:rowId xmlns:a16="http://schemas.microsoft.com/office/drawing/2014/main" val="973346709"/>
                  </a:ext>
                </a:extLst>
              </a:tr>
              <a:tr h="445008">
                <a:tc>
                  <a:txBody>
                    <a:bodyPr/>
                    <a:lstStyle/>
                    <a:p>
                      <a:r>
                        <a:rPr lang="en-GB" sz="2200" dirty="0"/>
                        <a:t>9</a:t>
                      </a:r>
                    </a:p>
                  </a:txBody>
                  <a:tcPr marL="121920" marR="121920" marT="54864" marB="54864"/>
                </a:tc>
                <a:tc>
                  <a:txBody>
                    <a:bodyPr/>
                    <a:lstStyle/>
                    <a:p>
                      <a:r>
                        <a:rPr lang="en-GB" sz="2200" dirty="0"/>
                        <a:t>Daisy</a:t>
                      </a:r>
                    </a:p>
                  </a:txBody>
                  <a:tcPr marL="121920" marR="121920" marT="54864" marB="54864"/>
                </a:tc>
                <a:tc>
                  <a:txBody>
                    <a:bodyPr/>
                    <a:lstStyle/>
                    <a:p>
                      <a:r>
                        <a:rPr lang="en-GB" sz="2200" dirty="0"/>
                        <a:t>Day</a:t>
                      </a:r>
                    </a:p>
                  </a:txBody>
                  <a:tcPr marL="121920" marR="121920" marT="54864" marB="54864"/>
                </a:tc>
                <a:tc>
                  <a:txBody>
                    <a:bodyPr/>
                    <a:lstStyle/>
                    <a:p>
                      <a:r>
                        <a:rPr lang="en-GB" sz="2200" dirty="0"/>
                        <a:t>21</a:t>
                      </a:r>
                    </a:p>
                  </a:txBody>
                  <a:tcPr marL="121920" marR="121920" marT="54864" marB="54864"/>
                </a:tc>
                <a:tc>
                  <a:txBody>
                    <a:bodyPr/>
                    <a:lstStyle/>
                    <a:p>
                      <a:r>
                        <a:rPr lang="en-GB" sz="2200" dirty="0"/>
                        <a:t>England</a:t>
                      </a:r>
                    </a:p>
                  </a:txBody>
                  <a:tcPr marL="121920" marR="121920" marT="54864" marB="54864"/>
                </a:tc>
                <a:extLst>
                  <a:ext uri="{0D108BD9-81ED-4DB2-BD59-A6C34878D82A}">
                    <a16:rowId xmlns:a16="http://schemas.microsoft.com/office/drawing/2014/main" val="329115493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541274179"/>
              </p:ext>
            </p:extLst>
          </p:nvPr>
        </p:nvGraphicFramePr>
        <p:xfrm>
          <a:off x="1265964" y="4344752"/>
          <a:ext cx="7848900" cy="1335024"/>
        </p:xfrm>
        <a:graphic>
          <a:graphicData uri="http://schemas.openxmlformats.org/drawingml/2006/table">
            <a:tbl>
              <a:tblPr firstRow="1" bandRow="1">
                <a:tableStyleId>{5C22544A-7EE6-4342-B048-85BDC9FD1C3A}</a:tableStyleId>
              </a:tblPr>
              <a:tblGrid>
                <a:gridCol w="1569780">
                  <a:extLst>
                    <a:ext uri="{9D8B030D-6E8A-4147-A177-3AD203B41FA5}">
                      <a16:colId xmlns:a16="http://schemas.microsoft.com/office/drawing/2014/main" val="3477032463"/>
                    </a:ext>
                  </a:extLst>
                </a:gridCol>
                <a:gridCol w="1569780">
                  <a:extLst>
                    <a:ext uri="{9D8B030D-6E8A-4147-A177-3AD203B41FA5}">
                      <a16:colId xmlns:a16="http://schemas.microsoft.com/office/drawing/2014/main" val="3751431596"/>
                    </a:ext>
                  </a:extLst>
                </a:gridCol>
                <a:gridCol w="1569780">
                  <a:extLst>
                    <a:ext uri="{9D8B030D-6E8A-4147-A177-3AD203B41FA5}">
                      <a16:colId xmlns:a16="http://schemas.microsoft.com/office/drawing/2014/main" val="1841947631"/>
                    </a:ext>
                  </a:extLst>
                </a:gridCol>
                <a:gridCol w="1569780">
                  <a:extLst>
                    <a:ext uri="{9D8B030D-6E8A-4147-A177-3AD203B41FA5}">
                      <a16:colId xmlns:a16="http://schemas.microsoft.com/office/drawing/2014/main" val="1287220301"/>
                    </a:ext>
                  </a:extLst>
                </a:gridCol>
                <a:gridCol w="1569780">
                  <a:extLst>
                    <a:ext uri="{9D8B030D-6E8A-4147-A177-3AD203B41FA5}">
                      <a16:colId xmlns:a16="http://schemas.microsoft.com/office/drawing/2014/main" val="467824689"/>
                    </a:ext>
                  </a:extLst>
                </a:gridCol>
              </a:tblGrid>
              <a:tr h="445008">
                <a:tc>
                  <a:txBody>
                    <a:bodyPr/>
                    <a:lstStyle/>
                    <a:p>
                      <a:r>
                        <a:rPr lang="en-GB" sz="2200" dirty="0" err="1"/>
                        <a:t>My_ID</a:t>
                      </a:r>
                      <a:endParaRPr lang="en-GB" sz="2200" dirty="0"/>
                    </a:p>
                  </a:txBody>
                  <a:tcPr marL="121920" marR="121920" marT="54864" marB="54864"/>
                </a:tc>
                <a:tc>
                  <a:txBody>
                    <a:bodyPr/>
                    <a:lstStyle/>
                    <a:p>
                      <a:r>
                        <a:rPr lang="en-GB" sz="2200" dirty="0" err="1"/>
                        <a:t>F_Name</a:t>
                      </a:r>
                      <a:endParaRPr lang="en-GB" sz="2200" dirty="0"/>
                    </a:p>
                  </a:txBody>
                  <a:tcPr marL="121920" marR="121920" marT="54864" marB="54864"/>
                </a:tc>
                <a:tc>
                  <a:txBody>
                    <a:bodyPr/>
                    <a:lstStyle/>
                    <a:p>
                      <a:r>
                        <a:rPr lang="en-GB" sz="2200" dirty="0" err="1"/>
                        <a:t>L_Name</a:t>
                      </a:r>
                      <a:endParaRPr lang="en-GB" sz="2200" dirty="0"/>
                    </a:p>
                  </a:txBody>
                  <a:tcPr marL="121920" marR="121920" marT="54864" marB="54864"/>
                </a:tc>
                <a:tc>
                  <a:txBody>
                    <a:bodyPr/>
                    <a:lstStyle/>
                    <a:p>
                      <a:r>
                        <a:rPr lang="en-GB" sz="2200" dirty="0"/>
                        <a:t>Age</a:t>
                      </a:r>
                    </a:p>
                  </a:txBody>
                  <a:tcPr marL="121920" marR="121920" marT="54864" marB="54864"/>
                </a:tc>
                <a:tc>
                  <a:txBody>
                    <a:bodyPr/>
                    <a:lstStyle/>
                    <a:p>
                      <a:r>
                        <a:rPr lang="en-GB" sz="2200" dirty="0"/>
                        <a:t>Country</a:t>
                      </a:r>
                    </a:p>
                  </a:txBody>
                  <a:tcPr marL="121920" marR="121920" marT="54864" marB="54864"/>
                </a:tc>
                <a:extLst>
                  <a:ext uri="{0D108BD9-81ED-4DB2-BD59-A6C34878D82A}">
                    <a16:rowId xmlns:a16="http://schemas.microsoft.com/office/drawing/2014/main" val="4129578968"/>
                  </a:ext>
                </a:extLst>
              </a:tr>
              <a:tr h="445008">
                <a:tc>
                  <a:txBody>
                    <a:bodyPr/>
                    <a:lstStyle/>
                    <a:p>
                      <a:r>
                        <a:rPr lang="en-GB" sz="2200" dirty="0"/>
                        <a:t>8</a:t>
                      </a:r>
                    </a:p>
                  </a:txBody>
                  <a:tcPr marL="121920" marR="121920" marT="54864" marB="54864"/>
                </a:tc>
                <a:tc>
                  <a:txBody>
                    <a:bodyPr/>
                    <a:lstStyle/>
                    <a:p>
                      <a:r>
                        <a:rPr lang="en-GB" sz="2200" dirty="0"/>
                        <a:t>John</a:t>
                      </a:r>
                    </a:p>
                  </a:txBody>
                  <a:tcPr marL="121920" marR="121920" marT="54864" marB="54864"/>
                </a:tc>
                <a:tc>
                  <a:txBody>
                    <a:bodyPr/>
                    <a:lstStyle/>
                    <a:p>
                      <a:r>
                        <a:rPr lang="en-GB" sz="2200" dirty="0"/>
                        <a:t>Day</a:t>
                      </a:r>
                    </a:p>
                  </a:txBody>
                  <a:tcPr marL="121920" marR="121920" marT="54864" marB="54864"/>
                </a:tc>
                <a:tc>
                  <a:txBody>
                    <a:bodyPr/>
                    <a:lstStyle/>
                    <a:p>
                      <a:r>
                        <a:rPr lang="en-GB" sz="2200" dirty="0"/>
                        <a:t>25</a:t>
                      </a:r>
                    </a:p>
                  </a:txBody>
                  <a:tcPr marL="121920" marR="121920" marT="54864" marB="54864"/>
                </a:tc>
                <a:tc>
                  <a:txBody>
                    <a:bodyPr/>
                    <a:lstStyle/>
                    <a:p>
                      <a:r>
                        <a:rPr lang="en-GB" sz="2200" dirty="0"/>
                        <a:t>Norway</a:t>
                      </a:r>
                    </a:p>
                  </a:txBody>
                  <a:tcPr marL="121920" marR="121920" marT="54864" marB="54864"/>
                </a:tc>
                <a:extLst>
                  <a:ext uri="{0D108BD9-81ED-4DB2-BD59-A6C34878D82A}">
                    <a16:rowId xmlns:a16="http://schemas.microsoft.com/office/drawing/2014/main" val="973346709"/>
                  </a:ext>
                </a:extLst>
              </a:tr>
              <a:tr h="445008">
                <a:tc>
                  <a:txBody>
                    <a:bodyPr/>
                    <a:lstStyle/>
                    <a:p>
                      <a:r>
                        <a:rPr lang="en-GB" sz="2200" dirty="0"/>
                        <a:t>9</a:t>
                      </a:r>
                    </a:p>
                  </a:txBody>
                  <a:tcPr marL="121920" marR="121920" marT="54864" marB="54864"/>
                </a:tc>
                <a:tc>
                  <a:txBody>
                    <a:bodyPr/>
                    <a:lstStyle/>
                    <a:p>
                      <a:r>
                        <a:rPr lang="en-GB" sz="2200" dirty="0"/>
                        <a:t>Daisy</a:t>
                      </a:r>
                    </a:p>
                  </a:txBody>
                  <a:tcPr marL="121920" marR="121920" marT="54864" marB="54864"/>
                </a:tc>
                <a:tc>
                  <a:txBody>
                    <a:bodyPr/>
                    <a:lstStyle/>
                    <a:p>
                      <a:r>
                        <a:rPr lang="en-GB" sz="2200" dirty="0"/>
                        <a:t>Day</a:t>
                      </a:r>
                    </a:p>
                  </a:txBody>
                  <a:tcPr marL="121920" marR="121920" marT="54864" marB="54864"/>
                </a:tc>
                <a:tc>
                  <a:txBody>
                    <a:bodyPr/>
                    <a:lstStyle/>
                    <a:p>
                      <a:r>
                        <a:rPr lang="en-GB" sz="2200" dirty="0"/>
                        <a:t>21</a:t>
                      </a:r>
                    </a:p>
                  </a:txBody>
                  <a:tcPr marL="121920" marR="121920" marT="54864" marB="54864"/>
                </a:tc>
                <a:tc>
                  <a:txBody>
                    <a:bodyPr/>
                    <a:lstStyle/>
                    <a:p>
                      <a:r>
                        <a:rPr lang="en-GB" sz="2200" dirty="0"/>
                        <a:t>England</a:t>
                      </a:r>
                    </a:p>
                  </a:txBody>
                  <a:tcPr marL="121920" marR="121920" marT="54864" marB="54864"/>
                </a:tc>
                <a:extLst>
                  <a:ext uri="{0D108BD9-81ED-4DB2-BD59-A6C34878D82A}">
                    <a16:rowId xmlns:a16="http://schemas.microsoft.com/office/drawing/2014/main" val="3291154930"/>
                  </a:ext>
                </a:extLst>
              </a:tr>
            </a:tbl>
          </a:graphicData>
        </a:graphic>
      </p:graphicFrame>
    </p:spTree>
    <p:extLst>
      <p:ext uri="{BB962C8B-B14F-4D97-AF65-F5344CB8AC3E}">
        <p14:creationId xmlns:p14="http://schemas.microsoft.com/office/powerpoint/2010/main" val="7569563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r>
              <a:rPr lang="en-GB" sz="1800" dirty="0"/>
              <a:t>Accessing data in our database is obviously important!</a:t>
            </a:r>
          </a:p>
          <a:p>
            <a:endParaRPr lang="en-GB" sz="1800" dirty="0"/>
          </a:p>
          <a:p>
            <a:r>
              <a:rPr lang="en-GB" sz="1800" dirty="0"/>
              <a:t>So first, how do we see what databases are stored on our server?</a:t>
            </a:r>
          </a:p>
          <a:p>
            <a:pPr algn="ctr"/>
            <a:endParaRPr lang="en-GB" sz="1800" dirty="0"/>
          </a:p>
          <a:p>
            <a:pPr lvl="1"/>
            <a:r>
              <a:rPr lang="en-GB" sz="1700" dirty="0"/>
              <a:t>SHOW {DATABASES | SCHEMA} [LIKE ‘pattern’ | WHERE expression]</a:t>
            </a:r>
          </a:p>
          <a:p>
            <a:pPr algn="ctr"/>
            <a:endParaRPr lang="en-GB" sz="1800" dirty="0"/>
          </a:p>
          <a:p>
            <a:r>
              <a:rPr lang="en-GB" sz="1800" dirty="0"/>
              <a:t>SHOW DATABASES or SHOW SCHEMAS will just show all databases</a:t>
            </a:r>
          </a:p>
          <a:p>
            <a:r>
              <a:rPr lang="en-GB" sz="1800" dirty="0"/>
              <a:t>LIKE indicates database names to match</a:t>
            </a:r>
          </a:p>
          <a:p>
            <a:r>
              <a:rPr lang="en-GB" sz="1800" dirty="0"/>
              <a:t>WHERE can be added to select rows using more general conditions</a:t>
            </a:r>
          </a:p>
          <a:p>
            <a:pPr algn="ctr"/>
            <a:endParaRPr lang="en-GB" sz="1800" dirty="0"/>
          </a:p>
        </p:txBody>
      </p:sp>
      <p:sp>
        <p:nvSpPr>
          <p:cNvPr id="2" name="Title 1"/>
          <p:cNvSpPr>
            <a:spLocks noGrp="1"/>
          </p:cNvSpPr>
          <p:nvPr>
            <p:ph type="title"/>
          </p:nvPr>
        </p:nvSpPr>
        <p:spPr/>
        <p:txBody>
          <a:bodyPr>
            <a:normAutofit fontScale="90000"/>
          </a:bodyPr>
          <a:lstStyle/>
          <a:p>
            <a:r>
              <a:rPr lang="en-GB" dirty="0"/>
              <a:t>Read</a:t>
            </a:r>
            <a:endParaRPr lang="en-US" dirty="0"/>
          </a:p>
        </p:txBody>
      </p:sp>
    </p:spTree>
    <p:extLst>
      <p:ext uri="{BB962C8B-B14F-4D97-AF65-F5344CB8AC3E}">
        <p14:creationId xmlns:p14="http://schemas.microsoft.com/office/powerpoint/2010/main" val="35099017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10087525" cy="4546800"/>
          </a:xfrm>
        </p:spPr>
        <p:txBody>
          <a:bodyPr>
            <a:normAutofit/>
          </a:bodyPr>
          <a:lstStyle/>
          <a:p>
            <a:r>
              <a:rPr lang="en-GB" sz="1800" dirty="0"/>
              <a:t>We can list tables either by selecting a database to work with and showing the tables within it, or specifying the database in the FROM clause</a:t>
            </a:r>
          </a:p>
          <a:p>
            <a:endParaRPr lang="en-GB" sz="1800" dirty="0"/>
          </a:p>
          <a:p>
            <a:pPr algn="ctr"/>
            <a:r>
              <a:rPr lang="en-GB" sz="1800" dirty="0"/>
              <a:t>SHOW [FULL] TABLES [{FROM | IN} </a:t>
            </a:r>
            <a:r>
              <a:rPr lang="en-GB" sz="1800" dirty="0" err="1"/>
              <a:t>db_name</a:t>
            </a:r>
            <a:r>
              <a:rPr lang="en-GB" sz="1800" dirty="0"/>
              <a:t>] [LIKE ‘pattern’ | WHERE expression]</a:t>
            </a:r>
          </a:p>
          <a:p>
            <a:pPr algn="ctr"/>
            <a:endParaRPr lang="en-GB" sz="1800" dirty="0"/>
          </a:p>
          <a:p>
            <a:r>
              <a:rPr lang="en-GB" sz="1800" dirty="0"/>
              <a:t>FULL – displays additional information on whether it is a table or a view that is returned</a:t>
            </a:r>
          </a:p>
          <a:p>
            <a:r>
              <a:rPr lang="en-GB" sz="1800" dirty="0"/>
              <a:t>FROM, IN – specifies the database you want to see the tables from</a:t>
            </a:r>
          </a:p>
          <a:p>
            <a:r>
              <a:rPr lang="en-GB" sz="1800" dirty="0"/>
              <a:t>LIKE and WHERE act the same as with databases</a:t>
            </a:r>
          </a:p>
          <a:p>
            <a:r>
              <a:rPr lang="en-GB" sz="1800" dirty="0"/>
              <a:t>SHOW TABLES FROM </a:t>
            </a:r>
            <a:r>
              <a:rPr lang="en-GB" sz="1800" dirty="0" err="1"/>
              <a:t>my_database</a:t>
            </a:r>
            <a:r>
              <a:rPr lang="en-GB" sz="1800" dirty="0"/>
              <a:t>;</a:t>
            </a:r>
          </a:p>
          <a:p>
            <a:r>
              <a:rPr lang="en-GB" sz="1800" dirty="0"/>
              <a:t>USE </a:t>
            </a:r>
            <a:r>
              <a:rPr lang="en-GB" sz="1800" dirty="0" err="1"/>
              <a:t>my_database</a:t>
            </a:r>
            <a:r>
              <a:rPr lang="en-GB" sz="1800" dirty="0"/>
              <a:t>;</a:t>
            </a:r>
          </a:p>
          <a:p>
            <a:r>
              <a:rPr lang="en-GB" sz="1800" dirty="0"/>
              <a:t>SHOW TABLES;</a:t>
            </a:r>
          </a:p>
          <a:p>
            <a:endParaRPr lang="en-GB" sz="1800" dirty="0"/>
          </a:p>
          <a:p>
            <a:endParaRPr lang="en-GB" sz="1800" dirty="0"/>
          </a:p>
          <a:p>
            <a:endParaRPr lang="en-GB" sz="1800" dirty="0"/>
          </a:p>
          <a:p>
            <a:pPr algn="ctr"/>
            <a:endParaRPr lang="en-GB" sz="1800" dirty="0"/>
          </a:p>
        </p:txBody>
      </p:sp>
      <p:sp>
        <p:nvSpPr>
          <p:cNvPr id="8" name="Title 7"/>
          <p:cNvSpPr>
            <a:spLocks noGrp="1"/>
          </p:cNvSpPr>
          <p:nvPr>
            <p:ph type="title"/>
          </p:nvPr>
        </p:nvSpPr>
        <p:spPr/>
        <p:txBody>
          <a:bodyPr>
            <a:normAutofit fontScale="90000"/>
          </a:bodyPr>
          <a:lstStyle/>
          <a:p>
            <a:r>
              <a:rPr lang="en-GB" dirty="0"/>
              <a:t>Read</a:t>
            </a:r>
            <a:endParaRPr lang="en-US" dirty="0"/>
          </a:p>
        </p:txBody>
      </p:sp>
    </p:spTree>
    <p:extLst>
      <p:ext uri="{BB962C8B-B14F-4D97-AF65-F5344CB8AC3E}">
        <p14:creationId xmlns:p14="http://schemas.microsoft.com/office/powerpoint/2010/main" val="20421965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9699451" cy="4546800"/>
          </a:xfrm>
        </p:spPr>
        <p:txBody>
          <a:bodyPr>
            <a:normAutofit/>
          </a:bodyPr>
          <a:lstStyle/>
          <a:p>
            <a:pPr>
              <a:lnSpc>
                <a:spcPct val="130000"/>
              </a:lnSpc>
            </a:pPr>
            <a:r>
              <a:rPr lang="en-GB" sz="1800" dirty="0"/>
              <a:t>We can see what columns, and information on the columns using the DESCRIBE keyword</a:t>
            </a:r>
          </a:p>
          <a:p>
            <a:pPr>
              <a:lnSpc>
                <a:spcPct val="130000"/>
              </a:lnSpc>
            </a:pPr>
            <a:endParaRPr lang="en-GB" sz="1800" dirty="0"/>
          </a:p>
          <a:p>
            <a:pPr lvl="1">
              <a:lnSpc>
                <a:spcPct val="130000"/>
              </a:lnSpc>
            </a:pPr>
            <a:r>
              <a:rPr lang="en-GB" dirty="0"/>
              <a:t>DESCRIBE </a:t>
            </a:r>
            <a:r>
              <a:rPr lang="en-GB" dirty="0" err="1"/>
              <a:t>table_name</a:t>
            </a:r>
            <a:endParaRPr lang="en-GB" dirty="0"/>
          </a:p>
          <a:p>
            <a:pPr algn="ctr">
              <a:lnSpc>
                <a:spcPct val="130000"/>
              </a:lnSpc>
            </a:pPr>
            <a:endParaRPr lang="en-GB" sz="1800" dirty="0"/>
          </a:p>
          <a:p>
            <a:pPr>
              <a:lnSpc>
                <a:spcPct val="130000"/>
              </a:lnSpc>
            </a:pPr>
            <a:r>
              <a:rPr lang="en-GB" sz="1800" dirty="0"/>
              <a:t>This includes information on it’s name, type, whether is can be null, if it’s a key, if it has a default value, and anything additional (e.g. does it auto increment?)</a:t>
            </a:r>
          </a:p>
          <a:p>
            <a:pPr>
              <a:lnSpc>
                <a:spcPct val="130000"/>
              </a:lnSpc>
            </a:pPr>
            <a:endParaRPr lang="en-GB" sz="1800" dirty="0"/>
          </a:p>
          <a:p>
            <a:pPr algn="ctr">
              <a:lnSpc>
                <a:spcPct val="130000"/>
              </a:lnSpc>
            </a:pPr>
            <a:endParaRPr lang="en-GB" sz="1800" dirty="0"/>
          </a:p>
        </p:txBody>
      </p:sp>
      <p:sp>
        <p:nvSpPr>
          <p:cNvPr id="2" name="Title 1"/>
          <p:cNvSpPr>
            <a:spLocks noGrp="1"/>
          </p:cNvSpPr>
          <p:nvPr>
            <p:ph type="title"/>
          </p:nvPr>
        </p:nvSpPr>
        <p:spPr/>
        <p:txBody>
          <a:bodyPr>
            <a:normAutofit fontScale="90000"/>
          </a:bodyPr>
          <a:lstStyle/>
          <a:p>
            <a:r>
              <a:rPr lang="en-GB" dirty="0"/>
              <a:t>Read</a:t>
            </a:r>
            <a:endParaRPr lang="en-US" dirty="0"/>
          </a:p>
        </p:txBody>
      </p:sp>
    </p:spTree>
    <p:extLst>
      <p:ext uri="{BB962C8B-B14F-4D97-AF65-F5344CB8AC3E}">
        <p14:creationId xmlns:p14="http://schemas.microsoft.com/office/powerpoint/2010/main" val="9479620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sz="1800" dirty="0"/>
              <a:t>The SELECT statement is used to select data from the database.</a:t>
            </a:r>
          </a:p>
          <a:p>
            <a:endParaRPr lang="en-GB" sz="1800" dirty="0"/>
          </a:p>
          <a:p>
            <a:r>
              <a:rPr lang="en-GB" sz="1800" dirty="0"/>
              <a:t>You specify the table you want to select from using the FROM keyword:</a:t>
            </a:r>
          </a:p>
          <a:p>
            <a:endParaRPr lang="en-GB" sz="1800" dirty="0"/>
          </a:p>
          <a:p>
            <a:pPr lvl="1"/>
            <a:r>
              <a:rPr lang="en-GB" sz="1700" dirty="0"/>
              <a:t>SELECT * FROM </a:t>
            </a:r>
            <a:r>
              <a:rPr lang="en-GB" sz="1700" dirty="0" err="1"/>
              <a:t>my_table</a:t>
            </a:r>
            <a:r>
              <a:rPr lang="en-GB" sz="1700" dirty="0"/>
              <a:t>;</a:t>
            </a:r>
          </a:p>
          <a:p>
            <a:endParaRPr lang="en-GB" sz="1800" dirty="0"/>
          </a:p>
          <a:p>
            <a:r>
              <a:rPr lang="en-GB" sz="1800" dirty="0"/>
              <a:t>* is a wildcard that will select everything.</a:t>
            </a:r>
          </a:p>
          <a:p>
            <a:r>
              <a:rPr lang="en-GB" sz="1800" dirty="0"/>
              <a:t>You can select specific columns by listing them instead</a:t>
            </a:r>
          </a:p>
          <a:p>
            <a:endParaRPr lang="en-GB" sz="1800" dirty="0"/>
          </a:p>
          <a:p>
            <a:pPr lvl="1"/>
            <a:r>
              <a:rPr lang="en-GB" sz="1700" dirty="0"/>
              <a:t>SELECT </a:t>
            </a:r>
            <a:r>
              <a:rPr lang="en-GB" sz="1700" dirty="0" err="1"/>
              <a:t>full_name</a:t>
            </a:r>
            <a:r>
              <a:rPr lang="en-GB" sz="1700" dirty="0"/>
              <a:t>, age FROM </a:t>
            </a:r>
            <a:r>
              <a:rPr lang="en-GB" sz="1700" dirty="0" err="1"/>
              <a:t>my_table</a:t>
            </a:r>
            <a:endParaRPr lang="en-GB" sz="1700" dirty="0"/>
          </a:p>
        </p:txBody>
      </p:sp>
      <p:sp>
        <p:nvSpPr>
          <p:cNvPr id="6" name="Title 5"/>
          <p:cNvSpPr>
            <a:spLocks noGrp="1"/>
          </p:cNvSpPr>
          <p:nvPr>
            <p:ph type="title"/>
          </p:nvPr>
        </p:nvSpPr>
        <p:spPr/>
        <p:txBody>
          <a:bodyPr>
            <a:normAutofit fontScale="90000"/>
          </a:bodyPr>
          <a:lstStyle/>
          <a:p>
            <a:r>
              <a:rPr lang="en-US" dirty="0"/>
              <a:t>Select</a:t>
            </a:r>
          </a:p>
        </p:txBody>
      </p:sp>
    </p:spTree>
    <p:extLst>
      <p:ext uri="{BB962C8B-B14F-4D97-AF65-F5344CB8AC3E}">
        <p14:creationId xmlns:p14="http://schemas.microsoft.com/office/powerpoint/2010/main" val="1545127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1" y="1544760"/>
            <a:ext cx="9993446" cy="4546800"/>
          </a:xfrm>
        </p:spPr>
        <p:txBody>
          <a:bodyPr/>
          <a:lstStyle/>
          <a:p>
            <a:r>
              <a:rPr lang="en-GB" sz="1800" dirty="0"/>
              <a:t>We can add many more keywords to a SELECT clause to make the data returned more specific</a:t>
            </a:r>
          </a:p>
          <a:p>
            <a:endParaRPr lang="en-GB" sz="1800" dirty="0"/>
          </a:p>
          <a:p>
            <a:r>
              <a:rPr lang="en-GB" sz="1800" dirty="0"/>
              <a:t>One way of doing this is using the DISTINCT keyword. This will only return unique values of a particular column. </a:t>
            </a:r>
          </a:p>
          <a:p>
            <a:endParaRPr lang="en-GB" sz="1800" dirty="0"/>
          </a:p>
          <a:p>
            <a:r>
              <a:rPr lang="en-GB" sz="1800" dirty="0"/>
              <a:t>For example, perhaps we want to see all of the cities our customers live at</a:t>
            </a:r>
          </a:p>
          <a:p>
            <a:endParaRPr lang="en-GB" sz="1800" dirty="0"/>
          </a:p>
          <a:p>
            <a:pPr lvl="1"/>
            <a:r>
              <a:rPr lang="en-GB" dirty="0"/>
              <a:t>SELECT DISTINCT city FROM customers;</a:t>
            </a:r>
          </a:p>
        </p:txBody>
      </p:sp>
      <p:sp>
        <p:nvSpPr>
          <p:cNvPr id="6" name="Title 5"/>
          <p:cNvSpPr>
            <a:spLocks noGrp="1"/>
          </p:cNvSpPr>
          <p:nvPr>
            <p:ph type="title"/>
          </p:nvPr>
        </p:nvSpPr>
        <p:spPr/>
        <p:txBody>
          <a:bodyPr>
            <a:normAutofit fontScale="90000"/>
          </a:bodyPr>
          <a:lstStyle/>
          <a:p>
            <a:r>
              <a:rPr lang="en-US" dirty="0"/>
              <a:t>Select</a:t>
            </a:r>
          </a:p>
        </p:txBody>
      </p:sp>
    </p:spTree>
    <p:extLst>
      <p:ext uri="{BB962C8B-B14F-4D97-AF65-F5344CB8AC3E}">
        <p14:creationId xmlns:p14="http://schemas.microsoft.com/office/powerpoint/2010/main" val="31664538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8723385" cy="4546800"/>
          </a:xfrm>
        </p:spPr>
        <p:txBody>
          <a:bodyPr/>
          <a:lstStyle/>
          <a:p>
            <a:r>
              <a:rPr lang="en-GB" sz="1800" dirty="0"/>
              <a:t>We can also use the WHERE keyword we have seen used earlier to only return data that matches a specified criteria</a:t>
            </a:r>
          </a:p>
          <a:p>
            <a:endParaRPr lang="en-GB" sz="1800" dirty="0"/>
          </a:p>
          <a:p>
            <a:pPr lvl="1"/>
            <a:r>
              <a:rPr lang="en-GB" sz="1700" dirty="0"/>
              <a:t>SELECT </a:t>
            </a:r>
            <a:r>
              <a:rPr lang="en-GB" sz="1700" dirty="0" err="1"/>
              <a:t>column_names</a:t>
            </a:r>
            <a:r>
              <a:rPr lang="en-GB" sz="1700" dirty="0"/>
              <a:t> FROM </a:t>
            </a:r>
            <a:r>
              <a:rPr lang="en-GB" sz="1700" dirty="0" err="1"/>
              <a:t>table_name</a:t>
            </a:r>
            <a:r>
              <a:rPr lang="en-GB" sz="1700" dirty="0"/>
              <a:t> WHERE expression;</a:t>
            </a:r>
          </a:p>
          <a:p>
            <a:pPr algn="ctr"/>
            <a:endParaRPr lang="en-GB" sz="1800" dirty="0"/>
          </a:p>
          <a:p>
            <a:r>
              <a:rPr lang="en-GB" sz="1800" dirty="0"/>
              <a:t>This could range from matching strings to testing numerical values</a:t>
            </a:r>
          </a:p>
          <a:p>
            <a:endParaRPr lang="en-GB" sz="1800" dirty="0"/>
          </a:p>
          <a:p>
            <a:pPr lvl="1"/>
            <a:r>
              <a:rPr lang="en-GB" sz="1700" dirty="0"/>
              <a:t>SELECT </a:t>
            </a:r>
            <a:r>
              <a:rPr lang="en-GB" sz="1700" dirty="0" err="1"/>
              <a:t>full_name</a:t>
            </a:r>
            <a:r>
              <a:rPr lang="en-GB" sz="1700" dirty="0"/>
              <a:t> FROM customers WHERE gender=‘m’;</a:t>
            </a:r>
          </a:p>
          <a:p>
            <a:pPr lvl="1"/>
            <a:r>
              <a:rPr lang="en-GB" sz="1700" dirty="0"/>
              <a:t>SELECT </a:t>
            </a:r>
            <a:r>
              <a:rPr lang="en-GB" sz="1700" dirty="0" err="1"/>
              <a:t>full_name</a:t>
            </a:r>
            <a:r>
              <a:rPr lang="en-GB" sz="1700" dirty="0"/>
              <a:t>, address FROM customers WHERE age&gt;=65;</a:t>
            </a:r>
          </a:p>
        </p:txBody>
      </p:sp>
      <p:sp>
        <p:nvSpPr>
          <p:cNvPr id="6" name="Title 5"/>
          <p:cNvSpPr>
            <a:spLocks noGrp="1"/>
          </p:cNvSpPr>
          <p:nvPr>
            <p:ph type="title"/>
          </p:nvPr>
        </p:nvSpPr>
        <p:spPr/>
        <p:txBody>
          <a:bodyPr>
            <a:normAutofit fontScale="90000"/>
          </a:bodyPr>
          <a:lstStyle/>
          <a:p>
            <a:r>
              <a:rPr lang="en-US" dirty="0"/>
              <a:t>Select</a:t>
            </a:r>
          </a:p>
        </p:txBody>
      </p:sp>
    </p:spTree>
    <p:extLst>
      <p:ext uri="{BB962C8B-B14F-4D97-AF65-F5344CB8AC3E}">
        <p14:creationId xmlns:p14="http://schemas.microsoft.com/office/powerpoint/2010/main" val="30804147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9052660" cy="4546800"/>
          </a:xfrm>
        </p:spPr>
        <p:txBody>
          <a:bodyPr/>
          <a:lstStyle/>
          <a:p>
            <a:r>
              <a:rPr lang="en-GB" sz="1600" dirty="0"/>
              <a:t>The WHERE clause can use a number of different operators for comparisons</a:t>
            </a:r>
          </a:p>
          <a:p>
            <a:pPr lvl="1"/>
            <a:r>
              <a:rPr lang="en-GB" sz="1500" dirty="0"/>
              <a:t>= equal</a:t>
            </a:r>
          </a:p>
          <a:p>
            <a:pPr lvl="1"/>
            <a:r>
              <a:rPr lang="en-GB" sz="1500" dirty="0"/>
              <a:t>&lt;&gt; or != Not equal </a:t>
            </a:r>
          </a:p>
          <a:p>
            <a:pPr lvl="1"/>
            <a:r>
              <a:rPr lang="en-GB" sz="1500" dirty="0"/>
              <a:t>&gt; Greater than		</a:t>
            </a:r>
          </a:p>
          <a:p>
            <a:pPr lvl="1"/>
            <a:r>
              <a:rPr lang="en-GB" sz="1500" dirty="0"/>
              <a:t>&gt;= Greater than or equal to</a:t>
            </a:r>
          </a:p>
          <a:p>
            <a:pPr lvl="1"/>
            <a:r>
              <a:rPr lang="en-GB" sz="1500" dirty="0"/>
              <a:t>&lt; Less than	</a:t>
            </a:r>
          </a:p>
          <a:p>
            <a:pPr lvl="1"/>
            <a:r>
              <a:rPr lang="en-GB" sz="1500" dirty="0"/>
              <a:t>&lt;= Less than or equal to</a:t>
            </a:r>
          </a:p>
          <a:p>
            <a:r>
              <a:rPr lang="en-GB" sz="1600" dirty="0"/>
              <a:t>BETWEEN – within an inclusive range, essentially a combination of great than or equal AND less than or equal</a:t>
            </a:r>
          </a:p>
          <a:p>
            <a:r>
              <a:rPr lang="en-GB" sz="1600" dirty="0"/>
              <a:t>LIKE – search for a pattern</a:t>
            </a:r>
          </a:p>
          <a:p>
            <a:r>
              <a:rPr lang="en-GB" sz="1600" dirty="0"/>
              <a:t>IN – specify multiple possible values for a column (use NOT IN as the opposite)</a:t>
            </a:r>
          </a:p>
          <a:p>
            <a:r>
              <a:rPr lang="en-GB" sz="1600" dirty="0"/>
              <a:t>IS NULL – select everything where this field is null (IS NOT NULL for the opposite)</a:t>
            </a:r>
          </a:p>
          <a:p>
            <a:endParaRPr lang="en-GB" sz="1600" dirty="0"/>
          </a:p>
          <a:p>
            <a:endParaRPr lang="en-GB" sz="1600" dirty="0"/>
          </a:p>
        </p:txBody>
      </p:sp>
      <p:sp>
        <p:nvSpPr>
          <p:cNvPr id="6" name="Title 5"/>
          <p:cNvSpPr>
            <a:spLocks noGrp="1"/>
          </p:cNvSpPr>
          <p:nvPr>
            <p:ph type="title"/>
          </p:nvPr>
        </p:nvSpPr>
        <p:spPr/>
        <p:txBody>
          <a:bodyPr>
            <a:normAutofit fontScale="90000"/>
          </a:bodyPr>
          <a:lstStyle/>
          <a:p>
            <a:r>
              <a:rPr lang="en-US" dirty="0"/>
              <a:t>Select</a:t>
            </a:r>
          </a:p>
        </p:txBody>
      </p:sp>
    </p:spTree>
    <p:extLst>
      <p:ext uri="{BB962C8B-B14F-4D97-AF65-F5344CB8AC3E}">
        <p14:creationId xmlns:p14="http://schemas.microsoft.com/office/powerpoint/2010/main" val="6044753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pPr>
              <a:lnSpc>
                <a:spcPct val="130000"/>
              </a:lnSpc>
              <a:spcAft>
                <a:spcPts val="1538"/>
              </a:spcAft>
            </a:pPr>
            <a:r>
              <a:rPr lang="en-GB" sz="1800" dirty="0"/>
              <a:t>SELECT </a:t>
            </a:r>
            <a:r>
              <a:rPr lang="en-GB" sz="1800" dirty="0" err="1"/>
              <a:t>full_name</a:t>
            </a:r>
            <a:r>
              <a:rPr lang="en-GB" sz="1800" dirty="0"/>
              <a:t> WHERE age BETWEEN 18 AND 25;</a:t>
            </a:r>
          </a:p>
          <a:p>
            <a:pPr>
              <a:lnSpc>
                <a:spcPct val="130000"/>
              </a:lnSpc>
              <a:spcAft>
                <a:spcPts val="1538"/>
              </a:spcAft>
            </a:pPr>
            <a:r>
              <a:rPr lang="en-GB" sz="1800" dirty="0"/>
              <a:t>SELECT </a:t>
            </a:r>
            <a:r>
              <a:rPr lang="en-GB" sz="1800" dirty="0" err="1"/>
              <a:t>full_name</a:t>
            </a:r>
            <a:r>
              <a:rPr lang="en-GB" sz="1800" dirty="0"/>
              <a:t> WHERE </a:t>
            </a:r>
            <a:r>
              <a:rPr lang="en-GB" sz="1800" dirty="0" err="1"/>
              <a:t>full_name</a:t>
            </a:r>
            <a:r>
              <a:rPr lang="en-GB" sz="1800" dirty="0"/>
              <a:t> LIKE ‘a%’;</a:t>
            </a:r>
          </a:p>
          <a:p>
            <a:pPr>
              <a:lnSpc>
                <a:spcPct val="130000"/>
              </a:lnSpc>
              <a:spcAft>
                <a:spcPts val="1538"/>
              </a:spcAft>
            </a:pPr>
            <a:r>
              <a:rPr lang="en-GB" sz="1800" dirty="0"/>
              <a:t>SELECT </a:t>
            </a:r>
            <a:r>
              <a:rPr lang="en-GB" sz="1800" dirty="0" err="1"/>
              <a:t>full_name</a:t>
            </a:r>
            <a:r>
              <a:rPr lang="en-GB" sz="1800" dirty="0"/>
              <a:t> WHERE </a:t>
            </a:r>
            <a:r>
              <a:rPr lang="en-GB" sz="1800" dirty="0" err="1"/>
              <a:t>full_name</a:t>
            </a:r>
            <a:r>
              <a:rPr lang="en-GB" sz="1800" dirty="0"/>
              <a:t> LIKE ‘%smith’;</a:t>
            </a:r>
          </a:p>
          <a:p>
            <a:pPr>
              <a:lnSpc>
                <a:spcPct val="130000"/>
              </a:lnSpc>
              <a:spcAft>
                <a:spcPts val="1538"/>
              </a:spcAft>
            </a:pPr>
            <a:r>
              <a:rPr lang="en-GB" sz="1800" dirty="0"/>
              <a:t>SELECT </a:t>
            </a:r>
            <a:r>
              <a:rPr lang="en-GB" sz="1800" dirty="0" err="1"/>
              <a:t>full_name</a:t>
            </a:r>
            <a:r>
              <a:rPr lang="en-GB" sz="1800" dirty="0"/>
              <a:t> WHERE </a:t>
            </a:r>
            <a:r>
              <a:rPr lang="en-GB" sz="1800" dirty="0" err="1"/>
              <a:t>full_name</a:t>
            </a:r>
            <a:r>
              <a:rPr lang="en-GB" sz="1800" dirty="0"/>
              <a:t> LIKE ‘________’;</a:t>
            </a:r>
          </a:p>
          <a:p>
            <a:pPr>
              <a:lnSpc>
                <a:spcPct val="130000"/>
              </a:lnSpc>
              <a:spcAft>
                <a:spcPts val="1538"/>
              </a:spcAft>
            </a:pPr>
            <a:r>
              <a:rPr lang="en-GB" sz="1800" dirty="0"/>
              <a:t>SELECT </a:t>
            </a:r>
            <a:r>
              <a:rPr lang="en-GB" sz="1800" dirty="0" err="1"/>
              <a:t>full_name</a:t>
            </a:r>
            <a:r>
              <a:rPr lang="en-GB" sz="1800" dirty="0"/>
              <a:t> WHERE city IN (‘</a:t>
            </a:r>
            <a:r>
              <a:rPr lang="en-GB" sz="1800" dirty="0" err="1"/>
              <a:t>London’,’Manchester’,’Birmingham</a:t>
            </a:r>
            <a:r>
              <a:rPr lang="en-GB" sz="1800" dirty="0"/>
              <a:t>’);</a:t>
            </a:r>
          </a:p>
          <a:p>
            <a:pPr>
              <a:lnSpc>
                <a:spcPct val="130000"/>
              </a:lnSpc>
              <a:spcAft>
                <a:spcPts val="1538"/>
              </a:spcAft>
            </a:pPr>
            <a:r>
              <a:rPr lang="en-GB" sz="1800" dirty="0"/>
              <a:t>SELECT </a:t>
            </a:r>
            <a:r>
              <a:rPr lang="en-GB" sz="1800" dirty="0" err="1"/>
              <a:t>full_name</a:t>
            </a:r>
            <a:r>
              <a:rPr lang="en-GB" sz="1800" dirty="0"/>
              <a:t> WHERE complaints IS NULL;</a:t>
            </a:r>
          </a:p>
          <a:p>
            <a:pPr>
              <a:lnSpc>
                <a:spcPct val="130000"/>
              </a:lnSpc>
            </a:pPr>
            <a:endParaRPr lang="en-GB" sz="1800" dirty="0"/>
          </a:p>
          <a:p>
            <a:pPr>
              <a:lnSpc>
                <a:spcPct val="130000"/>
              </a:lnSpc>
            </a:pPr>
            <a:endParaRPr lang="en-GB" sz="1800" dirty="0"/>
          </a:p>
        </p:txBody>
      </p:sp>
      <p:sp>
        <p:nvSpPr>
          <p:cNvPr id="6" name="Title 5"/>
          <p:cNvSpPr>
            <a:spLocks noGrp="1"/>
          </p:cNvSpPr>
          <p:nvPr>
            <p:ph type="title"/>
          </p:nvPr>
        </p:nvSpPr>
        <p:spPr/>
        <p:txBody>
          <a:bodyPr>
            <a:normAutofit fontScale="90000"/>
          </a:bodyPr>
          <a:lstStyle/>
          <a:p>
            <a:r>
              <a:rPr lang="en-US" dirty="0"/>
              <a:t>Select</a:t>
            </a:r>
          </a:p>
        </p:txBody>
      </p:sp>
    </p:spTree>
    <p:extLst>
      <p:ext uri="{BB962C8B-B14F-4D97-AF65-F5344CB8AC3E}">
        <p14:creationId xmlns:p14="http://schemas.microsoft.com/office/powerpoint/2010/main" val="38368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Task 1: Installing MySQL</a:t>
            </a:r>
          </a:p>
        </p:txBody>
      </p:sp>
    </p:spTree>
    <p:extLst>
      <p:ext uri="{BB962C8B-B14F-4D97-AF65-F5344CB8AC3E}">
        <p14:creationId xmlns:p14="http://schemas.microsoft.com/office/powerpoint/2010/main" val="31557550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8899782" cy="4546800"/>
          </a:xfrm>
        </p:spPr>
        <p:txBody>
          <a:bodyPr/>
          <a:lstStyle/>
          <a:p>
            <a:r>
              <a:rPr lang="en-GB" dirty="0"/>
              <a:t>Pattern matching as shown using the LIKE keyword can be extended further through regular expressions</a:t>
            </a:r>
          </a:p>
          <a:p>
            <a:endParaRPr lang="en-GB" dirty="0"/>
          </a:p>
          <a:p>
            <a:r>
              <a:rPr lang="en-GB" dirty="0"/>
              <a:t>Regular expressions pop up in many different languages, and while they are sometimes implemented differently it’s useful to understand how it works</a:t>
            </a:r>
          </a:p>
          <a:p>
            <a:endParaRPr lang="en-GB" dirty="0"/>
          </a:p>
          <a:p>
            <a:r>
              <a:rPr lang="en-GB" dirty="0"/>
              <a:t>We can use regular expressions to look for particular patterns in data</a:t>
            </a:r>
          </a:p>
        </p:txBody>
      </p:sp>
      <p:sp>
        <p:nvSpPr>
          <p:cNvPr id="6" name="Title 5"/>
          <p:cNvSpPr>
            <a:spLocks noGrp="1"/>
          </p:cNvSpPr>
          <p:nvPr>
            <p:ph type="title"/>
          </p:nvPr>
        </p:nvSpPr>
        <p:spPr/>
        <p:txBody>
          <a:bodyPr>
            <a:normAutofit fontScale="90000"/>
          </a:bodyPr>
          <a:lstStyle/>
          <a:p>
            <a:r>
              <a:rPr lang="en-GB" dirty="0"/>
              <a:t>Regular Expressions</a:t>
            </a:r>
            <a:endParaRPr lang="en-US" dirty="0"/>
          </a:p>
        </p:txBody>
      </p:sp>
    </p:spTree>
    <p:extLst>
      <p:ext uri="{BB962C8B-B14F-4D97-AF65-F5344CB8AC3E}">
        <p14:creationId xmlns:p14="http://schemas.microsoft.com/office/powerpoint/2010/main" val="8738014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sz="1800" dirty="0"/>
              <a:t>^ - dictates this is at the start of a pattern</a:t>
            </a:r>
          </a:p>
          <a:p>
            <a:r>
              <a:rPr lang="en-GB" sz="1800" dirty="0"/>
              <a:t>$ - dictates this is at the end of a pattern</a:t>
            </a:r>
          </a:p>
          <a:p>
            <a:endParaRPr lang="en-GB" sz="1800" dirty="0"/>
          </a:p>
          <a:p>
            <a:r>
              <a:rPr lang="en-GB" sz="1800" dirty="0"/>
              <a:t>^a – searches for something beginning in a</a:t>
            </a:r>
          </a:p>
          <a:p>
            <a:r>
              <a:rPr lang="en-GB" sz="1800" dirty="0"/>
              <a:t>a$ – searches for something ending in a</a:t>
            </a:r>
          </a:p>
          <a:p>
            <a:endParaRPr lang="en-GB" sz="1800" dirty="0"/>
          </a:p>
          <a:p>
            <a:pPr lvl="1"/>
            <a:r>
              <a:rPr lang="en-GB" sz="1700" dirty="0"/>
              <a:t>SELECT name FROM customer WHERE name REGEXP ‘^a’;</a:t>
            </a:r>
          </a:p>
          <a:p>
            <a:pPr lvl="1"/>
            <a:r>
              <a:rPr lang="en-GB" sz="1700" dirty="0"/>
              <a:t>SELECT name FROM customer WHERE name REGEXP ‘a$’;</a:t>
            </a:r>
          </a:p>
        </p:txBody>
      </p:sp>
      <p:sp>
        <p:nvSpPr>
          <p:cNvPr id="6" name="Title 5"/>
          <p:cNvSpPr>
            <a:spLocks noGrp="1"/>
          </p:cNvSpPr>
          <p:nvPr>
            <p:ph type="title"/>
          </p:nvPr>
        </p:nvSpPr>
        <p:spPr/>
        <p:txBody>
          <a:bodyPr>
            <a:normAutofit fontScale="90000"/>
          </a:bodyPr>
          <a:lstStyle/>
          <a:p>
            <a:r>
              <a:rPr lang="en-GB" dirty="0"/>
              <a:t>Regular Expressions</a:t>
            </a:r>
            <a:endParaRPr lang="en-US" dirty="0"/>
          </a:p>
        </p:txBody>
      </p:sp>
    </p:spTree>
    <p:extLst>
      <p:ext uri="{BB962C8B-B14F-4D97-AF65-F5344CB8AC3E}">
        <p14:creationId xmlns:p14="http://schemas.microsoft.com/office/powerpoint/2010/main" val="14119591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sz="1800" dirty="0"/>
              <a:t>Like how * is the wildcard for anything when selecting data from MySQL…</a:t>
            </a:r>
          </a:p>
          <a:p>
            <a:r>
              <a:rPr lang="en-GB" sz="1800" dirty="0"/>
              <a:t>The . character is the wildcard in regular expressions, it represents any single character		</a:t>
            </a:r>
          </a:p>
          <a:p>
            <a:r>
              <a:rPr lang="en-GB" sz="1800" dirty="0"/>
              <a:t>In regular expressions the * character represents zero or more instances of the preceding character</a:t>
            </a:r>
          </a:p>
          <a:p>
            <a:r>
              <a:rPr lang="en-GB" sz="1800" dirty="0"/>
              <a:t>The + character represents one or more instances of the preceding character</a:t>
            </a:r>
          </a:p>
          <a:p>
            <a:r>
              <a:rPr lang="en-GB" sz="1800" dirty="0"/>
              <a:t>The ? Character matches zero or one instances of the preceding character</a:t>
            </a:r>
          </a:p>
          <a:p>
            <a:endParaRPr lang="en-GB" sz="1800" dirty="0"/>
          </a:p>
          <a:p>
            <a:pPr marL="0" indent="0">
              <a:buNone/>
            </a:pPr>
            <a:r>
              <a:rPr lang="en-GB" sz="1800" dirty="0"/>
              <a:t>SELECT ‘hello’ REGEXP ‘^hello$’;</a:t>
            </a:r>
          </a:p>
          <a:p>
            <a:pPr marL="0" indent="0">
              <a:buNone/>
            </a:pPr>
            <a:r>
              <a:rPr lang="en-GB" sz="1800" dirty="0"/>
              <a:t>SELECT ‘</a:t>
            </a:r>
            <a:r>
              <a:rPr lang="en-GB" sz="1800" dirty="0" err="1"/>
              <a:t>hellooooo</a:t>
            </a:r>
            <a:r>
              <a:rPr lang="en-GB" sz="1800" dirty="0"/>
              <a:t>’ REGEXP ‘^hello$’;</a:t>
            </a:r>
          </a:p>
          <a:p>
            <a:pPr marL="0" indent="0">
              <a:buNone/>
            </a:pPr>
            <a:r>
              <a:rPr lang="en-GB" sz="1800" dirty="0"/>
              <a:t>SELECT ‘</a:t>
            </a:r>
            <a:r>
              <a:rPr lang="en-GB" sz="1800" dirty="0" err="1"/>
              <a:t>hellooooo</a:t>
            </a:r>
            <a:r>
              <a:rPr lang="en-GB" sz="1800" dirty="0"/>
              <a:t>’ REGEXP ‘^hello+’;</a:t>
            </a:r>
          </a:p>
          <a:p>
            <a:pPr marL="0" indent="0">
              <a:buNone/>
            </a:pPr>
            <a:r>
              <a:rPr lang="en-GB" sz="1800" dirty="0"/>
              <a:t>SELECT ‘</a:t>
            </a:r>
            <a:r>
              <a:rPr lang="en-GB" sz="1800" dirty="0" err="1"/>
              <a:t>hellooooo</a:t>
            </a:r>
            <a:r>
              <a:rPr lang="en-GB" sz="1800" dirty="0"/>
              <a:t>’ REGEXP ‘^hello*’;</a:t>
            </a:r>
          </a:p>
        </p:txBody>
      </p:sp>
      <p:sp>
        <p:nvSpPr>
          <p:cNvPr id="6" name="Title 5"/>
          <p:cNvSpPr>
            <a:spLocks noGrp="1"/>
          </p:cNvSpPr>
          <p:nvPr>
            <p:ph type="title"/>
          </p:nvPr>
        </p:nvSpPr>
        <p:spPr/>
        <p:txBody>
          <a:bodyPr>
            <a:normAutofit fontScale="90000"/>
          </a:bodyPr>
          <a:lstStyle/>
          <a:p>
            <a:r>
              <a:rPr lang="en-GB" dirty="0"/>
              <a:t>Regular Expressions</a:t>
            </a:r>
            <a:endParaRPr lang="en-US" dirty="0"/>
          </a:p>
        </p:txBody>
      </p:sp>
      <p:sp>
        <p:nvSpPr>
          <p:cNvPr id="7" name="TextBox 6"/>
          <p:cNvSpPr txBox="1"/>
          <p:nvPr/>
        </p:nvSpPr>
        <p:spPr>
          <a:xfrm>
            <a:off x="5031739" y="3866314"/>
            <a:ext cx="4521624" cy="2066597"/>
          </a:xfrm>
          <a:prstGeom prst="rect">
            <a:avLst/>
          </a:prstGeom>
          <a:noFill/>
        </p:spPr>
        <p:txBody>
          <a:bodyPr wrap="square" lIns="117226" tIns="58613" rIns="117226" bIns="58613" rtlCol="0">
            <a:spAutoFit/>
          </a:bodyPr>
          <a:lstStyle/>
          <a:p>
            <a:pPr>
              <a:lnSpc>
                <a:spcPct val="150000"/>
              </a:lnSpc>
            </a:pPr>
            <a:r>
              <a:rPr lang="en-GB" sz="1800" dirty="0"/>
              <a:t>SELECT ‘hello’ REGEXP ‘hello+’;</a:t>
            </a:r>
          </a:p>
          <a:p>
            <a:pPr>
              <a:lnSpc>
                <a:spcPct val="140000"/>
              </a:lnSpc>
            </a:pPr>
            <a:r>
              <a:rPr lang="en-GB" sz="1800" dirty="0"/>
              <a:t>SELECT ‘hell’ REGEXP ‘hello+’;</a:t>
            </a:r>
          </a:p>
          <a:p>
            <a:pPr>
              <a:lnSpc>
                <a:spcPct val="140000"/>
              </a:lnSpc>
            </a:pPr>
            <a:r>
              <a:rPr lang="en-GB" sz="1800" dirty="0"/>
              <a:t>SELECT ‘hell’ REGEXP ‘hello*’;</a:t>
            </a:r>
          </a:p>
          <a:p>
            <a:pPr>
              <a:lnSpc>
                <a:spcPct val="140000"/>
              </a:lnSpc>
            </a:pPr>
            <a:r>
              <a:rPr lang="en-GB" sz="1800" dirty="0"/>
              <a:t>SELECT ‘hell’ REGEXP ‘hello?’;</a:t>
            </a:r>
          </a:p>
          <a:p>
            <a:pPr>
              <a:lnSpc>
                <a:spcPct val="140000"/>
              </a:lnSpc>
            </a:pPr>
            <a:endParaRPr lang="en-GB" sz="1800" dirty="0"/>
          </a:p>
        </p:txBody>
      </p:sp>
    </p:spTree>
    <p:extLst>
      <p:ext uri="{BB962C8B-B14F-4D97-AF65-F5344CB8AC3E}">
        <p14:creationId xmlns:p14="http://schemas.microsoft.com/office/powerpoint/2010/main" val="14763804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sz="1600" dirty="0"/>
              <a:t>[</a:t>
            </a:r>
            <a:r>
              <a:rPr lang="en-GB" sz="1600" dirty="0" err="1"/>
              <a:t>a,b,c</a:t>
            </a:r>
            <a:r>
              <a:rPr lang="en-GB" sz="1600" dirty="0"/>
              <a:t>] – searches for either a, b, or c</a:t>
            </a:r>
          </a:p>
          <a:p>
            <a:r>
              <a:rPr lang="en-GB" sz="1600" dirty="0"/>
              <a:t>[^</a:t>
            </a:r>
            <a:r>
              <a:rPr lang="en-GB" sz="1600" dirty="0" err="1"/>
              <a:t>a,b,c</a:t>
            </a:r>
            <a:r>
              <a:rPr lang="en-GB" sz="1600" dirty="0"/>
              <a:t>] – searches for anything that isn’t a, b, or c</a:t>
            </a:r>
          </a:p>
          <a:p>
            <a:r>
              <a:rPr lang="en-GB" sz="1600" dirty="0"/>
              <a:t>[a-</a:t>
            </a:r>
            <a:r>
              <a:rPr lang="en-GB" sz="1600" dirty="0" err="1"/>
              <a:t>cF</a:t>
            </a:r>
            <a:r>
              <a:rPr lang="en-GB" sz="1600" dirty="0"/>
              <a:t>] – searches for either a, b, c, or F</a:t>
            </a:r>
          </a:p>
          <a:p>
            <a:endParaRPr lang="en-GB" sz="1600" dirty="0"/>
          </a:p>
          <a:p>
            <a:r>
              <a:rPr lang="en-GB" sz="1600" dirty="0"/>
              <a:t>SELECT ‘ban’ REGEXP ‘b[</a:t>
            </a:r>
            <a:r>
              <a:rPr lang="en-GB" sz="1600" dirty="0" err="1"/>
              <a:t>a,i,u,e</a:t>
            </a:r>
            <a:r>
              <a:rPr lang="en-GB" sz="1600" dirty="0"/>
              <a:t>]n’;</a:t>
            </a:r>
          </a:p>
          <a:p>
            <a:r>
              <a:rPr lang="en-GB" sz="1600" dirty="0"/>
              <a:t>SELECT ‘</a:t>
            </a:r>
            <a:r>
              <a:rPr lang="en-GB" sz="1600" dirty="0" err="1"/>
              <a:t>baaaaan</a:t>
            </a:r>
            <a:r>
              <a:rPr lang="en-GB" sz="1600" dirty="0"/>
              <a:t>’ REGEXP ‘b[</a:t>
            </a:r>
            <a:r>
              <a:rPr lang="en-GB" sz="1600" dirty="0" err="1"/>
              <a:t>a,i,u,e</a:t>
            </a:r>
            <a:r>
              <a:rPr lang="en-GB" sz="1600" dirty="0"/>
              <a:t>]n’;</a:t>
            </a:r>
          </a:p>
          <a:p>
            <a:r>
              <a:rPr lang="en-GB" sz="1600" dirty="0"/>
              <a:t>SELECT ‘</a:t>
            </a:r>
            <a:r>
              <a:rPr lang="en-GB" sz="1600" dirty="0" err="1"/>
              <a:t>baaaaan</a:t>
            </a:r>
            <a:r>
              <a:rPr lang="en-GB" sz="1600" dirty="0"/>
              <a:t>’ REGEXP ‘b[</a:t>
            </a:r>
            <a:r>
              <a:rPr lang="en-GB" sz="1600" dirty="0" err="1"/>
              <a:t>a,i,u,e</a:t>
            </a:r>
            <a:r>
              <a:rPr lang="en-GB" sz="1600" dirty="0"/>
              <a:t>]+n’;</a:t>
            </a:r>
          </a:p>
          <a:p>
            <a:r>
              <a:rPr lang="en-GB" sz="1600" dirty="0"/>
              <a:t>SELECT ‘</a:t>
            </a:r>
            <a:r>
              <a:rPr lang="en-GB" sz="1600" dirty="0" err="1"/>
              <a:t>bn</a:t>
            </a:r>
            <a:r>
              <a:rPr lang="en-GB" sz="1600" dirty="0"/>
              <a:t>’ REGEXP ‘b[</a:t>
            </a:r>
            <a:r>
              <a:rPr lang="en-GB" sz="1600" dirty="0" err="1"/>
              <a:t>a,i,u,e</a:t>
            </a:r>
            <a:r>
              <a:rPr lang="en-GB" sz="1600" dirty="0"/>
              <a:t>]+n’;</a:t>
            </a:r>
          </a:p>
          <a:p>
            <a:r>
              <a:rPr lang="en-GB" sz="1600" dirty="0"/>
              <a:t>SELECT ‘</a:t>
            </a:r>
            <a:r>
              <a:rPr lang="en-GB" sz="1600" dirty="0" err="1"/>
              <a:t>bn</a:t>
            </a:r>
            <a:r>
              <a:rPr lang="en-GB" sz="1600" dirty="0"/>
              <a:t>’ REGEXP ‘b[</a:t>
            </a:r>
            <a:r>
              <a:rPr lang="en-GB" sz="1600" dirty="0" err="1"/>
              <a:t>a,i,u,e</a:t>
            </a:r>
            <a:r>
              <a:rPr lang="en-GB" sz="1600" dirty="0"/>
              <a:t>]*n’;</a:t>
            </a:r>
          </a:p>
          <a:p>
            <a:r>
              <a:rPr lang="en-GB" sz="1600" dirty="0"/>
              <a:t>SELECT ‘</a:t>
            </a:r>
            <a:r>
              <a:rPr lang="en-GB" sz="1600" dirty="0" err="1"/>
              <a:t>baaaaan</a:t>
            </a:r>
            <a:r>
              <a:rPr lang="en-GB" sz="1600" dirty="0"/>
              <a:t>’ REGEXP ‘b[</a:t>
            </a:r>
            <a:r>
              <a:rPr lang="en-GB" sz="1600" dirty="0" err="1"/>
              <a:t>a,i,u,e</a:t>
            </a:r>
            <a:r>
              <a:rPr lang="en-GB" sz="1600" dirty="0"/>
              <a:t>]*n’;</a:t>
            </a:r>
          </a:p>
          <a:p>
            <a:r>
              <a:rPr lang="en-GB" sz="1600" dirty="0"/>
              <a:t>SELECT ‘ban’ REGEXP ‘b[^o]n’;</a:t>
            </a:r>
          </a:p>
          <a:p>
            <a:r>
              <a:rPr lang="en-GB" sz="1600" dirty="0"/>
              <a:t>SELECT ‘</a:t>
            </a:r>
            <a:r>
              <a:rPr lang="en-GB" sz="1600" dirty="0" err="1"/>
              <a:t>bxn</a:t>
            </a:r>
            <a:r>
              <a:rPr lang="en-GB" sz="1600" dirty="0"/>
              <a:t>’ REGEXP ‘b[^o]n’;</a:t>
            </a:r>
          </a:p>
          <a:p>
            <a:endParaRPr lang="en-GB" sz="1600" dirty="0"/>
          </a:p>
          <a:p>
            <a:endParaRPr lang="en-GB" sz="1600" dirty="0"/>
          </a:p>
        </p:txBody>
      </p:sp>
      <p:sp>
        <p:nvSpPr>
          <p:cNvPr id="6" name="Title 5"/>
          <p:cNvSpPr>
            <a:spLocks noGrp="1"/>
          </p:cNvSpPr>
          <p:nvPr>
            <p:ph type="title"/>
          </p:nvPr>
        </p:nvSpPr>
        <p:spPr/>
        <p:txBody>
          <a:bodyPr>
            <a:normAutofit fontScale="90000"/>
          </a:bodyPr>
          <a:lstStyle/>
          <a:p>
            <a:r>
              <a:rPr lang="en-GB" dirty="0"/>
              <a:t>Regular Expressions</a:t>
            </a:r>
            <a:endParaRPr lang="en-US" dirty="0"/>
          </a:p>
        </p:txBody>
      </p:sp>
    </p:spTree>
    <p:extLst>
      <p:ext uri="{BB962C8B-B14F-4D97-AF65-F5344CB8AC3E}">
        <p14:creationId xmlns:p14="http://schemas.microsoft.com/office/powerpoint/2010/main" val="16064866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sz="1800" dirty="0" err="1"/>
              <a:t>this|that</a:t>
            </a:r>
            <a:r>
              <a:rPr lang="en-GB" sz="1800" dirty="0"/>
              <a:t> – matches either ‘this’ or ‘that’</a:t>
            </a:r>
          </a:p>
          <a:p>
            <a:endParaRPr lang="en-GB" sz="1800" dirty="0"/>
          </a:p>
          <a:p>
            <a:r>
              <a:rPr lang="en-GB" sz="1800" dirty="0"/>
              <a:t>SELECT ‘hello’ REGEXP ‘</a:t>
            </a:r>
            <a:r>
              <a:rPr lang="en-GB" sz="1800" dirty="0" err="1"/>
              <a:t>hello|hi</a:t>
            </a:r>
            <a:r>
              <a:rPr lang="en-GB" sz="1800" dirty="0"/>
              <a:t>’;</a:t>
            </a:r>
          </a:p>
          <a:p>
            <a:r>
              <a:rPr lang="en-GB" sz="1800" dirty="0"/>
              <a:t>SELECT ‘hi’ REGEXP ‘</a:t>
            </a:r>
            <a:r>
              <a:rPr lang="en-GB" sz="1800" dirty="0" err="1"/>
              <a:t>hello|hi</a:t>
            </a:r>
            <a:r>
              <a:rPr lang="en-GB" sz="1800" dirty="0"/>
              <a:t>’;</a:t>
            </a:r>
          </a:p>
          <a:p>
            <a:r>
              <a:rPr lang="en-GB" sz="1800" dirty="0"/>
              <a:t>SELECT ‘hip’ REGEXP ‘</a:t>
            </a:r>
            <a:r>
              <a:rPr lang="en-GB" sz="1800" dirty="0" err="1"/>
              <a:t>hello|hi</a:t>
            </a:r>
            <a:r>
              <a:rPr lang="en-GB" sz="1800" dirty="0"/>
              <a:t>’;</a:t>
            </a:r>
          </a:p>
          <a:p>
            <a:r>
              <a:rPr lang="en-GB" sz="1800" dirty="0"/>
              <a:t>SELECT ‘hip’ REGEXP ‘</a:t>
            </a:r>
            <a:r>
              <a:rPr lang="en-GB" sz="1800" dirty="0" err="1"/>
              <a:t>hello|hi</a:t>
            </a:r>
            <a:r>
              <a:rPr lang="en-GB" sz="1800" dirty="0"/>
              <a:t>$’;</a:t>
            </a:r>
          </a:p>
          <a:p>
            <a:r>
              <a:rPr lang="en-GB" sz="1800" dirty="0"/>
              <a:t>SELECT ‘hey’ REGEXP ‘</a:t>
            </a:r>
            <a:r>
              <a:rPr lang="en-GB" sz="1800" dirty="0" err="1"/>
              <a:t>hello|hi</a:t>
            </a:r>
            <a:r>
              <a:rPr lang="en-GB" sz="1800" dirty="0"/>
              <a:t>’;</a:t>
            </a:r>
          </a:p>
          <a:p>
            <a:endParaRPr lang="en-GB" sz="1800" dirty="0"/>
          </a:p>
        </p:txBody>
      </p:sp>
      <p:sp>
        <p:nvSpPr>
          <p:cNvPr id="6" name="Title 5"/>
          <p:cNvSpPr>
            <a:spLocks noGrp="1"/>
          </p:cNvSpPr>
          <p:nvPr>
            <p:ph type="title"/>
          </p:nvPr>
        </p:nvSpPr>
        <p:spPr/>
        <p:txBody>
          <a:bodyPr>
            <a:normAutofit fontScale="90000"/>
          </a:bodyPr>
          <a:lstStyle/>
          <a:p>
            <a:r>
              <a:rPr lang="en-GB" dirty="0"/>
              <a:t>Regular Expressions</a:t>
            </a:r>
            <a:endParaRPr lang="en-US" dirty="0"/>
          </a:p>
        </p:txBody>
      </p:sp>
    </p:spTree>
    <p:extLst>
      <p:ext uri="{BB962C8B-B14F-4D97-AF65-F5344CB8AC3E}">
        <p14:creationId xmlns:p14="http://schemas.microsoft.com/office/powerpoint/2010/main" val="10092587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dirty="0"/>
              <a:t>a{1} – searches for 1 a character</a:t>
            </a:r>
          </a:p>
          <a:p>
            <a:r>
              <a:rPr lang="en-GB" dirty="0"/>
              <a:t>a{2,4} – searches for between 2 and 4 a characters</a:t>
            </a:r>
          </a:p>
          <a:p>
            <a:r>
              <a:rPr lang="en-GB" dirty="0"/>
              <a:t>a{0,1} is essentially the same as a?</a:t>
            </a:r>
          </a:p>
          <a:p>
            <a:r>
              <a:rPr lang="en-GB" dirty="0"/>
              <a:t>a{0,} is essentially the same as a*</a:t>
            </a:r>
          </a:p>
          <a:p>
            <a:r>
              <a:rPr lang="en-GB" dirty="0"/>
              <a:t>a{1,} is essentially the same as a+</a:t>
            </a:r>
          </a:p>
          <a:p>
            <a:pPr marL="0" indent="0">
              <a:buNone/>
            </a:pPr>
            <a:endParaRPr lang="en-GB" dirty="0"/>
          </a:p>
          <a:p>
            <a:r>
              <a:rPr lang="en-GB" dirty="0"/>
              <a:t>a{n} – matches precisely ‘n’ instances of a</a:t>
            </a:r>
          </a:p>
          <a:p>
            <a:r>
              <a:rPr lang="en-GB" dirty="0"/>
              <a:t>a{n,} – matches ‘n’ or more instances of a</a:t>
            </a:r>
          </a:p>
          <a:p>
            <a:r>
              <a:rPr lang="en-GB" dirty="0"/>
              <a:t>a{</a:t>
            </a:r>
            <a:r>
              <a:rPr lang="en-GB" dirty="0" err="1"/>
              <a:t>n,m</a:t>
            </a:r>
            <a:r>
              <a:rPr lang="en-GB" dirty="0"/>
              <a:t>} – matches between ‘n’ and ‘m’ instances of a</a:t>
            </a:r>
          </a:p>
        </p:txBody>
      </p:sp>
      <p:sp>
        <p:nvSpPr>
          <p:cNvPr id="6" name="Title 5"/>
          <p:cNvSpPr>
            <a:spLocks noGrp="1"/>
          </p:cNvSpPr>
          <p:nvPr>
            <p:ph type="title"/>
          </p:nvPr>
        </p:nvSpPr>
        <p:spPr/>
        <p:txBody>
          <a:bodyPr>
            <a:normAutofit fontScale="90000"/>
          </a:bodyPr>
          <a:lstStyle/>
          <a:p>
            <a:r>
              <a:rPr lang="en-GB" dirty="0"/>
              <a:t>Regular Expressions</a:t>
            </a:r>
          </a:p>
        </p:txBody>
      </p:sp>
    </p:spTree>
    <p:extLst>
      <p:ext uri="{BB962C8B-B14F-4D97-AF65-F5344CB8AC3E}">
        <p14:creationId xmlns:p14="http://schemas.microsoft.com/office/powerpoint/2010/main" val="3171348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9875848" cy="4546800"/>
          </a:xfrm>
        </p:spPr>
        <p:txBody>
          <a:bodyPr/>
          <a:lstStyle/>
          <a:p>
            <a:r>
              <a:rPr lang="en-GB" sz="1800" dirty="0"/>
              <a:t>If you need to search for special characters in regular expressions you need to ‘escape’ them using the \ character. However you also need to escape the \ character itself else it will be treated as literal</a:t>
            </a:r>
          </a:p>
          <a:p>
            <a:endParaRPr lang="en-GB" sz="1800" dirty="0"/>
          </a:p>
          <a:p>
            <a:r>
              <a:rPr lang="en-GB" sz="1800" dirty="0"/>
              <a:t>For example, since we use the + symbol to denote we want to look for one or more of a character, we can’t simple list it in a regular expression as a normal character</a:t>
            </a:r>
          </a:p>
          <a:p>
            <a:endParaRPr lang="en-GB" sz="1800" dirty="0"/>
          </a:p>
          <a:p>
            <a:pPr marL="0" indent="0">
              <a:buNone/>
            </a:pPr>
            <a:r>
              <a:rPr lang="en-GB" sz="1800" dirty="0"/>
              <a:t>	SELECT ‘\hello’ REGEXP ‘\hello’;</a:t>
            </a:r>
          </a:p>
          <a:p>
            <a:pPr marL="0" indent="0">
              <a:buNone/>
            </a:pPr>
            <a:r>
              <a:rPr lang="en-GB" sz="1800" dirty="0"/>
              <a:t>	SELECT ‘2+3=5’ REGEXP ‘2+3=5’;</a:t>
            </a:r>
          </a:p>
          <a:p>
            <a:pPr marL="0" indent="0">
              <a:buNone/>
            </a:pPr>
            <a:r>
              <a:rPr lang="en-GB" sz="1800" dirty="0"/>
              <a:t>	SELECT ‘2+3=5’ REGEXP ‘2\+3=5;</a:t>
            </a:r>
          </a:p>
          <a:p>
            <a:pPr marL="0" indent="0">
              <a:buNone/>
            </a:pPr>
            <a:r>
              <a:rPr lang="en-GB" sz="1800" dirty="0"/>
              <a:t>	SELECT ‘2+3=5’ REGEXP ‘2\\+3=5’;</a:t>
            </a:r>
          </a:p>
        </p:txBody>
      </p:sp>
      <p:sp>
        <p:nvSpPr>
          <p:cNvPr id="6" name="Title 5"/>
          <p:cNvSpPr>
            <a:spLocks noGrp="1"/>
          </p:cNvSpPr>
          <p:nvPr>
            <p:ph type="title"/>
          </p:nvPr>
        </p:nvSpPr>
        <p:spPr/>
        <p:txBody>
          <a:bodyPr>
            <a:normAutofit fontScale="90000"/>
          </a:bodyPr>
          <a:lstStyle/>
          <a:p>
            <a:r>
              <a:rPr lang="en-GB" dirty="0"/>
              <a:t>Regular Expressions</a:t>
            </a:r>
            <a:endParaRPr lang="en-US" dirty="0"/>
          </a:p>
        </p:txBody>
      </p:sp>
    </p:spTree>
    <p:extLst>
      <p:ext uri="{BB962C8B-B14F-4D97-AF65-F5344CB8AC3E}">
        <p14:creationId xmlns:p14="http://schemas.microsoft.com/office/powerpoint/2010/main" val="2332850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sz="1800" dirty="0"/>
              <a:t>There are lots of ways we can edit the way our data is output to the screen</a:t>
            </a:r>
          </a:p>
          <a:p>
            <a:endParaRPr lang="en-GB" sz="1800" dirty="0"/>
          </a:p>
          <a:p>
            <a:r>
              <a:rPr lang="en-GB" sz="1800" dirty="0"/>
              <a:t>If we output data normally we will see the field listed as the name it is given in the table</a:t>
            </a:r>
          </a:p>
          <a:p>
            <a:endParaRPr lang="en-GB" sz="1800" dirty="0"/>
          </a:p>
          <a:p>
            <a:pPr lvl="1"/>
            <a:r>
              <a:rPr lang="en-GB" sz="1700" dirty="0"/>
              <a:t>SELECT </a:t>
            </a:r>
            <a:r>
              <a:rPr lang="en-GB" sz="1700" dirty="0" err="1"/>
              <a:t>full_name</a:t>
            </a:r>
            <a:r>
              <a:rPr lang="en-GB" sz="1700" dirty="0"/>
              <a:t> from Customer;</a:t>
            </a:r>
          </a:p>
          <a:p>
            <a:endParaRPr lang="en-GB" sz="1800" dirty="0"/>
          </a:p>
          <a:p>
            <a:r>
              <a:rPr lang="en-GB" sz="1800" dirty="0"/>
              <a:t>Would return a list with the field name of </a:t>
            </a:r>
            <a:r>
              <a:rPr lang="en-GB" sz="1800" dirty="0" err="1"/>
              <a:t>full_name</a:t>
            </a:r>
            <a:endParaRPr lang="en-GB" sz="1800" dirty="0"/>
          </a:p>
          <a:p>
            <a:endParaRPr lang="en-GB" sz="1800" dirty="0"/>
          </a:p>
          <a:p>
            <a:pPr lvl="1"/>
            <a:r>
              <a:rPr lang="en-GB" sz="1700" dirty="0"/>
              <a:t>SELECT </a:t>
            </a:r>
            <a:r>
              <a:rPr lang="en-GB" sz="1700" dirty="0" err="1"/>
              <a:t>full_name</a:t>
            </a:r>
            <a:r>
              <a:rPr lang="en-GB" sz="1700" dirty="0"/>
              <a:t> AS name from Customer;</a:t>
            </a:r>
          </a:p>
          <a:p>
            <a:endParaRPr lang="en-GB" sz="1800" dirty="0"/>
          </a:p>
          <a:p>
            <a:r>
              <a:rPr lang="en-GB" sz="1800" dirty="0"/>
              <a:t>Would return a list with the field name of name</a:t>
            </a:r>
          </a:p>
        </p:txBody>
      </p:sp>
      <p:sp>
        <p:nvSpPr>
          <p:cNvPr id="6" name="Title 5"/>
          <p:cNvSpPr>
            <a:spLocks noGrp="1"/>
          </p:cNvSpPr>
          <p:nvPr>
            <p:ph type="title"/>
          </p:nvPr>
        </p:nvSpPr>
        <p:spPr/>
        <p:txBody>
          <a:bodyPr>
            <a:normAutofit fontScale="90000"/>
          </a:bodyPr>
          <a:lstStyle/>
          <a:p>
            <a:r>
              <a:rPr lang="en-US" dirty="0"/>
              <a:t>Select</a:t>
            </a:r>
          </a:p>
        </p:txBody>
      </p:sp>
    </p:spTree>
    <p:extLst>
      <p:ext uri="{BB962C8B-B14F-4D97-AF65-F5344CB8AC3E}">
        <p14:creationId xmlns:p14="http://schemas.microsoft.com/office/powerpoint/2010/main" val="20756366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9146739" cy="4546800"/>
          </a:xfrm>
        </p:spPr>
        <p:txBody>
          <a:bodyPr/>
          <a:lstStyle/>
          <a:p>
            <a:r>
              <a:rPr lang="en-GB" sz="1800" dirty="0"/>
              <a:t>The AS keyword is particular useful when we start to look at creating new fields from the ones we currently have e.g. using aggregate functions</a:t>
            </a:r>
          </a:p>
          <a:p>
            <a:endParaRPr lang="en-GB" sz="1800" dirty="0"/>
          </a:p>
          <a:p>
            <a:pPr lvl="1"/>
            <a:r>
              <a:rPr lang="en-GB" sz="1700" dirty="0"/>
              <a:t>SELECT </a:t>
            </a:r>
            <a:r>
              <a:rPr lang="en-GB" sz="1700" dirty="0" err="1"/>
              <a:t>price+tax</a:t>
            </a:r>
            <a:r>
              <a:rPr lang="en-GB" sz="1700" dirty="0"/>
              <a:t> FROM products;</a:t>
            </a:r>
          </a:p>
          <a:p>
            <a:endParaRPr lang="en-GB" sz="1800" dirty="0"/>
          </a:p>
          <a:p>
            <a:r>
              <a:rPr lang="en-GB" sz="1800" dirty="0"/>
              <a:t>Would return a list titled ‘</a:t>
            </a:r>
            <a:r>
              <a:rPr lang="en-GB" sz="1800" dirty="0" err="1"/>
              <a:t>price+tax</a:t>
            </a:r>
            <a:r>
              <a:rPr lang="en-GB" sz="1800" dirty="0"/>
              <a:t>’</a:t>
            </a:r>
          </a:p>
          <a:p>
            <a:endParaRPr lang="en-GB" sz="1800" dirty="0"/>
          </a:p>
          <a:p>
            <a:pPr lvl="1"/>
            <a:r>
              <a:rPr lang="en-GB" sz="1700" dirty="0"/>
              <a:t>SELECT </a:t>
            </a:r>
            <a:r>
              <a:rPr lang="en-GB" sz="1700" dirty="0" err="1"/>
              <a:t>price+tax</a:t>
            </a:r>
            <a:r>
              <a:rPr lang="en-GB" sz="1700" dirty="0"/>
              <a:t> AS </a:t>
            </a:r>
            <a:r>
              <a:rPr lang="en-GB" sz="1700" dirty="0" err="1"/>
              <a:t>full_price</a:t>
            </a:r>
            <a:r>
              <a:rPr lang="en-GB" sz="1700" dirty="0"/>
              <a:t> FROM products;</a:t>
            </a:r>
          </a:p>
          <a:p>
            <a:endParaRPr lang="en-GB" sz="1800" dirty="0"/>
          </a:p>
          <a:p>
            <a:r>
              <a:rPr lang="en-GB" sz="1800" dirty="0"/>
              <a:t>Would return a list titled ‘</a:t>
            </a:r>
            <a:r>
              <a:rPr lang="en-GB" sz="1800" dirty="0" err="1"/>
              <a:t>full_price</a:t>
            </a:r>
            <a:r>
              <a:rPr lang="en-GB" sz="1800" dirty="0"/>
              <a:t>’</a:t>
            </a:r>
          </a:p>
        </p:txBody>
      </p:sp>
      <p:sp>
        <p:nvSpPr>
          <p:cNvPr id="6" name="Title 5"/>
          <p:cNvSpPr>
            <a:spLocks noGrp="1"/>
          </p:cNvSpPr>
          <p:nvPr>
            <p:ph type="title"/>
          </p:nvPr>
        </p:nvSpPr>
        <p:spPr/>
        <p:txBody>
          <a:bodyPr>
            <a:normAutofit fontScale="90000"/>
          </a:bodyPr>
          <a:lstStyle/>
          <a:p>
            <a:r>
              <a:rPr lang="en-US" dirty="0"/>
              <a:t>Select</a:t>
            </a:r>
          </a:p>
        </p:txBody>
      </p:sp>
    </p:spTree>
    <p:extLst>
      <p:ext uri="{BB962C8B-B14F-4D97-AF65-F5344CB8AC3E}">
        <p14:creationId xmlns:p14="http://schemas.microsoft.com/office/powerpoint/2010/main" val="42458256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9017381" cy="4546800"/>
          </a:xfrm>
        </p:spPr>
        <p:txBody>
          <a:bodyPr/>
          <a:lstStyle/>
          <a:p>
            <a:r>
              <a:rPr lang="en-GB" sz="1800" dirty="0"/>
              <a:t>The AS alias is also very useful when your queries start to become more complex or if you just have very long field or table names</a:t>
            </a:r>
          </a:p>
          <a:p>
            <a:endParaRPr lang="en-GB" sz="1800" dirty="0"/>
          </a:p>
          <a:p>
            <a:r>
              <a:rPr lang="en-GB" sz="1800" dirty="0"/>
              <a:t>This means we can just give them an alias so it’s quicker and easier to refer to them</a:t>
            </a:r>
          </a:p>
          <a:p>
            <a:endParaRPr lang="en-GB" sz="1800" dirty="0"/>
          </a:p>
          <a:p>
            <a:pPr lvl="1"/>
            <a:r>
              <a:rPr lang="en-GB" sz="1700" dirty="0"/>
              <a:t>SELECT test FROM </a:t>
            </a:r>
            <a:r>
              <a:rPr lang="en-GB" sz="1700" dirty="0" err="1"/>
              <a:t>very_long_table_name_that_we_do_not_want_to_write_out_a_lot</a:t>
            </a:r>
            <a:r>
              <a:rPr lang="en-GB" sz="1700" dirty="0"/>
              <a:t> AS </a:t>
            </a:r>
            <a:r>
              <a:rPr lang="en-GB" sz="1700" dirty="0" err="1"/>
              <a:t>mytable</a:t>
            </a:r>
            <a:r>
              <a:rPr lang="en-GB" sz="1700" dirty="0"/>
              <a:t> [complex query details];</a:t>
            </a:r>
          </a:p>
        </p:txBody>
      </p:sp>
      <p:sp>
        <p:nvSpPr>
          <p:cNvPr id="6" name="Title 5"/>
          <p:cNvSpPr>
            <a:spLocks noGrp="1"/>
          </p:cNvSpPr>
          <p:nvPr>
            <p:ph type="title"/>
          </p:nvPr>
        </p:nvSpPr>
        <p:spPr/>
        <p:txBody>
          <a:bodyPr>
            <a:normAutofit fontScale="90000"/>
          </a:bodyPr>
          <a:lstStyle/>
          <a:p>
            <a:r>
              <a:rPr lang="en-US" dirty="0"/>
              <a:t>Select</a:t>
            </a:r>
          </a:p>
        </p:txBody>
      </p:sp>
    </p:spTree>
    <p:extLst>
      <p:ext uri="{BB962C8B-B14F-4D97-AF65-F5344CB8AC3E}">
        <p14:creationId xmlns:p14="http://schemas.microsoft.com/office/powerpoint/2010/main" val="2842452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Autofit/>
          </a:bodyPr>
          <a:lstStyle/>
          <a:p>
            <a:pPr>
              <a:spcAft>
                <a:spcPts val="3077"/>
              </a:spcAft>
            </a:pPr>
            <a:r>
              <a:rPr lang="en-GB" dirty="0">
                <a:latin typeface="+mn-lt"/>
              </a:rPr>
              <a:t>To make things a bit simpler we are going to create an environment variable for MySQL</a:t>
            </a:r>
          </a:p>
          <a:p>
            <a:pPr>
              <a:spcAft>
                <a:spcPts val="3077"/>
              </a:spcAft>
            </a:pPr>
            <a:r>
              <a:rPr lang="en-GB" dirty="0"/>
              <a:t>This means we will be able to run MySQL straight from the command prompt</a:t>
            </a:r>
          </a:p>
          <a:p>
            <a:pPr>
              <a:spcAft>
                <a:spcPts val="3077"/>
              </a:spcAft>
            </a:pPr>
            <a:r>
              <a:rPr lang="en-GB" dirty="0"/>
              <a:t>The environment variable will basically tell the computer where MySQL is installed</a:t>
            </a:r>
          </a:p>
          <a:p>
            <a:pPr>
              <a:spcAft>
                <a:spcPts val="3077"/>
              </a:spcAft>
            </a:pPr>
            <a:r>
              <a:rPr lang="en-GB" dirty="0"/>
              <a:t>Check to see where you installed MySQL so you know the path</a:t>
            </a:r>
          </a:p>
          <a:p>
            <a:pPr>
              <a:spcAft>
                <a:spcPts val="3077"/>
              </a:spcAft>
            </a:pPr>
            <a:r>
              <a:rPr lang="en-GB" dirty="0"/>
              <a:t>It will likely be something like C:\Program Files\MySQL\MySQL Server 5.7\bin</a:t>
            </a:r>
          </a:p>
        </p:txBody>
      </p:sp>
      <p:sp>
        <p:nvSpPr>
          <p:cNvPr id="6" name="Title 5"/>
          <p:cNvSpPr>
            <a:spLocks noGrp="1"/>
          </p:cNvSpPr>
          <p:nvPr>
            <p:ph type="title"/>
          </p:nvPr>
        </p:nvSpPr>
        <p:spPr/>
        <p:txBody>
          <a:bodyPr>
            <a:normAutofit fontScale="90000"/>
          </a:bodyPr>
          <a:lstStyle/>
          <a:p>
            <a:pPr>
              <a:spcAft>
                <a:spcPts val="3077"/>
              </a:spcAft>
            </a:pPr>
            <a:r>
              <a:rPr lang="en-GB" dirty="0"/>
              <a:t>Environment variables</a:t>
            </a:r>
            <a:endParaRPr lang="en-GB" sz="5400" dirty="0"/>
          </a:p>
        </p:txBody>
      </p:sp>
    </p:spTree>
    <p:extLst>
      <p:ext uri="{BB962C8B-B14F-4D97-AF65-F5344CB8AC3E}">
        <p14:creationId xmlns:p14="http://schemas.microsoft.com/office/powerpoint/2010/main" val="20862922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3999" y="1544760"/>
            <a:ext cx="8100115" cy="4546800"/>
          </a:xfrm>
        </p:spPr>
        <p:txBody>
          <a:bodyPr/>
          <a:lstStyle/>
          <a:p>
            <a:r>
              <a:rPr lang="en-GB" sz="1800" dirty="0"/>
              <a:t>We can even skip out the AS keyword and simply give a table a name by just listing it afterwards</a:t>
            </a:r>
          </a:p>
          <a:p>
            <a:endParaRPr lang="en-GB" sz="1800" dirty="0"/>
          </a:p>
          <a:p>
            <a:r>
              <a:rPr lang="en-GB" sz="1800" dirty="0"/>
              <a:t>By setting an alias for a table we can use this alias later to refer to which table we want to refer to, this is especially useful once we start using complex queries that contain many tables</a:t>
            </a:r>
          </a:p>
          <a:p>
            <a:endParaRPr lang="en-GB" sz="1800" dirty="0"/>
          </a:p>
          <a:p>
            <a:pPr lvl="1"/>
            <a:r>
              <a:rPr lang="en-GB" sz="1700" dirty="0"/>
              <a:t>SELECT test FROM </a:t>
            </a:r>
            <a:r>
              <a:rPr lang="en-GB" sz="1700" dirty="0" err="1"/>
              <a:t>very_long_table_name_that_we_do_not_want_to_write_out_a_lot</a:t>
            </a:r>
            <a:r>
              <a:rPr lang="en-GB" sz="1700" dirty="0"/>
              <a:t> </a:t>
            </a:r>
            <a:r>
              <a:rPr lang="en-GB" sz="1700" dirty="0" err="1"/>
              <a:t>mytable</a:t>
            </a:r>
            <a:r>
              <a:rPr lang="en-GB" sz="1700" dirty="0"/>
              <a:t> WHERE mytable.column2=50;</a:t>
            </a:r>
          </a:p>
        </p:txBody>
      </p:sp>
      <p:sp>
        <p:nvSpPr>
          <p:cNvPr id="6" name="Title 5"/>
          <p:cNvSpPr>
            <a:spLocks noGrp="1"/>
          </p:cNvSpPr>
          <p:nvPr>
            <p:ph type="title"/>
          </p:nvPr>
        </p:nvSpPr>
        <p:spPr/>
        <p:txBody>
          <a:bodyPr>
            <a:normAutofit fontScale="90000"/>
          </a:bodyPr>
          <a:lstStyle/>
          <a:p>
            <a:r>
              <a:rPr lang="en-US" dirty="0"/>
              <a:t>Select</a:t>
            </a:r>
          </a:p>
        </p:txBody>
      </p:sp>
    </p:spTree>
    <p:extLst>
      <p:ext uri="{BB962C8B-B14F-4D97-AF65-F5344CB8AC3E}">
        <p14:creationId xmlns:p14="http://schemas.microsoft.com/office/powerpoint/2010/main" val="12465566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9911128" cy="4546800"/>
          </a:xfrm>
        </p:spPr>
        <p:txBody>
          <a:bodyPr/>
          <a:lstStyle/>
          <a:p>
            <a:r>
              <a:rPr lang="en-GB" sz="1800" dirty="0"/>
              <a:t>The ORDER BY keyword allows us to order output in orders such as lowest to highest</a:t>
            </a:r>
          </a:p>
          <a:p>
            <a:endParaRPr lang="en-GB" sz="1800" dirty="0"/>
          </a:p>
          <a:p>
            <a:r>
              <a:rPr lang="en-GB" sz="1800" dirty="0"/>
              <a:t>SELECT name, price FROM products ORDER BY price;</a:t>
            </a:r>
          </a:p>
          <a:p>
            <a:endParaRPr lang="en-GB" sz="1800" dirty="0"/>
          </a:p>
          <a:p>
            <a:r>
              <a:rPr lang="en-GB" sz="1800" dirty="0"/>
              <a:t>This will sort orders by ascending order, so prices at the top will be lowest and prices at the bottom will be the highest. Add the DESC keyword for the opposite way. You can add ASC for ascending order but this is the default option.</a:t>
            </a:r>
          </a:p>
          <a:p>
            <a:endParaRPr lang="en-GB" sz="1800" dirty="0"/>
          </a:p>
          <a:p>
            <a:r>
              <a:rPr lang="en-GB" sz="1800" dirty="0"/>
              <a:t>SELECT name, price FROM products ORDER BY price DESC;</a:t>
            </a:r>
          </a:p>
        </p:txBody>
      </p:sp>
      <p:sp>
        <p:nvSpPr>
          <p:cNvPr id="6" name="Title 5"/>
          <p:cNvSpPr>
            <a:spLocks noGrp="1"/>
          </p:cNvSpPr>
          <p:nvPr>
            <p:ph type="title"/>
          </p:nvPr>
        </p:nvSpPr>
        <p:spPr/>
        <p:txBody>
          <a:bodyPr>
            <a:normAutofit fontScale="90000"/>
          </a:bodyPr>
          <a:lstStyle/>
          <a:p>
            <a:r>
              <a:rPr lang="en-US" dirty="0"/>
              <a:t>Select</a:t>
            </a:r>
          </a:p>
        </p:txBody>
      </p:sp>
    </p:spTree>
    <p:extLst>
      <p:ext uri="{BB962C8B-B14F-4D97-AF65-F5344CB8AC3E}">
        <p14:creationId xmlns:p14="http://schemas.microsoft.com/office/powerpoint/2010/main" val="3639332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10510879" cy="4546800"/>
          </a:xfrm>
        </p:spPr>
        <p:txBody>
          <a:bodyPr/>
          <a:lstStyle/>
          <a:p>
            <a:r>
              <a:rPr lang="en-GB" sz="1800" dirty="0"/>
              <a:t>A keyword that goes very well with ORDER BY is the LIMIT keyword</a:t>
            </a:r>
          </a:p>
          <a:p>
            <a:endParaRPr lang="en-GB" sz="1800" dirty="0"/>
          </a:p>
          <a:p>
            <a:r>
              <a:rPr lang="en-GB" sz="1800" dirty="0"/>
              <a:t>You can use LIMIT whenever you want just to only see a few fields of output rather than the whole set but it is very useful for answering questions like ‘what is the top 5 x?’ It is also useful for just getting an idea of what the data looks like without having to wait for it all to print…</a:t>
            </a:r>
          </a:p>
          <a:p>
            <a:endParaRPr lang="en-GB" sz="1800" dirty="0"/>
          </a:p>
          <a:p>
            <a:pPr lvl="1"/>
            <a:r>
              <a:rPr lang="en-GB" sz="1700" dirty="0"/>
              <a:t>SELECT name, age FROM customers LIMIT 5;</a:t>
            </a:r>
          </a:p>
          <a:p>
            <a:endParaRPr lang="en-GB" sz="1800" dirty="0"/>
          </a:p>
          <a:p>
            <a:pPr lvl="1"/>
            <a:r>
              <a:rPr lang="en-GB" sz="1700" dirty="0"/>
              <a:t>SELECT name, price FROM products ORDER BY price DESC LIMIT 5;</a:t>
            </a:r>
          </a:p>
        </p:txBody>
      </p:sp>
      <p:sp>
        <p:nvSpPr>
          <p:cNvPr id="6" name="Title 5"/>
          <p:cNvSpPr>
            <a:spLocks noGrp="1"/>
          </p:cNvSpPr>
          <p:nvPr>
            <p:ph type="title"/>
          </p:nvPr>
        </p:nvSpPr>
        <p:spPr/>
        <p:txBody>
          <a:bodyPr>
            <a:normAutofit fontScale="90000"/>
          </a:bodyPr>
          <a:lstStyle/>
          <a:p>
            <a:r>
              <a:rPr lang="en-US" dirty="0"/>
              <a:t>Select</a:t>
            </a:r>
          </a:p>
        </p:txBody>
      </p:sp>
    </p:spTree>
    <p:extLst>
      <p:ext uri="{BB962C8B-B14F-4D97-AF65-F5344CB8AC3E}">
        <p14:creationId xmlns:p14="http://schemas.microsoft.com/office/powerpoint/2010/main" val="19838183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sz="1800" dirty="0"/>
              <a:t>SUBSTRING allows us to only take part of a string as a result</a:t>
            </a:r>
          </a:p>
          <a:p>
            <a:endParaRPr lang="en-GB" sz="1800" dirty="0"/>
          </a:p>
          <a:p>
            <a:pPr lvl="1"/>
            <a:r>
              <a:rPr lang="en-GB" sz="1700" dirty="0"/>
              <a:t>SUBSTRING(string, position, [length])</a:t>
            </a:r>
          </a:p>
          <a:p>
            <a:pPr lvl="1"/>
            <a:r>
              <a:rPr lang="en-GB" sz="1700" dirty="0"/>
              <a:t>SUBSTRING(string FROM position FOR length)</a:t>
            </a:r>
          </a:p>
          <a:p>
            <a:endParaRPr lang="en-GB" sz="1800" dirty="0"/>
          </a:p>
          <a:p>
            <a:pPr lvl="1"/>
            <a:r>
              <a:rPr lang="en-GB" sz="1700" dirty="0"/>
              <a:t>SELECT SUBSTRING(full_name,5,2) FROM customers;</a:t>
            </a:r>
          </a:p>
        </p:txBody>
      </p:sp>
      <p:sp>
        <p:nvSpPr>
          <p:cNvPr id="6" name="Title 5"/>
          <p:cNvSpPr>
            <a:spLocks noGrp="1"/>
          </p:cNvSpPr>
          <p:nvPr>
            <p:ph type="title"/>
          </p:nvPr>
        </p:nvSpPr>
        <p:spPr/>
        <p:txBody>
          <a:bodyPr>
            <a:normAutofit fontScale="90000"/>
          </a:bodyPr>
          <a:lstStyle/>
          <a:p>
            <a:r>
              <a:rPr lang="en-US" dirty="0"/>
              <a:t>Select</a:t>
            </a:r>
          </a:p>
        </p:txBody>
      </p:sp>
    </p:spTree>
    <p:extLst>
      <p:ext uri="{BB962C8B-B14F-4D97-AF65-F5344CB8AC3E}">
        <p14:creationId xmlns:p14="http://schemas.microsoft.com/office/powerpoint/2010/main" val="36165193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297838"/>
            <a:ext cx="11404800" cy="4546800"/>
          </a:xfrm>
        </p:spPr>
        <p:txBody>
          <a:bodyPr/>
          <a:lstStyle/>
          <a:p>
            <a:pPr marL="0" indent="0">
              <a:lnSpc>
                <a:spcPct val="200000"/>
              </a:lnSpc>
              <a:buNone/>
            </a:pPr>
            <a:r>
              <a:rPr lang="en-GB" sz="1800" dirty="0"/>
              <a:t>SELECT SUBSTRING(‘Angharad’,5); ‘</a:t>
            </a:r>
            <a:r>
              <a:rPr lang="en-GB" sz="1800" dirty="0" err="1"/>
              <a:t>arad</a:t>
            </a:r>
            <a:r>
              <a:rPr lang="en-GB" sz="1800" dirty="0"/>
              <a:t>’</a:t>
            </a:r>
          </a:p>
          <a:p>
            <a:pPr marL="0" indent="0">
              <a:lnSpc>
                <a:spcPct val="200000"/>
              </a:lnSpc>
              <a:buNone/>
            </a:pPr>
            <a:r>
              <a:rPr lang="en-GB" sz="1800" dirty="0"/>
              <a:t>SELECT SUBSTRING(‘Angharad FROM 5); ‘</a:t>
            </a:r>
            <a:r>
              <a:rPr lang="en-GB" sz="1800" dirty="0" err="1"/>
              <a:t>arad</a:t>
            </a:r>
            <a:r>
              <a:rPr lang="en-GB" sz="1800" dirty="0"/>
              <a:t>’</a:t>
            </a:r>
          </a:p>
          <a:p>
            <a:pPr marL="0" indent="0">
              <a:lnSpc>
                <a:spcPct val="200000"/>
              </a:lnSpc>
              <a:buNone/>
            </a:pPr>
            <a:r>
              <a:rPr lang="en-GB" sz="1800" dirty="0"/>
              <a:t>SELECT SUBSTRING(‘</a:t>
            </a:r>
            <a:r>
              <a:rPr lang="en-GB" sz="1800" dirty="0" err="1"/>
              <a:t>Angharad</a:t>
            </a:r>
            <a:r>
              <a:rPr lang="en-GB" sz="1800" dirty="0"/>
              <a:t>’ 3,5); ‘</a:t>
            </a:r>
            <a:r>
              <a:rPr lang="en-GB" sz="1800" dirty="0" err="1"/>
              <a:t>ghara</a:t>
            </a:r>
            <a:r>
              <a:rPr lang="en-GB" sz="1800" dirty="0"/>
              <a:t>’</a:t>
            </a:r>
          </a:p>
          <a:p>
            <a:pPr marL="0" indent="0">
              <a:lnSpc>
                <a:spcPct val="200000"/>
              </a:lnSpc>
              <a:buNone/>
            </a:pPr>
            <a:r>
              <a:rPr lang="en-GB" sz="1800" dirty="0"/>
              <a:t>SELECT SUBSTRING(‘Angharad’, -3); ‘rad’</a:t>
            </a:r>
          </a:p>
          <a:p>
            <a:pPr marL="0" indent="0">
              <a:lnSpc>
                <a:spcPct val="200000"/>
              </a:lnSpc>
              <a:buNone/>
            </a:pPr>
            <a:r>
              <a:rPr lang="en-GB" sz="1800" dirty="0"/>
              <a:t>SELECT SUBSTRING(‘</a:t>
            </a:r>
            <a:r>
              <a:rPr lang="en-GB" sz="1800" dirty="0" err="1"/>
              <a:t>Angharad</a:t>
            </a:r>
            <a:r>
              <a:rPr lang="en-GB" sz="1800" dirty="0"/>
              <a:t>’ -6, 3); ‘</a:t>
            </a:r>
            <a:r>
              <a:rPr lang="en-GB" sz="1800" dirty="0" err="1"/>
              <a:t>gha</a:t>
            </a:r>
            <a:r>
              <a:rPr lang="en-GB" sz="1800" dirty="0"/>
              <a:t>’</a:t>
            </a:r>
          </a:p>
          <a:p>
            <a:pPr marL="0" indent="0">
              <a:lnSpc>
                <a:spcPct val="200000"/>
              </a:lnSpc>
              <a:buNone/>
            </a:pPr>
            <a:r>
              <a:rPr lang="en-GB" sz="1800" dirty="0"/>
              <a:t>SELECT SUBSTRING(‘</a:t>
            </a:r>
            <a:r>
              <a:rPr lang="en-GB" sz="1800" dirty="0" err="1"/>
              <a:t>Angharad</a:t>
            </a:r>
            <a:r>
              <a:rPr lang="en-GB" sz="1800" dirty="0"/>
              <a:t>’ FROM -6 FOR 4); ‘</a:t>
            </a:r>
            <a:r>
              <a:rPr lang="en-GB" sz="1800" dirty="0" err="1"/>
              <a:t>ghar</a:t>
            </a:r>
            <a:r>
              <a:rPr lang="en-GB" sz="1800" dirty="0"/>
              <a:t>’</a:t>
            </a:r>
          </a:p>
          <a:p>
            <a:pPr>
              <a:lnSpc>
                <a:spcPct val="200000"/>
              </a:lnSpc>
            </a:pPr>
            <a:endParaRPr lang="en-GB" sz="1800" dirty="0"/>
          </a:p>
          <a:p>
            <a:pPr>
              <a:lnSpc>
                <a:spcPct val="200000"/>
              </a:lnSpc>
            </a:pPr>
            <a:endParaRPr lang="en-GB" sz="1800" dirty="0"/>
          </a:p>
          <a:p>
            <a:pPr>
              <a:lnSpc>
                <a:spcPct val="200000"/>
              </a:lnSpc>
            </a:pPr>
            <a:endParaRPr lang="en-GB" sz="1800" dirty="0"/>
          </a:p>
          <a:p>
            <a:pPr>
              <a:lnSpc>
                <a:spcPct val="200000"/>
              </a:lnSpc>
            </a:pPr>
            <a:endParaRPr lang="en-GB" sz="1800" dirty="0"/>
          </a:p>
        </p:txBody>
      </p:sp>
      <p:sp>
        <p:nvSpPr>
          <p:cNvPr id="8" name="Title 7"/>
          <p:cNvSpPr>
            <a:spLocks noGrp="1"/>
          </p:cNvSpPr>
          <p:nvPr>
            <p:ph type="title"/>
          </p:nvPr>
        </p:nvSpPr>
        <p:spPr/>
        <p:txBody>
          <a:bodyPr>
            <a:normAutofit fontScale="90000"/>
          </a:bodyPr>
          <a:lstStyle/>
          <a:p>
            <a:br>
              <a:rPr lang="en-US" dirty="0"/>
            </a:br>
            <a:r>
              <a:rPr lang="en-US" dirty="0"/>
              <a:t>Select</a:t>
            </a:r>
          </a:p>
        </p:txBody>
      </p:sp>
    </p:spTree>
    <p:extLst>
      <p:ext uri="{BB962C8B-B14F-4D97-AF65-F5344CB8AC3E}">
        <p14:creationId xmlns:p14="http://schemas.microsoft.com/office/powerpoint/2010/main" val="1560624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sz="1800" dirty="0"/>
              <a:t>CONCAT lets us combine the output of multiple strings</a:t>
            </a:r>
          </a:p>
          <a:p>
            <a:r>
              <a:rPr lang="en-GB" sz="1800" dirty="0"/>
              <a:t>CONCAT_WS lets us combine the output of multiple strings with a specified separator</a:t>
            </a:r>
          </a:p>
          <a:p>
            <a:endParaRPr lang="en-GB" sz="1800" dirty="0"/>
          </a:p>
          <a:p>
            <a:pPr lvl="1"/>
            <a:r>
              <a:rPr lang="en-GB" dirty="0"/>
              <a:t>CONCAT(column1, column 2)</a:t>
            </a:r>
          </a:p>
          <a:p>
            <a:pPr lvl="1"/>
            <a:r>
              <a:rPr lang="en-GB" dirty="0"/>
              <a:t>CONCAT_WS(separator, column1, column2)</a:t>
            </a:r>
          </a:p>
          <a:p>
            <a:endParaRPr lang="en-GB" sz="1800" dirty="0"/>
          </a:p>
          <a:p>
            <a:r>
              <a:rPr lang="en-GB" sz="1800" dirty="0"/>
              <a:t>CONCAT will return NULL if any value is NULL</a:t>
            </a:r>
          </a:p>
          <a:p>
            <a:r>
              <a:rPr lang="en-GB" sz="1800" dirty="0"/>
              <a:t>CONCAT_WS will skip NULL values</a:t>
            </a:r>
          </a:p>
        </p:txBody>
      </p:sp>
      <p:sp>
        <p:nvSpPr>
          <p:cNvPr id="6" name="Title 5"/>
          <p:cNvSpPr>
            <a:spLocks noGrp="1"/>
          </p:cNvSpPr>
          <p:nvPr>
            <p:ph type="title"/>
          </p:nvPr>
        </p:nvSpPr>
        <p:spPr/>
        <p:txBody>
          <a:bodyPr>
            <a:normAutofit fontScale="90000"/>
          </a:bodyPr>
          <a:lstStyle/>
          <a:p>
            <a:r>
              <a:rPr lang="en-US" dirty="0"/>
              <a:t>Select</a:t>
            </a:r>
          </a:p>
        </p:txBody>
      </p:sp>
    </p:spTree>
    <p:extLst>
      <p:ext uri="{BB962C8B-B14F-4D97-AF65-F5344CB8AC3E}">
        <p14:creationId xmlns:p14="http://schemas.microsoft.com/office/powerpoint/2010/main" val="36344878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sz="1800" dirty="0"/>
              <a:t>SELECT CONCAT_WS(‘ ‘,</a:t>
            </a:r>
            <a:r>
              <a:rPr lang="en-GB" sz="1800" dirty="0" err="1"/>
              <a:t>first_name</a:t>
            </a:r>
            <a:r>
              <a:rPr lang="en-GB" sz="1800" dirty="0"/>
              <a:t>, </a:t>
            </a:r>
            <a:r>
              <a:rPr lang="en-GB" sz="1800" dirty="0" err="1"/>
              <a:t>last_name</a:t>
            </a:r>
            <a:r>
              <a:rPr lang="en-GB" sz="1800" dirty="0"/>
              <a:t>) AS </a:t>
            </a:r>
            <a:r>
              <a:rPr lang="en-GB" sz="1800" dirty="0" err="1"/>
              <a:t>full_name</a:t>
            </a:r>
            <a:r>
              <a:rPr lang="en-GB" sz="1800" dirty="0"/>
              <a:t> FROM customers;</a:t>
            </a:r>
          </a:p>
          <a:p>
            <a:endParaRPr lang="en-GB" sz="1800" dirty="0"/>
          </a:p>
          <a:p>
            <a:r>
              <a:rPr lang="en-GB" sz="1800" dirty="0"/>
              <a:t>SELECT CONCAT(</a:t>
            </a:r>
            <a:r>
              <a:rPr lang="en-GB" sz="1800" dirty="0" err="1"/>
              <a:t>first_name</a:t>
            </a:r>
            <a:r>
              <a:rPr lang="en-GB" sz="1800" dirty="0"/>
              <a:t>, ‘ ‘, </a:t>
            </a:r>
            <a:r>
              <a:rPr lang="en-GB" sz="1800" dirty="0" err="1"/>
              <a:t>last_name</a:t>
            </a:r>
            <a:r>
              <a:rPr lang="en-GB" sz="1800" dirty="0"/>
              <a:t>) AS </a:t>
            </a:r>
            <a:r>
              <a:rPr lang="en-GB" sz="1800" dirty="0" err="1"/>
              <a:t>full_name</a:t>
            </a:r>
            <a:r>
              <a:rPr lang="en-GB" sz="1800" dirty="0"/>
              <a:t> FROM customers;</a:t>
            </a:r>
          </a:p>
          <a:p>
            <a:endParaRPr lang="en-GB" sz="1800" dirty="0"/>
          </a:p>
          <a:p>
            <a:endParaRPr lang="en-GB" sz="1800" dirty="0"/>
          </a:p>
          <a:p>
            <a:endParaRPr lang="en-GB" sz="1800" dirty="0"/>
          </a:p>
        </p:txBody>
      </p:sp>
      <p:sp>
        <p:nvSpPr>
          <p:cNvPr id="6" name="Title 5"/>
          <p:cNvSpPr>
            <a:spLocks noGrp="1"/>
          </p:cNvSpPr>
          <p:nvPr>
            <p:ph type="title"/>
          </p:nvPr>
        </p:nvSpPr>
        <p:spPr/>
        <p:txBody>
          <a:bodyPr>
            <a:normAutofit fontScale="90000"/>
          </a:bodyPr>
          <a:lstStyle/>
          <a:p>
            <a:r>
              <a:rPr lang="en-US" dirty="0"/>
              <a:t>Select</a:t>
            </a:r>
          </a:p>
        </p:txBody>
      </p:sp>
    </p:spTree>
    <p:extLst>
      <p:ext uri="{BB962C8B-B14F-4D97-AF65-F5344CB8AC3E}">
        <p14:creationId xmlns:p14="http://schemas.microsoft.com/office/powerpoint/2010/main" val="3039383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pPr>
              <a:lnSpc>
                <a:spcPct val="130000"/>
              </a:lnSpc>
            </a:pPr>
            <a:r>
              <a:rPr lang="en-GB" dirty="0"/>
              <a:t>There are a number of String functions built in to MySQL</a:t>
            </a:r>
          </a:p>
          <a:p>
            <a:pPr lvl="1">
              <a:lnSpc>
                <a:spcPct val="130000"/>
              </a:lnSpc>
            </a:pPr>
            <a:r>
              <a:rPr lang="en-GB" dirty="0"/>
              <a:t>LENGTH(string) – returns the length of the String</a:t>
            </a:r>
          </a:p>
          <a:p>
            <a:pPr lvl="1">
              <a:lnSpc>
                <a:spcPct val="130000"/>
              </a:lnSpc>
            </a:pPr>
            <a:r>
              <a:rPr lang="en-GB" dirty="0"/>
              <a:t>CHAR_LENGTH(string) – returns the length in chars</a:t>
            </a:r>
          </a:p>
          <a:p>
            <a:pPr lvl="1">
              <a:lnSpc>
                <a:spcPct val="130000"/>
              </a:lnSpc>
            </a:pPr>
            <a:r>
              <a:rPr lang="en-GB" dirty="0"/>
              <a:t>LOWER(string) – returns the string all in lowercase</a:t>
            </a:r>
          </a:p>
          <a:p>
            <a:pPr lvl="1">
              <a:lnSpc>
                <a:spcPct val="130000"/>
              </a:lnSpc>
            </a:pPr>
            <a:r>
              <a:rPr lang="en-GB" dirty="0"/>
              <a:t>UPPER(string) – returns the string all in uppercase</a:t>
            </a:r>
          </a:p>
          <a:p>
            <a:pPr lvl="1">
              <a:lnSpc>
                <a:spcPct val="130000"/>
              </a:lnSpc>
            </a:pPr>
            <a:r>
              <a:rPr lang="en-GB" dirty="0"/>
              <a:t>TRIM(string) – removes all trailing and leading whitespace</a:t>
            </a:r>
          </a:p>
        </p:txBody>
      </p:sp>
      <p:sp>
        <p:nvSpPr>
          <p:cNvPr id="6" name="Title 5"/>
          <p:cNvSpPr>
            <a:spLocks noGrp="1"/>
          </p:cNvSpPr>
          <p:nvPr>
            <p:ph type="title"/>
          </p:nvPr>
        </p:nvSpPr>
        <p:spPr/>
        <p:txBody>
          <a:bodyPr>
            <a:normAutofit fontScale="90000"/>
          </a:bodyPr>
          <a:lstStyle/>
          <a:p>
            <a:r>
              <a:rPr lang="en-US" dirty="0"/>
              <a:t>Select</a:t>
            </a:r>
          </a:p>
        </p:txBody>
      </p:sp>
    </p:spTree>
    <p:extLst>
      <p:ext uri="{BB962C8B-B14F-4D97-AF65-F5344CB8AC3E}">
        <p14:creationId xmlns:p14="http://schemas.microsoft.com/office/powerpoint/2010/main" val="33161109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sz="1800" dirty="0"/>
              <a:t>There are a number of aggregate functions and they aim to get a single result from a number of rows</a:t>
            </a:r>
          </a:p>
          <a:p>
            <a:pPr lvl="1"/>
            <a:endParaRPr lang="en-GB" sz="1700" dirty="0"/>
          </a:p>
          <a:p>
            <a:pPr lvl="1">
              <a:lnSpc>
                <a:spcPct val="150000"/>
              </a:lnSpc>
            </a:pPr>
            <a:r>
              <a:rPr lang="en-GB" sz="1700" dirty="0"/>
              <a:t>COUNT – counts the number of fields  </a:t>
            </a:r>
            <a:r>
              <a:rPr lang="en-GB" sz="1700" dirty="0">
                <a:sym typeface="Wingdings"/>
              </a:rPr>
              <a:t> </a:t>
            </a:r>
            <a:r>
              <a:rPr lang="en-GB" sz="1700" dirty="0"/>
              <a:t>SELECT COUNT(name) FROM customer;</a:t>
            </a:r>
            <a:endParaRPr lang="en-GB" sz="1800" dirty="0"/>
          </a:p>
          <a:p>
            <a:pPr lvl="1">
              <a:lnSpc>
                <a:spcPct val="150000"/>
              </a:lnSpc>
            </a:pPr>
            <a:r>
              <a:rPr lang="en-GB" sz="1700" dirty="0"/>
              <a:t>SUM – get the sum total of a field </a:t>
            </a:r>
            <a:r>
              <a:rPr lang="en-GB" sz="1700" dirty="0">
                <a:sym typeface="Wingdings"/>
              </a:rPr>
              <a:t> </a:t>
            </a:r>
            <a:r>
              <a:rPr lang="en-GB" sz="1700" dirty="0"/>
              <a:t>SELECT SUM(total) FROM orders;</a:t>
            </a:r>
          </a:p>
          <a:p>
            <a:pPr lvl="1">
              <a:lnSpc>
                <a:spcPct val="150000"/>
              </a:lnSpc>
            </a:pPr>
            <a:r>
              <a:rPr lang="en-GB" sz="1700" dirty="0"/>
              <a:t>MIN – gets the minimum value from a field </a:t>
            </a:r>
            <a:r>
              <a:rPr lang="en-GB" sz="1700" dirty="0">
                <a:sym typeface="Wingdings"/>
              </a:rPr>
              <a:t> </a:t>
            </a:r>
            <a:r>
              <a:rPr lang="en-GB" sz="1700" dirty="0"/>
              <a:t>SELECT MIN(total) FROM orders;</a:t>
            </a:r>
          </a:p>
          <a:p>
            <a:pPr lvl="1">
              <a:lnSpc>
                <a:spcPct val="150000"/>
              </a:lnSpc>
            </a:pPr>
            <a:r>
              <a:rPr lang="en-GB" sz="1700" dirty="0"/>
              <a:t>MAX – gets the maximum value from a field </a:t>
            </a:r>
            <a:r>
              <a:rPr lang="en-GB" sz="1700" dirty="0">
                <a:sym typeface="Wingdings"/>
              </a:rPr>
              <a:t> </a:t>
            </a:r>
            <a:r>
              <a:rPr lang="en-GB" sz="1700" dirty="0"/>
              <a:t>SELECT MAX(total) FROM orders;</a:t>
            </a:r>
            <a:endParaRPr lang="en-GB" sz="1800" dirty="0"/>
          </a:p>
          <a:p>
            <a:pPr lvl="1">
              <a:lnSpc>
                <a:spcPct val="150000"/>
              </a:lnSpc>
            </a:pPr>
            <a:r>
              <a:rPr lang="en-GB" sz="1700" dirty="0"/>
              <a:t>AVG – gets the average value for a field </a:t>
            </a:r>
            <a:r>
              <a:rPr lang="en-GB" sz="1700" dirty="0">
                <a:sym typeface="Wingdings"/>
              </a:rPr>
              <a:t> </a:t>
            </a:r>
            <a:r>
              <a:rPr lang="en-GB" sz="1700" dirty="0"/>
              <a:t>SELECT AVG(total) FROM orders;</a:t>
            </a:r>
          </a:p>
        </p:txBody>
      </p:sp>
      <p:sp>
        <p:nvSpPr>
          <p:cNvPr id="6" name="Title 5"/>
          <p:cNvSpPr>
            <a:spLocks noGrp="1"/>
          </p:cNvSpPr>
          <p:nvPr>
            <p:ph type="title"/>
          </p:nvPr>
        </p:nvSpPr>
        <p:spPr/>
        <p:txBody>
          <a:bodyPr>
            <a:normAutofit fontScale="90000"/>
          </a:bodyPr>
          <a:lstStyle/>
          <a:p>
            <a:r>
              <a:rPr lang="en-GB" dirty="0"/>
              <a:t>Aggregate Functions</a:t>
            </a:r>
            <a:endParaRPr lang="en-US" dirty="0"/>
          </a:p>
        </p:txBody>
      </p:sp>
    </p:spTree>
    <p:extLst>
      <p:ext uri="{BB962C8B-B14F-4D97-AF65-F5344CB8AC3E}">
        <p14:creationId xmlns:p14="http://schemas.microsoft.com/office/powerpoint/2010/main" val="31804862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697617"/>
            <a:ext cx="11404800" cy="4546800"/>
          </a:xfrm>
        </p:spPr>
        <p:txBody>
          <a:bodyPr/>
          <a:lstStyle/>
          <a:p>
            <a:r>
              <a:rPr lang="en-GB" sz="1800" dirty="0"/>
              <a:t>The GROUP BY function is often used in conjunction with aggregate functions</a:t>
            </a:r>
          </a:p>
          <a:p>
            <a:endParaRPr lang="en-GB" sz="1800" dirty="0"/>
          </a:p>
          <a:p>
            <a:r>
              <a:rPr lang="en-GB" sz="1800" dirty="0"/>
              <a:t>For example, what if you wanted to find the most expensive order made</a:t>
            </a:r>
            <a:r>
              <a:rPr lang="en-GB" sz="1800" i="1" dirty="0"/>
              <a:t> by each customer</a:t>
            </a:r>
          </a:p>
          <a:p>
            <a:endParaRPr lang="en-GB" sz="1800" i="1" dirty="0"/>
          </a:p>
          <a:p>
            <a:r>
              <a:rPr lang="en-GB" sz="1800" dirty="0"/>
              <a:t>GROUP BY brings together sections of our data so we can answer these types of questions</a:t>
            </a:r>
          </a:p>
          <a:p>
            <a:endParaRPr lang="en-GB" sz="1800" dirty="0"/>
          </a:p>
          <a:p>
            <a:r>
              <a:rPr lang="en-GB" sz="1800" dirty="0"/>
              <a:t>SELECT </a:t>
            </a:r>
            <a:r>
              <a:rPr lang="en-GB" sz="1800" dirty="0" err="1"/>
              <a:t>customer_id</a:t>
            </a:r>
            <a:r>
              <a:rPr lang="en-GB" sz="1800" dirty="0"/>
              <a:t>, MAX(price) as </a:t>
            </a:r>
            <a:r>
              <a:rPr lang="en-GB" sz="1800" dirty="0" err="1"/>
              <a:t>maxP</a:t>
            </a:r>
            <a:r>
              <a:rPr lang="en-GB" sz="1800" dirty="0"/>
              <a:t> FROM orders GROUP BY </a:t>
            </a:r>
            <a:r>
              <a:rPr lang="en-GB" sz="1800" dirty="0" err="1"/>
              <a:t>customer_id</a:t>
            </a:r>
            <a:r>
              <a:rPr lang="en-GB" sz="1800" dirty="0"/>
              <a:t> WHERE rating=5;</a:t>
            </a:r>
          </a:p>
          <a:p>
            <a:endParaRPr lang="en-GB" sz="1800" dirty="0"/>
          </a:p>
          <a:p>
            <a:r>
              <a:rPr lang="en-GB" sz="1800" dirty="0"/>
              <a:t>You can group by multiple fields and use WHERE clauses</a:t>
            </a:r>
          </a:p>
        </p:txBody>
      </p:sp>
      <p:sp>
        <p:nvSpPr>
          <p:cNvPr id="6" name="Title 5"/>
          <p:cNvSpPr>
            <a:spLocks noGrp="1"/>
          </p:cNvSpPr>
          <p:nvPr>
            <p:ph type="title"/>
          </p:nvPr>
        </p:nvSpPr>
        <p:spPr/>
        <p:txBody>
          <a:bodyPr>
            <a:normAutofit fontScale="90000"/>
          </a:bodyPr>
          <a:lstStyle/>
          <a:p>
            <a:r>
              <a:rPr lang="en-GB" dirty="0"/>
              <a:t>Aggregates &amp; Grouping</a:t>
            </a:r>
            <a:endParaRPr lang="en-US" dirty="0"/>
          </a:p>
        </p:txBody>
      </p:sp>
    </p:spTree>
    <p:extLst>
      <p:ext uri="{BB962C8B-B14F-4D97-AF65-F5344CB8AC3E}">
        <p14:creationId xmlns:p14="http://schemas.microsoft.com/office/powerpoint/2010/main" val="298550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GB" dirty="0"/>
              <a:t>Task 2: Adding Environment Variable &amp; Interacting with MySQL</a:t>
            </a:r>
          </a:p>
        </p:txBody>
      </p:sp>
    </p:spTree>
    <p:extLst>
      <p:ext uri="{BB962C8B-B14F-4D97-AF65-F5344CB8AC3E}">
        <p14:creationId xmlns:p14="http://schemas.microsoft.com/office/powerpoint/2010/main" val="683470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sz="1800" dirty="0"/>
              <a:t>Sometimes you may need to perform a query on some data that has been returned by another query</a:t>
            </a:r>
          </a:p>
          <a:p>
            <a:endParaRPr lang="en-GB" sz="1800" dirty="0"/>
          </a:p>
          <a:p>
            <a:r>
              <a:rPr lang="en-GB" sz="1800" dirty="0"/>
              <a:t>We can do this using nested queries, where essentially you run a query using information from another query</a:t>
            </a:r>
          </a:p>
          <a:p>
            <a:endParaRPr lang="en-GB" sz="1800" dirty="0"/>
          </a:p>
          <a:p>
            <a:pPr lvl="1"/>
            <a:r>
              <a:rPr lang="en-GB" sz="1700" dirty="0"/>
              <a:t>SELECT product, price FROM products WHERE </a:t>
            </a:r>
            <a:r>
              <a:rPr lang="en-GB" sz="1700" dirty="0" err="1"/>
              <a:t>customer_id</a:t>
            </a:r>
            <a:r>
              <a:rPr lang="en-GB" sz="1700" dirty="0"/>
              <a:t> IN (SELECT </a:t>
            </a:r>
            <a:r>
              <a:rPr lang="en-GB" sz="1700" dirty="0" err="1"/>
              <a:t>customer_id</a:t>
            </a:r>
            <a:r>
              <a:rPr lang="en-GB" sz="1700" dirty="0"/>
              <a:t> FROM customer WHERE age &gt; 50) t1;</a:t>
            </a:r>
          </a:p>
          <a:p>
            <a:endParaRPr lang="en-GB" sz="1800" dirty="0"/>
          </a:p>
          <a:p>
            <a:pPr lvl="1"/>
            <a:r>
              <a:rPr lang="en-GB" sz="1700" dirty="0"/>
              <a:t>SELECT </a:t>
            </a:r>
            <a:r>
              <a:rPr lang="en-GB" sz="1700" dirty="0" err="1"/>
              <a:t>customer_id</a:t>
            </a:r>
            <a:r>
              <a:rPr lang="en-GB" sz="1700" dirty="0"/>
              <a:t>, amount FROM orders WHERE amount = (SELECT MAX(amount) FROM orders) t1;</a:t>
            </a:r>
          </a:p>
        </p:txBody>
      </p:sp>
      <p:sp>
        <p:nvSpPr>
          <p:cNvPr id="6" name="Title 5"/>
          <p:cNvSpPr>
            <a:spLocks noGrp="1"/>
          </p:cNvSpPr>
          <p:nvPr>
            <p:ph type="title"/>
          </p:nvPr>
        </p:nvSpPr>
        <p:spPr/>
        <p:txBody>
          <a:bodyPr>
            <a:normAutofit fontScale="90000"/>
          </a:bodyPr>
          <a:lstStyle/>
          <a:p>
            <a:r>
              <a:rPr lang="en-GB" dirty="0"/>
              <a:t>Nested queries</a:t>
            </a:r>
          </a:p>
        </p:txBody>
      </p:sp>
    </p:spTree>
    <p:extLst>
      <p:ext uri="{BB962C8B-B14F-4D97-AF65-F5344CB8AC3E}">
        <p14:creationId xmlns:p14="http://schemas.microsoft.com/office/powerpoint/2010/main" val="25692165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8511708" cy="4546800"/>
          </a:xfrm>
        </p:spPr>
        <p:txBody>
          <a:bodyPr/>
          <a:lstStyle/>
          <a:p>
            <a:r>
              <a:rPr lang="en-GB" sz="1800" dirty="0"/>
              <a:t>In the previous examples you will have noticed you could always run the subquery as a single query on its own</a:t>
            </a:r>
          </a:p>
          <a:p>
            <a:endParaRPr lang="en-GB" sz="1800" dirty="0"/>
          </a:p>
          <a:p>
            <a:r>
              <a:rPr lang="en-GB" sz="1800" dirty="0"/>
              <a:t>A correlated subquery is a subquery that uses information from the outer query – so the inner query depends on the outer query</a:t>
            </a:r>
          </a:p>
          <a:p>
            <a:endParaRPr lang="en-GB" sz="1800" dirty="0"/>
          </a:p>
          <a:p>
            <a:r>
              <a:rPr lang="en-GB" sz="1800" dirty="0"/>
              <a:t>It is evaluated once for each row in the outer query</a:t>
            </a:r>
          </a:p>
          <a:p>
            <a:endParaRPr lang="en-GB" sz="1800" dirty="0"/>
          </a:p>
          <a:p>
            <a:pPr lvl="1"/>
            <a:r>
              <a:rPr lang="en-GB" sz="1700" dirty="0"/>
              <a:t>SELECT name, price FROM products p1 WHERE price &gt; ( SELECT AVG(price) FROM products WHERE </a:t>
            </a:r>
            <a:r>
              <a:rPr lang="en-GB" sz="1700" dirty="0" err="1"/>
              <a:t>pLine</a:t>
            </a:r>
            <a:r>
              <a:rPr lang="en-GB" sz="1700" dirty="0"/>
              <a:t> = p1.pLine );</a:t>
            </a:r>
          </a:p>
          <a:p>
            <a:endParaRPr lang="en-GB" sz="1800" dirty="0"/>
          </a:p>
        </p:txBody>
      </p:sp>
      <p:sp>
        <p:nvSpPr>
          <p:cNvPr id="6" name="Title 5"/>
          <p:cNvSpPr>
            <a:spLocks noGrp="1"/>
          </p:cNvSpPr>
          <p:nvPr>
            <p:ph type="title"/>
          </p:nvPr>
        </p:nvSpPr>
        <p:spPr/>
        <p:txBody>
          <a:bodyPr>
            <a:normAutofit fontScale="90000"/>
          </a:bodyPr>
          <a:lstStyle/>
          <a:p>
            <a:r>
              <a:rPr lang="en-GB" dirty="0"/>
              <a:t>Correlated </a:t>
            </a:r>
            <a:r>
              <a:rPr lang="en-GB" dirty="0" err="1"/>
              <a:t>subqueries</a:t>
            </a:r>
            <a:endParaRPr lang="en-US" dirty="0"/>
          </a:p>
        </p:txBody>
      </p:sp>
    </p:spTree>
    <p:extLst>
      <p:ext uri="{BB962C8B-B14F-4D97-AF65-F5344CB8AC3E}">
        <p14:creationId xmlns:p14="http://schemas.microsoft.com/office/powerpoint/2010/main" val="35803750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r>
              <a:rPr lang="en-GB" sz="1800" dirty="0"/>
              <a:t>Normalisation makes the use of joins necessary, joins are used to combine different tables together</a:t>
            </a:r>
          </a:p>
          <a:p>
            <a:endParaRPr lang="en-GB" sz="1800" dirty="0"/>
          </a:p>
          <a:p>
            <a:endParaRPr lang="en-GB" sz="1800" dirty="0"/>
          </a:p>
          <a:p>
            <a:endParaRPr lang="en-GB" sz="1800" dirty="0"/>
          </a:p>
          <a:p>
            <a:endParaRPr lang="en-GB" sz="1800" dirty="0"/>
          </a:p>
          <a:p>
            <a:endParaRPr lang="en-GB" sz="1800" dirty="0"/>
          </a:p>
          <a:p>
            <a:endParaRPr lang="en-GB" sz="1800" dirty="0"/>
          </a:p>
          <a:p>
            <a:r>
              <a:rPr lang="en-GB" sz="1800" dirty="0"/>
              <a:t>Here you can see we have the </a:t>
            </a:r>
            <a:r>
              <a:rPr lang="en-GB" sz="1800" dirty="0" err="1"/>
              <a:t>Cust_id</a:t>
            </a:r>
            <a:r>
              <a:rPr lang="en-GB" sz="1800" dirty="0"/>
              <a:t> value in both tables, but imagine if we wanted to know the answer to what is the name of the person who made the order with the </a:t>
            </a:r>
            <a:r>
              <a:rPr lang="en-GB" sz="1800" dirty="0" err="1"/>
              <a:t>Order_id</a:t>
            </a:r>
            <a:r>
              <a:rPr lang="en-GB" sz="1800" dirty="0"/>
              <a:t> 4</a:t>
            </a:r>
          </a:p>
          <a:p>
            <a:endParaRPr lang="en-GB" sz="1800" dirty="0"/>
          </a:p>
          <a:p>
            <a:r>
              <a:rPr lang="en-GB" sz="1800" dirty="0"/>
              <a:t>We could answer this with two separate queries…</a:t>
            </a:r>
          </a:p>
          <a:p>
            <a:endParaRPr lang="en-GB" sz="1800" dirty="0"/>
          </a:p>
          <a:p>
            <a:endParaRPr lang="en-GB" sz="1800" dirty="0"/>
          </a:p>
        </p:txBody>
      </p:sp>
      <p:sp>
        <p:nvSpPr>
          <p:cNvPr id="2" name="Title 1"/>
          <p:cNvSpPr>
            <a:spLocks noGrp="1"/>
          </p:cNvSpPr>
          <p:nvPr>
            <p:ph type="title"/>
          </p:nvPr>
        </p:nvSpPr>
        <p:spPr/>
        <p:txBody>
          <a:bodyPr>
            <a:normAutofit fontScale="90000"/>
          </a:bodyPr>
          <a:lstStyle/>
          <a:p>
            <a:r>
              <a:rPr lang="en-GB" dirty="0"/>
              <a:t>Joins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02716569"/>
              </p:ext>
            </p:extLst>
          </p:nvPr>
        </p:nvGraphicFramePr>
        <p:xfrm>
          <a:off x="842421" y="2211165"/>
          <a:ext cx="3345604" cy="1844040"/>
        </p:xfrm>
        <a:graphic>
          <a:graphicData uri="http://schemas.openxmlformats.org/drawingml/2006/table">
            <a:tbl>
              <a:tblPr firstRow="1" bandRow="1">
                <a:tableStyleId>{5C22544A-7EE6-4342-B048-85BDC9FD1C3A}</a:tableStyleId>
              </a:tblPr>
              <a:tblGrid>
                <a:gridCol w="1175173">
                  <a:extLst>
                    <a:ext uri="{9D8B030D-6E8A-4147-A177-3AD203B41FA5}">
                      <a16:colId xmlns:a16="http://schemas.microsoft.com/office/drawing/2014/main" val="20000"/>
                    </a:ext>
                  </a:extLst>
                </a:gridCol>
                <a:gridCol w="955040">
                  <a:extLst>
                    <a:ext uri="{9D8B030D-6E8A-4147-A177-3AD203B41FA5}">
                      <a16:colId xmlns:a16="http://schemas.microsoft.com/office/drawing/2014/main" val="20001"/>
                    </a:ext>
                  </a:extLst>
                </a:gridCol>
                <a:gridCol w="1215391">
                  <a:extLst>
                    <a:ext uri="{9D8B030D-6E8A-4147-A177-3AD203B41FA5}">
                      <a16:colId xmlns:a16="http://schemas.microsoft.com/office/drawing/2014/main" val="20002"/>
                    </a:ext>
                  </a:extLst>
                </a:gridCol>
              </a:tblGrid>
              <a:tr h="365760">
                <a:tc>
                  <a:txBody>
                    <a:bodyPr/>
                    <a:lstStyle/>
                    <a:p>
                      <a:r>
                        <a:rPr lang="en-GB" sz="1700" dirty="0" err="1"/>
                        <a:t>Cust_id</a:t>
                      </a:r>
                      <a:endParaRPr lang="en-GB" sz="1700" dirty="0"/>
                    </a:p>
                  </a:txBody>
                  <a:tcPr marL="121920" marR="121920" marT="54864" marB="54864"/>
                </a:tc>
                <a:tc>
                  <a:txBody>
                    <a:bodyPr/>
                    <a:lstStyle/>
                    <a:p>
                      <a:r>
                        <a:rPr lang="en-GB" sz="1700" dirty="0"/>
                        <a:t>Name</a:t>
                      </a:r>
                    </a:p>
                  </a:txBody>
                  <a:tcPr marL="121920" marR="121920" marT="54864" marB="54864"/>
                </a:tc>
                <a:tc>
                  <a:txBody>
                    <a:bodyPr/>
                    <a:lstStyle/>
                    <a:p>
                      <a:r>
                        <a:rPr lang="en-GB" sz="1700" dirty="0"/>
                        <a:t>Country</a:t>
                      </a:r>
                    </a:p>
                  </a:txBody>
                  <a:tcPr marL="121920" marR="121920" marT="54864" marB="54864"/>
                </a:tc>
                <a:extLst>
                  <a:ext uri="{0D108BD9-81ED-4DB2-BD59-A6C34878D82A}">
                    <a16:rowId xmlns:a16="http://schemas.microsoft.com/office/drawing/2014/main" val="10000"/>
                  </a:ext>
                </a:extLst>
              </a:tr>
              <a:tr h="365760">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US</a:t>
                      </a:r>
                    </a:p>
                  </a:txBody>
                  <a:tcPr marL="121920" marR="121920" marT="54864" marB="54864"/>
                </a:tc>
                <a:extLst>
                  <a:ext uri="{0D108BD9-81ED-4DB2-BD59-A6C34878D82A}">
                    <a16:rowId xmlns:a16="http://schemas.microsoft.com/office/drawing/2014/main" val="10001"/>
                  </a:ext>
                </a:extLst>
              </a:tr>
              <a:tr h="365760">
                <a:tc>
                  <a:txBody>
                    <a:bodyPr/>
                    <a:lstStyle/>
                    <a:p>
                      <a:r>
                        <a:rPr lang="en-GB" sz="1700" dirty="0"/>
                        <a:t>B</a:t>
                      </a:r>
                    </a:p>
                  </a:txBody>
                  <a:tcPr marL="121920" marR="121920" marT="54864" marB="54864"/>
                </a:tc>
                <a:tc>
                  <a:txBody>
                    <a:bodyPr/>
                    <a:lstStyle/>
                    <a:p>
                      <a:r>
                        <a:rPr lang="en-GB" sz="1700" dirty="0"/>
                        <a:t>Brian</a:t>
                      </a:r>
                    </a:p>
                  </a:txBody>
                  <a:tcPr marL="121920" marR="121920" marT="54864" marB="54864"/>
                </a:tc>
                <a:tc>
                  <a:txBody>
                    <a:bodyPr/>
                    <a:lstStyle/>
                    <a:p>
                      <a:r>
                        <a:rPr lang="en-GB" sz="1700" dirty="0"/>
                        <a:t>CA</a:t>
                      </a:r>
                    </a:p>
                  </a:txBody>
                  <a:tcPr marL="121920" marR="121920" marT="54864" marB="54864"/>
                </a:tc>
                <a:extLst>
                  <a:ext uri="{0D108BD9-81ED-4DB2-BD59-A6C34878D82A}">
                    <a16:rowId xmlns:a16="http://schemas.microsoft.com/office/drawing/2014/main" val="10002"/>
                  </a:ext>
                </a:extLst>
              </a:tr>
              <a:tr h="365760">
                <a:tc>
                  <a:txBody>
                    <a:bodyPr/>
                    <a:lstStyle/>
                    <a:p>
                      <a:r>
                        <a:rPr lang="en-GB" sz="1700" dirty="0"/>
                        <a:t>C</a:t>
                      </a:r>
                    </a:p>
                  </a:txBody>
                  <a:tcPr marL="121920" marR="121920" marT="54864" marB="54864"/>
                </a:tc>
                <a:tc>
                  <a:txBody>
                    <a:bodyPr/>
                    <a:lstStyle/>
                    <a:p>
                      <a:r>
                        <a:rPr lang="en-GB" sz="1700" dirty="0"/>
                        <a:t>Cathy</a:t>
                      </a:r>
                    </a:p>
                  </a:txBody>
                  <a:tcPr marL="121920" marR="121920" marT="54864" marB="54864"/>
                </a:tc>
                <a:tc>
                  <a:txBody>
                    <a:bodyPr/>
                    <a:lstStyle/>
                    <a:p>
                      <a:r>
                        <a:rPr lang="en-GB" sz="1700" dirty="0"/>
                        <a:t>MX</a:t>
                      </a:r>
                    </a:p>
                  </a:txBody>
                  <a:tcPr marL="121920" marR="121920" marT="54864" marB="54864"/>
                </a:tc>
                <a:extLst>
                  <a:ext uri="{0D108BD9-81ED-4DB2-BD59-A6C34878D82A}">
                    <a16:rowId xmlns:a16="http://schemas.microsoft.com/office/drawing/2014/main" val="10003"/>
                  </a:ext>
                </a:extLst>
              </a:tr>
              <a:tr h="365760">
                <a:tc>
                  <a:txBody>
                    <a:bodyPr/>
                    <a:lstStyle/>
                    <a:p>
                      <a:r>
                        <a:rPr lang="en-GB" sz="1700" dirty="0"/>
                        <a:t>D</a:t>
                      </a:r>
                    </a:p>
                  </a:txBody>
                  <a:tcPr marL="121920" marR="121920" marT="54864" marB="54864"/>
                </a:tc>
                <a:tc>
                  <a:txBody>
                    <a:bodyPr/>
                    <a:lstStyle/>
                    <a:p>
                      <a:r>
                        <a:rPr lang="en-GB" sz="1700" dirty="0"/>
                        <a:t>Daisy</a:t>
                      </a:r>
                    </a:p>
                  </a:txBody>
                  <a:tcPr marL="121920" marR="121920" marT="54864" marB="54864"/>
                </a:tc>
                <a:tc>
                  <a:txBody>
                    <a:bodyPr/>
                    <a:lstStyle/>
                    <a:p>
                      <a:r>
                        <a:rPr lang="en-GB" sz="1700" dirty="0"/>
                        <a:t>DE</a:t>
                      </a:r>
                    </a:p>
                  </a:txBody>
                  <a:tcPr marL="121920" marR="121920" marT="54864" marB="54864"/>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99125259"/>
              </p:ext>
            </p:extLst>
          </p:nvPr>
        </p:nvGraphicFramePr>
        <p:xfrm>
          <a:off x="4675097" y="2211165"/>
          <a:ext cx="3325877" cy="1844040"/>
        </p:xfrm>
        <a:graphic>
          <a:graphicData uri="http://schemas.openxmlformats.org/drawingml/2006/table">
            <a:tbl>
              <a:tblPr firstRow="1" bandRow="1">
                <a:tableStyleId>{5C22544A-7EE6-4342-B048-85BDC9FD1C3A}</a:tableStyleId>
              </a:tblPr>
              <a:tblGrid>
                <a:gridCol w="1295824">
                  <a:extLst>
                    <a:ext uri="{9D8B030D-6E8A-4147-A177-3AD203B41FA5}">
                      <a16:colId xmlns:a16="http://schemas.microsoft.com/office/drawing/2014/main" val="20000"/>
                    </a:ext>
                  </a:extLst>
                </a:gridCol>
                <a:gridCol w="1175173">
                  <a:extLst>
                    <a:ext uri="{9D8B030D-6E8A-4147-A177-3AD203B41FA5}">
                      <a16:colId xmlns:a16="http://schemas.microsoft.com/office/drawing/2014/main" val="20001"/>
                    </a:ext>
                  </a:extLst>
                </a:gridCol>
                <a:gridCol w="854880">
                  <a:extLst>
                    <a:ext uri="{9D8B030D-6E8A-4147-A177-3AD203B41FA5}">
                      <a16:colId xmlns:a16="http://schemas.microsoft.com/office/drawing/2014/main" val="20002"/>
                    </a:ext>
                  </a:extLst>
                </a:gridCol>
              </a:tblGrid>
              <a:tr h="365760">
                <a:tc>
                  <a:txBody>
                    <a:bodyPr/>
                    <a:lstStyle/>
                    <a:p>
                      <a:r>
                        <a:rPr lang="en-GB" sz="1700" dirty="0" err="1"/>
                        <a:t>Order_id</a:t>
                      </a:r>
                      <a:endParaRPr lang="en-GB" sz="1700" dirty="0"/>
                    </a:p>
                  </a:txBody>
                  <a:tcPr marL="121920" marR="121920" marT="54864" marB="54864"/>
                </a:tc>
                <a:tc>
                  <a:txBody>
                    <a:bodyPr/>
                    <a:lstStyle/>
                    <a:p>
                      <a:r>
                        <a:rPr lang="en-GB" sz="1700" dirty="0" err="1"/>
                        <a:t>Cust_id</a:t>
                      </a:r>
                      <a:endParaRPr lang="en-GB" sz="1700" dirty="0"/>
                    </a:p>
                  </a:txBody>
                  <a:tcPr marL="121920" marR="121920" marT="54864" marB="54864"/>
                </a:tc>
                <a:tc>
                  <a:txBody>
                    <a:bodyPr/>
                    <a:lstStyle/>
                    <a:p>
                      <a:r>
                        <a:rPr lang="en-GB" sz="1700" dirty="0"/>
                        <a:t>Total</a:t>
                      </a:r>
                    </a:p>
                  </a:txBody>
                  <a:tcPr marL="121920" marR="121920" marT="54864" marB="54864"/>
                </a:tc>
                <a:extLst>
                  <a:ext uri="{0D108BD9-81ED-4DB2-BD59-A6C34878D82A}">
                    <a16:rowId xmlns:a16="http://schemas.microsoft.com/office/drawing/2014/main" val="10000"/>
                  </a:ext>
                </a:extLst>
              </a:tr>
              <a:tr h="365760">
                <a:tc>
                  <a:txBody>
                    <a:bodyPr/>
                    <a:lstStyle/>
                    <a:p>
                      <a:r>
                        <a:rPr lang="en-GB" sz="1700" dirty="0"/>
                        <a:t>1</a:t>
                      </a:r>
                    </a:p>
                  </a:txBody>
                  <a:tcPr marL="121920" marR="121920" marT="54864" marB="54864"/>
                </a:tc>
                <a:tc>
                  <a:txBody>
                    <a:bodyPr/>
                    <a:lstStyle/>
                    <a:p>
                      <a:r>
                        <a:rPr lang="en-GB" sz="1700" dirty="0"/>
                        <a:t>A</a:t>
                      </a:r>
                    </a:p>
                  </a:txBody>
                  <a:tcPr marL="121920" marR="121920" marT="54864" marB="54864"/>
                </a:tc>
                <a:tc>
                  <a:txBody>
                    <a:bodyPr/>
                    <a:lstStyle/>
                    <a:p>
                      <a:r>
                        <a:rPr lang="en-GB" sz="1700" dirty="0"/>
                        <a:t>1539</a:t>
                      </a:r>
                    </a:p>
                  </a:txBody>
                  <a:tcPr marL="121920" marR="121920" marT="54864" marB="54864"/>
                </a:tc>
                <a:extLst>
                  <a:ext uri="{0D108BD9-81ED-4DB2-BD59-A6C34878D82A}">
                    <a16:rowId xmlns:a16="http://schemas.microsoft.com/office/drawing/2014/main" val="10001"/>
                  </a:ext>
                </a:extLst>
              </a:tr>
              <a:tr h="365760">
                <a:tc>
                  <a:txBody>
                    <a:bodyPr/>
                    <a:lstStyle/>
                    <a:p>
                      <a:r>
                        <a:rPr lang="en-GB" sz="1700" dirty="0"/>
                        <a:t>3</a:t>
                      </a:r>
                    </a:p>
                  </a:txBody>
                  <a:tcPr marL="121920" marR="121920" marT="54864" marB="54864"/>
                </a:tc>
                <a:tc>
                  <a:txBody>
                    <a:bodyPr/>
                    <a:lstStyle/>
                    <a:p>
                      <a:r>
                        <a:rPr lang="en-GB" sz="1700" dirty="0"/>
                        <a:t>A</a:t>
                      </a:r>
                    </a:p>
                  </a:txBody>
                  <a:tcPr marL="121920" marR="121920" marT="54864" marB="54864"/>
                </a:tc>
                <a:tc>
                  <a:txBody>
                    <a:bodyPr/>
                    <a:lstStyle/>
                    <a:p>
                      <a:r>
                        <a:rPr lang="en-GB" sz="1700" dirty="0"/>
                        <a:t>6352</a:t>
                      </a:r>
                    </a:p>
                  </a:txBody>
                  <a:tcPr marL="121920" marR="121920" marT="54864" marB="54864"/>
                </a:tc>
                <a:extLst>
                  <a:ext uri="{0D108BD9-81ED-4DB2-BD59-A6C34878D82A}">
                    <a16:rowId xmlns:a16="http://schemas.microsoft.com/office/drawing/2014/main" val="10002"/>
                  </a:ext>
                </a:extLst>
              </a:tr>
              <a:tr h="365760">
                <a:tc>
                  <a:txBody>
                    <a:bodyPr/>
                    <a:lstStyle/>
                    <a:p>
                      <a:r>
                        <a:rPr lang="en-GB" sz="1700" dirty="0"/>
                        <a:t>4</a:t>
                      </a:r>
                    </a:p>
                  </a:txBody>
                  <a:tcPr marL="121920" marR="121920" marT="54864" marB="54864"/>
                </a:tc>
                <a:tc>
                  <a:txBody>
                    <a:bodyPr/>
                    <a:lstStyle/>
                    <a:p>
                      <a:r>
                        <a:rPr lang="en-GB" sz="1700" dirty="0"/>
                        <a:t>B</a:t>
                      </a:r>
                    </a:p>
                  </a:txBody>
                  <a:tcPr marL="121920" marR="121920" marT="54864" marB="54864"/>
                </a:tc>
                <a:tc>
                  <a:txBody>
                    <a:bodyPr/>
                    <a:lstStyle/>
                    <a:p>
                      <a:r>
                        <a:rPr lang="en-GB" sz="1700" dirty="0"/>
                        <a:t>1456</a:t>
                      </a:r>
                    </a:p>
                  </a:txBody>
                  <a:tcPr marL="121920" marR="121920" marT="54864" marB="54864"/>
                </a:tc>
                <a:extLst>
                  <a:ext uri="{0D108BD9-81ED-4DB2-BD59-A6C34878D82A}">
                    <a16:rowId xmlns:a16="http://schemas.microsoft.com/office/drawing/2014/main" val="10003"/>
                  </a:ext>
                </a:extLst>
              </a:tr>
              <a:tr h="365760">
                <a:tc>
                  <a:txBody>
                    <a:bodyPr/>
                    <a:lstStyle/>
                    <a:p>
                      <a:r>
                        <a:rPr lang="en-GB" sz="1700" dirty="0"/>
                        <a:t>5</a:t>
                      </a:r>
                    </a:p>
                  </a:txBody>
                  <a:tcPr marL="121920" marR="121920" marT="54864" marB="54864"/>
                </a:tc>
                <a:tc>
                  <a:txBody>
                    <a:bodyPr/>
                    <a:lstStyle/>
                    <a:p>
                      <a:r>
                        <a:rPr lang="en-GB" sz="1700" dirty="0"/>
                        <a:t>Z</a:t>
                      </a:r>
                    </a:p>
                  </a:txBody>
                  <a:tcPr marL="121920" marR="121920" marT="54864" marB="54864"/>
                </a:tc>
                <a:tc>
                  <a:txBody>
                    <a:bodyPr/>
                    <a:lstStyle/>
                    <a:p>
                      <a:r>
                        <a:rPr lang="en-GB" sz="1700" dirty="0"/>
                        <a:t>2137</a:t>
                      </a:r>
                    </a:p>
                  </a:txBody>
                  <a:tcPr marL="121920" marR="121920" marT="54864" marB="54864"/>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114207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endParaRPr lang="en-GB" sz="1800" dirty="0"/>
          </a:p>
          <a:p>
            <a:endParaRPr lang="en-GB" sz="1800" dirty="0"/>
          </a:p>
          <a:p>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r>
              <a:rPr lang="en-GB" sz="1800" dirty="0"/>
              <a:t>SELECT </a:t>
            </a:r>
            <a:r>
              <a:rPr lang="en-GB" sz="1800" dirty="0" err="1"/>
              <a:t>cust_id</a:t>
            </a:r>
            <a:r>
              <a:rPr lang="en-GB" sz="1800" dirty="0"/>
              <a:t> FROM orders WHERE </a:t>
            </a:r>
            <a:r>
              <a:rPr lang="en-GB" sz="1800" dirty="0" err="1"/>
              <a:t>order_id</a:t>
            </a:r>
            <a:r>
              <a:rPr lang="en-GB" sz="1800" dirty="0"/>
              <a:t>=4;</a:t>
            </a:r>
          </a:p>
          <a:p>
            <a:pPr marL="0" indent="0">
              <a:buNone/>
            </a:pPr>
            <a:r>
              <a:rPr lang="en-GB" sz="1800" dirty="0"/>
              <a:t>B</a:t>
            </a:r>
          </a:p>
          <a:p>
            <a:endParaRPr lang="en-GB" sz="1800" dirty="0"/>
          </a:p>
          <a:p>
            <a:pPr marL="0" indent="0">
              <a:buNone/>
            </a:pPr>
            <a:r>
              <a:rPr lang="en-GB" sz="1800" dirty="0"/>
              <a:t>SELECT Name FROM customers WHERE </a:t>
            </a:r>
            <a:r>
              <a:rPr lang="en-GB" sz="1800" dirty="0" err="1"/>
              <a:t>cust_id</a:t>
            </a:r>
            <a:r>
              <a:rPr lang="en-GB" sz="1800" dirty="0"/>
              <a:t>=B;</a:t>
            </a:r>
          </a:p>
          <a:p>
            <a:pPr marL="0" indent="0">
              <a:buNone/>
            </a:pPr>
            <a:r>
              <a:rPr lang="en-GB" sz="1800" dirty="0"/>
              <a:t>Brian</a:t>
            </a:r>
          </a:p>
          <a:p>
            <a:endParaRPr lang="en-GB" sz="1800" dirty="0"/>
          </a:p>
          <a:p>
            <a:endParaRPr lang="en-GB" sz="1800" dirty="0"/>
          </a:p>
        </p:txBody>
      </p:sp>
      <p:sp>
        <p:nvSpPr>
          <p:cNvPr id="2" name="Title 1"/>
          <p:cNvSpPr>
            <a:spLocks noGrp="1"/>
          </p:cNvSpPr>
          <p:nvPr>
            <p:ph type="title"/>
          </p:nvPr>
        </p:nvSpPr>
        <p:spPr/>
        <p:txBody>
          <a:bodyPr>
            <a:normAutofit fontScale="90000"/>
          </a:bodyPr>
          <a:lstStyle/>
          <a:p>
            <a:r>
              <a:rPr lang="en-GB" dirty="0"/>
              <a:t>Joins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548064910"/>
              </p:ext>
            </p:extLst>
          </p:nvPr>
        </p:nvGraphicFramePr>
        <p:xfrm>
          <a:off x="501386" y="1585578"/>
          <a:ext cx="3345604" cy="1844040"/>
        </p:xfrm>
        <a:graphic>
          <a:graphicData uri="http://schemas.openxmlformats.org/drawingml/2006/table">
            <a:tbl>
              <a:tblPr firstRow="1" bandRow="1">
                <a:tableStyleId>{5C22544A-7EE6-4342-B048-85BDC9FD1C3A}</a:tableStyleId>
              </a:tblPr>
              <a:tblGrid>
                <a:gridCol w="1175173">
                  <a:extLst>
                    <a:ext uri="{9D8B030D-6E8A-4147-A177-3AD203B41FA5}">
                      <a16:colId xmlns:a16="http://schemas.microsoft.com/office/drawing/2014/main" val="20000"/>
                    </a:ext>
                  </a:extLst>
                </a:gridCol>
                <a:gridCol w="955040">
                  <a:extLst>
                    <a:ext uri="{9D8B030D-6E8A-4147-A177-3AD203B41FA5}">
                      <a16:colId xmlns:a16="http://schemas.microsoft.com/office/drawing/2014/main" val="20001"/>
                    </a:ext>
                  </a:extLst>
                </a:gridCol>
                <a:gridCol w="1215391">
                  <a:extLst>
                    <a:ext uri="{9D8B030D-6E8A-4147-A177-3AD203B41FA5}">
                      <a16:colId xmlns:a16="http://schemas.microsoft.com/office/drawing/2014/main" val="20002"/>
                    </a:ext>
                  </a:extLst>
                </a:gridCol>
              </a:tblGrid>
              <a:tr h="365760">
                <a:tc>
                  <a:txBody>
                    <a:bodyPr/>
                    <a:lstStyle/>
                    <a:p>
                      <a:r>
                        <a:rPr lang="en-GB" sz="1700" dirty="0" err="1"/>
                        <a:t>Cust_id</a:t>
                      </a:r>
                      <a:endParaRPr lang="en-GB" sz="1700" dirty="0"/>
                    </a:p>
                  </a:txBody>
                  <a:tcPr marL="121920" marR="121920" marT="54864" marB="54864"/>
                </a:tc>
                <a:tc>
                  <a:txBody>
                    <a:bodyPr/>
                    <a:lstStyle/>
                    <a:p>
                      <a:r>
                        <a:rPr lang="en-GB" sz="1700" dirty="0"/>
                        <a:t>Name</a:t>
                      </a:r>
                    </a:p>
                  </a:txBody>
                  <a:tcPr marL="121920" marR="121920" marT="54864" marB="54864"/>
                </a:tc>
                <a:tc>
                  <a:txBody>
                    <a:bodyPr/>
                    <a:lstStyle/>
                    <a:p>
                      <a:r>
                        <a:rPr lang="en-GB" sz="1700" dirty="0"/>
                        <a:t>Country</a:t>
                      </a:r>
                    </a:p>
                  </a:txBody>
                  <a:tcPr marL="121920" marR="121920" marT="54864" marB="54864"/>
                </a:tc>
                <a:extLst>
                  <a:ext uri="{0D108BD9-81ED-4DB2-BD59-A6C34878D82A}">
                    <a16:rowId xmlns:a16="http://schemas.microsoft.com/office/drawing/2014/main" val="10000"/>
                  </a:ext>
                </a:extLst>
              </a:tr>
              <a:tr h="365760">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US</a:t>
                      </a:r>
                    </a:p>
                  </a:txBody>
                  <a:tcPr marL="121920" marR="121920" marT="54864" marB="54864"/>
                </a:tc>
                <a:extLst>
                  <a:ext uri="{0D108BD9-81ED-4DB2-BD59-A6C34878D82A}">
                    <a16:rowId xmlns:a16="http://schemas.microsoft.com/office/drawing/2014/main" val="10001"/>
                  </a:ext>
                </a:extLst>
              </a:tr>
              <a:tr h="365760">
                <a:tc>
                  <a:txBody>
                    <a:bodyPr/>
                    <a:lstStyle/>
                    <a:p>
                      <a:r>
                        <a:rPr lang="en-GB" sz="1700" dirty="0"/>
                        <a:t>B</a:t>
                      </a:r>
                    </a:p>
                  </a:txBody>
                  <a:tcPr marL="121920" marR="121920" marT="54864" marB="54864"/>
                </a:tc>
                <a:tc>
                  <a:txBody>
                    <a:bodyPr/>
                    <a:lstStyle/>
                    <a:p>
                      <a:r>
                        <a:rPr lang="en-GB" sz="1700" dirty="0"/>
                        <a:t>Brian</a:t>
                      </a:r>
                    </a:p>
                  </a:txBody>
                  <a:tcPr marL="121920" marR="121920" marT="54864" marB="54864"/>
                </a:tc>
                <a:tc>
                  <a:txBody>
                    <a:bodyPr/>
                    <a:lstStyle/>
                    <a:p>
                      <a:r>
                        <a:rPr lang="en-GB" sz="1700" dirty="0"/>
                        <a:t>CA</a:t>
                      </a:r>
                    </a:p>
                  </a:txBody>
                  <a:tcPr marL="121920" marR="121920" marT="54864" marB="54864"/>
                </a:tc>
                <a:extLst>
                  <a:ext uri="{0D108BD9-81ED-4DB2-BD59-A6C34878D82A}">
                    <a16:rowId xmlns:a16="http://schemas.microsoft.com/office/drawing/2014/main" val="10002"/>
                  </a:ext>
                </a:extLst>
              </a:tr>
              <a:tr h="365760">
                <a:tc>
                  <a:txBody>
                    <a:bodyPr/>
                    <a:lstStyle/>
                    <a:p>
                      <a:r>
                        <a:rPr lang="en-GB" sz="1700" dirty="0"/>
                        <a:t>C</a:t>
                      </a:r>
                    </a:p>
                  </a:txBody>
                  <a:tcPr marL="121920" marR="121920" marT="54864" marB="54864"/>
                </a:tc>
                <a:tc>
                  <a:txBody>
                    <a:bodyPr/>
                    <a:lstStyle/>
                    <a:p>
                      <a:r>
                        <a:rPr lang="en-GB" sz="1700" dirty="0"/>
                        <a:t>Cathy</a:t>
                      </a:r>
                    </a:p>
                  </a:txBody>
                  <a:tcPr marL="121920" marR="121920" marT="54864" marB="54864"/>
                </a:tc>
                <a:tc>
                  <a:txBody>
                    <a:bodyPr/>
                    <a:lstStyle/>
                    <a:p>
                      <a:r>
                        <a:rPr lang="en-GB" sz="1700" dirty="0"/>
                        <a:t>MX</a:t>
                      </a:r>
                    </a:p>
                  </a:txBody>
                  <a:tcPr marL="121920" marR="121920" marT="54864" marB="54864"/>
                </a:tc>
                <a:extLst>
                  <a:ext uri="{0D108BD9-81ED-4DB2-BD59-A6C34878D82A}">
                    <a16:rowId xmlns:a16="http://schemas.microsoft.com/office/drawing/2014/main" val="10003"/>
                  </a:ext>
                </a:extLst>
              </a:tr>
              <a:tr h="365760">
                <a:tc>
                  <a:txBody>
                    <a:bodyPr/>
                    <a:lstStyle/>
                    <a:p>
                      <a:r>
                        <a:rPr lang="en-GB" sz="1700" dirty="0"/>
                        <a:t>D</a:t>
                      </a:r>
                    </a:p>
                  </a:txBody>
                  <a:tcPr marL="121920" marR="121920" marT="54864" marB="54864"/>
                </a:tc>
                <a:tc>
                  <a:txBody>
                    <a:bodyPr/>
                    <a:lstStyle/>
                    <a:p>
                      <a:r>
                        <a:rPr lang="en-GB" sz="1700" dirty="0"/>
                        <a:t>Daisy</a:t>
                      </a:r>
                    </a:p>
                  </a:txBody>
                  <a:tcPr marL="121920" marR="121920" marT="54864" marB="54864"/>
                </a:tc>
                <a:tc>
                  <a:txBody>
                    <a:bodyPr/>
                    <a:lstStyle/>
                    <a:p>
                      <a:r>
                        <a:rPr lang="en-GB" sz="1700" dirty="0"/>
                        <a:t>DE</a:t>
                      </a:r>
                    </a:p>
                  </a:txBody>
                  <a:tcPr marL="121920" marR="121920" marT="54864" marB="54864"/>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716395692"/>
              </p:ext>
            </p:extLst>
          </p:nvPr>
        </p:nvGraphicFramePr>
        <p:xfrm>
          <a:off x="4204854" y="1585578"/>
          <a:ext cx="3325877" cy="1844040"/>
        </p:xfrm>
        <a:graphic>
          <a:graphicData uri="http://schemas.openxmlformats.org/drawingml/2006/table">
            <a:tbl>
              <a:tblPr firstRow="1" bandRow="1">
                <a:tableStyleId>{5C22544A-7EE6-4342-B048-85BDC9FD1C3A}</a:tableStyleId>
              </a:tblPr>
              <a:tblGrid>
                <a:gridCol w="1295824">
                  <a:extLst>
                    <a:ext uri="{9D8B030D-6E8A-4147-A177-3AD203B41FA5}">
                      <a16:colId xmlns:a16="http://schemas.microsoft.com/office/drawing/2014/main" val="20000"/>
                    </a:ext>
                  </a:extLst>
                </a:gridCol>
                <a:gridCol w="1175173">
                  <a:extLst>
                    <a:ext uri="{9D8B030D-6E8A-4147-A177-3AD203B41FA5}">
                      <a16:colId xmlns:a16="http://schemas.microsoft.com/office/drawing/2014/main" val="20001"/>
                    </a:ext>
                  </a:extLst>
                </a:gridCol>
                <a:gridCol w="854880">
                  <a:extLst>
                    <a:ext uri="{9D8B030D-6E8A-4147-A177-3AD203B41FA5}">
                      <a16:colId xmlns:a16="http://schemas.microsoft.com/office/drawing/2014/main" val="20002"/>
                    </a:ext>
                  </a:extLst>
                </a:gridCol>
              </a:tblGrid>
              <a:tr h="365760">
                <a:tc>
                  <a:txBody>
                    <a:bodyPr/>
                    <a:lstStyle/>
                    <a:p>
                      <a:r>
                        <a:rPr lang="en-GB" sz="1700" dirty="0" err="1"/>
                        <a:t>Order_id</a:t>
                      </a:r>
                      <a:endParaRPr lang="en-GB" sz="1700" dirty="0"/>
                    </a:p>
                  </a:txBody>
                  <a:tcPr marL="121920" marR="121920" marT="54864" marB="54864"/>
                </a:tc>
                <a:tc>
                  <a:txBody>
                    <a:bodyPr/>
                    <a:lstStyle/>
                    <a:p>
                      <a:r>
                        <a:rPr lang="en-GB" sz="1700" dirty="0" err="1"/>
                        <a:t>Cust_id</a:t>
                      </a:r>
                      <a:endParaRPr lang="en-GB" sz="1700" dirty="0"/>
                    </a:p>
                  </a:txBody>
                  <a:tcPr marL="121920" marR="121920" marT="54864" marB="54864"/>
                </a:tc>
                <a:tc>
                  <a:txBody>
                    <a:bodyPr/>
                    <a:lstStyle/>
                    <a:p>
                      <a:r>
                        <a:rPr lang="en-GB" sz="1700" dirty="0"/>
                        <a:t>Total</a:t>
                      </a:r>
                    </a:p>
                  </a:txBody>
                  <a:tcPr marL="121920" marR="121920" marT="54864" marB="54864"/>
                </a:tc>
                <a:extLst>
                  <a:ext uri="{0D108BD9-81ED-4DB2-BD59-A6C34878D82A}">
                    <a16:rowId xmlns:a16="http://schemas.microsoft.com/office/drawing/2014/main" val="10000"/>
                  </a:ext>
                </a:extLst>
              </a:tr>
              <a:tr h="365760">
                <a:tc>
                  <a:txBody>
                    <a:bodyPr/>
                    <a:lstStyle/>
                    <a:p>
                      <a:r>
                        <a:rPr lang="en-GB" sz="1700" dirty="0"/>
                        <a:t>1</a:t>
                      </a:r>
                    </a:p>
                  </a:txBody>
                  <a:tcPr marL="121920" marR="121920" marT="54864" marB="54864"/>
                </a:tc>
                <a:tc>
                  <a:txBody>
                    <a:bodyPr/>
                    <a:lstStyle/>
                    <a:p>
                      <a:r>
                        <a:rPr lang="en-GB" sz="1700" dirty="0"/>
                        <a:t>A</a:t>
                      </a:r>
                    </a:p>
                  </a:txBody>
                  <a:tcPr marL="121920" marR="121920" marT="54864" marB="54864"/>
                </a:tc>
                <a:tc>
                  <a:txBody>
                    <a:bodyPr/>
                    <a:lstStyle/>
                    <a:p>
                      <a:r>
                        <a:rPr lang="en-GB" sz="1700" dirty="0"/>
                        <a:t>1539</a:t>
                      </a:r>
                    </a:p>
                  </a:txBody>
                  <a:tcPr marL="121920" marR="121920" marT="54864" marB="54864"/>
                </a:tc>
                <a:extLst>
                  <a:ext uri="{0D108BD9-81ED-4DB2-BD59-A6C34878D82A}">
                    <a16:rowId xmlns:a16="http://schemas.microsoft.com/office/drawing/2014/main" val="10001"/>
                  </a:ext>
                </a:extLst>
              </a:tr>
              <a:tr h="365760">
                <a:tc>
                  <a:txBody>
                    <a:bodyPr/>
                    <a:lstStyle/>
                    <a:p>
                      <a:r>
                        <a:rPr lang="en-GB" sz="1700" dirty="0"/>
                        <a:t>3</a:t>
                      </a:r>
                    </a:p>
                  </a:txBody>
                  <a:tcPr marL="121920" marR="121920" marT="54864" marB="54864"/>
                </a:tc>
                <a:tc>
                  <a:txBody>
                    <a:bodyPr/>
                    <a:lstStyle/>
                    <a:p>
                      <a:r>
                        <a:rPr lang="en-GB" sz="1700" dirty="0"/>
                        <a:t>A</a:t>
                      </a:r>
                    </a:p>
                  </a:txBody>
                  <a:tcPr marL="121920" marR="121920" marT="54864" marB="54864"/>
                </a:tc>
                <a:tc>
                  <a:txBody>
                    <a:bodyPr/>
                    <a:lstStyle/>
                    <a:p>
                      <a:r>
                        <a:rPr lang="en-GB" sz="1700" dirty="0"/>
                        <a:t>6352</a:t>
                      </a:r>
                    </a:p>
                  </a:txBody>
                  <a:tcPr marL="121920" marR="121920" marT="54864" marB="54864"/>
                </a:tc>
                <a:extLst>
                  <a:ext uri="{0D108BD9-81ED-4DB2-BD59-A6C34878D82A}">
                    <a16:rowId xmlns:a16="http://schemas.microsoft.com/office/drawing/2014/main" val="10002"/>
                  </a:ext>
                </a:extLst>
              </a:tr>
              <a:tr h="365760">
                <a:tc>
                  <a:txBody>
                    <a:bodyPr/>
                    <a:lstStyle/>
                    <a:p>
                      <a:r>
                        <a:rPr lang="en-GB" sz="1700" dirty="0"/>
                        <a:t>4</a:t>
                      </a:r>
                    </a:p>
                  </a:txBody>
                  <a:tcPr marL="121920" marR="121920" marT="54864" marB="54864"/>
                </a:tc>
                <a:tc>
                  <a:txBody>
                    <a:bodyPr/>
                    <a:lstStyle/>
                    <a:p>
                      <a:r>
                        <a:rPr lang="en-GB" sz="1700" dirty="0"/>
                        <a:t>B</a:t>
                      </a:r>
                    </a:p>
                  </a:txBody>
                  <a:tcPr marL="121920" marR="121920" marT="54864" marB="54864"/>
                </a:tc>
                <a:tc>
                  <a:txBody>
                    <a:bodyPr/>
                    <a:lstStyle/>
                    <a:p>
                      <a:r>
                        <a:rPr lang="en-GB" sz="1700" dirty="0"/>
                        <a:t>1456</a:t>
                      </a:r>
                    </a:p>
                  </a:txBody>
                  <a:tcPr marL="121920" marR="121920" marT="54864" marB="54864"/>
                </a:tc>
                <a:extLst>
                  <a:ext uri="{0D108BD9-81ED-4DB2-BD59-A6C34878D82A}">
                    <a16:rowId xmlns:a16="http://schemas.microsoft.com/office/drawing/2014/main" val="10003"/>
                  </a:ext>
                </a:extLst>
              </a:tr>
              <a:tr h="365760">
                <a:tc>
                  <a:txBody>
                    <a:bodyPr/>
                    <a:lstStyle/>
                    <a:p>
                      <a:r>
                        <a:rPr lang="en-GB" sz="1700" dirty="0"/>
                        <a:t>5</a:t>
                      </a:r>
                    </a:p>
                  </a:txBody>
                  <a:tcPr marL="121920" marR="121920" marT="54864" marB="54864"/>
                </a:tc>
                <a:tc>
                  <a:txBody>
                    <a:bodyPr/>
                    <a:lstStyle/>
                    <a:p>
                      <a:r>
                        <a:rPr lang="en-GB" sz="1700" dirty="0"/>
                        <a:t>Z</a:t>
                      </a:r>
                    </a:p>
                  </a:txBody>
                  <a:tcPr marL="121920" marR="121920" marT="54864" marB="54864"/>
                </a:tc>
                <a:tc>
                  <a:txBody>
                    <a:bodyPr/>
                    <a:lstStyle/>
                    <a:p>
                      <a:r>
                        <a:rPr lang="en-GB" sz="1700" dirty="0"/>
                        <a:t>2137</a:t>
                      </a:r>
                    </a:p>
                  </a:txBody>
                  <a:tcPr marL="121920" marR="121920" marT="54864" marB="54864"/>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140620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endParaRPr lang="en-GB" sz="1800" dirty="0"/>
          </a:p>
          <a:p>
            <a:endParaRPr lang="en-GB" sz="1800" dirty="0"/>
          </a:p>
          <a:p>
            <a:endParaRPr lang="en-GB" sz="1800" dirty="0"/>
          </a:p>
          <a:p>
            <a:endParaRPr lang="en-GB" sz="1800" dirty="0"/>
          </a:p>
          <a:p>
            <a:pPr marL="0" indent="0">
              <a:buNone/>
            </a:pPr>
            <a:endParaRPr lang="en-GB" sz="1800" dirty="0"/>
          </a:p>
          <a:p>
            <a:r>
              <a:rPr lang="en-GB" sz="1800" dirty="0"/>
              <a:t>SELECT * FROM customers c JOIN orders o ON </a:t>
            </a:r>
            <a:r>
              <a:rPr lang="en-GB" sz="1800" dirty="0" err="1"/>
              <a:t>c.cust_id</a:t>
            </a:r>
            <a:r>
              <a:rPr lang="en-GB" sz="1800" dirty="0"/>
              <a:t> = </a:t>
            </a:r>
            <a:r>
              <a:rPr lang="en-GB" sz="1800" dirty="0" err="1"/>
              <a:t>o.cust_id</a:t>
            </a:r>
            <a:r>
              <a:rPr lang="en-GB" sz="1800" dirty="0"/>
              <a:t>; </a:t>
            </a:r>
          </a:p>
          <a:p>
            <a:endParaRPr lang="en-GB" sz="1800" dirty="0"/>
          </a:p>
          <a:p>
            <a:endParaRPr lang="en-GB" sz="1800" dirty="0"/>
          </a:p>
        </p:txBody>
      </p:sp>
      <p:sp>
        <p:nvSpPr>
          <p:cNvPr id="2" name="Title 1"/>
          <p:cNvSpPr>
            <a:spLocks noGrp="1"/>
          </p:cNvSpPr>
          <p:nvPr>
            <p:ph type="title"/>
          </p:nvPr>
        </p:nvSpPr>
        <p:spPr/>
        <p:txBody>
          <a:bodyPr>
            <a:normAutofit fontScale="90000"/>
          </a:bodyPr>
          <a:lstStyle/>
          <a:p>
            <a:r>
              <a:rPr lang="en-GB" dirty="0"/>
              <a:t>Joins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502509944"/>
              </p:ext>
            </p:extLst>
          </p:nvPr>
        </p:nvGraphicFramePr>
        <p:xfrm>
          <a:off x="513146" y="1597337"/>
          <a:ext cx="3345604" cy="1844040"/>
        </p:xfrm>
        <a:graphic>
          <a:graphicData uri="http://schemas.openxmlformats.org/drawingml/2006/table">
            <a:tbl>
              <a:tblPr firstRow="1" bandRow="1">
                <a:tableStyleId>{5C22544A-7EE6-4342-B048-85BDC9FD1C3A}</a:tableStyleId>
              </a:tblPr>
              <a:tblGrid>
                <a:gridCol w="1175173">
                  <a:extLst>
                    <a:ext uri="{9D8B030D-6E8A-4147-A177-3AD203B41FA5}">
                      <a16:colId xmlns:a16="http://schemas.microsoft.com/office/drawing/2014/main" val="20000"/>
                    </a:ext>
                  </a:extLst>
                </a:gridCol>
                <a:gridCol w="955040">
                  <a:extLst>
                    <a:ext uri="{9D8B030D-6E8A-4147-A177-3AD203B41FA5}">
                      <a16:colId xmlns:a16="http://schemas.microsoft.com/office/drawing/2014/main" val="20001"/>
                    </a:ext>
                  </a:extLst>
                </a:gridCol>
                <a:gridCol w="1215391">
                  <a:extLst>
                    <a:ext uri="{9D8B030D-6E8A-4147-A177-3AD203B41FA5}">
                      <a16:colId xmlns:a16="http://schemas.microsoft.com/office/drawing/2014/main" val="20002"/>
                    </a:ext>
                  </a:extLst>
                </a:gridCol>
              </a:tblGrid>
              <a:tr h="365760">
                <a:tc>
                  <a:txBody>
                    <a:bodyPr/>
                    <a:lstStyle/>
                    <a:p>
                      <a:r>
                        <a:rPr lang="en-GB" sz="1700" dirty="0" err="1"/>
                        <a:t>Cust_id</a:t>
                      </a:r>
                      <a:endParaRPr lang="en-GB" sz="1700" dirty="0"/>
                    </a:p>
                  </a:txBody>
                  <a:tcPr marL="121920" marR="121920" marT="54864" marB="54864"/>
                </a:tc>
                <a:tc>
                  <a:txBody>
                    <a:bodyPr/>
                    <a:lstStyle/>
                    <a:p>
                      <a:r>
                        <a:rPr lang="en-GB" sz="1700" dirty="0"/>
                        <a:t>Name</a:t>
                      </a:r>
                    </a:p>
                  </a:txBody>
                  <a:tcPr marL="121920" marR="121920" marT="54864" marB="54864"/>
                </a:tc>
                <a:tc>
                  <a:txBody>
                    <a:bodyPr/>
                    <a:lstStyle/>
                    <a:p>
                      <a:r>
                        <a:rPr lang="en-GB" sz="1700" dirty="0"/>
                        <a:t>Country</a:t>
                      </a:r>
                    </a:p>
                  </a:txBody>
                  <a:tcPr marL="121920" marR="121920" marT="54864" marB="54864"/>
                </a:tc>
                <a:extLst>
                  <a:ext uri="{0D108BD9-81ED-4DB2-BD59-A6C34878D82A}">
                    <a16:rowId xmlns:a16="http://schemas.microsoft.com/office/drawing/2014/main" val="10000"/>
                  </a:ext>
                </a:extLst>
              </a:tr>
              <a:tr h="365760">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US</a:t>
                      </a:r>
                    </a:p>
                  </a:txBody>
                  <a:tcPr marL="121920" marR="121920" marT="54864" marB="54864"/>
                </a:tc>
                <a:extLst>
                  <a:ext uri="{0D108BD9-81ED-4DB2-BD59-A6C34878D82A}">
                    <a16:rowId xmlns:a16="http://schemas.microsoft.com/office/drawing/2014/main" val="10001"/>
                  </a:ext>
                </a:extLst>
              </a:tr>
              <a:tr h="365760">
                <a:tc>
                  <a:txBody>
                    <a:bodyPr/>
                    <a:lstStyle/>
                    <a:p>
                      <a:r>
                        <a:rPr lang="en-GB" sz="1700" dirty="0"/>
                        <a:t>B</a:t>
                      </a:r>
                    </a:p>
                  </a:txBody>
                  <a:tcPr marL="121920" marR="121920" marT="54864" marB="54864"/>
                </a:tc>
                <a:tc>
                  <a:txBody>
                    <a:bodyPr/>
                    <a:lstStyle/>
                    <a:p>
                      <a:r>
                        <a:rPr lang="en-GB" sz="1700" dirty="0"/>
                        <a:t>Brian</a:t>
                      </a:r>
                    </a:p>
                  </a:txBody>
                  <a:tcPr marL="121920" marR="121920" marT="54864" marB="54864"/>
                </a:tc>
                <a:tc>
                  <a:txBody>
                    <a:bodyPr/>
                    <a:lstStyle/>
                    <a:p>
                      <a:r>
                        <a:rPr lang="en-GB" sz="1700" dirty="0"/>
                        <a:t>CA</a:t>
                      </a:r>
                    </a:p>
                  </a:txBody>
                  <a:tcPr marL="121920" marR="121920" marT="54864" marB="54864"/>
                </a:tc>
                <a:extLst>
                  <a:ext uri="{0D108BD9-81ED-4DB2-BD59-A6C34878D82A}">
                    <a16:rowId xmlns:a16="http://schemas.microsoft.com/office/drawing/2014/main" val="10002"/>
                  </a:ext>
                </a:extLst>
              </a:tr>
              <a:tr h="365760">
                <a:tc>
                  <a:txBody>
                    <a:bodyPr/>
                    <a:lstStyle/>
                    <a:p>
                      <a:r>
                        <a:rPr lang="en-GB" sz="1700" dirty="0"/>
                        <a:t>C</a:t>
                      </a:r>
                    </a:p>
                  </a:txBody>
                  <a:tcPr marL="121920" marR="121920" marT="54864" marB="54864"/>
                </a:tc>
                <a:tc>
                  <a:txBody>
                    <a:bodyPr/>
                    <a:lstStyle/>
                    <a:p>
                      <a:r>
                        <a:rPr lang="en-GB" sz="1700" dirty="0"/>
                        <a:t>Cathy</a:t>
                      </a:r>
                    </a:p>
                  </a:txBody>
                  <a:tcPr marL="121920" marR="121920" marT="54864" marB="54864"/>
                </a:tc>
                <a:tc>
                  <a:txBody>
                    <a:bodyPr/>
                    <a:lstStyle/>
                    <a:p>
                      <a:r>
                        <a:rPr lang="en-GB" sz="1700" dirty="0"/>
                        <a:t>MX</a:t>
                      </a:r>
                    </a:p>
                  </a:txBody>
                  <a:tcPr marL="121920" marR="121920" marT="54864" marB="54864"/>
                </a:tc>
                <a:extLst>
                  <a:ext uri="{0D108BD9-81ED-4DB2-BD59-A6C34878D82A}">
                    <a16:rowId xmlns:a16="http://schemas.microsoft.com/office/drawing/2014/main" val="10003"/>
                  </a:ext>
                </a:extLst>
              </a:tr>
              <a:tr h="365760">
                <a:tc>
                  <a:txBody>
                    <a:bodyPr/>
                    <a:lstStyle/>
                    <a:p>
                      <a:r>
                        <a:rPr lang="en-GB" sz="1700" dirty="0"/>
                        <a:t>D</a:t>
                      </a:r>
                    </a:p>
                  </a:txBody>
                  <a:tcPr marL="121920" marR="121920" marT="54864" marB="54864"/>
                </a:tc>
                <a:tc>
                  <a:txBody>
                    <a:bodyPr/>
                    <a:lstStyle/>
                    <a:p>
                      <a:r>
                        <a:rPr lang="en-GB" sz="1700" dirty="0"/>
                        <a:t>Daisy</a:t>
                      </a:r>
                    </a:p>
                  </a:txBody>
                  <a:tcPr marL="121920" marR="121920" marT="54864" marB="54864"/>
                </a:tc>
                <a:tc>
                  <a:txBody>
                    <a:bodyPr/>
                    <a:lstStyle/>
                    <a:p>
                      <a:r>
                        <a:rPr lang="en-GB" sz="1700" dirty="0"/>
                        <a:t>DE</a:t>
                      </a:r>
                    </a:p>
                  </a:txBody>
                  <a:tcPr marL="121920" marR="121920" marT="54864" marB="54864"/>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053692071"/>
              </p:ext>
            </p:extLst>
          </p:nvPr>
        </p:nvGraphicFramePr>
        <p:xfrm>
          <a:off x="4251893" y="1597337"/>
          <a:ext cx="3325877" cy="1844040"/>
        </p:xfrm>
        <a:graphic>
          <a:graphicData uri="http://schemas.openxmlformats.org/drawingml/2006/table">
            <a:tbl>
              <a:tblPr firstRow="1" bandRow="1">
                <a:tableStyleId>{5C22544A-7EE6-4342-B048-85BDC9FD1C3A}</a:tableStyleId>
              </a:tblPr>
              <a:tblGrid>
                <a:gridCol w="1295824">
                  <a:extLst>
                    <a:ext uri="{9D8B030D-6E8A-4147-A177-3AD203B41FA5}">
                      <a16:colId xmlns:a16="http://schemas.microsoft.com/office/drawing/2014/main" val="20000"/>
                    </a:ext>
                  </a:extLst>
                </a:gridCol>
                <a:gridCol w="1175173">
                  <a:extLst>
                    <a:ext uri="{9D8B030D-6E8A-4147-A177-3AD203B41FA5}">
                      <a16:colId xmlns:a16="http://schemas.microsoft.com/office/drawing/2014/main" val="20001"/>
                    </a:ext>
                  </a:extLst>
                </a:gridCol>
                <a:gridCol w="854880">
                  <a:extLst>
                    <a:ext uri="{9D8B030D-6E8A-4147-A177-3AD203B41FA5}">
                      <a16:colId xmlns:a16="http://schemas.microsoft.com/office/drawing/2014/main" val="20002"/>
                    </a:ext>
                  </a:extLst>
                </a:gridCol>
              </a:tblGrid>
              <a:tr h="365760">
                <a:tc>
                  <a:txBody>
                    <a:bodyPr/>
                    <a:lstStyle/>
                    <a:p>
                      <a:r>
                        <a:rPr lang="en-GB" sz="1700" dirty="0" err="1"/>
                        <a:t>Order_id</a:t>
                      </a:r>
                      <a:endParaRPr lang="en-GB" sz="1700" dirty="0"/>
                    </a:p>
                  </a:txBody>
                  <a:tcPr marL="121920" marR="121920" marT="54864" marB="54864"/>
                </a:tc>
                <a:tc>
                  <a:txBody>
                    <a:bodyPr/>
                    <a:lstStyle/>
                    <a:p>
                      <a:r>
                        <a:rPr lang="en-GB" sz="1700" dirty="0" err="1"/>
                        <a:t>Cust_id</a:t>
                      </a:r>
                      <a:endParaRPr lang="en-GB" sz="1700" dirty="0"/>
                    </a:p>
                  </a:txBody>
                  <a:tcPr marL="121920" marR="121920" marT="54864" marB="54864"/>
                </a:tc>
                <a:tc>
                  <a:txBody>
                    <a:bodyPr/>
                    <a:lstStyle/>
                    <a:p>
                      <a:r>
                        <a:rPr lang="en-GB" sz="1700" dirty="0"/>
                        <a:t>Total</a:t>
                      </a:r>
                    </a:p>
                  </a:txBody>
                  <a:tcPr marL="121920" marR="121920" marT="54864" marB="54864"/>
                </a:tc>
                <a:extLst>
                  <a:ext uri="{0D108BD9-81ED-4DB2-BD59-A6C34878D82A}">
                    <a16:rowId xmlns:a16="http://schemas.microsoft.com/office/drawing/2014/main" val="10000"/>
                  </a:ext>
                </a:extLst>
              </a:tr>
              <a:tr h="365760">
                <a:tc>
                  <a:txBody>
                    <a:bodyPr/>
                    <a:lstStyle/>
                    <a:p>
                      <a:r>
                        <a:rPr lang="en-GB" sz="1700" dirty="0"/>
                        <a:t>1</a:t>
                      </a:r>
                    </a:p>
                  </a:txBody>
                  <a:tcPr marL="121920" marR="121920" marT="54864" marB="54864"/>
                </a:tc>
                <a:tc>
                  <a:txBody>
                    <a:bodyPr/>
                    <a:lstStyle/>
                    <a:p>
                      <a:r>
                        <a:rPr lang="en-GB" sz="1700" dirty="0"/>
                        <a:t>A</a:t>
                      </a:r>
                    </a:p>
                  </a:txBody>
                  <a:tcPr marL="121920" marR="121920" marT="54864" marB="54864"/>
                </a:tc>
                <a:tc>
                  <a:txBody>
                    <a:bodyPr/>
                    <a:lstStyle/>
                    <a:p>
                      <a:r>
                        <a:rPr lang="en-GB" sz="1700" dirty="0"/>
                        <a:t>1539</a:t>
                      </a:r>
                    </a:p>
                  </a:txBody>
                  <a:tcPr marL="121920" marR="121920" marT="54864" marB="54864"/>
                </a:tc>
                <a:extLst>
                  <a:ext uri="{0D108BD9-81ED-4DB2-BD59-A6C34878D82A}">
                    <a16:rowId xmlns:a16="http://schemas.microsoft.com/office/drawing/2014/main" val="10001"/>
                  </a:ext>
                </a:extLst>
              </a:tr>
              <a:tr h="365760">
                <a:tc>
                  <a:txBody>
                    <a:bodyPr/>
                    <a:lstStyle/>
                    <a:p>
                      <a:r>
                        <a:rPr lang="en-GB" sz="1700" dirty="0"/>
                        <a:t>3</a:t>
                      </a:r>
                    </a:p>
                  </a:txBody>
                  <a:tcPr marL="121920" marR="121920" marT="54864" marB="54864"/>
                </a:tc>
                <a:tc>
                  <a:txBody>
                    <a:bodyPr/>
                    <a:lstStyle/>
                    <a:p>
                      <a:r>
                        <a:rPr lang="en-GB" sz="1700" dirty="0"/>
                        <a:t>A</a:t>
                      </a:r>
                    </a:p>
                  </a:txBody>
                  <a:tcPr marL="121920" marR="121920" marT="54864" marB="54864"/>
                </a:tc>
                <a:tc>
                  <a:txBody>
                    <a:bodyPr/>
                    <a:lstStyle/>
                    <a:p>
                      <a:r>
                        <a:rPr lang="en-GB" sz="1700" dirty="0"/>
                        <a:t>6352</a:t>
                      </a:r>
                    </a:p>
                  </a:txBody>
                  <a:tcPr marL="121920" marR="121920" marT="54864" marB="54864"/>
                </a:tc>
                <a:extLst>
                  <a:ext uri="{0D108BD9-81ED-4DB2-BD59-A6C34878D82A}">
                    <a16:rowId xmlns:a16="http://schemas.microsoft.com/office/drawing/2014/main" val="10002"/>
                  </a:ext>
                </a:extLst>
              </a:tr>
              <a:tr h="365760">
                <a:tc>
                  <a:txBody>
                    <a:bodyPr/>
                    <a:lstStyle/>
                    <a:p>
                      <a:r>
                        <a:rPr lang="en-GB" sz="1700" dirty="0"/>
                        <a:t>4</a:t>
                      </a:r>
                    </a:p>
                  </a:txBody>
                  <a:tcPr marL="121920" marR="121920" marT="54864" marB="54864"/>
                </a:tc>
                <a:tc>
                  <a:txBody>
                    <a:bodyPr/>
                    <a:lstStyle/>
                    <a:p>
                      <a:r>
                        <a:rPr lang="en-GB" sz="1700" dirty="0"/>
                        <a:t>B</a:t>
                      </a:r>
                    </a:p>
                  </a:txBody>
                  <a:tcPr marL="121920" marR="121920" marT="54864" marB="54864"/>
                </a:tc>
                <a:tc>
                  <a:txBody>
                    <a:bodyPr/>
                    <a:lstStyle/>
                    <a:p>
                      <a:r>
                        <a:rPr lang="en-GB" sz="1700" dirty="0"/>
                        <a:t>1456</a:t>
                      </a:r>
                    </a:p>
                  </a:txBody>
                  <a:tcPr marL="121920" marR="121920" marT="54864" marB="54864"/>
                </a:tc>
                <a:extLst>
                  <a:ext uri="{0D108BD9-81ED-4DB2-BD59-A6C34878D82A}">
                    <a16:rowId xmlns:a16="http://schemas.microsoft.com/office/drawing/2014/main" val="10003"/>
                  </a:ext>
                </a:extLst>
              </a:tr>
              <a:tr h="365760">
                <a:tc>
                  <a:txBody>
                    <a:bodyPr/>
                    <a:lstStyle/>
                    <a:p>
                      <a:r>
                        <a:rPr lang="en-GB" sz="1700" dirty="0"/>
                        <a:t>5</a:t>
                      </a:r>
                    </a:p>
                  </a:txBody>
                  <a:tcPr marL="121920" marR="121920" marT="54864" marB="54864"/>
                </a:tc>
                <a:tc>
                  <a:txBody>
                    <a:bodyPr/>
                    <a:lstStyle/>
                    <a:p>
                      <a:r>
                        <a:rPr lang="en-GB" sz="1700" dirty="0"/>
                        <a:t>Z</a:t>
                      </a:r>
                    </a:p>
                  </a:txBody>
                  <a:tcPr marL="121920" marR="121920" marT="54864" marB="54864"/>
                </a:tc>
                <a:tc>
                  <a:txBody>
                    <a:bodyPr/>
                    <a:lstStyle/>
                    <a:p>
                      <a:r>
                        <a:rPr lang="en-GB" sz="1700" dirty="0"/>
                        <a:t>2137</a:t>
                      </a:r>
                    </a:p>
                  </a:txBody>
                  <a:tcPr marL="121920" marR="121920" marT="54864" marB="54864"/>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177371419"/>
              </p:ext>
            </p:extLst>
          </p:nvPr>
        </p:nvGraphicFramePr>
        <p:xfrm>
          <a:off x="521624" y="4116126"/>
          <a:ext cx="9540754" cy="1475232"/>
        </p:xfrm>
        <a:graphic>
          <a:graphicData uri="http://schemas.openxmlformats.org/drawingml/2006/table">
            <a:tbl>
              <a:tblPr firstRow="1" bandRow="1">
                <a:tableStyleId>{5C22544A-7EE6-4342-B048-85BDC9FD1C3A}</a:tableStyleId>
              </a:tblPr>
              <a:tblGrid>
                <a:gridCol w="1941011">
                  <a:extLst>
                    <a:ext uri="{9D8B030D-6E8A-4147-A177-3AD203B41FA5}">
                      <a16:colId xmlns:a16="http://schemas.microsoft.com/office/drawing/2014/main" val="20000"/>
                    </a:ext>
                  </a:extLst>
                </a:gridCol>
                <a:gridCol w="1577420">
                  <a:extLst>
                    <a:ext uri="{9D8B030D-6E8A-4147-A177-3AD203B41FA5}">
                      <a16:colId xmlns:a16="http://schemas.microsoft.com/office/drawing/2014/main" val="20001"/>
                    </a:ext>
                  </a:extLst>
                </a:gridCol>
                <a:gridCol w="2007441">
                  <a:extLst>
                    <a:ext uri="{9D8B030D-6E8A-4147-A177-3AD203B41FA5}">
                      <a16:colId xmlns:a16="http://schemas.microsoft.com/office/drawing/2014/main" val="20002"/>
                    </a:ext>
                  </a:extLst>
                </a:gridCol>
                <a:gridCol w="2007441">
                  <a:extLst>
                    <a:ext uri="{9D8B030D-6E8A-4147-A177-3AD203B41FA5}">
                      <a16:colId xmlns:a16="http://schemas.microsoft.com/office/drawing/2014/main" val="458275961"/>
                    </a:ext>
                  </a:extLst>
                </a:gridCol>
                <a:gridCol w="2007441">
                  <a:extLst>
                    <a:ext uri="{9D8B030D-6E8A-4147-A177-3AD203B41FA5}">
                      <a16:colId xmlns:a16="http://schemas.microsoft.com/office/drawing/2014/main" val="3605145542"/>
                    </a:ext>
                  </a:extLst>
                </a:gridCol>
              </a:tblGrid>
              <a:tr h="365760">
                <a:tc>
                  <a:txBody>
                    <a:bodyPr/>
                    <a:lstStyle/>
                    <a:p>
                      <a:r>
                        <a:rPr lang="en-GB" sz="1700" dirty="0" err="1"/>
                        <a:t>Cust_id</a:t>
                      </a:r>
                      <a:endParaRPr lang="en-GB" sz="1700" dirty="0"/>
                    </a:p>
                  </a:txBody>
                  <a:tcPr marL="121920" marR="121920" marT="54864" marB="54864"/>
                </a:tc>
                <a:tc>
                  <a:txBody>
                    <a:bodyPr/>
                    <a:lstStyle/>
                    <a:p>
                      <a:r>
                        <a:rPr lang="en-GB" sz="1700" dirty="0"/>
                        <a:t>Name</a:t>
                      </a:r>
                    </a:p>
                  </a:txBody>
                  <a:tcPr marL="121920" marR="121920" marT="54864" marB="54864"/>
                </a:tc>
                <a:tc>
                  <a:txBody>
                    <a:bodyPr/>
                    <a:lstStyle/>
                    <a:p>
                      <a:r>
                        <a:rPr lang="en-GB" sz="1700" dirty="0"/>
                        <a:t>Country</a:t>
                      </a:r>
                    </a:p>
                  </a:txBody>
                  <a:tcPr marL="121920" marR="121920" marT="54864" marB="54864"/>
                </a:tc>
                <a:tc>
                  <a:txBody>
                    <a:bodyPr/>
                    <a:lstStyle/>
                    <a:p>
                      <a:r>
                        <a:rPr lang="en-GB" sz="1700" dirty="0" err="1"/>
                        <a:t>Order_id</a:t>
                      </a:r>
                      <a:endParaRPr lang="en-GB" sz="1700" dirty="0"/>
                    </a:p>
                  </a:txBody>
                  <a:tcPr marL="121920" marR="121920" marT="54864" marB="54864"/>
                </a:tc>
                <a:tc>
                  <a:txBody>
                    <a:bodyPr/>
                    <a:lstStyle/>
                    <a:p>
                      <a:r>
                        <a:rPr lang="en-GB" sz="1700" dirty="0"/>
                        <a:t>Total</a:t>
                      </a:r>
                    </a:p>
                  </a:txBody>
                  <a:tcPr marL="121920" marR="121920" marT="54864" marB="54864"/>
                </a:tc>
                <a:extLst>
                  <a:ext uri="{0D108BD9-81ED-4DB2-BD59-A6C34878D82A}">
                    <a16:rowId xmlns:a16="http://schemas.microsoft.com/office/drawing/2014/main" val="10000"/>
                  </a:ext>
                </a:extLst>
              </a:tr>
              <a:tr h="365760">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US</a:t>
                      </a:r>
                    </a:p>
                  </a:txBody>
                  <a:tcPr marL="121920" marR="121920" marT="54864" marB="54864"/>
                </a:tc>
                <a:tc>
                  <a:txBody>
                    <a:bodyPr/>
                    <a:lstStyle/>
                    <a:p>
                      <a:r>
                        <a:rPr lang="en-GB" sz="1700" dirty="0"/>
                        <a:t>1</a:t>
                      </a:r>
                    </a:p>
                  </a:txBody>
                  <a:tcPr marL="121920" marR="121920" marT="54864" marB="54864"/>
                </a:tc>
                <a:tc>
                  <a:txBody>
                    <a:bodyPr/>
                    <a:lstStyle/>
                    <a:p>
                      <a:r>
                        <a:rPr lang="en-GB" sz="1700" dirty="0"/>
                        <a:t>1539</a:t>
                      </a:r>
                    </a:p>
                  </a:txBody>
                  <a:tcPr marL="121920" marR="121920" marT="54864" marB="54864"/>
                </a:tc>
                <a:extLst>
                  <a:ext uri="{0D108BD9-81ED-4DB2-BD59-A6C34878D82A}">
                    <a16:rowId xmlns:a16="http://schemas.microsoft.com/office/drawing/2014/main" val="10001"/>
                  </a:ext>
                </a:extLst>
              </a:tr>
              <a:tr h="365760">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US</a:t>
                      </a:r>
                    </a:p>
                  </a:txBody>
                  <a:tcPr marL="121920" marR="121920" marT="54864" marB="54864"/>
                </a:tc>
                <a:tc>
                  <a:txBody>
                    <a:bodyPr/>
                    <a:lstStyle/>
                    <a:p>
                      <a:r>
                        <a:rPr lang="en-GB" sz="1700" dirty="0"/>
                        <a:t>3</a:t>
                      </a:r>
                    </a:p>
                  </a:txBody>
                  <a:tcPr marL="121920" marR="121920" marT="54864" marB="54864"/>
                </a:tc>
                <a:tc>
                  <a:txBody>
                    <a:bodyPr/>
                    <a:lstStyle/>
                    <a:p>
                      <a:r>
                        <a:rPr lang="en-GB" sz="1700" dirty="0"/>
                        <a:t>6352</a:t>
                      </a:r>
                    </a:p>
                  </a:txBody>
                  <a:tcPr marL="121920" marR="121920" marT="54864" marB="54864"/>
                </a:tc>
                <a:extLst>
                  <a:ext uri="{0D108BD9-81ED-4DB2-BD59-A6C34878D82A}">
                    <a16:rowId xmlns:a16="http://schemas.microsoft.com/office/drawing/2014/main" val="10002"/>
                  </a:ext>
                </a:extLst>
              </a:tr>
              <a:tr h="365760">
                <a:tc>
                  <a:txBody>
                    <a:bodyPr/>
                    <a:lstStyle/>
                    <a:p>
                      <a:r>
                        <a:rPr lang="en-GB" sz="1700" dirty="0"/>
                        <a:t>B</a:t>
                      </a:r>
                    </a:p>
                  </a:txBody>
                  <a:tcPr marL="121920" marR="121920" marT="54864" marB="54864"/>
                </a:tc>
                <a:tc>
                  <a:txBody>
                    <a:bodyPr/>
                    <a:lstStyle/>
                    <a:p>
                      <a:r>
                        <a:rPr lang="en-GB" sz="1700" dirty="0"/>
                        <a:t>Brian</a:t>
                      </a:r>
                    </a:p>
                  </a:txBody>
                  <a:tcPr marL="121920" marR="121920" marT="54864" marB="54864"/>
                </a:tc>
                <a:tc>
                  <a:txBody>
                    <a:bodyPr/>
                    <a:lstStyle/>
                    <a:p>
                      <a:r>
                        <a:rPr lang="en-GB" sz="1700" dirty="0"/>
                        <a:t>CA</a:t>
                      </a:r>
                    </a:p>
                  </a:txBody>
                  <a:tcPr marL="121920" marR="121920" marT="54864" marB="54864"/>
                </a:tc>
                <a:tc>
                  <a:txBody>
                    <a:bodyPr/>
                    <a:lstStyle/>
                    <a:p>
                      <a:r>
                        <a:rPr lang="en-GB" sz="1700" dirty="0"/>
                        <a:t>4</a:t>
                      </a:r>
                    </a:p>
                  </a:txBody>
                  <a:tcPr marL="121920" marR="121920" marT="54864" marB="54864"/>
                </a:tc>
                <a:tc>
                  <a:txBody>
                    <a:bodyPr/>
                    <a:lstStyle/>
                    <a:p>
                      <a:r>
                        <a:rPr lang="en-GB" sz="1700" dirty="0"/>
                        <a:t>1456</a:t>
                      </a:r>
                    </a:p>
                  </a:txBody>
                  <a:tcPr marL="121920" marR="121920" marT="54864" marB="54864"/>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734891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r>
              <a:rPr lang="en-GB" sz="1800" dirty="0"/>
              <a:t>In a join you must always specify what you are joining on. By that, we mean what is the field that the tables will match up on – what is the same. That way we can ‘match’ information on a particular column.</a:t>
            </a:r>
          </a:p>
          <a:p>
            <a:endParaRPr lang="en-GB" sz="1800" dirty="0"/>
          </a:p>
          <a:p>
            <a:r>
              <a:rPr lang="en-GB" sz="1800" dirty="0"/>
              <a:t>SELECT * FROM customers c JOIN orders o </a:t>
            </a:r>
            <a:r>
              <a:rPr lang="en-GB" sz="1800" b="1" dirty="0"/>
              <a:t>ON </a:t>
            </a:r>
            <a:r>
              <a:rPr lang="en-GB" sz="1800" b="1" dirty="0" err="1"/>
              <a:t>c.cust_id</a:t>
            </a:r>
            <a:r>
              <a:rPr lang="en-GB" sz="1800" b="1" dirty="0"/>
              <a:t> = </a:t>
            </a:r>
            <a:r>
              <a:rPr lang="en-GB" sz="1800" b="1" dirty="0" err="1"/>
              <a:t>o.cust_id</a:t>
            </a:r>
            <a:r>
              <a:rPr lang="en-GB" sz="1800" dirty="0"/>
              <a:t>; </a:t>
            </a:r>
          </a:p>
          <a:p>
            <a:endParaRPr lang="en-GB" sz="1800" dirty="0"/>
          </a:p>
        </p:txBody>
      </p:sp>
      <p:sp>
        <p:nvSpPr>
          <p:cNvPr id="2" name="Title 1"/>
          <p:cNvSpPr>
            <a:spLocks noGrp="1"/>
          </p:cNvSpPr>
          <p:nvPr>
            <p:ph type="title"/>
          </p:nvPr>
        </p:nvSpPr>
        <p:spPr/>
        <p:txBody>
          <a:bodyPr>
            <a:normAutofit fontScale="90000"/>
          </a:bodyPr>
          <a:lstStyle/>
          <a:p>
            <a:r>
              <a:rPr lang="en-GB" dirty="0"/>
              <a:t>Joins</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478248754"/>
              </p:ext>
            </p:extLst>
          </p:nvPr>
        </p:nvGraphicFramePr>
        <p:xfrm>
          <a:off x="842422" y="3237715"/>
          <a:ext cx="3345604" cy="1844040"/>
        </p:xfrm>
        <a:graphic>
          <a:graphicData uri="http://schemas.openxmlformats.org/drawingml/2006/table">
            <a:tbl>
              <a:tblPr firstRow="1" bandRow="1">
                <a:tableStyleId>{5C22544A-7EE6-4342-B048-85BDC9FD1C3A}</a:tableStyleId>
              </a:tblPr>
              <a:tblGrid>
                <a:gridCol w="1175173">
                  <a:extLst>
                    <a:ext uri="{9D8B030D-6E8A-4147-A177-3AD203B41FA5}">
                      <a16:colId xmlns:a16="http://schemas.microsoft.com/office/drawing/2014/main" val="20000"/>
                    </a:ext>
                  </a:extLst>
                </a:gridCol>
                <a:gridCol w="955040">
                  <a:extLst>
                    <a:ext uri="{9D8B030D-6E8A-4147-A177-3AD203B41FA5}">
                      <a16:colId xmlns:a16="http://schemas.microsoft.com/office/drawing/2014/main" val="20001"/>
                    </a:ext>
                  </a:extLst>
                </a:gridCol>
                <a:gridCol w="1215391">
                  <a:extLst>
                    <a:ext uri="{9D8B030D-6E8A-4147-A177-3AD203B41FA5}">
                      <a16:colId xmlns:a16="http://schemas.microsoft.com/office/drawing/2014/main" val="20002"/>
                    </a:ext>
                  </a:extLst>
                </a:gridCol>
              </a:tblGrid>
              <a:tr h="365760">
                <a:tc>
                  <a:txBody>
                    <a:bodyPr/>
                    <a:lstStyle/>
                    <a:p>
                      <a:r>
                        <a:rPr lang="en-GB" sz="1700" b="1" dirty="0" err="1"/>
                        <a:t>Cust_id</a:t>
                      </a:r>
                      <a:endParaRPr lang="en-GB" sz="1700" b="1" dirty="0"/>
                    </a:p>
                  </a:txBody>
                  <a:tcPr marL="121920" marR="121920" marT="54864" marB="54864"/>
                </a:tc>
                <a:tc>
                  <a:txBody>
                    <a:bodyPr/>
                    <a:lstStyle/>
                    <a:p>
                      <a:r>
                        <a:rPr lang="en-GB" sz="1700" dirty="0"/>
                        <a:t>Name</a:t>
                      </a:r>
                    </a:p>
                  </a:txBody>
                  <a:tcPr marL="121920" marR="121920" marT="54864" marB="54864"/>
                </a:tc>
                <a:tc>
                  <a:txBody>
                    <a:bodyPr/>
                    <a:lstStyle/>
                    <a:p>
                      <a:r>
                        <a:rPr lang="en-GB" sz="1700" dirty="0"/>
                        <a:t>Country</a:t>
                      </a:r>
                    </a:p>
                  </a:txBody>
                  <a:tcPr marL="121920" marR="121920" marT="54864" marB="54864"/>
                </a:tc>
                <a:extLst>
                  <a:ext uri="{0D108BD9-81ED-4DB2-BD59-A6C34878D82A}">
                    <a16:rowId xmlns:a16="http://schemas.microsoft.com/office/drawing/2014/main" val="10000"/>
                  </a:ext>
                </a:extLst>
              </a:tr>
              <a:tr h="365760">
                <a:tc>
                  <a:txBody>
                    <a:bodyPr/>
                    <a:lstStyle/>
                    <a:p>
                      <a:r>
                        <a:rPr lang="en-GB" sz="1700" b="1" dirty="0">
                          <a:solidFill>
                            <a:schemeClr val="tx1"/>
                          </a:solidFill>
                        </a:rPr>
                        <a:t>A</a:t>
                      </a:r>
                    </a:p>
                  </a:txBody>
                  <a:tcPr marL="121920" marR="121920" marT="54864" marB="54864"/>
                </a:tc>
                <a:tc>
                  <a:txBody>
                    <a:bodyPr/>
                    <a:lstStyle/>
                    <a:p>
                      <a:r>
                        <a:rPr lang="en-GB" sz="1700" dirty="0">
                          <a:solidFill>
                            <a:schemeClr val="tx1"/>
                          </a:solidFill>
                        </a:rPr>
                        <a:t>Aidan</a:t>
                      </a:r>
                    </a:p>
                  </a:txBody>
                  <a:tcPr marL="121920" marR="121920" marT="54864" marB="54864"/>
                </a:tc>
                <a:tc>
                  <a:txBody>
                    <a:bodyPr/>
                    <a:lstStyle/>
                    <a:p>
                      <a:r>
                        <a:rPr lang="en-GB" sz="1700" dirty="0">
                          <a:solidFill>
                            <a:schemeClr val="tx1"/>
                          </a:solidFill>
                        </a:rPr>
                        <a:t>US</a:t>
                      </a:r>
                    </a:p>
                  </a:txBody>
                  <a:tcPr marL="121920" marR="121920" marT="54864" marB="54864"/>
                </a:tc>
                <a:extLst>
                  <a:ext uri="{0D108BD9-81ED-4DB2-BD59-A6C34878D82A}">
                    <a16:rowId xmlns:a16="http://schemas.microsoft.com/office/drawing/2014/main" val="10001"/>
                  </a:ext>
                </a:extLst>
              </a:tr>
              <a:tr h="365760">
                <a:tc>
                  <a:txBody>
                    <a:bodyPr/>
                    <a:lstStyle/>
                    <a:p>
                      <a:r>
                        <a:rPr lang="en-GB" sz="1700" b="1" dirty="0">
                          <a:solidFill>
                            <a:schemeClr val="tx1"/>
                          </a:solidFill>
                        </a:rPr>
                        <a:t>B</a:t>
                      </a:r>
                    </a:p>
                  </a:txBody>
                  <a:tcPr marL="121920" marR="121920" marT="54864" marB="54864"/>
                </a:tc>
                <a:tc>
                  <a:txBody>
                    <a:bodyPr/>
                    <a:lstStyle/>
                    <a:p>
                      <a:r>
                        <a:rPr lang="en-GB" sz="1700" dirty="0">
                          <a:solidFill>
                            <a:schemeClr val="tx1"/>
                          </a:solidFill>
                        </a:rPr>
                        <a:t>Brian</a:t>
                      </a:r>
                    </a:p>
                  </a:txBody>
                  <a:tcPr marL="121920" marR="121920" marT="54864" marB="54864"/>
                </a:tc>
                <a:tc>
                  <a:txBody>
                    <a:bodyPr/>
                    <a:lstStyle/>
                    <a:p>
                      <a:r>
                        <a:rPr lang="en-GB" sz="1700" dirty="0">
                          <a:solidFill>
                            <a:schemeClr val="tx1"/>
                          </a:solidFill>
                        </a:rPr>
                        <a:t>CA</a:t>
                      </a:r>
                    </a:p>
                  </a:txBody>
                  <a:tcPr marL="121920" marR="121920" marT="54864" marB="54864"/>
                </a:tc>
                <a:extLst>
                  <a:ext uri="{0D108BD9-81ED-4DB2-BD59-A6C34878D82A}">
                    <a16:rowId xmlns:a16="http://schemas.microsoft.com/office/drawing/2014/main" val="10002"/>
                  </a:ext>
                </a:extLst>
              </a:tr>
              <a:tr h="365760">
                <a:tc>
                  <a:txBody>
                    <a:bodyPr/>
                    <a:lstStyle/>
                    <a:p>
                      <a:r>
                        <a:rPr lang="en-GB" sz="1700" b="1" dirty="0"/>
                        <a:t>C</a:t>
                      </a:r>
                    </a:p>
                  </a:txBody>
                  <a:tcPr marL="121920" marR="121920" marT="54864" marB="54864"/>
                </a:tc>
                <a:tc>
                  <a:txBody>
                    <a:bodyPr/>
                    <a:lstStyle/>
                    <a:p>
                      <a:r>
                        <a:rPr lang="en-GB" sz="1700" dirty="0"/>
                        <a:t>Cathy</a:t>
                      </a:r>
                    </a:p>
                  </a:txBody>
                  <a:tcPr marL="121920" marR="121920" marT="54864" marB="54864"/>
                </a:tc>
                <a:tc>
                  <a:txBody>
                    <a:bodyPr/>
                    <a:lstStyle/>
                    <a:p>
                      <a:r>
                        <a:rPr lang="en-GB" sz="1700" dirty="0"/>
                        <a:t>MX</a:t>
                      </a:r>
                    </a:p>
                  </a:txBody>
                  <a:tcPr marL="121920" marR="121920" marT="54864" marB="54864"/>
                </a:tc>
                <a:extLst>
                  <a:ext uri="{0D108BD9-81ED-4DB2-BD59-A6C34878D82A}">
                    <a16:rowId xmlns:a16="http://schemas.microsoft.com/office/drawing/2014/main" val="10003"/>
                  </a:ext>
                </a:extLst>
              </a:tr>
              <a:tr h="365760">
                <a:tc>
                  <a:txBody>
                    <a:bodyPr/>
                    <a:lstStyle/>
                    <a:p>
                      <a:r>
                        <a:rPr lang="en-GB" sz="1700" b="1" dirty="0"/>
                        <a:t>D</a:t>
                      </a:r>
                    </a:p>
                  </a:txBody>
                  <a:tcPr marL="121920" marR="121920" marT="54864" marB="54864"/>
                </a:tc>
                <a:tc>
                  <a:txBody>
                    <a:bodyPr/>
                    <a:lstStyle/>
                    <a:p>
                      <a:r>
                        <a:rPr lang="en-GB" sz="1700" dirty="0"/>
                        <a:t>Daisy</a:t>
                      </a:r>
                    </a:p>
                  </a:txBody>
                  <a:tcPr marL="121920" marR="121920" marT="54864" marB="54864"/>
                </a:tc>
                <a:tc>
                  <a:txBody>
                    <a:bodyPr/>
                    <a:lstStyle/>
                    <a:p>
                      <a:r>
                        <a:rPr lang="en-GB" sz="1700" dirty="0"/>
                        <a:t>DE</a:t>
                      </a:r>
                    </a:p>
                  </a:txBody>
                  <a:tcPr marL="121920" marR="121920" marT="54864" marB="54864"/>
                </a:tc>
                <a:extLst>
                  <a:ext uri="{0D108BD9-81ED-4DB2-BD59-A6C34878D82A}">
                    <a16:rowId xmlns:a16="http://schemas.microsoft.com/office/drawing/2014/main" val="1000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887720376"/>
              </p:ext>
            </p:extLst>
          </p:nvPr>
        </p:nvGraphicFramePr>
        <p:xfrm>
          <a:off x="4639968" y="3225512"/>
          <a:ext cx="3325877" cy="1844040"/>
        </p:xfrm>
        <a:graphic>
          <a:graphicData uri="http://schemas.openxmlformats.org/drawingml/2006/table">
            <a:tbl>
              <a:tblPr firstRow="1" bandRow="1">
                <a:tableStyleId>{5C22544A-7EE6-4342-B048-85BDC9FD1C3A}</a:tableStyleId>
              </a:tblPr>
              <a:tblGrid>
                <a:gridCol w="1295824">
                  <a:extLst>
                    <a:ext uri="{9D8B030D-6E8A-4147-A177-3AD203B41FA5}">
                      <a16:colId xmlns:a16="http://schemas.microsoft.com/office/drawing/2014/main" val="20000"/>
                    </a:ext>
                  </a:extLst>
                </a:gridCol>
                <a:gridCol w="1175173">
                  <a:extLst>
                    <a:ext uri="{9D8B030D-6E8A-4147-A177-3AD203B41FA5}">
                      <a16:colId xmlns:a16="http://schemas.microsoft.com/office/drawing/2014/main" val="20001"/>
                    </a:ext>
                  </a:extLst>
                </a:gridCol>
                <a:gridCol w="854880">
                  <a:extLst>
                    <a:ext uri="{9D8B030D-6E8A-4147-A177-3AD203B41FA5}">
                      <a16:colId xmlns:a16="http://schemas.microsoft.com/office/drawing/2014/main" val="20002"/>
                    </a:ext>
                  </a:extLst>
                </a:gridCol>
              </a:tblGrid>
              <a:tr h="365760">
                <a:tc>
                  <a:txBody>
                    <a:bodyPr/>
                    <a:lstStyle/>
                    <a:p>
                      <a:r>
                        <a:rPr lang="en-GB" sz="1700" dirty="0" err="1"/>
                        <a:t>Order_id</a:t>
                      </a:r>
                      <a:endParaRPr lang="en-GB" sz="1700" dirty="0"/>
                    </a:p>
                  </a:txBody>
                  <a:tcPr marL="121920" marR="121920" marT="54864" marB="54864"/>
                </a:tc>
                <a:tc>
                  <a:txBody>
                    <a:bodyPr/>
                    <a:lstStyle/>
                    <a:p>
                      <a:r>
                        <a:rPr lang="en-GB" sz="1700" b="1" dirty="0" err="1"/>
                        <a:t>Cust_id</a:t>
                      </a:r>
                      <a:endParaRPr lang="en-GB" sz="1700" b="1" dirty="0"/>
                    </a:p>
                  </a:txBody>
                  <a:tcPr marL="121920" marR="121920" marT="54864" marB="54864"/>
                </a:tc>
                <a:tc>
                  <a:txBody>
                    <a:bodyPr/>
                    <a:lstStyle/>
                    <a:p>
                      <a:r>
                        <a:rPr lang="en-GB" sz="1700" dirty="0"/>
                        <a:t>Total</a:t>
                      </a:r>
                    </a:p>
                  </a:txBody>
                  <a:tcPr marL="121920" marR="121920" marT="54864" marB="54864"/>
                </a:tc>
                <a:extLst>
                  <a:ext uri="{0D108BD9-81ED-4DB2-BD59-A6C34878D82A}">
                    <a16:rowId xmlns:a16="http://schemas.microsoft.com/office/drawing/2014/main" val="10000"/>
                  </a:ext>
                </a:extLst>
              </a:tr>
              <a:tr h="365760">
                <a:tc>
                  <a:txBody>
                    <a:bodyPr/>
                    <a:lstStyle/>
                    <a:p>
                      <a:r>
                        <a:rPr lang="en-GB" sz="1700" dirty="0">
                          <a:solidFill>
                            <a:schemeClr val="tx1"/>
                          </a:solidFill>
                        </a:rPr>
                        <a:t>1</a:t>
                      </a:r>
                    </a:p>
                  </a:txBody>
                  <a:tcPr marL="121920" marR="121920" marT="54864" marB="54864"/>
                </a:tc>
                <a:tc>
                  <a:txBody>
                    <a:bodyPr/>
                    <a:lstStyle/>
                    <a:p>
                      <a:r>
                        <a:rPr lang="en-GB" sz="1700" b="1" dirty="0">
                          <a:solidFill>
                            <a:schemeClr val="tx1"/>
                          </a:solidFill>
                        </a:rPr>
                        <a:t>A</a:t>
                      </a:r>
                    </a:p>
                  </a:txBody>
                  <a:tcPr marL="121920" marR="121920" marT="54864" marB="54864"/>
                </a:tc>
                <a:tc>
                  <a:txBody>
                    <a:bodyPr/>
                    <a:lstStyle/>
                    <a:p>
                      <a:r>
                        <a:rPr lang="en-GB" sz="1700" dirty="0">
                          <a:solidFill>
                            <a:schemeClr val="tx1"/>
                          </a:solidFill>
                        </a:rPr>
                        <a:t>1539</a:t>
                      </a:r>
                    </a:p>
                  </a:txBody>
                  <a:tcPr marL="121920" marR="121920" marT="54864" marB="54864"/>
                </a:tc>
                <a:extLst>
                  <a:ext uri="{0D108BD9-81ED-4DB2-BD59-A6C34878D82A}">
                    <a16:rowId xmlns:a16="http://schemas.microsoft.com/office/drawing/2014/main" val="10001"/>
                  </a:ext>
                </a:extLst>
              </a:tr>
              <a:tr h="365760">
                <a:tc>
                  <a:txBody>
                    <a:bodyPr/>
                    <a:lstStyle/>
                    <a:p>
                      <a:r>
                        <a:rPr lang="en-GB" sz="1700" dirty="0">
                          <a:solidFill>
                            <a:schemeClr val="tx1"/>
                          </a:solidFill>
                        </a:rPr>
                        <a:t>3</a:t>
                      </a:r>
                    </a:p>
                  </a:txBody>
                  <a:tcPr marL="121920" marR="121920" marT="54864" marB="54864"/>
                </a:tc>
                <a:tc>
                  <a:txBody>
                    <a:bodyPr/>
                    <a:lstStyle/>
                    <a:p>
                      <a:r>
                        <a:rPr lang="en-GB" sz="1700" b="1" dirty="0">
                          <a:solidFill>
                            <a:schemeClr val="tx1"/>
                          </a:solidFill>
                        </a:rPr>
                        <a:t>A</a:t>
                      </a:r>
                    </a:p>
                  </a:txBody>
                  <a:tcPr marL="121920" marR="121920" marT="54864" marB="54864"/>
                </a:tc>
                <a:tc>
                  <a:txBody>
                    <a:bodyPr/>
                    <a:lstStyle/>
                    <a:p>
                      <a:r>
                        <a:rPr lang="en-GB" sz="1700" dirty="0">
                          <a:solidFill>
                            <a:schemeClr val="tx1"/>
                          </a:solidFill>
                        </a:rPr>
                        <a:t>6352</a:t>
                      </a:r>
                    </a:p>
                  </a:txBody>
                  <a:tcPr marL="121920" marR="121920" marT="54864" marB="54864"/>
                </a:tc>
                <a:extLst>
                  <a:ext uri="{0D108BD9-81ED-4DB2-BD59-A6C34878D82A}">
                    <a16:rowId xmlns:a16="http://schemas.microsoft.com/office/drawing/2014/main" val="10002"/>
                  </a:ext>
                </a:extLst>
              </a:tr>
              <a:tr h="365760">
                <a:tc>
                  <a:txBody>
                    <a:bodyPr/>
                    <a:lstStyle/>
                    <a:p>
                      <a:r>
                        <a:rPr lang="en-GB" sz="1700" dirty="0">
                          <a:solidFill>
                            <a:schemeClr val="tx1"/>
                          </a:solidFill>
                        </a:rPr>
                        <a:t>4</a:t>
                      </a:r>
                    </a:p>
                  </a:txBody>
                  <a:tcPr marL="121920" marR="121920" marT="54864" marB="54864"/>
                </a:tc>
                <a:tc>
                  <a:txBody>
                    <a:bodyPr/>
                    <a:lstStyle/>
                    <a:p>
                      <a:r>
                        <a:rPr lang="en-GB" sz="1700" b="1" dirty="0">
                          <a:solidFill>
                            <a:schemeClr val="tx1"/>
                          </a:solidFill>
                        </a:rPr>
                        <a:t>B</a:t>
                      </a:r>
                    </a:p>
                  </a:txBody>
                  <a:tcPr marL="121920" marR="121920" marT="54864" marB="54864"/>
                </a:tc>
                <a:tc>
                  <a:txBody>
                    <a:bodyPr/>
                    <a:lstStyle/>
                    <a:p>
                      <a:r>
                        <a:rPr lang="en-GB" sz="1700" dirty="0">
                          <a:solidFill>
                            <a:schemeClr val="tx1"/>
                          </a:solidFill>
                        </a:rPr>
                        <a:t>1456</a:t>
                      </a:r>
                    </a:p>
                  </a:txBody>
                  <a:tcPr marL="121920" marR="121920" marT="54864" marB="54864"/>
                </a:tc>
                <a:extLst>
                  <a:ext uri="{0D108BD9-81ED-4DB2-BD59-A6C34878D82A}">
                    <a16:rowId xmlns:a16="http://schemas.microsoft.com/office/drawing/2014/main" val="10003"/>
                  </a:ext>
                </a:extLst>
              </a:tr>
              <a:tr h="365760">
                <a:tc>
                  <a:txBody>
                    <a:bodyPr/>
                    <a:lstStyle/>
                    <a:p>
                      <a:r>
                        <a:rPr lang="en-GB" sz="1700" dirty="0"/>
                        <a:t>5</a:t>
                      </a:r>
                    </a:p>
                  </a:txBody>
                  <a:tcPr marL="121920" marR="121920" marT="54864" marB="54864"/>
                </a:tc>
                <a:tc>
                  <a:txBody>
                    <a:bodyPr/>
                    <a:lstStyle/>
                    <a:p>
                      <a:r>
                        <a:rPr lang="en-GB" sz="1700" b="1" dirty="0"/>
                        <a:t>Z</a:t>
                      </a:r>
                    </a:p>
                  </a:txBody>
                  <a:tcPr marL="121920" marR="121920" marT="54864" marB="54864"/>
                </a:tc>
                <a:tc>
                  <a:txBody>
                    <a:bodyPr/>
                    <a:lstStyle/>
                    <a:p>
                      <a:r>
                        <a:rPr lang="en-GB" sz="1700" dirty="0"/>
                        <a:t>2137</a:t>
                      </a:r>
                    </a:p>
                  </a:txBody>
                  <a:tcPr marL="121920" marR="121920" marT="54864" marB="54864"/>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413904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r>
              <a:rPr lang="en-GB" sz="1800" dirty="0"/>
              <a:t>Theoretically we can join any two tables together</a:t>
            </a:r>
          </a:p>
          <a:p>
            <a:endParaRPr lang="en-GB" sz="1800" dirty="0"/>
          </a:p>
          <a:p>
            <a:endParaRPr lang="en-GB" sz="1800" dirty="0"/>
          </a:p>
          <a:p>
            <a:endParaRPr lang="en-GB" sz="1800" dirty="0"/>
          </a:p>
          <a:p>
            <a:endParaRPr lang="en-GB" sz="1800" dirty="0"/>
          </a:p>
          <a:p>
            <a:endParaRPr lang="en-GB" sz="1800" dirty="0"/>
          </a:p>
          <a:p>
            <a:r>
              <a:rPr lang="en-GB" sz="1800" dirty="0"/>
              <a:t>SELECT * FROM table1 JOIN table2 ON table1.Letter=table2.City;</a:t>
            </a:r>
          </a:p>
          <a:p>
            <a:endParaRPr lang="en-GB" sz="1800" dirty="0"/>
          </a:p>
          <a:p>
            <a:r>
              <a:rPr lang="en-GB" sz="1800" dirty="0"/>
              <a:t>SELECT * FROM table1 JOIN table2 ON table1.Number=table2.isTrue;</a:t>
            </a:r>
          </a:p>
          <a:p>
            <a:endParaRPr lang="en-GB" sz="1800" dirty="0"/>
          </a:p>
          <a:p>
            <a:endParaRPr lang="en-GB" sz="1800" dirty="0"/>
          </a:p>
        </p:txBody>
      </p:sp>
      <p:sp>
        <p:nvSpPr>
          <p:cNvPr id="2" name="Title 1"/>
          <p:cNvSpPr>
            <a:spLocks noGrp="1"/>
          </p:cNvSpPr>
          <p:nvPr>
            <p:ph type="title"/>
          </p:nvPr>
        </p:nvSpPr>
        <p:spPr/>
        <p:txBody>
          <a:bodyPr>
            <a:normAutofit fontScale="90000"/>
          </a:bodyPr>
          <a:lstStyle/>
          <a:p>
            <a:r>
              <a:rPr lang="en-GB" dirty="0"/>
              <a:t>Joins</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807559438"/>
              </p:ext>
            </p:extLst>
          </p:nvPr>
        </p:nvGraphicFramePr>
        <p:xfrm>
          <a:off x="869378" y="2279569"/>
          <a:ext cx="3345604" cy="1106424"/>
        </p:xfrm>
        <a:graphic>
          <a:graphicData uri="http://schemas.openxmlformats.org/drawingml/2006/table">
            <a:tbl>
              <a:tblPr firstRow="1" bandRow="1">
                <a:tableStyleId>{5C22544A-7EE6-4342-B048-85BDC9FD1C3A}</a:tableStyleId>
              </a:tblPr>
              <a:tblGrid>
                <a:gridCol w="1175173">
                  <a:extLst>
                    <a:ext uri="{9D8B030D-6E8A-4147-A177-3AD203B41FA5}">
                      <a16:colId xmlns:a16="http://schemas.microsoft.com/office/drawing/2014/main" val="20000"/>
                    </a:ext>
                  </a:extLst>
                </a:gridCol>
                <a:gridCol w="955040">
                  <a:extLst>
                    <a:ext uri="{9D8B030D-6E8A-4147-A177-3AD203B41FA5}">
                      <a16:colId xmlns:a16="http://schemas.microsoft.com/office/drawing/2014/main" val="20001"/>
                    </a:ext>
                  </a:extLst>
                </a:gridCol>
                <a:gridCol w="1215391">
                  <a:extLst>
                    <a:ext uri="{9D8B030D-6E8A-4147-A177-3AD203B41FA5}">
                      <a16:colId xmlns:a16="http://schemas.microsoft.com/office/drawing/2014/main" val="20002"/>
                    </a:ext>
                  </a:extLst>
                </a:gridCol>
              </a:tblGrid>
              <a:tr h="365760">
                <a:tc>
                  <a:txBody>
                    <a:bodyPr/>
                    <a:lstStyle/>
                    <a:p>
                      <a:r>
                        <a:rPr lang="en-GB" sz="1700" dirty="0"/>
                        <a:t>Number</a:t>
                      </a:r>
                    </a:p>
                  </a:txBody>
                  <a:tcPr marL="121920" marR="121920" marT="54864" marB="54864"/>
                </a:tc>
                <a:tc>
                  <a:txBody>
                    <a:bodyPr/>
                    <a:lstStyle/>
                    <a:p>
                      <a:r>
                        <a:rPr lang="en-GB" sz="1700" dirty="0"/>
                        <a:t>Letter</a:t>
                      </a:r>
                    </a:p>
                  </a:txBody>
                  <a:tcPr marL="121920" marR="121920" marT="54864" marB="54864"/>
                </a:tc>
                <a:tc>
                  <a:txBody>
                    <a:bodyPr/>
                    <a:lstStyle/>
                    <a:p>
                      <a:r>
                        <a:rPr lang="en-GB" sz="1700" dirty="0"/>
                        <a:t>Other</a:t>
                      </a:r>
                    </a:p>
                  </a:txBody>
                  <a:tcPr marL="121920" marR="121920" marT="54864" marB="54864"/>
                </a:tc>
                <a:extLst>
                  <a:ext uri="{0D108BD9-81ED-4DB2-BD59-A6C34878D82A}">
                    <a16:rowId xmlns:a16="http://schemas.microsoft.com/office/drawing/2014/main" val="10000"/>
                  </a:ext>
                </a:extLst>
              </a:tr>
              <a:tr h="365760">
                <a:tc>
                  <a:txBody>
                    <a:bodyPr/>
                    <a:lstStyle/>
                    <a:p>
                      <a:r>
                        <a:rPr lang="en-GB" sz="1700" dirty="0"/>
                        <a:t>7</a:t>
                      </a:r>
                    </a:p>
                  </a:txBody>
                  <a:tcPr marL="121920" marR="121920" marT="54864" marB="54864"/>
                </a:tc>
                <a:tc>
                  <a:txBody>
                    <a:bodyPr/>
                    <a:lstStyle/>
                    <a:p>
                      <a:r>
                        <a:rPr lang="en-GB" sz="1700" dirty="0"/>
                        <a:t>B</a:t>
                      </a:r>
                    </a:p>
                  </a:txBody>
                  <a:tcPr marL="121920" marR="121920" marT="54864" marB="54864"/>
                </a:tc>
                <a:tc>
                  <a:txBody>
                    <a:bodyPr/>
                    <a:lstStyle/>
                    <a:p>
                      <a:r>
                        <a:rPr lang="en-GB" sz="1700" dirty="0"/>
                        <a:t>N31E</a:t>
                      </a:r>
                    </a:p>
                  </a:txBody>
                  <a:tcPr marL="121920" marR="121920" marT="54864" marB="54864"/>
                </a:tc>
                <a:extLst>
                  <a:ext uri="{0D108BD9-81ED-4DB2-BD59-A6C34878D82A}">
                    <a16:rowId xmlns:a16="http://schemas.microsoft.com/office/drawing/2014/main" val="10001"/>
                  </a:ext>
                </a:extLst>
              </a:tr>
              <a:tr h="365760">
                <a:tc>
                  <a:txBody>
                    <a:bodyPr/>
                    <a:lstStyle/>
                    <a:p>
                      <a:r>
                        <a:rPr lang="en-GB" sz="1700" dirty="0"/>
                        <a:t>1</a:t>
                      </a:r>
                    </a:p>
                  </a:txBody>
                  <a:tcPr marL="121920" marR="121920" marT="54864" marB="54864"/>
                </a:tc>
                <a:tc>
                  <a:txBody>
                    <a:bodyPr/>
                    <a:lstStyle/>
                    <a:p>
                      <a:r>
                        <a:rPr lang="en-GB" sz="1700" dirty="0"/>
                        <a:t>M</a:t>
                      </a:r>
                    </a:p>
                  </a:txBody>
                  <a:tcPr marL="121920" marR="121920" marT="54864" marB="54864"/>
                </a:tc>
                <a:tc>
                  <a:txBody>
                    <a:bodyPr/>
                    <a:lstStyle/>
                    <a:p>
                      <a:r>
                        <a:rPr lang="en-GB" sz="1700" dirty="0"/>
                        <a:t>L8HNS</a:t>
                      </a:r>
                    </a:p>
                  </a:txBody>
                  <a:tcPr marL="121920" marR="121920" marT="54864" marB="54864"/>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33706642"/>
              </p:ext>
            </p:extLst>
          </p:nvPr>
        </p:nvGraphicFramePr>
        <p:xfrm>
          <a:off x="4702384" y="2299001"/>
          <a:ext cx="3622842" cy="1106424"/>
        </p:xfrm>
        <a:graphic>
          <a:graphicData uri="http://schemas.openxmlformats.org/drawingml/2006/table">
            <a:tbl>
              <a:tblPr firstRow="1" bandRow="1">
                <a:tableStyleId>{5C22544A-7EE6-4342-B048-85BDC9FD1C3A}</a:tableStyleId>
              </a:tblPr>
              <a:tblGrid>
                <a:gridCol w="1272556">
                  <a:extLst>
                    <a:ext uri="{9D8B030D-6E8A-4147-A177-3AD203B41FA5}">
                      <a16:colId xmlns:a16="http://schemas.microsoft.com/office/drawing/2014/main" val="20000"/>
                    </a:ext>
                  </a:extLst>
                </a:gridCol>
                <a:gridCol w="1034181">
                  <a:extLst>
                    <a:ext uri="{9D8B030D-6E8A-4147-A177-3AD203B41FA5}">
                      <a16:colId xmlns:a16="http://schemas.microsoft.com/office/drawing/2014/main" val="20001"/>
                    </a:ext>
                  </a:extLst>
                </a:gridCol>
                <a:gridCol w="1316105">
                  <a:extLst>
                    <a:ext uri="{9D8B030D-6E8A-4147-A177-3AD203B41FA5}">
                      <a16:colId xmlns:a16="http://schemas.microsoft.com/office/drawing/2014/main" val="20002"/>
                    </a:ext>
                  </a:extLst>
                </a:gridCol>
              </a:tblGrid>
              <a:tr h="365760">
                <a:tc>
                  <a:txBody>
                    <a:bodyPr/>
                    <a:lstStyle/>
                    <a:p>
                      <a:r>
                        <a:rPr lang="en-GB" sz="1700" dirty="0" err="1"/>
                        <a:t>isTrue</a:t>
                      </a:r>
                      <a:endParaRPr lang="en-GB" sz="1700" dirty="0"/>
                    </a:p>
                  </a:txBody>
                  <a:tcPr marL="121920" marR="121920" marT="54864" marB="54864"/>
                </a:tc>
                <a:tc>
                  <a:txBody>
                    <a:bodyPr/>
                    <a:lstStyle/>
                    <a:p>
                      <a:r>
                        <a:rPr lang="en-GB" sz="1700" dirty="0"/>
                        <a:t>City</a:t>
                      </a:r>
                    </a:p>
                  </a:txBody>
                  <a:tcPr marL="121920" marR="121920" marT="54864" marB="54864"/>
                </a:tc>
                <a:tc>
                  <a:txBody>
                    <a:bodyPr/>
                    <a:lstStyle/>
                    <a:p>
                      <a:r>
                        <a:rPr lang="en-GB" sz="1700" dirty="0" err="1"/>
                        <a:t>SeaLevel</a:t>
                      </a:r>
                      <a:endParaRPr lang="en-GB" sz="1700" dirty="0"/>
                    </a:p>
                  </a:txBody>
                  <a:tcPr marL="121920" marR="121920" marT="54864" marB="54864"/>
                </a:tc>
                <a:extLst>
                  <a:ext uri="{0D108BD9-81ED-4DB2-BD59-A6C34878D82A}">
                    <a16:rowId xmlns:a16="http://schemas.microsoft.com/office/drawing/2014/main" val="10000"/>
                  </a:ext>
                </a:extLst>
              </a:tr>
              <a:tr h="365760">
                <a:tc>
                  <a:txBody>
                    <a:bodyPr/>
                    <a:lstStyle/>
                    <a:p>
                      <a:r>
                        <a:rPr lang="en-GB" sz="1700" dirty="0"/>
                        <a:t>0</a:t>
                      </a:r>
                    </a:p>
                  </a:txBody>
                  <a:tcPr marL="121920" marR="121920" marT="54864" marB="54864"/>
                </a:tc>
                <a:tc>
                  <a:txBody>
                    <a:bodyPr/>
                    <a:lstStyle/>
                    <a:p>
                      <a:r>
                        <a:rPr lang="en-GB" sz="1700" dirty="0"/>
                        <a:t>London</a:t>
                      </a:r>
                    </a:p>
                  </a:txBody>
                  <a:tcPr marL="121920" marR="121920" marT="54864" marB="54864"/>
                </a:tc>
                <a:tc>
                  <a:txBody>
                    <a:bodyPr/>
                    <a:lstStyle/>
                    <a:p>
                      <a:r>
                        <a:rPr lang="en-GB" sz="1700" dirty="0"/>
                        <a:t>1.6</a:t>
                      </a:r>
                    </a:p>
                  </a:txBody>
                  <a:tcPr marL="121920" marR="121920" marT="54864" marB="54864"/>
                </a:tc>
                <a:extLst>
                  <a:ext uri="{0D108BD9-81ED-4DB2-BD59-A6C34878D82A}">
                    <a16:rowId xmlns:a16="http://schemas.microsoft.com/office/drawing/2014/main" val="10001"/>
                  </a:ext>
                </a:extLst>
              </a:tr>
              <a:tr h="365760">
                <a:tc>
                  <a:txBody>
                    <a:bodyPr/>
                    <a:lstStyle/>
                    <a:p>
                      <a:r>
                        <a:rPr lang="en-GB" sz="1700" dirty="0"/>
                        <a:t>1</a:t>
                      </a:r>
                    </a:p>
                  </a:txBody>
                  <a:tcPr marL="121920" marR="121920" marT="54864" marB="54864"/>
                </a:tc>
                <a:tc>
                  <a:txBody>
                    <a:bodyPr/>
                    <a:lstStyle/>
                    <a:p>
                      <a:r>
                        <a:rPr lang="en-GB" sz="1700" dirty="0"/>
                        <a:t>Paris</a:t>
                      </a:r>
                    </a:p>
                  </a:txBody>
                  <a:tcPr marL="121920" marR="121920" marT="54864" marB="54864"/>
                </a:tc>
                <a:tc>
                  <a:txBody>
                    <a:bodyPr/>
                    <a:lstStyle/>
                    <a:p>
                      <a:r>
                        <a:rPr lang="en-GB" sz="1700" dirty="0"/>
                        <a:t>5.1</a:t>
                      </a:r>
                    </a:p>
                  </a:txBody>
                  <a:tcPr marL="121920" marR="121920" marT="54864" marB="54864"/>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856923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r>
              <a:rPr lang="en-GB" dirty="0"/>
              <a:t>Usually logic will dictate whether or not you should be joining tables as to what information you need</a:t>
            </a:r>
          </a:p>
        </p:txBody>
      </p:sp>
      <p:sp>
        <p:nvSpPr>
          <p:cNvPr id="2" name="Title 1"/>
          <p:cNvSpPr>
            <a:spLocks noGrp="1"/>
          </p:cNvSpPr>
          <p:nvPr>
            <p:ph type="title"/>
          </p:nvPr>
        </p:nvSpPr>
        <p:spPr/>
        <p:txBody>
          <a:bodyPr>
            <a:normAutofit fontScale="90000"/>
          </a:bodyPr>
          <a:lstStyle/>
          <a:p>
            <a:r>
              <a:rPr lang="en-GB" dirty="0"/>
              <a:t>Joins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819198352"/>
              </p:ext>
            </p:extLst>
          </p:nvPr>
        </p:nvGraphicFramePr>
        <p:xfrm>
          <a:off x="457279" y="2294850"/>
          <a:ext cx="4928721" cy="2862072"/>
        </p:xfrm>
        <a:graphic>
          <a:graphicData uri="http://schemas.openxmlformats.org/drawingml/2006/table">
            <a:tbl>
              <a:tblPr firstRow="1" bandRow="1">
                <a:tableStyleId>{5C22544A-7EE6-4342-B048-85BDC9FD1C3A}</a:tableStyleId>
              </a:tblPr>
              <a:tblGrid>
                <a:gridCol w="1718840">
                  <a:extLst>
                    <a:ext uri="{9D8B030D-6E8A-4147-A177-3AD203B41FA5}">
                      <a16:colId xmlns:a16="http://schemas.microsoft.com/office/drawing/2014/main" val="20000"/>
                    </a:ext>
                  </a:extLst>
                </a:gridCol>
                <a:gridCol w="3209881">
                  <a:extLst>
                    <a:ext uri="{9D8B030D-6E8A-4147-A177-3AD203B41FA5}">
                      <a16:colId xmlns:a16="http://schemas.microsoft.com/office/drawing/2014/main" val="20001"/>
                    </a:ext>
                  </a:extLst>
                </a:gridCol>
              </a:tblGrid>
              <a:tr h="365760">
                <a:tc>
                  <a:txBody>
                    <a:bodyPr/>
                    <a:lstStyle/>
                    <a:p>
                      <a:r>
                        <a:rPr lang="en-GB" sz="1700" dirty="0"/>
                        <a:t>District</a:t>
                      </a:r>
                    </a:p>
                  </a:txBody>
                  <a:tcPr marL="121920" marR="121920" marT="54864" marB="54864"/>
                </a:tc>
                <a:tc>
                  <a:txBody>
                    <a:bodyPr/>
                    <a:lstStyle/>
                    <a:p>
                      <a:r>
                        <a:rPr lang="en-GB" sz="1700" dirty="0"/>
                        <a:t>Address</a:t>
                      </a:r>
                    </a:p>
                  </a:txBody>
                  <a:tcPr marL="121920" marR="121920" marT="54864" marB="54864"/>
                </a:tc>
                <a:extLst>
                  <a:ext uri="{0D108BD9-81ED-4DB2-BD59-A6C34878D82A}">
                    <a16:rowId xmlns:a16="http://schemas.microsoft.com/office/drawing/2014/main" val="10000"/>
                  </a:ext>
                </a:extLst>
              </a:tr>
              <a:tr h="621792">
                <a:tc>
                  <a:txBody>
                    <a:bodyPr/>
                    <a:lstStyle/>
                    <a:p>
                      <a:r>
                        <a:rPr lang="en-GB" sz="1700" dirty="0"/>
                        <a:t>SOUTHERN</a:t>
                      </a:r>
                    </a:p>
                  </a:txBody>
                  <a:tcPr marL="121920" marR="121920" marT="54864" marB="54864"/>
                </a:tc>
                <a:tc>
                  <a:txBody>
                    <a:bodyPr/>
                    <a:lstStyle/>
                    <a:p>
                      <a:r>
                        <a:rPr lang="en-GB" sz="1700" dirty="0"/>
                        <a:t>0_Block_of_SOUTHPARK_AV</a:t>
                      </a:r>
                    </a:p>
                  </a:txBody>
                  <a:tcPr marL="121920" marR="121920" marT="54864" marB="54864"/>
                </a:tc>
                <a:extLst>
                  <a:ext uri="{0D108BD9-81ED-4DB2-BD59-A6C34878D82A}">
                    <a16:rowId xmlns:a16="http://schemas.microsoft.com/office/drawing/2014/main" val="10001"/>
                  </a:ext>
                </a:extLst>
              </a:tr>
              <a:tr h="621792">
                <a:tc>
                  <a:txBody>
                    <a:bodyPr/>
                    <a:lstStyle/>
                    <a:p>
                      <a:r>
                        <a:rPr lang="en-GB" sz="1700" dirty="0"/>
                        <a:t>RICHMOND</a:t>
                      </a:r>
                    </a:p>
                  </a:txBody>
                  <a:tcPr marL="121920" marR="121920" marT="54864" marB="54864"/>
                </a:tc>
                <a:tc>
                  <a:txBody>
                    <a:bodyPr/>
                    <a:lstStyle/>
                    <a:p>
                      <a:r>
                        <a:rPr lang="en-GB" sz="1700" dirty="0"/>
                        <a:t>1400_Block_of_CLEMENT_ST</a:t>
                      </a:r>
                    </a:p>
                  </a:txBody>
                  <a:tcPr marL="121920" marR="121920" marT="54864" marB="54864"/>
                </a:tc>
                <a:extLst>
                  <a:ext uri="{0D108BD9-81ED-4DB2-BD59-A6C34878D82A}">
                    <a16:rowId xmlns:a16="http://schemas.microsoft.com/office/drawing/2014/main" val="10002"/>
                  </a:ext>
                </a:extLst>
              </a:tr>
              <a:tr h="621792">
                <a:tc>
                  <a:txBody>
                    <a:bodyPr/>
                    <a:lstStyle/>
                    <a:p>
                      <a:r>
                        <a:rPr lang="en-GB" sz="1700" dirty="0"/>
                        <a:t>BAYVIEW</a:t>
                      </a:r>
                    </a:p>
                  </a:txBody>
                  <a:tcPr marL="121920" marR="121920" marT="54864" marB="54864"/>
                </a:tc>
                <a:tc>
                  <a:txBody>
                    <a:bodyPr/>
                    <a:lstStyle/>
                    <a:p>
                      <a:r>
                        <a:rPr lang="en-GB" sz="1700" dirty="0"/>
                        <a:t>1400_Block_of_VANDYKE_AV</a:t>
                      </a:r>
                    </a:p>
                  </a:txBody>
                  <a:tcPr marL="121920" marR="121920" marT="54864" marB="54864"/>
                </a:tc>
                <a:extLst>
                  <a:ext uri="{0D108BD9-81ED-4DB2-BD59-A6C34878D82A}">
                    <a16:rowId xmlns:a16="http://schemas.microsoft.com/office/drawing/2014/main" val="1241832144"/>
                  </a:ext>
                </a:extLst>
              </a:tr>
              <a:tr h="621792">
                <a:tc>
                  <a:txBody>
                    <a:bodyPr/>
                    <a:lstStyle/>
                    <a:p>
                      <a:r>
                        <a:rPr lang="en-GB" sz="1700" dirty="0"/>
                        <a:t>SOUTHERN</a:t>
                      </a:r>
                    </a:p>
                  </a:txBody>
                  <a:tcPr marL="121920" marR="121920" marT="54864" marB="54864"/>
                </a:tc>
                <a:tc>
                  <a:txBody>
                    <a:bodyPr/>
                    <a:lstStyle/>
                    <a:p>
                      <a:r>
                        <a:rPr lang="en-GB" sz="1700" dirty="0"/>
                        <a:t>1100_Block_of_MISSION_ST</a:t>
                      </a:r>
                    </a:p>
                  </a:txBody>
                  <a:tcPr marL="121920" marR="121920" marT="54864" marB="54864"/>
                </a:tc>
                <a:extLst>
                  <a:ext uri="{0D108BD9-81ED-4DB2-BD59-A6C34878D82A}">
                    <a16:rowId xmlns:a16="http://schemas.microsoft.com/office/drawing/2014/main" val="315208375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001068967"/>
              </p:ext>
            </p:extLst>
          </p:nvPr>
        </p:nvGraphicFramePr>
        <p:xfrm>
          <a:off x="5664290" y="2291532"/>
          <a:ext cx="6224895" cy="2874264"/>
        </p:xfrm>
        <a:graphic>
          <a:graphicData uri="http://schemas.openxmlformats.org/drawingml/2006/table">
            <a:tbl>
              <a:tblPr firstRow="1" bandRow="1">
                <a:tableStyleId>{5C22544A-7EE6-4342-B048-85BDC9FD1C3A}</a:tableStyleId>
              </a:tblPr>
              <a:tblGrid>
                <a:gridCol w="2050157">
                  <a:extLst>
                    <a:ext uri="{9D8B030D-6E8A-4147-A177-3AD203B41FA5}">
                      <a16:colId xmlns:a16="http://schemas.microsoft.com/office/drawing/2014/main" val="20000"/>
                    </a:ext>
                  </a:extLst>
                </a:gridCol>
                <a:gridCol w="1213272">
                  <a:extLst>
                    <a:ext uri="{9D8B030D-6E8A-4147-A177-3AD203B41FA5}">
                      <a16:colId xmlns:a16="http://schemas.microsoft.com/office/drawing/2014/main" val="20001"/>
                    </a:ext>
                  </a:extLst>
                </a:gridCol>
                <a:gridCol w="2961466">
                  <a:extLst>
                    <a:ext uri="{9D8B030D-6E8A-4147-A177-3AD203B41FA5}">
                      <a16:colId xmlns:a16="http://schemas.microsoft.com/office/drawing/2014/main" val="20002"/>
                    </a:ext>
                  </a:extLst>
                </a:gridCol>
              </a:tblGrid>
              <a:tr h="365760">
                <a:tc>
                  <a:txBody>
                    <a:bodyPr/>
                    <a:lstStyle/>
                    <a:p>
                      <a:r>
                        <a:rPr lang="en-GB" sz="1700" dirty="0"/>
                        <a:t>Category</a:t>
                      </a:r>
                    </a:p>
                  </a:txBody>
                  <a:tcPr marL="121920" marR="121920" marT="54864" marB="54864"/>
                </a:tc>
                <a:tc>
                  <a:txBody>
                    <a:bodyPr/>
                    <a:lstStyle/>
                    <a:p>
                      <a:r>
                        <a:rPr lang="en-GB" sz="1700" dirty="0"/>
                        <a:t>Date</a:t>
                      </a:r>
                    </a:p>
                  </a:txBody>
                  <a:tcPr marL="121920" marR="121920" marT="54864" marB="54864"/>
                </a:tc>
                <a:tc>
                  <a:txBody>
                    <a:bodyPr/>
                    <a:lstStyle/>
                    <a:p>
                      <a:r>
                        <a:rPr lang="en-GB" sz="1700" dirty="0"/>
                        <a:t>Address</a:t>
                      </a:r>
                    </a:p>
                  </a:txBody>
                  <a:tcPr marL="121920" marR="121920" marT="54864" marB="54864"/>
                </a:tc>
                <a:extLst>
                  <a:ext uri="{0D108BD9-81ED-4DB2-BD59-A6C34878D82A}">
                    <a16:rowId xmlns:a16="http://schemas.microsoft.com/office/drawing/2014/main" val="10000"/>
                  </a:ext>
                </a:extLst>
              </a:tr>
              <a:tr h="621792">
                <a:tc>
                  <a:txBody>
                    <a:bodyPr/>
                    <a:lstStyle/>
                    <a:p>
                      <a:r>
                        <a:rPr lang="en-GB" sz="1700" dirty="0"/>
                        <a:t>EMBEZZLEMENT</a:t>
                      </a:r>
                    </a:p>
                  </a:txBody>
                  <a:tcPr marL="121920" marR="121920" marT="54864" marB="54864"/>
                </a:tc>
                <a:tc>
                  <a:txBody>
                    <a:bodyPr/>
                    <a:lstStyle/>
                    <a:p>
                      <a:r>
                        <a:rPr lang="en-GB" sz="1700" dirty="0"/>
                        <a:t>17/11/14</a:t>
                      </a:r>
                    </a:p>
                  </a:txBody>
                  <a:tcPr marL="121920" marR="121920" marT="54864" marB="5486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700" dirty="0"/>
                        <a:t>1400_Block_of_CLEMENT_ST</a:t>
                      </a:r>
                    </a:p>
                  </a:txBody>
                  <a:tcPr marL="121920" marR="121920" marT="54864" marB="54864"/>
                </a:tc>
                <a:extLst>
                  <a:ext uri="{0D108BD9-81ED-4DB2-BD59-A6C34878D82A}">
                    <a16:rowId xmlns:a16="http://schemas.microsoft.com/office/drawing/2014/main" val="10001"/>
                  </a:ext>
                </a:extLst>
              </a:tr>
              <a:tr h="621792">
                <a:tc>
                  <a:txBody>
                    <a:bodyPr/>
                    <a:lstStyle/>
                    <a:p>
                      <a:r>
                        <a:rPr lang="en-GB" sz="1700" dirty="0"/>
                        <a:t>BRIBERY</a:t>
                      </a:r>
                    </a:p>
                  </a:txBody>
                  <a:tcPr marL="121920" marR="121920" marT="54864" marB="54864"/>
                </a:tc>
                <a:tc>
                  <a:txBody>
                    <a:bodyPr/>
                    <a:lstStyle/>
                    <a:p>
                      <a:r>
                        <a:rPr lang="en-GB" sz="1700" dirty="0"/>
                        <a:t>12/08/12</a:t>
                      </a:r>
                    </a:p>
                  </a:txBody>
                  <a:tcPr marL="121920" marR="121920" marT="54864" marB="54864"/>
                </a:tc>
                <a:tc>
                  <a:txBody>
                    <a:bodyPr/>
                    <a:lstStyle/>
                    <a:p>
                      <a:r>
                        <a:rPr lang="en-GB" sz="1700" dirty="0"/>
                        <a:t>1500_Block_of_15TH_ST</a:t>
                      </a:r>
                    </a:p>
                  </a:txBody>
                  <a:tcPr marL="121920" marR="121920" marT="54864" marB="54864"/>
                </a:tc>
                <a:extLst>
                  <a:ext uri="{0D108BD9-81ED-4DB2-BD59-A6C34878D82A}">
                    <a16:rowId xmlns:a16="http://schemas.microsoft.com/office/drawing/2014/main" val="10002"/>
                  </a:ext>
                </a:extLst>
              </a:tr>
              <a:tr h="621792">
                <a:tc>
                  <a:txBody>
                    <a:bodyPr/>
                    <a:lstStyle/>
                    <a:p>
                      <a:r>
                        <a:rPr lang="en-GB" sz="1700" dirty="0"/>
                        <a:t>BRIBERY</a:t>
                      </a:r>
                    </a:p>
                  </a:txBody>
                  <a:tcPr marL="121920" marR="121920" marT="54864" marB="54864"/>
                </a:tc>
                <a:tc>
                  <a:txBody>
                    <a:bodyPr/>
                    <a:lstStyle/>
                    <a:p>
                      <a:r>
                        <a:rPr lang="en-GB" sz="1700" dirty="0"/>
                        <a:t>23/10/08</a:t>
                      </a:r>
                    </a:p>
                  </a:txBody>
                  <a:tcPr marL="121920" marR="121920" marT="54864" marB="5486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700" dirty="0"/>
                        <a:t>1100_Block_of_MISSION_ST</a:t>
                      </a:r>
                    </a:p>
                  </a:txBody>
                  <a:tcPr marL="121920" marR="121920" marT="54864" marB="54864"/>
                </a:tc>
                <a:extLst>
                  <a:ext uri="{0D108BD9-81ED-4DB2-BD59-A6C34878D82A}">
                    <a16:rowId xmlns:a16="http://schemas.microsoft.com/office/drawing/2014/main" val="3049262335"/>
                  </a:ext>
                </a:extLst>
              </a:tr>
              <a:tr h="621792">
                <a:tc>
                  <a:txBody>
                    <a:bodyPr/>
                    <a:lstStyle/>
                    <a:p>
                      <a:r>
                        <a:rPr lang="en-GB" sz="1700" dirty="0"/>
                        <a:t>BRIBERY</a:t>
                      </a:r>
                    </a:p>
                  </a:txBody>
                  <a:tcPr marL="121920" marR="121920" marT="54864" marB="54864"/>
                </a:tc>
                <a:tc>
                  <a:txBody>
                    <a:bodyPr/>
                    <a:lstStyle/>
                    <a:p>
                      <a:r>
                        <a:rPr lang="en-GB" sz="1700" dirty="0"/>
                        <a:t>01/08/13</a:t>
                      </a:r>
                    </a:p>
                  </a:txBody>
                  <a:tcPr marL="121920" marR="121920" marT="54864" marB="54864"/>
                </a:tc>
                <a:tc>
                  <a:txBody>
                    <a:bodyPr/>
                    <a:lstStyle/>
                    <a:p>
                      <a:r>
                        <a:rPr lang="en-GB" sz="1700" dirty="0"/>
                        <a:t>800_Block_of_MARKET_ST</a:t>
                      </a:r>
                    </a:p>
                  </a:txBody>
                  <a:tcPr marL="121920" marR="121920" marT="54864" marB="54864"/>
                </a:tc>
                <a:extLst>
                  <a:ext uri="{0D108BD9-81ED-4DB2-BD59-A6C34878D82A}">
                    <a16:rowId xmlns:a16="http://schemas.microsoft.com/office/drawing/2014/main" val="1363776051"/>
                  </a:ext>
                </a:extLst>
              </a:tr>
            </a:tbl>
          </a:graphicData>
        </a:graphic>
      </p:graphicFrame>
    </p:spTree>
    <p:extLst>
      <p:ext uri="{BB962C8B-B14F-4D97-AF65-F5344CB8AC3E}">
        <p14:creationId xmlns:p14="http://schemas.microsoft.com/office/powerpoint/2010/main" val="38117228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normAutofit/>
          </a:bodyPr>
          <a:lstStyle/>
          <a:p>
            <a:r>
              <a:rPr lang="en-GB" dirty="0"/>
              <a:t>The example covered earlier is called an Inner Join</a:t>
            </a:r>
          </a:p>
          <a:p>
            <a:r>
              <a:rPr lang="en-GB" dirty="0"/>
              <a:t>It will only connect rows where there is a match on whatever you are joining in BOTH tables</a:t>
            </a:r>
          </a:p>
        </p:txBody>
      </p:sp>
      <p:sp>
        <p:nvSpPr>
          <p:cNvPr id="2" name="Title 1"/>
          <p:cNvSpPr>
            <a:spLocks noGrp="1"/>
          </p:cNvSpPr>
          <p:nvPr>
            <p:ph type="title"/>
          </p:nvPr>
        </p:nvSpPr>
        <p:spPr/>
        <p:txBody>
          <a:bodyPr>
            <a:normAutofit fontScale="90000"/>
          </a:bodyPr>
          <a:lstStyle/>
          <a:p>
            <a:r>
              <a:rPr lang="en-US" dirty="0"/>
              <a:t>Inner Joins</a:t>
            </a:r>
          </a:p>
        </p:txBody>
      </p:sp>
      <p:graphicFrame>
        <p:nvGraphicFramePr>
          <p:cNvPr id="10" name="Table 9"/>
          <p:cNvGraphicFramePr>
            <a:graphicFrameLocks noGrp="1"/>
          </p:cNvGraphicFramePr>
          <p:nvPr>
            <p:extLst>
              <p:ext uri="{D42A27DB-BD31-4B8C-83A1-F6EECF244321}">
                <p14:modId xmlns:p14="http://schemas.microsoft.com/office/powerpoint/2010/main" val="3086476067"/>
              </p:ext>
            </p:extLst>
          </p:nvPr>
        </p:nvGraphicFramePr>
        <p:xfrm>
          <a:off x="854173" y="2515939"/>
          <a:ext cx="3345604" cy="1844040"/>
        </p:xfrm>
        <a:graphic>
          <a:graphicData uri="http://schemas.openxmlformats.org/drawingml/2006/table">
            <a:tbl>
              <a:tblPr firstRow="1" bandRow="1">
                <a:tableStyleId>{5C22544A-7EE6-4342-B048-85BDC9FD1C3A}</a:tableStyleId>
              </a:tblPr>
              <a:tblGrid>
                <a:gridCol w="1175173">
                  <a:extLst>
                    <a:ext uri="{9D8B030D-6E8A-4147-A177-3AD203B41FA5}">
                      <a16:colId xmlns:a16="http://schemas.microsoft.com/office/drawing/2014/main" val="20000"/>
                    </a:ext>
                  </a:extLst>
                </a:gridCol>
                <a:gridCol w="955040">
                  <a:extLst>
                    <a:ext uri="{9D8B030D-6E8A-4147-A177-3AD203B41FA5}">
                      <a16:colId xmlns:a16="http://schemas.microsoft.com/office/drawing/2014/main" val="20001"/>
                    </a:ext>
                  </a:extLst>
                </a:gridCol>
                <a:gridCol w="1215391">
                  <a:extLst>
                    <a:ext uri="{9D8B030D-6E8A-4147-A177-3AD203B41FA5}">
                      <a16:colId xmlns:a16="http://schemas.microsoft.com/office/drawing/2014/main" val="20002"/>
                    </a:ext>
                  </a:extLst>
                </a:gridCol>
              </a:tblGrid>
              <a:tr h="365760">
                <a:tc>
                  <a:txBody>
                    <a:bodyPr/>
                    <a:lstStyle/>
                    <a:p>
                      <a:r>
                        <a:rPr lang="en-GB" sz="1700" dirty="0" err="1"/>
                        <a:t>Cust_id</a:t>
                      </a:r>
                      <a:endParaRPr lang="en-GB" sz="1700" dirty="0"/>
                    </a:p>
                  </a:txBody>
                  <a:tcPr marL="121920" marR="121920" marT="54864" marB="54864"/>
                </a:tc>
                <a:tc>
                  <a:txBody>
                    <a:bodyPr/>
                    <a:lstStyle/>
                    <a:p>
                      <a:r>
                        <a:rPr lang="en-GB" sz="1700" dirty="0"/>
                        <a:t>Name</a:t>
                      </a:r>
                    </a:p>
                  </a:txBody>
                  <a:tcPr marL="121920" marR="121920" marT="54864" marB="54864"/>
                </a:tc>
                <a:tc>
                  <a:txBody>
                    <a:bodyPr/>
                    <a:lstStyle/>
                    <a:p>
                      <a:r>
                        <a:rPr lang="en-GB" sz="1700" dirty="0"/>
                        <a:t>Country</a:t>
                      </a:r>
                    </a:p>
                  </a:txBody>
                  <a:tcPr marL="121920" marR="121920" marT="54864" marB="54864"/>
                </a:tc>
                <a:extLst>
                  <a:ext uri="{0D108BD9-81ED-4DB2-BD59-A6C34878D82A}">
                    <a16:rowId xmlns:a16="http://schemas.microsoft.com/office/drawing/2014/main" val="10000"/>
                  </a:ext>
                </a:extLst>
              </a:tr>
              <a:tr h="365760">
                <a:tc>
                  <a:txBody>
                    <a:bodyPr/>
                    <a:lstStyle/>
                    <a:p>
                      <a:r>
                        <a:rPr lang="en-GB" sz="1700" dirty="0">
                          <a:solidFill>
                            <a:srgbClr val="FF0000"/>
                          </a:solidFill>
                        </a:rPr>
                        <a:t>A</a:t>
                      </a:r>
                    </a:p>
                  </a:txBody>
                  <a:tcPr marL="121920" marR="121920" marT="54864" marB="54864"/>
                </a:tc>
                <a:tc>
                  <a:txBody>
                    <a:bodyPr/>
                    <a:lstStyle/>
                    <a:p>
                      <a:r>
                        <a:rPr lang="en-GB" sz="1700" dirty="0">
                          <a:solidFill>
                            <a:srgbClr val="FF0000"/>
                          </a:solidFill>
                        </a:rPr>
                        <a:t>Aidan</a:t>
                      </a:r>
                    </a:p>
                  </a:txBody>
                  <a:tcPr marL="121920" marR="121920" marT="54864" marB="54864"/>
                </a:tc>
                <a:tc>
                  <a:txBody>
                    <a:bodyPr/>
                    <a:lstStyle/>
                    <a:p>
                      <a:r>
                        <a:rPr lang="en-GB" sz="1700" dirty="0">
                          <a:solidFill>
                            <a:srgbClr val="FF0000"/>
                          </a:solidFill>
                        </a:rPr>
                        <a:t>US</a:t>
                      </a:r>
                    </a:p>
                  </a:txBody>
                  <a:tcPr marL="121920" marR="121920" marT="54864" marB="54864"/>
                </a:tc>
                <a:extLst>
                  <a:ext uri="{0D108BD9-81ED-4DB2-BD59-A6C34878D82A}">
                    <a16:rowId xmlns:a16="http://schemas.microsoft.com/office/drawing/2014/main" val="10001"/>
                  </a:ext>
                </a:extLst>
              </a:tr>
              <a:tr h="365760">
                <a:tc>
                  <a:txBody>
                    <a:bodyPr/>
                    <a:lstStyle/>
                    <a:p>
                      <a:r>
                        <a:rPr lang="en-GB" sz="1700" dirty="0">
                          <a:solidFill>
                            <a:srgbClr val="FF0000"/>
                          </a:solidFill>
                        </a:rPr>
                        <a:t>B</a:t>
                      </a:r>
                    </a:p>
                  </a:txBody>
                  <a:tcPr marL="121920" marR="121920" marT="54864" marB="54864"/>
                </a:tc>
                <a:tc>
                  <a:txBody>
                    <a:bodyPr/>
                    <a:lstStyle/>
                    <a:p>
                      <a:r>
                        <a:rPr lang="en-GB" sz="1700" dirty="0">
                          <a:solidFill>
                            <a:srgbClr val="FF0000"/>
                          </a:solidFill>
                        </a:rPr>
                        <a:t>Brian</a:t>
                      </a:r>
                    </a:p>
                  </a:txBody>
                  <a:tcPr marL="121920" marR="121920" marT="54864" marB="54864"/>
                </a:tc>
                <a:tc>
                  <a:txBody>
                    <a:bodyPr/>
                    <a:lstStyle/>
                    <a:p>
                      <a:r>
                        <a:rPr lang="en-GB" sz="1700" dirty="0">
                          <a:solidFill>
                            <a:srgbClr val="FF0000"/>
                          </a:solidFill>
                        </a:rPr>
                        <a:t>CA</a:t>
                      </a:r>
                    </a:p>
                  </a:txBody>
                  <a:tcPr marL="121920" marR="121920" marT="54864" marB="54864"/>
                </a:tc>
                <a:extLst>
                  <a:ext uri="{0D108BD9-81ED-4DB2-BD59-A6C34878D82A}">
                    <a16:rowId xmlns:a16="http://schemas.microsoft.com/office/drawing/2014/main" val="10002"/>
                  </a:ext>
                </a:extLst>
              </a:tr>
              <a:tr h="365760">
                <a:tc>
                  <a:txBody>
                    <a:bodyPr/>
                    <a:lstStyle/>
                    <a:p>
                      <a:r>
                        <a:rPr lang="en-GB" sz="1700" dirty="0"/>
                        <a:t>C</a:t>
                      </a:r>
                    </a:p>
                  </a:txBody>
                  <a:tcPr marL="121920" marR="121920" marT="54864" marB="54864"/>
                </a:tc>
                <a:tc>
                  <a:txBody>
                    <a:bodyPr/>
                    <a:lstStyle/>
                    <a:p>
                      <a:r>
                        <a:rPr lang="en-GB" sz="1700" dirty="0"/>
                        <a:t>Cathy</a:t>
                      </a:r>
                    </a:p>
                  </a:txBody>
                  <a:tcPr marL="121920" marR="121920" marT="54864" marB="54864"/>
                </a:tc>
                <a:tc>
                  <a:txBody>
                    <a:bodyPr/>
                    <a:lstStyle/>
                    <a:p>
                      <a:r>
                        <a:rPr lang="en-GB" sz="1700" dirty="0"/>
                        <a:t>MX</a:t>
                      </a:r>
                    </a:p>
                  </a:txBody>
                  <a:tcPr marL="121920" marR="121920" marT="54864" marB="54864"/>
                </a:tc>
                <a:extLst>
                  <a:ext uri="{0D108BD9-81ED-4DB2-BD59-A6C34878D82A}">
                    <a16:rowId xmlns:a16="http://schemas.microsoft.com/office/drawing/2014/main" val="10003"/>
                  </a:ext>
                </a:extLst>
              </a:tr>
              <a:tr h="365760">
                <a:tc>
                  <a:txBody>
                    <a:bodyPr/>
                    <a:lstStyle/>
                    <a:p>
                      <a:r>
                        <a:rPr lang="en-GB" sz="1700" dirty="0"/>
                        <a:t>D</a:t>
                      </a:r>
                    </a:p>
                  </a:txBody>
                  <a:tcPr marL="121920" marR="121920" marT="54864" marB="54864"/>
                </a:tc>
                <a:tc>
                  <a:txBody>
                    <a:bodyPr/>
                    <a:lstStyle/>
                    <a:p>
                      <a:r>
                        <a:rPr lang="en-GB" sz="1700" dirty="0"/>
                        <a:t>Daisy</a:t>
                      </a:r>
                    </a:p>
                  </a:txBody>
                  <a:tcPr marL="121920" marR="121920" marT="54864" marB="54864"/>
                </a:tc>
                <a:tc>
                  <a:txBody>
                    <a:bodyPr/>
                    <a:lstStyle/>
                    <a:p>
                      <a:r>
                        <a:rPr lang="en-GB" sz="1700" dirty="0"/>
                        <a:t>DE</a:t>
                      </a:r>
                    </a:p>
                  </a:txBody>
                  <a:tcPr marL="121920" marR="121920" marT="54864" marB="54864"/>
                </a:tc>
                <a:extLst>
                  <a:ext uri="{0D108BD9-81ED-4DB2-BD59-A6C34878D82A}">
                    <a16:rowId xmlns:a16="http://schemas.microsoft.com/office/drawing/2014/main" val="1000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140244153"/>
              </p:ext>
            </p:extLst>
          </p:nvPr>
        </p:nvGraphicFramePr>
        <p:xfrm>
          <a:off x="4463562" y="2503736"/>
          <a:ext cx="3325877" cy="1844040"/>
        </p:xfrm>
        <a:graphic>
          <a:graphicData uri="http://schemas.openxmlformats.org/drawingml/2006/table">
            <a:tbl>
              <a:tblPr firstRow="1" bandRow="1">
                <a:tableStyleId>{5C22544A-7EE6-4342-B048-85BDC9FD1C3A}</a:tableStyleId>
              </a:tblPr>
              <a:tblGrid>
                <a:gridCol w="1295824">
                  <a:extLst>
                    <a:ext uri="{9D8B030D-6E8A-4147-A177-3AD203B41FA5}">
                      <a16:colId xmlns:a16="http://schemas.microsoft.com/office/drawing/2014/main" val="20000"/>
                    </a:ext>
                  </a:extLst>
                </a:gridCol>
                <a:gridCol w="1175173">
                  <a:extLst>
                    <a:ext uri="{9D8B030D-6E8A-4147-A177-3AD203B41FA5}">
                      <a16:colId xmlns:a16="http://schemas.microsoft.com/office/drawing/2014/main" val="20001"/>
                    </a:ext>
                  </a:extLst>
                </a:gridCol>
                <a:gridCol w="854880">
                  <a:extLst>
                    <a:ext uri="{9D8B030D-6E8A-4147-A177-3AD203B41FA5}">
                      <a16:colId xmlns:a16="http://schemas.microsoft.com/office/drawing/2014/main" val="20002"/>
                    </a:ext>
                  </a:extLst>
                </a:gridCol>
              </a:tblGrid>
              <a:tr h="365760">
                <a:tc>
                  <a:txBody>
                    <a:bodyPr/>
                    <a:lstStyle/>
                    <a:p>
                      <a:r>
                        <a:rPr lang="en-GB" sz="1700" dirty="0" err="1"/>
                        <a:t>Order_id</a:t>
                      </a:r>
                      <a:endParaRPr lang="en-GB" sz="1700" dirty="0"/>
                    </a:p>
                  </a:txBody>
                  <a:tcPr marL="121920" marR="121920" marT="54864" marB="54864"/>
                </a:tc>
                <a:tc>
                  <a:txBody>
                    <a:bodyPr/>
                    <a:lstStyle/>
                    <a:p>
                      <a:r>
                        <a:rPr lang="en-GB" sz="1700" dirty="0" err="1"/>
                        <a:t>Cust_id</a:t>
                      </a:r>
                      <a:endParaRPr lang="en-GB" sz="1700" dirty="0"/>
                    </a:p>
                  </a:txBody>
                  <a:tcPr marL="121920" marR="121920" marT="54864" marB="54864"/>
                </a:tc>
                <a:tc>
                  <a:txBody>
                    <a:bodyPr/>
                    <a:lstStyle/>
                    <a:p>
                      <a:r>
                        <a:rPr lang="en-GB" sz="1700" dirty="0"/>
                        <a:t>Total</a:t>
                      </a:r>
                    </a:p>
                  </a:txBody>
                  <a:tcPr marL="121920" marR="121920" marT="54864" marB="54864"/>
                </a:tc>
                <a:extLst>
                  <a:ext uri="{0D108BD9-81ED-4DB2-BD59-A6C34878D82A}">
                    <a16:rowId xmlns:a16="http://schemas.microsoft.com/office/drawing/2014/main" val="10000"/>
                  </a:ext>
                </a:extLst>
              </a:tr>
              <a:tr h="365760">
                <a:tc>
                  <a:txBody>
                    <a:bodyPr/>
                    <a:lstStyle/>
                    <a:p>
                      <a:r>
                        <a:rPr lang="en-GB" sz="1700" dirty="0">
                          <a:solidFill>
                            <a:srgbClr val="FF0000"/>
                          </a:solidFill>
                        </a:rPr>
                        <a:t>1</a:t>
                      </a:r>
                    </a:p>
                  </a:txBody>
                  <a:tcPr marL="121920" marR="121920" marT="54864" marB="54864"/>
                </a:tc>
                <a:tc>
                  <a:txBody>
                    <a:bodyPr/>
                    <a:lstStyle/>
                    <a:p>
                      <a:r>
                        <a:rPr lang="en-GB" sz="1700" dirty="0">
                          <a:solidFill>
                            <a:srgbClr val="FF0000"/>
                          </a:solidFill>
                        </a:rPr>
                        <a:t>A</a:t>
                      </a:r>
                    </a:p>
                  </a:txBody>
                  <a:tcPr marL="121920" marR="121920" marT="54864" marB="54864"/>
                </a:tc>
                <a:tc>
                  <a:txBody>
                    <a:bodyPr/>
                    <a:lstStyle/>
                    <a:p>
                      <a:r>
                        <a:rPr lang="en-GB" sz="1700" dirty="0">
                          <a:solidFill>
                            <a:srgbClr val="FF0000"/>
                          </a:solidFill>
                        </a:rPr>
                        <a:t>1539</a:t>
                      </a:r>
                    </a:p>
                  </a:txBody>
                  <a:tcPr marL="121920" marR="121920" marT="54864" marB="54864"/>
                </a:tc>
                <a:extLst>
                  <a:ext uri="{0D108BD9-81ED-4DB2-BD59-A6C34878D82A}">
                    <a16:rowId xmlns:a16="http://schemas.microsoft.com/office/drawing/2014/main" val="10001"/>
                  </a:ext>
                </a:extLst>
              </a:tr>
              <a:tr h="365760">
                <a:tc>
                  <a:txBody>
                    <a:bodyPr/>
                    <a:lstStyle/>
                    <a:p>
                      <a:r>
                        <a:rPr lang="en-GB" sz="1700" dirty="0">
                          <a:solidFill>
                            <a:srgbClr val="FF0000"/>
                          </a:solidFill>
                        </a:rPr>
                        <a:t>3</a:t>
                      </a:r>
                    </a:p>
                  </a:txBody>
                  <a:tcPr marL="121920" marR="121920" marT="54864" marB="54864"/>
                </a:tc>
                <a:tc>
                  <a:txBody>
                    <a:bodyPr/>
                    <a:lstStyle/>
                    <a:p>
                      <a:r>
                        <a:rPr lang="en-GB" sz="1700" dirty="0">
                          <a:solidFill>
                            <a:srgbClr val="FF0000"/>
                          </a:solidFill>
                        </a:rPr>
                        <a:t>A</a:t>
                      </a:r>
                    </a:p>
                  </a:txBody>
                  <a:tcPr marL="121920" marR="121920" marT="54864" marB="54864"/>
                </a:tc>
                <a:tc>
                  <a:txBody>
                    <a:bodyPr/>
                    <a:lstStyle/>
                    <a:p>
                      <a:r>
                        <a:rPr lang="en-GB" sz="1700" dirty="0">
                          <a:solidFill>
                            <a:srgbClr val="FF0000"/>
                          </a:solidFill>
                        </a:rPr>
                        <a:t>6352</a:t>
                      </a:r>
                    </a:p>
                  </a:txBody>
                  <a:tcPr marL="121920" marR="121920" marT="54864" marB="54864"/>
                </a:tc>
                <a:extLst>
                  <a:ext uri="{0D108BD9-81ED-4DB2-BD59-A6C34878D82A}">
                    <a16:rowId xmlns:a16="http://schemas.microsoft.com/office/drawing/2014/main" val="10002"/>
                  </a:ext>
                </a:extLst>
              </a:tr>
              <a:tr h="365760">
                <a:tc>
                  <a:txBody>
                    <a:bodyPr/>
                    <a:lstStyle/>
                    <a:p>
                      <a:r>
                        <a:rPr lang="en-GB" sz="1700" dirty="0">
                          <a:solidFill>
                            <a:srgbClr val="FF0000"/>
                          </a:solidFill>
                        </a:rPr>
                        <a:t>4</a:t>
                      </a:r>
                    </a:p>
                  </a:txBody>
                  <a:tcPr marL="121920" marR="121920" marT="54864" marB="54864"/>
                </a:tc>
                <a:tc>
                  <a:txBody>
                    <a:bodyPr/>
                    <a:lstStyle/>
                    <a:p>
                      <a:r>
                        <a:rPr lang="en-GB" sz="1700" dirty="0">
                          <a:solidFill>
                            <a:srgbClr val="FF0000"/>
                          </a:solidFill>
                        </a:rPr>
                        <a:t>B</a:t>
                      </a:r>
                    </a:p>
                  </a:txBody>
                  <a:tcPr marL="121920" marR="121920" marT="54864" marB="54864"/>
                </a:tc>
                <a:tc>
                  <a:txBody>
                    <a:bodyPr/>
                    <a:lstStyle/>
                    <a:p>
                      <a:r>
                        <a:rPr lang="en-GB" sz="1700" dirty="0">
                          <a:solidFill>
                            <a:srgbClr val="FF0000"/>
                          </a:solidFill>
                        </a:rPr>
                        <a:t>1456</a:t>
                      </a:r>
                    </a:p>
                  </a:txBody>
                  <a:tcPr marL="121920" marR="121920" marT="54864" marB="54864"/>
                </a:tc>
                <a:extLst>
                  <a:ext uri="{0D108BD9-81ED-4DB2-BD59-A6C34878D82A}">
                    <a16:rowId xmlns:a16="http://schemas.microsoft.com/office/drawing/2014/main" val="10003"/>
                  </a:ext>
                </a:extLst>
              </a:tr>
              <a:tr h="365760">
                <a:tc>
                  <a:txBody>
                    <a:bodyPr/>
                    <a:lstStyle/>
                    <a:p>
                      <a:r>
                        <a:rPr lang="en-GB" sz="1700" dirty="0"/>
                        <a:t>5</a:t>
                      </a:r>
                    </a:p>
                  </a:txBody>
                  <a:tcPr marL="121920" marR="121920" marT="54864" marB="54864"/>
                </a:tc>
                <a:tc>
                  <a:txBody>
                    <a:bodyPr/>
                    <a:lstStyle/>
                    <a:p>
                      <a:r>
                        <a:rPr lang="en-GB" sz="1700" dirty="0"/>
                        <a:t>Z</a:t>
                      </a:r>
                    </a:p>
                  </a:txBody>
                  <a:tcPr marL="121920" marR="121920" marT="54864" marB="54864"/>
                </a:tc>
                <a:tc>
                  <a:txBody>
                    <a:bodyPr/>
                    <a:lstStyle/>
                    <a:p>
                      <a:r>
                        <a:rPr lang="en-GB" sz="1700" dirty="0"/>
                        <a:t>2137</a:t>
                      </a:r>
                    </a:p>
                  </a:txBody>
                  <a:tcPr marL="121920" marR="121920" marT="54864" marB="54864"/>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269584828"/>
              </p:ext>
            </p:extLst>
          </p:nvPr>
        </p:nvGraphicFramePr>
        <p:xfrm>
          <a:off x="862652" y="4594646"/>
          <a:ext cx="9540754" cy="1475232"/>
        </p:xfrm>
        <a:graphic>
          <a:graphicData uri="http://schemas.openxmlformats.org/drawingml/2006/table">
            <a:tbl>
              <a:tblPr firstRow="1" bandRow="1">
                <a:tableStyleId>{5C22544A-7EE6-4342-B048-85BDC9FD1C3A}</a:tableStyleId>
              </a:tblPr>
              <a:tblGrid>
                <a:gridCol w="1941011">
                  <a:extLst>
                    <a:ext uri="{9D8B030D-6E8A-4147-A177-3AD203B41FA5}">
                      <a16:colId xmlns:a16="http://schemas.microsoft.com/office/drawing/2014/main" val="20000"/>
                    </a:ext>
                  </a:extLst>
                </a:gridCol>
                <a:gridCol w="1577420">
                  <a:extLst>
                    <a:ext uri="{9D8B030D-6E8A-4147-A177-3AD203B41FA5}">
                      <a16:colId xmlns:a16="http://schemas.microsoft.com/office/drawing/2014/main" val="20001"/>
                    </a:ext>
                  </a:extLst>
                </a:gridCol>
                <a:gridCol w="2007441">
                  <a:extLst>
                    <a:ext uri="{9D8B030D-6E8A-4147-A177-3AD203B41FA5}">
                      <a16:colId xmlns:a16="http://schemas.microsoft.com/office/drawing/2014/main" val="20002"/>
                    </a:ext>
                  </a:extLst>
                </a:gridCol>
                <a:gridCol w="2007441">
                  <a:extLst>
                    <a:ext uri="{9D8B030D-6E8A-4147-A177-3AD203B41FA5}">
                      <a16:colId xmlns:a16="http://schemas.microsoft.com/office/drawing/2014/main" val="458275961"/>
                    </a:ext>
                  </a:extLst>
                </a:gridCol>
                <a:gridCol w="2007441">
                  <a:extLst>
                    <a:ext uri="{9D8B030D-6E8A-4147-A177-3AD203B41FA5}">
                      <a16:colId xmlns:a16="http://schemas.microsoft.com/office/drawing/2014/main" val="3605145542"/>
                    </a:ext>
                  </a:extLst>
                </a:gridCol>
              </a:tblGrid>
              <a:tr h="365760">
                <a:tc>
                  <a:txBody>
                    <a:bodyPr/>
                    <a:lstStyle/>
                    <a:p>
                      <a:r>
                        <a:rPr lang="en-GB" sz="1700" dirty="0" err="1"/>
                        <a:t>Cust_id</a:t>
                      </a:r>
                      <a:endParaRPr lang="en-GB" sz="1700" dirty="0"/>
                    </a:p>
                  </a:txBody>
                  <a:tcPr marL="121920" marR="121920" marT="54864" marB="54864"/>
                </a:tc>
                <a:tc>
                  <a:txBody>
                    <a:bodyPr/>
                    <a:lstStyle/>
                    <a:p>
                      <a:r>
                        <a:rPr lang="en-GB" sz="1700" dirty="0"/>
                        <a:t>Name</a:t>
                      </a:r>
                    </a:p>
                  </a:txBody>
                  <a:tcPr marL="121920" marR="121920" marT="54864" marB="54864"/>
                </a:tc>
                <a:tc>
                  <a:txBody>
                    <a:bodyPr/>
                    <a:lstStyle/>
                    <a:p>
                      <a:r>
                        <a:rPr lang="en-GB" sz="1700" dirty="0"/>
                        <a:t>Country</a:t>
                      </a:r>
                    </a:p>
                  </a:txBody>
                  <a:tcPr marL="121920" marR="121920" marT="54864" marB="54864"/>
                </a:tc>
                <a:tc>
                  <a:txBody>
                    <a:bodyPr/>
                    <a:lstStyle/>
                    <a:p>
                      <a:r>
                        <a:rPr lang="en-GB" sz="1700" dirty="0" err="1"/>
                        <a:t>Order_id</a:t>
                      </a:r>
                      <a:endParaRPr lang="en-GB" sz="1700" dirty="0"/>
                    </a:p>
                  </a:txBody>
                  <a:tcPr marL="121920" marR="121920" marT="54864" marB="54864"/>
                </a:tc>
                <a:tc>
                  <a:txBody>
                    <a:bodyPr/>
                    <a:lstStyle/>
                    <a:p>
                      <a:r>
                        <a:rPr lang="en-GB" sz="1700" dirty="0"/>
                        <a:t>Total</a:t>
                      </a:r>
                    </a:p>
                  </a:txBody>
                  <a:tcPr marL="121920" marR="121920" marT="54864" marB="54864"/>
                </a:tc>
                <a:extLst>
                  <a:ext uri="{0D108BD9-81ED-4DB2-BD59-A6C34878D82A}">
                    <a16:rowId xmlns:a16="http://schemas.microsoft.com/office/drawing/2014/main" val="10000"/>
                  </a:ext>
                </a:extLst>
              </a:tr>
              <a:tr h="365760">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US</a:t>
                      </a:r>
                    </a:p>
                  </a:txBody>
                  <a:tcPr marL="121920" marR="121920" marT="54864" marB="54864"/>
                </a:tc>
                <a:tc>
                  <a:txBody>
                    <a:bodyPr/>
                    <a:lstStyle/>
                    <a:p>
                      <a:r>
                        <a:rPr lang="en-GB" sz="1700" dirty="0"/>
                        <a:t>1</a:t>
                      </a:r>
                    </a:p>
                  </a:txBody>
                  <a:tcPr marL="121920" marR="121920" marT="54864" marB="54864"/>
                </a:tc>
                <a:tc>
                  <a:txBody>
                    <a:bodyPr/>
                    <a:lstStyle/>
                    <a:p>
                      <a:r>
                        <a:rPr lang="en-GB" sz="1700" dirty="0"/>
                        <a:t>1539</a:t>
                      </a:r>
                    </a:p>
                  </a:txBody>
                  <a:tcPr marL="121920" marR="121920" marT="54864" marB="54864"/>
                </a:tc>
                <a:extLst>
                  <a:ext uri="{0D108BD9-81ED-4DB2-BD59-A6C34878D82A}">
                    <a16:rowId xmlns:a16="http://schemas.microsoft.com/office/drawing/2014/main" val="10001"/>
                  </a:ext>
                </a:extLst>
              </a:tr>
              <a:tr h="365760">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US</a:t>
                      </a:r>
                    </a:p>
                  </a:txBody>
                  <a:tcPr marL="121920" marR="121920" marT="54864" marB="54864"/>
                </a:tc>
                <a:tc>
                  <a:txBody>
                    <a:bodyPr/>
                    <a:lstStyle/>
                    <a:p>
                      <a:r>
                        <a:rPr lang="en-GB" sz="1700" dirty="0"/>
                        <a:t>3</a:t>
                      </a:r>
                    </a:p>
                  </a:txBody>
                  <a:tcPr marL="121920" marR="121920" marT="54864" marB="54864"/>
                </a:tc>
                <a:tc>
                  <a:txBody>
                    <a:bodyPr/>
                    <a:lstStyle/>
                    <a:p>
                      <a:r>
                        <a:rPr lang="en-GB" sz="1700" dirty="0"/>
                        <a:t>6352</a:t>
                      </a:r>
                    </a:p>
                  </a:txBody>
                  <a:tcPr marL="121920" marR="121920" marT="54864" marB="54864"/>
                </a:tc>
                <a:extLst>
                  <a:ext uri="{0D108BD9-81ED-4DB2-BD59-A6C34878D82A}">
                    <a16:rowId xmlns:a16="http://schemas.microsoft.com/office/drawing/2014/main" val="10002"/>
                  </a:ext>
                </a:extLst>
              </a:tr>
              <a:tr h="365760">
                <a:tc>
                  <a:txBody>
                    <a:bodyPr/>
                    <a:lstStyle/>
                    <a:p>
                      <a:r>
                        <a:rPr lang="en-GB" sz="1700" dirty="0"/>
                        <a:t>B</a:t>
                      </a:r>
                    </a:p>
                  </a:txBody>
                  <a:tcPr marL="121920" marR="121920" marT="54864" marB="54864"/>
                </a:tc>
                <a:tc>
                  <a:txBody>
                    <a:bodyPr/>
                    <a:lstStyle/>
                    <a:p>
                      <a:r>
                        <a:rPr lang="en-GB" sz="1700" dirty="0"/>
                        <a:t>Brian</a:t>
                      </a:r>
                    </a:p>
                  </a:txBody>
                  <a:tcPr marL="121920" marR="121920" marT="54864" marB="54864"/>
                </a:tc>
                <a:tc>
                  <a:txBody>
                    <a:bodyPr/>
                    <a:lstStyle/>
                    <a:p>
                      <a:r>
                        <a:rPr lang="en-GB" sz="1700" dirty="0"/>
                        <a:t>CA</a:t>
                      </a:r>
                    </a:p>
                  </a:txBody>
                  <a:tcPr marL="121920" marR="121920" marT="54864" marB="54864"/>
                </a:tc>
                <a:tc>
                  <a:txBody>
                    <a:bodyPr/>
                    <a:lstStyle/>
                    <a:p>
                      <a:r>
                        <a:rPr lang="en-GB" sz="1700" dirty="0"/>
                        <a:t>4</a:t>
                      </a:r>
                    </a:p>
                  </a:txBody>
                  <a:tcPr marL="121920" marR="121920" marT="54864" marB="54864"/>
                </a:tc>
                <a:tc>
                  <a:txBody>
                    <a:bodyPr/>
                    <a:lstStyle/>
                    <a:p>
                      <a:r>
                        <a:rPr lang="en-GB" sz="1700" dirty="0"/>
                        <a:t>1456</a:t>
                      </a:r>
                    </a:p>
                  </a:txBody>
                  <a:tcPr marL="121920" marR="121920" marT="54864" marB="54864"/>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185742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9417215" cy="4546800"/>
          </a:xfrm>
        </p:spPr>
        <p:txBody>
          <a:bodyPr>
            <a:normAutofit/>
          </a:bodyPr>
          <a:lstStyle/>
          <a:p>
            <a:r>
              <a:rPr lang="en-GB" sz="1800" dirty="0"/>
              <a:t>There are a number of other types of join called ‘Outer’ joins</a:t>
            </a:r>
          </a:p>
          <a:p>
            <a:endParaRPr lang="en-GB" sz="1800" dirty="0"/>
          </a:p>
          <a:p>
            <a:r>
              <a:rPr lang="en-GB" sz="1800" dirty="0"/>
              <a:t>The ‘Left Outer Join’ will produce a result that has a row for every row in the ‘left’ table (the one you write first in the query) regardless of whether there is a match in the ‘right’ table, and fill any other field with NULL values</a:t>
            </a:r>
          </a:p>
          <a:p>
            <a:endParaRPr lang="en-GB" sz="1800" dirty="0"/>
          </a:p>
          <a:p>
            <a:r>
              <a:rPr lang="en-GB" sz="1800" dirty="0"/>
              <a:t>The ‘Right Outer Join’ will produce a result that has a row for every row in the ‘right’ table (the one you write first in the query) regardless of whether there is a match in the ‘left’ table, and fill any other field with NULL values</a:t>
            </a:r>
          </a:p>
          <a:p>
            <a:endParaRPr lang="en-GB" sz="1800" dirty="0"/>
          </a:p>
        </p:txBody>
      </p:sp>
      <p:sp>
        <p:nvSpPr>
          <p:cNvPr id="2" name="Title 1"/>
          <p:cNvSpPr>
            <a:spLocks noGrp="1"/>
          </p:cNvSpPr>
          <p:nvPr>
            <p:ph type="title"/>
          </p:nvPr>
        </p:nvSpPr>
        <p:spPr/>
        <p:txBody>
          <a:bodyPr>
            <a:normAutofit fontScale="90000"/>
          </a:bodyPr>
          <a:lstStyle/>
          <a:p>
            <a:r>
              <a:rPr lang="en-US" dirty="0"/>
              <a:t>Outer Joins</a:t>
            </a:r>
          </a:p>
        </p:txBody>
      </p:sp>
    </p:spTree>
    <p:extLst>
      <p:ext uri="{BB962C8B-B14F-4D97-AF65-F5344CB8AC3E}">
        <p14:creationId xmlns:p14="http://schemas.microsoft.com/office/powerpoint/2010/main" val="466078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Querying</a:t>
            </a:r>
          </a:p>
        </p:txBody>
      </p:sp>
    </p:spTree>
    <p:extLst>
      <p:ext uri="{BB962C8B-B14F-4D97-AF65-F5344CB8AC3E}">
        <p14:creationId xmlns:p14="http://schemas.microsoft.com/office/powerpoint/2010/main" val="30721809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Inner Joins</a:t>
            </a:r>
          </a:p>
        </p:txBody>
      </p:sp>
      <p:graphicFrame>
        <p:nvGraphicFramePr>
          <p:cNvPr id="5" name="Table 4"/>
          <p:cNvGraphicFramePr>
            <a:graphicFrameLocks noGrp="1"/>
          </p:cNvGraphicFramePr>
          <p:nvPr>
            <p:extLst>
              <p:ext uri="{D42A27DB-BD31-4B8C-83A1-F6EECF244321}">
                <p14:modId xmlns:p14="http://schemas.microsoft.com/office/powerpoint/2010/main" val="1276946269"/>
              </p:ext>
            </p:extLst>
          </p:nvPr>
        </p:nvGraphicFramePr>
        <p:xfrm>
          <a:off x="4584678" y="438841"/>
          <a:ext cx="3476837" cy="2225040"/>
        </p:xfrm>
        <a:graphic>
          <a:graphicData uri="http://schemas.openxmlformats.org/drawingml/2006/table">
            <a:tbl>
              <a:tblPr firstRow="1" bandRow="1">
                <a:tableStyleId>{5C22544A-7EE6-4342-B048-85BDC9FD1C3A}</a:tableStyleId>
              </a:tblPr>
              <a:tblGrid>
                <a:gridCol w="1175173">
                  <a:extLst>
                    <a:ext uri="{9D8B030D-6E8A-4147-A177-3AD203B41FA5}">
                      <a16:colId xmlns:a16="http://schemas.microsoft.com/office/drawing/2014/main" val="20000"/>
                    </a:ext>
                  </a:extLst>
                </a:gridCol>
                <a:gridCol w="1086273">
                  <a:extLst>
                    <a:ext uri="{9D8B030D-6E8A-4147-A177-3AD203B41FA5}">
                      <a16:colId xmlns:a16="http://schemas.microsoft.com/office/drawing/2014/main" val="20001"/>
                    </a:ext>
                  </a:extLst>
                </a:gridCol>
                <a:gridCol w="1215391">
                  <a:extLst>
                    <a:ext uri="{9D8B030D-6E8A-4147-A177-3AD203B41FA5}">
                      <a16:colId xmlns:a16="http://schemas.microsoft.com/office/drawing/2014/main" val="20002"/>
                    </a:ext>
                  </a:extLst>
                </a:gridCol>
              </a:tblGrid>
              <a:tr h="445008">
                <a:tc>
                  <a:txBody>
                    <a:bodyPr/>
                    <a:lstStyle/>
                    <a:p>
                      <a:r>
                        <a:rPr lang="en-GB" sz="1700" dirty="0" err="1"/>
                        <a:t>Cust_id</a:t>
                      </a:r>
                      <a:endParaRPr lang="en-GB" sz="1700" dirty="0"/>
                    </a:p>
                  </a:txBody>
                  <a:tcPr marL="121920" marR="121920" marT="54864" marB="54864"/>
                </a:tc>
                <a:tc>
                  <a:txBody>
                    <a:bodyPr/>
                    <a:lstStyle/>
                    <a:p>
                      <a:r>
                        <a:rPr lang="en-GB" sz="1700" baseline="0" dirty="0"/>
                        <a:t>N</a:t>
                      </a:r>
                      <a:r>
                        <a:rPr lang="en-GB" sz="1700" dirty="0"/>
                        <a:t>ame</a:t>
                      </a:r>
                    </a:p>
                  </a:txBody>
                  <a:tcPr marL="121920" marR="121920" marT="54864" marB="54864"/>
                </a:tc>
                <a:tc>
                  <a:txBody>
                    <a:bodyPr/>
                    <a:lstStyle/>
                    <a:p>
                      <a:r>
                        <a:rPr lang="en-GB" sz="1700" dirty="0"/>
                        <a:t>Country</a:t>
                      </a:r>
                    </a:p>
                  </a:txBody>
                  <a:tcPr marL="121920" marR="121920" marT="54864" marB="54864"/>
                </a:tc>
                <a:extLst>
                  <a:ext uri="{0D108BD9-81ED-4DB2-BD59-A6C34878D82A}">
                    <a16:rowId xmlns:a16="http://schemas.microsoft.com/office/drawing/2014/main" val="10000"/>
                  </a:ext>
                </a:extLst>
              </a:tr>
              <a:tr h="445008">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US</a:t>
                      </a:r>
                    </a:p>
                  </a:txBody>
                  <a:tcPr marL="121920" marR="121920" marT="54864" marB="54864"/>
                </a:tc>
                <a:extLst>
                  <a:ext uri="{0D108BD9-81ED-4DB2-BD59-A6C34878D82A}">
                    <a16:rowId xmlns:a16="http://schemas.microsoft.com/office/drawing/2014/main" val="10001"/>
                  </a:ext>
                </a:extLst>
              </a:tr>
              <a:tr h="445008">
                <a:tc>
                  <a:txBody>
                    <a:bodyPr/>
                    <a:lstStyle/>
                    <a:p>
                      <a:r>
                        <a:rPr lang="en-GB" sz="1700" dirty="0"/>
                        <a:t>B</a:t>
                      </a:r>
                    </a:p>
                  </a:txBody>
                  <a:tcPr marL="121920" marR="121920" marT="54864" marB="54864"/>
                </a:tc>
                <a:tc>
                  <a:txBody>
                    <a:bodyPr/>
                    <a:lstStyle/>
                    <a:p>
                      <a:r>
                        <a:rPr lang="en-GB" sz="1700" dirty="0"/>
                        <a:t>Brian</a:t>
                      </a:r>
                    </a:p>
                  </a:txBody>
                  <a:tcPr marL="121920" marR="121920" marT="54864" marB="54864"/>
                </a:tc>
                <a:tc>
                  <a:txBody>
                    <a:bodyPr/>
                    <a:lstStyle/>
                    <a:p>
                      <a:r>
                        <a:rPr lang="en-GB" sz="1700" dirty="0"/>
                        <a:t>CA</a:t>
                      </a:r>
                    </a:p>
                  </a:txBody>
                  <a:tcPr marL="121920" marR="121920" marT="54864" marB="54864"/>
                </a:tc>
                <a:extLst>
                  <a:ext uri="{0D108BD9-81ED-4DB2-BD59-A6C34878D82A}">
                    <a16:rowId xmlns:a16="http://schemas.microsoft.com/office/drawing/2014/main" val="10002"/>
                  </a:ext>
                </a:extLst>
              </a:tr>
              <a:tr h="445008">
                <a:tc>
                  <a:txBody>
                    <a:bodyPr/>
                    <a:lstStyle/>
                    <a:p>
                      <a:r>
                        <a:rPr lang="en-GB" sz="1700" dirty="0"/>
                        <a:t>C</a:t>
                      </a:r>
                    </a:p>
                  </a:txBody>
                  <a:tcPr marL="121920" marR="121920" marT="54864" marB="54864"/>
                </a:tc>
                <a:tc>
                  <a:txBody>
                    <a:bodyPr/>
                    <a:lstStyle/>
                    <a:p>
                      <a:r>
                        <a:rPr lang="en-GB" sz="1700" dirty="0"/>
                        <a:t>Cathy</a:t>
                      </a:r>
                    </a:p>
                  </a:txBody>
                  <a:tcPr marL="121920" marR="121920" marT="54864" marB="54864"/>
                </a:tc>
                <a:tc>
                  <a:txBody>
                    <a:bodyPr/>
                    <a:lstStyle/>
                    <a:p>
                      <a:r>
                        <a:rPr lang="en-GB" sz="1700" dirty="0"/>
                        <a:t>MX</a:t>
                      </a:r>
                    </a:p>
                  </a:txBody>
                  <a:tcPr marL="121920" marR="121920" marT="54864" marB="54864"/>
                </a:tc>
                <a:extLst>
                  <a:ext uri="{0D108BD9-81ED-4DB2-BD59-A6C34878D82A}">
                    <a16:rowId xmlns:a16="http://schemas.microsoft.com/office/drawing/2014/main" val="10003"/>
                  </a:ext>
                </a:extLst>
              </a:tr>
              <a:tr h="445008">
                <a:tc>
                  <a:txBody>
                    <a:bodyPr/>
                    <a:lstStyle/>
                    <a:p>
                      <a:r>
                        <a:rPr lang="en-GB" sz="1700" dirty="0"/>
                        <a:t>D</a:t>
                      </a:r>
                    </a:p>
                  </a:txBody>
                  <a:tcPr marL="121920" marR="121920" marT="54864" marB="54864"/>
                </a:tc>
                <a:tc>
                  <a:txBody>
                    <a:bodyPr/>
                    <a:lstStyle/>
                    <a:p>
                      <a:r>
                        <a:rPr lang="en-GB" sz="1700" dirty="0"/>
                        <a:t>Daisy</a:t>
                      </a:r>
                    </a:p>
                  </a:txBody>
                  <a:tcPr marL="121920" marR="121920" marT="54864" marB="54864"/>
                </a:tc>
                <a:tc>
                  <a:txBody>
                    <a:bodyPr/>
                    <a:lstStyle/>
                    <a:p>
                      <a:r>
                        <a:rPr lang="en-GB" sz="1700" dirty="0"/>
                        <a:t>DE</a:t>
                      </a:r>
                    </a:p>
                  </a:txBody>
                  <a:tcPr marL="121920" marR="121920" marT="54864" marB="54864"/>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nvPr>
        </p:nvGraphicFramePr>
        <p:xfrm>
          <a:off x="8299459" y="426626"/>
          <a:ext cx="3325877" cy="2670048"/>
        </p:xfrm>
        <a:graphic>
          <a:graphicData uri="http://schemas.openxmlformats.org/drawingml/2006/table">
            <a:tbl>
              <a:tblPr firstRow="1" bandRow="1">
                <a:tableStyleId>{5C22544A-7EE6-4342-B048-85BDC9FD1C3A}</a:tableStyleId>
              </a:tblPr>
              <a:tblGrid>
                <a:gridCol w="1295824">
                  <a:extLst>
                    <a:ext uri="{9D8B030D-6E8A-4147-A177-3AD203B41FA5}">
                      <a16:colId xmlns:a16="http://schemas.microsoft.com/office/drawing/2014/main" val="20000"/>
                    </a:ext>
                  </a:extLst>
                </a:gridCol>
                <a:gridCol w="1175173">
                  <a:extLst>
                    <a:ext uri="{9D8B030D-6E8A-4147-A177-3AD203B41FA5}">
                      <a16:colId xmlns:a16="http://schemas.microsoft.com/office/drawing/2014/main" val="20001"/>
                    </a:ext>
                  </a:extLst>
                </a:gridCol>
                <a:gridCol w="854880">
                  <a:extLst>
                    <a:ext uri="{9D8B030D-6E8A-4147-A177-3AD203B41FA5}">
                      <a16:colId xmlns:a16="http://schemas.microsoft.com/office/drawing/2014/main" val="20002"/>
                    </a:ext>
                  </a:extLst>
                </a:gridCol>
              </a:tblGrid>
              <a:tr h="445008">
                <a:tc>
                  <a:txBody>
                    <a:bodyPr/>
                    <a:lstStyle/>
                    <a:p>
                      <a:r>
                        <a:rPr lang="en-GB" sz="1700" dirty="0" err="1"/>
                        <a:t>Order_id</a:t>
                      </a:r>
                      <a:endParaRPr lang="en-GB" sz="1700" dirty="0"/>
                    </a:p>
                  </a:txBody>
                  <a:tcPr marL="121920" marR="121920" marT="54864" marB="54864"/>
                </a:tc>
                <a:tc>
                  <a:txBody>
                    <a:bodyPr/>
                    <a:lstStyle/>
                    <a:p>
                      <a:r>
                        <a:rPr lang="en-GB" sz="1700" dirty="0" err="1"/>
                        <a:t>Cust_id</a:t>
                      </a:r>
                      <a:endParaRPr lang="en-GB" sz="1700" dirty="0"/>
                    </a:p>
                  </a:txBody>
                  <a:tcPr marL="121920" marR="121920" marT="54864" marB="54864"/>
                </a:tc>
                <a:tc>
                  <a:txBody>
                    <a:bodyPr/>
                    <a:lstStyle/>
                    <a:p>
                      <a:r>
                        <a:rPr lang="en-GB" sz="1700" dirty="0"/>
                        <a:t>Total</a:t>
                      </a:r>
                    </a:p>
                  </a:txBody>
                  <a:tcPr marL="121920" marR="121920" marT="54864" marB="54864"/>
                </a:tc>
                <a:extLst>
                  <a:ext uri="{0D108BD9-81ED-4DB2-BD59-A6C34878D82A}">
                    <a16:rowId xmlns:a16="http://schemas.microsoft.com/office/drawing/2014/main" val="10000"/>
                  </a:ext>
                </a:extLst>
              </a:tr>
              <a:tr h="445008">
                <a:tc>
                  <a:txBody>
                    <a:bodyPr/>
                    <a:lstStyle/>
                    <a:p>
                      <a:r>
                        <a:rPr lang="en-GB" sz="1700" dirty="0"/>
                        <a:t>1</a:t>
                      </a:r>
                    </a:p>
                  </a:txBody>
                  <a:tcPr marL="121920" marR="121920" marT="54864" marB="54864"/>
                </a:tc>
                <a:tc>
                  <a:txBody>
                    <a:bodyPr/>
                    <a:lstStyle/>
                    <a:p>
                      <a:r>
                        <a:rPr lang="en-GB" sz="1700" dirty="0"/>
                        <a:t>A</a:t>
                      </a:r>
                    </a:p>
                  </a:txBody>
                  <a:tcPr marL="121920" marR="121920" marT="54864" marB="54864"/>
                </a:tc>
                <a:tc>
                  <a:txBody>
                    <a:bodyPr/>
                    <a:lstStyle/>
                    <a:p>
                      <a:r>
                        <a:rPr lang="en-GB" sz="1700" dirty="0"/>
                        <a:t>1539</a:t>
                      </a:r>
                    </a:p>
                  </a:txBody>
                  <a:tcPr marL="121920" marR="121920" marT="54864" marB="54864"/>
                </a:tc>
                <a:extLst>
                  <a:ext uri="{0D108BD9-81ED-4DB2-BD59-A6C34878D82A}">
                    <a16:rowId xmlns:a16="http://schemas.microsoft.com/office/drawing/2014/main" val="10001"/>
                  </a:ext>
                </a:extLst>
              </a:tr>
              <a:tr h="445008">
                <a:tc>
                  <a:txBody>
                    <a:bodyPr/>
                    <a:lstStyle/>
                    <a:p>
                      <a:r>
                        <a:rPr lang="en-GB" sz="1700" dirty="0"/>
                        <a:t>2</a:t>
                      </a:r>
                    </a:p>
                  </a:txBody>
                  <a:tcPr marL="121920" marR="121920" marT="54864" marB="54864"/>
                </a:tc>
                <a:tc>
                  <a:txBody>
                    <a:bodyPr/>
                    <a:lstStyle/>
                    <a:p>
                      <a:r>
                        <a:rPr lang="en-GB" sz="1700" dirty="0"/>
                        <a:t>C</a:t>
                      </a:r>
                    </a:p>
                  </a:txBody>
                  <a:tcPr marL="121920" marR="121920" marT="54864" marB="54864"/>
                </a:tc>
                <a:tc>
                  <a:txBody>
                    <a:bodyPr/>
                    <a:lstStyle/>
                    <a:p>
                      <a:r>
                        <a:rPr lang="en-GB" sz="1700" dirty="0"/>
                        <a:t>1871</a:t>
                      </a:r>
                    </a:p>
                  </a:txBody>
                  <a:tcPr marL="121920" marR="121920" marT="54864" marB="54864"/>
                </a:tc>
                <a:extLst>
                  <a:ext uri="{0D108BD9-81ED-4DB2-BD59-A6C34878D82A}">
                    <a16:rowId xmlns:a16="http://schemas.microsoft.com/office/drawing/2014/main" val="10002"/>
                  </a:ext>
                </a:extLst>
              </a:tr>
              <a:tr h="445008">
                <a:tc>
                  <a:txBody>
                    <a:bodyPr/>
                    <a:lstStyle/>
                    <a:p>
                      <a:r>
                        <a:rPr lang="en-GB" sz="1700" dirty="0"/>
                        <a:t>3</a:t>
                      </a:r>
                    </a:p>
                  </a:txBody>
                  <a:tcPr marL="121920" marR="121920" marT="54864" marB="54864"/>
                </a:tc>
                <a:tc>
                  <a:txBody>
                    <a:bodyPr/>
                    <a:lstStyle/>
                    <a:p>
                      <a:r>
                        <a:rPr lang="en-GB" sz="1700" dirty="0"/>
                        <a:t>A</a:t>
                      </a:r>
                    </a:p>
                  </a:txBody>
                  <a:tcPr marL="121920" marR="121920" marT="54864" marB="54864"/>
                </a:tc>
                <a:tc>
                  <a:txBody>
                    <a:bodyPr/>
                    <a:lstStyle/>
                    <a:p>
                      <a:r>
                        <a:rPr lang="en-GB" sz="1700" dirty="0"/>
                        <a:t>6352</a:t>
                      </a:r>
                    </a:p>
                  </a:txBody>
                  <a:tcPr marL="121920" marR="121920" marT="54864" marB="54864"/>
                </a:tc>
                <a:extLst>
                  <a:ext uri="{0D108BD9-81ED-4DB2-BD59-A6C34878D82A}">
                    <a16:rowId xmlns:a16="http://schemas.microsoft.com/office/drawing/2014/main" val="10003"/>
                  </a:ext>
                </a:extLst>
              </a:tr>
              <a:tr h="445008">
                <a:tc>
                  <a:txBody>
                    <a:bodyPr/>
                    <a:lstStyle/>
                    <a:p>
                      <a:r>
                        <a:rPr lang="en-GB" sz="1700" dirty="0"/>
                        <a:t>4</a:t>
                      </a:r>
                    </a:p>
                  </a:txBody>
                  <a:tcPr marL="121920" marR="121920" marT="54864" marB="54864"/>
                </a:tc>
                <a:tc>
                  <a:txBody>
                    <a:bodyPr/>
                    <a:lstStyle/>
                    <a:p>
                      <a:r>
                        <a:rPr lang="en-GB" sz="1700" dirty="0"/>
                        <a:t>B</a:t>
                      </a:r>
                    </a:p>
                  </a:txBody>
                  <a:tcPr marL="121920" marR="121920" marT="54864" marB="54864"/>
                </a:tc>
                <a:tc>
                  <a:txBody>
                    <a:bodyPr/>
                    <a:lstStyle/>
                    <a:p>
                      <a:r>
                        <a:rPr lang="en-GB" sz="1700" dirty="0"/>
                        <a:t>1456</a:t>
                      </a:r>
                    </a:p>
                  </a:txBody>
                  <a:tcPr marL="121920" marR="121920" marT="54864" marB="54864"/>
                </a:tc>
                <a:extLst>
                  <a:ext uri="{0D108BD9-81ED-4DB2-BD59-A6C34878D82A}">
                    <a16:rowId xmlns:a16="http://schemas.microsoft.com/office/drawing/2014/main" val="10004"/>
                  </a:ext>
                </a:extLst>
              </a:tr>
              <a:tr h="445008">
                <a:tc>
                  <a:txBody>
                    <a:bodyPr/>
                    <a:lstStyle/>
                    <a:p>
                      <a:r>
                        <a:rPr lang="en-GB" sz="1700" dirty="0"/>
                        <a:t>5</a:t>
                      </a:r>
                    </a:p>
                  </a:txBody>
                  <a:tcPr marL="121920" marR="121920" marT="54864" marB="54864"/>
                </a:tc>
                <a:tc>
                  <a:txBody>
                    <a:bodyPr/>
                    <a:lstStyle/>
                    <a:p>
                      <a:r>
                        <a:rPr lang="en-GB" sz="1700" dirty="0"/>
                        <a:t>Z</a:t>
                      </a:r>
                    </a:p>
                  </a:txBody>
                  <a:tcPr marL="121920" marR="121920" marT="54864" marB="54864"/>
                </a:tc>
                <a:tc>
                  <a:txBody>
                    <a:bodyPr/>
                    <a:lstStyle/>
                    <a:p>
                      <a:r>
                        <a:rPr lang="en-GB" sz="1700" dirty="0"/>
                        <a:t>2137</a:t>
                      </a:r>
                    </a:p>
                  </a:txBody>
                  <a:tcPr marL="121920" marR="121920" marT="54864" marB="54864"/>
                </a:tc>
                <a:extLst>
                  <a:ext uri="{0D108BD9-81ED-4DB2-BD59-A6C34878D82A}">
                    <a16:rowId xmlns:a16="http://schemas.microsoft.com/office/drawing/2014/main" val="10005"/>
                  </a:ext>
                </a:extLst>
              </a:tr>
            </a:tbl>
          </a:graphicData>
        </a:graphic>
      </p:graphicFrame>
      <p:cxnSp>
        <p:nvCxnSpPr>
          <p:cNvPr id="10" name="Elbow Connector 9"/>
          <p:cNvCxnSpPr>
            <a:stCxn id="5" idx="2"/>
          </p:cNvCxnSpPr>
          <p:nvPr/>
        </p:nvCxnSpPr>
        <p:spPr>
          <a:xfrm rot="16200000" flipH="1">
            <a:off x="6936105" y="2050872"/>
            <a:ext cx="955483" cy="218150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7" idx="2"/>
          </p:cNvCxnSpPr>
          <p:nvPr/>
        </p:nvCxnSpPr>
        <p:spPr>
          <a:xfrm rot="5400000">
            <a:off x="8972154" y="2629119"/>
            <a:ext cx="522690" cy="14578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24" name="Table 23"/>
          <p:cNvGraphicFramePr>
            <a:graphicFrameLocks noGrp="1"/>
          </p:cNvGraphicFramePr>
          <p:nvPr>
            <p:extLst>
              <p:ext uri="{D42A27DB-BD31-4B8C-83A1-F6EECF244321}">
                <p14:modId xmlns:p14="http://schemas.microsoft.com/office/powerpoint/2010/main" val="2633411178"/>
              </p:ext>
            </p:extLst>
          </p:nvPr>
        </p:nvGraphicFramePr>
        <p:xfrm>
          <a:off x="6766179" y="3665536"/>
          <a:ext cx="3476837" cy="2225040"/>
        </p:xfrm>
        <a:graphic>
          <a:graphicData uri="http://schemas.openxmlformats.org/drawingml/2006/table">
            <a:tbl>
              <a:tblPr firstRow="1" bandRow="1">
                <a:tableStyleId>{5C22544A-7EE6-4342-B048-85BDC9FD1C3A}</a:tableStyleId>
              </a:tblPr>
              <a:tblGrid>
                <a:gridCol w="1175173">
                  <a:extLst>
                    <a:ext uri="{9D8B030D-6E8A-4147-A177-3AD203B41FA5}">
                      <a16:colId xmlns:a16="http://schemas.microsoft.com/office/drawing/2014/main" val="20000"/>
                    </a:ext>
                  </a:extLst>
                </a:gridCol>
                <a:gridCol w="1086273">
                  <a:extLst>
                    <a:ext uri="{9D8B030D-6E8A-4147-A177-3AD203B41FA5}">
                      <a16:colId xmlns:a16="http://schemas.microsoft.com/office/drawing/2014/main" val="20001"/>
                    </a:ext>
                  </a:extLst>
                </a:gridCol>
                <a:gridCol w="1215391">
                  <a:extLst>
                    <a:ext uri="{9D8B030D-6E8A-4147-A177-3AD203B41FA5}">
                      <a16:colId xmlns:a16="http://schemas.microsoft.com/office/drawing/2014/main" val="20002"/>
                    </a:ext>
                  </a:extLst>
                </a:gridCol>
              </a:tblGrid>
              <a:tr h="445008">
                <a:tc>
                  <a:txBody>
                    <a:bodyPr/>
                    <a:lstStyle/>
                    <a:p>
                      <a:r>
                        <a:rPr lang="en-GB" sz="1700" dirty="0" err="1"/>
                        <a:t>Cust_id</a:t>
                      </a:r>
                      <a:endParaRPr lang="en-GB" sz="1700" dirty="0"/>
                    </a:p>
                  </a:txBody>
                  <a:tcPr marL="121920" marR="121920" marT="54864" marB="54864"/>
                </a:tc>
                <a:tc>
                  <a:txBody>
                    <a:bodyPr/>
                    <a:lstStyle/>
                    <a:p>
                      <a:r>
                        <a:rPr lang="en-GB" sz="1700" dirty="0"/>
                        <a:t>Name</a:t>
                      </a:r>
                    </a:p>
                  </a:txBody>
                  <a:tcPr marL="121920" marR="121920" marT="54864" marB="54864"/>
                </a:tc>
                <a:tc>
                  <a:txBody>
                    <a:bodyPr/>
                    <a:lstStyle/>
                    <a:p>
                      <a:r>
                        <a:rPr lang="en-GB" sz="1700" dirty="0"/>
                        <a:t>Total</a:t>
                      </a:r>
                    </a:p>
                  </a:txBody>
                  <a:tcPr marL="121920" marR="121920" marT="54864" marB="54864"/>
                </a:tc>
                <a:extLst>
                  <a:ext uri="{0D108BD9-81ED-4DB2-BD59-A6C34878D82A}">
                    <a16:rowId xmlns:a16="http://schemas.microsoft.com/office/drawing/2014/main" val="10000"/>
                  </a:ext>
                </a:extLst>
              </a:tr>
              <a:tr h="445008">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1539</a:t>
                      </a:r>
                    </a:p>
                  </a:txBody>
                  <a:tcPr marL="121920" marR="121920" marT="54864" marB="54864"/>
                </a:tc>
                <a:extLst>
                  <a:ext uri="{0D108BD9-81ED-4DB2-BD59-A6C34878D82A}">
                    <a16:rowId xmlns:a16="http://schemas.microsoft.com/office/drawing/2014/main" val="10001"/>
                  </a:ext>
                </a:extLst>
              </a:tr>
              <a:tr h="445008">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6352</a:t>
                      </a:r>
                    </a:p>
                  </a:txBody>
                  <a:tcPr marL="121920" marR="121920" marT="54864" marB="54864"/>
                </a:tc>
                <a:extLst>
                  <a:ext uri="{0D108BD9-81ED-4DB2-BD59-A6C34878D82A}">
                    <a16:rowId xmlns:a16="http://schemas.microsoft.com/office/drawing/2014/main" val="10002"/>
                  </a:ext>
                </a:extLst>
              </a:tr>
              <a:tr h="445008">
                <a:tc>
                  <a:txBody>
                    <a:bodyPr/>
                    <a:lstStyle/>
                    <a:p>
                      <a:r>
                        <a:rPr lang="en-GB" sz="1700" dirty="0"/>
                        <a:t>B</a:t>
                      </a:r>
                    </a:p>
                  </a:txBody>
                  <a:tcPr marL="121920" marR="121920" marT="54864" marB="54864"/>
                </a:tc>
                <a:tc>
                  <a:txBody>
                    <a:bodyPr/>
                    <a:lstStyle/>
                    <a:p>
                      <a:r>
                        <a:rPr lang="en-GB" sz="1700" dirty="0"/>
                        <a:t>Brian</a:t>
                      </a:r>
                    </a:p>
                  </a:txBody>
                  <a:tcPr marL="121920" marR="121920" marT="54864" marB="54864"/>
                </a:tc>
                <a:tc>
                  <a:txBody>
                    <a:bodyPr/>
                    <a:lstStyle/>
                    <a:p>
                      <a:r>
                        <a:rPr lang="en-GB" sz="1700" dirty="0"/>
                        <a:t>1456</a:t>
                      </a:r>
                    </a:p>
                  </a:txBody>
                  <a:tcPr marL="121920" marR="121920" marT="54864" marB="54864"/>
                </a:tc>
                <a:extLst>
                  <a:ext uri="{0D108BD9-81ED-4DB2-BD59-A6C34878D82A}">
                    <a16:rowId xmlns:a16="http://schemas.microsoft.com/office/drawing/2014/main" val="10003"/>
                  </a:ext>
                </a:extLst>
              </a:tr>
              <a:tr h="445008">
                <a:tc>
                  <a:txBody>
                    <a:bodyPr/>
                    <a:lstStyle/>
                    <a:p>
                      <a:r>
                        <a:rPr lang="en-GB" sz="1700" dirty="0"/>
                        <a:t>C</a:t>
                      </a:r>
                    </a:p>
                  </a:txBody>
                  <a:tcPr marL="121920" marR="121920" marT="54864" marB="54864"/>
                </a:tc>
                <a:tc>
                  <a:txBody>
                    <a:bodyPr/>
                    <a:lstStyle/>
                    <a:p>
                      <a:r>
                        <a:rPr lang="en-GB" sz="1700" dirty="0"/>
                        <a:t>Cathy</a:t>
                      </a:r>
                    </a:p>
                  </a:txBody>
                  <a:tcPr marL="121920" marR="121920" marT="54864" marB="54864"/>
                </a:tc>
                <a:tc>
                  <a:txBody>
                    <a:bodyPr/>
                    <a:lstStyle/>
                    <a:p>
                      <a:r>
                        <a:rPr lang="en-GB" sz="1700" dirty="0"/>
                        <a:t>1871</a:t>
                      </a:r>
                    </a:p>
                  </a:txBody>
                  <a:tcPr marL="121920" marR="121920" marT="54864" marB="54864"/>
                </a:tc>
                <a:extLst>
                  <a:ext uri="{0D108BD9-81ED-4DB2-BD59-A6C34878D82A}">
                    <a16:rowId xmlns:a16="http://schemas.microsoft.com/office/drawing/2014/main" val="1440498071"/>
                  </a:ext>
                </a:extLst>
              </a:tr>
            </a:tbl>
          </a:graphicData>
        </a:graphic>
      </p:graphicFrame>
      <p:sp>
        <p:nvSpPr>
          <p:cNvPr id="8" name="Content Placeholder 7"/>
          <p:cNvSpPr>
            <a:spLocks noGrp="1"/>
          </p:cNvSpPr>
          <p:nvPr>
            <p:ph sz="quarter" idx="15"/>
          </p:nvPr>
        </p:nvSpPr>
        <p:spPr>
          <a:xfrm>
            <a:off x="414000" y="1544760"/>
            <a:ext cx="3513782" cy="3276123"/>
          </a:xfrm>
        </p:spPr>
        <p:txBody>
          <a:bodyPr/>
          <a:lstStyle/>
          <a:p>
            <a:pPr marL="0" indent="0">
              <a:buNone/>
            </a:pPr>
            <a:r>
              <a:rPr lang="en-US" dirty="0"/>
              <a:t>SELECT </a:t>
            </a:r>
            <a:r>
              <a:rPr lang="en-US" dirty="0" err="1"/>
              <a:t>c.Cust_id</a:t>
            </a:r>
            <a:r>
              <a:rPr lang="en-US" dirty="0"/>
              <a:t>, Name, </a:t>
            </a:r>
          </a:p>
          <a:p>
            <a:pPr marL="0" indent="0">
              <a:buNone/>
            </a:pPr>
            <a:r>
              <a:rPr lang="en-US" dirty="0"/>
              <a:t>Total FROM customers c </a:t>
            </a:r>
          </a:p>
          <a:p>
            <a:pPr marL="0" indent="0">
              <a:buNone/>
            </a:pPr>
            <a:r>
              <a:rPr lang="en-US" dirty="0"/>
              <a:t>JOIN orders o </a:t>
            </a:r>
          </a:p>
          <a:p>
            <a:pPr marL="0" indent="0">
              <a:buNone/>
            </a:pPr>
            <a:r>
              <a:rPr lang="en-US" dirty="0"/>
              <a:t>ON </a:t>
            </a:r>
            <a:r>
              <a:rPr lang="en-US" dirty="0" err="1"/>
              <a:t>c.Cust_id</a:t>
            </a:r>
            <a:r>
              <a:rPr lang="en-US" dirty="0"/>
              <a:t> = </a:t>
            </a:r>
            <a:r>
              <a:rPr lang="en-US" dirty="0" err="1"/>
              <a:t>o.Cust_id</a:t>
            </a:r>
            <a:r>
              <a:rPr lang="en-US" dirty="0"/>
              <a:t>;</a:t>
            </a:r>
          </a:p>
          <a:p>
            <a:endParaRPr lang="en-US" dirty="0"/>
          </a:p>
        </p:txBody>
      </p:sp>
    </p:spTree>
    <p:extLst>
      <p:ext uri="{BB962C8B-B14F-4D97-AF65-F5344CB8AC3E}">
        <p14:creationId xmlns:p14="http://schemas.microsoft.com/office/powerpoint/2010/main" val="15208692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sz="quarter" idx="15"/>
          </p:nvPr>
        </p:nvSpPr>
        <p:spPr>
          <a:xfrm>
            <a:off x="414000" y="1544760"/>
            <a:ext cx="3937136" cy="4546800"/>
          </a:xfrm>
        </p:spPr>
        <p:txBody>
          <a:bodyPr/>
          <a:lstStyle/>
          <a:p>
            <a:pPr marL="0" indent="0">
              <a:buNone/>
            </a:pPr>
            <a:r>
              <a:rPr lang="en-GB" dirty="0"/>
              <a:t>SELECT </a:t>
            </a:r>
            <a:r>
              <a:rPr lang="en-GB" dirty="0" err="1"/>
              <a:t>c.Cust_id</a:t>
            </a:r>
            <a:r>
              <a:rPr lang="en-GB" dirty="0"/>
              <a:t>, Name, </a:t>
            </a:r>
          </a:p>
          <a:p>
            <a:pPr marL="0" indent="0">
              <a:buNone/>
            </a:pPr>
            <a:r>
              <a:rPr lang="en-GB" dirty="0"/>
              <a:t>Total FROM customers c </a:t>
            </a:r>
          </a:p>
          <a:p>
            <a:pPr marL="0" indent="0">
              <a:buNone/>
            </a:pPr>
            <a:r>
              <a:rPr lang="en-GB" dirty="0"/>
              <a:t>LEFT OUTER JOIN orders o </a:t>
            </a:r>
          </a:p>
          <a:p>
            <a:pPr marL="0" indent="0">
              <a:buNone/>
            </a:pPr>
            <a:r>
              <a:rPr lang="en-GB" dirty="0"/>
              <a:t>ON </a:t>
            </a:r>
            <a:r>
              <a:rPr lang="en-GB" dirty="0" err="1"/>
              <a:t>c.Cust_id</a:t>
            </a:r>
            <a:r>
              <a:rPr lang="en-GB" dirty="0"/>
              <a:t> = </a:t>
            </a:r>
            <a:r>
              <a:rPr lang="en-GB" dirty="0" err="1"/>
              <a:t>o.Cust_id</a:t>
            </a:r>
            <a:r>
              <a:rPr lang="en-GB" dirty="0"/>
              <a:t>;</a:t>
            </a:r>
          </a:p>
        </p:txBody>
      </p:sp>
      <p:sp>
        <p:nvSpPr>
          <p:cNvPr id="4" name="Title 3"/>
          <p:cNvSpPr>
            <a:spLocks noGrp="1"/>
          </p:cNvSpPr>
          <p:nvPr>
            <p:ph type="title"/>
          </p:nvPr>
        </p:nvSpPr>
        <p:spPr/>
        <p:txBody>
          <a:bodyPr>
            <a:normAutofit fontScale="90000"/>
          </a:bodyPr>
          <a:lstStyle/>
          <a:p>
            <a:r>
              <a:rPr lang="en-GB" dirty="0"/>
              <a:t>Left Outer</a:t>
            </a:r>
            <a:endParaRPr lang="en-US" dirty="0"/>
          </a:p>
        </p:txBody>
      </p:sp>
      <p:graphicFrame>
        <p:nvGraphicFramePr>
          <p:cNvPr id="5" name="Table 4"/>
          <p:cNvGraphicFramePr>
            <a:graphicFrameLocks noGrp="1"/>
          </p:cNvGraphicFramePr>
          <p:nvPr>
            <p:extLst/>
          </p:nvPr>
        </p:nvGraphicFramePr>
        <p:xfrm>
          <a:off x="4584678" y="438841"/>
          <a:ext cx="3476837" cy="2225040"/>
        </p:xfrm>
        <a:graphic>
          <a:graphicData uri="http://schemas.openxmlformats.org/drawingml/2006/table">
            <a:tbl>
              <a:tblPr firstRow="1" bandRow="1">
                <a:tableStyleId>{5C22544A-7EE6-4342-B048-85BDC9FD1C3A}</a:tableStyleId>
              </a:tblPr>
              <a:tblGrid>
                <a:gridCol w="1175173">
                  <a:extLst>
                    <a:ext uri="{9D8B030D-6E8A-4147-A177-3AD203B41FA5}">
                      <a16:colId xmlns:a16="http://schemas.microsoft.com/office/drawing/2014/main" val="20000"/>
                    </a:ext>
                  </a:extLst>
                </a:gridCol>
                <a:gridCol w="1086273">
                  <a:extLst>
                    <a:ext uri="{9D8B030D-6E8A-4147-A177-3AD203B41FA5}">
                      <a16:colId xmlns:a16="http://schemas.microsoft.com/office/drawing/2014/main" val="20001"/>
                    </a:ext>
                  </a:extLst>
                </a:gridCol>
                <a:gridCol w="1215391">
                  <a:extLst>
                    <a:ext uri="{9D8B030D-6E8A-4147-A177-3AD203B41FA5}">
                      <a16:colId xmlns:a16="http://schemas.microsoft.com/office/drawing/2014/main" val="20002"/>
                    </a:ext>
                  </a:extLst>
                </a:gridCol>
              </a:tblGrid>
              <a:tr h="445008">
                <a:tc>
                  <a:txBody>
                    <a:bodyPr/>
                    <a:lstStyle/>
                    <a:p>
                      <a:r>
                        <a:rPr lang="en-GB" sz="1700" dirty="0" err="1"/>
                        <a:t>Cust_id</a:t>
                      </a:r>
                      <a:endParaRPr lang="en-GB" sz="1700" dirty="0"/>
                    </a:p>
                  </a:txBody>
                  <a:tcPr marL="121920" marR="121920" marT="54864" marB="54864"/>
                </a:tc>
                <a:tc>
                  <a:txBody>
                    <a:bodyPr/>
                    <a:lstStyle/>
                    <a:p>
                      <a:r>
                        <a:rPr lang="en-GB" sz="1700" baseline="0" dirty="0"/>
                        <a:t>N</a:t>
                      </a:r>
                      <a:r>
                        <a:rPr lang="en-GB" sz="1700" dirty="0"/>
                        <a:t>ame</a:t>
                      </a:r>
                    </a:p>
                  </a:txBody>
                  <a:tcPr marL="121920" marR="121920" marT="54864" marB="54864"/>
                </a:tc>
                <a:tc>
                  <a:txBody>
                    <a:bodyPr/>
                    <a:lstStyle/>
                    <a:p>
                      <a:r>
                        <a:rPr lang="en-GB" sz="1700" dirty="0"/>
                        <a:t>Country</a:t>
                      </a:r>
                    </a:p>
                  </a:txBody>
                  <a:tcPr marL="121920" marR="121920" marT="54864" marB="54864"/>
                </a:tc>
                <a:extLst>
                  <a:ext uri="{0D108BD9-81ED-4DB2-BD59-A6C34878D82A}">
                    <a16:rowId xmlns:a16="http://schemas.microsoft.com/office/drawing/2014/main" val="10000"/>
                  </a:ext>
                </a:extLst>
              </a:tr>
              <a:tr h="445008">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US</a:t>
                      </a:r>
                    </a:p>
                  </a:txBody>
                  <a:tcPr marL="121920" marR="121920" marT="54864" marB="54864"/>
                </a:tc>
                <a:extLst>
                  <a:ext uri="{0D108BD9-81ED-4DB2-BD59-A6C34878D82A}">
                    <a16:rowId xmlns:a16="http://schemas.microsoft.com/office/drawing/2014/main" val="10001"/>
                  </a:ext>
                </a:extLst>
              </a:tr>
              <a:tr h="445008">
                <a:tc>
                  <a:txBody>
                    <a:bodyPr/>
                    <a:lstStyle/>
                    <a:p>
                      <a:r>
                        <a:rPr lang="en-GB" sz="1700" dirty="0"/>
                        <a:t>B</a:t>
                      </a:r>
                    </a:p>
                  </a:txBody>
                  <a:tcPr marL="121920" marR="121920" marT="54864" marB="54864"/>
                </a:tc>
                <a:tc>
                  <a:txBody>
                    <a:bodyPr/>
                    <a:lstStyle/>
                    <a:p>
                      <a:r>
                        <a:rPr lang="en-GB" sz="1700" dirty="0"/>
                        <a:t>Brian</a:t>
                      </a:r>
                    </a:p>
                  </a:txBody>
                  <a:tcPr marL="121920" marR="121920" marT="54864" marB="54864"/>
                </a:tc>
                <a:tc>
                  <a:txBody>
                    <a:bodyPr/>
                    <a:lstStyle/>
                    <a:p>
                      <a:r>
                        <a:rPr lang="en-GB" sz="1700" dirty="0"/>
                        <a:t>CA</a:t>
                      </a:r>
                    </a:p>
                  </a:txBody>
                  <a:tcPr marL="121920" marR="121920" marT="54864" marB="54864"/>
                </a:tc>
                <a:extLst>
                  <a:ext uri="{0D108BD9-81ED-4DB2-BD59-A6C34878D82A}">
                    <a16:rowId xmlns:a16="http://schemas.microsoft.com/office/drawing/2014/main" val="10002"/>
                  </a:ext>
                </a:extLst>
              </a:tr>
              <a:tr h="445008">
                <a:tc>
                  <a:txBody>
                    <a:bodyPr/>
                    <a:lstStyle/>
                    <a:p>
                      <a:r>
                        <a:rPr lang="en-GB" sz="1700" dirty="0"/>
                        <a:t>C</a:t>
                      </a:r>
                    </a:p>
                  </a:txBody>
                  <a:tcPr marL="121920" marR="121920" marT="54864" marB="54864"/>
                </a:tc>
                <a:tc>
                  <a:txBody>
                    <a:bodyPr/>
                    <a:lstStyle/>
                    <a:p>
                      <a:r>
                        <a:rPr lang="en-GB" sz="1700" dirty="0"/>
                        <a:t>Cathy</a:t>
                      </a:r>
                    </a:p>
                  </a:txBody>
                  <a:tcPr marL="121920" marR="121920" marT="54864" marB="54864"/>
                </a:tc>
                <a:tc>
                  <a:txBody>
                    <a:bodyPr/>
                    <a:lstStyle/>
                    <a:p>
                      <a:r>
                        <a:rPr lang="en-GB" sz="1700" dirty="0"/>
                        <a:t>MX</a:t>
                      </a:r>
                    </a:p>
                  </a:txBody>
                  <a:tcPr marL="121920" marR="121920" marT="54864" marB="54864"/>
                </a:tc>
                <a:extLst>
                  <a:ext uri="{0D108BD9-81ED-4DB2-BD59-A6C34878D82A}">
                    <a16:rowId xmlns:a16="http://schemas.microsoft.com/office/drawing/2014/main" val="10003"/>
                  </a:ext>
                </a:extLst>
              </a:tr>
              <a:tr h="445008">
                <a:tc>
                  <a:txBody>
                    <a:bodyPr/>
                    <a:lstStyle/>
                    <a:p>
                      <a:r>
                        <a:rPr lang="en-GB" sz="1700" dirty="0"/>
                        <a:t>D</a:t>
                      </a:r>
                    </a:p>
                  </a:txBody>
                  <a:tcPr marL="121920" marR="121920" marT="54864" marB="54864"/>
                </a:tc>
                <a:tc>
                  <a:txBody>
                    <a:bodyPr/>
                    <a:lstStyle/>
                    <a:p>
                      <a:r>
                        <a:rPr lang="en-GB" sz="1700" dirty="0"/>
                        <a:t>Daisy</a:t>
                      </a:r>
                    </a:p>
                  </a:txBody>
                  <a:tcPr marL="121920" marR="121920" marT="54864" marB="54864"/>
                </a:tc>
                <a:tc>
                  <a:txBody>
                    <a:bodyPr/>
                    <a:lstStyle/>
                    <a:p>
                      <a:r>
                        <a:rPr lang="en-GB" sz="1700" dirty="0"/>
                        <a:t>DE</a:t>
                      </a:r>
                    </a:p>
                  </a:txBody>
                  <a:tcPr marL="121920" marR="121920" marT="54864" marB="54864"/>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nvPr>
        </p:nvGraphicFramePr>
        <p:xfrm>
          <a:off x="8299459" y="426626"/>
          <a:ext cx="3325877" cy="2670048"/>
        </p:xfrm>
        <a:graphic>
          <a:graphicData uri="http://schemas.openxmlformats.org/drawingml/2006/table">
            <a:tbl>
              <a:tblPr firstRow="1" bandRow="1">
                <a:tableStyleId>{5C22544A-7EE6-4342-B048-85BDC9FD1C3A}</a:tableStyleId>
              </a:tblPr>
              <a:tblGrid>
                <a:gridCol w="1295824">
                  <a:extLst>
                    <a:ext uri="{9D8B030D-6E8A-4147-A177-3AD203B41FA5}">
                      <a16:colId xmlns:a16="http://schemas.microsoft.com/office/drawing/2014/main" val="20000"/>
                    </a:ext>
                  </a:extLst>
                </a:gridCol>
                <a:gridCol w="1175173">
                  <a:extLst>
                    <a:ext uri="{9D8B030D-6E8A-4147-A177-3AD203B41FA5}">
                      <a16:colId xmlns:a16="http://schemas.microsoft.com/office/drawing/2014/main" val="20001"/>
                    </a:ext>
                  </a:extLst>
                </a:gridCol>
                <a:gridCol w="854880">
                  <a:extLst>
                    <a:ext uri="{9D8B030D-6E8A-4147-A177-3AD203B41FA5}">
                      <a16:colId xmlns:a16="http://schemas.microsoft.com/office/drawing/2014/main" val="20002"/>
                    </a:ext>
                  </a:extLst>
                </a:gridCol>
              </a:tblGrid>
              <a:tr h="445008">
                <a:tc>
                  <a:txBody>
                    <a:bodyPr/>
                    <a:lstStyle/>
                    <a:p>
                      <a:r>
                        <a:rPr lang="en-GB" sz="1700" dirty="0" err="1"/>
                        <a:t>Order_id</a:t>
                      </a:r>
                      <a:endParaRPr lang="en-GB" sz="1700" dirty="0"/>
                    </a:p>
                  </a:txBody>
                  <a:tcPr marL="121920" marR="121920" marT="54864" marB="54864"/>
                </a:tc>
                <a:tc>
                  <a:txBody>
                    <a:bodyPr/>
                    <a:lstStyle/>
                    <a:p>
                      <a:r>
                        <a:rPr lang="en-GB" sz="1700" dirty="0" err="1"/>
                        <a:t>Cust_id</a:t>
                      </a:r>
                      <a:endParaRPr lang="en-GB" sz="1700" dirty="0"/>
                    </a:p>
                  </a:txBody>
                  <a:tcPr marL="121920" marR="121920" marT="54864" marB="54864"/>
                </a:tc>
                <a:tc>
                  <a:txBody>
                    <a:bodyPr/>
                    <a:lstStyle/>
                    <a:p>
                      <a:r>
                        <a:rPr lang="en-GB" sz="1700" dirty="0"/>
                        <a:t>Total</a:t>
                      </a:r>
                    </a:p>
                  </a:txBody>
                  <a:tcPr marL="121920" marR="121920" marT="54864" marB="54864"/>
                </a:tc>
                <a:extLst>
                  <a:ext uri="{0D108BD9-81ED-4DB2-BD59-A6C34878D82A}">
                    <a16:rowId xmlns:a16="http://schemas.microsoft.com/office/drawing/2014/main" val="10000"/>
                  </a:ext>
                </a:extLst>
              </a:tr>
              <a:tr h="445008">
                <a:tc>
                  <a:txBody>
                    <a:bodyPr/>
                    <a:lstStyle/>
                    <a:p>
                      <a:r>
                        <a:rPr lang="en-GB" sz="1700" dirty="0"/>
                        <a:t>1</a:t>
                      </a:r>
                    </a:p>
                  </a:txBody>
                  <a:tcPr marL="121920" marR="121920" marT="54864" marB="54864"/>
                </a:tc>
                <a:tc>
                  <a:txBody>
                    <a:bodyPr/>
                    <a:lstStyle/>
                    <a:p>
                      <a:r>
                        <a:rPr lang="en-GB" sz="1700" dirty="0"/>
                        <a:t>A</a:t>
                      </a:r>
                    </a:p>
                  </a:txBody>
                  <a:tcPr marL="121920" marR="121920" marT="54864" marB="54864"/>
                </a:tc>
                <a:tc>
                  <a:txBody>
                    <a:bodyPr/>
                    <a:lstStyle/>
                    <a:p>
                      <a:r>
                        <a:rPr lang="en-GB" sz="1700" dirty="0"/>
                        <a:t>1539</a:t>
                      </a:r>
                    </a:p>
                  </a:txBody>
                  <a:tcPr marL="121920" marR="121920" marT="54864" marB="54864"/>
                </a:tc>
                <a:extLst>
                  <a:ext uri="{0D108BD9-81ED-4DB2-BD59-A6C34878D82A}">
                    <a16:rowId xmlns:a16="http://schemas.microsoft.com/office/drawing/2014/main" val="10001"/>
                  </a:ext>
                </a:extLst>
              </a:tr>
              <a:tr h="445008">
                <a:tc>
                  <a:txBody>
                    <a:bodyPr/>
                    <a:lstStyle/>
                    <a:p>
                      <a:r>
                        <a:rPr lang="en-GB" sz="1700" dirty="0"/>
                        <a:t>2</a:t>
                      </a:r>
                    </a:p>
                  </a:txBody>
                  <a:tcPr marL="121920" marR="121920" marT="54864" marB="54864"/>
                </a:tc>
                <a:tc>
                  <a:txBody>
                    <a:bodyPr/>
                    <a:lstStyle/>
                    <a:p>
                      <a:r>
                        <a:rPr lang="en-GB" sz="1700" dirty="0"/>
                        <a:t>C</a:t>
                      </a:r>
                    </a:p>
                  </a:txBody>
                  <a:tcPr marL="121920" marR="121920" marT="54864" marB="54864"/>
                </a:tc>
                <a:tc>
                  <a:txBody>
                    <a:bodyPr/>
                    <a:lstStyle/>
                    <a:p>
                      <a:r>
                        <a:rPr lang="en-GB" sz="1700" dirty="0"/>
                        <a:t>1871</a:t>
                      </a:r>
                    </a:p>
                  </a:txBody>
                  <a:tcPr marL="121920" marR="121920" marT="54864" marB="54864"/>
                </a:tc>
                <a:extLst>
                  <a:ext uri="{0D108BD9-81ED-4DB2-BD59-A6C34878D82A}">
                    <a16:rowId xmlns:a16="http://schemas.microsoft.com/office/drawing/2014/main" val="10002"/>
                  </a:ext>
                </a:extLst>
              </a:tr>
              <a:tr h="445008">
                <a:tc>
                  <a:txBody>
                    <a:bodyPr/>
                    <a:lstStyle/>
                    <a:p>
                      <a:r>
                        <a:rPr lang="en-GB" sz="1700" dirty="0"/>
                        <a:t>3</a:t>
                      </a:r>
                    </a:p>
                  </a:txBody>
                  <a:tcPr marL="121920" marR="121920" marT="54864" marB="54864"/>
                </a:tc>
                <a:tc>
                  <a:txBody>
                    <a:bodyPr/>
                    <a:lstStyle/>
                    <a:p>
                      <a:r>
                        <a:rPr lang="en-GB" sz="1700" dirty="0"/>
                        <a:t>A</a:t>
                      </a:r>
                    </a:p>
                  </a:txBody>
                  <a:tcPr marL="121920" marR="121920" marT="54864" marB="54864"/>
                </a:tc>
                <a:tc>
                  <a:txBody>
                    <a:bodyPr/>
                    <a:lstStyle/>
                    <a:p>
                      <a:r>
                        <a:rPr lang="en-GB" sz="1700" dirty="0"/>
                        <a:t>6352</a:t>
                      </a:r>
                    </a:p>
                  </a:txBody>
                  <a:tcPr marL="121920" marR="121920" marT="54864" marB="54864"/>
                </a:tc>
                <a:extLst>
                  <a:ext uri="{0D108BD9-81ED-4DB2-BD59-A6C34878D82A}">
                    <a16:rowId xmlns:a16="http://schemas.microsoft.com/office/drawing/2014/main" val="10003"/>
                  </a:ext>
                </a:extLst>
              </a:tr>
              <a:tr h="445008">
                <a:tc>
                  <a:txBody>
                    <a:bodyPr/>
                    <a:lstStyle/>
                    <a:p>
                      <a:r>
                        <a:rPr lang="en-GB" sz="1700" dirty="0"/>
                        <a:t>4</a:t>
                      </a:r>
                    </a:p>
                  </a:txBody>
                  <a:tcPr marL="121920" marR="121920" marT="54864" marB="54864"/>
                </a:tc>
                <a:tc>
                  <a:txBody>
                    <a:bodyPr/>
                    <a:lstStyle/>
                    <a:p>
                      <a:r>
                        <a:rPr lang="en-GB" sz="1700" dirty="0"/>
                        <a:t>B</a:t>
                      </a:r>
                    </a:p>
                  </a:txBody>
                  <a:tcPr marL="121920" marR="121920" marT="54864" marB="54864"/>
                </a:tc>
                <a:tc>
                  <a:txBody>
                    <a:bodyPr/>
                    <a:lstStyle/>
                    <a:p>
                      <a:r>
                        <a:rPr lang="en-GB" sz="1700" dirty="0"/>
                        <a:t>1456</a:t>
                      </a:r>
                    </a:p>
                  </a:txBody>
                  <a:tcPr marL="121920" marR="121920" marT="54864" marB="54864"/>
                </a:tc>
                <a:extLst>
                  <a:ext uri="{0D108BD9-81ED-4DB2-BD59-A6C34878D82A}">
                    <a16:rowId xmlns:a16="http://schemas.microsoft.com/office/drawing/2014/main" val="10004"/>
                  </a:ext>
                </a:extLst>
              </a:tr>
              <a:tr h="445008">
                <a:tc>
                  <a:txBody>
                    <a:bodyPr/>
                    <a:lstStyle/>
                    <a:p>
                      <a:r>
                        <a:rPr lang="en-GB" sz="1700" dirty="0"/>
                        <a:t>5</a:t>
                      </a:r>
                    </a:p>
                  </a:txBody>
                  <a:tcPr marL="121920" marR="121920" marT="54864" marB="54864"/>
                </a:tc>
                <a:tc>
                  <a:txBody>
                    <a:bodyPr/>
                    <a:lstStyle/>
                    <a:p>
                      <a:r>
                        <a:rPr lang="en-GB" sz="1700" dirty="0"/>
                        <a:t>Z</a:t>
                      </a:r>
                    </a:p>
                  </a:txBody>
                  <a:tcPr marL="121920" marR="121920" marT="54864" marB="54864"/>
                </a:tc>
                <a:tc>
                  <a:txBody>
                    <a:bodyPr/>
                    <a:lstStyle/>
                    <a:p>
                      <a:r>
                        <a:rPr lang="en-GB" sz="1700" dirty="0"/>
                        <a:t>2137</a:t>
                      </a:r>
                    </a:p>
                  </a:txBody>
                  <a:tcPr marL="121920" marR="121920" marT="54864" marB="54864"/>
                </a:tc>
                <a:extLst>
                  <a:ext uri="{0D108BD9-81ED-4DB2-BD59-A6C34878D82A}">
                    <a16:rowId xmlns:a16="http://schemas.microsoft.com/office/drawing/2014/main" val="10005"/>
                  </a:ext>
                </a:extLst>
              </a:tr>
            </a:tbl>
          </a:graphicData>
        </a:graphic>
      </p:graphicFrame>
      <p:cxnSp>
        <p:nvCxnSpPr>
          <p:cNvPr id="10" name="Elbow Connector 9"/>
          <p:cNvCxnSpPr>
            <a:stCxn id="5" idx="2"/>
          </p:cNvCxnSpPr>
          <p:nvPr/>
        </p:nvCxnSpPr>
        <p:spPr>
          <a:xfrm rot="16200000" flipH="1">
            <a:off x="6936105" y="2050872"/>
            <a:ext cx="955483" cy="218150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7" idx="2"/>
          </p:cNvCxnSpPr>
          <p:nvPr/>
        </p:nvCxnSpPr>
        <p:spPr>
          <a:xfrm rot="5400000">
            <a:off x="8972154" y="2629119"/>
            <a:ext cx="522690" cy="14578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24" name="Table 23"/>
          <p:cNvGraphicFramePr>
            <a:graphicFrameLocks noGrp="1"/>
          </p:cNvGraphicFramePr>
          <p:nvPr>
            <p:extLst>
              <p:ext uri="{D42A27DB-BD31-4B8C-83A1-F6EECF244321}">
                <p14:modId xmlns:p14="http://schemas.microsoft.com/office/powerpoint/2010/main" val="3019030909"/>
              </p:ext>
            </p:extLst>
          </p:nvPr>
        </p:nvGraphicFramePr>
        <p:xfrm>
          <a:off x="6766179" y="3665536"/>
          <a:ext cx="3476837" cy="2670048"/>
        </p:xfrm>
        <a:graphic>
          <a:graphicData uri="http://schemas.openxmlformats.org/drawingml/2006/table">
            <a:tbl>
              <a:tblPr firstRow="1" bandRow="1">
                <a:tableStyleId>{5C22544A-7EE6-4342-B048-85BDC9FD1C3A}</a:tableStyleId>
              </a:tblPr>
              <a:tblGrid>
                <a:gridCol w="1175173">
                  <a:extLst>
                    <a:ext uri="{9D8B030D-6E8A-4147-A177-3AD203B41FA5}">
                      <a16:colId xmlns:a16="http://schemas.microsoft.com/office/drawing/2014/main" val="20000"/>
                    </a:ext>
                  </a:extLst>
                </a:gridCol>
                <a:gridCol w="1086273">
                  <a:extLst>
                    <a:ext uri="{9D8B030D-6E8A-4147-A177-3AD203B41FA5}">
                      <a16:colId xmlns:a16="http://schemas.microsoft.com/office/drawing/2014/main" val="20001"/>
                    </a:ext>
                  </a:extLst>
                </a:gridCol>
                <a:gridCol w="1215391">
                  <a:extLst>
                    <a:ext uri="{9D8B030D-6E8A-4147-A177-3AD203B41FA5}">
                      <a16:colId xmlns:a16="http://schemas.microsoft.com/office/drawing/2014/main" val="20002"/>
                    </a:ext>
                  </a:extLst>
                </a:gridCol>
              </a:tblGrid>
              <a:tr h="445008">
                <a:tc>
                  <a:txBody>
                    <a:bodyPr/>
                    <a:lstStyle/>
                    <a:p>
                      <a:r>
                        <a:rPr lang="en-GB" sz="1700" dirty="0" err="1"/>
                        <a:t>Cust_id</a:t>
                      </a:r>
                      <a:endParaRPr lang="en-GB" sz="1700" dirty="0"/>
                    </a:p>
                  </a:txBody>
                  <a:tcPr marL="121920" marR="121920" marT="54864" marB="54864"/>
                </a:tc>
                <a:tc>
                  <a:txBody>
                    <a:bodyPr/>
                    <a:lstStyle/>
                    <a:p>
                      <a:r>
                        <a:rPr lang="en-GB" sz="1700" dirty="0"/>
                        <a:t>Name</a:t>
                      </a:r>
                    </a:p>
                  </a:txBody>
                  <a:tcPr marL="121920" marR="121920" marT="54864" marB="54864"/>
                </a:tc>
                <a:tc>
                  <a:txBody>
                    <a:bodyPr/>
                    <a:lstStyle/>
                    <a:p>
                      <a:r>
                        <a:rPr lang="en-GB" sz="1700" dirty="0"/>
                        <a:t>Total</a:t>
                      </a:r>
                    </a:p>
                  </a:txBody>
                  <a:tcPr marL="121920" marR="121920" marT="54864" marB="54864"/>
                </a:tc>
                <a:extLst>
                  <a:ext uri="{0D108BD9-81ED-4DB2-BD59-A6C34878D82A}">
                    <a16:rowId xmlns:a16="http://schemas.microsoft.com/office/drawing/2014/main" val="10000"/>
                  </a:ext>
                </a:extLst>
              </a:tr>
              <a:tr h="445008">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1539</a:t>
                      </a:r>
                    </a:p>
                  </a:txBody>
                  <a:tcPr marL="121920" marR="121920" marT="54864" marB="54864"/>
                </a:tc>
                <a:extLst>
                  <a:ext uri="{0D108BD9-81ED-4DB2-BD59-A6C34878D82A}">
                    <a16:rowId xmlns:a16="http://schemas.microsoft.com/office/drawing/2014/main" val="10001"/>
                  </a:ext>
                </a:extLst>
              </a:tr>
              <a:tr h="445008">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6352</a:t>
                      </a:r>
                    </a:p>
                  </a:txBody>
                  <a:tcPr marL="121920" marR="121920" marT="54864" marB="54864"/>
                </a:tc>
                <a:extLst>
                  <a:ext uri="{0D108BD9-81ED-4DB2-BD59-A6C34878D82A}">
                    <a16:rowId xmlns:a16="http://schemas.microsoft.com/office/drawing/2014/main" val="10002"/>
                  </a:ext>
                </a:extLst>
              </a:tr>
              <a:tr h="445008">
                <a:tc>
                  <a:txBody>
                    <a:bodyPr/>
                    <a:lstStyle/>
                    <a:p>
                      <a:r>
                        <a:rPr lang="en-GB" sz="1700" dirty="0"/>
                        <a:t>B</a:t>
                      </a:r>
                    </a:p>
                  </a:txBody>
                  <a:tcPr marL="121920" marR="121920" marT="54864" marB="54864"/>
                </a:tc>
                <a:tc>
                  <a:txBody>
                    <a:bodyPr/>
                    <a:lstStyle/>
                    <a:p>
                      <a:r>
                        <a:rPr lang="en-GB" sz="1700" dirty="0"/>
                        <a:t>Brian</a:t>
                      </a:r>
                    </a:p>
                  </a:txBody>
                  <a:tcPr marL="121920" marR="121920" marT="54864" marB="54864"/>
                </a:tc>
                <a:tc>
                  <a:txBody>
                    <a:bodyPr/>
                    <a:lstStyle/>
                    <a:p>
                      <a:r>
                        <a:rPr lang="en-GB" sz="1700" dirty="0"/>
                        <a:t>1456</a:t>
                      </a:r>
                    </a:p>
                  </a:txBody>
                  <a:tcPr marL="121920" marR="121920" marT="54864" marB="54864"/>
                </a:tc>
                <a:extLst>
                  <a:ext uri="{0D108BD9-81ED-4DB2-BD59-A6C34878D82A}">
                    <a16:rowId xmlns:a16="http://schemas.microsoft.com/office/drawing/2014/main" val="10003"/>
                  </a:ext>
                </a:extLst>
              </a:tr>
              <a:tr h="445008">
                <a:tc>
                  <a:txBody>
                    <a:bodyPr/>
                    <a:lstStyle/>
                    <a:p>
                      <a:r>
                        <a:rPr lang="en-GB" sz="1700" dirty="0"/>
                        <a:t>C</a:t>
                      </a:r>
                    </a:p>
                  </a:txBody>
                  <a:tcPr marL="121920" marR="121920" marT="54864" marB="54864"/>
                </a:tc>
                <a:tc>
                  <a:txBody>
                    <a:bodyPr/>
                    <a:lstStyle/>
                    <a:p>
                      <a:r>
                        <a:rPr lang="en-GB" sz="1700" dirty="0"/>
                        <a:t>Cathy</a:t>
                      </a:r>
                    </a:p>
                  </a:txBody>
                  <a:tcPr marL="121920" marR="121920" marT="54864" marB="54864"/>
                </a:tc>
                <a:tc>
                  <a:txBody>
                    <a:bodyPr/>
                    <a:lstStyle/>
                    <a:p>
                      <a:r>
                        <a:rPr lang="en-GB" sz="1700" dirty="0"/>
                        <a:t>1871</a:t>
                      </a:r>
                    </a:p>
                  </a:txBody>
                  <a:tcPr marL="121920" marR="121920" marT="54864" marB="54864"/>
                </a:tc>
                <a:extLst>
                  <a:ext uri="{0D108BD9-81ED-4DB2-BD59-A6C34878D82A}">
                    <a16:rowId xmlns:a16="http://schemas.microsoft.com/office/drawing/2014/main" val="1440498071"/>
                  </a:ext>
                </a:extLst>
              </a:tr>
              <a:tr h="445008">
                <a:tc>
                  <a:txBody>
                    <a:bodyPr/>
                    <a:lstStyle/>
                    <a:p>
                      <a:r>
                        <a:rPr lang="en-GB" sz="1700" dirty="0"/>
                        <a:t>D</a:t>
                      </a:r>
                    </a:p>
                  </a:txBody>
                  <a:tcPr marL="121920" marR="121920" marT="54864" marB="54864"/>
                </a:tc>
                <a:tc>
                  <a:txBody>
                    <a:bodyPr/>
                    <a:lstStyle/>
                    <a:p>
                      <a:r>
                        <a:rPr lang="en-GB" sz="1700" dirty="0"/>
                        <a:t>Daisy</a:t>
                      </a:r>
                    </a:p>
                  </a:txBody>
                  <a:tcPr marL="121920" marR="121920" marT="54864" marB="54864"/>
                </a:tc>
                <a:tc>
                  <a:txBody>
                    <a:bodyPr/>
                    <a:lstStyle/>
                    <a:p>
                      <a:r>
                        <a:rPr lang="en-GB" sz="1700" dirty="0"/>
                        <a:t>NULL</a:t>
                      </a:r>
                    </a:p>
                  </a:txBody>
                  <a:tcPr marL="121920" marR="121920" marT="54864" marB="54864"/>
                </a:tc>
                <a:extLst>
                  <a:ext uri="{0D108BD9-81ED-4DB2-BD59-A6C34878D82A}">
                    <a16:rowId xmlns:a16="http://schemas.microsoft.com/office/drawing/2014/main" val="2623156854"/>
                  </a:ext>
                </a:extLst>
              </a:tr>
            </a:tbl>
          </a:graphicData>
        </a:graphic>
      </p:graphicFrame>
    </p:spTree>
    <p:extLst>
      <p:ext uri="{BB962C8B-B14F-4D97-AF65-F5344CB8AC3E}">
        <p14:creationId xmlns:p14="http://schemas.microsoft.com/office/powerpoint/2010/main" val="74065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sz="quarter" idx="15"/>
          </p:nvPr>
        </p:nvSpPr>
        <p:spPr>
          <a:xfrm>
            <a:off x="414000" y="1544760"/>
            <a:ext cx="3760738" cy="4546800"/>
          </a:xfrm>
        </p:spPr>
        <p:txBody>
          <a:bodyPr/>
          <a:lstStyle/>
          <a:p>
            <a:pPr marL="0" indent="0">
              <a:buNone/>
            </a:pPr>
            <a:r>
              <a:rPr lang="en-GB" dirty="0"/>
              <a:t>SELECT </a:t>
            </a:r>
            <a:r>
              <a:rPr lang="en-GB" dirty="0" err="1"/>
              <a:t>c.Cust_id</a:t>
            </a:r>
            <a:r>
              <a:rPr lang="en-GB" dirty="0"/>
              <a:t>, Name,</a:t>
            </a:r>
          </a:p>
          <a:p>
            <a:pPr marL="0" indent="0">
              <a:buNone/>
            </a:pPr>
            <a:r>
              <a:rPr lang="en-GB" dirty="0"/>
              <a:t>Total FROM customers c </a:t>
            </a:r>
          </a:p>
          <a:p>
            <a:pPr marL="0" indent="0">
              <a:buNone/>
            </a:pPr>
            <a:r>
              <a:rPr lang="en-GB" dirty="0"/>
              <a:t>RIGHT OUTER JOIN orders o </a:t>
            </a:r>
          </a:p>
          <a:p>
            <a:pPr marL="0" indent="0">
              <a:buNone/>
            </a:pPr>
            <a:r>
              <a:rPr lang="en-GB" dirty="0"/>
              <a:t>ON </a:t>
            </a:r>
            <a:r>
              <a:rPr lang="en-GB" dirty="0" err="1"/>
              <a:t>c.Cust_id</a:t>
            </a:r>
            <a:r>
              <a:rPr lang="en-GB" dirty="0"/>
              <a:t> = </a:t>
            </a:r>
            <a:r>
              <a:rPr lang="en-GB" dirty="0" err="1"/>
              <a:t>o.Cust_id</a:t>
            </a:r>
            <a:r>
              <a:rPr lang="en-GB" dirty="0"/>
              <a:t>;</a:t>
            </a:r>
          </a:p>
        </p:txBody>
      </p:sp>
      <p:sp>
        <p:nvSpPr>
          <p:cNvPr id="4" name="Title 3"/>
          <p:cNvSpPr>
            <a:spLocks noGrp="1"/>
          </p:cNvSpPr>
          <p:nvPr>
            <p:ph type="title"/>
          </p:nvPr>
        </p:nvSpPr>
        <p:spPr/>
        <p:txBody>
          <a:bodyPr>
            <a:normAutofit fontScale="90000"/>
          </a:bodyPr>
          <a:lstStyle/>
          <a:p>
            <a:r>
              <a:rPr lang="en-GB" dirty="0"/>
              <a:t>Right Outer</a:t>
            </a:r>
            <a:endParaRPr lang="en-US" dirty="0"/>
          </a:p>
        </p:txBody>
      </p:sp>
      <p:graphicFrame>
        <p:nvGraphicFramePr>
          <p:cNvPr id="5" name="Table 4"/>
          <p:cNvGraphicFramePr>
            <a:graphicFrameLocks noGrp="1"/>
          </p:cNvGraphicFramePr>
          <p:nvPr>
            <p:extLst/>
          </p:nvPr>
        </p:nvGraphicFramePr>
        <p:xfrm>
          <a:off x="4584678" y="438841"/>
          <a:ext cx="3476837" cy="2225040"/>
        </p:xfrm>
        <a:graphic>
          <a:graphicData uri="http://schemas.openxmlformats.org/drawingml/2006/table">
            <a:tbl>
              <a:tblPr firstRow="1" bandRow="1">
                <a:tableStyleId>{5C22544A-7EE6-4342-B048-85BDC9FD1C3A}</a:tableStyleId>
              </a:tblPr>
              <a:tblGrid>
                <a:gridCol w="1175173">
                  <a:extLst>
                    <a:ext uri="{9D8B030D-6E8A-4147-A177-3AD203B41FA5}">
                      <a16:colId xmlns:a16="http://schemas.microsoft.com/office/drawing/2014/main" val="20000"/>
                    </a:ext>
                  </a:extLst>
                </a:gridCol>
                <a:gridCol w="1086273">
                  <a:extLst>
                    <a:ext uri="{9D8B030D-6E8A-4147-A177-3AD203B41FA5}">
                      <a16:colId xmlns:a16="http://schemas.microsoft.com/office/drawing/2014/main" val="20001"/>
                    </a:ext>
                  </a:extLst>
                </a:gridCol>
                <a:gridCol w="1215391">
                  <a:extLst>
                    <a:ext uri="{9D8B030D-6E8A-4147-A177-3AD203B41FA5}">
                      <a16:colId xmlns:a16="http://schemas.microsoft.com/office/drawing/2014/main" val="20002"/>
                    </a:ext>
                  </a:extLst>
                </a:gridCol>
              </a:tblGrid>
              <a:tr h="445008">
                <a:tc>
                  <a:txBody>
                    <a:bodyPr/>
                    <a:lstStyle/>
                    <a:p>
                      <a:r>
                        <a:rPr lang="en-GB" sz="1700" dirty="0" err="1"/>
                        <a:t>Cust_id</a:t>
                      </a:r>
                      <a:endParaRPr lang="en-GB" sz="1700" dirty="0"/>
                    </a:p>
                  </a:txBody>
                  <a:tcPr marL="121920" marR="121920" marT="54864" marB="54864"/>
                </a:tc>
                <a:tc>
                  <a:txBody>
                    <a:bodyPr/>
                    <a:lstStyle/>
                    <a:p>
                      <a:r>
                        <a:rPr lang="en-GB" sz="1700" baseline="0" dirty="0"/>
                        <a:t>N</a:t>
                      </a:r>
                      <a:r>
                        <a:rPr lang="en-GB" sz="1700" dirty="0"/>
                        <a:t>ame</a:t>
                      </a:r>
                    </a:p>
                  </a:txBody>
                  <a:tcPr marL="121920" marR="121920" marT="54864" marB="54864"/>
                </a:tc>
                <a:tc>
                  <a:txBody>
                    <a:bodyPr/>
                    <a:lstStyle/>
                    <a:p>
                      <a:r>
                        <a:rPr lang="en-GB" sz="1700" dirty="0"/>
                        <a:t>Country</a:t>
                      </a:r>
                    </a:p>
                  </a:txBody>
                  <a:tcPr marL="121920" marR="121920" marT="54864" marB="54864"/>
                </a:tc>
                <a:extLst>
                  <a:ext uri="{0D108BD9-81ED-4DB2-BD59-A6C34878D82A}">
                    <a16:rowId xmlns:a16="http://schemas.microsoft.com/office/drawing/2014/main" val="10000"/>
                  </a:ext>
                </a:extLst>
              </a:tr>
              <a:tr h="445008">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US</a:t>
                      </a:r>
                    </a:p>
                  </a:txBody>
                  <a:tcPr marL="121920" marR="121920" marT="54864" marB="54864"/>
                </a:tc>
                <a:extLst>
                  <a:ext uri="{0D108BD9-81ED-4DB2-BD59-A6C34878D82A}">
                    <a16:rowId xmlns:a16="http://schemas.microsoft.com/office/drawing/2014/main" val="10001"/>
                  </a:ext>
                </a:extLst>
              </a:tr>
              <a:tr h="445008">
                <a:tc>
                  <a:txBody>
                    <a:bodyPr/>
                    <a:lstStyle/>
                    <a:p>
                      <a:r>
                        <a:rPr lang="en-GB" sz="1700" dirty="0"/>
                        <a:t>B</a:t>
                      </a:r>
                    </a:p>
                  </a:txBody>
                  <a:tcPr marL="121920" marR="121920" marT="54864" marB="54864"/>
                </a:tc>
                <a:tc>
                  <a:txBody>
                    <a:bodyPr/>
                    <a:lstStyle/>
                    <a:p>
                      <a:r>
                        <a:rPr lang="en-GB" sz="1700" dirty="0"/>
                        <a:t>Brian</a:t>
                      </a:r>
                    </a:p>
                  </a:txBody>
                  <a:tcPr marL="121920" marR="121920" marT="54864" marB="54864"/>
                </a:tc>
                <a:tc>
                  <a:txBody>
                    <a:bodyPr/>
                    <a:lstStyle/>
                    <a:p>
                      <a:r>
                        <a:rPr lang="en-GB" sz="1700" dirty="0"/>
                        <a:t>CA</a:t>
                      </a:r>
                    </a:p>
                  </a:txBody>
                  <a:tcPr marL="121920" marR="121920" marT="54864" marB="54864"/>
                </a:tc>
                <a:extLst>
                  <a:ext uri="{0D108BD9-81ED-4DB2-BD59-A6C34878D82A}">
                    <a16:rowId xmlns:a16="http://schemas.microsoft.com/office/drawing/2014/main" val="10002"/>
                  </a:ext>
                </a:extLst>
              </a:tr>
              <a:tr h="445008">
                <a:tc>
                  <a:txBody>
                    <a:bodyPr/>
                    <a:lstStyle/>
                    <a:p>
                      <a:r>
                        <a:rPr lang="en-GB" sz="1700" dirty="0"/>
                        <a:t>C</a:t>
                      </a:r>
                    </a:p>
                  </a:txBody>
                  <a:tcPr marL="121920" marR="121920" marT="54864" marB="54864"/>
                </a:tc>
                <a:tc>
                  <a:txBody>
                    <a:bodyPr/>
                    <a:lstStyle/>
                    <a:p>
                      <a:r>
                        <a:rPr lang="en-GB" sz="1700" dirty="0"/>
                        <a:t>Cathy</a:t>
                      </a:r>
                    </a:p>
                  </a:txBody>
                  <a:tcPr marL="121920" marR="121920" marT="54864" marB="54864"/>
                </a:tc>
                <a:tc>
                  <a:txBody>
                    <a:bodyPr/>
                    <a:lstStyle/>
                    <a:p>
                      <a:r>
                        <a:rPr lang="en-GB" sz="1700" dirty="0"/>
                        <a:t>MX</a:t>
                      </a:r>
                    </a:p>
                  </a:txBody>
                  <a:tcPr marL="121920" marR="121920" marT="54864" marB="54864"/>
                </a:tc>
                <a:extLst>
                  <a:ext uri="{0D108BD9-81ED-4DB2-BD59-A6C34878D82A}">
                    <a16:rowId xmlns:a16="http://schemas.microsoft.com/office/drawing/2014/main" val="10003"/>
                  </a:ext>
                </a:extLst>
              </a:tr>
              <a:tr h="445008">
                <a:tc>
                  <a:txBody>
                    <a:bodyPr/>
                    <a:lstStyle/>
                    <a:p>
                      <a:r>
                        <a:rPr lang="en-GB" sz="1700" dirty="0"/>
                        <a:t>D</a:t>
                      </a:r>
                    </a:p>
                  </a:txBody>
                  <a:tcPr marL="121920" marR="121920" marT="54864" marB="54864"/>
                </a:tc>
                <a:tc>
                  <a:txBody>
                    <a:bodyPr/>
                    <a:lstStyle/>
                    <a:p>
                      <a:r>
                        <a:rPr lang="en-GB" sz="1700" dirty="0"/>
                        <a:t>Daisy</a:t>
                      </a:r>
                    </a:p>
                  </a:txBody>
                  <a:tcPr marL="121920" marR="121920" marT="54864" marB="54864"/>
                </a:tc>
                <a:tc>
                  <a:txBody>
                    <a:bodyPr/>
                    <a:lstStyle/>
                    <a:p>
                      <a:r>
                        <a:rPr lang="en-GB" sz="1700" dirty="0"/>
                        <a:t>DE</a:t>
                      </a:r>
                    </a:p>
                  </a:txBody>
                  <a:tcPr marL="121920" marR="121920" marT="54864" marB="54864"/>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nvPr>
        </p:nvGraphicFramePr>
        <p:xfrm>
          <a:off x="8299459" y="426626"/>
          <a:ext cx="3325877" cy="2670048"/>
        </p:xfrm>
        <a:graphic>
          <a:graphicData uri="http://schemas.openxmlformats.org/drawingml/2006/table">
            <a:tbl>
              <a:tblPr firstRow="1" bandRow="1">
                <a:tableStyleId>{5C22544A-7EE6-4342-B048-85BDC9FD1C3A}</a:tableStyleId>
              </a:tblPr>
              <a:tblGrid>
                <a:gridCol w="1295824">
                  <a:extLst>
                    <a:ext uri="{9D8B030D-6E8A-4147-A177-3AD203B41FA5}">
                      <a16:colId xmlns:a16="http://schemas.microsoft.com/office/drawing/2014/main" val="20000"/>
                    </a:ext>
                  </a:extLst>
                </a:gridCol>
                <a:gridCol w="1175173">
                  <a:extLst>
                    <a:ext uri="{9D8B030D-6E8A-4147-A177-3AD203B41FA5}">
                      <a16:colId xmlns:a16="http://schemas.microsoft.com/office/drawing/2014/main" val="20001"/>
                    </a:ext>
                  </a:extLst>
                </a:gridCol>
                <a:gridCol w="854880">
                  <a:extLst>
                    <a:ext uri="{9D8B030D-6E8A-4147-A177-3AD203B41FA5}">
                      <a16:colId xmlns:a16="http://schemas.microsoft.com/office/drawing/2014/main" val="20002"/>
                    </a:ext>
                  </a:extLst>
                </a:gridCol>
              </a:tblGrid>
              <a:tr h="445008">
                <a:tc>
                  <a:txBody>
                    <a:bodyPr/>
                    <a:lstStyle/>
                    <a:p>
                      <a:r>
                        <a:rPr lang="en-GB" sz="1700" dirty="0" err="1"/>
                        <a:t>Order_id</a:t>
                      </a:r>
                      <a:endParaRPr lang="en-GB" sz="1700" dirty="0"/>
                    </a:p>
                  </a:txBody>
                  <a:tcPr marL="121920" marR="121920" marT="54864" marB="54864"/>
                </a:tc>
                <a:tc>
                  <a:txBody>
                    <a:bodyPr/>
                    <a:lstStyle/>
                    <a:p>
                      <a:r>
                        <a:rPr lang="en-GB" sz="1700" dirty="0" err="1"/>
                        <a:t>Cust_id</a:t>
                      </a:r>
                      <a:endParaRPr lang="en-GB" sz="1700" dirty="0"/>
                    </a:p>
                  </a:txBody>
                  <a:tcPr marL="121920" marR="121920" marT="54864" marB="54864"/>
                </a:tc>
                <a:tc>
                  <a:txBody>
                    <a:bodyPr/>
                    <a:lstStyle/>
                    <a:p>
                      <a:r>
                        <a:rPr lang="en-GB" sz="1700" dirty="0"/>
                        <a:t>Total</a:t>
                      </a:r>
                    </a:p>
                  </a:txBody>
                  <a:tcPr marL="121920" marR="121920" marT="54864" marB="54864"/>
                </a:tc>
                <a:extLst>
                  <a:ext uri="{0D108BD9-81ED-4DB2-BD59-A6C34878D82A}">
                    <a16:rowId xmlns:a16="http://schemas.microsoft.com/office/drawing/2014/main" val="10000"/>
                  </a:ext>
                </a:extLst>
              </a:tr>
              <a:tr h="445008">
                <a:tc>
                  <a:txBody>
                    <a:bodyPr/>
                    <a:lstStyle/>
                    <a:p>
                      <a:r>
                        <a:rPr lang="en-GB" sz="1700" dirty="0"/>
                        <a:t>1</a:t>
                      </a:r>
                    </a:p>
                  </a:txBody>
                  <a:tcPr marL="121920" marR="121920" marT="54864" marB="54864"/>
                </a:tc>
                <a:tc>
                  <a:txBody>
                    <a:bodyPr/>
                    <a:lstStyle/>
                    <a:p>
                      <a:r>
                        <a:rPr lang="en-GB" sz="1700" dirty="0"/>
                        <a:t>A</a:t>
                      </a:r>
                    </a:p>
                  </a:txBody>
                  <a:tcPr marL="121920" marR="121920" marT="54864" marB="54864"/>
                </a:tc>
                <a:tc>
                  <a:txBody>
                    <a:bodyPr/>
                    <a:lstStyle/>
                    <a:p>
                      <a:r>
                        <a:rPr lang="en-GB" sz="1700" dirty="0"/>
                        <a:t>1539</a:t>
                      </a:r>
                    </a:p>
                  </a:txBody>
                  <a:tcPr marL="121920" marR="121920" marT="54864" marB="54864"/>
                </a:tc>
                <a:extLst>
                  <a:ext uri="{0D108BD9-81ED-4DB2-BD59-A6C34878D82A}">
                    <a16:rowId xmlns:a16="http://schemas.microsoft.com/office/drawing/2014/main" val="10001"/>
                  </a:ext>
                </a:extLst>
              </a:tr>
              <a:tr h="445008">
                <a:tc>
                  <a:txBody>
                    <a:bodyPr/>
                    <a:lstStyle/>
                    <a:p>
                      <a:r>
                        <a:rPr lang="en-GB" sz="1700" dirty="0"/>
                        <a:t>2</a:t>
                      </a:r>
                    </a:p>
                  </a:txBody>
                  <a:tcPr marL="121920" marR="121920" marT="54864" marB="54864"/>
                </a:tc>
                <a:tc>
                  <a:txBody>
                    <a:bodyPr/>
                    <a:lstStyle/>
                    <a:p>
                      <a:r>
                        <a:rPr lang="en-GB" sz="1700" dirty="0"/>
                        <a:t>C</a:t>
                      </a:r>
                    </a:p>
                  </a:txBody>
                  <a:tcPr marL="121920" marR="121920" marT="54864" marB="54864"/>
                </a:tc>
                <a:tc>
                  <a:txBody>
                    <a:bodyPr/>
                    <a:lstStyle/>
                    <a:p>
                      <a:r>
                        <a:rPr lang="en-GB" sz="1700" dirty="0"/>
                        <a:t>1871</a:t>
                      </a:r>
                    </a:p>
                  </a:txBody>
                  <a:tcPr marL="121920" marR="121920" marT="54864" marB="54864"/>
                </a:tc>
                <a:extLst>
                  <a:ext uri="{0D108BD9-81ED-4DB2-BD59-A6C34878D82A}">
                    <a16:rowId xmlns:a16="http://schemas.microsoft.com/office/drawing/2014/main" val="10002"/>
                  </a:ext>
                </a:extLst>
              </a:tr>
              <a:tr h="445008">
                <a:tc>
                  <a:txBody>
                    <a:bodyPr/>
                    <a:lstStyle/>
                    <a:p>
                      <a:r>
                        <a:rPr lang="en-GB" sz="1700" dirty="0"/>
                        <a:t>3</a:t>
                      </a:r>
                    </a:p>
                  </a:txBody>
                  <a:tcPr marL="121920" marR="121920" marT="54864" marB="54864"/>
                </a:tc>
                <a:tc>
                  <a:txBody>
                    <a:bodyPr/>
                    <a:lstStyle/>
                    <a:p>
                      <a:r>
                        <a:rPr lang="en-GB" sz="1700" dirty="0"/>
                        <a:t>A</a:t>
                      </a:r>
                    </a:p>
                  </a:txBody>
                  <a:tcPr marL="121920" marR="121920" marT="54864" marB="54864"/>
                </a:tc>
                <a:tc>
                  <a:txBody>
                    <a:bodyPr/>
                    <a:lstStyle/>
                    <a:p>
                      <a:r>
                        <a:rPr lang="en-GB" sz="1700" dirty="0"/>
                        <a:t>6352</a:t>
                      </a:r>
                    </a:p>
                  </a:txBody>
                  <a:tcPr marL="121920" marR="121920" marT="54864" marB="54864"/>
                </a:tc>
                <a:extLst>
                  <a:ext uri="{0D108BD9-81ED-4DB2-BD59-A6C34878D82A}">
                    <a16:rowId xmlns:a16="http://schemas.microsoft.com/office/drawing/2014/main" val="10003"/>
                  </a:ext>
                </a:extLst>
              </a:tr>
              <a:tr h="445008">
                <a:tc>
                  <a:txBody>
                    <a:bodyPr/>
                    <a:lstStyle/>
                    <a:p>
                      <a:r>
                        <a:rPr lang="en-GB" sz="1700" dirty="0"/>
                        <a:t>4</a:t>
                      </a:r>
                    </a:p>
                  </a:txBody>
                  <a:tcPr marL="121920" marR="121920" marT="54864" marB="54864"/>
                </a:tc>
                <a:tc>
                  <a:txBody>
                    <a:bodyPr/>
                    <a:lstStyle/>
                    <a:p>
                      <a:r>
                        <a:rPr lang="en-GB" sz="1700" dirty="0"/>
                        <a:t>B</a:t>
                      </a:r>
                    </a:p>
                  </a:txBody>
                  <a:tcPr marL="121920" marR="121920" marT="54864" marB="54864"/>
                </a:tc>
                <a:tc>
                  <a:txBody>
                    <a:bodyPr/>
                    <a:lstStyle/>
                    <a:p>
                      <a:r>
                        <a:rPr lang="en-GB" sz="1700" dirty="0"/>
                        <a:t>1456</a:t>
                      </a:r>
                    </a:p>
                  </a:txBody>
                  <a:tcPr marL="121920" marR="121920" marT="54864" marB="54864"/>
                </a:tc>
                <a:extLst>
                  <a:ext uri="{0D108BD9-81ED-4DB2-BD59-A6C34878D82A}">
                    <a16:rowId xmlns:a16="http://schemas.microsoft.com/office/drawing/2014/main" val="10004"/>
                  </a:ext>
                </a:extLst>
              </a:tr>
              <a:tr h="445008">
                <a:tc>
                  <a:txBody>
                    <a:bodyPr/>
                    <a:lstStyle/>
                    <a:p>
                      <a:r>
                        <a:rPr lang="en-GB" sz="1700" dirty="0"/>
                        <a:t>5</a:t>
                      </a:r>
                    </a:p>
                  </a:txBody>
                  <a:tcPr marL="121920" marR="121920" marT="54864" marB="54864"/>
                </a:tc>
                <a:tc>
                  <a:txBody>
                    <a:bodyPr/>
                    <a:lstStyle/>
                    <a:p>
                      <a:r>
                        <a:rPr lang="en-GB" sz="1700" dirty="0"/>
                        <a:t>Z</a:t>
                      </a:r>
                    </a:p>
                  </a:txBody>
                  <a:tcPr marL="121920" marR="121920" marT="54864" marB="54864"/>
                </a:tc>
                <a:tc>
                  <a:txBody>
                    <a:bodyPr/>
                    <a:lstStyle/>
                    <a:p>
                      <a:r>
                        <a:rPr lang="en-GB" sz="1700" dirty="0"/>
                        <a:t>2137</a:t>
                      </a:r>
                    </a:p>
                  </a:txBody>
                  <a:tcPr marL="121920" marR="121920" marT="54864" marB="54864"/>
                </a:tc>
                <a:extLst>
                  <a:ext uri="{0D108BD9-81ED-4DB2-BD59-A6C34878D82A}">
                    <a16:rowId xmlns:a16="http://schemas.microsoft.com/office/drawing/2014/main" val="10005"/>
                  </a:ext>
                </a:extLst>
              </a:tr>
            </a:tbl>
          </a:graphicData>
        </a:graphic>
      </p:graphicFrame>
      <p:cxnSp>
        <p:nvCxnSpPr>
          <p:cNvPr id="10" name="Elbow Connector 9"/>
          <p:cNvCxnSpPr>
            <a:stCxn id="5" idx="2"/>
          </p:cNvCxnSpPr>
          <p:nvPr/>
        </p:nvCxnSpPr>
        <p:spPr>
          <a:xfrm rot="16200000" flipH="1">
            <a:off x="6936105" y="2050872"/>
            <a:ext cx="955483" cy="218150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7" idx="2"/>
          </p:cNvCxnSpPr>
          <p:nvPr/>
        </p:nvCxnSpPr>
        <p:spPr>
          <a:xfrm rot="5400000">
            <a:off x="8972154" y="2629119"/>
            <a:ext cx="522690" cy="14578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24" name="Table 23"/>
          <p:cNvGraphicFramePr>
            <a:graphicFrameLocks noGrp="1"/>
          </p:cNvGraphicFramePr>
          <p:nvPr>
            <p:extLst>
              <p:ext uri="{D42A27DB-BD31-4B8C-83A1-F6EECF244321}">
                <p14:modId xmlns:p14="http://schemas.microsoft.com/office/powerpoint/2010/main" val="931903763"/>
              </p:ext>
            </p:extLst>
          </p:nvPr>
        </p:nvGraphicFramePr>
        <p:xfrm>
          <a:off x="6766179" y="3665536"/>
          <a:ext cx="3476837" cy="2670048"/>
        </p:xfrm>
        <a:graphic>
          <a:graphicData uri="http://schemas.openxmlformats.org/drawingml/2006/table">
            <a:tbl>
              <a:tblPr firstRow="1" bandRow="1">
                <a:tableStyleId>{5C22544A-7EE6-4342-B048-85BDC9FD1C3A}</a:tableStyleId>
              </a:tblPr>
              <a:tblGrid>
                <a:gridCol w="1175173">
                  <a:extLst>
                    <a:ext uri="{9D8B030D-6E8A-4147-A177-3AD203B41FA5}">
                      <a16:colId xmlns:a16="http://schemas.microsoft.com/office/drawing/2014/main" val="20000"/>
                    </a:ext>
                  </a:extLst>
                </a:gridCol>
                <a:gridCol w="1086273">
                  <a:extLst>
                    <a:ext uri="{9D8B030D-6E8A-4147-A177-3AD203B41FA5}">
                      <a16:colId xmlns:a16="http://schemas.microsoft.com/office/drawing/2014/main" val="20001"/>
                    </a:ext>
                  </a:extLst>
                </a:gridCol>
                <a:gridCol w="1215391">
                  <a:extLst>
                    <a:ext uri="{9D8B030D-6E8A-4147-A177-3AD203B41FA5}">
                      <a16:colId xmlns:a16="http://schemas.microsoft.com/office/drawing/2014/main" val="20002"/>
                    </a:ext>
                  </a:extLst>
                </a:gridCol>
              </a:tblGrid>
              <a:tr h="445008">
                <a:tc>
                  <a:txBody>
                    <a:bodyPr/>
                    <a:lstStyle/>
                    <a:p>
                      <a:r>
                        <a:rPr lang="en-GB" sz="1700" dirty="0" err="1"/>
                        <a:t>Cust_id</a:t>
                      </a:r>
                      <a:endParaRPr lang="en-GB" sz="1700" dirty="0"/>
                    </a:p>
                  </a:txBody>
                  <a:tcPr marL="121920" marR="121920" marT="54864" marB="54864"/>
                </a:tc>
                <a:tc>
                  <a:txBody>
                    <a:bodyPr/>
                    <a:lstStyle/>
                    <a:p>
                      <a:r>
                        <a:rPr lang="en-GB" sz="1700" dirty="0"/>
                        <a:t>Name</a:t>
                      </a:r>
                    </a:p>
                  </a:txBody>
                  <a:tcPr marL="121920" marR="121920" marT="54864" marB="54864"/>
                </a:tc>
                <a:tc>
                  <a:txBody>
                    <a:bodyPr/>
                    <a:lstStyle/>
                    <a:p>
                      <a:r>
                        <a:rPr lang="en-GB" sz="1700" dirty="0"/>
                        <a:t>Total</a:t>
                      </a:r>
                    </a:p>
                  </a:txBody>
                  <a:tcPr marL="121920" marR="121920" marT="54864" marB="54864"/>
                </a:tc>
                <a:extLst>
                  <a:ext uri="{0D108BD9-81ED-4DB2-BD59-A6C34878D82A}">
                    <a16:rowId xmlns:a16="http://schemas.microsoft.com/office/drawing/2014/main" val="10000"/>
                  </a:ext>
                </a:extLst>
              </a:tr>
              <a:tr h="445008">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1539</a:t>
                      </a:r>
                    </a:p>
                  </a:txBody>
                  <a:tcPr marL="121920" marR="121920" marT="54864" marB="54864"/>
                </a:tc>
                <a:extLst>
                  <a:ext uri="{0D108BD9-81ED-4DB2-BD59-A6C34878D82A}">
                    <a16:rowId xmlns:a16="http://schemas.microsoft.com/office/drawing/2014/main" val="10001"/>
                  </a:ext>
                </a:extLst>
              </a:tr>
              <a:tr h="445008">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6352</a:t>
                      </a:r>
                    </a:p>
                  </a:txBody>
                  <a:tcPr marL="121920" marR="121920" marT="54864" marB="54864"/>
                </a:tc>
                <a:extLst>
                  <a:ext uri="{0D108BD9-81ED-4DB2-BD59-A6C34878D82A}">
                    <a16:rowId xmlns:a16="http://schemas.microsoft.com/office/drawing/2014/main" val="10002"/>
                  </a:ext>
                </a:extLst>
              </a:tr>
              <a:tr h="445008">
                <a:tc>
                  <a:txBody>
                    <a:bodyPr/>
                    <a:lstStyle/>
                    <a:p>
                      <a:r>
                        <a:rPr lang="en-GB" sz="1700" dirty="0"/>
                        <a:t>B</a:t>
                      </a:r>
                    </a:p>
                  </a:txBody>
                  <a:tcPr marL="121920" marR="121920" marT="54864" marB="54864"/>
                </a:tc>
                <a:tc>
                  <a:txBody>
                    <a:bodyPr/>
                    <a:lstStyle/>
                    <a:p>
                      <a:r>
                        <a:rPr lang="en-GB" sz="1700" dirty="0"/>
                        <a:t>Brian</a:t>
                      </a:r>
                    </a:p>
                  </a:txBody>
                  <a:tcPr marL="121920" marR="121920" marT="54864" marB="54864"/>
                </a:tc>
                <a:tc>
                  <a:txBody>
                    <a:bodyPr/>
                    <a:lstStyle/>
                    <a:p>
                      <a:r>
                        <a:rPr lang="en-GB" sz="1700" dirty="0"/>
                        <a:t>1456</a:t>
                      </a:r>
                    </a:p>
                  </a:txBody>
                  <a:tcPr marL="121920" marR="121920" marT="54864" marB="54864"/>
                </a:tc>
                <a:extLst>
                  <a:ext uri="{0D108BD9-81ED-4DB2-BD59-A6C34878D82A}">
                    <a16:rowId xmlns:a16="http://schemas.microsoft.com/office/drawing/2014/main" val="10003"/>
                  </a:ext>
                </a:extLst>
              </a:tr>
              <a:tr h="445008">
                <a:tc>
                  <a:txBody>
                    <a:bodyPr/>
                    <a:lstStyle/>
                    <a:p>
                      <a:r>
                        <a:rPr lang="en-GB" sz="1700" dirty="0"/>
                        <a:t>C</a:t>
                      </a:r>
                    </a:p>
                  </a:txBody>
                  <a:tcPr marL="121920" marR="121920" marT="54864" marB="54864"/>
                </a:tc>
                <a:tc>
                  <a:txBody>
                    <a:bodyPr/>
                    <a:lstStyle/>
                    <a:p>
                      <a:r>
                        <a:rPr lang="en-GB" sz="1700" dirty="0"/>
                        <a:t>Cathy</a:t>
                      </a:r>
                    </a:p>
                  </a:txBody>
                  <a:tcPr marL="121920" marR="121920" marT="54864" marB="54864"/>
                </a:tc>
                <a:tc>
                  <a:txBody>
                    <a:bodyPr/>
                    <a:lstStyle/>
                    <a:p>
                      <a:r>
                        <a:rPr lang="en-GB" sz="1700" dirty="0"/>
                        <a:t>1871</a:t>
                      </a:r>
                    </a:p>
                  </a:txBody>
                  <a:tcPr marL="121920" marR="121920" marT="54864" marB="54864"/>
                </a:tc>
                <a:extLst>
                  <a:ext uri="{0D108BD9-81ED-4DB2-BD59-A6C34878D82A}">
                    <a16:rowId xmlns:a16="http://schemas.microsoft.com/office/drawing/2014/main" val="1440498071"/>
                  </a:ext>
                </a:extLst>
              </a:tr>
              <a:tr h="445008">
                <a:tc>
                  <a:txBody>
                    <a:bodyPr/>
                    <a:lstStyle/>
                    <a:p>
                      <a:r>
                        <a:rPr lang="en-GB" sz="1700" dirty="0"/>
                        <a:t>NULL</a:t>
                      </a:r>
                    </a:p>
                  </a:txBody>
                  <a:tcPr marL="121920" marR="121920" marT="54864" marB="54864"/>
                </a:tc>
                <a:tc>
                  <a:txBody>
                    <a:bodyPr/>
                    <a:lstStyle/>
                    <a:p>
                      <a:r>
                        <a:rPr lang="en-GB" sz="1700" dirty="0"/>
                        <a:t>NULL</a:t>
                      </a:r>
                    </a:p>
                  </a:txBody>
                  <a:tcPr marL="121920" marR="121920" marT="54864" marB="54864"/>
                </a:tc>
                <a:tc>
                  <a:txBody>
                    <a:bodyPr/>
                    <a:lstStyle/>
                    <a:p>
                      <a:r>
                        <a:rPr lang="en-GB" sz="1700" dirty="0"/>
                        <a:t>2137</a:t>
                      </a:r>
                    </a:p>
                  </a:txBody>
                  <a:tcPr marL="121920" marR="121920" marT="54864" marB="54864"/>
                </a:tc>
                <a:extLst>
                  <a:ext uri="{0D108BD9-81ED-4DB2-BD59-A6C34878D82A}">
                    <a16:rowId xmlns:a16="http://schemas.microsoft.com/office/drawing/2014/main" val="2623156854"/>
                  </a:ext>
                </a:extLst>
              </a:tr>
            </a:tbl>
          </a:graphicData>
        </a:graphic>
      </p:graphicFrame>
    </p:spTree>
    <p:extLst>
      <p:ext uri="{BB962C8B-B14F-4D97-AF65-F5344CB8AC3E}">
        <p14:creationId xmlns:p14="http://schemas.microsoft.com/office/powerpoint/2010/main" val="16399580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sz="quarter" idx="15"/>
          </p:nvPr>
        </p:nvSpPr>
        <p:spPr/>
        <p:txBody>
          <a:bodyPr/>
          <a:lstStyle/>
          <a:p>
            <a:pPr marL="0" indent="0">
              <a:buNone/>
            </a:pPr>
            <a:r>
              <a:rPr lang="en-GB" dirty="0"/>
              <a:t>SELECT </a:t>
            </a:r>
            <a:r>
              <a:rPr lang="en-GB" dirty="0" err="1"/>
              <a:t>c.Cust_id</a:t>
            </a:r>
            <a:r>
              <a:rPr lang="en-GB" dirty="0"/>
              <a:t>, Name, </a:t>
            </a:r>
          </a:p>
          <a:p>
            <a:pPr marL="0" indent="0">
              <a:buNone/>
            </a:pPr>
            <a:r>
              <a:rPr lang="en-GB" dirty="0"/>
              <a:t>Total FROM customers c </a:t>
            </a:r>
          </a:p>
          <a:p>
            <a:pPr marL="0" indent="0">
              <a:buNone/>
            </a:pPr>
            <a:r>
              <a:rPr lang="en-GB" dirty="0"/>
              <a:t>LEFT OUTER JOIN orders o </a:t>
            </a:r>
          </a:p>
          <a:p>
            <a:pPr marL="0" indent="0">
              <a:buNone/>
            </a:pPr>
            <a:r>
              <a:rPr lang="en-GB" dirty="0"/>
              <a:t>ON </a:t>
            </a:r>
            <a:r>
              <a:rPr lang="en-GB" dirty="0" err="1"/>
              <a:t>c.Cust_id</a:t>
            </a:r>
            <a:r>
              <a:rPr lang="en-GB" dirty="0"/>
              <a:t> = </a:t>
            </a:r>
            <a:r>
              <a:rPr lang="en-GB" dirty="0" err="1"/>
              <a:t>o.Cust_id</a:t>
            </a:r>
            <a:r>
              <a:rPr lang="en-GB" dirty="0"/>
              <a:t> WHERE </a:t>
            </a:r>
            <a:r>
              <a:rPr lang="en-GB" dirty="0" err="1"/>
              <a:t>o.Total</a:t>
            </a:r>
            <a:r>
              <a:rPr lang="en-GB" dirty="0"/>
              <a:t> IS NULL;</a:t>
            </a:r>
          </a:p>
        </p:txBody>
      </p:sp>
      <p:sp>
        <p:nvSpPr>
          <p:cNvPr id="4" name="Title 3"/>
          <p:cNvSpPr>
            <a:spLocks noGrp="1"/>
          </p:cNvSpPr>
          <p:nvPr>
            <p:ph type="title"/>
          </p:nvPr>
        </p:nvSpPr>
        <p:spPr/>
        <p:txBody>
          <a:bodyPr>
            <a:normAutofit fontScale="90000"/>
          </a:bodyPr>
          <a:lstStyle/>
          <a:p>
            <a:r>
              <a:rPr lang="en-GB" dirty="0"/>
              <a:t>Left Outer</a:t>
            </a:r>
            <a:endParaRPr lang="en-US" dirty="0"/>
          </a:p>
        </p:txBody>
      </p:sp>
      <p:graphicFrame>
        <p:nvGraphicFramePr>
          <p:cNvPr id="5" name="Table 4"/>
          <p:cNvGraphicFramePr>
            <a:graphicFrameLocks noGrp="1"/>
          </p:cNvGraphicFramePr>
          <p:nvPr>
            <p:extLst/>
          </p:nvPr>
        </p:nvGraphicFramePr>
        <p:xfrm>
          <a:off x="4584678" y="438841"/>
          <a:ext cx="3476837" cy="2225040"/>
        </p:xfrm>
        <a:graphic>
          <a:graphicData uri="http://schemas.openxmlformats.org/drawingml/2006/table">
            <a:tbl>
              <a:tblPr firstRow="1" bandRow="1">
                <a:tableStyleId>{5C22544A-7EE6-4342-B048-85BDC9FD1C3A}</a:tableStyleId>
              </a:tblPr>
              <a:tblGrid>
                <a:gridCol w="1175173">
                  <a:extLst>
                    <a:ext uri="{9D8B030D-6E8A-4147-A177-3AD203B41FA5}">
                      <a16:colId xmlns:a16="http://schemas.microsoft.com/office/drawing/2014/main" val="20000"/>
                    </a:ext>
                  </a:extLst>
                </a:gridCol>
                <a:gridCol w="1086273">
                  <a:extLst>
                    <a:ext uri="{9D8B030D-6E8A-4147-A177-3AD203B41FA5}">
                      <a16:colId xmlns:a16="http://schemas.microsoft.com/office/drawing/2014/main" val="20001"/>
                    </a:ext>
                  </a:extLst>
                </a:gridCol>
                <a:gridCol w="1215391">
                  <a:extLst>
                    <a:ext uri="{9D8B030D-6E8A-4147-A177-3AD203B41FA5}">
                      <a16:colId xmlns:a16="http://schemas.microsoft.com/office/drawing/2014/main" val="20002"/>
                    </a:ext>
                  </a:extLst>
                </a:gridCol>
              </a:tblGrid>
              <a:tr h="445008">
                <a:tc>
                  <a:txBody>
                    <a:bodyPr/>
                    <a:lstStyle/>
                    <a:p>
                      <a:r>
                        <a:rPr lang="en-GB" sz="1700" dirty="0" err="1"/>
                        <a:t>Cust_id</a:t>
                      </a:r>
                      <a:endParaRPr lang="en-GB" sz="1700" dirty="0"/>
                    </a:p>
                  </a:txBody>
                  <a:tcPr marL="121920" marR="121920" marT="54864" marB="54864"/>
                </a:tc>
                <a:tc>
                  <a:txBody>
                    <a:bodyPr/>
                    <a:lstStyle/>
                    <a:p>
                      <a:r>
                        <a:rPr lang="en-GB" sz="1700" baseline="0" dirty="0"/>
                        <a:t>N</a:t>
                      </a:r>
                      <a:r>
                        <a:rPr lang="en-GB" sz="1700" dirty="0"/>
                        <a:t>ame</a:t>
                      </a:r>
                    </a:p>
                  </a:txBody>
                  <a:tcPr marL="121920" marR="121920" marT="54864" marB="54864"/>
                </a:tc>
                <a:tc>
                  <a:txBody>
                    <a:bodyPr/>
                    <a:lstStyle/>
                    <a:p>
                      <a:r>
                        <a:rPr lang="en-GB" sz="1700" dirty="0"/>
                        <a:t>Country</a:t>
                      </a:r>
                    </a:p>
                  </a:txBody>
                  <a:tcPr marL="121920" marR="121920" marT="54864" marB="54864"/>
                </a:tc>
                <a:extLst>
                  <a:ext uri="{0D108BD9-81ED-4DB2-BD59-A6C34878D82A}">
                    <a16:rowId xmlns:a16="http://schemas.microsoft.com/office/drawing/2014/main" val="10000"/>
                  </a:ext>
                </a:extLst>
              </a:tr>
              <a:tr h="445008">
                <a:tc>
                  <a:txBody>
                    <a:bodyPr/>
                    <a:lstStyle/>
                    <a:p>
                      <a:r>
                        <a:rPr lang="en-GB" sz="1700" dirty="0"/>
                        <a:t>A</a:t>
                      </a:r>
                    </a:p>
                  </a:txBody>
                  <a:tcPr marL="121920" marR="121920" marT="54864" marB="54864"/>
                </a:tc>
                <a:tc>
                  <a:txBody>
                    <a:bodyPr/>
                    <a:lstStyle/>
                    <a:p>
                      <a:r>
                        <a:rPr lang="en-GB" sz="1700" dirty="0"/>
                        <a:t>Aidan</a:t>
                      </a:r>
                    </a:p>
                  </a:txBody>
                  <a:tcPr marL="121920" marR="121920" marT="54864" marB="54864"/>
                </a:tc>
                <a:tc>
                  <a:txBody>
                    <a:bodyPr/>
                    <a:lstStyle/>
                    <a:p>
                      <a:r>
                        <a:rPr lang="en-GB" sz="1700" dirty="0"/>
                        <a:t>US</a:t>
                      </a:r>
                    </a:p>
                  </a:txBody>
                  <a:tcPr marL="121920" marR="121920" marT="54864" marB="54864"/>
                </a:tc>
                <a:extLst>
                  <a:ext uri="{0D108BD9-81ED-4DB2-BD59-A6C34878D82A}">
                    <a16:rowId xmlns:a16="http://schemas.microsoft.com/office/drawing/2014/main" val="10001"/>
                  </a:ext>
                </a:extLst>
              </a:tr>
              <a:tr h="445008">
                <a:tc>
                  <a:txBody>
                    <a:bodyPr/>
                    <a:lstStyle/>
                    <a:p>
                      <a:r>
                        <a:rPr lang="en-GB" sz="1700" dirty="0"/>
                        <a:t>B</a:t>
                      </a:r>
                    </a:p>
                  </a:txBody>
                  <a:tcPr marL="121920" marR="121920" marT="54864" marB="54864"/>
                </a:tc>
                <a:tc>
                  <a:txBody>
                    <a:bodyPr/>
                    <a:lstStyle/>
                    <a:p>
                      <a:r>
                        <a:rPr lang="en-GB" sz="1700" dirty="0"/>
                        <a:t>Brian</a:t>
                      </a:r>
                    </a:p>
                  </a:txBody>
                  <a:tcPr marL="121920" marR="121920" marT="54864" marB="54864"/>
                </a:tc>
                <a:tc>
                  <a:txBody>
                    <a:bodyPr/>
                    <a:lstStyle/>
                    <a:p>
                      <a:r>
                        <a:rPr lang="en-GB" sz="1700" dirty="0"/>
                        <a:t>CA</a:t>
                      </a:r>
                    </a:p>
                  </a:txBody>
                  <a:tcPr marL="121920" marR="121920" marT="54864" marB="54864"/>
                </a:tc>
                <a:extLst>
                  <a:ext uri="{0D108BD9-81ED-4DB2-BD59-A6C34878D82A}">
                    <a16:rowId xmlns:a16="http://schemas.microsoft.com/office/drawing/2014/main" val="10002"/>
                  </a:ext>
                </a:extLst>
              </a:tr>
              <a:tr h="445008">
                <a:tc>
                  <a:txBody>
                    <a:bodyPr/>
                    <a:lstStyle/>
                    <a:p>
                      <a:r>
                        <a:rPr lang="en-GB" sz="1700" dirty="0"/>
                        <a:t>C</a:t>
                      </a:r>
                    </a:p>
                  </a:txBody>
                  <a:tcPr marL="121920" marR="121920" marT="54864" marB="54864"/>
                </a:tc>
                <a:tc>
                  <a:txBody>
                    <a:bodyPr/>
                    <a:lstStyle/>
                    <a:p>
                      <a:r>
                        <a:rPr lang="en-GB" sz="1700" dirty="0"/>
                        <a:t>Cathy</a:t>
                      </a:r>
                    </a:p>
                  </a:txBody>
                  <a:tcPr marL="121920" marR="121920" marT="54864" marB="54864"/>
                </a:tc>
                <a:tc>
                  <a:txBody>
                    <a:bodyPr/>
                    <a:lstStyle/>
                    <a:p>
                      <a:r>
                        <a:rPr lang="en-GB" sz="1700" dirty="0"/>
                        <a:t>MX</a:t>
                      </a:r>
                    </a:p>
                  </a:txBody>
                  <a:tcPr marL="121920" marR="121920" marT="54864" marB="54864"/>
                </a:tc>
                <a:extLst>
                  <a:ext uri="{0D108BD9-81ED-4DB2-BD59-A6C34878D82A}">
                    <a16:rowId xmlns:a16="http://schemas.microsoft.com/office/drawing/2014/main" val="10003"/>
                  </a:ext>
                </a:extLst>
              </a:tr>
              <a:tr h="445008">
                <a:tc>
                  <a:txBody>
                    <a:bodyPr/>
                    <a:lstStyle/>
                    <a:p>
                      <a:r>
                        <a:rPr lang="en-GB" sz="1700" dirty="0"/>
                        <a:t>D</a:t>
                      </a:r>
                    </a:p>
                  </a:txBody>
                  <a:tcPr marL="121920" marR="121920" marT="54864" marB="54864"/>
                </a:tc>
                <a:tc>
                  <a:txBody>
                    <a:bodyPr/>
                    <a:lstStyle/>
                    <a:p>
                      <a:r>
                        <a:rPr lang="en-GB" sz="1700" dirty="0"/>
                        <a:t>Daisy</a:t>
                      </a:r>
                    </a:p>
                  </a:txBody>
                  <a:tcPr marL="121920" marR="121920" marT="54864" marB="54864"/>
                </a:tc>
                <a:tc>
                  <a:txBody>
                    <a:bodyPr/>
                    <a:lstStyle/>
                    <a:p>
                      <a:r>
                        <a:rPr lang="en-GB" sz="1700" dirty="0"/>
                        <a:t>DE</a:t>
                      </a:r>
                    </a:p>
                  </a:txBody>
                  <a:tcPr marL="121920" marR="121920" marT="54864" marB="54864"/>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nvPr>
        </p:nvGraphicFramePr>
        <p:xfrm>
          <a:off x="8299459" y="426626"/>
          <a:ext cx="3325877" cy="2670048"/>
        </p:xfrm>
        <a:graphic>
          <a:graphicData uri="http://schemas.openxmlformats.org/drawingml/2006/table">
            <a:tbl>
              <a:tblPr firstRow="1" bandRow="1">
                <a:tableStyleId>{5C22544A-7EE6-4342-B048-85BDC9FD1C3A}</a:tableStyleId>
              </a:tblPr>
              <a:tblGrid>
                <a:gridCol w="1295824">
                  <a:extLst>
                    <a:ext uri="{9D8B030D-6E8A-4147-A177-3AD203B41FA5}">
                      <a16:colId xmlns:a16="http://schemas.microsoft.com/office/drawing/2014/main" val="20000"/>
                    </a:ext>
                  </a:extLst>
                </a:gridCol>
                <a:gridCol w="1175173">
                  <a:extLst>
                    <a:ext uri="{9D8B030D-6E8A-4147-A177-3AD203B41FA5}">
                      <a16:colId xmlns:a16="http://schemas.microsoft.com/office/drawing/2014/main" val="20001"/>
                    </a:ext>
                  </a:extLst>
                </a:gridCol>
                <a:gridCol w="854880">
                  <a:extLst>
                    <a:ext uri="{9D8B030D-6E8A-4147-A177-3AD203B41FA5}">
                      <a16:colId xmlns:a16="http://schemas.microsoft.com/office/drawing/2014/main" val="20002"/>
                    </a:ext>
                  </a:extLst>
                </a:gridCol>
              </a:tblGrid>
              <a:tr h="445008">
                <a:tc>
                  <a:txBody>
                    <a:bodyPr/>
                    <a:lstStyle/>
                    <a:p>
                      <a:r>
                        <a:rPr lang="en-GB" sz="1700" dirty="0" err="1"/>
                        <a:t>Order_id</a:t>
                      </a:r>
                      <a:endParaRPr lang="en-GB" sz="1700" dirty="0"/>
                    </a:p>
                  </a:txBody>
                  <a:tcPr marL="121920" marR="121920" marT="54864" marB="54864"/>
                </a:tc>
                <a:tc>
                  <a:txBody>
                    <a:bodyPr/>
                    <a:lstStyle/>
                    <a:p>
                      <a:r>
                        <a:rPr lang="en-GB" sz="1700" dirty="0" err="1"/>
                        <a:t>Cust_id</a:t>
                      </a:r>
                      <a:endParaRPr lang="en-GB" sz="1700" dirty="0"/>
                    </a:p>
                  </a:txBody>
                  <a:tcPr marL="121920" marR="121920" marT="54864" marB="54864"/>
                </a:tc>
                <a:tc>
                  <a:txBody>
                    <a:bodyPr/>
                    <a:lstStyle/>
                    <a:p>
                      <a:r>
                        <a:rPr lang="en-GB" sz="1700" dirty="0"/>
                        <a:t>Total</a:t>
                      </a:r>
                    </a:p>
                  </a:txBody>
                  <a:tcPr marL="121920" marR="121920" marT="54864" marB="54864"/>
                </a:tc>
                <a:extLst>
                  <a:ext uri="{0D108BD9-81ED-4DB2-BD59-A6C34878D82A}">
                    <a16:rowId xmlns:a16="http://schemas.microsoft.com/office/drawing/2014/main" val="10000"/>
                  </a:ext>
                </a:extLst>
              </a:tr>
              <a:tr h="445008">
                <a:tc>
                  <a:txBody>
                    <a:bodyPr/>
                    <a:lstStyle/>
                    <a:p>
                      <a:r>
                        <a:rPr lang="en-GB" sz="1700" dirty="0"/>
                        <a:t>1</a:t>
                      </a:r>
                    </a:p>
                  </a:txBody>
                  <a:tcPr marL="121920" marR="121920" marT="54864" marB="54864"/>
                </a:tc>
                <a:tc>
                  <a:txBody>
                    <a:bodyPr/>
                    <a:lstStyle/>
                    <a:p>
                      <a:r>
                        <a:rPr lang="en-GB" sz="1700" dirty="0"/>
                        <a:t>A</a:t>
                      </a:r>
                    </a:p>
                  </a:txBody>
                  <a:tcPr marL="121920" marR="121920" marT="54864" marB="54864"/>
                </a:tc>
                <a:tc>
                  <a:txBody>
                    <a:bodyPr/>
                    <a:lstStyle/>
                    <a:p>
                      <a:r>
                        <a:rPr lang="en-GB" sz="1700" dirty="0"/>
                        <a:t>1539</a:t>
                      </a:r>
                    </a:p>
                  </a:txBody>
                  <a:tcPr marL="121920" marR="121920" marT="54864" marB="54864"/>
                </a:tc>
                <a:extLst>
                  <a:ext uri="{0D108BD9-81ED-4DB2-BD59-A6C34878D82A}">
                    <a16:rowId xmlns:a16="http://schemas.microsoft.com/office/drawing/2014/main" val="10001"/>
                  </a:ext>
                </a:extLst>
              </a:tr>
              <a:tr h="445008">
                <a:tc>
                  <a:txBody>
                    <a:bodyPr/>
                    <a:lstStyle/>
                    <a:p>
                      <a:r>
                        <a:rPr lang="en-GB" sz="1700" dirty="0"/>
                        <a:t>2</a:t>
                      </a:r>
                    </a:p>
                  </a:txBody>
                  <a:tcPr marL="121920" marR="121920" marT="54864" marB="54864"/>
                </a:tc>
                <a:tc>
                  <a:txBody>
                    <a:bodyPr/>
                    <a:lstStyle/>
                    <a:p>
                      <a:r>
                        <a:rPr lang="en-GB" sz="1700" dirty="0"/>
                        <a:t>C</a:t>
                      </a:r>
                    </a:p>
                  </a:txBody>
                  <a:tcPr marL="121920" marR="121920" marT="54864" marB="54864"/>
                </a:tc>
                <a:tc>
                  <a:txBody>
                    <a:bodyPr/>
                    <a:lstStyle/>
                    <a:p>
                      <a:r>
                        <a:rPr lang="en-GB" sz="1700" dirty="0"/>
                        <a:t>1871</a:t>
                      </a:r>
                    </a:p>
                  </a:txBody>
                  <a:tcPr marL="121920" marR="121920" marT="54864" marB="54864"/>
                </a:tc>
                <a:extLst>
                  <a:ext uri="{0D108BD9-81ED-4DB2-BD59-A6C34878D82A}">
                    <a16:rowId xmlns:a16="http://schemas.microsoft.com/office/drawing/2014/main" val="10002"/>
                  </a:ext>
                </a:extLst>
              </a:tr>
              <a:tr h="445008">
                <a:tc>
                  <a:txBody>
                    <a:bodyPr/>
                    <a:lstStyle/>
                    <a:p>
                      <a:r>
                        <a:rPr lang="en-GB" sz="1700" dirty="0"/>
                        <a:t>3</a:t>
                      </a:r>
                    </a:p>
                  </a:txBody>
                  <a:tcPr marL="121920" marR="121920" marT="54864" marB="54864"/>
                </a:tc>
                <a:tc>
                  <a:txBody>
                    <a:bodyPr/>
                    <a:lstStyle/>
                    <a:p>
                      <a:r>
                        <a:rPr lang="en-GB" sz="1700" dirty="0"/>
                        <a:t>A</a:t>
                      </a:r>
                    </a:p>
                  </a:txBody>
                  <a:tcPr marL="121920" marR="121920" marT="54864" marB="54864"/>
                </a:tc>
                <a:tc>
                  <a:txBody>
                    <a:bodyPr/>
                    <a:lstStyle/>
                    <a:p>
                      <a:r>
                        <a:rPr lang="en-GB" sz="1700" dirty="0"/>
                        <a:t>6352</a:t>
                      </a:r>
                    </a:p>
                  </a:txBody>
                  <a:tcPr marL="121920" marR="121920" marT="54864" marB="54864"/>
                </a:tc>
                <a:extLst>
                  <a:ext uri="{0D108BD9-81ED-4DB2-BD59-A6C34878D82A}">
                    <a16:rowId xmlns:a16="http://schemas.microsoft.com/office/drawing/2014/main" val="10003"/>
                  </a:ext>
                </a:extLst>
              </a:tr>
              <a:tr h="445008">
                <a:tc>
                  <a:txBody>
                    <a:bodyPr/>
                    <a:lstStyle/>
                    <a:p>
                      <a:r>
                        <a:rPr lang="en-GB" sz="1700" dirty="0"/>
                        <a:t>4</a:t>
                      </a:r>
                    </a:p>
                  </a:txBody>
                  <a:tcPr marL="121920" marR="121920" marT="54864" marB="54864"/>
                </a:tc>
                <a:tc>
                  <a:txBody>
                    <a:bodyPr/>
                    <a:lstStyle/>
                    <a:p>
                      <a:r>
                        <a:rPr lang="en-GB" sz="1700" dirty="0"/>
                        <a:t>B</a:t>
                      </a:r>
                    </a:p>
                  </a:txBody>
                  <a:tcPr marL="121920" marR="121920" marT="54864" marB="54864"/>
                </a:tc>
                <a:tc>
                  <a:txBody>
                    <a:bodyPr/>
                    <a:lstStyle/>
                    <a:p>
                      <a:r>
                        <a:rPr lang="en-GB" sz="1700" dirty="0"/>
                        <a:t>1456</a:t>
                      </a:r>
                    </a:p>
                  </a:txBody>
                  <a:tcPr marL="121920" marR="121920" marT="54864" marB="54864"/>
                </a:tc>
                <a:extLst>
                  <a:ext uri="{0D108BD9-81ED-4DB2-BD59-A6C34878D82A}">
                    <a16:rowId xmlns:a16="http://schemas.microsoft.com/office/drawing/2014/main" val="10004"/>
                  </a:ext>
                </a:extLst>
              </a:tr>
              <a:tr h="445008">
                <a:tc>
                  <a:txBody>
                    <a:bodyPr/>
                    <a:lstStyle/>
                    <a:p>
                      <a:r>
                        <a:rPr lang="en-GB" sz="1700" dirty="0"/>
                        <a:t>5</a:t>
                      </a:r>
                    </a:p>
                  </a:txBody>
                  <a:tcPr marL="121920" marR="121920" marT="54864" marB="54864"/>
                </a:tc>
                <a:tc>
                  <a:txBody>
                    <a:bodyPr/>
                    <a:lstStyle/>
                    <a:p>
                      <a:r>
                        <a:rPr lang="en-GB" sz="1700" dirty="0"/>
                        <a:t>Z</a:t>
                      </a:r>
                    </a:p>
                  </a:txBody>
                  <a:tcPr marL="121920" marR="121920" marT="54864" marB="54864"/>
                </a:tc>
                <a:tc>
                  <a:txBody>
                    <a:bodyPr/>
                    <a:lstStyle/>
                    <a:p>
                      <a:r>
                        <a:rPr lang="en-GB" sz="1700" dirty="0"/>
                        <a:t>2137</a:t>
                      </a:r>
                    </a:p>
                  </a:txBody>
                  <a:tcPr marL="121920" marR="121920" marT="54864" marB="54864"/>
                </a:tc>
                <a:extLst>
                  <a:ext uri="{0D108BD9-81ED-4DB2-BD59-A6C34878D82A}">
                    <a16:rowId xmlns:a16="http://schemas.microsoft.com/office/drawing/2014/main" val="10005"/>
                  </a:ext>
                </a:extLst>
              </a:tr>
            </a:tbl>
          </a:graphicData>
        </a:graphic>
      </p:graphicFrame>
      <p:cxnSp>
        <p:nvCxnSpPr>
          <p:cNvPr id="10" name="Elbow Connector 9"/>
          <p:cNvCxnSpPr>
            <a:stCxn id="5" idx="2"/>
          </p:cNvCxnSpPr>
          <p:nvPr/>
        </p:nvCxnSpPr>
        <p:spPr>
          <a:xfrm rot="16200000" flipH="1">
            <a:off x="6936105" y="2050872"/>
            <a:ext cx="955483" cy="218150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7" idx="2"/>
          </p:cNvCxnSpPr>
          <p:nvPr/>
        </p:nvCxnSpPr>
        <p:spPr>
          <a:xfrm rot="5400000">
            <a:off x="8972154" y="2629119"/>
            <a:ext cx="522690" cy="14578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24" name="Table 23"/>
          <p:cNvGraphicFramePr>
            <a:graphicFrameLocks noGrp="1"/>
          </p:cNvGraphicFramePr>
          <p:nvPr>
            <p:extLst>
              <p:ext uri="{D42A27DB-BD31-4B8C-83A1-F6EECF244321}">
                <p14:modId xmlns:p14="http://schemas.microsoft.com/office/powerpoint/2010/main" val="3330238785"/>
              </p:ext>
            </p:extLst>
          </p:nvPr>
        </p:nvGraphicFramePr>
        <p:xfrm>
          <a:off x="6766179" y="3665536"/>
          <a:ext cx="3476837" cy="890016"/>
        </p:xfrm>
        <a:graphic>
          <a:graphicData uri="http://schemas.openxmlformats.org/drawingml/2006/table">
            <a:tbl>
              <a:tblPr firstRow="1" bandRow="1">
                <a:tableStyleId>{5C22544A-7EE6-4342-B048-85BDC9FD1C3A}</a:tableStyleId>
              </a:tblPr>
              <a:tblGrid>
                <a:gridCol w="1175173">
                  <a:extLst>
                    <a:ext uri="{9D8B030D-6E8A-4147-A177-3AD203B41FA5}">
                      <a16:colId xmlns:a16="http://schemas.microsoft.com/office/drawing/2014/main" val="20000"/>
                    </a:ext>
                  </a:extLst>
                </a:gridCol>
                <a:gridCol w="1086273">
                  <a:extLst>
                    <a:ext uri="{9D8B030D-6E8A-4147-A177-3AD203B41FA5}">
                      <a16:colId xmlns:a16="http://schemas.microsoft.com/office/drawing/2014/main" val="20001"/>
                    </a:ext>
                  </a:extLst>
                </a:gridCol>
                <a:gridCol w="1215391">
                  <a:extLst>
                    <a:ext uri="{9D8B030D-6E8A-4147-A177-3AD203B41FA5}">
                      <a16:colId xmlns:a16="http://schemas.microsoft.com/office/drawing/2014/main" val="20002"/>
                    </a:ext>
                  </a:extLst>
                </a:gridCol>
              </a:tblGrid>
              <a:tr h="445008">
                <a:tc>
                  <a:txBody>
                    <a:bodyPr/>
                    <a:lstStyle/>
                    <a:p>
                      <a:r>
                        <a:rPr lang="en-GB" sz="1700" dirty="0" err="1"/>
                        <a:t>Cust_id</a:t>
                      </a:r>
                      <a:endParaRPr lang="en-GB" sz="1700" dirty="0"/>
                    </a:p>
                  </a:txBody>
                  <a:tcPr marL="121920" marR="121920" marT="54864" marB="54864"/>
                </a:tc>
                <a:tc>
                  <a:txBody>
                    <a:bodyPr/>
                    <a:lstStyle/>
                    <a:p>
                      <a:r>
                        <a:rPr lang="en-GB" sz="1700" dirty="0"/>
                        <a:t>Name</a:t>
                      </a:r>
                    </a:p>
                  </a:txBody>
                  <a:tcPr marL="121920" marR="121920" marT="54864" marB="54864"/>
                </a:tc>
                <a:tc>
                  <a:txBody>
                    <a:bodyPr/>
                    <a:lstStyle/>
                    <a:p>
                      <a:r>
                        <a:rPr lang="en-GB" sz="1700" dirty="0"/>
                        <a:t>Total</a:t>
                      </a:r>
                    </a:p>
                  </a:txBody>
                  <a:tcPr marL="121920" marR="121920" marT="54864" marB="54864"/>
                </a:tc>
                <a:extLst>
                  <a:ext uri="{0D108BD9-81ED-4DB2-BD59-A6C34878D82A}">
                    <a16:rowId xmlns:a16="http://schemas.microsoft.com/office/drawing/2014/main" val="10000"/>
                  </a:ext>
                </a:extLst>
              </a:tr>
              <a:tr h="445008">
                <a:tc>
                  <a:txBody>
                    <a:bodyPr/>
                    <a:lstStyle/>
                    <a:p>
                      <a:r>
                        <a:rPr lang="en-GB" sz="1700" dirty="0"/>
                        <a:t>D</a:t>
                      </a:r>
                    </a:p>
                  </a:txBody>
                  <a:tcPr marL="121920" marR="121920" marT="54864" marB="54864"/>
                </a:tc>
                <a:tc>
                  <a:txBody>
                    <a:bodyPr/>
                    <a:lstStyle/>
                    <a:p>
                      <a:r>
                        <a:rPr lang="en-GB" sz="1700" dirty="0"/>
                        <a:t>Daisy</a:t>
                      </a:r>
                    </a:p>
                  </a:txBody>
                  <a:tcPr marL="121920" marR="121920" marT="54864" marB="54864"/>
                </a:tc>
                <a:tc>
                  <a:txBody>
                    <a:bodyPr/>
                    <a:lstStyle/>
                    <a:p>
                      <a:r>
                        <a:rPr lang="en-GB" sz="1700" dirty="0"/>
                        <a:t>NULL</a:t>
                      </a:r>
                    </a:p>
                  </a:txBody>
                  <a:tcPr marL="121920" marR="121920" marT="54864" marB="54864"/>
                </a:tc>
                <a:extLst>
                  <a:ext uri="{0D108BD9-81ED-4DB2-BD59-A6C34878D82A}">
                    <a16:rowId xmlns:a16="http://schemas.microsoft.com/office/drawing/2014/main" val="2623156854"/>
                  </a:ext>
                </a:extLst>
              </a:tr>
            </a:tbl>
          </a:graphicData>
        </a:graphic>
      </p:graphicFrame>
    </p:spTree>
    <p:extLst>
      <p:ext uri="{BB962C8B-B14F-4D97-AF65-F5344CB8AC3E}">
        <p14:creationId xmlns:p14="http://schemas.microsoft.com/office/powerpoint/2010/main" val="5577292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3999" y="1544760"/>
            <a:ext cx="11439905" cy="4546800"/>
          </a:xfrm>
        </p:spPr>
        <p:txBody>
          <a:bodyPr>
            <a:normAutofit/>
          </a:bodyPr>
          <a:lstStyle/>
          <a:p>
            <a:r>
              <a:rPr lang="en-GB" sz="1800" dirty="0"/>
              <a:t>UNION is used to join the outputs from SELECT statements into a single result set provided they have the same number and order of columns with similar data types</a:t>
            </a:r>
          </a:p>
          <a:p>
            <a:endParaRPr lang="en-GB" sz="1800" dirty="0"/>
          </a:p>
          <a:p>
            <a:r>
              <a:rPr lang="en-GB" sz="1800" dirty="0"/>
              <a:t>Think of it as similar to a JOIN, where a JOIN connects data across rows, UNION connects data down through columns</a:t>
            </a:r>
          </a:p>
          <a:p>
            <a:endParaRPr lang="en-GB" sz="1800" dirty="0"/>
          </a:p>
          <a:p>
            <a:r>
              <a:rPr lang="en-GB" sz="1800" dirty="0"/>
              <a:t>SELECT columns FROM table1 UNION [ALL] SELECT columns FROM table2;</a:t>
            </a:r>
          </a:p>
          <a:p>
            <a:endParaRPr lang="en-GB" sz="1800" dirty="0"/>
          </a:p>
          <a:p>
            <a:r>
              <a:rPr lang="en-GB" sz="1800" dirty="0"/>
              <a:t>By default, UNION only returns distinct values, adding the ALL keyword will keep any duplicates</a:t>
            </a:r>
          </a:p>
          <a:p>
            <a:endParaRPr lang="en-GB" sz="1800" dirty="0"/>
          </a:p>
        </p:txBody>
      </p:sp>
      <p:sp>
        <p:nvSpPr>
          <p:cNvPr id="5" name="Title 4"/>
          <p:cNvSpPr>
            <a:spLocks noGrp="1"/>
          </p:cNvSpPr>
          <p:nvPr>
            <p:ph type="title"/>
          </p:nvPr>
        </p:nvSpPr>
        <p:spPr/>
        <p:txBody>
          <a:bodyPr>
            <a:normAutofit fontScale="90000"/>
          </a:bodyPr>
          <a:lstStyle/>
          <a:p>
            <a:r>
              <a:rPr lang="en-GB" dirty="0"/>
              <a:t>Union</a:t>
            </a:r>
            <a:endParaRPr lang="en-US" dirty="0"/>
          </a:p>
        </p:txBody>
      </p:sp>
    </p:spTree>
    <p:extLst>
      <p:ext uri="{BB962C8B-B14F-4D97-AF65-F5344CB8AC3E}">
        <p14:creationId xmlns:p14="http://schemas.microsoft.com/office/powerpoint/2010/main" val="24928960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8852743" cy="4546800"/>
          </a:xfrm>
        </p:spPr>
        <p:txBody>
          <a:bodyPr>
            <a:normAutofit/>
          </a:bodyPr>
          <a:lstStyle/>
          <a:p>
            <a:endParaRPr lang="en-GB" sz="1800" dirty="0"/>
          </a:p>
          <a:p>
            <a:endParaRPr lang="en-GB" sz="1800" dirty="0"/>
          </a:p>
          <a:p>
            <a:endParaRPr lang="en-GB" sz="1800" dirty="0"/>
          </a:p>
          <a:p>
            <a:endParaRPr lang="en-GB" sz="1800" dirty="0"/>
          </a:p>
          <a:p>
            <a:endParaRPr lang="en-GB" sz="1800" dirty="0"/>
          </a:p>
          <a:p>
            <a:endParaRPr lang="en-GB" sz="1800" dirty="0"/>
          </a:p>
          <a:p>
            <a:r>
              <a:rPr lang="en-GB" sz="1800" dirty="0"/>
              <a:t>SELECT City, Country FROM Customers WHERE Country=‘UK’ UNION [ALL] SELECT City, Country FROM Suppliers WHERE Country=‘UK’;</a:t>
            </a:r>
          </a:p>
          <a:p>
            <a:endParaRPr lang="en-GB" sz="1800" dirty="0"/>
          </a:p>
          <a:p>
            <a:endParaRPr lang="en-GB" sz="1800" dirty="0"/>
          </a:p>
          <a:p>
            <a:endParaRPr lang="en-GB" sz="1800" dirty="0"/>
          </a:p>
        </p:txBody>
      </p:sp>
      <p:sp>
        <p:nvSpPr>
          <p:cNvPr id="5" name="Title 4"/>
          <p:cNvSpPr>
            <a:spLocks noGrp="1"/>
          </p:cNvSpPr>
          <p:nvPr>
            <p:ph type="title"/>
          </p:nvPr>
        </p:nvSpPr>
        <p:spPr/>
        <p:txBody>
          <a:bodyPr>
            <a:normAutofit fontScale="90000"/>
          </a:bodyPr>
          <a:lstStyle/>
          <a:p>
            <a:r>
              <a:rPr lang="en-US" dirty="0"/>
              <a:t>Union</a:t>
            </a:r>
          </a:p>
        </p:txBody>
      </p:sp>
      <p:graphicFrame>
        <p:nvGraphicFramePr>
          <p:cNvPr id="8" name="Table 7"/>
          <p:cNvGraphicFramePr>
            <a:graphicFrameLocks noGrp="1"/>
          </p:cNvGraphicFramePr>
          <p:nvPr>
            <p:extLst>
              <p:ext uri="{D42A27DB-BD31-4B8C-83A1-F6EECF244321}">
                <p14:modId xmlns:p14="http://schemas.microsoft.com/office/powerpoint/2010/main" val="732548204"/>
              </p:ext>
            </p:extLst>
          </p:nvPr>
        </p:nvGraphicFramePr>
        <p:xfrm>
          <a:off x="511522" y="1716516"/>
          <a:ext cx="3950052" cy="1780032"/>
        </p:xfrm>
        <a:graphic>
          <a:graphicData uri="http://schemas.openxmlformats.org/drawingml/2006/table">
            <a:tbl>
              <a:tblPr firstRow="1" bandRow="1">
                <a:tableStyleId>{5C22544A-7EE6-4342-B048-85BDC9FD1C3A}</a:tableStyleId>
              </a:tblPr>
              <a:tblGrid>
                <a:gridCol w="1275781">
                  <a:extLst>
                    <a:ext uri="{9D8B030D-6E8A-4147-A177-3AD203B41FA5}">
                      <a16:colId xmlns:a16="http://schemas.microsoft.com/office/drawing/2014/main" val="20000"/>
                    </a:ext>
                  </a:extLst>
                </a:gridCol>
                <a:gridCol w="1476199">
                  <a:extLst>
                    <a:ext uri="{9D8B030D-6E8A-4147-A177-3AD203B41FA5}">
                      <a16:colId xmlns:a16="http://schemas.microsoft.com/office/drawing/2014/main" val="20001"/>
                    </a:ext>
                  </a:extLst>
                </a:gridCol>
                <a:gridCol w="1198072">
                  <a:extLst>
                    <a:ext uri="{9D8B030D-6E8A-4147-A177-3AD203B41FA5}">
                      <a16:colId xmlns:a16="http://schemas.microsoft.com/office/drawing/2014/main" val="20002"/>
                    </a:ext>
                  </a:extLst>
                </a:gridCol>
              </a:tblGrid>
              <a:tr h="445008">
                <a:tc>
                  <a:txBody>
                    <a:bodyPr/>
                    <a:lstStyle/>
                    <a:p>
                      <a:r>
                        <a:rPr lang="en-GB" sz="1700" dirty="0" err="1"/>
                        <a:t>Cust_id</a:t>
                      </a:r>
                      <a:endParaRPr lang="en-GB" sz="1700" dirty="0"/>
                    </a:p>
                  </a:txBody>
                  <a:tcPr marL="121920" marR="121920" marT="54864" marB="54864"/>
                </a:tc>
                <a:tc>
                  <a:txBody>
                    <a:bodyPr/>
                    <a:lstStyle/>
                    <a:p>
                      <a:r>
                        <a:rPr lang="en-GB" sz="1700" dirty="0"/>
                        <a:t>City</a:t>
                      </a:r>
                    </a:p>
                  </a:txBody>
                  <a:tcPr marL="121920" marR="121920" marT="54864" marB="54864"/>
                </a:tc>
                <a:tc>
                  <a:txBody>
                    <a:bodyPr/>
                    <a:lstStyle/>
                    <a:p>
                      <a:r>
                        <a:rPr lang="en-GB" sz="1700" dirty="0"/>
                        <a:t>Country</a:t>
                      </a:r>
                    </a:p>
                  </a:txBody>
                  <a:tcPr marL="121920" marR="121920" marT="54864" marB="54864"/>
                </a:tc>
                <a:extLst>
                  <a:ext uri="{0D108BD9-81ED-4DB2-BD59-A6C34878D82A}">
                    <a16:rowId xmlns:a16="http://schemas.microsoft.com/office/drawing/2014/main" val="10000"/>
                  </a:ext>
                </a:extLst>
              </a:tr>
              <a:tr h="445008">
                <a:tc>
                  <a:txBody>
                    <a:bodyPr/>
                    <a:lstStyle/>
                    <a:p>
                      <a:r>
                        <a:rPr lang="en-GB" sz="1700" dirty="0"/>
                        <a:t>62817</a:t>
                      </a:r>
                    </a:p>
                  </a:txBody>
                  <a:tcPr marL="121920" marR="121920" marT="54864" marB="54864"/>
                </a:tc>
                <a:tc>
                  <a:txBody>
                    <a:bodyPr/>
                    <a:lstStyle/>
                    <a:p>
                      <a:r>
                        <a:rPr lang="en-GB" sz="1700" dirty="0"/>
                        <a:t>London</a:t>
                      </a:r>
                    </a:p>
                  </a:txBody>
                  <a:tcPr marL="121920" marR="121920" marT="54864" marB="54864"/>
                </a:tc>
                <a:tc>
                  <a:txBody>
                    <a:bodyPr/>
                    <a:lstStyle/>
                    <a:p>
                      <a:r>
                        <a:rPr lang="en-GB" sz="1700" dirty="0"/>
                        <a:t>UK</a:t>
                      </a:r>
                    </a:p>
                  </a:txBody>
                  <a:tcPr marL="121920" marR="121920" marT="54864" marB="54864"/>
                </a:tc>
                <a:extLst>
                  <a:ext uri="{0D108BD9-81ED-4DB2-BD59-A6C34878D82A}">
                    <a16:rowId xmlns:a16="http://schemas.microsoft.com/office/drawing/2014/main" val="2623156854"/>
                  </a:ext>
                </a:extLst>
              </a:tr>
              <a:tr h="445008">
                <a:tc>
                  <a:txBody>
                    <a:bodyPr/>
                    <a:lstStyle/>
                    <a:p>
                      <a:r>
                        <a:rPr lang="en-GB" sz="1700" dirty="0"/>
                        <a:t>62818</a:t>
                      </a:r>
                    </a:p>
                  </a:txBody>
                  <a:tcPr marL="121920" marR="121920" marT="54864" marB="54864"/>
                </a:tc>
                <a:tc>
                  <a:txBody>
                    <a:bodyPr/>
                    <a:lstStyle/>
                    <a:p>
                      <a:r>
                        <a:rPr lang="en-GB" sz="1700" dirty="0"/>
                        <a:t>Newcastle</a:t>
                      </a:r>
                    </a:p>
                  </a:txBody>
                  <a:tcPr marL="121920" marR="121920" marT="54864" marB="54864"/>
                </a:tc>
                <a:tc>
                  <a:txBody>
                    <a:bodyPr/>
                    <a:lstStyle/>
                    <a:p>
                      <a:r>
                        <a:rPr lang="en-GB" sz="1700" dirty="0"/>
                        <a:t>UK</a:t>
                      </a:r>
                    </a:p>
                  </a:txBody>
                  <a:tcPr marL="121920" marR="121920" marT="54864" marB="54864"/>
                </a:tc>
                <a:extLst>
                  <a:ext uri="{0D108BD9-81ED-4DB2-BD59-A6C34878D82A}">
                    <a16:rowId xmlns:a16="http://schemas.microsoft.com/office/drawing/2014/main" val="1272029362"/>
                  </a:ext>
                </a:extLst>
              </a:tr>
              <a:tr h="445008">
                <a:tc>
                  <a:txBody>
                    <a:bodyPr/>
                    <a:lstStyle/>
                    <a:p>
                      <a:r>
                        <a:rPr lang="en-GB" sz="1700" dirty="0"/>
                        <a:t>62819</a:t>
                      </a:r>
                    </a:p>
                  </a:txBody>
                  <a:tcPr marL="121920" marR="121920" marT="54864" marB="54864"/>
                </a:tc>
                <a:tc>
                  <a:txBody>
                    <a:bodyPr/>
                    <a:lstStyle/>
                    <a:p>
                      <a:r>
                        <a:rPr lang="en-GB" sz="1700" dirty="0"/>
                        <a:t>Paris</a:t>
                      </a:r>
                    </a:p>
                  </a:txBody>
                  <a:tcPr marL="121920" marR="121920" marT="54864" marB="54864"/>
                </a:tc>
                <a:tc>
                  <a:txBody>
                    <a:bodyPr/>
                    <a:lstStyle/>
                    <a:p>
                      <a:r>
                        <a:rPr lang="en-GB" sz="1700" dirty="0"/>
                        <a:t>France</a:t>
                      </a:r>
                    </a:p>
                  </a:txBody>
                  <a:tcPr marL="121920" marR="121920" marT="54864" marB="54864"/>
                </a:tc>
                <a:extLst>
                  <a:ext uri="{0D108BD9-81ED-4DB2-BD59-A6C34878D82A}">
                    <a16:rowId xmlns:a16="http://schemas.microsoft.com/office/drawing/2014/main" val="606531068"/>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862628221"/>
              </p:ext>
            </p:extLst>
          </p:nvPr>
        </p:nvGraphicFramePr>
        <p:xfrm>
          <a:off x="4788320" y="1716516"/>
          <a:ext cx="4186564" cy="1780032"/>
        </p:xfrm>
        <a:graphic>
          <a:graphicData uri="http://schemas.openxmlformats.org/drawingml/2006/table">
            <a:tbl>
              <a:tblPr firstRow="1" bandRow="1">
                <a:tableStyleId>{5C22544A-7EE6-4342-B048-85BDC9FD1C3A}</a:tableStyleId>
              </a:tblPr>
              <a:tblGrid>
                <a:gridCol w="1352169">
                  <a:extLst>
                    <a:ext uri="{9D8B030D-6E8A-4147-A177-3AD203B41FA5}">
                      <a16:colId xmlns:a16="http://schemas.microsoft.com/office/drawing/2014/main" val="20000"/>
                    </a:ext>
                  </a:extLst>
                </a:gridCol>
                <a:gridCol w="1602215">
                  <a:extLst>
                    <a:ext uri="{9D8B030D-6E8A-4147-A177-3AD203B41FA5}">
                      <a16:colId xmlns:a16="http://schemas.microsoft.com/office/drawing/2014/main" val="20001"/>
                    </a:ext>
                  </a:extLst>
                </a:gridCol>
                <a:gridCol w="1232180">
                  <a:extLst>
                    <a:ext uri="{9D8B030D-6E8A-4147-A177-3AD203B41FA5}">
                      <a16:colId xmlns:a16="http://schemas.microsoft.com/office/drawing/2014/main" val="20002"/>
                    </a:ext>
                  </a:extLst>
                </a:gridCol>
              </a:tblGrid>
              <a:tr h="445008">
                <a:tc>
                  <a:txBody>
                    <a:bodyPr/>
                    <a:lstStyle/>
                    <a:p>
                      <a:r>
                        <a:rPr lang="en-GB" sz="1700" dirty="0" err="1"/>
                        <a:t>Supp_id</a:t>
                      </a:r>
                      <a:endParaRPr lang="en-GB" sz="1700" dirty="0"/>
                    </a:p>
                  </a:txBody>
                  <a:tcPr marL="121920" marR="121920" marT="54864" marB="54864"/>
                </a:tc>
                <a:tc>
                  <a:txBody>
                    <a:bodyPr/>
                    <a:lstStyle/>
                    <a:p>
                      <a:r>
                        <a:rPr lang="en-GB" sz="1700" dirty="0"/>
                        <a:t>City</a:t>
                      </a:r>
                    </a:p>
                  </a:txBody>
                  <a:tcPr marL="121920" marR="121920" marT="54864" marB="54864"/>
                </a:tc>
                <a:tc>
                  <a:txBody>
                    <a:bodyPr/>
                    <a:lstStyle/>
                    <a:p>
                      <a:r>
                        <a:rPr lang="en-GB" sz="1700" dirty="0"/>
                        <a:t>Country</a:t>
                      </a:r>
                    </a:p>
                  </a:txBody>
                  <a:tcPr marL="121920" marR="121920" marT="54864" marB="54864"/>
                </a:tc>
                <a:extLst>
                  <a:ext uri="{0D108BD9-81ED-4DB2-BD59-A6C34878D82A}">
                    <a16:rowId xmlns:a16="http://schemas.microsoft.com/office/drawing/2014/main" val="10000"/>
                  </a:ext>
                </a:extLst>
              </a:tr>
              <a:tr h="445008">
                <a:tc>
                  <a:txBody>
                    <a:bodyPr/>
                    <a:lstStyle/>
                    <a:p>
                      <a:r>
                        <a:rPr lang="en-GB" sz="1700" dirty="0"/>
                        <a:t>152</a:t>
                      </a:r>
                    </a:p>
                  </a:txBody>
                  <a:tcPr marL="121920" marR="121920" marT="54864" marB="54864"/>
                </a:tc>
                <a:tc>
                  <a:txBody>
                    <a:bodyPr/>
                    <a:lstStyle/>
                    <a:p>
                      <a:r>
                        <a:rPr lang="en-GB" sz="1700" dirty="0"/>
                        <a:t>Manchester</a:t>
                      </a:r>
                    </a:p>
                  </a:txBody>
                  <a:tcPr marL="121920" marR="121920" marT="54864" marB="54864"/>
                </a:tc>
                <a:tc>
                  <a:txBody>
                    <a:bodyPr/>
                    <a:lstStyle/>
                    <a:p>
                      <a:r>
                        <a:rPr lang="en-GB" sz="1700" dirty="0"/>
                        <a:t>UK</a:t>
                      </a:r>
                    </a:p>
                  </a:txBody>
                  <a:tcPr marL="121920" marR="121920" marT="54864" marB="54864"/>
                </a:tc>
                <a:extLst>
                  <a:ext uri="{0D108BD9-81ED-4DB2-BD59-A6C34878D82A}">
                    <a16:rowId xmlns:a16="http://schemas.microsoft.com/office/drawing/2014/main" val="2623156854"/>
                  </a:ext>
                </a:extLst>
              </a:tr>
              <a:tr h="445008">
                <a:tc>
                  <a:txBody>
                    <a:bodyPr/>
                    <a:lstStyle/>
                    <a:p>
                      <a:r>
                        <a:rPr lang="en-GB" sz="1700" dirty="0"/>
                        <a:t>153</a:t>
                      </a:r>
                    </a:p>
                  </a:txBody>
                  <a:tcPr marL="121920" marR="121920" marT="54864" marB="54864"/>
                </a:tc>
                <a:tc>
                  <a:txBody>
                    <a:bodyPr/>
                    <a:lstStyle/>
                    <a:p>
                      <a:r>
                        <a:rPr lang="en-GB" sz="1700" dirty="0"/>
                        <a:t>Concord</a:t>
                      </a:r>
                    </a:p>
                  </a:txBody>
                  <a:tcPr marL="121920" marR="121920" marT="54864" marB="54864"/>
                </a:tc>
                <a:tc>
                  <a:txBody>
                    <a:bodyPr/>
                    <a:lstStyle/>
                    <a:p>
                      <a:r>
                        <a:rPr lang="en-GB" sz="1700" dirty="0"/>
                        <a:t>US</a:t>
                      </a:r>
                    </a:p>
                  </a:txBody>
                  <a:tcPr marL="121920" marR="121920" marT="54864" marB="54864"/>
                </a:tc>
                <a:extLst>
                  <a:ext uri="{0D108BD9-81ED-4DB2-BD59-A6C34878D82A}">
                    <a16:rowId xmlns:a16="http://schemas.microsoft.com/office/drawing/2014/main" val="1272029362"/>
                  </a:ext>
                </a:extLst>
              </a:tr>
              <a:tr h="445008">
                <a:tc>
                  <a:txBody>
                    <a:bodyPr/>
                    <a:lstStyle/>
                    <a:p>
                      <a:r>
                        <a:rPr lang="en-GB" sz="1700" dirty="0"/>
                        <a:t>154</a:t>
                      </a:r>
                    </a:p>
                  </a:txBody>
                  <a:tcPr marL="121920" marR="121920" marT="54864" marB="54864"/>
                </a:tc>
                <a:tc>
                  <a:txBody>
                    <a:bodyPr/>
                    <a:lstStyle/>
                    <a:p>
                      <a:r>
                        <a:rPr lang="en-GB" sz="1700" dirty="0"/>
                        <a:t>Berlin</a:t>
                      </a:r>
                    </a:p>
                  </a:txBody>
                  <a:tcPr marL="121920" marR="121920" marT="54864" marB="54864"/>
                </a:tc>
                <a:tc>
                  <a:txBody>
                    <a:bodyPr/>
                    <a:lstStyle/>
                    <a:p>
                      <a:r>
                        <a:rPr lang="en-GB" sz="1700" dirty="0"/>
                        <a:t>Germany</a:t>
                      </a:r>
                    </a:p>
                  </a:txBody>
                  <a:tcPr marL="121920" marR="121920" marT="54864" marB="54864"/>
                </a:tc>
                <a:extLst>
                  <a:ext uri="{0D108BD9-81ED-4DB2-BD59-A6C34878D82A}">
                    <a16:rowId xmlns:a16="http://schemas.microsoft.com/office/drawing/2014/main" val="606531068"/>
                  </a:ext>
                </a:extLst>
              </a:tr>
            </a:tbl>
          </a:graphicData>
        </a:graphic>
      </p:graphicFrame>
    </p:spTree>
    <p:extLst>
      <p:ext uri="{BB962C8B-B14F-4D97-AF65-F5344CB8AC3E}">
        <p14:creationId xmlns:p14="http://schemas.microsoft.com/office/powerpoint/2010/main" val="81820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sz="1800" dirty="0"/>
              <a:t>Views can be thought of as a pseudo-table</a:t>
            </a:r>
          </a:p>
          <a:p>
            <a:endParaRPr lang="en-GB" sz="1800" dirty="0"/>
          </a:p>
          <a:p>
            <a:r>
              <a:rPr lang="en-GB" sz="1800" dirty="0"/>
              <a:t>Views are defined from existing tables/views in order to make the data easier to work with/manage</a:t>
            </a:r>
          </a:p>
          <a:p>
            <a:endParaRPr lang="en-GB" sz="1800" dirty="0"/>
          </a:p>
          <a:p>
            <a:r>
              <a:rPr lang="en-GB" sz="1800" dirty="0"/>
              <a:t>Views are essentially reusable SELECT statements that avoid us needing to type the whole statement</a:t>
            </a:r>
          </a:p>
          <a:p>
            <a:endParaRPr lang="en-GB" sz="1800" dirty="0"/>
          </a:p>
          <a:p>
            <a:r>
              <a:rPr lang="en-GB" sz="1800" dirty="0"/>
              <a:t>CREATE VIEW </a:t>
            </a:r>
            <a:r>
              <a:rPr lang="en-GB" sz="1800" dirty="0" err="1"/>
              <a:t>viewname</a:t>
            </a:r>
            <a:r>
              <a:rPr lang="en-GB" sz="1800" dirty="0"/>
              <a:t>(col1, alt_name_col2, </a:t>
            </a:r>
            <a:r>
              <a:rPr lang="en-GB" sz="1800" dirty="0" err="1"/>
              <a:t>calc_col</a:t>
            </a:r>
            <a:r>
              <a:rPr lang="en-GB" sz="1800" dirty="0"/>
              <a:t>) AS SELECT col1, col2, (col3/col4*100) AS </a:t>
            </a:r>
            <a:r>
              <a:rPr lang="en-GB" sz="1800" dirty="0" err="1"/>
              <a:t>calc_col</a:t>
            </a:r>
            <a:r>
              <a:rPr lang="en-GB" sz="1800" dirty="0"/>
              <a:t> FROM </a:t>
            </a:r>
            <a:r>
              <a:rPr lang="en-GB" sz="1800" dirty="0" err="1"/>
              <a:t>tablename</a:t>
            </a:r>
            <a:r>
              <a:rPr lang="en-GB" sz="1800" dirty="0"/>
              <a:t>;</a:t>
            </a:r>
          </a:p>
          <a:p>
            <a:endParaRPr lang="en-GB" sz="1800" dirty="0">
              <a:latin typeface="Consolas" panose="020B0609020204030204" pitchFamily="49" charset="0"/>
              <a:cs typeface="Consolas" panose="020B0609020204030204" pitchFamily="49" charset="0"/>
            </a:endParaRPr>
          </a:p>
          <a:p>
            <a:r>
              <a:rPr lang="en-GB" sz="1800" dirty="0">
                <a:latin typeface="Consolas" panose="020B0609020204030204" pitchFamily="49" charset="0"/>
                <a:cs typeface="Consolas" panose="020B0609020204030204" pitchFamily="49" charset="0"/>
              </a:rPr>
              <a:t>DROP </a:t>
            </a:r>
            <a:r>
              <a:rPr lang="en-GB" sz="1800" dirty="0" err="1">
                <a:latin typeface="Consolas" panose="020B0609020204030204" pitchFamily="49" charset="0"/>
                <a:cs typeface="Consolas" panose="020B0609020204030204" pitchFamily="49" charset="0"/>
              </a:rPr>
              <a:t>viewname</a:t>
            </a:r>
            <a:endParaRPr lang="en-GB" sz="1800" dirty="0">
              <a:latin typeface="Consolas" panose="020B0609020204030204" pitchFamily="49" charset="0"/>
              <a:cs typeface="Consolas" panose="020B0609020204030204" pitchFamily="49" charset="0"/>
            </a:endParaRPr>
          </a:p>
          <a:p>
            <a:endParaRPr lang="en-GB" sz="1800" dirty="0">
              <a:latin typeface="Consolas" panose="020B0609020204030204" pitchFamily="49" charset="0"/>
              <a:cs typeface="Consolas" panose="020B0609020204030204" pitchFamily="49" charset="0"/>
            </a:endParaRPr>
          </a:p>
          <a:p>
            <a:endParaRPr lang="en-GB" sz="1800" dirty="0">
              <a:cs typeface="Consolas" panose="020B0609020204030204" pitchFamily="49" charset="0"/>
            </a:endParaRPr>
          </a:p>
        </p:txBody>
      </p:sp>
      <p:sp>
        <p:nvSpPr>
          <p:cNvPr id="2" name="Title 1"/>
          <p:cNvSpPr>
            <a:spLocks noGrp="1"/>
          </p:cNvSpPr>
          <p:nvPr>
            <p:ph type="title"/>
          </p:nvPr>
        </p:nvSpPr>
        <p:spPr/>
        <p:txBody>
          <a:bodyPr>
            <a:normAutofit fontScale="90000"/>
          </a:bodyPr>
          <a:lstStyle/>
          <a:p>
            <a:r>
              <a:rPr lang="en-US" dirty="0"/>
              <a:t>Views</a:t>
            </a:r>
          </a:p>
        </p:txBody>
      </p:sp>
    </p:spTree>
    <p:extLst>
      <p:ext uri="{BB962C8B-B14F-4D97-AF65-F5344CB8AC3E}">
        <p14:creationId xmlns:p14="http://schemas.microsoft.com/office/powerpoint/2010/main" val="117854054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sz="1800" dirty="0"/>
              <a:t>Views will be up to date with the most recent data at any point they are accessed, not just the data at time of creation</a:t>
            </a:r>
          </a:p>
          <a:p>
            <a:endParaRPr lang="en-GB" sz="1800" dirty="0"/>
          </a:p>
          <a:p>
            <a:r>
              <a:rPr lang="en-GB" sz="1800" dirty="0"/>
              <a:t>CREATE VIEW </a:t>
            </a:r>
            <a:r>
              <a:rPr lang="en-GB" sz="1800" dirty="0" err="1"/>
              <a:t>discontinued_products</a:t>
            </a:r>
            <a:r>
              <a:rPr lang="en-GB" sz="1800" dirty="0"/>
              <a:t> (name, supplier) AS SELECT name, </a:t>
            </a:r>
            <a:r>
              <a:rPr lang="en-GB" sz="1800" dirty="0" err="1"/>
              <a:t>suppier</a:t>
            </a:r>
            <a:r>
              <a:rPr lang="en-GB" sz="1800" dirty="0"/>
              <a:t> FROM products WHERE status=‘discontinued’; </a:t>
            </a:r>
          </a:p>
          <a:p>
            <a:endParaRPr lang="en-GB" sz="1800" dirty="0">
              <a:cs typeface="Consolas" panose="020B0609020204030204" pitchFamily="49" charset="0"/>
            </a:endParaRPr>
          </a:p>
        </p:txBody>
      </p:sp>
      <p:sp>
        <p:nvSpPr>
          <p:cNvPr id="2" name="Title 1"/>
          <p:cNvSpPr>
            <a:spLocks noGrp="1"/>
          </p:cNvSpPr>
          <p:nvPr>
            <p:ph type="title"/>
          </p:nvPr>
        </p:nvSpPr>
        <p:spPr/>
        <p:txBody>
          <a:bodyPr>
            <a:normAutofit fontScale="90000"/>
          </a:bodyPr>
          <a:lstStyle/>
          <a:p>
            <a:r>
              <a:rPr lang="en-US" dirty="0"/>
              <a:t>Views</a:t>
            </a:r>
          </a:p>
        </p:txBody>
      </p:sp>
    </p:spTree>
    <p:extLst>
      <p:ext uri="{BB962C8B-B14F-4D97-AF65-F5344CB8AC3E}">
        <p14:creationId xmlns:p14="http://schemas.microsoft.com/office/powerpoint/2010/main" val="35549476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sz="1800" dirty="0"/>
              <a:t>You can update views as well if you want to change it. Use the OR REPLACE keyword and either a view will be created if it doesn’t already exist or if it does exist it will be replaced by the new one. Or you can use the ALTER VIEW command.</a:t>
            </a:r>
          </a:p>
          <a:p>
            <a:endParaRPr lang="en-GB" sz="1800" dirty="0"/>
          </a:p>
          <a:p>
            <a:r>
              <a:rPr lang="en-GB" sz="1800" dirty="0"/>
              <a:t>CREATE OR REPLACE VIEW </a:t>
            </a:r>
            <a:r>
              <a:rPr lang="en-GB" sz="1800" dirty="0" err="1"/>
              <a:t>discontinued_products</a:t>
            </a:r>
            <a:r>
              <a:rPr lang="en-GB" sz="1800" dirty="0"/>
              <a:t> (name, supplier) AS SELECT name, </a:t>
            </a:r>
            <a:r>
              <a:rPr lang="en-GB" sz="1800" dirty="0" err="1"/>
              <a:t>suppier</a:t>
            </a:r>
            <a:r>
              <a:rPr lang="en-GB" sz="1800" dirty="0"/>
              <a:t> FROM products WHERE status=‘discontinued’; </a:t>
            </a:r>
          </a:p>
          <a:p>
            <a:endParaRPr lang="en-GB" sz="1800" dirty="0"/>
          </a:p>
          <a:p>
            <a:r>
              <a:rPr lang="en-GB" sz="1800" dirty="0"/>
              <a:t>ALTER VIEW </a:t>
            </a:r>
            <a:r>
              <a:rPr lang="en-GB" sz="1800" dirty="0" err="1"/>
              <a:t>discontinued_products</a:t>
            </a:r>
            <a:r>
              <a:rPr lang="en-GB" sz="1800" dirty="0"/>
              <a:t>……;</a:t>
            </a:r>
          </a:p>
          <a:p>
            <a:endParaRPr lang="en-GB" sz="1800" dirty="0">
              <a:cs typeface="Consolas" panose="020B0609020204030204" pitchFamily="49" charset="0"/>
            </a:endParaRPr>
          </a:p>
        </p:txBody>
      </p:sp>
      <p:sp>
        <p:nvSpPr>
          <p:cNvPr id="2" name="Title 1"/>
          <p:cNvSpPr>
            <a:spLocks noGrp="1"/>
          </p:cNvSpPr>
          <p:nvPr>
            <p:ph type="title"/>
          </p:nvPr>
        </p:nvSpPr>
        <p:spPr/>
        <p:txBody>
          <a:bodyPr>
            <a:normAutofit fontScale="90000"/>
          </a:bodyPr>
          <a:lstStyle/>
          <a:p>
            <a:r>
              <a:rPr lang="en-US" dirty="0"/>
              <a:t>Views</a:t>
            </a:r>
          </a:p>
        </p:txBody>
      </p:sp>
    </p:spTree>
    <p:extLst>
      <p:ext uri="{BB962C8B-B14F-4D97-AF65-F5344CB8AC3E}">
        <p14:creationId xmlns:p14="http://schemas.microsoft.com/office/powerpoint/2010/main" val="23189994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sz="1800" dirty="0"/>
              <a:t>You can then use views to see information</a:t>
            </a:r>
          </a:p>
          <a:p>
            <a:endParaRPr lang="en-GB" sz="1800" dirty="0"/>
          </a:p>
          <a:p>
            <a:pPr lvl="1"/>
            <a:r>
              <a:rPr lang="en-GB" sz="1700" dirty="0"/>
              <a:t>SELECT * FROM </a:t>
            </a:r>
            <a:r>
              <a:rPr lang="en-GB" sz="1700" dirty="0" err="1"/>
              <a:t>discontinued_products</a:t>
            </a:r>
            <a:r>
              <a:rPr lang="en-GB" sz="1700" dirty="0"/>
              <a:t>; </a:t>
            </a:r>
          </a:p>
          <a:p>
            <a:endParaRPr lang="en-GB" sz="1800" dirty="0">
              <a:cs typeface="Consolas" panose="020B0609020204030204" pitchFamily="49" charset="0"/>
            </a:endParaRPr>
          </a:p>
        </p:txBody>
      </p:sp>
      <p:sp>
        <p:nvSpPr>
          <p:cNvPr id="2" name="Title 1"/>
          <p:cNvSpPr>
            <a:spLocks noGrp="1"/>
          </p:cNvSpPr>
          <p:nvPr>
            <p:ph type="title"/>
          </p:nvPr>
        </p:nvSpPr>
        <p:spPr/>
        <p:txBody>
          <a:bodyPr>
            <a:normAutofit fontScale="90000"/>
          </a:bodyPr>
          <a:lstStyle/>
          <a:p>
            <a:r>
              <a:rPr lang="en-US" dirty="0"/>
              <a:t>Views</a:t>
            </a:r>
          </a:p>
        </p:txBody>
      </p:sp>
    </p:spTree>
    <p:extLst>
      <p:ext uri="{BB962C8B-B14F-4D97-AF65-F5344CB8AC3E}">
        <p14:creationId xmlns:p14="http://schemas.microsoft.com/office/powerpoint/2010/main" val="1251129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1" y="1544760"/>
            <a:ext cx="5842228" cy="4546800"/>
          </a:xfrm>
        </p:spPr>
        <p:txBody>
          <a:bodyPr>
            <a:normAutofit/>
          </a:bodyPr>
          <a:lstStyle/>
          <a:p>
            <a:r>
              <a:rPr lang="en-GB" dirty="0"/>
              <a:t>SQL is actually separated into 3 different sections called languages and a programming interface to tie them all together.</a:t>
            </a:r>
          </a:p>
          <a:p>
            <a:endParaRPr lang="en-GB" dirty="0"/>
          </a:p>
          <a:p>
            <a:pPr lvl="1"/>
            <a:r>
              <a:rPr lang="en-GB" dirty="0"/>
              <a:t>Data Definition Language – DDL</a:t>
            </a:r>
          </a:p>
          <a:p>
            <a:pPr lvl="2"/>
            <a:r>
              <a:rPr lang="en-GB" dirty="0"/>
              <a:t>Used to Manipulate the Database Schema</a:t>
            </a:r>
          </a:p>
          <a:p>
            <a:pPr lvl="2"/>
            <a:r>
              <a:rPr lang="en-GB" dirty="0"/>
              <a:t>CREATE, ALTER, DROP</a:t>
            </a:r>
            <a:br>
              <a:rPr lang="en-GB" dirty="0"/>
            </a:br>
            <a:endParaRPr lang="en-GB" dirty="0"/>
          </a:p>
        </p:txBody>
      </p:sp>
      <p:sp>
        <p:nvSpPr>
          <p:cNvPr id="2" name="Title 1"/>
          <p:cNvSpPr>
            <a:spLocks noGrp="1"/>
          </p:cNvSpPr>
          <p:nvPr>
            <p:ph type="title"/>
          </p:nvPr>
        </p:nvSpPr>
        <p:spPr/>
        <p:txBody>
          <a:bodyPr>
            <a:normAutofit fontScale="90000"/>
          </a:bodyPr>
          <a:lstStyle/>
          <a:p>
            <a:r>
              <a:rPr lang="en-GB" dirty="0"/>
              <a:t>SQL</a:t>
            </a:r>
            <a:endParaRPr lang="en-US" dirty="0"/>
          </a:p>
        </p:txBody>
      </p:sp>
      <p:sp>
        <p:nvSpPr>
          <p:cNvPr id="7" name="Content Placeholder 6"/>
          <p:cNvSpPr>
            <a:spLocks noGrp="1"/>
          </p:cNvSpPr>
          <p:nvPr>
            <p:ph sz="quarter" idx="4294967295"/>
          </p:nvPr>
        </p:nvSpPr>
        <p:spPr>
          <a:xfrm>
            <a:off x="6354517" y="1490636"/>
            <a:ext cx="5602287" cy="4422775"/>
          </a:xfrm>
        </p:spPr>
        <p:txBody>
          <a:bodyPr/>
          <a:lstStyle/>
          <a:p>
            <a:pPr lvl="1"/>
            <a:r>
              <a:rPr lang="en-GB" dirty="0"/>
              <a:t>Data Manipulation Language – DML</a:t>
            </a:r>
          </a:p>
          <a:p>
            <a:pPr lvl="2"/>
            <a:r>
              <a:rPr lang="en-GB" dirty="0"/>
              <a:t>Used to Manipulate the table rows</a:t>
            </a:r>
          </a:p>
          <a:p>
            <a:pPr lvl="2"/>
            <a:r>
              <a:rPr lang="en-GB" dirty="0"/>
              <a:t>SELECT, INSERT, UPDATE, DELETE</a:t>
            </a:r>
          </a:p>
          <a:p>
            <a:pPr marL="309218" lvl="1" indent="0">
              <a:buNone/>
            </a:pPr>
            <a:endParaRPr lang="en-GB" dirty="0"/>
          </a:p>
          <a:p>
            <a:pPr lvl="1"/>
            <a:r>
              <a:rPr lang="en-GB" dirty="0"/>
              <a:t>Data Control Language – DCL</a:t>
            </a:r>
          </a:p>
          <a:p>
            <a:pPr lvl="2"/>
            <a:r>
              <a:rPr lang="en-GB" dirty="0"/>
              <a:t>Used to control access to tables</a:t>
            </a:r>
          </a:p>
          <a:p>
            <a:pPr lvl="2"/>
            <a:r>
              <a:rPr lang="en-GB" dirty="0"/>
              <a:t>GRANT, REVOKE</a:t>
            </a:r>
            <a:br>
              <a:rPr lang="en-GB" dirty="0"/>
            </a:br>
            <a:endParaRPr lang="en-GB" dirty="0"/>
          </a:p>
          <a:p>
            <a:pPr lvl="1"/>
            <a:r>
              <a:rPr lang="en-GB" dirty="0"/>
              <a:t>Programming Interface</a:t>
            </a:r>
          </a:p>
        </p:txBody>
      </p:sp>
    </p:spTree>
    <p:extLst>
      <p:ext uri="{BB962C8B-B14F-4D97-AF65-F5344CB8AC3E}">
        <p14:creationId xmlns:p14="http://schemas.microsoft.com/office/powerpoint/2010/main" val="369618084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sz="1800" dirty="0"/>
              <a:t>We need to create users who we allow access to our </a:t>
            </a:r>
            <a:r>
              <a:rPr lang="en-GB" sz="1800" dirty="0" err="1"/>
              <a:t>mysql</a:t>
            </a:r>
            <a:r>
              <a:rPr lang="en-GB" sz="1800" dirty="0"/>
              <a:t> instance using a username and password to log in. We also define </a:t>
            </a:r>
            <a:r>
              <a:rPr lang="en-GB" sz="1800" u="sng" dirty="0"/>
              <a:t>where</a:t>
            </a:r>
            <a:r>
              <a:rPr lang="en-GB" sz="1800" dirty="0"/>
              <a:t> they can log in from, what host we expect them to be accessing it from. So, for example, our employees can only access the database from their work computer on the work network.</a:t>
            </a:r>
          </a:p>
          <a:p>
            <a:endParaRPr lang="en-GB" sz="1800" dirty="0"/>
          </a:p>
          <a:p>
            <a:r>
              <a:rPr lang="en-GB" sz="1800" dirty="0"/>
              <a:t>It is important to ensure that the correct users have access to each table</a:t>
            </a:r>
          </a:p>
          <a:p>
            <a:pPr marL="0" indent="0">
              <a:buNone/>
            </a:pPr>
            <a:endParaRPr lang="en-GB" sz="1800" dirty="0"/>
          </a:p>
          <a:p>
            <a:pPr lvl="1"/>
            <a:r>
              <a:rPr lang="en-GB" sz="1700" dirty="0"/>
              <a:t>CREATE USER ‘</a:t>
            </a:r>
            <a:r>
              <a:rPr lang="en-GB" sz="1700" dirty="0" err="1"/>
              <a:t>my_user’@’host</a:t>
            </a:r>
            <a:r>
              <a:rPr lang="en-GB" sz="1700" dirty="0"/>
              <a:t>’ IDENTIFIED BY ‘</a:t>
            </a:r>
            <a:r>
              <a:rPr lang="en-GB" sz="1700" dirty="0" err="1"/>
              <a:t>my_password</a:t>
            </a:r>
            <a:r>
              <a:rPr lang="en-GB" sz="1700" dirty="0"/>
              <a:t>’;</a:t>
            </a:r>
          </a:p>
          <a:p>
            <a:endParaRPr lang="en-GB" sz="1800" dirty="0">
              <a:cs typeface="Consolas" panose="020B0609020204030204" pitchFamily="49" charset="0"/>
            </a:endParaRPr>
          </a:p>
        </p:txBody>
      </p:sp>
      <p:sp>
        <p:nvSpPr>
          <p:cNvPr id="2" name="Title 1"/>
          <p:cNvSpPr>
            <a:spLocks noGrp="1"/>
          </p:cNvSpPr>
          <p:nvPr>
            <p:ph type="title"/>
          </p:nvPr>
        </p:nvSpPr>
        <p:spPr/>
        <p:txBody>
          <a:bodyPr>
            <a:normAutofit fontScale="90000"/>
          </a:bodyPr>
          <a:lstStyle/>
          <a:p>
            <a:r>
              <a:rPr lang="en-US" dirty="0"/>
              <a:t>Administration</a:t>
            </a:r>
          </a:p>
        </p:txBody>
      </p:sp>
    </p:spTree>
    <p:extLst>
      <p:ext uri="{BB962C8B-B14F-4D97-AF65-F5344CB8AC3E}">
        <p14:creationId xmlns:p14="http://schemas.microsoft.com/office/powerpoint/2010/main" val="14925621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sz="1800" dirty="0"/>
              <a:t>It’s possible to allow people to log in specifically from the same host as the server </a:t>
            </a:r>
          </a:p>
          <a:p>
            <a:endParaRPr lang="en-GB" sz="1800" dirty="0"/>
          </a:p>
          <a:p>
            <a:r>
              <a:rPr lang="en-GB" sz="1800" dirty="0"/>
              <a:t>We can also used the wildcard ‘%’ to specify any host</a:t>
            </a:r>
          </a:p>
          <a:p>
            <a:pPr marL="0" indent="0">
              <a:buNone/>
            </a:pPr>
            <a:endParaRPr lang="en-GB" sz="1800" dirty="0"/>
          </a:p>
          <a:p>
            <a:pPr lvl="1"/>
            <a:r>
              <a:rPr lang="en-GB" sz="1700" dirty="0"/>
              <a:t>CREATE USER ‘</a:t>
            </a:r>
            <a:r>
              <a:rPr lang="en-GB" sz="1700" dirty="0" err="1"/>
              <a:t>my_user’@’localhost</a:t>
            </a:r>
            <a:r>
              <a:rPr lang="en-GB" sz="1700" dirty="0"/>
              <a:t>’ IDENTIFIED BY ‘</a:t>
            </a:r>
            <a:r>
              <a:rPr lang="en-GB" sz="1700" dirty="0" err="1"/>
              <a:t>my_password</a:t>
            </a:r>
            <a:r>
              <a:rPr lang="en-GB" sz="1700" dirty="0"/>
              <a:t>’;</a:t>
            </a:r>
          </a:p>
          <a:p>
            <a:endParaRPr lang="en-GB" sz="1800" dirty="0"/>
          </a:p>
          <a:p>
            <a:pPr lvl="1"/>
            <a:r>
              <a:rPr lang="en-GB" sz="1700" dirty="0"/>
              <a:t>CREATE USER ‘</a:t>
            </a:r>
            <a:r>
              <a:rPr lang="en-GB" sz="1700" dirty="0" err="1"/>
              <a:t>other_user</a:t>
            </a:r>
            <a:r>
              <a:rPr lang="en-GB" sz="1700" dirty="0"/>
              <a:t>’@’%’ IDENTIFIED BY ‘pass’;</a:t>
            </a:r>
          </a:p>
          <a:p>
            <a:endParaRPr lang="en-GB" sz="1800" dirty="0">
              <a:cs typeface="Consolas" panose="020B0609020204030204" pitchFamily="49" charset="0"/>
            </a:endParaRPr>
          </a:p>
        </p:txBody>
      </p:sp>
      <p:sp>
        <p:nvSpPr>
          <p:cNvPr id="2" name="Title 1"/>
          <p:cNvSpPr>
            <a:spLocks noGrp="1"/>
          </p:cNvSpPr>
          <p:nvPr>
            <p:ph type="title"/>
          </p:nvPr>
        </p:nvSpPr>
        <p:spPr/>
        <p:txBody>
          <a:bodyPr>
            <a:normAutofit fontScale="90000"/>
          </a:bodyPr>
          <a:lstStyle/>
          <a:p>
            <a:r>
              <a:rPr lang="en-US" dirty="0"/>
              <a:t>Administration</a:t>
            </a:r>
          </a:p>
        </p:txBody>
      </p:sp>
    </p:spTree>
    <p:extLst>
      <p:ext uri="{BB962C8B-B14F-4D97-AF65-F5344CB8AC3E}">
        <p14:creationId xmlns:p14="http://schemas.microsoft.com/office/powerpoint/2010/main" val="36719820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sz="1800" dirty="0"/>
              <a:t>Some users will need access to tables that others will not, so for giving access to table we use the GRANT keyword</a:t>
            </a:r>
          </a:p>
          <a:p>
            <a:endParaRPr lang="en-GB" sz="1800" dirty="0"/>
          </a:p>
          <a:p>
            <a:r>
              <a:rPr lang="en-GB" sz="1800" dirty="0"/>
              <a:t>We can also grant different types of access which are called privileges</a:t>
            </a:r>
          </a:p>
          <a:p>
            <a:endParaRPr lang="en-GB" sz="1800" dirty="0"/>
          </a:p>
          <a:p>
            <a:r>
              <a:rPr lang="en-GB" sz="1800" dirty="0"/>
              <a:t>In order to grant privileges we, the user trying to grant, must have that privilege we are trying to grant and the GRANT OPTION privilege</a:t>
            </a:r>
          </a:p>
          <a:p>
            <a:endParaRPr lang="en-GB" sz="1800" dirty="0"/>
          </a:p>
          <a:p>
            <a:pPr lvl="1"/>
            <a:r>
              <a:rPr lang="en-GB" sz="1700" dirty="0"/>
              <a:t>GRANT privilege ON table TO user [WITH GRANT OPTION];</a:t>
            </a:r>
          </a:p>
          <a:p>
            <a:endParaRPr lang="en-GB" sz="1800" dirty="0"/>
          </a:p>
          <a:p>
            <a:endParaRPr lang="en-GB" sz="1800" dirty="0"/>
          </a:p>
          <a:p>
            <a:endParaRPr lang="en-GB" sz="1800" dirty="0"/>
          </a:p>
          <a:p>
            <a:endParaRPr lang="en-GB" sz="1800" dirty="0">
              <a:cs typeface="Consolas" panose="020B0609020204030204" pitchFamily="49" charset="0"/>
            </a:endParaRPr>
          </a:p>
        </p:txBody>
      </p:sp>
      <p:sp>
        <p:nvSpPr>
          <p:cNvPr id="2" name="Title 1"/>
          <p:cNvSpPr>
            <a:spLocks noGrp="1"/>
          </p:cNvSpPr>
          <p:nvPr>
            <p:ph type="title"/>
          </p:nvPr>
        </p:nvSpPr>
        <p:spPr/>
        <p:txBody>
          <a:bodyPr>
            <a:normAutofit fontScale="90000"/>
          </a:bodyPr>
          <a:lstStyle/>
          <a:p>
            <a:r>
              <a:rPr lang="en-US" dirty="0"/>
              <a:t>Administration</a:t>
            </a:r>
          </a:p>
        </p:txBody>
      </p:sp>
    </p:spTree>
    <p:extLst>
      <p:ext uri="{BB962C8B-B14F-4D97-AF65-F5344CB8AC3E}">
        <p14:creationId xmlns:p14="http://schemas.microsoft.com/office/powerpoint/2010/main" val="33195823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pPr marL="0" indent="0">
              <a:buNone/>
            </a:pPr>
            <a:r>
              <a:rPr lang="en-GB" sz="1600" dirty="0"/>
              <a:t>ALL PRIVILEGES – grants all privileges except GRANT OPTION</a:t>
            </a:r>
          </a:p>
          <a:p>
            <a:pPr marL="0" indent="0">
              <a:buNone/>
            </a:pPr>
            <a:r>
              <a:rPr lang="en-GB" sz="1600" dirty="0">
                <a:cs typeface="Consolas" panose="020B0609020204030204" pitchFamily="49" charset="0"/>
              </a:rPr>
              <a:t>ALTER – allows use of ALTER TABLE</a:t>
            </a:r>
          </a:p>
          <a:p>
            <a:pPr marL="0" indent="0">
              <a:buNone/>
            </a:pPr>
            <a:r>
              <a:rPr lang="en-GB" sz="1600" dirty="0">
                <a:cs typeface="Consolas" panose="020B0609020204030204" pitchFamily="49" charset="0"/>
              </a:rPr>
              <a:t>CREATE – allows database and table creation depending on where it’s granted</a:t>
            </a:r>
          </a:p>
          <a:p>
            <a:pPr marL="0" indent="0">
              <a:buNone/>
            </a:pPr>
            <a:r>
              <a:rPr lang="en-GB" sz="1600" dirty="0">
                <a:cs typeface="Consolas" panose="020B0609020204030204" pitchFamily="49" charset="0"/>
              </a:rPr>
              <a:t>CREATE USER – allows creating, dropping, renaming, and revoking all privileges on users</a:t>
            </a:r>
          </a:p>
          <a:p>
            <a:pPr marL="0" indent="0">
              <a:buNone/>
            </a:pPr>
            <a:r>
              <a:rPr lang="en-GB" sz="1600" dirty="0">
                <a:cs typeface="Consolas" panose="020B0609020204030204" pitchFamily="49" charset="0"/>
              </a:rPr>
              <a:t>DELETE – allows use of DELETE</a:t>
            </a:r>
          </a:p>
          <a:p>
            <a:pPr marL="0" indent="0">
              <a:buNone/>
            </a:pPr>
            <a:r>
              <a:rPr lang="en-GB" sz="1600" dirty="0">
                <a:cs typeface="Consolas" panose="020B0609020204030204" pitchFamily="49" charset="0"/>
              </a:rPr>
              <a:t>DROP – allows use of DROP</a:t>
            </a:r>
          </a:p>
          <a:p>
            <a:pPr marL="0" indent="0">
              <a:buNone/>
            </a:pPr>
            <a:r>
              <a:rPr lang="en-GB" sz="1600" dirty="0">
                <a:cs typeface="Consolas" panose="020B0609020204030204" pitchFamily="49" charset="0"/>
              </a:rPr>
              <a:t>GRANT OPTION – allows user to grant privileges to other users</a:t>
            </a:r>
          </a:p>
          <a:p>
            <a:pPr marL="0" indent="0">
              <a:buNone/>
            </a:pPr>
            <a:r>
              <a:rPr lang="en-GB" sz="1600" dirty="0">
                <a:cs typeface="Consolas" panose="020B0609020204030204" pitchFamily="49" charset="0"/>
              </a:rPr>
              <a:t>INSERT – allows use of INSERT</a:t>
            </a:r>
          </a:p>
          <a:p>
            <a:pPr marL="0" indent="0">
              <a:buNone/>
            </a:pPr>
            <a:r>
              <a:rPr lang="en-GB" sz="1600" dirty="0">
                <a:cs typeface="Consolas" panose="020B0609020204030204" pitchFamily="49" charset="0"/>
              </a:rPr>
              <a:t>REFERENCES – allows foreign key creation</a:t>
            </a:r>
          </a:p>
          <a:p>
            <a:pPr marL="0" indent="0">
              <a:buNone/>
            </a:pPr>
            <a:r>
              <a:rPr lang="en-GB" sz="1600" dirty="0">
                <a:cs typeface="Consolas" panose="020B0609020204030204" pitchFamily="49" charset="0"/>
              </a:rPr>
              <a:t>SELECT – allows use of SELECT</a:t>
            </a:r>
          </a:p>
          <a:p>
            <a:pPr marL="0" indent="0">
              <a:buNone/>
            </a:pPr>
            <a:r>
              <a:rPr lang="en-GB" sz="1600" dirty="0">
                <a:cs typeface="Consolas" panose="020B0609020204030204" pitchFamily="49" charset="0"/>
              </a:rPr>
              <a:t>SHOW DATABASES – allows use of SHOW DATABASES</a:t>
            </a:r>
          </a:p>
          <a:p>
            <a:pPr marL="0" indent="0">
              <a:buNone/>
            </a:pPr>
            <a:r>
              <a:rPr lang="en-GB" sz="1600" dirty="0">
                <a:cs typeface="Consolas" panose="020B0609020204030204" pitchFamily="49" charset="0"/>
              </a:rPr>
              <a:t>UPDATE – allows use of UPDATE</a:t>
            </a:r>
          </a:p>
        </p:txBody>
      </p:sp>
      <p:sp>
        <p:nvSpPr>
          <p:cNvPr id="2" name="Title 1"/>
          <p:cNvSpPr>
            <a:spLocks noGrp="1"/>
          </p:cNvSpPr>
          <p:nvPr>
            <p:ph type="title"/>
          </p:nvPr>
        </p:nvSpPr>
        <p:spPr/>
        <p:txBody>
          <a:bodyPr>
            <a:normAutofit fontScale="90000"/>
          </a:bodyPr>
          <a:lstStyle/>
          <a:p>
            <a:r>
              <a:rPr lang="en-US" dirty="0"/>
              <a:t>Privileges</a:t>
            </a:r>
          </a:p>
        </p:txBody>
      </p:sp>
    </p:spTree>
    <p:extLst>
      <p:ext uri="{BB962C8B-B14F-4D97-AF65-F5344CB8AC3E}">
        <p14:creationId xmlns:p14="http://schemas.microsoft.com/office/powerpoint/2010/main" val="29211489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sz="1800" dirty="0"/>
              <a:t>GRANT ALL ON </a:t>
            </a:r>
            <a:r>
              <a:rPr lang="en-GB" sz="1800" dirty="0" err="1"/>
              <a:t>mydatabase.mytable</a:t>
            </a:r>
            <a:r>
              <a:rPr lang="en-GB" sz="1800" dirty="0"/>
              <a:t> TO ‘</a:t>
            </a:r>
            <a:r>
              <a:rPr lang="en-GB" sz="1800" dirty="0" err="1"/>
              <a:t>myuser</a:t>
            </a:r>
            <a:r>
              <a:rPr lang="en-GB" sz="1800" dirty="0"/>
              <a:t>’@’localhost’;</a:t>
            </a:r>
          </a:p>
          <a:p>
            <a:endParaRPr lang="en-GB" sz="1800" dirty="0">
              <a:cs typeface="Consolas" panose="020B0609020204030204" pitchFamily="49" charset="0"/>
            </a:endParaRPr>
          </a:p>
          <a:p>
            <a:r>
              <a:rPr lang="en-GB" sz="1800" dirty="0">
                <a:cs typeface="Consolas" panose="020B0609020204030204" pitchFamily="49" charset="0"/>
              </a:rPr>
              <a:t>GRANT SELECT, INSERT, UPDATE ON </a:t>
            </a:r>
            <a:r>
              <a:rPr lang="en-GB" sz="1800" dirty="0" err="1">
                <a:cs typeface="Consolas" panose="020B0609020204030204" pitchFamily="49" charset="0"/>
              </a:rPr>
              <a:t>mydb.mytbl</a:t>
            </a:r>
            <a:r>
              <a:rPr lang="en-GB" sz="1800" dirty="0">
                <a:cs typeface="Consolas" panose="020B0609020204030204" pitchFamily="49" charset="0"/>
              </a:rPr>
              <a:t> TO ‘</a:t>
            </a:r>
            <a:r>
              <a:rPr lang="en-GB" sz="1800" dirty="0" err="1">
                <a:cs typeface="Consolas" panose="020B0609020204030204" pitchFamily="49" charset="0"/>
              </a:rPr>
              <a:t>myuser</a:t>
            </a:r>
            <a:r>
              <a:rPr lang="en-GB" sz="1800" dirty="0">
                <a:cs typeface="Consolas" panose="020B0609020204030204" pitchFamily="49" charset="0"/>
              </a:rPr>
              <a:t>’@’%’;</a:t>
            </a:r>
          </a:p>
          <a:p>
            <a:endParaRPr lang="en-GB" sz="1800" dirty="0">
              <a:cs typeface="Consolas" panose="020B0609020204030204" pitchFamily="49" charset="0"/>
            </a:endParaRPr>
          </a:p>
          <a:p>
            <a:r>
              <a:rPr lang="en-GB" sz="1800" dirty="0">
                <a:cs typeface="Consolas" panose="020B0609020204030204" pitchFamily="49" charset="0"/>
              </a:rPr>
              <a:t>GRANT ALL on mydatabase.* TO ‘</a:t>
            </a:r>
            <a:r>
              <a:rPr lang="en-GB" sz="1800" dirty="0" err="1">
                <a:cs typeface="Consolas" panose="020B0609020204030204" pitchFamily="49" charset="0"/>
              </a:rPr>
              <a:t>myuser</a:t>
            </a:r>
            <a:r>
              <a:rPr lang="en-GB" sz="1800" dirty="0">
                <a:cs typeface="Consolas" panose="020B0609020204030204" pitchFamily="49" charset="0"/>
              </a:rPr>
              <a:t>’@’localhost’;</a:t>
            </a:r>
          </a:p>
          <a:p>
            <a:endParaRPr lang="en-GB" sz="1800" dirty="0">
              <a:cs typeface="Consolas" panose="020B0609020204030204" pitchFamily="49" charset="0"/>
            </a:endParaRPr>
          </a:p>
          <a:p>
            <a:r>
              <a:rPr lang="en-GB" sz="1800" dirty="0">
                <a:cs typeface="Consolas" panose="020B0609020204030204" pitchFamily="49" charset="0"/>
              </a:rPr>
              <a:t>GRANT ALL ON *.* to ‘</a:t>
            </a:r>
            <a:r>
              <a:rPr lang="en-GB" sz="1800" dirty="0" err="1">
                <a:cs typeface="Consolas" panose="020B0609020204030204" pitchFamily="49" charset="0"/>
              </a:rPr>
              <a:t>myuser</a:t>
            </a:r>
            <a:r>
              <a:rPr lang="en-GB" sz="1800" dirty="0">
                <a:cs typeface="Consolas" panose="020B0609020204030204" pitchFamily="49" charset="0"/>
              </a:rPr>
              <a:t>’@’localhost’ WITH GRANT OPTION;</a:t>
            </a:r>
          </a:p>
        </p:txBody>
      </p:sp>
      <p:sp>
        <p:nvSpPr>
          <p:cNvPr id="2" name="Title 1"/>
          <p:cNvSpPr>
            <a:spLocks noGrp="1"/>
          </p:cNvSpPr>
          <p:nvPr>
            <p:ph type="title"/>
          </p:nvPr>
        </p:nvSpPr>
        <p:spPr/>
        <p:txBody>
          <a:bodyPr>
            <a:normAutofit fontScale="90000"/>
          </a:bodyPr>
          <a:lstStyle/>
          <a:p>
            <a:r>
              <a:rPr lang="en-US" dirty="0"/>
              <a:t>Administration</a:t>
            </a:r>
          </a:p>
        </p:txBody>
      </p:sp>
    </p:spTree>
    <p:extLst>
      <p:ext uri="{BB962C8B-B14F-4D97-AF65-F5344CB8AC3E}">
        <p14:creationId xmlns:p14="http://schemas.microsoft.com/office/powerpoint/2010/main" val="219954169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8499948" cy="4546800"/>
          </a:xfrm>
        </p:spPr>
        <p:txBody>
          <a:bodyPr/>
          <a:lstStyle/>
          <a:p>
            <a:r>
              <a:rPr lang="en-GB" sz="1800" dirty="0"/>
              <a:t>To remove privileges use the following query with the CASCADE to remove additional privileges given from the WITH GRANT OPTION</a:t>
            </a:r>
          </a:p>
          <a:p>
            <a:endParaRPr lang="en-GB" sz="1800" dirty="0"/>
          </a:p>
          <a:p>
            <a:pPr lvl="1"/>
            <a:r>
              <a:rPr lang="en-GB" sz="1700" dirty="0"/>
              <a:t>REVOKE privilege ON </a:t>
            </a:r>
            <a:r>
              <a:rPr lang="en-GB" sz="1700" dirty="0" err="1"/>
              <a:t>tablename</a:t>
            </a:r>
            <a:r>
              <a:rPr lang="en-GB" sz="1700" dirty="0"/>
              <a:t> FROM user [CASCADE];</a:t>
            </a:r>
          </a:p>
        </p:txBody>
      </p:sp>
      <p:sp>
        <p:nvSpPr>
          <p:cNvPr id="6" name="Title 5"/>
          <p:cNvSpPr>
            <a:spLocks noGrp="1"/>
          </p:cNvSpPr>
          <p:nvPr>
            <p:ph type="title"/>
          </p:nvPr>
        </p:nvSpPr>
        <p:spPr/>
        <p:txBody>
          <a:bodyPr>
            <a:normAutofit fontScale="90000"/>
          </a:bodyPr>
          <a:lstStyle/>
          <a:p>
            <a:r>
              <a:rPr lang="en-US" dirty="0"/>
              <a:t>Administration</a:t>
            </a:r>
          </a:p>
        </p:txBody>
      </p:sp>
    </p:spTree>
    <p:extLst>
      <p:ext uri="{BB962C8B-B14F-4D97-AF65-F5344CB8AC3E}">
        <p14:creationId xmlns:p14="http://schemas.microsoft.com/office/powerpoint/2010/main" val="372599815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sz="1800" dirty="0"/>
              <a:t>SHOW GRANTS FOR ‘myself’@’%’;</a:t>
            </a:r>
          </a:p>
          <a:p>
            <a:endParaRPr lang="en-GB" sz="1800" dirty="0"/>
          </a:p>
          <a:p>
            <a:r>
              <a:rPr lang="en-GB" sz="1800" dirty="0"/>
              <a:t>CREATE USER ‘accounts’@’</a:t>
            </a:r>
            <a:r>
              <a:rPr lang="en-GB" sz="1800" dirty="0" err="1"/>
              <a:t>myhost</a:t>
            </a:r>
            <a:r>
              <a:rPr lang="en-GB" sz="1800" dirty="0"/>
              <a:t>’ IDENTIFIED BY ‘</a:t>
            </a:r>
            <a:r>
              <a:rPr lang="en-GB" sz="1800" dirty="0" err="1"/>
              <a:t>mypass</a:t>
            </a:r>
            <a:r>
              <a:rPr lang="en-GB" sz="1800" dirty="0"/>
              <a:t>’;</a:t>
            </a:r>
          </a:p>
          <a:p>
            <a:endParaRPr lang="en-GB" sz="1800" dirty="0"/>
          </a:p>
          <a:p>
            <a:r>
              <a:rPr lang="en-GB" sz="1800" dirty="0"/>
              <a:t>GRANT SELECT, INSERT, UPDATE, DELETE ON customer.* TO ‘accounts’@’</a:t>
            </a:r>
            <a:r>
              <a:rPr lang="en-GB" sz="1800" dirty="0" err="1"/>
              <a:t>myhost</a:t>
            </a:r>
            <a:r>
              <a:rPr lang="en-GB" sz="1800" dirty="0"/>
              <a:t>’;</a:t>
            </a:r>
          </a:p>
          <a:p>
            <a:pPr marL="0" indent="0">
              <a:buNone/>
            </a:pPr>
            <a:r>
              <a:rPr lang="en-GB" sz="1800" dirty="0"/>
              <a:t> </a:t>
            </a:r>
          </a:p>
        </p:txBody>
      </p:sp>
      <p:sp>
        <p:nvSpPr>
          <p:cNvPr id="6" name="Title 5"/>
          <p:cNvSpPr>
            <a:spLocks noGrp="1"/>
          </p:cNvSpPr>
          <p:nvPr>
            <p:ph type="title"/>
          </p:nvPr>
        </p:nvSpPr>
        <p:spPr/>
        <p:txBody>
          <a:bodyPr>
            <a:normAutofit fontScale="90000"/>
          </a:bodyPr>
          <a:lstStyle/>
          <a:p>
            <a:r>
              <a:rPr lang="en-US" dirty="0"/>
              <a:t>Administration</a:t>
            </a:r>
          </a:p>
        </p:txBody>
      </p:sp>
    </p:spTree>
    <p:extLst>
      <p:ext uri="{BB962C8B-B14F-4D97-AF65-F5344CB8AC3E}">
        <p14:creationId xmlns:p14="http://schemas.microsoft.com/office/powerpoint/2010/main" val="38718059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Modelling</a:t>
            </a:r>
          </a:p>
        </p:txBody>
      </p:sp>
    </p:spTree>
    <p:extLst>
      <p:ext uri="{BB962C8B-B14F-4D97-AF65-F5344CB8AC3E}">
        <p14:creationId xmlns:p14="http://schemas.microsoft.com/office/powerpoint/2010/main" val="130274767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544760"/>
            <a:ext cx="6724215" cy="4546800"/>
          </a:xfrm>
        </p:spPr>
        <p:txBody>
          <a:bodyPr>
            <a:noAutofit/>
          </a:bodyPr>
          <a:lstStyle/>
          <a:p>
            <a:r>
              <a:rPr lang="en-GB" sz="1800" dirty="0"/>
              <a:t>Before we start creating a database, we should model it first and test it against any requirements we may already have.</a:t>
            </a:r>
          </a:p>
          <a:p>
            <a:endParaRPr lang="en-GB" sz="1800" dirty="0"/>
          </a:p>
          <a:p>
            <a:r>
              <a:rPr lang="en-GB" sz="1800" dirty="0"/>
              <a:t>For this we will be using an entity relationship diagram</a:t>
            </a:r>
          </a:p>
          <a:p>
            <a:endParaRPr lang="en-GB" sz="1800" dirty="0"/>
          </a:p>
          <a:p>
            <a:r>
              <a:rPr lang="en-GB" sz="1800" dirty="0"/>
              <a:t>Consider:</a:t>
            </a:r>
          </a:p>
          <a:p>
            <a:pPr marL="366332" indent="-366332">
              <a:buFont typeface="Arial" panose="020B0604020202020204" pitchFamily="34" charset="0"/>
              <a:buChar char="•"/>
            </a:pPr>
            <a:r>
              <a:rPr lang="en-GB" sz="1800" dirty="0"/>
              <a:t>What data it will be storing</a:t>
            </a:r>
          </a:p>
          <a:p>
            <a:pPr marL="366332" indent="-366332">
              <a:buFont typeface="Arial" panose="020B0604020202020204" pitchFamily="34" charset="0"/>
              <a:buChar char="•"/>
            </a:pPr>
            <a:r>
              <a:rPr lang="en-GB" sz="1800" dirty="0"/>
              <a:t>Who will be using it</a:t>
            </a:r>
          </a:p>
          <a:p>
            <a:pPr marL="366332" indent="-366332">
              <a:buFont typeface="Arial" panose="020B0604020202020204" pitchFamily="34" charset="0"/>
              <a:buChar char="•"/>
            </a:pPr>
            <a:r>
              <a:rPr lang="en-GB" sz="1800" dirty="0"/>
              <a:t>What the data will be used for</a:t>
            </a:r>
          </a:p>
          <a:p>
            <a:endParaRPr lang="en-GB" sz="1800" dirty="0"/>
          </a:p>
          <a:p>
            <a:r>
              <a:rPr lang="en-GB" sz="1800" dirty="0"/>
              <a:t>Do you have any documentation to work with already?</a:t>
            </a:r>
          </a:p>
        </p:txBody>
      </p:sp>
      <p:sp>
        <p:nvSpPr>
          <p:cNvPr id="6" name="Title 5"/>
          <p:cNvSpPr>
            <a:spLocks noGrp="1"/>
          </p:cNvSpPr>
          <p:nvPr>
            <p:ph type="title"/>
          </p:nvPr>
        </p:nvSpPr>
        <p:spPr/>
        <p:txBody>
          <a:bodyPr>
            <a:normAutofit fontScale="90000"/>
          </a:bodyPr>
          <a:lstStyle/>
          <a:p>
            <a:r>
              <a:rPr lang="en-GB" dirty="0"/>
              <a:t>Designing the Database</a:t>
            </a:r>
            <a:endParaRPr lang="en-US" dirty="0"/>
          </a:p>
        </p:txBody>
      </p:sp>
    </p:spTree>
    <p:extLst>
      <p:ext uri="{BB962C8B-B14F-4D97-AF65-F5344CB8AC3E}">
        <p14:creationId xmlns:p14="http://schemas.microsoft.com/office/powerpoint/2010/main" val="22183232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5"/>
          </p:nvPr>
        </p:nvSpPr>
        <p:spPr/>
        <p:txBody>
          <a:bodyPr>
            <a:normAutofit/>
          </a:bodyPr>
          <a:lstStyle/>
          <a:p>
            <a:pPr marL="0" indent="0">
              <a:buNone/>
            </a:pPr>
            <a:r>
              <a:rPr lang="en-GB" sz="2100" b="1" dirty="0"/>
              <a:t>Entity</a:t>
            </a:r>
          </a:p>
          <a:p>
            <a:pPr marL="366332" indent="-366332">
              <a:buFont typeface="Arial" panose="020B0604020202020204" pitchFamily="34" charset="0"/>
              <a:buChar char="•"/>
            </a:pPr>
            <a:r>
              <a:rPr lang="en-GB" dirty="0"/>
              <a:t>An entity could be an object, person, event or abstraction.</a:t>
            </a:r>
          </a:p>
          <a:p>
            <a:pPr marL="366332" indent="-366332">
              <a:buFont typeface="Arial" panose="020B0604020202020204" pitchFamily="34" charset="0"/>
              <a:buChar char="•"/>
            </a:pPr>
            <a:r>
              <a:rPr lang="en-GB" dirty="0"/>
              <a:t>An entity must be relevant.</a:t>
            </a:r>
          </a:p>
          <a:p>
            <a:pPr marL="366332" indent="-366332">
              <a:buFont typeface="Arial" panose="020B0604020202020204" pitchFamily="34" charset="0"/>
              <a:buChar char="•"/>
            </a:pPr>
            <a:r>
              <a:rPr lang="en-GB" dirty="0"/>
              <a:t>Could be referred to as an ‘instance’ of an entity type.</a:t>
            </a:r>
          </a:p>
          <a:p>
            <a:pPr marL="366332" indent="-366332">
              <a:buFont typeface="Arial" panose="020B0604020202020204" pitchFamily="34" charset="0"/>
              <a:buChar char="•"/>
            </a:pPr>
            <a:endParaRPr lang="en-GB" dirty="0"/>
          </a:p>
          <a:p>
            <a:pPr marL="0" indent="0">
              <a:buNone/>
            </a:pPr>
            <a:r>
              <a:rPr lang="en-GB" sz="2100" b="1" dirty="0"/>
              <a:t>Entity Type</a:t>
            </a:r>
          </a:p>
          <a:p>
            <a:pPr marL="366332" indent="-366332"/>
            <a:r>
              <a:rPr lang="en-GB" dirty="0"/>
              <a:t>An entity type is a class of objects.</a:t>
            </a:r>
          </a:p>
          <a:p>
            <a:pPr marL="366332" indent="-366332"/>
            <a:r>
              <a:rPr lang="en-GB" dirty="0"/>
              <a:t>Entities represented within an entity type have the same characteristics.</a:t>
            </a:r>
          </a:p>
          <a:p>
            <a:pPr marL="366332" indent="-366332"/>
            <a:endParaRPr lang="en-GB" dirty="0"/>
          </a:p>
          <a:p>
            <a:pPr marL="0" indent="0">
              <a:buNone/>
            </a:pPr>
            <a:r>
              <a:rPr lang="en-GB" sz="2000" dirty="0"/>
              <a:t>The Entity Type ‘Person’ has the entities ‘James’ and ‘Jo’</a:t>
            </a:r>
          </a:p>
          <a:p>
            <a:pPr marL="366332" indent="-366332"/>
            <a:endParaRPr lang="en-GB" dirty="0"/>
          </a:p>
          <a:p>
            <a:pPr marL="366332" indent="-366332">
              <a:buFont typeface="Arial" panose="020B0604020202020204" pitchFamily="34" charset="0"/>
              <a:buChar char="•"/>
            </a:pPr>
            <a:endParaRPr lang="en-GB" dirty="0"/>
          </a:p>
          <a:p>
            <a:endParaRPr lang="en-GB" dirty="0"/>
          </a:p>
        </p:txBody>
      </p:sp>
      <p:sp>
        <p:nvSpPr>
          <p:cNvPr id="2" name="Title 1"/>
          <p:cNvSpPr>
            <a:spLocks noGrp="1"/>
          </p:cNvSpPr>
          <p:nvPr>
            <p:ph type="title"/>
          </p:nvPr>
        </p:nvSpPr>
        <p:spPr/>
        <p:txBody>
          <a:bodyPr>
            <a:normAutofit fontScale="90000"/>
          </a:bodyPr>
          <a:lstStyle/>
          <a:p>
            <a:r>
              <a:rPr lang="en-GB" dirty="0"/>
              <a:t>Designing the Database</a:t>
            </a:r>
            <a:endParaRPr lang="en-US" dirty="0"/>
          </a:p>
        </p:txBody>
      </p:sp>
    </p:spTree>
    <p:extLst>
      <p:ext uri="{BB962C8B-B14F-4D97-AF65-F5344CB8AC3E}">
        <p14:creationId xmlns:p14="http://schemas.microsoft.com/office/powerpoint/2010/main" val="3645169960"/>
      </p:ext>
    </p:extLst>
  </p:cSld>
  <p:clrMapOvr>
    <a:masterClrMapping/>
  </p:clrMapOvr>
</p:sld>
</file>

<file path=ppt/theme/theme1.xml><?xml version="1.0" encoding="utf-8"?>
<a:theme xmlns:a="http://schemas.openxmlformats.org/drawingml/2006/main" name="QAC_&amp;_AW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QAC_&amp;_AWS.potx</Template>
  <TotalTime>1655</TotalTime>
  <Words>9994</Words>
  <Application>Microsoft Office PowerPoint</Application>
  <PresentationFormat>Widescreen</PresentationFormat>
  <Paragraphs>1987</Paragraphs>
  <Slides>147</Slides>
  <Notes>73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147</vt:i4>
      </vt:variant>
    </vt:vector>
  </HeadingPairs>
  <TitlesOfParts>
    <vt:vector size="156" baseType="lpstr">
      <vt:lpstr>Arial</vt:lpstr>
      <vt:lpstr>Calibri</vt:lpstr>
      <vt:lpstr>Consolas</vt:lpstr>
      <vt:lpstr>Georgia</vt:lpstr>
      <vt:lpstr>Lucida Sans</vt:lpstr>
      <vt:lpstr>Segoe UI</vt:lpstr>
      <vt:lpstr>Segoe UI Light</vt:lpstr>
      <vt:lpstr>Wingdings</vt:lpstr>
      <vt:lpstr>QAC_&amp;_AWS</vt:lpstr>
      <vt:lpstr>Databases SQL</vt:lpstr>
      <vt:lpstr>Introduction To Databases</vt:lpstr>
      <vt:lpstr>What is a Database?</vt:lpstr>
      <vt:lpstr>Databases</vt:lpstr>
      <vt:lpstr>Task 1: Installing MySQL</vt:lpstr>
      <vt:lpstr>Environment variables</vt:lpstr>
      <vt:lpstr>Task 2: Adding Environment Variable &amp; Interacting with MySQL</vt:lpstr>
      <vt:lpstr>Querying</vt:lpstr>
      <vt:lpstr>SQL</vt:lpstr>
      <vt:lpstr>Data types</vt:lpstr>
      <vt:lpstr>Data types - numeric</vt:lpstr>
      <vt:lpstr>Data types - numeric</vt:lpstr>
      <vt:lpstr>SQL</vt:lpstr>
      <vt:lpstr>Data types – text</vt:lpstr>
      <vt:lpstr>CRUD</vt:lpstr>
      <vt:lpstr>Create</vt:lpstr>
      <vt:lpstr>Create</vt:lpstr>
      <vt:lpstr>Table constraints</vt:lpstr>
      <vt:lpstr>Table constraints</vt:lpstr>
      <vt:lpstr>Table constraints</vt:lpstr>
      <vt:lpstr>Table constraints</vt:lpstr>
      <vt:lpstr>Table constraints</vt:lpstr>
      <vt:lpstr>Table constraints</vt:lpstr>
      <vt:lpstr>Create</vt:lpstr>
      <vt:lpstr>Create</vt:lpstr>
      <vt:lpstr>Referential actions</vt:lpstr>
      <vt:lpstr>Referential actions</vt:lpstr>
      <vt:lpstr>Referential actions</vt:lpstr>
      <vt:lpstr>Referential actions</vt:lpstr>
      <vt:lpstr>Referential integrity</vt:lpstr>
      <vt:lpstr>Delete</vt:lpstr>
      <vt:lpstr>Delete</vt:lpstr>
      <vt:lpstr>Delete</vt:lpstr>
      <vt:lpstr>Delete</vt:lpstr>
      <vt:lpstr>Update</vt:lpstr>
      <vt:lpstr>Update</vt:lpstr>
      <vt:lpstr>Update</vt:lpstr>
      <vt:lpstr>Update</vt:lpstr>
      <vt:lpstr>Update</vt:lpstr>
      <vt:lpstr>Update</vt:lpstr>
      <vt:lpstr>Update</vt:lpstr>
      <vt:lpstr>Read</vt:lpstr>
      <vt:lpstr>Read</vt:lpstr>
      <vt:lpstr>Read</vt:lpstr>
      <vt:lpstr>Select</vt:lpstr>
      <vt:lpstr>Select</vt:lpstr>
      <vt:lpstr>Select</vt:lpstr>
      <vt:lpstr>Select</vt:lpstr>
      <vt:lpstr>Select</vt:lpstr>
      <vt:lpstr>Regular Expressions</vt:lpstr>
      <vt:lpstr>Regular Expressions</vt:lpstr>
      <vt:lpstr>Regular Expressions</vt:lpstr>
      <vt:lpstr>Regular Expressions</vt:lpstr>
      <vt:lpstr>Regular Expressions</vt:lpstr>
      <vt:lpstr>Regular Expressions</vt:lpstr>
      <vt:lpstr>Regular Expressions</vt:lpstr>
      <vt:lpstr>Select</vt:lpstr>
      <vt:lpstr>Select</vt:lpstr>
      <vt:lpstr>Select</vt:lpstr>
      <vt:lpstr>Select</vt:lpstr>
      <vt:lpstr>Select</vt:lpstr>
      <vt:lpstr>Select</vt:lpstr>
      <vt:lpstr>Select</vt:lpstr>
      <vt:lpstr> Select</vt:lpstr>
      <vt:lpstr>Select</vt:lpstr>
      <vt:lpstr>Select</vt:lpstr>
      <vt:lpstr>Select</vt:lpstr>
      <vt:lpstr>Aggregate Functions</vt:lpstr>
      <vt:lpstr>Aggregates &amp; Grouping</vt:lpstr>
      <vt:lpstr>Nested queries</vt:lpstr>
      <vt:lpstr>Correlated subqueries</vt:lpstr>
      <vt:lpstr>Joins</vt:lpstr>
      <vt:lpstr>Joins</vt:lpstr>
      <vt:lpstr>Joins</vt:lpstr>
      <vt:lpstr>Joins</vt:lpstr>
      <vt:lpstr>Joins</vt:lpstr>
      <vt:lpstr>Joins</vt:lpstr>
      <vt:lpstr>Inner Joins</vt:lpstr>
      <vt:lpstr>Outer Joins</vt:lpstr>
      <vt:lpstr>Inner Joins</vt:lpstr>
      <vt:lpstr>Left Outer</vt:lpstr>
      <vt:lpstr>Right Outer</vt:lpstr>
      <vt:lpstr>Left Outer</vt:lpstr>
      <vt:lpstr>Union</vt:lpstr>
      <vt:lpstr>Union</vt:lpstr>
      <vt:lpstr>Views</vt:lpstr>
      <vt:lpstr>Views</vt:lpstr>
      <vt:lpstr>Views</vt:lpstr>
      <vt:lpstr>Views</vt:lpstr>
      <vt:lpstr>Administration</vt:lpstr>
      <vt:lpstr>Administration</vt:lpstr>
      <vt:lpstr>Administration</vt:lpstr>
      <vt:lpstr>Privileges</vt:lpstr>
      <vt:lpstr>Administration</vt:lpstr>
      <vt:lpstr>Administration</vt:lpstr>
      <vt:lpstr>Administration</vt:lpstr>
      <vt:lpstr>Modelling</vt:lpstr>
      <vt:lpstr>Designing the Database</vt:lpstr>
      <vt:lpstr>Designing the Database</vt:lpstr>
      <vt:lpstr>Objects First vs. Tables First</vt:lpstr>
      <vt:lpstr>Entity Relationship Diagrams</vt:lpstr>
      <vt:lpstr>Cardinality – entity relationships</vt:lpstr>
      <vt:lpstr>ERD Creation Steps</vt:lpstr>
      <vt:lpstr>1. Identify the Entity</vt:lpstr>
      <vt:lpstr>2. Identify the Attributes</vt:lpstr>
      <vt:lpstr>3. Identify the Primary Keys</vt:lpstr>
      <vt:lpstr>4. Identify the Relationships</vt:lpstr>
      <vt:lpstr>5. Identify the Cardinality</vt:lpstr>
      <vt:lpstr>6. Draw the Draft</vt:lpstr>
      <vt:lpstr>7. Map the Attributes</vt:lpstr>
      <vt:lpstr>8. Refining the ERD</vt:lpstr>
      <vt:lpstr>Normalization</vt:lpstr>
      <vt:lpstr>First Normal Form</vt:lpstr>
      <vt:lpstr>Second Normal Form</vt:lpstr>
      <vt:lpstr>Third Normal Form</vt:lpstr>
      <vt:lpstr>Higher Normal Forms</vt:lpstr>
      <vt:lpstr>Denormalization</vt:lpstr>
      <vt:lpstr>Workbench Modelling</vt:lpstr>
      <vt:lpstr>MySQL Workbench Modelling</vt:lpstr>
      <vt:lpstr>PowerPoint Presentation</vt:lpstr>
      <vt:lpstr>MySQL Workbench Modelling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Operational Database</vt:lpstr>
      <vt:lpstr>Data Warehouse</vt:lpstr>
      <vt:lpstr>Data Warehouse</vt:lpstr>
      <vt:lpstr>Operational Database</vt:lpstr>
      <vt:lpstr>OLTP</vt:lpstr>
      <vt:lpstr>PowerPoint Presentation</vt:lpstr>
      <vt:lpstr>Data Warehouse</vt:lpstr>
      <vt:lpstr>Data warehousing tables</vt:lpstr>
      <vt:lpstr>Data warehousing tables</vt:lpstr>
      <vt:lpstr>Star schema</vt:lpstr>
      <vt:lpstr>Star schema</vt:lpstr>
      <vt:lpstr>Snowflake schema</vt:lpstr>
      <vt:lpstr>Conclusion</vt:lpstr>
      <vt:lpstr>Thank you</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Priestley, Wendy</dc:creator>
  <cp:lastModifiedBy>Jacob Holding</cp:lastModifiedBy>
  <cp:revision>248</cp:revision>
  <dcterms:created xsi:type="dcterms:W3CDTF">2016-09-15T10:26:31Z</dcterms:created>
  <dcterms:modified xsi:type="dcterms:W3CDTF">2017-12-07T16:43:48Z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