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GB"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3BA2035F-62F3-4EBA-8496-314946C77866}"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720000" y="2232000"/>
            <a:ext cx="3096000" cy="3096000"/>
          </a:xfrm>
          <a:prstGeom prst="rect">
            <a:avLst/>
          </a:prstGeom>
          <a:ln>
            <a:noFill/>
          </a:ln>
        </p:spPr>
      </p:pic>
      <p:sp>
        <p:nvSpPr>
          <p:cNvPr id="42" name="TextShape 1"/>
          <p:cNvSpPr txBox="1"/>
          <p:nvPr/>
        </p:nvSpPr>
        <p:spPr>
          <a:xfrm>
            <a:off x="504000" y="226080"/>
            <a:ext cx="9071640" cy="946440"/>
          </a:xfrm>
          <a:prstGeom prst="rect">
            <a:avLst/>
          </a:prstGeom>
          <a:noFill/>
          <a:ln>
            <a:noFill/>
          </a:ln>
        </p:spPr>
        <p:txBody>
          <a:bodyPr lIns="0" rIns="0" tIns="0" bIns="0" anchor="ctr"/>
          <a:p>
            <a:pPr algn="ctr"/>
            <a:r>
              <a:rPr b="0" lang="en-GB" sz="4400" spc="-1" strike="noStrike">
                <a:latin typeface="Arial"/>
              </a:rPr>
              <a:t>Linux</a:t>
            </a:r>
            <a:endParaRPr b="0" lang="en-GB" sz="4400" spc="-1" strike="noStrike">
              <a:latin typeface="Arial"/>
            </a:endParaRPr>
          </a:p>
        </p:txBody>
      </p:sp>
      <p:sp>
        <p:nvSpPr>
          <p:cNvPr id="43" name="TextShape 2"/>
          <p:cNvSpPr txBox="1"/>
          <p:nvPr/>
        </p:nvSpPr>
        <p:spPr>
          <a:xfrm>
            <a:off x="504000" y="311760"/>
            <a:ext cx="9071640" cy="3288240"/>
          </a:xfrm>
          <a:prstGeom prst="rect">
            <a:avLst/>
          </a:prstGeom>
          <a:noFill/>
          <a:ln>
            <a:noFill/>
          </a:ln>
        </p:spPr>
        <p:txBody>
          <a:bodyPr lIns="0" rIns="0" tIns="0" bIns="0" anchor="ctr"/>
          <a:p>
            <a:pPr algn="ctr"/>
            <a:r>
              <a:rPr b="0" lang="en-GB" sz="3200" spc="-1" strike="noStrike">
                <a:latin typeface="Arial"/>
              </a:rPr>
              <a:t>Sessions and Environments</a:t>
            </a:r>
            <a:endParaRPr b="0" lang="en-GB" sz="3200" spc="-1" strike="noStrike">
              <a:latin typeface="Arial"/>
            </a:endParaRPr>
          </a:p>
        </p:txBody>
      </p:sp>
      <p:pic>
        <p:nvPicPr>
          <p:cNvPr id="44" name="" descr=""/>
          <p:cNvPicPr/>
          <p:nvPr/>
        </p:nvPicPr>
        <p:blipFill>
          <a:blip r:embed="rId2"/>
          <a:stretch/>
        </p:blipFill>
        <p:spPr>
          <a:xfrm>
            <a:off x="6192000" y="2047680"/>
            <a:ext cx="2843280" cy="33523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Hypervisors</a:t>
            </a:r>
            <a:endParaRPr b="0" lang="en-GB" sz="2800" spc="-1" strike="noStrike">
              <a:latin typeface="Arial"/>
            </a:endParaRPr>
          </a:p>
        </p:txBody>
      </p:sp>
      <p:sp>
        <p:nvSpPr>
          <p:cNvPr id="4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idea of hypervisor first appeared in the ‘60s. Introduced by IBM, it was meant to provide environment where multiple operating systems would run alongside each other on the same hardware.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All resources were shared, but no interaction between (or even awareness of) the neighbours was possible.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sharing of the CPU happened through a very fast time sharing, which later evolved into “context switching”.</a:t>
            </a:r>
            <a:endParaRPr b="0" lang="en-GB" sz="15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Hypervisors – Bare Metal v Host Virtualisation</a:t>
            </a:r>
            <a:endParaRPr b="0" lang="en-GB" sz="2800" spc="-1" strike="noStrike">
              <a:latin typeface="Arial"/>
            </a:endParaRPr>
          </a:p>
        </p:txBody>
      </p:sp>
      <p:sp>
        <p:nvSpPr>
          <p:cNvPr id="4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p:txBody>
      </p:sp>
      <p:sp>
        <p:nvSpPr>
          <p:cNvPr id="49" name="CustomShape 3"/>
          <p:cNvSpPr/>
          <p:nvPr/>
        </p:nvSpPr>
        <p:spPr>
          <a:xfrm>
            <a:off x="1478160" y="1248120"/>
            <a:ext cx="17362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50" name="CustomShape 4"/>
          <p:cNvSpPr/>
          <p:nvPr/>
        </p:nvSpPr>
        <p:spPr>
          <a:xfrm>
            <a:off x="3214800" y="1248120"/>
            <a:ext cx="17362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51" name="CustomShape 5"/>
          <p:cNvSpPr/>
          <p:nvPr/>
        </p:nvSpPr>
        <p:spPr>
          <a:xfrm>
            <a:off x="4951080" y="1248120"/>
            <a:ext cx="17362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52" name="CustomShape 6"/>
          <p:cNvSpPr/>
          <p:nvPr/>
        </p:nvSpPr>
        <p:spPr>
          <a:xfrm>
            <a:off x="6687720" y="1248120"/>
            <a:ext cx="17362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53" name="CustomShape 7"/>
          <p:cNvSpPr/>
          <p:nvPr/>
        </p:nvSpPr>
        <p:spPr>
          <a:xfrm>
            <a:off x="6714000" y="1394280"/>
            <a:ext cx="1647360" cy="312480"/>
          </a:xfrm>
          <a:prstGeom prst="rect">
            <a:avLst/>
          </a:prstGeom>
          <a:noFill/>
          <a:ln w="9360">
            <a:noFill/>
          </a:ln>
        </p:spPr>
        <p:style>
          <a:lnRef idx="0"/>
          <a:fillRef idx="0"/>
          <a:effectRef idx="0"/>
          <a:fontRef idx="minor"/>
        </p:style>
        <p:txBody>
          <a:bodyPr lIns="90000" rIns="90000" tIns="46800" bIns="46800"/>
          <a:p>
            <a:pPr algn="ctr">
              <a:lnSpc>
                <a:spcPct val="80000"/>
              </a:lnSpc>
              <a:spcBef>
                <a:spcPts val="1100"/>
              </a:spcBef>
            </a:pPr>
            <a:r>
              <a:rPr b="1" lang="en-GB" sz="1800" spc="-1" strike="noStrike">
                <a:solidFill>
                  <a:srgbClr val="004f9f"/>
                </a:solidFill>
                <a:latin typeface="Lucida Sans Unicode"/>
              </a:rPr>
              <a:t>Windows</a:t>
            </a:r>
            <a:endParaRPr b="0" lang="en-GB" sz="1800" spc="-1" strike="noStrike">
              <a:latin typeface="Arial"/>
            </a:endParaRPr>
          </a:p>
        </p:txBody>
      </p:sp>
      <p:sp>
        <p:nvSpPr>
          <p:cNvPr id="54" name="CustomShape 8"/>
          <p:cNvSpPr/>
          <p:nvPr/>
        </p:nvSpPr>
        <p:spPr>
          <a:xfrm>
            <a:off x="3301560" y="1383480"/>
            <a:ext cx="147492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1100"/>
              </a:spcBef>
            </a:pPr>
            <a:r>
              <a:rPr b="1" lang="en-GB" sz="1800" spc="-1" strike="noStrike">
                <a:solidFill>
                  <a:srgbClr val="004f9f"/>
                </a:solidFill>
                <a:latin typeface="Lucida Sans Unicode"/>
              </a:rPr>
              <a:t>Linux</a:t>
            </a:r>
            <a:endParaRPr b="0" lang="en-GB" sz="1800" spc="-1" strike="noStrike">
              <a:latin typeface="Arial"/>
            </a:endParaRPr>
          </a:p>
        </p:txBody>
      </p:sp>
      <p:sp>
        <p:nvSpPr>
          <p:cNvPr id="55" name="CustomShape 9"/>
          <p:cNvSpPr/>
          <p:nvPr/>
        </p:nvSpPr>
        <p:spPr>
          <a:xfrm>
            <a:off x="5039640" y="1383480"/>
            <a:ext cx="156240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1100"/>
              </a:spcBef>
            </a:pPr>
            <a:r>
              <a:rPr b="1" lang="en-GB" sz="1800" spc="-1" strike="noStrike">
                <a:solidFill>
                  <a:srgbClr val="004f9f"/>
                </a:solidFill>
                <a:latin typeface="Lucida Sans Unicode"/>
              </a:rPr>
              <a:t>UNIX</a:t>
            </a:r>
            <a:endParaRPr b="0" lang="en-GB" sz="1800" spc="-1" strike="noStrike">
              <a:latin typeface="Arial"/>
            </a:endParaRPr>
          </a:p>
        </p:txBody>
      </p:sp>
      <p:sp>
        <p:nvSpPr>
          <p:cNvPr id="56" name="CustomShape 10"/>
          <p:cNvSpPr/>
          <p:nvPr/>
        </p:nvSpPr>
        <p:spPr>
          <a:xfrm>
            <a:off x="1481760" y="1383480"/>
            <a:ext cx="173664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975"/>
              </a:spcBef>
            </a:pPr>
            <a:r>
              <a:rPr b="1" lang="en-GB" sz="1800" spc="-1" strike="noStrike">
                <a:solidFill>
                  <a:srgbClr val="004f9f"/>
                </a:solidFill>
                <a:latin typeface="Lucida Sans Unicode"/>
              </a:rPr>
              <a:t>Mac</a:t>
            </a:r>
            <a:r>
              <a:rPr b="1" lang="en-GB" sz="1800" spc="-1" strike="noStrike">
                <a:solidFill>
                  <a:srgbClr val="000066"/>
                </a:solidFill>
                <a:latin typeface="Lucida Sans Unicode"/>
              </a:rPr>
              <a:t> </a:t>
            </a:r>
            <a:r>
              <a:rPr b="1" lang="en-GB" sz="1800" spc="-1" strike="noStrike">
                <a:solidFill>
                  <a:srgbClr val="004f9f"/>
                </a:solidFill>
                <a:latin typeface="Lucida Sans Unicode"/>
              </a:rPr>
              <a:t>OS</a:t>
            </a:r>
            <a:endParaRPr b="0" lang="en-GB" sz="1800" spc="-1" strike="noStrike">
              <a:latin typeface="Arial"/>
            </a:endParaRPr>
          </a:p>
        </p:txBody>
      </p:sp>
      <p:sp>
        <p:nvSpPr>
          <p:cNvPr id="57" name="CustomShape 11"/>
          <p:cNvSpPr/>
          <p:nvPr/>
        </p:nvSpPr>
        <p:spPr>
          <a:xfrm>
            <a:off x="1479960" y="2259000"/>
            <a:ext cx="6941880" cy="470880"/>
          </a:xfrm>
          <a:prstGeom prst="roundRect">
            <a:avLst>
              <a:gd name="adj" fmla="val 16667"/>
            </a:avLst>
          </a:prstGeom>
          <a:gradFill rotWithShape="0">
            <a:gsLst>
              <a:gs pos="0">
                <a:srgbClr val="ffefd1"/>
              </a:gs>
              <a:gs pos="100000">
                <a:srgbClr val="f0ebd5"/>
              </a:gs>
            </a:gsLst>
            <a:lin ang="5400000"/>
          </a:gradFill>
          <a:ln w="9360">
            <a:solidFill>
              <a:srgbClr val="808080"/>
            </a:solidFill>
            <a:round/>
          </a:ln>
        </p:spPr>
        <p:style>
          <a:lnRef idx="0"/>
          <a:fillRef idx="0"/>
          <a:effectRef idx="0"/>
          <a:fontRef idx="minor"/>
        </p:style>
        <p:txBody>
          <a:bodyPr wrap="none" lIns="90000" rIns="90000" tIns="45000" bIns="45000" anchor="ctr"/>
          <a:p>
            <a:pPr algn="ctr">
              <a:lnSpc>
                <a:spcPct val="100000"/>
              </a:lnSpc>
            </a:pPr>
            <a:r>
              <a:rPr b="0" lang="en-GB" sz="2000" spc="-1" strike="noStrike">
                <a:solidFill>
                  <a:srgbClr val="0000c8"/>
                </a:solidFill>
                <a:latin typeface="Segoe UI"/>
              </a:rPr>
              <a:t>Hardware</a:t>
            </a:r>
            <a:endParaRPr b="0" lang="en-GB" sz="2000" spc="-1" strike="noStrike">
              <a:latin typeface="Arial"/>
            </a:endParaRPr>
          </a:p>
        </p:txBody>
      </p:sp>
      <p:sp>
        <p:nvSpPr>
          <p:cNvPr id="58" name="CustomShape 12"/>
          <p:cNvSpPr/>
          <p:nvPr/>
        </p:nvSpPr>
        <p:spPr>
          <a:xfrm>
            <a:off x="1479960" y="1787760"/>
            <a:ext cx="6941880" cy="470520"/>
          </a:xfrm>
          <a:prstGeom prst="roundRect">
            <a:avLst>
              <a:gd name="adj" fmla="val 16667"/>
            </a:avLst>
          </a:prstGeom>
          <a:gradFill rotWithShape="0">
            <a:gsLst>
              <a:gs pos="0">
                <a:srgbClr val="96f2a1"/>
              </a:gs>
              <a:gs pos="100000">
                <a:srgbClr val="d4deff"/>
              </a:gs>
            </a:gsLst>
            <a:lin ang="5400000"/>
          </a:gradFill>
          <a:ln w="9360">
            <a:solidFill>
              <a:srgbClr val="808080"/>
            </a:solidFill>
            <a:round/>
          </a:ln>
        </p:spPr>
        <p:style>
          <a:lnRef idx="0"/>
          <a:fillRef idx="0"/>
          <a:effectRef idx="0"/>
          <a:fontRef idx="minor"/>
        </p:style>
        <p:txBody>
          <a:bodyPr wrap="none" lIns="90000" rIns="90000" tIns="45000" bIns="45000" anchor="ctr"/>
          <a:p>
            <a:pPr algn="ctr">
              <a:lnSpc>
                <a:spcPct val="100000"/>
              </a:lnSpc>
            </a:pPr>
            <a:r>
              <a:rPr b="0" lang="en-GB" sz="2000" spc="-1" strike="noStrike">
                <a:solidFill>
                  <a:srgbClr val="0000c8"/>
                </a:solidFill>
                <a:latin typeface="Segoe UI"/>
              </a:rPr>
              <a:t>Hypervisor layer</a:t>
            </a:r>
            <a:endParaRPr b="0" lang="en-GB" sz="2000" spc="-1" strike="noStrike">
              <a:latin typeface="Arial"/>
            </a:endParaRPr>
          </a:p>
        </p:txBody>
      </p:sp>
      <p:sp>
        <p:nvSpPr>
          <p:cNvPr id="59" name="CustomShape 13"/>
          <p:cNvSpPr/>
          <p:nvPr/>
        </p:nvSpPr>
        <p:spPr>
          <a:xfrm>
            <a:off x="1484640" y="3209760"/>
            <a:ext cx="17326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60" name="CustomShape 14"/>
          <p:cNvSpPr/>
          <p:nvPr/>
        </p:nvSpPr>
        <p:spPr>
          <a:xfrm>
            <a:off x="3217320" y="3209760"/>
            <a:ext cx="173232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61" name="CustomShape 15"/>
          <p:cNvSpPr/>
          <p:nvPr/>
        </p:nvSpPr>
        <p:spPr>
          <a:xfrm>
            <a:off x="4950000" y="3209760"/>
            <a:ext cx="17326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62" name="CustomShape 16"/>
          <p:cNvSpPr/>
          <p:nvPr/>
        </p:nvSpPr>
        <p:spPr>
          <a:xfrm>
            <a:off x="6682680" y="3209760"/>
            <a:ext cx="1732680" cy="4744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sp>
      <p:sp>
        <p:nvSpPr>
          <p:cNvPr id="63" name="CustomShape 17"/>
          <p:cNvSpPr/>
          <p:nvPr/>
        </p:nvSpPr>
        <p:spPr>
          <a:xfrm>
            <a:off x="6705360" y="3362760"/>
            <a:ext cx="1643400" cy="312480"/>
          </a:xfrm>
          <a:prstGeom prst="rect">
            <a:avLst/>
          </a:prstGeom>
          <a:noFill/>
          <a:ln w="9360">
            <a:noFill/>
          </a:ln>
        </p:spPr>
        <p:style>
          <a:lnRef idx="0"/>
          <a:fillRef idx="0"/>
          <a:effectRef idx="0"/>
          <a:fontRef idx="minor"/>
        </p:style>
        <p:txBody>
          <a:bodyPr lIns="90000" rIns="90000" tIns="46800" bIns="46800"/>
          <a:p>
            <a:pPr algn="ctr">
              <a:lnSpc>
                <a:spcPct val="80000"/>
              </a:lnSpc>
              <a:spcBef>
                <a:spcPts val="1100"/>
              </a:spcBef>
            </a:pPr>
            <a:r>
              <a:rPr b="1" lang="en-GB" sz="1800" spc="-1" strike="noStrike">
                <a:solidFill>
                  <a:srgbClr val="004f9f"/>
                </a:solidFill>
                <a:latin typeface="Lucida Sans Unicode"/>
              </a:rPr>
              <a:t>Windows</a:t>
            </a:r>
            <a:endParaRPr b="0" lang="en-GB" sz="1800" spc="-1" strike="noStrike">
              <a:latin typeface="Arial"/>
            </a:endParaRPr>
          </a:p>
        </p:txBody>
      </p:sp>
      <p:sp>
        <p:nvSpPr>
          <p:cNvPr id="64" name="CustomShape 18"/>
          <p:cNvSpPr/>
          <p:nvPr/>
        </p:nvSpPr>
        <p:spPr>
          <a:xfrm>
            <a:off x="3304440" y="3340800"/>
            <a:ext cx="147132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1100"/>
              </a:spcBef>
            </a:pPr>
            <a:r>
              <a:rPr b="1" lang="en-GB" sz="1800" spc="-1" strike="noStrike">
                <a:solidFill>
                  <a:srgbClr val="004f9f"/>
                </a:solidFill>
                <a:latin typeface="Lucida Sans Unicode"/>
              </a:rPr>
              <a:t>Linux</a:t>
            </a:r>
            <a:endParaRPr b="0" lang="en-GB" sz="1800" spc="-1" strike="noStrike">
              <a:latin typeface="Arial"/>
            </a:endParaRPr>
          </a:p>
        </p:txBody>
      </p:sp>
      <p:sp>
        <p:nvSpPr>
          <p:cNvPr id="65" name="CustomShape 19"/>
          <p:cNvSpPr/>
          <p:nvPr/>
        </p:nvSpPr>
        <p:spPr>
          <a:xfrm>
            <a:off x="5038920" y="3340800"/>
            <a:ext cx="155844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1100"/>
              </a:spcBef>
            </a:pPr>
            <a:r>
              <a:rPr b="1" lang="en-GB" sz="1800" spc="-1" strike="noStrike">
                <a:solidFill>
                  <a:srgbClr val="004f9f"/>
                </a:solidFill>
                <a:latin typeface="Lucida Sans Unicode"/>
              </a:rPr>
              <a:t>UNIX</a:t>
            </a:r>
            <a:endParaRPr b="0" lang="en-GB" sz="1800" spc="-1" strike="noStrike">
              <a:latin typeface="Arial"/>
            </a:endParaRPr>
          </a:p>
        </p:txBody>
      </p:sp>
      <p:sp>
        <p:nvSpPr>
          <p:cNvPr id="66" name="CustomShape 20"/>
          <p:cNvSpPr/>
          <p:nvPr/>
        </p:nvSpPr>
        <p:spPr>
          <a:xfrm>
            <a:off x="1477080" y="3351600"/>
            <a:ext cx="1732320" cy="367560"/>
          </a:xfrm>
          <a:prstGeom prst="rect">
            <a:avLst/>
          </a:prstGeom>
          <a:noFill/>
          <a:ln w="9360">
            <a:noFill/>
          </a:ln>
        </p:spPr>
        <p:style>
          <a:lnRef idx="0"/>
          <a:fillRef idx="0"/>
          <a:effectRef idx="0"/>
          <a:fontRef idx="minor"/>
        </p:style>
        <p:txBody>
          <a:bodyPr lIns="90000" rIns="90000" tIns="46800" bIns="46800"/>
          <a:p>
            <a:pPr algn="ctr">
              <a:lnSpc>
                <a:spcPct val="100000"/>
              </a:lnSpc>
              <a:spcBef>
                <a:spcPts val="1100"/>
              </a:spcBef>
            </a:pPr>
            <a:r>
              <a:rPr b="1" lang="en-GB" sz="1800" spc="-1" strike="noStrike">
                <a:solidFill>
                  <a:srgbClr val="004f9f"/>
                </a:solidFill>
                <a:latin typeface="Lucida Sans Unicode"/>
              </a:rPr>
              <a:t>Mac</a:t>
            </a:r>
            <a:r>
              <a:rPr b="0" lang="en-GB" sz="1800" spc="-1" strike="noStrike">
                <a:solidFill>
                  <a:srgbClr val="000066"/>
                </a:solidFill>
                <a:latin typeface="Lucida Sans Unicode"/>
              </a:rPr>
              <a:t> </a:t>
            </a:r>
            <a:r>
              <a:rPr b="1" lang="en-GB" sz="1800" spc="-1" strike="noStrike">
                <a:solidFill>
                  <a:srgbClr val="004f9f"/>
                </a:solidFill>
                <a:latin typeface="Lucida Sans Unicode"/>
              </a:rPr>
              <a:t>OS</a:t>
            </a:r>
            <a:endParaRPr b="0" lang="en-GB" sz="1800" spc="-1" strike="noStrike">
              <a:latin typeface="Arial"/>
            </a:endParaRPr>
          </a:p>
        </p:txBody>
      </p:sp>
      <p:sp>
        <p:nvSpPr>
          <p:cNvPr id="67" name="CustomShape 21"/>
          <p:cNvSpPr/>
          <p:nvPr/>
        </p:nvSpPr>
        <p:spPr>
          <a:xfrm>
            <a:off x="1486800" y="4194360"/>
            <a:ext cx="6926760" cy="458640"/>
          </a:xfrm>
          <a:prstGeom prst="roundRect">
            <a:avLst>
              <a:gd name="adj" fmla="val 16667"/>
            </a:avLst>
          </a:prstGeom>
          <a:gradFill rotWithShape="0">
            <a:gsLst>
              <a:gs pos="0">
                <a:srgbClr val="96f2a1"/>
              </a:gs>
              <a:gs pos="100000">
                <a:srgbClr val="d4deff"/>
              </a:gs>
            </a:gsLst>
            <a:lin ang="5400000"/>
          </a:gradFill>
          <a:ln w="9360">
            <a:solidFill>
              <a:srgbClr val="808080"/>
            </a:solidFill>
            <a:round/>
          </a:ln>
        </p:spPr>
        <p:style>
          <a:lnRef idx="0"/>
          <a:fillRef idx="0"/>
          <a:effectRef idx="0"/>
          <a:fontRef idx="minor"/>
        </p:style>
        <p:txBody>
          <a:bodyPr wrap="none" lIns="90000" rIns="90000" tIns="45000" bIns="45000" anchor="ctr"/>
          <a:p>
            <a:pPr algn="ctr">
              <a:lnSpc>
                <a:spcPct val="100000"/>
              </a:lnSpc>
            </a:pPr>
            <a:r>
              <a:rPr b="0" lang="en-GB" sz="2000" spc="-1" strike="noStrike">
                <a:solidFill>
                  <a:srgbClr val="0000c8"/>
                </a:solidFill>
                <a:latin typeface="Segoe UI"/>
              </a:rPr>
              <a:t>Host operating system</a:t>
            </a:r>
            <a:endParaRPr b="0" lang="en-GB" sz="2000" spc="-1" strike="noStrike">
              <a:latin typeface="Arial"/>
            </a:endParaRPr>
          </a:p>
        </p:txBody>
      </p:sp>
      <p:sp>
        <p:nvSpPr>
          <p:cNvPr id="68" name="CustomShape 22"/>
          <p:cNvSpPr/>
          <p:nvPr/>
        </p:nvSpPr>
        <p:spPr>
          <a:xfrm>
            <a:off x="1486800" y="3735360"/>
            <a:ext cx="6926760" cy="458640"/>
          </a:xfrm>
          <a:prstGeom prst="roundRect">
            <a:avLst>
              <a:gd name="adj" fmla="val 16667"/>
            </a:avLst>
          </a:prstGeom>
          <a:gradFill rotWithShape="0">
            <a:gsLst>
              <a:gs pos="0">
                <a:srgbClr val="96f2a1"/>
              </a:gs>
              <a:gs pos="100000">
                <a:srgbClr val="d4deff"/>
              </a:gs>
            </a:gsLst>
            <a:lin ang="5400000"/>
          </a:gradFill>
          <a:ln w="9360">
            <a:solidFill>
              <a:srgbClr val="808080"/>
            </a:solidFill>
            <a:round/>
          </a:ln>
        </p:spPr>
        <p:style>
          <a:lnRef idx="0"/>
          <a:fillRef idx="0"/>
          <a:effectRef idx="0"/>
          <a:fontRef idx="minor"/>
        </p:style>
        <p:txBody>
          <a:bodyPr wrap="none" lIns="90000" rIns="90000" tIns="45000" bIns="45000" anchor="ctr"/>
          <a:p>
            <a:pPr algn="ctr">
              <a:lnSpc>
                <a:spcPct val="100000"/>
              </a:lnSpc>
            </a:pPr>
            <a:r>
              <a:rPr b="0" lang="en-GB" sz="2000" spc="-1" strike="noStrike">
                <a:solidFill>
                  <a:srgbClr val="0000c8"/>
                </a:solidFill>
                <a:latin typeface="Segoe UI"/>
              </a:rPr>
              <a:t>Hypervisor layer</a:t>
            </a:r>
            <a:endParaRPr b="0" lang="en-GB" sz="2000" spc="-1" strike="noStrike">
              <a:latin typeface="Arial"/>
            </a:endParaRPr>
          </a:p>
        </p:txBody>
      </p:sp>
      <p:sp>
        <p:nvSpPr>
          <p:cNvPr id="69" name="CustomShape 23"/>
          <p:cNvSpPr/>
          <p:nvPr/>
        </p:nvSpPr>
        <p:spPr>
          <a:xfrm>
            <a:off x="1486800" y="4653360"/>
            <a:ext cx="6926760" cy="458640"/>
          </a:xfrm>
          <a:prstGeom prst="roundRect">
            <a:avLst>
              <a:gd name="adj" fmla="val 16667"/>
            </a:avLst>
          </a:prstGeom>
          <a:gradFill rotWithShape="0">
            <a:gsLst>
              <a:gs pos="0">
                <a:srgbClr val="ffefd1"/>
              </a:gs>
              <a:gs pos="100000">
                <a:srgbClr val="f0ebd5"/>
              </a:gs>
            </a:gsLst>
            <a:lin ang="5400000"/>
          </a:gradFill>
          <a:ln w="9360">
            <a:solidFill>
              <a:srgbClr val="808080"/>
            </a:solidFill>
            <a:round/>
          </a:ln>
        </p:spPr>
        <p:style>
          <a:lnRef idx="0"/>
          <a:fillRef idx="0"/>
          <a:effectRef idx="0"/>
          <a:fontRef idx="minor"/>
        </p:style>
        <p:txBody>
          <a:bodyPr wrap="none" lIns="90000" rIns="90000" tIns="45000" bIns="45000" anchor="ctr"/>
          <a:p>
            <a:pPr algn="ctr">
              <a:lnSpc>
                <a:spcPct val="100000"/>
              </a:lnSpc>
            </a:pPr>
            <a:r>
              <a:rPr b="0" lang="en-GB" sz="2000" spc="-1" strike="noStrike">
                <a:solidFill>
                  <a:srgbClr val="0000c8"/>
                </a:solidFill>
                <a:latin typeface="Segoe UI"/>
              </a:rPr>
              <a:t>Hardware</a:t>
            </a:r>
            <a:endParaRPr b="0" lang="en-GB" sz="2000" spc="-1" strike="noStrike">
              <a:latin typeface="Arial"/>
            </a:endParaRPr>
          </a:p>
        </p:txBody>
      </p:sp>
      <p:sp>
        <p:nvSpPr>
          <p:cNvPr id="70" name="TextShape 24"/>
          <p:cNvSpPr txBox="1"/>
          <p:nvPr/>
        </p:nvSpPr>
        <p:spPr>
          <a:xfrm>
            <a:off x="494280" y="60588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Bare Metal aka Type 1</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Host Virtualisation aka Type 2</a:t>
            </a:r>
            <a:endParaRPr b="0" lang="en-GB" sz="15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The Efficiency Argument</a:t>
            </a:r>
            <a:endParaRPr b="0" lang="en-GB" sz="2800" spc="-1" strike="noStrike">
              <a:latin typeface="Arial"/>
            </a:endParaRPr>
          </a:p>
        </p:txBody>
      </p:sp>
      <p:sp>
        <p:nvSpPr>
          <p:cNvPr id="72"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The efficiency argument comes into play when considering the way in which hypervisors are implemented.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Intuitively, running a stand-alone hypervisor on 'bare metal', would seem to be the best option from a performance perspective.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However, some argue, that there is little or no practical difference in performance between this and having the hypervisor sitting on top of (or embedded within) a host operating system.</a:t>
            </a:r>
            <a:endParaRPr b="0" lang="en-GB" sz="15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Sessions – Logging In</a:t>
            </a:r>
            <a:endParaRPr b="0" lang="en-GB" sz="2800" spc="-1" strike="noStrike">
              <a:latin typeface="Arial"/>
            </a:endParaRPr>
          </a:p>
        </p:txBody>
      </p:sp>
      <p:sp>
        <p:nvSpPr>
          <p:cNvPr id="74"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lang="en-GB" sz="1500" spc="-1" strike="noStrike">
                <a:latin typeface="Arial"/>
              </a:rPr>
              <a:t>Linux is a multi-user system. This means that there may be several people using the system at any time.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It is therefore important to prevent each user's activities from being damaged, either accidentally or maliciously, by other users.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As part of this process, everybody who is authorised to use a Linux system is given a user name, and normally also a password.</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Before any interaction with Linux can start, users must identify themselves to the system.  This process is known as logging in, and involves the user entering their user name and password.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The configuration of user accounts and passwords are stored in the files located in the system configuration directory: /etc.</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If the user name and password matches the system's authentication information for the user, access is allowed.  If either is wrong, access will not be allowed.</a:t>
            </a:r>
            <a:endParaRPr b="0" lang="en-GB" sz="15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Sessions – GUI or CLI?</a:t>
            </a:r>
            <a:endParaRPr b="0" lang="en-GB" sz="2800" spc="-1" strike="noStrike">
              <a:latin typeface="Arial"/>
            </a:endParaRPr>
          </a:p>
        </p:txBody>
      </p:sp>
      <p:sp>
        <p:nvSpPr>
          <p:cNvPr id="76"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If you connect to Linux through a text login, either on a text console or through a remote tool, such as ssh, a shell session will be started automatically. For obvious reasons, this is called a login shell (and it’s referred to as the CLI – Command Line Interface).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A Graphical User Interface (GUI) itself is a login shell, but does not automatically execute any of the command line interpreters unless we tell it. You need to identify Terminal program in the desktop menus.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Terminal sessions started from a GUI are not normally login shells, since the user is already logged-in.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Whether your session is a login or non-login shell determines which initialisation files are executed (more on this later).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Most GUI terminal sessions can be made into login shells through the terminal emulator menu.</a:t>
            </a:r>
            <a:endParaRPr b="0" lang="en-GB" sz="15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Sessions – Once Logged In</a:t>
            </a:r>
            <a:endParaRPr b="0" lang="en-GB" sz="2800" spc="-1" strike="noStrike">
              <a:latin typeface="Arial"/>
            </a:endParaRPr>
          </a:p>
        </p:txBody>
      </p:sp>
      <p:sp>
        <p:nvSpPr>
          <p:cNvPr id="78"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After the login procedure has been successfully completed, the user is known to the system by their User ID (UID), a number that is associated with each user name.</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Each Linux system, however, has a special user, known as the “super user”, who has unlimited privileges. The UID of the super user is always 0.</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Normal controls that are used when a user attempts to access system resources are not applied to the super user.</a:t>
            </a:r>
            <a:endParaRPr b="0" lang="en-GB" sz="1500" spc="-1" strike="noStrike">
              <a:latin typeface="Arial"/>
            </a:endParaRPr>
          </a:p>
          <a:p>
            <a:pPr lvl="1" marL="864000" indent="-324000">
              <a:spcBef>
                <a:spcPts val="1134"/>
              </a:spcBef>
              <a:buClr>
                <a:srgbClr val="000000"/>
              </a:buClr>
              <a:buSzPct val="75000"/>
              <a:buFont typeface="Symbol" charset="2"/>
              <a:buChar char=""/>
            </a:pPr>
            <a:r>
              <a:rPr b="0" lang="en-GB" sz="1500" spc="-1" strike="noStrike">
                <a:latin typeface="Arial"/>
              </a:rPr>
              <a:t>For example, any file on the system can be deleted by the super user, no matter how critical.  Great care should therefore be taken when using a Linux system as the super user. </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Ideally, root's password should be removed, and all administration performed using a 'system owner': an ordinary account (with non-zero UID), that would be assigned special privileges using sudo or other job role based mechanism.</a:t>
            </a:r>
            <a:endParaRPr b="0" lang="en-GB" sz="15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226080"/>
            <a:ext cx="9071640" cy="421920"/>
          </a:xfrm>
          <a:prstGeom prst="rect">
            <a:avLst/>
          </a:prstGeom>
          <a:noFill/>
          <a:ln>
            <a:noFill/>
          </a:ln>
        </p:spPr>
        <p:txBody>
          <a:bodyPr lIns="0" rIns="0" tIns="0" bIns="0" anchor="ctr"/>
          <a:p>
            <a:pPr algn="ctr"/>
            <a:r>
              <a:rPr b="0" lang="en-GB" sz="2800" spc="-1" strike="noStrike">
                <a:latin typeface="Arial"/>
              </a:rPr>
              <a:t>Sessions – To Summarise</a:t>
            </a:r>
            <a:endParaRPr b="0" lang="en-GB" sz="2800" spc="-1" strike="noStrike">
              <a:latin typeface="Arial"/>
            </a:endParaRPr>
          </a:p>
        </p:txBody>
      </p:sp>
      <p:sp>
        <p:nvSpPr>
          <p:cNvPr id="80" name="TextShape 2"/>
          <p:cNvSpPr txBox="1"/>
          <p:nvPr/>
        </p:nvSpPr>
        <p:spPr>
          <a:xfrm>
            <a:off x="504360" y="720000"/>
            <a:ext cx="9071640" cy="4752000"/>
          </a:xfrm>
          <a:prstGeom prst="rect">
            <a:avLst/>
          </a:prstGeom>
          <a:noFill/>
          <a:ln>
            <a:noFill/>
          </a:ln>
        </p:spPr>
        <p:txBody>
          <a:bodyPr lIns="0" rIns="0" tIns="0" bIns="0">
            <a:normAutofit/>
          </a:bodyPr>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endParaRPr b="0" lang="en-GB" sz="3200" spc="-1" strike="noStrike">
              <a:latin typeface="Arial"/>
            </a:endParaRPr>
          </a:p>
          <a:p>
            <a:pPr marL="432000" indent="-324000">
              <a:buClr>
                <a:srgbClr val="000000"/>
              </a:buClr>
              <a:buSzPct val="45000"/>
              <a:buFont typeface="Wingdings" charset="2"/>
              <a:buChar char=""/>
            </a:pPr>
            <a:r>
              <a:rPr b="0" lang="en-GB" sz="1500" spc="-1" strike="noStrike">
                <a:latin typeface="Arial"/>
              </a:rPr>
              <a:t>Session usually refers to shell sessions. A shell is what allows you to interact with the computer. It acts as a bridge between the user and the kernel.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In most Linux flavors, the default shell is bash and a new bash session will be launched every time you open a new terminal.</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Each of these is a separate instance of your shell and each counts as its own session.</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a:p>
            <a:pPr marL="432000" indent="-324000">
              <a:buClr>
                <a:srgbClr val="000000"/>
              </a:buClr>
              <a:buSzPct val="45000"/>
              <a:buFont typeface="Wingdings" charset="2"/>
              <a:buChar char=""/>
            </a:pPr>
            <a:r>
              <a:rPr b="0" lang="en-GB" sz="1500" spc="-1" strike="noStrike">
                <a:latin typeface="Arial"/>
              </a:rPr>
              <a:t>Commands entered in one session cannot be recalled in another session, using the arrow keys.</a:t>
            </a:r>
            <a:endParaRPr b="0" lang="en-GB" sz="1500" spc="-1" strike="noStrike">
              <a:latin typeface="Arial"/>
            </a:endParaRPr>
          </a:p>
          <a:p>
            <a:pPr marL="432000" indent="-324000">
              <a:buClr>
                <a:srgbClr val="000000"/>
              </a:buClr>
              <a:buSzPct val="45000"/>
              <a:buFont typeface="Wingdings" charset="2"/>
              <a:buChar char=""/>
            </a:pPr>
            <a:endParaRPr b="0" lang="en-GB" sz="15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2019-06-25T11:18:36Z</dcterms:created>
  <dc:creator/>
  <dc:description/>
  <dc:language>en-GB</dc:language>
  <cp:lastModifiedBy/>
  <dcterms:modified xsi:type="dcterms:W3CDTF">2019-06-25T13:28:05Z</dcterms:modified>
  <cp:revision>6</cp:revision>
  <dc:subject/>
  <dc:title/>
</cp:coreProperties>
</file>