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120"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21"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22"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23"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24" name="PlaceHolder 6"/>
          <p:cNvSpPr>
            <a:spLocks noGrp="1"/>
          </p:cNvSpPr>
          <p:nvPr>
            <p:ph type="sldNum"/>
          </p:nvPr>
        </p:nvSpPr>
        <p:spPr>
          <a:xfrm>
            <a:off x="4278960" y="10157400"/>
            <a:ext cx="3280680" cy="534240"/>
          </a:xfrm>
          <a:prstGeom prst="rect">
            <a:avLst/>
          </a:prstGeom>
        </p:spPr>
        <p:txBody>
          <a:bodyPr lIns="0" rIns="0" tIns="0" bIns="0" anchor="b"/>
          <a:p>
            <a:pPr algn="r"/>
            <a:fld id="{4E0834F8-9971-4687-BDDD-ECE567E30CE4}"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The example illustrates the creation of two link files: a hard link, and a symbolic link.</a:t>
            </a:r>
            <a:endParaRPr b="0" lang="en-GB" sz="2000" spc="-1" strike="noStrike">
              <a:latin typeface="Arial"/>
            </a:endParaRPr>
          </a:p>
          <a:p>
            <a:pPr marL="216000" indent="-216000">
              <a:lnSpc>
                <a:spcPct val="100000"/>
              </a:lnSpc>
            </a:pPr>
            <a:r>
              <a:rPr b="0" lang="en-GB" sz="2000" spc="-1" strike="noStrike">
                <a:latin typeface="Arial"/>
              </a:rPr>
              <a:t>Hard link is just another name pointing at the same i-node entry as the original filename. The moment the hard link has been created, the idea of an original and new name ceases to exist. Both names have the same 'power', and both names can be used to perform all allowed operations on the file. However, neither of the names can be moved into a different filesystem without destroying the link between them.</a:t>
            </a:r>
            <a:endParaRPr b="0" lang="en-GB" sz="2000" spc="-1" strike="noStrike">
              <a:latin typeface="Arial"/>
            </a:endParaRPr>
          </a:p>
          <a:p>
            <a:pPr marL="216000" indent="-216000">
              <a:lnSpc>
                <a:spcPct val="100000"/>
              </a:lnSpc>
            </a:pPr>
            <a:r>
              <a:rPr b="0" lang="en-GB" sz="2000" spc="-1" strike="noStrike">
                <a:latin typeface="Arial"/>
              </a:rPr>
              <a:t>The symbolic name, however is a totally different entity. Because it points at the logical name, rather than physical address of the file, it can be moved about without breaking the connection with the original. However, if the 'original' file is removed, the symbolic link breaks, and will report that file does not exist when you try to access it.</a:t>
            </a:r>
            <a:endParaRPr b="0" lang="en-GB" sz="2000" spc="-1" strike="noStrike">
              <a:latin typeface="Arial"/>
            </a:endParaRPr>
          </a:p>
          <a:p>
            <a:pPr marL="216000" indent="-216000">
              <a:lnSpc>
                <a:spcPct val="100000"/>
              </a:lnSpc>
            </a:pPr>
            <a:r>
              <a:rPr b="0" lang="en-GB" sz="2000" spc="-1" strike="noStrike">
                <a:latin typeface="Arial"/>
              </a:rPr>
              <a:t> </a:t>
            </a:r>
            <a:endParaRPr b="0" lang="en-GB" sz="2000" spc="-1" strike="noStrike">
              <a:latin typeface="Arial"/>
            </a:endParaRPr>
          </a:p>
          <a:p>
            <a:endParaRPr b="0" lang="en-GB" sz="2000" spc="-1" strike="noStrike">
              <a:latin typeface="Arial"/>
            </a:endParaRPr>
          </a:p>
        </p:txBody>
      </p:sp>
      <p:sp>
        <p:nvSpPr>
          <p:cNvPr id="372" name="PlaceHolder 2"/>
          <p:cNvSpPr>
            <a:spLocks noGrp="1"/>
          </p:cNvSpPr>
          <p:nvPr>
            <p:ph type="sldImg"/>
          </p:nvPr>
        </p:nvSpPr>
        <p:spPr>
          <a:xfrm>
            <a:off x="635760" y="626040"/>
            <a:ext cx="6358320" cy="3465360"/>
          </a:xfrm>
          <a:prstGeom prst="rect">
            <a:avLst/>
          </a:prstGeom>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635760" y="626040"/>
            <a:ext cx="6358320" cy="3465360"/>
          </a:xfrm>
          <a:prstGeom prst="rect">
            <a:avLst/>
          </a:prstGeom>
        </p:spPr>
      </p:sp>
      <p:sp>
        <p:nvSpPr>
          <p:cNvPr id="374" name="PlaceHolder 2"/>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Files are moved or renamed using the mv (move) command, which changes the full pathname of a file name. If the source and the target names are in the same directory, we think of the operation as ‘rename’. However, if the source and the target names are in different directories, we then think of this operation as ‘move’.</a:t>
            </a:r>
            <a:endParaRPr b="0" lang="en-GB" sz="2000" spc="-1" strike="noStrike">
              <a:latin typeface="Arial"/>
            </a:endParaRPr>
          </a:p>
          <a:p>
            <a:pPr marL="216000" indent="-216000">
              <a:lnSpc>
                <a:spcPct val="100000"/>
              </a:lnSpc>
            </a:pPr>
            <a:r>
              <a:rPr b="0" lang="en-GB" sz="2000" spc="-1" strike="noStrike">
                <a:latin typeface="Arial"/>
              </a:rPr>
              <a:t>If the target file exists (and is not a directory), it is overwritten by the moved file.  To prevent accidental overwrite of existing files, use -i option: you will now be prompted to confirm the action.</a:t>
            </a:r>
            <a:endParaRPr b="0" lang="en-GB" sz="2000" spc="-1" strike="noStrike">
              <a:latin typeface="Arial"/>
            </a:endParaRPr>
          </a:p>
          <a:p>
            <a:pPr marL="216000" indent="-216000">
              <a:lnSpc>
                <a:spcPct val="100000"/>
              </a:lnSpc>
            </a:pPr>
            <a:r>
              <a:rPr b="0" lang="en-GB" sz="2000" spc="-1" strike="noStrike">
                <a:latin typeface="Arial"/>
              </a:rPr>
              <a:t>Target files can be overwritten even if the file permission is not writeable.  This is because overwriting in this way is seen as a directory deletion and addition, and thus the directory permissions, not the file permissions, are most applicable.  However, file permissions are taken into account, and an interactive user will be prompted if the target file does not have a write permission (-f option overwrites this behaviour).</a:t>
            </a:r>
            <a:endParaRPr b="0" lang="en-GB" sz="2000" spc="-1" strike="noStrike">
              <a:latin typeface="Arial"/>
            </a:endParaRPr>
          </a:p>
          <a:p>
            <a:pPr marL="216000" indent="-216000">
              <a:lnSpc>
                <a:spcPct val="100000"/>
              </a:lnSpc>
            </a:pPr>
            <a:r>
              <a:rPr b="0" lang="en-GB" sz="2000" spc="-1" strike="noStrike">
                <a:latin typeface="Arial"/>
              </a:rPr>
              <a:t>The syntax of the move and copy commands is very similar.</a:t>
            </a:r>
            <a:endParaRPr b="0" lang="en-GB" sz="2000" spc="-1" strike="noStrike">
              <a:latin typeface="Arial"/>
            </a:endParaRPr>
          </a:p>
          <a:p>
            <a:pPr marL="216000" indent="-216000">
              <a:lnSpc>
                <a:spcPct val="100000"/>
              </a:lnSpc>
            </a:pPr>
            <a:r>
              <a:rPr b="0" lang="en-GB" sz="2000" spc="-1" strike="noStrike">
                <a:latin typeface="Arial"/>
              </a:rPr>
              <a:t>Examples in the slide above:</a:t>
            </a:r>
            <a:endParaRPr b="0" lang="en-GB" sz="2000" spc="-1" strike="noStrike">
              <a:latin typeface="Arial"/>
            </a:endParaRPr>
          </a:p>
          <a:p>
            <a:pPr marL="216000" indent="-216000">
              <a:lnSpc>
                <a:spcPct val="100000"/>
              </a:lnSpc>
            </a:pPr>
            <a:r>
              <a:rPr b="0" lang="en-GB" sz="2000" spc="-1" strike="noStrike">
                <a:latin typeface="Arial"/>
              </a:rPr>
              <a:t>(1) Move the passwd file from the current directory into /tmp/mypass.</a:t>
            </a:r>
            <a:endParaRPr b="0" lang="en-GB" sz="2000" spc="-1" strike="noStrike">
              <a:latin typeface="Arial"/>
            </a:endParaRPr>
          </a:p>
          <a:p>
            <a:pPr marL="216000" indent="-216000">
              <a:lnSpc>
                <a:spcPct val="100000"/>
              </a:lnSpc>
            </a:pPr>
            <a:r>
              <a:rPr b="0" lang="en-GB" sz="2000" spc="-1" strike="noStrike">
                <a:latin typeface="Arial"/>
              </a:rPr>
              <a:t>(2) Move the file1 file from the current  directory into the target called /tmp/mypass; to avoid automatic overwriting of the mypass file, we are using the –i option. </a:t>
            </a:r>
            <a:endParaRPr b="0" lang="en-GB"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635760" y="626040"/>
            <a:ext cx="6358320" cy="3465360"/>
          </a:xfrm>
          <a:prstGeom prst="rect">
            <a:avLst/>
          </a:prstGeom>
        </p:spPr>
      </p:sp>
      <p:sp>
        <p:nvSpPr>
          <p:cNvPr id="376" name="PlaceHolder 2"/>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Files are deleted using the remove (rm) command.  Remove will prompt for confirmation before deleting write-protected files.  It will also prompt for all files if the -i (interactive) option is used.  </a:t>
            </a:r>
            <a:endParaRPr b="0" lang="en-GB" sz="2000" spc="-1" strike="noStrike">
              <a:latin typeface="Arial"/>
            </a:endParaRPr>
          </a:p>
          <a:p>
            <a:pPr marL="216000" indent="-216000">
              <a:lnSpc>
                <a:spcPct val="100000"/>
              </a:lnSpc>
            </a:pPr>
            <a:r>
              <a:rPr b="0" lang="en-GB" sz="2000" spc="-1" strike="noStrike">
                <a:latin typeface="Arial"/>
              </a:rPr>
              <a:t>The recursive (-r) option is used to delete a directory and all its constituent files, including sub-directories.  Without the recursive option, remove will not delete a directory, even when it is empty (you can use the rmdir command to remove empty directories).</a:t>
            </a:r>
            <a:endParaRPr b="0" lang="en-GB" sz="2000" spc="-1" strike="noStrike">
              <a:latin typeface="Arial"/>
            </a:endParaRPr>
          </a:p>
          <a:p>
            <a:pPr marL="216000" indent="-216000">
              <a:lnSpc>
                <a:spcPct val="100000"/>
              </a:lnSpc>
            </a:pPr>
            <a:r>
              <a:rPr b="0" lang="en-GB" sz="2000" spc="-1" strike="noStrike">
                <a:latin typeface="Arial"/>
              </a:rPr>
              <a:t>Examples in the slide above:</a:t>
            </a:r>
            <a:endParaRPr b="0" lang="en-GB" sz="2000" spc="-1" strike="noStrike">
              <a:latin typeface="Arial"/>
            </a:endParaRPr>
          </a:p>
          <a:p>
            <a:pPr marL="216000" indent="-216000">
              <a:lnSpc>
                <a:spcPct val="100000"/>
              </a:lnSpc>
            </a:pPr>
            <a:r>
              <a:rPr b="0" lang="en-GB" sz="2000" spc="-1" strike="noStrike">
                <a:latin typeface="Arial"/>
              </a:rPr>
              <a:t>(1) Remove the mypass file. No questions asked, no second chances (as long, of course, as permissions allow).</a:t>
            </a:r>
            <a:endParaRPr b="0" lang="en-GB" sz="2000" spc="-1" strike="noStrike">
              <a:latin typeface="Arial"/>
            </a:endParaRPr>
          </a:p>
          <a:p>
            <a:pPr marL="216000" indent="-216000">
              <a:lnSpc>
                <a:spcPct val="100000"/>
              </a:lnSpc>
            </a:pPr>
            <a:r>
              <a:rPr b="0" lang="en-GB" sz="2000" spc="-1" strike="noStrike">
                <a:latin typeface="Arial"/>
              </a:rPr>
              <a:t>(2) Interactively ( -i) remove all files from the current directory that begin with my . The use of the interactive option when globbing is highly recommended, as you may not be able to predict which files match your wildcards.</a:t>
            </a:r>
            <a:endParaRPr b="0" lang="en-GB" sz="2000" spc="-1" strike="noStrike">
              <a:latin typeface="Arial"/>
            </a:endParaRPr>
          </a:p>
          <a:p>
            <a:pPr marL="216000" indent="-216000">
              <a:lnSpc>
                <a:spcPct val="100000"/>
              </a:lnSpc>
            </a:pPr>
            <a:r>
              <a:rPr b="0" lang="en-GB" sz="2000" spc="-1" strike="noStrike">
                <a:latin typeface="Arial"/>
              </a:rPr>
              <a:t>(3) Recursively remove the /tmp/myhome directory. Again, without the interactive option (as long as permissions allow) the operation will be immediate and final – no opportunity to change you mind.</a:t>
            </a:r>
            <a:endParaRPr b="0" lang="en-GB"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635760" y="626040"/>
            <a:ext cx="6358320" cy="3465360"/>
          </a:xfrm>
          <a:prstGeom prst="rect">
            <a:avLst/>
          </a:prstGeom>
        </p:spPr>
      </p:sp>
      <p:sp>
        <p:nvSpPr>
          <p:cNvPr id="378" name="PlaceHolder 2"/>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New directories are created with mkdir and are deleted with rmdir.  Both commands specify the directory name (absolute or relative).  </a:t>
            </a:r>
            <a:endParaRPr b="0" lang="en-GB" sz="2000" spc="-1" strike="noStrike">
              <a:latin typeface="Arial"/>
            </a:endParaRPr>
          </a:p>
          <a:p>
            <a:pPr marL="216000" indent="-216000">
              <a:lnSpc>
                <a:spcPct val="100000"/>
              </a:lnSpc>
            </a:pPr>
            <a:r>
              <a:rPr b="0" lang="en-GB" sz="2000" spc="-1" strike="noStrike">
                <a:latin typeface="Arial"/>
              </a:rPr>
              <a:t>The -p option in:</a:t>
            </a:r>
            <a:endParaRPr b="0" lang="en-GB" sz="2000" spc="-1" strike="noStrike">
              <a:latin typeface="Arial"/>
            </a:endParaRPr>
          </a:p>
          <a:p>
            <a:pPr marL="216000" indent="-216000">
              <a:lnSpc>
                <a:spcPct val="100000"/>
              </a:lnSpc>
            </a:pPr>
            <a:r>
              <a:rPr b="0" lang="en-GB" sz="2000" spc="-1" strike="noStrike">
                <a:latin typeface="Arial"/>
              </a:rPr>
              <a:t>     </a:t>
            </a:r>
            <a:r>
              <a:rPr b="0" lang="en-GB" sz="2000" spc="-1" strike="noStrike">
                <a:latin typeface="Arial"/>
              </a:rPr>
              <a:t>$ mkdir -p a/directory/path</a:t>
            </a:r>
            <a:endParaRPr b="0" lang="en-GB" sz="2000" spc="-1" strike="noStrike">
              <a:latin typeface="Arial"/>
            </a:endParaRPr>
          </a:p>
          <a:p>
            <a:pPr marL="216000" indent="-216000">
              <a:lnSpc>
                <a:spcPct val="100000"/>
              </a:lnSpc>
            </a:pPr>
            <a:r>
              <a:rPr b="0" lang="en-GB" sz="2000" spc="-1" strike="noStrike">
                <a:latin typeface="Arial"/>
              </a:rPr>
              <a:t>allows to create the three directories in one go.</a:t>
            </a:r>
            <a:endParaRPr b="0" lang="en-GB" sz="2000" spc="-1" strike="noStrike">
              <a:latin typeface="Arial"/>
            </a:endParaRPr>
          </a:p>
          <a:p>
            <a:pPr marL="216000" indent="-216000">
              <a:lnSpc>
                <a:spcPct val="100000"/>
              </a:lnSpc>
            </a:pPr>
            <a:r>
              <a:rPr b="0" lang="en-GB" sz="2000" spc="-1" strike="noStrike">
                <a:latin typeface="Arial"/>
              </a:rPr>
              <a:t>The -m option in:</a:t>
            </a:r>
            <a:endParaRPr b="0" lang="en-GB" sz="2000" spc="-1" strike="noStrike">
              <a:latin typeface="Arial"/>
            </a:endParaRPr>
          </a:p>
          <a:p>
            <a:pPr marL="216000" indent="-216000">
              <a:lnSpc>
                <a:spcPct val="100000"/>
              </a:lnSpc>
            </a:pPr>
            <a:r>
              <a:rPr b="0" lang="en-GB" sz="2000" spc="-1" strike="noStrike">
                <a:latin typeface="Arial"/>
              </a:rPr>
              <a:t>     </a:t>
            </a:r>
            <a:r>
              <a:rPr b="0" lang="en-GB" sz="2000" spc="-1" strike="noStrike">
                <a:latin typeface="Arial"/>
              </a:rPr>
              <a:t>$ mkdir -m 222 secure-dir</a:t>
            </a:r>
            <a:endParaRPr b="0" lang="en-GB" sz="2000" spc="-1" strike="noStrike">
              <a:latin typeface="Arial"/>
            </a:endParaRPr>
          </a:p>
          <a:p>
            <a:pPr marL="216000" indent="-216000">
              <a:lnSpc>
                <a:spcPct val="100000"/>
              </a:lnSpc>
            </a:pPr>
            <a:r>
              <a:rPr b="0" lang="en-GB" sz="2000" spc="-1" strike="noStrike">
                <a:latin typeface="Arial"/>
              </a:rPr>
              <a:t>allows to create a directory with a specified set of permissions. Permissions are discussed elsewhere, but (for completeness) 222 value means that all users on this system can see the content of the secure-dir, but only the superuser can write into it.</a:t>
            </a:r>
            <a:endParaRPr b="0" lang="en-GB" sz="2000" spc="-1" strike="noStrike">
              <a:latin typeface="Arial"/>
            </a:endParaRPr>
          </a:p>
          <a:p>
            <a:pPr marL="216000" indent="-216000">
              <a:lnSpc>
                <a:spcPct val="100000"/>
              </a:lnSpc>
            </a:pPr>
            <a:r>
              <a:rPr b="0" lang="en-GB" sz="2000" spc="-1" strike="noStrike">
                <a:latin typeface="Arial"/>
              </a:rPr>
              <a:t>To remove a directory with rmdir, it must be empty.  The -r option to the “file remove” command (rm) will delete a directory and all its contents; use this option with CAUTION.</a:t>
            </a:r>
            <a:endParaRPr b="0" lang="en-GB" sz="2000" spc="-1" strike="noStrike">
              <a:latin typeface="Arial"/>
            </a:endParaRPr>
          </a:p>
          <a:p>
            <a:pPr marL="216000" indent="-216000">
              <a:lnSpc>
                <a:spcPct val="100000"/>
              </a:lnSpc>
            </a:pPr>
            <a:r>
              <a:rPr b="0" lang="en-GB" sz="2000" spc="-1" strike="noStrike">
                <a:latin typeface="Arial"/>
              </a:rPr>
              <a:t>Directories are just files to most other commands, so the mv command renames a directory.  Note that you cannot move a directory out of its current position in the file system hierarchy (i.e. it cannot be moved to a new directory).</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27" name="PlaceHolder 2"/>
          <p:cNvSpPr>
            <a:spLocks noGrp="1"/>
          </p:cNvSpPr>
          <p:nvPr>
            <p:ph type="body"/>
          </p:nvPr>
        </p:nvSpPr>
        <p:spPr>
          <a:xfrm>
            <a:off x="342000" y="127692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8" name="PlaceHolder 3"/>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30"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1"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2"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3" name="PlaceHolder 5"/>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35" name="PlaceHolder 2"/>
          <p:cNvSpPr>
            <a:spLocks noGrp="1"/>
          </p:cNvSpPr>
          <p:nvPr>
            <p:ph type="body"/>
          </p:nvPr>
        </p:nvSpPr>
        <p:spPr>
          <a:xfrm>
            <a:off x="34200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6" name="PlaceHolder 3"/>
          <p:cNvSpPr>
            <a:spLocks noGrp="1"/>
          </p:cNvSpPr>
          <p:nvPr>
            <p:ph type="body"/>
          </p:nvPr>
        </p:nvSpPr>
        <p:spPr>
          <a:xfrm>
            <a:off x="35301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7" name="PlaceHolder 4"/>
          <p:cNvSpPr>
            <a:spLocks noGrp="1"/>
          </p:cNvSpPr>
          <p:nvPr>
            <p:ph type="body"/>
          </p:nvPr>
        </p:nvSpPr>
        <p:spPr>
          <a:xfrm>
            <a:off x="67179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8" name="PlaceHolder 5"/>
          <p:cNvSpPr>
            <a:spLocks noGrp="1"/>
          </p:cNvSpPr>
          <p:nvPr>
            <p:ph type="body"/>
          </p:nvPr>
        </p:nvSpPr>
        <p:spPr>
          <a:xfrm>
            <a:off x="34200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9" name="PlaceHolder 6"/>
          <p:cNvSpPr>
            <a:spLocks noGrp="1"/>
          </p:cNvSpPr>
          <p:nvPr>
            <p:ph type="body"/>
          </p:nvPr>
        </p:nvSpPr>
        <p:spPr>
          <a:xfrm>
            <a:off x="35301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40" name="PlaceHolder 7"/>
          <p:cNvSpPr>
            <a:spLocks noGrp="1"/>
          </p:cNvSpPr>
          <p:nvPr>
            <p:ph type="body"/>
          </p:nvPr>
        </p:nvSpPr>
        <p:spPr>
          <a:xfrm>
            <a:off x="67179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45" name="PlaceHolder 2"/>
          <p:cNvSpPr>
            <a:spLocks noGrp="1"/>
          </p:cNvSpPr>
          <p:nvPr>
            <p:ph type="subTitle"/>
          </p:nvPr>
        </p:nvSpPr>
        <p:spPr>
          <a:xfrm>
            <a:off x="342000" y="1276920"/>
            <a:ext cx="9428760" cy="3758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47" name="PlaceHolder 2"/>
          <p:cNvSpPr>
            <a:spLocks noGrp="1"/>
          </p:cNvSpPr>
          <p:nvPr>
            <p:ph type="body"/>
          </p:nvPr>
        </p:nvSpPr>
        <p:spPr>
          <a:xfrm>
            <a:off x="342000" y="1276920"/>
            <a:ext cx="94287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49"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50"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42000" y="102960"/>
            <a:ext cx="7544880" cy="4420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54"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55"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56"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 name="PlaceHolder 2"/>
          <p:cNvSpPr>
            <a:spLocks noGrp="1"/>
          </p:cNvSpPr>
          <p:nvPr>
            <p:ph type="subTitle"/>
          </p:nvPr>
        </p:nvSpPr>
        <p:spPr>
          <a:xfrm>
            <a:off x="342000" y="1276920"/>
            <a:ext cx="9428760" cy="3758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58"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59"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0" name="PlaceHolder 4"/>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2"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3"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4" name="PlaceHolder 4"/>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6" name="PlaceHolder 2"/>
          <p:cNvSpPr>
            <a:spLocks noGrp="1"/>
          </p:cNvSpPr>
          <p:nvPr>
            <p:ph type="body"/>
          </p:nvPr>
        </p:nvSpPr>
        <p:spPr>
          <a:xfrm>
            <a:off x="342000" y="127692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7" name="PlaceHolder 3"/>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9"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0"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1"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2" name="PlaceHolder 5"/>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74" name="PlaceHolder 2"/>
          <p:cNvSpPr>
            <a:spLocks noGrp="1"/>
          </p:cNvSpPr>
          <p:nvPr>
            <p:ph type="body"/>
          </p:nvPr>
        </p:nvSpPr>
        <p:spPr>
          <a:xfrm>
            <a:off x="34200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5" name="PlaceHolder 3"/>
          <p:cNvSpPr>
            <a:spLocks noGrp="1"/>
          </p:cNvSpPr>
          <p:nvPr>
            <p:ph type="body"/>
          </p:nvPr>
        </p:nvSpPr>
        <p:spPr>
          <a:xfrm>
            <a:off x="35301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6" name="PlaceHolder 4"/>
          <p:cNvSpPr>
            <a:spLocks noGrp="1"/>
          </p:cNvSpPr>
          <p:nvPr>
            <p:ph type="body"/>
          </p:nvPr>
        </p:nvSpPr>
        <p:spPr>
          <a:xfrm>
            <a:off x="67179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7" name="PlaceHolder 5"/>
          <p:cNvSpPr>
            <a:spLocks noGrp="1"/>
          </p:cNvSpPr>
          <p:nvPr>
            <p:ph type="body"/>
          </p:nvPr>
        </p:nvSpPr>
        <p:spPr>
          <a:xfrm>
            <a:off x="34200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8" name="PlaceHolder 6"/>
          <p:cNvSpPr>
            <a:spLocks noGrp="1"/>
          </p:cNvSpPr>
          <p:nvPr>
            <p:ph type="body"/>
          </p:nvPr>
        </p:nvSpPr>
        <p:spPr>
          <a:xfrm>
            <a:off x="35301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9" name="PlaceHolder 7"/>
          <p:cNvSpPr>
            <a:spLocks noGrp="1"/>
          </p:cNvSpPr>
          <p:nvPr>
            <p:ph type="body"/>
          </p:nvPr>
        </p:nvSpPr>
        <p:spPr>
          <a:xfrm>
            <a:off x="67179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84" name="PlaceHolder 2"/>
          <p:cNvSpPr>
            <a:spLocks noGrp="1"/>
          </p:cNvSpPr>
          <p:nvPr>
            <p:ph type="subTitle"/>
          </p:nvPr>
        </p:nvSpPr>
        <p:spPr>
          <a:xfrm>
            <a:off x="342000" y="1276920"/>
            <a:ext cx="9428760" cy="3758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86" name="PlaceHolder 2"/>
          <p:cNvSpPr>
            <a:spLocks noGrp="1"/>
          </p:cNvSpPr>
          <p:nvPr>
            <p:ph type="body"/>
          </p:nvPr>
        </p:nvSpPr>
        <p:spPr>
          <a:xfrm>
            <a:off x="342000" y="1276920"/>
            <a:ext cx="94287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88"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89"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8" name="PlaceHolder 2"/>
          <p:cNvSpPr>
            <a:spLocks noGrp="1"/>
          </p:cNvSpPr>
          <p:nvPr>
            <p:ph type="body"/>
          </p:nvPr>
        </p:nvSpPr>
        <p:spPr>
          <a:xfrm>
            <a:off x="342000" y="1276920"/>
            <a:ext cx="94287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342000" y="102960"/>
            <a:ext cx="7544880" cy="4420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93"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94"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95"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97"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98"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99" name="PlaceHolder 4"/>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01"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02"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03" name="PlaceHolder 4"/>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05" name="PlaceHolder 2"/>
          <p:cNvSpPr>
            <a:spLocks noGrp="1"/>
          </p:cNvSpPr>
          <p:nvPr>
            <p:ph type="body"/>
          </p:nvPr>
        </p:nvSpPr>
        <p:spPr>
          <a:xfrm>
            <a:off x="342000" y="127692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06" name="PlaceHolder 3"/>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08"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09"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0"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1" name="PlaceHolder 5"/>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13" name="PlaceHolder 2"/>
          <p:cNvSpPr>
            <a:spLocks noGrp="1"/>
          </p:cNvSpPr>
          <p:nvPr>
            <p:ph type="body"/>
          </p:nvPr>
        </p:nvSpPr>
        <p:spPr>
          <a:xfrm>
            <a:off x="34200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4" name="PlaceHolder 3"/>
          <p:cNvSpPr>
            <a:spLocks noGrp="1"/>
          </p:cNvSpPr>
          <p:nvPr>
            <p:ph type="body"/>
          </p:nvPr>
        </p:nvSpPr>
        <p:spPr>
          <a:xfrm>
            <a:off x="35301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5" name="PlaceHolder 4"/>
          <p:cNvSpPr>
            <a:spLocks noGrp="1"/>
          </p:cNvSpPr>
          <p:nvPr>
            <p:ph type="body"/>
          </p:nvPr>
        </p:nvSpPr>
        <p:spPr>
          <a:xfrm>
            <a:off x="67179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6" name="PlaceHolder 5"/>
          <p:cNvSpPr>
            <a:spLocks noGrp="1"/>
          </p:cNvSpPr>
          <p:nvPr>
            <p:ph type="body"/>
          </p:nvPr>
        </p:nvSpPr>
        <p:spPr>
          <a:xfrm>
            <a:off x="34200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7" name="PlaceHolder 6"/>
          <p:cNvSpPr>
            <a:spLocks noGrp="1"/>
          </p:cNvSpPr>
          <p:nvPr>
            <p:ph type="body"/>
          </p:nvPr>
        </p:nvSpPr>
        <p:spPr>
          <a:xfrm>
            <a:off x="35301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8" name="PlaceHolder 7"/>
          <p:cNvSpPr>
            <a:spLocks noGrp="1"/>
          </p:cNvSpPr>
          <p:nvPr>
            <p:ph type="body"/>
          </p:nvPr>
        </p:nvSpPr>
        <p:spPr>
          <a:xfrm>
            <a:off x="67179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0"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1"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42000" y="102960"/>
            <a:ext cx="7544880" cy="4420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5"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6"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7"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9"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20"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1" name="PlaceHolder 4"/>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23"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4"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5" name="PlaceHolder 4"/>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44034DAD-8377-4663-B7C3-71EB7FE475D1}"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342000" y="1276920"/>
            <a:ext cx="9428760" cy="3758760"/>
          </a:xfrm>
          <a:prstGeom prst="rect">
            <a:avLst/>
          </a:prstGeom>
        </p:spPr>
        <p:txBody>
          <a:bodyPr/>
          <a:p>
            <a:pPr marL="432000" indent="-324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Click to edit Master text styles</a:t>
            </a:r>
            <a:endParaRPr b="0" lang="en-GB" sz="1800" spc="-1" strike="noStrike">
              <a:solidFill>
                <a:srgbClr val="565759"/>
              </a:solidFill>
              <a:latin typeface="Arial"/>
            </a:endParaRPr>
          </a:p>
          <a:p>
            <a:pPr lvl="1" marL="864000" indent="-324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Second level</a:t>
            </a:r>
            <a:endParaRPr b="0" lang="en-GB" sz="1800" spc="-1" strike="noStrike">
              <a:solidFill>
                <a:srgbClr val="565759"/>
              </a:solidFill>
              <a:latin typeface="Arial"/>
            </a:endParaRPr>
          </a:p>
          <a:p>
            <a:pPr lvl="2" marL="1296000" indent="-288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Third level</a:t>
            </a:r>
            <a:endParaRPr b="0" lang="en-GB" sz="1800" spc="-1" strike="noStrike">
              <a:solidFill>
                <a:srgbClr val="565759"/>
              </a:solidFill>
              <a:latin typeface="Arial"/>
            </a:endParaRPr>
          </a:p>
          <a:p>
            <a:pPr lvl="3" marL="1728000" indent="-216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Fourth level</a:t>
            </a:r>
            <a:endParaRPr b="0" lang="en-GB" sz="1800" spc="-1" strike="noStrike">
              <a:solidFill>
                <a:srgbClr val="565759"/>
              </a:solidFill>
              <a:latin typeface="Arial"/>
            </a:endParaRPr>
          </a:p>
          <a:p>
            <a:pPr lvl="4" marL="2160000" indent="-216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Fifth level</a:t>
            </a:r>
            <a:endParaRPr b="0" lang="en-GB" sz="1800" spc="-1" strike="noStrike">
              <a:solidFill>
                <a:srgbClr val="565759"/>
              </a:solidFill>
              <a:latin typeface="Arial"/>
            </a:endParaRPr>
          </a:p>
        </p:txBody>
      </p:sp>
      <p:sp>
        <p:nvSpPr>
          <p:cNvPr id="42" name="PlaceHolder 2"/>
          <p:cNvSpPr>
            <a:spLocks noGrp="1"/>
          </p:cNvSpPr>
          <p:nvPr>
            <p:ph type="title"/>
          </p:nvPr>
        </p:nvSpPr>
        <p:spPr>
          <a:xfrm>
            <a:off x="342000" y="102960"/>
            <a:ext cx="7544880" cy="953280"/>
          </a:xfrm>
          <a:prstGeom prst="rect">
            <a:avLst/>
          </a:prstGeom>
        </p:spPr>
        <p:txBody>
          <a:bodyPr anchor="b">
            <a:normAutofit/>
          </a:bodyPr>
          <a:p>
            <a:pPr>
              <a:lnSpc>
                <a:spcPct val="100000"/>
              </a:lnSpc>
            </a:pPr>
            <a:r>
              <a:rPr b="0" lang="en-GB" sz="3600" spc="-1" strike="noStrike">
                <a:solidFill>
                  <a:srgbClr val="0d3d59"/>
                </a:solidFill>
                <a:latin typeface="Arial"/>
              </a:rPr>
              <a:t>Click to edit Master title style</a:t>
            </a:r>
            <a:endParaRPr b="0" lang="en-GB" sz="3600" spc="-1" strike="noStrike">
              <a:solidFill>
                <a:srgbClr val="565759"/>
              </a:solidFill>
              <a:latin typeface="Segoe UI"/>
            </a:endParaRPr>
          </a:p>
        </p:txBody>
      </p:sp>
      <p:sp>
        <p:nvSpPr>
          <p:cNvPr id="43" name="CustomShape 3"/>
          <p:cNvSpPr/>
          <p:nvPr/>
        </p:nvSpPr>
        <p:spPr>
          <a:xfrm>
            <a:off x="7491600" y="5293800"/>
            <a:ext cx="2351520" cy="301320"/>
          </a:xfrm>
          <a:prstGeom prst="rect">
            <a:avLst/>
          </a:prstGeom>
          <a:noFill/>
          <a:ln>
            <a:noFill/>
          </a:ln>
        </p:spPr>
        <p:style>
          <a:lnRef idx="0"/>
          <a:fillRef idx="0"/>
          <a:effectRef idx="0"/>
          <a:fontRef idx="minor"/>
        </p:style>
        <p:txBody>
          <a:bodyPr anchor="ctr"/>
          <a:p>
            <a:pPr algn="r">
              <a:lnSpc>
                <a:spcPct val="100000"/>
              </a:lnSpc>
            </a:pPr>
            <a:fld id="{9FBB7AD0-5F4D-47D8-9238-395746F73E1F}" type="slidenum">
              <a:rPr b="0" lang="en-GB" sz="1000" spc="-1" strike="noStrike">
                <a:solidFill>
                  <a:srgbClr val="008fd0"/>
                </a:solidFill>
                <a:latin typeface="Arial"/>
              </a:rPr>
              <a:t>&lt;number&gt;</a:t>
            </a:fld>
            <a:endParaRPr b="0" lang="en-GB"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body"/>
          </p:nvPr>
        </p:nvSpPr>
        <p:spPr>
          <a:xfrm>
            <a:off x="342000" y="1276920"/>
            <a:ext cx="9428760" cy="3758760"/>
          </a:xfrm>
          <a:prstGeom prst="rect">
            <a:avLst/>
          </a:prstGeom>
        </p:spPr>
        <p:txBody>
          <a:bodyPr/>
          <a:p>
            <a:pPr marL="432000" indent="-324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Click to edit Master text styles</a:t>
            </a:r>
            <a:endParaRPr b="0" lang="en-GB" sz="1800" spc="-1" strike="noStrike">
              <a:solidFill>
                <a:srgbClr val="565759"/>
              </a:solidFill>
              <a:latin typeface="Arial"/>
            </a:endParaRPr>
          </a:p>
          <a:p>
            <a:pPr lvl="1" marL="864000" indent="-324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Second level</a:t>
            </a:r>
            <a:endParaRPr b="0" lang="en-GB" sz="1800" spc="-1" strike="noStrike">
              <a:solidFill>
                <a:srgbClr val="565759"/>
              </a:solidFill>
              <a:latin typeface="Arial"/>
            </a:endParaRPr>
          </a:p>
          <a:p>
            <a:pPr lvl="2" marL="1296000" indent="-288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Third level</a:t>
            </a:r>
            <a:endParaRPr b="0" lang="en-GB" sz="1800" spc="-1" strike="noStrike">
              <a:solidFill>
                <a:srgbClr val="565759"/>
              </a:solidFill>
              <a:latin typeface="Arial"/>
            </a:endParaRPr>
          </a:p>
          <a:p>
            <a:pPr lvl="3" marL="1728000" indent="-216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Fourth level</a:t>
            </a:r>
            <a:endParaRPr b="0" lang="en-GB" sz="1800" spc="-1" strike="noStrike">
              <a:solidFill>
                <a:srgbClr val="565759"/>
              </a:solidFill>
              <a:latin typeface="Arial"/>
            </a:endParaRPr>
          </a:p>
          <a:p>
            <a:pPr lvl="4" marL="2160000" indent="-216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Fifth level</a:t>
            </a:r>
            <a:endParaRPr b="0" lang="en-GB" sz="1800" spc="-1" strike="noStrike">
              <a:solidFill>
                <a:srgbClr val="565759"/>
              </a:solidFill>
              <a:latin typeface="Arial"/>
            </a:endParaRPr>
          </a:p>
        </p:txBody>
      </p:sp>
      <p:sp>
        <p:nvSpPr>
          <p:cNvPr id="81" name="PlaceHolder 2"/>
          <p:cNvSpPr>
            <a:spLocks noGrp="1"/>
          </p:cNvSpPr>
          <p:nvPr>
            <p:ph type="title"/>
          </p:nvPr>
        </p:nvSpPr>
        <p:spPr>
          <a:xfrm>
            <a:off x="342000" y="102960"/>
            <a:ext cx="7544880" cy="953280"/>
          </a:xfrm>
          <a:prstGeom prst="rect">
            <a:avLst/>
          </a:prstGeom>
        </p:spPr>
        <p:txBody>
          <a:bodyPr anchor="b">
            <a:normAutofit/>
          </a:bodyPr>
          <a:p>
            <a:pPr>
              <a:lnSpc>
                <a:spcPct val="100000"/>
              </a:lnSpc>
            </a:pPr>
            <a:r>
              <a:rPr b="0" lang="en-GB" sz="3600" spc="-1" strike="noStrike">
                <a:solidFill>
                  <a:srgbClr val="0d3d59"/>
                </a:solidFill>
                <a:latin typeface="Arial"/>
              </a:rPr>
              <a:t>Click to edit Master title style</a:t>
            </a:r>
            <a:endParaRPr b="0" lang="en-GB" sz="3600" spc="-1" strike="noStrike">
              <a:solidFill>
                <a:srgbClr val="565759"/>
              </a:solidFill>
              <a:latin typeface="Segoe UI"/>
            </a:endParaRPr>
          </a:p>
        </p:txBody>
      </p:sp>
      <p:sp>
        <p:nvSpPr>
          <p:cNvPr id="82" name="CustomShape 3"/>
          <p:cNvSpPr/>
          <p:nvPr/>
        </p:nvSpPr>
        <p:spPr>
          <a:xfrm>
            <a:off x="7491600" y="5293800"/>
            <a:ext cx="2351520" cy="301320"/>
          </a:xfrm>
          <a:prstGeom prst="rect">
            <a:avLst/>
          </a:prstGeom>
          <a:noFill/>
          <a:ln>
            <a:noFill/>
          </a:ln>
        </p:spPr>
        <p:style>
          <a:lnRef idx="0"/>
          <a:fillRef idx="0"/>
          <a:effectRef idx="0"/>
          <a:fontRef idx="minor"/>
        </p:style>
        <p:txBody>
          <a:bodyPr anchor="ctr"/>
          <a:p>
            <a:pPr algn="r">
              <a:lnSpc>
                <a:spcPct val="100000"/>
              </a:lnSpc>
            </a:pPr>
            <a:fld id="{1B8A51BB-77E3-43C4-8139-6EAC10AF6B3C}" type="slidenum">
              <a:rPr b="0" lang="en-GB" sz="1000" spc="-1" strike="noStrike">
                <a:solidFill>
                  <a:srgbClr val="008fd0"/>
                </a:solidFill>
                <a:latin typeface="Arial"/>
              </a:rPr>
              <a:t>&lt;number&gt;</a:t>
            </a:fld>
            <a:endParaRPr b="0" lang="en-GB"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 descr=""/>
          <p:cNvPicPr/>
          <p:nvPr/>
        </p:nvPicPr>
        <p:blipFill>
          <a:blip r:embed="rId1"/>
          <a:stretch/>
        </p:blipFill>
        <p:spPr>
          <a:xfrm>
            <a:off x="720000" y="2232000"/>
            <a:ext cx="3096000" cy="3096000"/>
          </a:xfrm>
          <a:prstGeom prst="rect">
            <a:avLst/>
          </a:prstGeom>
          <a:ln>
            <a:noFill/>
          </a:ln>
        </p:spPr>
      </p:pic>
      <p:sp>
        <p:nvSpPr>
          <p:cNvPr id="126" name="TextShape 1"/>
          <p:cNvSpPr txBox="1"/>
          <p:nvPr/>
        </p:nvSpPr>
        <p:spPr>
          <a:xfrm>
            <a:off x="504000" y="226080"/>
            <a:ext cx="9071640" cy="946440"/>
          </a:xfrm>
          <a:prstGeom prst="rect">
            <a:avLst/>
          </a:prstGeom>
          <a:noFill/>
          <a:ln>
            <a:noFill/>
          </a:ln>
        </p:spPr>
        <p:txBody>
          <a:bodyPr lIns="0" rIns="0" tIns="0" bIns="0" anchor="ctr"/>
          <a:p>
            <a:pPr algn="ctr"/>
            <a:r>
              <a:rPr b="0" lang="en-GB" sz="4400" spc="-1" strike="noStrike">
                <a:latin typeface="Arial"/>
              </a:rPr>
              <a:t>Linux</a:t>
            </a:r>
            <a:endParaRPr b="0" lang="en-GB" sz="4400" spc="-1" strike="noStrike">
              <a:latin typeface="Arial"/>
            </a:endParaRPr>
          </a:p>
        </p:txBody>
      </p:sp>
      <p:sp>
        <p:nvSpPr>
          <p:cNvPr id="127" name="TextShape 2"/>
          <p:cNvSpPr txBox="1"/>
          <p:nvPr/>
        </p:nvSpPr>
        <p:spPr>
          <a:xfrm>
            <a:off x="504000" y="311760"/>
            <a:ext cx="9071640" cy="3288240"/>
          </a:xfrm>
          <a:prstGeom prst="rect">
            <a:avLst/>
          </a:prstGeom>
          <a:noFill/>
          <a:ln>
            <a:noFill/>
          </a:ln>
        </p:spPr>
        <p:txBody>
          <a:bodyPr lIns="0" rIns="0" tIns="0" bIns="0" anchor="ctr"/>
          <a:p>
            <a:pPr algn="ctr"/>
            <a:r>
              <a:rPr b="0" lang="en-GB" sz="3200" spc="-1" strike="noStrike">
                <a:latin typeface="Arial"/>
              </a:rPr>
              <a:t>File System and Navigation</a:t>
            </a:r>
            <a:endParaRPr b="0" lang="en-GB" sz="3200" spc="-1" strike="noStrike">
              <a:latin typeface="Arial"/>
            </a:endParaRPr>
          </a:p>
        </p:txBody>
      </p:sp>
      <p:pic>
        <p:nvPicPr>
          <p:cNvPr id="128" name="" descr=""/>
          <p:cNvPicPr/>
          <p:nvPr/>
        </p:nvPicPr>
        <p:blipFill>
          <a:blip r:embed="rId2"/>
          <a:stretch/>
        </p:blipFill>
        <p:spPr>
          <a:xfrm>
            <a:off x="6192000" y="2047680"/>
            <a:ext cx="2843280" cy="335232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Permissions</a:t>
            </a:r>
            <a:endParaRPr b="0" lang="en-GB" sz="2800" spc="-1" strike="noStrike">
              <a:latin typeface="Arial"/>
            </a:endParaRPr>
          </a:p>
        </p:txBody>
      </p:sp>
      <p:sp>
        <p:nvSpPr>
          <p:cNvPr id="303"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Above are the permissions that are allowed for a file.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first character denotes whether the file is a file (-), a directory (d) or a link (l)</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remaining characters determines whether the user, group and others (those that aren’t the user or in the group) can interact with the file.</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Character 2, 3, and 4 are the user bits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Character 5, 6 and 7 are the group bits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Character 8, 9 and 10 are the other bits</a:t>
            </a:r>
            <a:endParaRPr b="0" lang="en-GB" sz="1500" spc="-1" strike="noStrike">
              <a:latin typeface="Arial"/>
            </a:endParaRPr>
          </a:p>
          <a:p>
            <a:pPr marL="432000" indent="-324000">
              <a:spcBef>
                <a:spcPts val="1417"/>
              </a:spcBef>
              <a:buClr>
                <a:srgbClr val="000000"/>
              </a:buClr>
              <a:buSzPct val="45000"/>
              <a:buFont typeface="Wingdings" charset="2"/>
              <a:buChar char=""/>
            </a:pPr>
            <a:r>
              <a:rPr b="0" lang="en-GB" sz="1500" spc="-1" strike="noStrike">
                <a:latin typeface="Arial"/>
              </a:rPr>
              <a:t>r – whether the user, group or other can read the file or directory</a:t>
            </a:r>
            <a:endParaRPr b="0" lang="en-GB" sz="1500" spc="-1" strike="noStrike">
              <a:latin typeface="Arial"/>
            </a:endParaRPr>
          </a:p>
          <a:p>
            <a:pPr marL="432000" indent="-324000">
              <a:spcBef>
                <a:spcPts val="1417"/>
              </a:spcBef>
              <a:buClr>
                <a:srgbClr val="000000"/>
              </a:buClr>
              <a:buSzPct val="45000"/>
              <a:buFont typeface="Wingdings" charset="2"/>
              <a:buChar char=""/>
            </a:pPr>
            <a:r>
              <a:rPr b="0" lang="en-GB" sz="1500" spc="-1" strike="noStrike">
                <a:latin typeface="Arial"/>
              </a:rPr>
              <a:t>w – whether the user, group or other can write to the file or directory</a:t>
            </a:r>
            <a:endParaRPr b="0" lang="en-GB" sz="1500" spc="-1" strike="noStrike">
              <a:latin typeface="Arial"/>
            </a:endParaRPr>
          </a:p>
          <a:p>
            <a:pPr marL="432000" indent="-324000">
              <a:spcBef>
                <a:spcPts val="1417"/>
              </a:spcBef>
              <a:buClr>
                <a:srgbClr val="000000"/>
              </a:buClr>
              <a:buSzPct val="45000"/>
              <a:buFont typeface="Wingdings" charset="2"/>
              <a:buChar char=""/>
            </a:pPr>
            <a:r>
              <a:rPr b="0" lang="en-GB" sz="1500" spc="-1" strike="noStrike">
                <a:latin typeface="Arial"/>
              </a:rPr>
              <a:t>x – whether the user, group or other can execute the file or directory</a:t>
            </a:r>
            <a:endParaRPr b="0" lang="en-GB" sz="1500" spc="-1" strike="noStrike">
              <a:latin typeface="Arial"/>
            </a:endParaRPr>
          </a:p>
        </p:txBody>
      </p:sp>
      <p:pic>
        <p:nvPicPr>
          <p:cNvPr id="304" name="" descr=""/>
          <p:cNvPicPr/>
          <p:nvPr/>
        </p:nvPicPr>
        <p:blipFill>
          <a:blip r:embed="rId1"/>
          <a:srcRect l="0" t="77055" r="70510" b="5116"/>
          <a:stretch/>
        </p:blipFill>
        <p:spPr>
          <a:xfrm>
            <a:off x="3520080" y="792000"/>
            <a:ext cx="2887920" cy="7920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inodes</a:t>
            </a:r>
            <a:endParaRPr b="0" lang="en-GB" sz="2800" spc="-1" strike="noStrike">
              <a:latin typeface="Arial"/>
            </a:endParaRPr>
          </a:p>
        </p:txBody>
      </p:sp>
      <p:sp>
        <p:nvSpPr>
          <p:cNvPr id="306"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An inode number points to an inode. An inode is a data structure that stores the following information about a file:</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Size of file</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Device ID</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User ID of the file</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Group ID of the file</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The file mode information and access privileges for owner, group and others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File protection flags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The timestamps for file creation, modification etc</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Link counter to determine the number of hard links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Pointers to the blocks storing file’s contents</a:t>
            </a:r>
            <a:endParaRPr b="0" lang="en-GB" sz="15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Finding the inode</a:t>
            </a:r>
            <a:endParaRPr b="0" lang="en-GB" sz="2800" spc="-1" strike="noStrike">
              <a:latin typeface="Arial"/>
            </a:endParaRPr>
          </a:p>
        </p:txBody>
      </p:sp>
      <p:sp>
        <p:nvSpPr>
          <p:cNvPr id="308"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You are able to identify the inode of a file or folder by applying the -i argument to the ls command</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Using the stat command on a file or folder, you can see the inode number, as well as all three timestamps, which are maintained for each file and directory, and stored with the inode number</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Access time stores when the file was last opened for reading.</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Modification time shows when the contents of the file was last changed.</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Change time relates to the i-node change (not the content of the file). This attribute records when the file attributes are modified, for example, file owner, or permissions</a:t>
            </a:r>
            <a:endParaRPr b="0" lang="en-GB" sz="1500" spc="-1" strike="noStrike">
              <a:latin typeface="Arial"/>
            </a:endParaRPr>
          </a:p>
        </p:txBody>
      </p:sp>
      <p:pic>
        <p:nvPicPr>
          <p:cNvPr id="309" name="" descr=""/>
          <p:cNvPicPr/>
          <p:nvPr/>
        </p:nvPicPr>
        <p:blipFill>
          <a:blip r:embed="rId1"/>
          <a:stretch/>
        </p:blipFill>
        <p:spPr>
          <a:xfrm>
            <a:off x="2698920" y="3312000"/>
            <a:ext cx="5221080" cy="22348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Links</a:t>
            </a:r>
            <a:endParaRPr b="0" lang="en-GB" sz="2800" spc="-1" strike="noStrike">
              <a:latin typeface="Arial"/>
            </a:endParaRPr>
          </a:p>
        </p:txBody>
      </p:sp>
      <p:sp>
        <p:nvSpPr>
          <p:cNvPr id="311"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All UNIX filesystems, including those used in Linux, implement the concept of a link, which mean that several names can be associated with one i-node.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 link is an entry in the directory, which points to an already existing inode.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When a link is deleted, the kernel decrements the links count and de-allocates the inode if this count becomes zero.</a:t>
            </a:r>
            <a:endParaRPr b="0" lang="en-GB" sz="1500" spc="-1" strike="noStrike">
              <a:latin typeface="Arial"/>
            </a:endParaRPr>
          </a:p>
        </p:txBody>
      </p:sp>
      <p:sp>
        <p:nvSpPr>
          <p:cNvPr id="312" name="CustomShape 3"/>
          <p:cNvSpPr/>
          <p:nvPr/>
        </p:nvSpPr>
        <p:spPr>
          <a:xfrm>
            <a:off x="7503840" y="1730880"/>
            <a:ext cx="1297800" cy="253800"/>
          </a:xfrm>
          <a:prstGeom prst="rect">
            <a:avLst/>
          </a:prstGeom>
          <a:noFill/>
          <a:ln w="9360">
            <a:solidFill>
              <a:srgbClr val="000066"/>
            </a:solidFill>
            <a:miter/>
          </a:ln>
        </p:spPr>
        <p:style>
          <a:lnRef idx="0"/>
          <a:fillRef idx="0"/>
          <a:effectRef idx="0"/>
          <a:fontRef idx="minor"/>
        </p:style>
        <p:txBody>
          <a:bodyPr wrap="none" lIns="90000" rIns="90000" tIns="45000" bIns="45000" anchor="ctr"/>
          <a:p>
            <a:pPr algn="ctr">
              <a:lnSpc>
                <a:spcPct val="100000"/>
              </a:lnSpc>
              <a:spcBef>
                <a:spcPts val="876"/>
              </a:spcBef>
            </a:pPr>
            <a:r>
              <a:rPr b="1" lang="en-GB" sz="2000" spc="-1" strike="noStrike">
                <a:solidFill>
                  <a:srgbClr val="0000c8"/>
                </a:solidFill>
                <a:latin typeface="Segoe UI"/>
              </a:rPr>
              <a:t>file1</a:t>
            </a:r>
            <a:endParaRPr b="0" lang="en-GB" sz="2000" spc="-1" strike="noStrike">
              <a:latin typeface="Arial"/>
            </a:endParaRPr>
          </a:p>
        </p:txBody>
      </p:sp>
      <p:sp>
        <p:nvSpPr>
          <p:cNvPr id="313" name="CustomShape 4"/>
          <p:cNvSpPr/>
          <p:nvPr/>
        </p:nvSpPr>
        <p:spPr>
          <a:xfrm>
            <a:off x="7503840" y="1271160"/>
            <a:ext cx="1297800" cy="254160"/>
          </a:xfrm>
          <a:prstGeom prst="rect">
            <a:avLst/>
          </a:prstGeom>
          <a:noFill/>
          <a:ln w="9360">
            <a:solidFill>
              <a:srgbClr val="000066"/>
            </a:solidFill>
            <a:miter/>
          </a:ln>
        </p:spPr>
        <p:style>
          <a:lnRef idx="0"/>
          <a:fillRef idx="0"/>
          <a:effectRef idx="0"/>
          <a:fontRef idx="minor"/>
        </p:style>
        <p:txBody>
          <a:bodyPr wrap="none" lIns="90000" rIns="90000" tIns="45000" bIns="45000" anchor="ctr"/>
          <a:p>
            <a:pPr algn="ctr">
              <a:lnSpc>
                <a:spcPct val="100000"/>
              </a:lnSpc>
              <a:spcBef>
                <a:spcPts val="876"/>
              </a:spcBef>
            </a:pPr>
            <a:r>
              <a:rPr b="0" i="1" lang="en-GB" sz="1800" spc="-1" strike="noStrike">
                <a:solidFill>
                  <a:srgbClr val="565759"/>
                </a:solidFill>
                <a:latin typeface="Segoe UI"/>
              </a:rPr>
              <a:t>data</a:t>
            </a:r>
            <a:r>
              <a:rPr b="0" lang="en-GB" sz="1400" spc="-1" strike="noStrike">
                <a:solidFill>
                  <a:srgbClr val="000066"/>
                </a:solidFill>
                <a:latin typeface="Segoe UI"/>
              </a:rPr>
              <a:t> </a:t>
            </a:r>
            <a:endParaRPr b="0" lang="en-GB" sz="1400" spc="-1" strike="noStrike">
              <a:latin typeface="Arial"/>
            </a:endParaRPr>
          </a:p>
        </p:txBody>
      </p:sp>
      <p:sp>
        <p:nvSpPr>
          <p:cNvPr id="314" name="CustomShape 5"/>
          <p:cNvSpPr/>
          <p:nvPr/>
        </p:nvSpPr>
        <p:spPr>
          <a:xfrm>
            <a:off x="5070600" y="1135800"/>
            <a:ext cx="1865160" cy="1164960"/>
          </a:xfrm>
          <a:prstGeom prst="rect">
            <a:avLst/>
          </a:prstGeom>
          <a:solidFill>
            <a:srgbClr val="bbd1e3"/>
          </a:solidFill>
          <a:ln w="9360">
            <a:solidFill>
              <a:srgbClr val="000066"/>
            </a:solidFill>
            <a:miter/>
          </a:ln>
        </p:spPr>
        <p:style>
          <a:lnRef idx="0"/>
          <a:fillRef idx="0"/>
          <a:effectRef idx="0"/>
          <a:fontRef idx="minor"/>
        </p:style>
      </p:sp>
      <p:sp>
        <p:nvSpPr>
          <p:cNvPr id="315" name="Line 6"/>
          <p:cNvSpPr/>
          <p:nvPr/>
        </p:nvSpPr>
        <p:spPr>
          <a:xfrm>
            <a:off x="5070600" y="2015640"/>
            <a:ext cx="1865520" cy="1440"/>
          </a:xfrm>
          <a:prstGeom prst="line">
            <a:avLst/>
          </a:prstGeom>
          <a:ln w="9360">
            <a:solidFill>
              <a:srgbClr val="000066"/>
            </a:solidFill>
            <a:miter/>
          </a:ln>
        </p:spPr>
        <p:style>
          <a:lnRef idx="0"/>
          <a:fillRef idx="0"/>
          <a:effectRef idx="0"/>
          <a:fontRef idx="minor"/>
        </p:style>
      </p:sp>
      <p:sp>
        <p:nvSpPr>
          <p:cNvPr id="316" name="Line 7"/>
          <p:cNvSpPr/>
          <p:nvPr/>
        </p:nvSpPr>
        <p:spPr>
          <a:xfrm>
            <a:off x="5070600" y="1730880"/>
            <a:ext cx="1865520" cy="1080"/>
          </a:xfrm>
          <a:prstGeom prst="line">
            <a:avLst/>
          </a:prstGeom>
          <a:ln w="9360">
            <a:solidFill>
              <a:srgbClr val="000066"/>
            </a:solidFill>
            <a:miter/>
          </a:ln>
        </p:spPr>
        <p:style>
          <a:lnRef idx="0"/>
          <a:fillRef idx="0"/>
          <a:effectRef idx="0"/>
          <a:fontRef idx="minor"/>
        </p:style>
      </p:sp>
      <p:sp>
        <p:nvSpPr>
          <p:cNvPr id="317" name="Line 8"/>
          <p:cNvSpPr/>
          <p:nvPr/>
        </p:nvSpPr>
        <p:spPr>
          <a:xfrm>
            <a:off x="5070600" y="1445760"/>
            <a:ext cx="1865520" cy="1080"/>
          </a:xfrm>
          <a:prstGeom prst="line">
            <a:avLst/>
          </a:prstGeom>
          <a:ln w="9360">
            <a:solidFill>
              <a:srgbClr val="000066"/>
            </a:solidFill>
            <a:miter/>
          </a:ln>
        </p:spPr>
        <p:style>
          <a:lnRef idx="0"/>
          <a:fillRef idx="0"/>
          <a:effectRef idx="0"/>
          <a:fontRef idx="minor"/>
        </p:style>
      </p:sp>
      <p:sp>
        <p:nvSpPr>
          <p:cNvPr id="318" name="CustomShape 9"/>
          <p:cNvSpPr/>
          <p:nvPr/>
        </p:nvSpPr>
        <p:spPr>
          <a:xfrm>
            <a:off x="3366360" y="1274760"/>
            <a:ext cx="1297800" cy="299880"/>
          </a:xfrm>
          <a:prstGeom prst="rect">
            <a:avLst/>
          </a:prstGeom>
          <a:noFill/>
          <a:ln w="9360">
            <a:noFill/>
          </a:ln>
        </p:spPr>
        <p:style>
          <a:lnRef idx="0"/>
          <a:fillRef idx="0"/>
          <a:effectRef idx="0"/>
          <a:fontRef idx="minor"/>
        </p:style>
        <p:txBody>
          <a:bodyPr lIns="87120" rIns="87120" tIns="43560" bIns="43560"/>
          <a:p>
            <a:pPr>
              <a:lnSpc>
                <a:spcPct val="100000"/>
              </a:lnSpc>
              <a:spcBef>
                <a:spcPts val="876"/>
              </a:spcBef>
            </a:pPr>
            <a:r>
              <a:rPr b="0" lang="en-GB" sz="1400" spc="-1" strike="noStrike">
                <a:solidFill>
                  <a:srgbClr val="000066"/>
                </a:solidFill>
                <a:latin typeface="Segoe UI"/>
              </a:rPr>
              <a:t>i-node</a:t>
            </a:r>
            <a:endParaRPr b="0" lang="en-GB" sz="1400" spc="-1" strike="noStrike">
              <a:latin typeface="Arial"/>
            </a:endParaRPr>
          </a:p>
        </p:txBody>
      </p:sp>
      <p:sp>
        <p:nvSpPr>
          <p:cNvPr id="319" name="CustomShape 10"/>
          <p:cNvSpPr/>
          <p:nvPr/>
        </p:nvSpPr>
        <p:spPr>
          <a:xfrm>
            <a:off x="2635920" y="1103760"/>
            <a:ext cx="1864800" cy="1253880"/>
          </a:xfrm>
          <a:prstGeom prst="rect">
            <a:avLst/>
          </a:prstGeom>
          <a:solidFill>
            <a:srgbClr val="dce7f0"/>
          </a:solidFill>
          <a:ln w="9360">
            <a:solidFill>
              <a:srgbClr val="000066"/>
            </a:solidFill>
            <a:miter/>
          </a:ln>
        </p:spPr>
        <p:style>
          <a:lnRef idx="0"/>
          <a:fillRef idx="0"/>
          <a:effectRef idx="0"/>
          <a:fontRef idx="minor"/>
        </p:style>
      </p:sp>
      <p:sp>
        <p:nvSpPr>
          <p:cNvPr id="320" name="Line 11"/>
          <p:cNvSpPr/>
          <p:nvPr/>
        </p:nvSpPr>
        <p:spPr>
          <a:xfrm>
            <a:off x="2635920" y="2243880"/>
            <a:ext cx="1865520" cy="1080"/>
          </a:xfrm>
          <a:prstGeom prst="line">
            <a:avLst/>
          </a:prstGeom>
          <a:ln w="9360">
            <a:solidFill>
              <a:srgbClr val="000066"/>
            </a:solidFill>
            <a:miter/>
          </a:ln>
        </p:spPr>
        <p:style>
          <a:lnRef idx="0"/>
          <a:fillRef idx="0"/>
          <a:effectRef idx="0"/>
          <a:fontRef idx="minor"/>
        </p:style>
      </p:sp>
      <p:sp>
        <p:nvSpPr>
          <p:cNvPr id="321" name="Line 12"/>
          <p:cNvSpPr/>
          <p:nvPr/>
        </p:nvSpPr>
        <p:spPr>
          <a:xfrm>
            <a:off x="2635920" y="1958760"/>
            <a:ext cx="1865520" cy="1080"/>
          </a:xfrm>
          <a:prstGeom prst="line">
            <a:avLst/>
          </a:prstGeom>
          <a:ln w="9360">
            <a:solidFill>
              <a:srgbClr val="000066"/>
            </a:solidFill>
            <a:miter/>
          </a:ln>
        </p:spPr>
        <p:style>
          <a:lnRef idx="0"/>
          <a:fillRef idx="0"/>
          <a:effectRef idx="0"/>
          <a:fontRef idx="minor"/>
        </p:style>
      </p:sp>
      <p:sp>
        <p:nvSpPr>
          <p:cNvPr id="322" name="Line 13"/>
          <p:cNvSpPr/>
          <p:nvPr/>
        </p:nvSpPr>
        <p:spPr>
          <a:xfrm>
            <a:off x="2635920" y="1673640"/>
            <a:ext cx="1865520" cy="1440"/>
          </a:xfrm>
          <a:prstGeom prst="line">
            <a:avLst/>
          </a:prstGeom>
          <a:ln w="9360">
            <a:solidFill>
              <a:srgbClr val="000066"/>
            </a:solidFill>
            <a:miter/>
          </a:ln>
        </p:spPr>
        <p:style>
          <a:lnRef idx="0"/>
          <a:fillRef idx="0"/>
          <a:effectRef idx="0"/>
          <a:fontRef idx="minor"/>
        </p:style>
      </p:sp>
      <p:sp>
        <p:nvSpPr>
          <p:cNvPr id="323" name="Line 14"/>
          <p:cNvSpPr/>
          <p:nvPr/>
        </p:nvSpPr>
        <p:spPr>
          <a:xfrm>
            <a:off x="2635920" y="1388520"/>
            <a:ext cx="1865520" cy="1080"/>
          </a:xfrm>
          <a:prstGeom prst="line">
            <a:avLst/>
          </a:prstGeom>
          <a:ln w="9360">
            <a:solidFill>
              <a:srgbClr val="000066"/>
            </a:solidFill>
            <a:miter/>
          </a:ln>
        </p:spPr>
        <p:style>
          <a:lnRef idx="0"/>
          <a:fillRef idx="0"/>
          <a:effectRef idx="0"/>
          <a:fontRef idx="minor"/>
        </p:style>
      </p:sp>
      <p:sp>
        <p:nvSpPr>
          <p:cNvPr id="324" name="CustomShape 15"/>
          <p:cNvSpPr/>
          <p:nvPr/>
        </p:nvSpPr>
        <p:spPr>
          <a:xfrm>
            <a:off x="3042000" y="1094400"/>
            <a:ext cx="1297800" cy="391680"/>
          </a:xfrm>
          <a:prstGeom prst="rect">
            <a:avLst/>
          </a:prstGeom>
          <a:noFill/>
          <a:ln w="9360">
            <a:noFill/>
          </a:ln>
        </p:spPr>
        <p:style>
          <a:lnRef idx="0"/>
          <a:fillRef idx="0"/>
          <a:effectRef idx="0"/>
          <a:fontRef idx="minor"/>
        </p:style>
        <p:txBody>
          <a:bodyPr lIns="87120" rIns="87120" tIns="43560" bIns="43560"/>
          <a:p>
            <a:pPr>
              <a:lnSpc>
                <a:spcPct val="100000"/>
              </a:lnSpc>
              <a:spcBef>
                <a:spcPts val="876"/>
              </a:spcBef>
            </a:pPr>
            <a:r>
              <a:rPr b="1" lang="en-GB" sz="2000" spc="-1" strike="noStrike">
                <a:solidFill>
                  <a:srgbClr val="0000c8"/>
                </a:solidFill>
                <a:latin typeface="Segoe UI"/>
              </a:rPr>
              <a:t>file1</a:t>
            </a:r>
            <a:endParaRPr b="0" lang="en-GB" sz="2000" spc="-1" strike="noStrike">
              <a:latin typeface="Arial"/>
            </a:endParaRPr>
          </a:p>
        </p:txBody>
      </p:sp>
      <p:sp>
        <p:nvSpPr>
          <p:cNvPr id="325" name="CustomShape 16"/>
          <p:cNvSpPr/>
          <p:nvPr/>
        </p:nvSpPr>
        <p:spPr>
          <a:xfrm>
            <a:off x="3042000" y="1387440"/>
            <a:ext cx="1297800" cy="391680"/>
          </a:xfrm>
          <a:prstGeom prst="rect">
            <a:avLst/>
          </a:prstGeom>
          <a:noFill/>
          <a:ln w="9360">
            <a:noFill/>
          </a:ln>
        </p:spPr>
        <p:style>
          <a:lnRef idx="0"/>
          <a:fillRef idx="0"/>
          <a:effectRef idx="0"/>
          <a:fontRef idx="minor"/>
        </p:style>
        <p:txBody>
          <a:bodyPr lIns="87120" rIns="87120" tIns="43560" bIns="43560"/>
          <a:p>
            <a:pPr>
              <a:lnSpc>
                <a:spcPct val="100000"/>
              </a:lnSpc>
              <a:spcBef>
                <a:spcPts val="876"/>
              </a:spcBef>
            </a:pPr>
            <a:r>
              <a:rPr b="1" lang="en-GB" sz="2000" spc="-1" strike="noStrike">
                <a:solidFill>
                  <a:srgbClr val="0000c8"/>
                </a:solidFill>
                <a:latin typeface="Segoe UI"/>
              </a:rPr>
              <a:t>file2</a:t>
            </a:r>
            <a:endParaRPr b="0" lang="en-GB" sz="2000" spc="-1" strike="noStrike">
              <a:latin typeface="Arial"/>
            </a:endParaRPr>
          </a:p>
        </p:txBody>
      </p:sp>
      <p:sp>
        <p:nvSpPr>
          <p:cNvPr id="326" name="CustomShape 17"/>
          <p:cNvSpPr/>
          <p:nvPr/>
        </p:nvSpPr>
        <p:spPr>
          <a:xfrm>
            <a:off x="3042000" y="1672560"/>
            <a:ext cx="1297800" cy="391680"/>
          </a:xfrm>
          <a:prstGeom prst="rect">
            <a:avLst/>
          </a:prstGeom>
          <a:noFill/>
          <a:ln w="9360">
            <a:noFill/>
          </a:ln>
        </p:spPr>
        <p:style>
          <a:lnRef idx="0"/>
          <a:fillRef idx="0"/>
          <a:effectRef idx="0"/>
          <a:fontRef idx="minor"/>
        </p:style>
        <p:txBody>
          <a:bodyPr lIns="87120" rIns="87120" tIns="43560" bIns="43560"/>
          <a:p>
            <a:pPr>
              <a:lnSpc>
                <a:spcPct val="100000"/>
              </a:lnSpc>
              <a:spcBef>
                <a:spcPts val="876"/>
              </a:spcBef>
            </a:pPr>
            <a:r>
              <a:rPr b="1" lang="en-GB" sz="2000" spc="-1" strike="noStrike">
                <a:solidFill>
                  <a:srgbClr val="0000c8"/>
                </a:solidFill>
                <a:latin typeface="Segoe UI"/>
              </a:rPr>
              <a:t>file3</a:t>
            </a:r>
            <a:endParaRPr b="0" lang="en-GB" sz="2000" spc="-1" strike="noStrike">
              <a:latin typeface="Arial"/>
            </a:endParaRPr>
          </a:p>
        </p:txBody>
      </p:sp>
      <p:sp>
        <p:nvSpPr>
          <p:cNvPr id="327" name="Line 18"/>
          <p:cNvSpPr/>
          <p:nvPr/>
        </p:nvSpPr>
        <p:spPr>
          <a:xfrm>
            <a:off x="4501080" y="1274760"/>
            <a:ext cx="569520" cy="1080"/>
          </a:xfrm>
          <a:prstGeom prst="line">
            <a:avLst/>
          </a:prstGeom>
          <a:ln w="9360">
            <a:solidFill>
              <a:srgbClr val="000066"/>
            </a:solidFill>
            <a:miter/>
            <a:tailEnd len="med" type="triangle" w="med"/>
          </a:ln>
        </p:spPr>
        <p:style>
          <a:lnRef idx="0"/>
          <a:fillRef idx="0"/>
          <a:effectRef idx="0"/>
          <a:fontRef idx="minor"/>
        </p:style>
      </p:sp>
      <p:sp>
        <p:nvSpPr>
          <p:cNvPr id="328" name="Line 19"/>
          <p:cNvSpPr/>
          <p:nvPr/>
        </p:nvSpPr>
        <p:spPr>
          <a:xfrm flipV="1">
            <a:off x="4501080" y="1330560"/>
            <a:ext cx="569520" cy="173520"/>
          </a:xfrm>
          <a:prstGeom prst="line">
            <a:avLst/>
          </a:prstGeom>
          <a:ln w="9360">
            <a:solidFill>
              <a:srgbClr val="000066"/>
            </a:solidFill>
            <a:miter/>
            <a:tailEnd len="med" type="triangle" w="med"/>
          </a:ln>
        </p:spPr>
        <p:style>
          <a:lnRef idx="0"/>
          <a:fillRef idx="0"/>
          <a:effectRef idx="0"/>
          <a:fontRef idx="minor"/>
        </p:style>
      </p:sp>
      <p:sp>
        <p:nvSpPr>
          <p:cNvPr id="329" name="Line 20"/>
          <p:cNvSpPr/>
          <p:nvPr/>
        </p:nvSpPr>
        <p:spPr>
          <a:xfrm>
            <a:off x="4501080" y="1787760"/>
            <a:ext cx="569520" cy="56880"/>
          </a:xfrm>
          <a:prstGeom prst="line">
            <a:avLst/>
          </a:prstGeom>
          <a:ln w="9360">
            <a:solidFill>
              <a:srgbClr val="000066"/>
            </a:solidFill>
            <a:miter/>
            <a:tailEnd len="med" type="triangle" w="med"/>
          </a:ln>
        </p:spPr>
        <p:style>
          <a:lnRef idx="0"/>
          <a:fillRef idx="0"/>
          <a:effectRef idx="0"/>
          <a:fontRef idx="minor"/>
        </p:style>
      </p:sp>
      <p:sp>
        <p:nvSpPr>
          <p:cNvPr id="330" name="Line 21"/>
          <p:cNvSpPr/>
          <p:nvPr/>
        </p:nvSpPr>
        <p:spPr>
          <a:xfrm>
            <a:off x="6949800" y="1350720"/>
            <a:ext cx="567720" cy="1440"/>
          </a:xfrm>
          <a:prstGeom prst="line">
            <a:avLst/>
          </a:prstGeom>
          <a:ln w="9360">
            <a:solidFill>
              <a:srgbClr val="000066"/>
            </a:solidFill>
            <a:miter/>
            <a:tailEnd len="med" type="triangle" w="med"/>
          </a:ln>
        </p:spPr>
        <p:style>
          <a:lnRef idx="0"/>
          <a:fillRef idx="0"/>
          <a:effectRef idx="0"/>
          <a:fontRef idx="minor"/>
        </p:style>
      </p:sp>
      <p:sp>
        <p:nvSpPr>
          <p:cNvPr id="331" name="Line 22"/>
          <p:cNvSpPr/>
          <p:nvPr/>
        </p:nvSpPr>
        <p:spPr>
          <a:xfrm>
            <a:off x="6936120" y="1844640"/>
            <a:ext cx="567720" cy="1440"/>
          </a:xfrm>
          <a:prstGeom prst="line">
            <a:avLst/>
          </a:prstGeom>
          <a:ln w="9360">
            <a:solidFill>
              <a:srgbClr val="000066"/>
            </a:solidFill>
            <a:miter/>
            <a:tailEnd len="med" type="triangle" w="med"/>
          </a:ln>
        </p:spPr>
        <p:style>
          <a:lnRef idx="0"/>
          <a:fillRef idx="0"/>
          <a:effectRef idx="0"/>
          <a:fontRef idx="minor"/>
        </p:style>
      </p:sp>
      <p:sp>
        <p:nvSpPr>
          <p:cNvPr id="332" name="CustomShape 23"/>
          <p:cNvSpPr/>
          <p:nvPr/>
        </p:nvSpPr>
        <p:spPr>
          <a:xfrm>
            <a:off x="2313360" y="1271160"/>
            <a:ext cx="6836040" cy="1355040"/>
          </a:xfrm>
          <a:custGeom>
            <a:avLst/>
            <a:gdLst/>
            <a:ahLst/>
            <a:rect l="l" t="t" r="r" b="b"/>
            <a:pathLst>
              <a:path w="3734" h="1141">
                <a:moveTo>
                  <a:pt x="176" y="0"/>
                </a:moveTo>
                <a:cubicBezTo>
                  <a:pt x="157" y="17"/>
                  <a:pt x="87" y="18"/>
                  <a:pt x="58" y="102"/>
                </a:cubicBezTo>
                <a:cubicBezTo>
                  <a:pt x="30" y="185"/>
                  <a:pt x="0" y="359"/>
                  <a:pt x="6" y="501"/>
                </a:cubicBezTo>
                <a:cubicBezTo>
                  <a:pt x="13" y="643"/>
                  <a:pt x="35" y="854"/>
                  <a:pt x="95" y="955"/>
                </a:cubicBezTo>
                <a:cubicBezTo>
                  <a:pt x="155" y="1056"/>
                  <a:pt x="235" y="1073"/>
                  <a:pt x="368" y="1104"/>
                </a:cubicBezTo>
                <a:cubicBezTo>
                  <a:pt x="501" y="1134"/>
                  <a:pt x="676" y="1134"/>
                  <a:pt x="893" y="1138"/>
                </a:cubicBezTo>
                <a:cubicBezTo>
                  <a:pt x="1110" y="1141"/>
                  <a:pt x="1355" y="1137"/>
                  <a:pt x="1668" y="1124"/>
                </a:cubicBezTo>
                <a:cubicBezTo>
                  <a:pt x="1981" y="1111"/>
                  <a:pt x="2449" y="1097"/>
                  <a:pt x="2768" y="1063"/>
                </a:cubicBezTo>
                <a:cubicBezTo>
                  <a:pt x="3087" y="1029"/>
                  <a:pt x="3430" y="998"/>
                  <a:pt x="3582" y="919"/>
                </a:cubicBezTo>
                <a:cubicBezTo>
                  <a:pt x="3734" y="840"/>
                  <a:pt x="3682" y="659"/>
                  <a:pt x="3678" y="589"/>
                </a:cubicBezTo>
                <a:cubicBezTo>
                  <a:pt x="3674" y="519"/>
                  <a:pt x="3583" y="518"/>
                  <a:pt x="3558" y="499"/>
                </a:cubicBezTo>
              </a:path>
            </a:pathLst>
          </a:custGeom>
          <a:noFill/>
          <a:ln w="9360">
            <a:solidFill>
              <a:srgbClr val="000066"/>
            </a:solidFill>
            <a:round/>
            <a:headEnd len="med" type="triangle" w="med"/>
          </a:ln>
        </p:spPr>
        <p:style>
          <a:lnRef idx="0"/>
          <a:fillRef idx="0"/>
          <a:effectRef idx="0"/>
          <a:fontRef idx="minor"/>
        </p:style>
      </p:sp>
      <p:sp>
        <p:nvSpPr>
          <p:cNvPr id="333" name="CustomShape 24"/>
          <p:cNvSpPr/>
          <p:nvPr/>
        </p:nvSpPr>
        <p:spPr>
          <a:xfrm>
            <a:off x="614160" y="1251000"/>
            <a:ext cx="1477080" cy="31824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0" rIns="0" tIns="36000" bIns="36000"/>
          <a:p>
            <a:pPr marL="181080" indent="-180720" algn="ctr">
              <a:lnSpc>
                <a:spcPct val="90000"/>
              </a:lnSpc>
            </a:pPr>
            <a:r>
              <a:rPr b="0" i="1" lang="en-GB" sz="1800" spc="-1" strike="noStrike">
                <a:solidFill>
                  <a:srgbClr val="565759"/>
                </a:solidFill>
                <a:latin typeface="Segoe UI"/>
              </a:rPr>
              <a:t>hard links</a:t>
            </a:r>
            <a:endParaRPr b="0" lang="en-GB" sz="1800" spc="-1" strike="noStrike">
              <a:latin typeface="Arial"/>
            </a:endParaRPr>
          </a:p>
        </p:txBody>
      </p:sp>
      <p:sp>
        <p:nvSpPr>
          <p:cNvPr id="334" name="CustomShape 25"/>
          <p:cNvSpPr/>
          <p:nvPr/>
        </p:nvSpPr>
        <p:spPr>
          <a:xfrm>
            <a:off x="609840" y="1728720"/>
            <a:ext cx="1923840" cy="31824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0" rIns="0" tIns="36000" bIns="36000"/>
          <a:p>
            <a:pPr marL="181080" indent="-180720" algn="ctr">
              <a:lnSpc>
                <a:spcPct val="90000"/>
              </a:lnSpc>
            </a:pPr>
            <a:r>
              <a:rPr b="0" i="1" lang="en-GB" sz="1800" spc="-1" strike="noStrike">
                <a:solidFill>
                  <a:srgbClr val="565759"/>
                </a:solidFill>
                <a:latin typeface="Segoe UI"/>
              </a:rPr>
              <a:t>symbolic  link</a:t>
            </a:r>
            <a:endParaRPr b="0" lang="en-GB" sz="1800" spc="-1" strike="noStrike">
              <a:latin typeface="Arial"/>
            </a:endParaRPr>
          </a:p>
        </p:txBody>
      </p:sp>
      <p:sp>
        <p:nvSpPr>
          <p:cNvPr id="335" name="CustomShape 26"/>
          <p:cNvSpPr/>
          <p:nvPr/>
        </p:nvSpPr>
        <p:spPr>
          <a:xfrm>
            <a:off x="5403960" y="1148760"/>
            <a:ext cx="1297800" cy="391680"/>
          </a:xfrm>
          <a:prstGeom prst="rect">
            <a:avLst/>
          </a:prstGeom>
          <a:noFill/>
          <a:ln w="9360">
            <a:noFill/>
          </a:ln>
        </p:spPr>
        <p:style>
          <a:lnRef idx="0"/>
          <a:fillRef idx="0"/>
          <a:effectRef idx="0"/>
          <a:fontRef idx="minor"/>
        </p:style>
        <p:txBody>
          <a:bodyPr lIns="87120" rIns="87120" tIns="43560" bIns="43560"/>
          <a:p>
            <a:pPr>
              <a:lnSpc>
                <a:spcPct val="100000"/>
              </a:lnSpc>
              <a:spcBef>
                <a:spcPts val="876"/>
              </a:spcBef>
            </a:pPr>
            <a:r>
              <a:rPr b="1" lang="en-GB" sz="2000" spc="-1" strike="noStrike">
                <a:solidFill>
                  <a:srgbClr val="0000c8"/>
                </a:solidFill>
                <a:latin typeface="Segoe UI"/>
              </a:rPr>
              <a:t>136220</a:t>
            </a:r>
            <a:endParaRPr b="0" lang="en-GB" sz="2000" spc="-1" strike="noStrike">
              <a:latin typeface="Arial"/>
            </a:endParaRPr>
          </a:p>
        </p:txBody>
      </p:sp>
      <p:sp>
        <p:nvSpPr>
          <p:cNvPr id="336" name="CustomShape 27"/>
          <p:cNvSpPr/>
          <p:nvPr/>
        </p:nvSpPr>
        <p:spPr>
          <a:xfrm>
            <a:off x="5414760" y="1728720"/>
            <a:ext cx="1297800" cy="391680"/>
          </a:xfrm>
          <a:prstGeom prst="rect">
            <a:avLst/>
          </a:prstGeom>
          <a:noFill/>
          <a:ln w="9360">
            <a:noFill/>
          </a:ln>
        </p:spPr>
        <p:style>
          <a:lnRef idx="0"/>
          <a:fillRef idx="0"/>
          <a:effectRef idx="0"/>
          <a:fontRef idx="minor"/>
        </p:style>
        <p:txBody>
          <a:bodyPr lIns="87120" rIns="87120" tIns="43560" bIns="43560"/>
          <a:p>
            <a:pPr>
              <a:lnSpc>
                <a:spcPct val="100000"/>
              </a:lnSpc>
              <a:spcBef>
                <a:spcPts val="876"/>
              </a:spcBef>
            </a:pPr>
            <a:r>
              <a:rPr b="1" lang="en-GB" sz="2000" spc="-1" strike="noStrike">
                <a:solidFill>
                  <a:srgbClr val="0000c8"/>
                </a:solidFill>
                <a:latin typeface="Segoe UI"/>
              </a:rPr>
              <a:t>136324</a:t>
            </a:r>
            <a:endParaRPr b="0" lang="en-GB" sz="2000" spc="-1" strike="noStrike">
              <a:latin typeface="Arial"/>
            </a:endParaRPr>
          </a:p>
        </p:txBody>
      </p:sp>
      <p:sp>
        <p:nvSpPr>
          <p:cNvPr id="337" name="CustomShape 28"/>
          <p:cNvSpPr/>
          <p:nvPr/>
        </p:nvSpPr>
        <p:spPr>
          <a:xfrm>
            <a:off x="2135520" y="1103760"/>
            <a:ext cx="136440" cy="555480"/>
          </a:xfrm>
          <a:prstGeom prst="leftBrace">
            <a:avLst>
              <a:gd name="adj1" fmla="val 48809"/>
              <a:gd name="adj2" fmla="val 50000"/>
            </a:avLst>
          </a:prstGeom>
          <a:noFill/>
          <a:ln w="9360">
            <a:solidFill>
              <a:srgbClr val="134183"/>
            </a:solidFill>
            <a:round/>
          </a:ln>
        </p:spPr>
        <p:style>
          <a:lnRef idx="0"/>
          <a:fillRef idx="0"/>
          <a:effectRef idx="0"/>
          <a:fontRef idx="minor"/>
        </p:style>
      </p:sp>
      <p:sp>
        <p:nvSpPr>
          <p:cNvPr id="338" name="Line 29"/>
          <p:cNvSpPr/>
          <p:nvPr/>
        </p:nvSpPr>
        <p:spPr>
          <a:xfrm>
            <a:off x="2532960" y="1846080"/>
            <a:ext cx="269280" cy="360"/>
          </a:xfrm>
          <a:prstGeom prst="line">
            <a:avLst/>
          </a:prstGeom>
          <a:ln w="9360">
            <a:solidFill>
              <a:srgbClr val="134183"/>
            </a:solidFill>
            <a:round/>
            <a:tailEnd len="med" type="triangle" w="med"/>
          </a:ln>
        </p:spPr>
        <p:style>
          <a:lnRef idx="0"/>
          <a:fillRef idx="0"/>
          <a:effectRef idx="0"/>
          <a:fontRef idx="minor"/>
        </p:style>
      </p:sp>
      <p:sp>
        <p:nvSpPr>
          <p:cNvPr id="339" name="CustomShape 30"/>
          <p:cNvSpPr/>
          <p:nvPr/>
        </p:nvSpPr>
        <p:spPr>
          <a:xfrm>
            <a:off x="2631960" y="729360"/>
            <a:ext cx="1853280" cy="352800"/>
          </a:xfrm>
          <a:prstGeom prst="flowChartAlternateProcess">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0" rIns="0" tIns="36000" bIns="36000"/>
          <a:p>
            <a:pPr marL="181080" indent="-180720" algn="ctr">
              <a:lnSpc>
                <a:spcPct val="90000"/>
              </a:lnSpc>
            </a:pPr>
            <a:r>
              <a:rPr b="0" i="1" lang="en-GB" sz="1800" spc="-1" strike="noStrike">
                <a:solidFill>
                  <a:srgbClr val="565759"/>
                </a:solidFill>
                <a:latin typeface="Segoe UI"/>
              </a:rPr>
              <a:t>directory</a:t>
            </a:r>
            <a:endParaRPr b="0" lang="en-GB" sz="1800" spc="-1" strike="noStrike">
              <a:latin typeface="Arial"/>
            </a:endParaRPr>
          </a:p>
        </p:txBody>
      </p:sp>
      <p:sp>
        <p:nvSpPr>
          <p:cNvPr id="340" name="CustomShape 31"/>
          <p:cNvSpPr/>
          <p:nvPr/>
        </p:nvSpPr>
        <p:spPr>
          <a:xfrm>
            <a:off x="7517520" y="432000"/>
            <a:ext cx="1268640" cy="626040"/>
          </a:xfrm>
          <a:prstGeom prst="flowChartAlternateProcess">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0" rIns="0" tIns="36000" bIns="36000"/>
          <a:p>
            <a:pPr marL="181080" indent="-180720" algn="ctr">
              <a:lnSpc>
                <a:spcPct val="90000"/>
              </a:lnSpc>
            </a:pPr>
            <a:r>
              <a:rPr b="0" i="1" lang="en-GB" sz="1800" spc="-1" strike="noStrike">
                <a:solidFill>
                  <a:srgbClr val="565759"/>
                </a:solidFill>
                <a:latin typeface="Segoe UI"/>
              </a:rPr>
              <a:t>data blocks</a:t>
            </a:r>
            <a:endParaRPr b="0" lang="en-GB" sz="1800" spc="-1" strike="noStrike">
              <a:latin typeface="Arial"/>
            </a:endParaRPr>
          </a:p>
        </p:txBody>
      </p:sp>
      <p:sp>
        <p:nvSpPr>
          <p:cNvPr id="341" name="CustomShape 32"/>
          <p:cNvSpPr/>
          <p:nvPr/>
        </p:nvSpPr>
        <p:spPr>
          <a:xfrm>
            <a:off x="5078880" y="722520"/>
            <a:ext cx="1853280" cy="352800"/>
          </a:xfrm>
          <a:prstGeom prst="flowChartAlternateProcess">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0" rIns="0" tIns="36000" bIns="36000"/>
          <a:p>
            <a:pPr marL="181080" indent="-180720" algn="ctr">
              <a:lnSpc>
                <a:spcPct val="90000"/>
              </a:lnSpc>
            </a:pPr>
            <a:r>
              <a:rPr b="0" i="1" lang="en-GB" sz="1800" spc="-1" strike="noStrike">
                <a:solidFill>
                  <a:srgbClr val="565759"/>
                </a:solidFill>
                <a:latin typeface="Segoe UI"/>
              </a:rPr>
              <a:t>i-node table</a:t>
            </a:r>
            <a:endParaRPr b="0" lang="en-GB" sz="18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Hard and Symbolic Link</a:t>
            </a:r>
            <a:endParaRPr b="0" lang="en-GB" sz="2800" spc="-1" strike="noStrike">
              <a:latin typeface="Arial"/>
            </a:endParaRPr>
          </a:p>
        </p:txBody>
      </p:sp>
      <p:sp>
        <p:nvSpPr>
          <p:cNvPr id="343"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A hard link is a direct pointer to the inode of the original file.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Linux filesystems provide an alternative to a hard link: a symbolic link, which is simply a file, which contains a filename.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Since a symbolic link does not point to an i-node, it is possible to create cross-filesystems symbolic links.</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Symbolic links can point to any type of file, even to non-existent files. </a:t>
            </a:r>
            <a:endParaRPr b="0" lang="en-GB" sz="15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Use</a:t>
            </a:r>
            <a:r>
              <a:rPr b="1" lang="en-GB" sz="1800" spc="-1" strike="noStrike">
                <a:solidFill>
                  <a:srgbClr val="565759"/>
                </a:solidFill>
                <a:latin typeface="Arial"/>
              </a:rPr>
              <a:t> </a:t>
            </a:r>
            <a:r>
              <a:rPr b="1" lang="en-GB" sz="1800" spc="-1" strike="noStrike">
                <a:solidFill>
                  <a:srgbClr val="0000c8"/>
                </a:solidFill>
                <a:latin typeface="Arial"/>
              </a:rPr>
              <a:t>ls -i </a:t>
            </a:r>
            <a:r>
              <a:rPr b="0" lang="en-GB" sz="1800" spc="-1" strike="noStrike">
                <a:solidFill>
                  <a:srgbClr val="565759"/>
                </a:solidFill>
                <a:latin typeface="Arial"/>
              </a:rPr>
              <a:t>command to identify file i-node number</a:t>
            </a: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Remove links with </a:t>
            </a:r>
            <a:r>
              <a:rPr b="1" lang="en-GB" sz="1800" spc="-1" strike="noStrike">
                <a:solidFill>
                  <a:srgbClr val="0000c8"/>
                </a:solidFill>
                <a:latin typeface="Arial"/>
              </a:rPr>
              <a:t>rm</a:t>
            </a:r>
            <a:r>
              <a:rPr b="0" lang="en-GB" sz="1800" spc="-1" strike="noStrike">
                <a:solidFill>
                  <a:srgbClr val="565759"/>
                </a:solidFill>
                <a:latin typeface="Arial"/>
              </a:rPr>
              <a:t>; a file is deleted when the last hard link is removed</a:t>
            </a:r>
            <a:endParaRPr b="0" lang="en-GB" sz="1800" spc="-1" strike="noStrike">
              <a:solidFill>
                <a:srgbClr val="565759"/>
              </a:solidFill>
              <a:latin typeface="Arial"/>
            </a:endParaRPr>
          </a:p>
        </p:txBody>
      </p:sp>
      <p:sp>
        <p:nvSpPr>
          <p:cNvPr id="345" name="TextShape 2"/>
          <p:cNvSpPr txBox="1"/>
          <p:nvPr/>
        </p:nvSpPr>
        <p:spPr>
          <a:xfrm>
            <a:off x="342000" y="102960"/>
            <a:ext cx="7544880" cy="953280"/>
          </a:xfrm>
          <a:prstGeom prst="rect">
            <a:avLst/>
          </a:prstGeom>
          <a:noFill/>
          <a:ln>
            <a:noFill/>
          </a:ln>
        </p:spPr>
        <p:txBody>
          <a:bodyPr anchor="b">
            <a:normAutofit/>
          </a:bodyPr>
          <a:p>
            <a:pPr>
              <a:lnSpc>
                <a:spcPct val="100000"/>
              </a:lnSpc>
            </a:pPr>
            <a:r>
              <a:rPr b="0" lang="en-GB" sz="3600" spc="-1" strike="noStrike">
                <a:solidFill>
                  <a:srgbClr val="0d3d59"/>
                </a:solidFill>
                <a:latin typeface="Arial"/>
              </a:rPr>
              <a:t>Handling links</a:t>
            </a:r>
            <a:endParaRPr b="0" lang="en-GB" sz="3600" spc="-1" strike="noStrike">
              <a:solidFill>
                <a:srgbClr val="565759"/>
              </a:solidFill>
              <a:latin typeface="Segoe UI"/>
            </a:endParaRPr>
          </a:p>
        </p:txBody>
      </p:sp>
      <p:sp>
        <p:nvSpPr>
          <p:cNvPr id="346" name="CustomShape 3"/>
          <p:cNvSpPr/>
          <p:nvPr/>
        </p:nvSpPr>
        <p:spPr>
          <a:xfrm>
            <a:off x="718560" y="2424240"/>
            <a:ext cx="8643960" cy="1922040"/>
          </a:xfrm>
          <a:prstGeom prst="rect">
            <a:avLst/>
          </a:prstGeom>
          <a:solidFill>
            <a:srgbClr val="b8def5"/>
          </a:solidFill>
          <a:ln w="12600">
            <a:solidFill>
              <a:srgbClr val="000066"/>
            </a:solidFill>
            <a:miter/>
          </a:ln>
          <a:effectLst>
            <a:outerShdw dist="107932" dir="2700000">
              <a:srgbClr val="aaaaaa"/>
            </a:outerShdw>
          </a:effectLst>
        </p:spPr>
        <p:style>
          <a:lnRef idx="0"/>
          <a:fillRef idx="0"/>
          <a:effectRef idx="0"/>
          <a:fontRef idx="minor"/>
        </p:style>
        <p:txBody>
          <a:bodyPr lIns="108000" rIns="108000" tIns="17640" bIns="17640"/>
          <a:p>
            <a:pPr marL="360360" indent="-360000">
              <a:lnSpc>
                <a:spcPct val="100000"/>
              </a:lnSpc>
            </a:pPr>
            <a:r>
              <a:rPr b="0" lang="en-GB" sz="1600" spc="-1" strike="noStrike">
                <a:solidFill>
                  <a:srgbClr val="000066"/>
                </a:solidFill>
                <a:latin typeface="Courier New"/>
              </a:rPr>
              <a:t>$ </a:t>
            </a:r>
            <a:r>
              <a:rPr b="1" lang="en-GB" sz="1600" spc="-1" strike="noStrike">
                <a:solidFill>
                  <a:srgbClr val="000066"/>
                </a:solidFill>
                <a:latin typeface="Courier New"/>
              </a:rPr>
              <a:t>ln file1 file2</a:t>
            </a:r>
            <a:endParaRPr b="0" lang="en-GB" sz="1600" spc="-1" strike="noStrike">
              <a:latin typeface="Arial"/>
            </a:endParaRPr>
          </a:p>
          <a:p>
            <a:pPr marL="360360" indent="-360000">
              <a:lnSpc>
                <a:spcPct val="100000"/>
              </a:lnSpc>
            </a:pPr>
            <a:r>
              <a:rPr b="0" lang="en-GB" sz="1600" spc="-1" strike="noStrike">
                <a:solidFill>
                  <a:srgbClr val="000066"/>
                </a:solidFill>
                <a:latin typeface="Courier New"/>
              </a:rPr>
              <a:t>$ </a:t>
            </a:r>
            <a:r>
              <a:rPr b="1" lang="en-GB" sz="1600" spc="-1" strike="noStrike">
                <a:solidFill>
                  <a:srgbClr val="000066"/>
                </a:solidFill>
                <a:latin typeface="Courier New"/>
              </a:rPr>
              <a:t>ln -s file1 file3</a:t>
            </a:r>
            <a:endParaRPr b="0" lang="en-GB" sz="1600" spc="-1" strike="noStrike">
              <a:latin typeface="Arial"/>
            </a:endParaRPr>
          </a:p>
          <a:p>
            <a:pPr marL="360360" indent="-360000">
              <a:lnSpc>
                <a:spcPct val="100000"/>
              </a:lnSpc>
            </a:pPr>
            <a:r>
              <a:rPr b="0" lang="en-GB" sz="1600" spc="-1" strike="noStrike">
                <a:solidFill>
                  <a:srgbClr val="000066"/>
                </a:solidFill>
                <a:latin typeface="Courier New"/>
              </a:rPr>
              <a:t>$ </a:t>
            </a:r>
            <a:r>
              <a:rPr b="1" lang="en-GB" sz="1600" spc="-1" strike="noStrike">
                <a:solidFill>
                  <a:srgbClr val="000066"/>
                </a:solidFill>
                <a:latin typeface="Courier New"/>
              </a:rPr>
              <a:t>ls -il file[1-3]</a:t>
            </a:r>
            <a:endParaRPr b="0" lang="en-GB" sz="1600" spc="-1" strike="noStrike">
              <a:latin typeface="Arial"/>
            </a:endParaRPr>
          </a:p>
          <a:p>
            <a:pPr marL="360360" indent="-360000">
              <a:lnSpc>
                <a:spcPct val="100000"/>
              </a:lnSpc>
            </a:pPr>
            <a:r>
              <a:rPr b="0" lang="en-GB" sz="1500" spc="-1" strike="noStrike">
                <a:solidFill>
                  <a:srgbClr val="000066"/>
                </a:solidFill>
                <a:latin typeface="Courier New"/>
              </a:rPr>
              <a:t>77642 -rw-r--r--  2 laura  other  243  ... file1</a:t>
            </a:r>
            <a:endParaRPr b="0" lang="en-GB" sz="1500" spc="-1" strike="noStrike">
              <a:latin typeface="Arial"/>
            </a:endParaRPr>
          </a:p>
          <a:p>
            <a:pPr marL="360360" indent="-360000">
              <a:lnSpc>
                <a:spcPct val="100000"/>
              </a:lnSpc>
            </a:pPr>
            <a:r>
              <a:rPr b="0" lang="en-GB" sz="1500" spc="-1" strike="noStrike">
                <a:solidFill>
                  <a:srgbClr val="000066"/>
                </a:solidFill>
                <a:latin typeface="Courier New"/>
              </a:rPr>
              <a:t>77642 -rw-r--r--  2 laura  other  243  ... file2</a:t>
            </a:r>
            <a:endParaRPr b="0" lang="en-GB" sz="1500" spc="-1" strike="noStrike">
              <a:latin typeface="Arial"/>
            </a:endParaRPr>
          </a:p>
          <a:p>
            <a:pPr marL="360360" indent="-360000">
              <a:lnSpc>
                <a:spcPct val="100000"/>
              </a:lnSpc>
            </a:pPr>
            <a:r>
              <a:rPr b="0" lang="en-GB" sz="1500" spc="-1" strike="noStrike">
                <a:solidFill>
                  <a:srgbClr val="000066"/>
                </a:solidFill>
                <a:latin typeface="Courier New"/>
              </a:rPr>
              <a:t>77645 lrwxrwxrwx  1 laura  other    5  ... file3 --&gt; file1</a:t>
            </a:r>
            <a:endParaRPr b="0" lang="en-GB" sz="1500" spc="-1" strike="noStrike">
              <a:latin typeface="Arial"/>
            </a:endParaRPr>
          </a:p>
          <a:p>
            <a:pPr marL="360360" indent="-360000">
              <a:lnSpc>
                <a:spcPct val="100000"/>
              </a:lnSpc>
            </a:pPr>
            <a:r>
              <a:rPr b="0" lang="en-GB" sz="1600" spc="-1" strike="noStrike">
                <a:solidFill>
                  <a:srgbClr val="000066"/>
                </a:solidFill>
                <a:latin typeface="Courier New"/>
              </a:rPr>
              <a:t>$ </a:t>
            </a:r>
            <a:r>
              <a:rPr b="1" lang="en-GB" sz="1600" spc="-1" strike="noStrike">
                <a:solidFill>
                  <a:srgbClr val="000066"/>
                </a:solidFill>
                <a:latin typeface="Courier New"/>
              </a:rPr>
              <a:t>ls -ilL file3</a:t>
            </a:r>
            <a:endParaRPr b="0" lang="en-GB" sz="1600" spc="-1" strike="noStrike">
              <a:latin typeface="Arial"/>
            </a:endParaRPr>
          </a:p>
          <a:p>
            <a:pPr marL="360360" indent="-360000">
              <a:lnSpc>
                <a:spcPct val="100000"/>
              </a:lnSpc>
            </a:pPr>
            <a:r>
              <a:rPr b="0" lang="en-GB" sz="1500" spc="-1" strike="noStrike">
                <a:solidFill>
                  <a:srgbClr val="000066"/>
                </a:solidFill>
                <a:latin typeface="Courier New"/>
              </a:rPr>
              <a:t>77642 -rw-r--r--  2 laura  other  243  ...  file3</a:t>
            </a:r>
            <a:endParaRPr b="0" lang="en-GB" sz="1500" spc="-1" strike="noStrike">
              <a:latin typeface="Arial"/>
            </a:endParaRPr>
          </a:p>
        </p:txBody>
      </p:sp>
      <p:sp>
        <p:nvSpPr>
          <p:cNvPr id="347" name="CustomShape 4"/>
          <p:cNvSpPr/>
          <p:nvPr/>
        </p:nvSpPr>
        <p:spPr>
          <a:xfrm>
            <a:off x="710280" y="1645920"/>
            <a:ext cx="8644680" cy="601200"/>
          </a:xfrm>
          <a:prstGeom prst="roundRect">
            <a:avLst>
              <a:gd name="adj" fmla="val 16667"/>
            </a:avLst>
          </a:prstGeom>
          <a:gradFill rotWithShape="0">
            <a:gsLst>
              <a:gs pos="0">
                <a:srgbClr val="ffffff"/>
              </a:gs>
              <a:gs pos="100000">
                <a:srgbClr val="eeefd7"/>
              </a:gs>
            </a:gsLst>
            <a:path path="rect"/>
          </a:gradFill>
          <a:ln w="9360">
            <a:solidFill>
              <a:srgbClr val="808080"/>
            </a:solidFill>
            <a:round/>
          </a:ln>
          <a:effectLst>
            <a:outerShdw dist="35638" dir="2700000">
              <a:srgbClr val="adadad"/>
            </a:outerShdw>
          </a:effectLst>
        </p:spPr>
        <p:style>
          <a:lnRef idx="0"/>
          <a:fillRef idx="0"/>
          <a:effectRef idx="0"/>
          <a:fontRef idx="minor"/>
        </p:style>
        <p:txBody>
          <a:bodyPr wrap="none" lIns="90000" rIns="90000" tIns="45000" bIns="45000" anchor="ctr"/>
          <a:p>
            <a:pPr marL="538200">
              <a:lnSpc>
                <a:spcPct val="100000"/>
              </a:lnSpc>
            </a:pPr>
            <a:r>
              <a:rPr b="1" lang="en-GB" sz="2000" spc="-1" strike="noStrike">
                <a:solidFill>
                  <a:srgbClr val="3333cc"/>
                </a:solidFill>
                <a:latin typeface="Lucida Console"/>
              </a:rPr>
              <a:t>ln source   target</a:t>
            </a:r>
            <a:r>
              <a:rPr b="1" lang="en-GB" sz="2000" spc="-1" strike="noStrike">
                <a:solidFill>
                  <a:srgbClr val="3333cc"/>
                </a:solidFill>
                <a:latin typeface="Lucida Console"/>
              </a:rPr>
              <a:t>	</a:t>
            </a:r>
            <a:r>
              <a:rPr b="1" lang="en-GB" sz="2000" spc="-1" strike="noStrike">
                <a:solidFill>
                  <a:srgbClr val="3333cc"/>
                </a:solidFill>
                <a:latin typeface="Lucida Console"/>
              </a:rPr>
              <a:t>	</a:t>
            </a:r>
            <a:r>
              <a:rPr b="0" lang="en-GB" sz="2000" spc="-1" strike="noStrike">
                <a:solidFill>
                  <a:srgbClr val="565759"/>
                </a:solidFill>
                <a:latin typeface="Segoe UI"/>
              </a:rPr>
              <a:t>- for hard link</a:t>
            </a:r>
            <a:endParaRPr b="0" lang="en-GB" sz="2000" spc="-1" strike="noStrike">
              <a:latin typeface="Arial"/>
            </a:endParaRPr>
          </a:p>
          <a:p>
            <a:pPr marL="538200">
              <a:lnSpc>
                <a:spcPct val="100000"/>
              </a:lnSpc>
            </a:pPr>
            <a:r>
              <a:rPr b="1" lang="en-GB" sz="2000" spc="-1" strike="noStrike">
                <a:solidFill>
                  <a:srgbClr val="3333cc"/>
                </a:solidFill>
                <a:latin typeface="Lucida Console"/>
              </a:rPr>
              <a:t>ln -s source  …  directory</a:t>
            </a:r>
            <a:r>
              <a:rPr b="1" lang="en-GB" sz="2000" spc="-1" strike="noStrike">
                <a:solidFill>
                  <a:srgbClr val="3333cc"/>
                </a:solidFill>
                <a:latin typeface="Lucida Console"/>
              </a:rPr>
              <a:t>	</a:t>
            </a:r>
            <a:r>
              <a:rPr b="0" lang="en-GB" sz="2000" spc="-1" strike="noStrike">
                <a:solidFill>
                  <a:srgbClr val="565759"/>
                </a:solidFill>
                <a:latin typeface="Segoe UI"/>
              </a:rPr>
              <a:t>- for symbolic link</a:t>
            </a:r>
            <a:endParaRPr b="0" lang="en-GB" sz="2000" spc="-1" strike="noStrike">
              <a:latin typeface="Arial"/>
            </a:endParaRPr>
          </a:p>
        </p:txBody>
      </p:sp>
      <p:sp>
        <p:nvSpPr>
          <p:cNvPr id="348" name="CustomShape 5"/>
          <p:cNvSpPr/>
          <p:nvPr/>
        </p:nvSpPr>
        <p:spPr>
          <a:xfrm>
            <a:off x="5981760" y="2457000"/>
            <a:ext cx="3357720" cy="929160"/>
          </a:xfrm>
          <a:prstGeom prst="ellipse">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0" rIns="0" tIns="0" bIns="0"/>
          <a:p>
            <a:pPr marL="181080" algn="ctr">
              <a:lnSpc>
                <a:spcPct val="90000"/>
              </a:lnSpc>
            </a:pPr>
            <a:r>
              <a:rPr b="0" lang="en-GB" sz="1600" spc="-1" strike="noStrike">
                <a:solidFill>
                  <a:srgbClr val="565759"/>
                </a:solidFill>
                <a:latin typeface="Segoe UI"/>
              </a:rPr>
              <a:t>file being linked-to </a:t>
            </a:r>
            <a:br/>
            <a:r>
              <a:rPr b="0" lang="en-GB" sz="1600" spc="-1" strike="noStrike">
                <a:solidFill>
                  <a:srgbClr val="565759"/>
                </a:solidFill>
                <a:latin typeface="Segoe UI"/>
              </a:rPr>
              <a:t>must exist (here: </a:t>
            </a:r>
            <a:r>
              <a:rPr b="1" lang="en-GB" sz="1600" spc="-1" strike="noStrike">
                <a:solidFill>
                  <a:srgbClr val="971611"/>
                </a:solidFill>
                <a:latin typeface="Segoe UI"/>
              </a:rPr>
              <a:t>file1</a:t>
            </a:r>
            <a:r>
              <a:rPr b="0" lang="en-GB" sz="1600" spc="-1" strike="noStrike">
                <a:solidFill>
                  <a:srgbClr val="565759"/>
                </a:solidFill>
                <a:latin typeface="Segoe UI"/>
              </a:rPr>
              <a:t>)</a:t>
            </a:r>
            <a:endParaRPr b="0" lang="en-GB" sz="16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Use the </a:t>
            </a:r>
            <a:r>
              <a:rPr b="1" lang="en-GB" sz="1800" spc="-1" strike="noStrike">
                <a:solidFill>
                  <a:srgbClr val="0000c8"/>
                </a:solidFill>
                <a:latin typeface="Arial"/>
              </a:rPr>
              <a:t>mv</a:t>
            </a:r>
            <a:r>
              <a:rPr b="0" lang="en-GB" sz="1800" spc="-1" strike="noStrike">
                <a:solidFill>
                  <a:srgbClr val="565759"/>
                </a:solidFill>
                <a:latin typeface="Arial"/>
              </a:rPr>
              <a:t> to rename/move files to a target location</a:t>
            </a:r>
            <a:endParaRPr b="0" lang="en-GB" sz="1800" spc="-1" strike="noStrike">
              <a:solidFill>
                <a:srgbClr val="565759"/>
              </a:solidFill>
              <a:latin typeface="Arial"/>
            </a:endParaRPr>
          </a:p>
          <a:p>
            <a:pPr marL="1073160" indent="-158400">
              <a:lnSpc>
                <a:spcPct val="100000"/>
              </a:lnSpc>
              <a:spcBef>
                <a:spcPts val="1001"/>
              </a:spcBef>
              <a:spcAft>
                <a:spcPts val="1001"/>
              </a:spcAft>
            </a:pPr>
            <a:r>
              <a:rPr b="1" lang="en-GB" sz="1800" spc="-1" strike="noStrike">
                <a:solidFill>
                  <a:srgbClr val="0000c8"/>
                </a:solidFill>
                <a:latin typeface="Arial"/>
              </a:rPr>
              <a:t>-i</a:t>
            </a:r>
            <a:r>
              <a:rPr b="0" lang="en-GB" sz="1800" spc="-1" strike="noStrike">
                <a:solidFill>
                  <a:srgbClr val="565759"/>
                </a:solidFill>
                <a:latin typeface="Arial"/>
              </a:rPr>
              <a:t>	</a:t>
            </a:r>
            <a:r>
              <a:rPr b="0" lang="en-GB" sz="1800" spc="-1" strike="noStrike">
                <a:solidFill>
                  <a:srgbClr val="565759"/>
                </a:solidFill>
                <a:latin typeface="Arial"/>
              </a:rPr>
              <a:t> interactive checking (prompts only if target exists)</a:t>
            </a:r>
            <a:endParaRPr b="0" lang="en-GB" sz="1800" spc="-1" strike="noStrike">
              <a:solidFill>
                <a:srgbClr val="565759"/>
              </a:solidFill>
              <a:latin typeface="Arial"/>
            </a:endParaRPr>
          </a:p>
          <a:p>
            <a:pPr marL="1073160" indent="-158400">
              <a:lnSpc>
                <a:spcPct val="100000"/>
              </a:lnSpc>
              <a:spcBef>
                <a:spcPts val="1001"/>
              </a:spcBef>
              <a:spcAft>
                <a:spcPts val="1001"/>
              </a:spcAft>
            </a:pPr>
            <a:r>
              <a:rPr b="1" lang="en-GB" sz="1800" spc="-1" strike="noStrike">
                <a:solidFill>
                  <a:srgbClr val="0000c8"/>
                </a:solidFill>
                <a:latin typeface="Arial"/>
              </a:rPr>
              <a:t>-f</a:t>
            </a:r>
            <a:r>
              <a:rPr b="0" lang="en-GB" sz="1800" spc="-1" strike="noStrike">
                <a:solidFill>
                  <a:srgbClr val="565759"/>
                </a:solidFill>
                <a:latin typeface="Arial"/>
              </a:rPr>
              <a:t>	</a:t>
            </a:r>
            <a:r>
              <a:rPr b="0" lang="en-GB" sz="1800" spc="-1" strike="noStrike">
                <a:solidFill>
                  <a:srgbClr val="565759"/>
                </a:solidFill>
                <a:latin typeface="Arial"/>
              </a:rPr>
              <a:t> forced, no prompt or interaction</a:t>
            </a:r>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If more than one source file is specified, </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 then target must be a directory</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a:t>
            </a:r>
            <a:r>
              <a:rPr b="1" lang="en-GB" sz="1800" spc="-1" strike="noStrike">
                <a:solidFill>
                  <a:srgbClr val="0000c8"/>
                </a:solidFill>
                <a:latin typeface="Arial"/>
              </a:rPr>
              <a:t>mv</a:t>
            </a:r>
            <a:r>
              <a:rPr b="0" lang="en-GB" sz="1800" spc="-1" strike="noStrike">
                <a:solidFill>
                  <a:srgbClr val="565759"/>
                </a:solidFill>
                <a:latin typeface="Arial"/>
              </a:rPr>
              <a:t> command is automatically recursive</a:t>
            </a:r>
            <a:endParaRPr b="0" lang="en-GB" sz="1800" spc="-1" strike="noStrike">
              <a:solidFill>
                <a:srgbClr val="565759"/>
              </a:solidFill>
              <a:latin typeface="Arial"/>
            </a:endParaRPr>
          </a:p>
        </p:txBody>
      </p:sp>
      <p:sp>
        <p:nvSpPr>
          <p:cNvPr id="350"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Renaming or moving files</a:t>
            </a:r>
            <a:endParaRPr b="0" lang="en-GB" sz="3600" spc="-1" strike="noStrike">
              <a:solidFill>
                <a:srgbClr val="565759"/>
              </a:solidFill>
              <a:latin typeface="Segoe UI"/>
            </a:endParaRPr>
          </a:p>
        </p:txBody>
      </p:sp>
      <p:sp>
        <p:nvSpPr>
          <p:cNvPr id="351" name="CustomShape 3"/>
          <p:cNvSpPr/>
          <p:nvPr/>
        </p:nvSpPr>
        <p:spPr>
          <a:xfrm>
            <a:off x="696240" y="2471400"/>
            <a:ext cx="8652600" cy="48060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35638" dir="2700000">
              <a:srgbClr val="adadad"/>
            </a:outerShdw>
          </a:effectLst>
        </p:spPr>
        <p:style>
          <a:lnRef idx="0"/>
          <a:fillRef idx="0"/>
          <a:effectRef idx="0"/>
          <a:fontRef idx="minor"/>
        </p:style>
        <p:txBody>
          <a:bodyPr wrap="none" lIns="90000" rIns="90000" tIns="45000" bIns="45000" anchor="ctr"/>
          <a:p>
            <a:pPr marL="538200" indent="-137880">
              <a:lnSpc>
                <a:spcPct val="100000"/>
              </a:lnSpc>
            </a:pPr>
            <a:r>
              <a:rPr b="1" lang="en-GB" sz="1500" spc="-1" strike="noStrike">
                <a:solidFill>
                  <a:srgbClr val="3333cc"/>
                </a:solidFill>
                <a:latin typeface="Lucida Console"/>
              </a:rPr>
              <a:t>mv  [options]  source   target</a:t>
            </a:r>
            <a:endParaRPr b="0" lang="en-GB" sz="1500" spc="-1" strike="noStrike">
              <a:latin typeface="Arial"/>
            </a:endParaRPr>
          </a:p>
          <a:p>
            <a:pPr marL="538200" indent="-137880">
              <a:lnSpc>
                <a:spcPct val="100000"/>
              </a:lnSpc>
            </a:pPr>
            <a:r>
              <a:rPr b="1" lang="en-GB" sz="1500" spc="-1" strike="noStrike">
                <a:solidFill>
                  <a:srgbClr val="3333cc"/>
                </a:solidFill>
                <a:latin typeface="Lucida Console"/>
              </a:rPr>
              <a:t>mv  [options]  source  ...  directory</a:t>
            </a:r>
            <a:endParaRPr b="0" lang="en-GB" sz="1500" spc="-1" strike="noStrike">
              <a:latin typeface="Arial"/>
            </a:endParaRPr>
          </a:p>
        </p:txBody>
      </p:sp>
      <p:sp>
        <p:nvSpPr>
          <p:cNvPr id="352" name="CustomShape 4"/>
          <p:cNvSpPr/>
          <p:nvPr/>
        </p:nvSpPr>
        <p:spPr>
          <a:xfrm>
            <a:off x="701280" y="4278960"/>
            <a:ext cx="330120" cy="248400"/>
          </a:xfrm>
          <a:prstGeom prst="heptagon">
            <a:avLst>
              <a:gd name="hf" fmla="val 102572"/>
              <a:gd name="vf" fmla="val 105210"/>
            </a:avLst>
          </a:prstGeom>
          <a:noFill/>
          <a:ln w="12600">
            <a:solidFill>
              <a:srgbClr val="073b64"/>
            </a:solidFill>
            <a:miter/>
          </a:ln>
        </p:spPr>
        <p:style>
          <a:lnRef idx="0"/>
          <a:fillRef idx="0"/>
          <a:effectRef idx="0"/>
          <a:fontRef idx="minor"/>
        </p:style>
        <p:txBody>
          <a:bodyPr lIns="90000" rIns="90000" tIns="72000" bIns="45000" anchor="ctr"/>
          <a:p>
            <a:pPr algn="ctr">
              <a:lnSpc>
                <a:spcPct val="100000"/>
              </a:lnSpc>
            </a:pPr>
            <a:r>
              <a:rPr b="0" lang="en-GB" sz="1800" spc="-1" strike="noStrike">
                <a:solidFill>
                  <a:srgbClr val="565759"/>
                </a:solidFill>
                <a:latin typeface="Arial"/>
              </a:rPr>
              <a:t>1</a:t>
            </a:r>
            <a:endParaRPr b="0" lang="en-GB" sz="1800" spc="-1" strike="noStrike">
              <a:latin typeface="Arial"/>
            </a:endParaRPr>
          </a:p>
        </p:txBody>
      </p:sp>
      <p:sp>
        <p:nvSpPr>
          <p:cNvPr id="353" name="CustomShape 5"/>
          <p:cNvSpPr/>
          <p:nvPr/>
        </p:nvSpPr>
        <p:spPr>
          <a:xfrm>
            <a:off x="696600" y="4546800"/>
            <a:ext cx="330120" cy="248400"/>
          </a:xfrm>
          <a:prstGeom prst="heptagon">
            <a:avLst>
              <a:gd name="hf" fmla="val 102572"/>
              <a:gd name="vf" fmla="val 105210"/>
            </a:avLst>
          </a:prstGeom>
          <a:noFill/>
          <a:ln w="12600">
            <a:solidFill>
              <a:srgbClr val="073b64"/>
            </a:solidFill>
            <a:miter/>
          </a:ln>
        </p:spPr>
        <p:style>
          <a:lnRef idx="0"/>
          <a:fillRef idx="0"/>
          <a:effectRef idx="0"/>
          <a:fontRef idx="minor"/>
        </p:style>
        <p:txBody>
          <a:bodyPr lIns="90000" rIns="90000" tIns="72000" bIns="45000" anchor="ctr"/>
          <a:p>
            <a:pPr algn="ctr">
              <a:lnSpc>
                <a:spcPct val="100000"/>
              </a:lnSpc>
            </a:pPr>
            <a:r>
              <a:rPr b="0" lang="en-GB" sz="1800" spc="-1" strike="noStrike">
                <a:solidFill>
                  <a:srgbClr val="565759"/>
                </a:solidFill>
                <a:latin typeface="Arial"/>
              </a:rPr>
              <a:t>2</a:t>
            </a:r>
            <a:endParaRPr b="0" lang="en-GB" sz="1800" spc="-1" strike="noStrike">
              <a:latin typeface="Arial"/>
            </a:endParaRPr>
          </a:p>
        </p:txBody>
      </p:sp>
      <p:sp>
        <p:nvSpPr>
          <p:cNvPr id="354" name="CustomShape 6"/>
          <p:cNvSpPr/>
          <p:nvPr/>
        </p:nvSpPr>
        <p:spPr>
          <a:xfrm>
            <a:off x="1146240" y="4255560"/>
            <a:ext cx="8216640" cy="1026000"/>
          </a:xfrm>
          <a:prstGeom prst="rect">
            <a:avLst/>
          </a:prstGeom>
          <a:solidFill>
            <a:srgbClr val="b8def5"/>
          </a:solidFill>
          <a:ln w="12600">
            <a:solidFill>
              <a:srgbClr val="000066"/>
            </a:solidFill>
            <a:miter/>
          </a:ln>
          <a:effectLst>
            <a:outerShdw dist="107932" dir="2700000">
              <a:srgbClr val="aaaaaa"/>
            </a:outerShdw>
          </a:effectLst>
        </p:spPr>
        <p:style>
          <a:lnRef idx="0"/>
          <a:fillRef idx="0"/>
          <a:effectRef idx="0"/>
          <a:fontRef idx="minor"/>
        </p:style>
        <p:txBody>
          <a:bodyPr lIns="108000" rIns="108000" tIns="17640" bIns="17640"/>
          <a:p>
            <a:pPr marL="360360" indent="-360000">
              <a:lnSpc>
                <a:spcPct val="100000"/>
              </a:lnSpc>
              <a:spcBef>
                <a:spcPts val="601"/>
              </a:spcBef>
            </a:pPr>
            <a:r>
              <a:rPr b="0" lang="en-GB" sz="2000" spc="-1" strike="noStrike">
                <a:solidFill>
                  <a:srgbClr val="000066"/>
                </a:solidFill>
                <a:latin typeface="Courier New"/>
              </a:rPr>
              <a:t>$ </a:t>
            </a:r>
            <a:r>
              <a:rPr b="1" lang="en-GB" sz="2000" spc="-1" strike="noStrike">
                <a:solidFill>
                  <a:srgbClr val="000066"/>
                </a:solidFill>
                <a:latin typeface="Courier New"/>
              </a:rPr>
              <a:t>mv passwd /tmp/mypass</a:t>
            </a:r>
            <a:endParaRPr b="0" lang="en-GB" sz="2000" spc="-1" strike="noStrike">
              <a:latin typeface="Arial"/>
            </a:endParaRPr>
          </a:p>
          <a:p>
            <a:pPr marL="360360" indent="-360000">
              <a:lnSpc>
                <a:spcPct val="100000"/>
              </a:lnSpc>
              <a:spcBef>
                <a:spcPts val="601"/>
              </a:spcBef>
            </a:pPr>
            <a:r>
              <a:rPr b="0" lang="en-GB" sz="2000" spc="-1" strike="noStrike">
                <a:solidFill>
                  <a:srgbClr val="000066"/>
                </a:solidFill>
                <a:latin typeface="Courier New"/>
              </a:rPr>
              <a:t>$ </a:t>
            </a:r>
            <a:r>
              <a:rPr b="1" lang="en-GB" sz="2000" spc="-1" strike="noStrike">
                <a:solidFill>
                  <a:srgbClr val="000066"/>
                </a:solidFill>
                <a:latin typeface="Courier New"/>
              </a:rPr>
              <a:t>mv -i file1 /tmp/mypass</a:t>
            </a:r>
            <a:endParaRPr b="0" lang="en-GB" sz="2000" spc="-1" strike="noStrike">
              <a:latin typeface="Arial"/>
            </a:endParaRPr>
          </a:p>
          <a:p>
            <a:pPr marL="360360" indent="-360000">
              <a:lnSpc>
                <a:spcPct val="100000"/>
              </a:lnSpc>
            </a:pPr>
            <a:r>
              <a:rPr b="0" lang="en-GB" sz="2000" spc="-1" strike="noStrike">
                <a:solidFill>
                  <a:srgbClr val="000066"/>
                </a:solidFill>
                <a:latin typeface="Courier New"/>
              </a:rPr>
              <a:t>mv: replace ‘/tmp/mypass’?</a:t>
            </a:r>
            <a:endParaRPr b="0" lang="en-GB" sz="20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Use the </a:t>
            </a:r>
            <a:r>
              <a:rPr b="1" lang="en-GB" sz="1800" spc="-1" strike="noStrike">
                <a:solidFill>
                  <a:srgbClr val="0000c8"/>
                </a:solidFill>
                <a:latin typeface="Arial"/>
              </a:rPr>
              <a:t>rm</a:t>
            </a:r>
            <a:r>
              <a:rPr b="0" lang="en-GB" sz="1800" spc="-1" strike="noStrike">
                <a:solidFill>
                  <a:srgbClr val="565759"/>
                </a:solidFill>
                <a:latin typeface="Arial"/>
              </a:rPr>
              <a:t> command to remove files</a:t>
            </a:r>
            <a:endParaRPr b="0" lang="en-GB" sz="1800" spc="-1" strike="noStrike">
              <a:solidFill>
                <a:srgbClr val="565759"/>
              </a:solidFill>
              <a:latin typeface="Arial"/>
            </a:endParaRPr>
          </a:p>
          <a:p>
            <a:pPr marL="1073160" indent="-158400">
              <a:lnSpc>
                <a:spcPct val="100000"/>
              </a:lnSpc>
              <a:spcBef>
                <a:spcPts val="1001"/>
              </a:spcBef>
            </a:pPr>
            <a:r>
              <a:rPr b="1" lang="en-GB" sz="1800" spc="-1" strike="noStrike">
                <a:solidFill>
                  <a:srgbClr val="0000c8"/>
                </a:solidFill>
                <a:latin typeface="Arial"/>
              </a:rPr>
              <a:t>-i</a:t>
            </a:r>
            <a:r>
              <a:rPr b="1" lang="en-GB" sz="1800" spc="-1" strike="noStrike">
                <a:solidFill>
                  <a:srgbClr val="0000c8"/>
                </a:solidFill>
                <a:latin typeface="Arial"/>
              </a:rPr>
              <a:t>	</a:t>
            </a:r>
            <a:r>
              <a:rPr b="0" lang="en-GB" sz="1800" spc="-1" strike="noStrike">
                <a:solidFill>
                  <a:srgbClr val="565759"/>
                </a:solidFill>
                <a:latin typeface="Arial"/>
              </a:rPr>
              <a:t>	</a:t>
            </a:r>
            <a:r>
              <a:rPr b="0" lang="en-GB" sz="1800" spc="-1" strike="noStrike">
                <a:solidFill>
                  <a:srgbClr val="565759"/>
                </a:solidFill>
                <a:latin typeface="Arial"/>
              </a:rPr>
              <a:t>interactive checking (prompts for each file) </a:t>
            </a:r>
            <a:endParaRPr b="0" lang="en-GB" sz="1800" spc="-1" strike="noStrike">
              <a:solidFill>
                <a:srgbClr val="565759"/>
              </a:solidFill>
              <a:latin typeface="Arial"/>
            </a:endParaRPr>
          </a:p>
          <a:p>
            <a:pPr marL="1073160" indent="-158400">
              <a:lnSpc>
                <a:spcPct val="100000"/>
              </a:lnSpc>
              <a:spcBef>
                <a:spcPts val="1001"/>
              </a:spcBef>
            </a:pPr>
            <a:r>
              <a:rPr b="1" lang="en-GB" sz="1800" spc="-1" strike="noStrike">
                <a:solidFill>
                  <a:srgbClr val="0000c8"/>
                </a:solidFill>
                <a:latin typeface="Arial"/>
              </a:rPr>
              <a:t>-r</a:t>
            </a:r>
            <a:r>
              <a:rPr b="1" lang="en-GB" sz="1800" spc="-1" strike="noStrike">
                <a:solidFill>
                  <a:srgbClr val="0000c8"/>
                </a:solidFill>
                <a:latin typeface="Arial"/>
              </a:rPr>
              <a:t>	</a:t>
            </a:r>
            <a:r>
              <a:rPr b="0" lang="en-GB" sz="1800" spc="-1" strike="noStrike">
                <a:solidFill>
                  <a:srgbClr val="565759"/>
                </a:solidFill>
                <a:latin typeface="Arial"/>
              </a:rPr>
              <a:t>recursive descent of directories</a:t>
            </a:r>
            <a:endParaRPr b="0" lang="en-GB" sz="1800" spc="-1" strike="noStrike">
              <a:solidFill>
                <a:srgbClr val="565759"/>
              </a:solidFill>
              <a:latin typeface="Arial"/>
            </a:endParaRPr>
          </a:p>
          <a:p>
            <a:pPr marL="1073160" indent="-158400">
              <a:lnSpc>
                <a:spcPct val="100000"/>
              </a:lnSpc>
              <a:spcBef>
                <a:spcPts val="1001"/>
              </a:spcBef>
            </a:pPr>
            <a:r>
              <a:rPr b="1" lang="en-GB" sz="1800" spc="-1" strike="noStrike">
                <a:solidFill>
                  <a:srgbClr val="0000c8"/>
                </a:solidFill>
                <a:latin typeface="Arial"/>
              </a:rPr>
              <a:t>-f  </a:t>
            </a:r>
            <a:r>
              <a:rPr b="0" lang="en-GB" sz="1800" spc="-1" strike="noStrike">
                <a:solidFill>
                  <a:srgbClr val="565759"/>
                </a:solidFill>
                <a:latin typeface="Arial"/>
              </a:rPr>
              <a:t>	</a:t>
            </a:r>
            <a:r>
              <a:rPr b="0" lang="en-GB" sz="1800" spc="-1" strike="noStrike">
                <a:solidFill>
                  <a:srgbClr val="565759"/>
                </a:solidFill>
                <a:latin typeface="Arial"/>
              </a:rPr>
              <a:t>force removal (no interaction, not even error messages)</a:t>
            </a:r>
            <a:endParaRPr b="0" lang="en-GB" sz="1800" spc="-1" strike="noStrike">
              <a:solidFill>
                <a:srgbClr val="565759"/>
              </a:solidFill>
              <a:latin typeface="Arial"/>
            </a:endParaRPr>
          </a:p>
          <a:p>
            <a:pPr marL="622440" indent="-16488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Permissions on directory containing the file is crucial</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Directory permissions determine if delete is allowed</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File permissions are used, but only for extra confirmation</a:t>
            </a: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p:txBody>
      </p:sp>
      <p:sp>
        <p:nvSpPr>
          <p:cNvPr id="356"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Removing files</a:t>
            </a:r>
            <a:endParaRPr b="0" lang="en-GB" sz="3600" spc="-1" strike="noStrike">
              <a:solidFill>
                <a:srgbClr val="565759"/>
              </a:solidFill>
              <a:latin typeface="Segoe UI"/>
            </a:endParaRPr>
          </a:p>
        </p:txBody>
      </p:sp>
      <p:sp>
        <p:nvSpPr>
          <p:cNvPr id="357" name="CustomShape 3"/>
          <p:cNvSpPr/>
          <p:nvPr/>
        </p:nvSpPr>
        <p:spPr>
          <a:xfrm>
            <a:off x="747720" y="2880000"/>
            <a:ext cx="8621640" cy="31068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35638" dir="2700000">
              <a:srgbClr val="adadad"/>
            </a:outerShdw>
          </a:effectLst>
        </p:spPr>
        <p:style>
          <a:lnRef idx="0"/>
          <a:fillRef idx="0"/>
          <a:effectRef idx="0"/>
          <a:fontRef idx="minor"/>
        </p:style>
        <p:txBody>
          <a:bodyPr wrap="none" lIns="90000" rIns="90000" tIns="45000" bIns="45000" anchor="ctr"/>
          <a:p>
            <a:pPr marL="538200" indent="-80640">
              <a:lnSpc>
                <a:spcPct val="100000"/>
              </a:lnSpc>
            </a:pPr>
            <a:r>
              <a:rPr b="1" lang="en-GB" sz="1600" spc="-1" strike="noStrike">
                <a:solidFill>
                  <a:srgbClr val="3333cc"/>
                </a:solidFill>
                <a:latin typeface="Lucida Console"/>
              </a:rPr>
              <a:t>rm  [-irf]  file1  [file2...] </a:t>
            </a:r>
            <a:endParaRPr b="0" lang="en-GB" sz="1600" spc="-1" strike="noStrike">
              <a:latin typeface="Arial"/>
            </a:endParaRPr>
          </a:p>
        </p:txBody>
      </p:sp>
      <p:sp>
        <p:nvSpPr>
          <p:cNvPr id="358" name="CustomShape 4"/>
          <p:cNvSpPr/>
          <p:nvPr/>
        </p:nvSpPr>
        <p:spPr>
          <a:xfrm>
            <a:off x="717480" y="4424760"/>
            <a:ext cx="330120" cy="248400"/>
          </a:xfrm>
          <a:prstGeom prst="heptagon">
            <a:avLst>
              <a:gd name="hf" fmla="val 102572"/>
              <a:gd name="vf" fmla="val 105210"/>
            </a:avLst>
          </a:prstGeom>
          <a:noFill/>
          <a:ln w="12600">
            <a:solidFill>
              <a:srgbClr val="073b64"/>
            </a:solidFill>
            <a:miter/>
          </a:ln>
        </p:spPr>
        <p:style>
          <a:lnRef idx="0"/>
          <a:fillRef idx="0"/>
          <a:effectRef idx="0"/>
          <a:fontRef idx="minor"/>
        </p:style>
        <p:txBody>
          <a:bodyPr lIns="90000" rIns="90000" tIns="72000" bIns="45000" anchor="ctr"/>
          <a:p>
            <a:pPr algn="ctr">
              <a:lnSpc>
                <a:spcPct val="100000"/>
              </a:lnSpc>
            </a:pPr>
            <a:r>
              <a:rPr b="0" lang="en-GB" sz="1800" spc="-1" strike="noStrike">
                <a:solidFill>
                  <a:srgbClr val="565759"/>
                </a:solidFill>
                <a:latin typeface="Arial"/>
              </a:rPr>
              <a:t>1</a:t>
            </a:r>
            <a:endParaRPr b="0" lang="en-GB" sz="1800" spc="-1" strike="noStrike">
              <a:latin typeface="Arial"/>
            </a:endParaRPr>
          </a:p>
        </p:txBody>
      </p:sp>
      <p:sp>
        <p:nvSpPr>
          <p:cNvPr id="359" name="CustomShape 5"/>
          <p:cNvSpPr/>
          <p:nvPr/>
        </p:nvSpPr>
        <p:spPr>
          <a:xfrm>
            <a:off x="712800" y="4704120"/>
            <a:ext cx="330120" cy="248400"/>
          </a:xfrm>
          <a:prstGeom prst="heptagon">
            <a:avLst>
              <a:gd name="hf" fmla="val 102572"/>
              <a:gd name="vf" fmla="val 105210"/>
            </a:avLst>
          </a:prstGeom>
          <a:noFill/>
          <a:ln w="12600">
            <a:solidFill>
              <a:srgbClr val="073b64"/>
            </a:solidFill>
            <a:miter/>
          </a:ln>
        </p:spPr>
        <p:style>
          <a:lnRef idx="0"/>
          <a:fillRef idx="0"/>
          <a:effectRef idx="0"/>
          <a:fontRef idx="minor"/>
        </p:style>
        <p:txBody>
          <a:bodyPr lIns="90000" rIns="90000" tIns="72000" bIns="45000" anchor="ctr"/>
          <a:p>
            <a:pPr algn="ctr">
              <a:lnSpc>
                <a:spcPct val="100000"/>
              </a:lnSpc>
            </a:pPr>
            <a:r>
              <a:rPr b="0" lang="en-GB" sz="1800" spc="-1" strike="noStrike">
                <a:solidFill>
                  <a:srgbClr val="565759"/>
                </a:solidFill>
                <a:latin typeface="Arial"/>
              </a:rPr>
              <a:t>2</a:t>
            </a:r>
            <a:endParaRPr b="0" lang="en-GB" sz="1800" spc="-1" strike="noStrike">
              <a:latin typeface="Arial"/>
            </a:endParaRPr>
          </a:p>
        </p:txBody>
      </p:sp>
      <p:sp>
        <p:nvSpPr>
          <p:cNvPr id="360" name="CustomShape 6"/>
          <p:cNvSpPr/>
          <p:nvPr/>
        </p:nvSpPr>
        <p:spPr>
          <a:xfrm>
            <a:off x="712800" y="4975920"/>
            <a:ext cx="330120" cy="248400"/>
          </a:xfrm>
          <a:prstGeom prst="heptagon">
            <a:avLst>
              <a:gd name="hf" fmla="val 102572"/>
              <a:gd name="vf" fmla="val 105210"/>
            </a:avLst>
          </a:prstGeom>
          <a:noFill/>
          <a:ln w="12600">
            <a:solidFill>
              <a:srgbClr val="073b64"/>
            </a:solidFill>
            <a:miter/>
          </a:ln>
        </p:spPr>
        <p:style>
          <a:lnRef idx="0"/>
          <a:fillRef idx="0"/>
          <a:effectRef idx="0"/>
          <a:fontRef idx="minor"/>
        </p:style>
        <p:txBody>
          <a:bodyPr lIns="90000" rIns="90000" tIns="72000" bIns="45000" anchor="ctr"/>
          <a:p>
            <a:pPr algn="ctr">
              <a:lnSpc>
                <a:spcPct val="100000"/>
              </a:lnSpc>
            </a:pPr>
            <a:r>
              <a:rPr b="0" lang="en-GB" sz="1800" spc="-1" strike="noStrike">
                <a:solidFill>
                  <a:srgbClr val="565759"/>
                </a:solidFill>
                <a:latin typeface="Arial"/>
              </a:rPr>
              <a:t>3</a:t>
            </a:r>
            <a:endParaRPr b="0" lang="en-GB" sz="1800" spc="-1" strike="noStrike">
              <a:latin typeface="Arial"/>
            </a:endParaRPr>
          </a:p>
        </p:txBody>
      </p:sp>
      <p:sp>
        <p:nvSpPr>
          <p:cNvPr id="361" name="CustomShape 7"/>
          <p:cNvSpPr/>
          <p:nvPr/>
        </p:nvSpPr>
        <p:spPr>
          <a:xfrm>
            <a:off x="1146600" y="4393440"/>
            <a:ext cx="8216280" cy="1040400"/>
          </a:xfrm>
          <a:prstGeom prst="rect">
            <a:avLst/>
          </a:prstGeom>
          <a:solidFill>
            <a:srgbClr val="b8def5"/>
          </a:solidFill>
          <a:ln w="12600">
            <a:solidFill>
              <a:srgbClr val="000066"/>
            </a:solidFill>
            <a:miter/>
          </a:ln>
          <a:effectLst>
            <a:outerShdw dist="107932" dir="2700000">
              <a:srgbClr val="aaaaaa"/>
            </a:outerShdw>
          </a:effectLst>
        </p:spPr>
        <p:style>
          <a:lnRef idx="0"/>
          <a:fillRef idx="0"/>
          <a:effectRef idx="0"/>
          <a:fontRef idx="minor"/>
        </p:style>
        <p:txBody>
          <a:bodyPr lIns="108000" rIns="108000" tIns="17640" bIns="17640"/>
          <a:p>
            <a:pPr marL="360360" indent="-360000">
              <a:lnSpc>
                <a:spcPct val="110000"/>
              </a:lnSpc>
            </a:pPr>
            <a:r>
              <a:rPr b="0" lang="en-GB" sz="2000" spc="-1" strike="noStrike">
                <a:solidFill>
                  <a:srgbClr val="000066"/>
                </a:solidFill>
                <a:latin typeface="Courier New"/>
              </a:rPr>
              <a:t>$ </a:t>
            </a:r>
            <a:r>
              <a:rPr b="1" lang="en-GB" sz="2000" spc="-1" strike="noStrike">
                <a:solidFill>
                  <a:srgbClr val="000066"/>
                </a:solidFill>
                <a:latin typeface="Courier New"/>
              </a:rPr>
              <a:t>rm mypass</a:t>
            </a:r>
            <a:endParaRPr b="0" lang="en-GB" sz="2000" spc="-1" strike="noStrike">
              <a:latin typeface="Arial"/>
            </a:endParaRPr>
          </a:p>
          <a:p>
            <a:pPr marL="360360" indent="-360000">
              <a:lnSpc>
                <a:spcPct val="110000"/>
              </a:lnSpc>
            </a:pPr>
            <a:r>
              <a:rPr b="0" lang="en-GB" sz="2000" spc="-1" strike="noStrike">
                <a:solidFill>
                  <a:srgbClr val="000066"/>
                </a:solidFill>
                <a:latin typeface="Courier New"/>
              </a:rPr>
              <a:t>$ </a:t>
            </a:r>
            <a:r>
              <a:rPr b="1" lang="en-GB" sz="2000" spc="-1" strike="noStrike">
                <a:solidFill>
                  <a:srgbClr val="000066"/>
                </a:solidFill>
                <a:latin typeface="Courier New"/>
              </a:rPr>
              <a:t>rm -i my*</a:t>
            </a:r>
            <a:endParaRPr b="0" lang="en-GB" sz="2000" spc="-1" strike="noStrike">
              <a:latin typeface="Arial"/>
            </a:endParaRPr>
          </a:p>
          <a:p>
            <a:pPr marL="360360" indent="-360000">
              <a:lnSpc>
                <a:spcPct val="110000"/>
              </a:lnSpc>
            </a:pPr>
            <a:r>
              <a:rPr b="0" lang="en-GB" sz="2000" spc="-1" strike="noStrike">
                <a:solidFill>
                  <a:srgbClr val="000066"/>
                </a:solidFill>
                <a:latin typeface="Courier New"/>
              </a:rPr>
              <a:t>$ </a:t>
            </a:r>
            <a:r>
              <a:rPr b="1" lang="en-GB" sz="2000" spc="-1" strike="noStrike">
                <a:solidFill>
                  <a:srgbClr val="000066"/>
                </a:solidFill>
                <a:latin typeface="Courier New"/>
              </a:rPr>
              <a:t>rm -r /tmp/myhome</a:t>
            </a:r>
            <a:endParaRPr b="0" lang="en-GB" sz="20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Create (make) a directory</a:t>
            </a: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Delete an empty directory</a:t>
            </a:r>
            <a:endParaRPr b="0" lang="en-GB" sz="1800" spc="-1" strike="noStrike">
              <a:solidFill>
                <a:srgbClr val="565759"/>
              </a:solidFill>
              <a:latin typeface="Arial"/>
            </a:endParaRPr>
          </a:p>
          <a:p>
            <a:pPr marL="91440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Delete a directory and all its contents recursively</a:t>
            </a:r>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Copy or rename a directory with standard </a:t>
            </a:r>
            <a:r>
              <a:rPr b="1" lang="en-GB" sz="1800" spc="-1" strike="noStrike">
                <a:solidFill>
                  <a:srgbClr val="0000c8"/>
                </a:solidFill>
                <a:latin typeface="Arial"/>
              </a:rPr>
              <a:t>cp</a:t>
            </a:r>
            <a:r>
              <a:rPr b="0" lang="en-GB" sz="1800" spc="-1" strike="noStrike">
                <a:solidFill>
                  <a:srgbClr val="565759"/>
                </a:solidFill>
                <a:latin typeface="Arial"/>
              </a:rPr>
              <a:t> and </a:t>
            </a:r>
            <a:r>
              <a:rPr b="1" lang="en-GB" sz="1800" spc="-1" strike="noStrike">
                <a:solidFill>
                  <a:srgbClr val="0000c8"/>
                </a:solidFill>
                <a:latin typeface="Arial"/>
              </a:rPr>
              <a:t>mv</a:t>
            </a:r>
            <a:r>
              <a:rPr b="0" lang="en-GB" sz="1800" spc="-1" strike="noStrike">
                <a:solidFill>
                  <a:srgbClr val="565759"/>
                </a:solidFill>
                <a:latin typeface="Arial"/>
              </a:rPr>
              <a:t> </a:t>
            </a:r>
            <a:r>
              <a:rPr b="0" lang="en-GB" sz="1800" spc="-1" strike="noStrike">
                <a:solidFill>
                  <a:srgbClr val="565759"/>
                </a:solidFill>
                <a:latin typeface="Arial"/>
              </a:rPr>
              <a:t>	</a:t>
            </a:r>
            <a:endParaRPr b="0" lang="en-GB" sz="1800" spc="-1" strike="noStrike">
              <a:solidFill>
                <a:srgbClr val="565759"/>
              </a:solidFill>
              <a:latin typeface="Arial"/>
            </a:endParaRPr>
          </a:p>
        </p:txBody>
      </p:sp>
      <p:sp>
        <p:nvSpPr>
          <p:cNvPr id="363"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Directory commands</a:t>
            </a:r>
            <a:endParaRPr b="0" lang="en-GB" sz="3600" spc="-1" strike="noStrike">
              <a:solidFill>
                <a:srgbClr val="565759"/>
              </a:solidFill>
              <a:latin typeface="Segoe UI"/>
            </a:endParaRPr>
          </a:p>
        </p:txBody>
      </p:sp>
      <p:sp>
        <p:nvSpPr>
          <p:cNvPr id="364" name="CustomShape 3"/>
          <p:cNvSpPr/>
          <p:nvPr/>
        </p:nvSpPr>
        <p:spPr>
          <a:xfrm>
            <a:off x="708480" y="1602720"/>
            <a:ext cx="3740400" cy="40104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35638" dir="2700000">
              <a:srgbClr val="adadad"/>
            </a:outerShdw>
          </a:effectLst>
        </p:spPr>
        <p:style>
          <a:lnRef idx="0"/>
          <a:fillRef idx="0"/>
          <a:effectRef idx="0"/>
          <a:fontRef idx="minor"/>
        </p:style>
        <p:txBody>
          <a:bodyPr wrap="none" lIns="90000" rIns="90000" tIns="45000" bIns="45000" anchor="ctr"/>
          <a:p>
            <a:pPr marL="538200" indent="-366480">
              <a:lnSpc>
                <a:spcPct val="100000"/>
              </a:lnSpc>
            </a:pPr>
            <a:r>
              <a:rPr b="1" lang="en-GB" sz="2000" spc="-1" strike="noStrike">
                <a:solidFill>
                  <a:srgbClr val="3333cc"/>
                </a:solidFill>
                <a:latin typeface="Lucida Console"/>
              </a:rPr>
              <a:t>mkdir [-pm] directory </a:t>
            </a:r>
            <a:endParaRPr b="0" lang="en-GB" sz="2000" spc="-1" strike="noStrike">
              <a:latin typeface="Arial"/>
            </a:endParaRPr>
          </a:p>
        </p:txBody>
      </p:sp>
      <p:sp>
        <p:nvSpPr>
          <p:cNvPr id="365" name="CustomShape 4"/>
          <p:cNvSpPr/>
          <p:nvPr/>
        </p:nvSpPr>
        <p:spPr>
          <a:xfrm>
            <a:off x="720000" y="2304000"/>
            <a:ext cx="3732120" cy="43992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35638" dir="2700000">
              <a:srgbClr val="adadad"/>
            </a:outerShdw>
          </a:effectLst>
        </p:spPr>
        <p:style>
          <a:lnRef idx="0"/>
          <a:fillRef idx="0"/>
          <a:effectRef idx="0"/>
          <a:fontRef idx="minor"/>
        </p:style>
        <p:txBody>
          <a:bodyPr wrap="none" lIns="90000" rIns="90000" tIns="45000" bIns="45000" anchor="ctr"/>
          <a:p>
            <a:pPr marL="538200" indent="-366480">
              <a:lnSpc>
                <a:spcPct val="100000"/>
              </a:lnSpc>
            </a:pPr>
            <a:r>
              <a:rPr b="1" lang="en-GB" sz="2000" spc="-1" strike="noStrike">
                <a:solidFill>
                  <a:srgbClr val="3333cc"/>
                </a:solidFill>
                <a:latin typeface="Lucida Console"/>
              </a:rPr>
              <a:t>rmdir directory ...</a:t>
            </a:r>
            <a:endParaRPr b="0" lang="en-GB" sz="2000" spc="-1" strike="noStrike">
              <a:latin typeface="Arial"/>
            </a:endParaRPr>
          </a:p>
        </p:txBody>
      </p:sp>
      <p:sp>
        <p:nvSpPr>
          <p:cNvPr id="366" name="CustomShape 5"/>
          <p:cNvSpPr/>
          <p:nvPr/>
        </p:nvSpPr>
        <p:spPr>
          <a:xfrm>
            <a:off x="723600" y="3115800"/>
            <a:ext cx="3740400" cy="41220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35638" dir="2700000">
              <a:srgbClr val="adadad"/>
            </a:outerShdw>
          </a:effectLst>
        </p:spPr>
        <p:style>
          <a:lnRef idx="0"/>
          <a:fillRef idx="0"/>
          <a:effectRef idx="0"/>
          <a:fontRef idx="minor"/>
        </p:style>
        <p:txBody>
          <a:bodyPr wrap="none" lIns="90000" rIns="90000" tIns="45000" bIns="45000" anchor="ctr"/>
          <a:p>
            <a:pPr marL="538200" indent="-366480">
              <a:lnSpc>
                <a:spcPct val="100000"/>
              </a:lnSpc>
            </a:pPr>
            <a:r>
              <a:rPr b="1" lang="en-GB" sz="2000" spc="-1" strike="noStrike">
                <a:solidFill>
                  <a:srgbClr val="3333cc"/>
                </a:solidFill>
                <a:latin typeface="Lucida Console"/>
              </a:rPr>
              <a:t>rm  -r  directory ... </a:t>
            </a:r>
            <a:endParaRPr b="0" lang="en-GB" sz="2000" spc="-1" strike="noStrike">
              <a:latin typeface="Arial"/>
            </a:endParaRPr>
          </a:p>
        </p:txBody>
      </p:sp>
      <p:sp>
        <p:nvSpPr>
          <p:cNvPr id="367" name="CustomShape 6"/>
          <p:cNvSpPr/>
          <p:nvPr/>
        </p:nvSpPr>
        <p:spPr>
          <a:xfrm>
            <a:off x="4575240" y="1614600"/>
            <a:ext cx="4779720" cy="478800"/>
          </a:xfrm>
          <a:prstGeom prst="rect">
            <a:avLst/>
          </a:prstGeom>
          <a:solidFill>
            <a:srgbClr val="b8def5"/>
          </a:solidFill>
          <a:ln w="12600">
            <a:solidFill>
              <a:srgbClr val="000066"/>
            </a:solidFill>
            <a:miter/>
          </a:ln>
          <a:effectLst>
            <a:outerShdw dist="107932" dir="2700000">
              <a:srgbClr val="aaaaaa"/>
            </a:outerShdw>
          </a:effectLst>
        </p:spPr>
        <p:style>
          <a:lnRef idx="0"/>
          <a:fillRef idx="0"/>
          <a:effectRef idx="0"/>
          <a:fontRef idx="minor"/>
        </p:style>
        <p:txBody>
          <a:bodyPr lIns="108000" rIns="108000" tIns="72000" bIns="72000"/>
          <a:p>
            <a:pPr marL="360360" indent="-360000">
              <a:lnSpc>
                <a:spcPct val="110000"/>
              </a:lnSpc>
            </a:pPr>
            <a:r>
              <a:rPr b="0" lang="en-GB" sz="2000" spc="-1" strike="noStrike">
                <a:solidFill>
                  <a:srgbClr val="000066"/>
                </a:solidFill>
                <a:latin typeface="Courier New"/>
              </a:rPr>
              <a:t>$ </a:t>
            </a:r>
            <a:r>
              <a:rPr b="1" lang="en-GB" sz="2000" spc="-1" strike="noStrike">
                <a:solidFill>
                  <a:srgbClr val="000066"/>
                </a:solidFill>
                <a:latin typeface="Courier New"/>
              </a:rPr>
              <a:t>mkdir -p a/dir/path</a:t>
            </a:r>
            <a:endParaRPr b="0" lang="en-GB" sz="2000" spc="-1" strike="noStrike">
              <a:latin typeface="Arial"/>
            </a:endParaRPr>
          </a:p>
        </p:txBody>
      </p:sp>
      <p:sp>
        <p:nvSpPr>
          <p:cNvPr id="368" name="CustomShape 7"/>
          <p:cNvSpPr/>
          <p:nvPr/>
        </p:nvSpPr>
        <p:spPr>
          <a:xfrm>
            <a:off x="4596120" y="3117960"/>
            <a:ext cx="4763880" cy="410040"/>
          </a:xfrm>
          <a:prstGeom prst="rect">
            <a:avLst/>
          </a:prstGeom>
          <a:solidFill>
            <a:srgbClr val="b8def5"/>
          </a:solidFill>
          <a:ln w="12600">
            <a:solidFill>
              <a:srgbClr val="000066"/>
            </a:solidFill>
            <a:miter/>
          </a:ln>
          <a:effectLst>
            <a:outerShdw dist="107932" dir="2700000">
              <a:srgbClr val="aaaaaa"/>
            </a:outerShdw>
          </a:effectLst>
        </p:spPr>
        <p:style>
          <a:lnRef idx="0"/>
          <a:fillRef idx="0"/>
          <a:effectRef idx="0"/>
          <a:fontRef idx="minor"/>
        </p:style>
        <p:txBody>
          <a:bodyPr lIns="108000" rIns="108000" tIns="36000" bIns="72000"/>
          <a:p>
            <a:pPr marL="360360" indent="-360000">
              <a:lnSpc>
                <a:spcPct val="110000"/>
              </a:lnSpc>
            </a:pPr>
            <a:r>
              <a:rPr b="0" lang="en-GB" sz="1800" spc="-1" strike="noStrike">
                <a:solidFill>
                  <a:srgbClr val="000066"/>
                </a:solidFill>
                <a:latin typeface="Courier New"/>
              </a:rPr>
              <a:t>$ </a:t>
            </a:r>
            <a:r>
              <a:rPr b="1" lang="en-GB" sz="1800" spc="-1" strike="noStrike">
                <a:solidFill>
                  <a:srgbClr val="000066"/>
                </a:solidFill>
                <a:latin typeface="Courier New"/>
              </a:rPr>
              <a:t>rm -rf a</a:t>
            </a:r>
            <a:endParaRPr b="0" lang="en-GB" sz="1800" spc="-1" strike="noStrike">
              <a:latin typeface="Arial"/>
            </a:endParaRPr>
          </a:p>
        </p:txBody>
      </p:sp>
      <p:sp>
        <p:nvSpPr>
          <p:cNvPr id="369" name="CustomShape 8"/>
          <p:cNvSpPr/>
          <p:nvPr/>
        </p:nvSpPr>
        <p:spPr>
          <a:xfrm>
            <a:off x="4559400" y="2232000"/>
            <a:ext cx="4803480" cy="570600"/>
          </a:xfrm>
          <a:prstGeom prst="rect">
            <a:avLst/>
          </a:prstGeom>
          <a:solidFill>
            <a:srgbClr val="b8def5"/>
          </a:solidFill>
          <a:ln w="12600">
            <a:solidFill>
              <a:srgbClr val="000066"/>
            </a:solidFill>
            <a:miter/>
          </a:ln>
          <a:effectLst>
            <a:outerShdw dist="107932" dir="2700000">
              <a:srgbClr val="aaaaaa"/>
            </a:outerShdw>
          </a:effectLst>
        </p:spPr>
        <p:style>
          <a:lnRef idx="0"/>
          <a:fillRef idx="0"/>
          <a:effectRef idx="0"/>
          <a:fontRef idx="minor"/>
        </p:style>
        <p:txBody>
          <a:bodyPr lIns="108000" rIns="108000" tIns="17640" bIns="17640"/>
          <a:p>
            <a:pPr marL="360360" indent="-360000">
              <a:lnSpc>
                <a:spcPct val="110000"/>
              </a:lnSpc>
            </a:pPr>
            <a:r>
              <a:rPr b="0" lang="en-GB" sz="1600" spc="-1" strike="noStrike">
                <a:solidFill>
                  <a:srgbClr val="000066"/>
                </a:solidFill>
                <a:latin typeface="Courier New"/>
              </a:rPr>
              <a:t>$ </a:t>
            </a:r>
            <a:r>
              <a:rPr b="1" lang="en-GB" sz="1600" spc="-1" strike="noStrike">
                <a:solidFill>
                  <a:srgbClr val="000066"/>
                </a:solidFill>
                <a:latin typeface="Courier New"/>
              </a:rPr>
              <a:t>rmdir a</a:t>
            </a:r>
            <a:endParaRPr b="0" lang="en-GB" sz="1600" spc="-1" strike="noStrike">
              <a:latin typeface="Arial"/>
            </a:endParaRPr>
          </a:p>
          <a:p>
            <a:pPr marL="360360" indent="-360000">
              <a:lnSpc>
                <a:spcPct val="110000"/>
              </a:lnSpc>
            </a:pPr>
            <a:r>
              <a:rPr b="0" lang="en-GB" sz="1600" spc="-1" strike="noStrike">
                <a:solidFill>
                  <a:srgbClr val="000066"/>
                </a:solidFill>
                <a:latin typeface="Courier New"/>
              </a:rPr>
              <a:t>rmdir:'a': Directory not empty</a:t>
            </a:r>
            <a:endParaRPr b="0" lang="en-GB" sz="1600" spc="-1" strike="noStrike">
              <a:latin typeface="Arial"/>
            </a:endParaRPr>
          </a:p>
        </p:txBody>
      </p:sp>
      <p:sp>
        <p:nvSpPr>
          <p:cNvPr id="370" name="CustomShape 9"/>
          <p:cNvSpPr/>
          <p:nvPr/>
        </p:nvSpPr>
        <p:spPr>
          <a:xfrm>
            <a:off x="732600" y="4245840"/>
            <a:ext cx="8630280" cy="73872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35638" dir="2700000">
              <a:srgbClr val="adadad"/>
            </a:outerShdw>
          </a:effectLst>
        </p:spPr>
        <p:style>
          <a:lnRef idx="0"/>
          <a:fillRef idx="0"/>
          <a:effectRef idx="0"/>
          <a:fontRef idx="minor"/>
        </p:style>
        <p:txBody>
          <a:bodyPr wrap="none" lIns="90000" rIns="90000" tIns="45000" bIns="45000" anchor="ctr"/>
          <a:p>
            <a:pPr marL="538200">
              <a:lnSpc>
                <a:spcPct val="100000"/>
              </a:lnSpc>
            </a:pPr>
            <a:r>
              <a:rPr b="1" lang="en-GB" sz="2400" spc="-1" strike="noStrike">
                <a:solidFill>
                  <a:srgbClr val="3333cc"/>
                </a:solidFill>
                <a:latin typeface="Lucida Console"/>
              </a:rPr>
              <a:t>cp -r   old_directory   new_directory</a:t>
            </a:r>
            <a:endParaRPr b="0" lang="en-GB" sz="2400" spc="-1" strike="noStrike">
              <a:latin typeface="Arial"/>
            </a:endParaRPr>
          </a:p>
          <a:p>
            <a:pPr marL="538200">
              <a:lnSpc>
                <a:spcPct val="100000"/>
              </a:lnSpc>
            </a:pPr>
            <a:r>
              <a:rPr b="1" lang="en-GB" sz="2400" spc="-1" strike="noStrike">
                <a:solidFill>
                  <a:srgbClr val="3333cc"/>
                </a:solidFill>
                <a:latin typeface="Lucida Console"/>
              </a:rPr>
              <a:t>mv      old_directory   new_directory</a:t>
            </a:r>
            <a:endParaRPr b="0" lang="en-GB" sz="24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The File System</a:t>
            </a:r>
            <a:endParaRPr b="0" lang="en-GB" sz="2800" spc="-1" strike="noStrike">
              <a:latin typeface="Arial"/>
            </a:endParaRPr>
          </a:p>
        </p:txBody>
      </p:sp>
      <p:sp>
        <p:nvSpPr>
          <p:cNvPr id="130"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Can contain all ascii characters except "/", however, many characters can create difficulties for the parser. starting a file name with hyphen '-', and characters such as "?, *, (, ), &amp;, [, ], &lt;, &gt;, space and tab" all have special meaning on a CLI.</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UNIX file names do not have extensions (.something), although naming conventions do exist</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Dots are treated as literal characters. Although files that begin with a dot are special, and are hidden from ls unless -a is used.</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 file name must be 255 chars or less.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On very old systems the maximum length for a filename is 14 characters!</a:t>
            </a:r>
            <a:endParaRPr b="0" lang="en-GB" sz="15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304000" y="3524040"/>
            <a:ext cx="1470600" cy="57996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800" spc="-1" strike="noStrike">
                <a:solidFill>
                  <a:srgbClr val="565759"/>
                </a:solidFill>
                <a:latin typeface="Segoe UI"/>
              </a:rPr>
              <a:t>home directories</a:t>
            </a:r>
            <a:endParaRPr b="0" lang="en-GB" sz="1800" spc="-1" strike="noStrike">
              <a:latin typeface="Arial"/>
            </a:endParaRPr>
          </a:p>
        </p:txBody>
      </p:sp>
      <p:sp>
        <p:nvSpPr>
          <p:cNvPr id="132" name="CustomShape 2"/>
          <p:cNvSpPr/>
          <p:nvPr/>
        </p:nvSpPr>
        <p:spPr>
          <a:xfrm>
            <a:off x="0" y="2888280"/>
            <a:ext cx="1018440" cy="53172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600" spc="-1" strike="noStrike">
                <a:solidFill>
                  <a:srgbClr val="565759"/>
                </a:solidFill>
                <a:latin typeface="Segoe UI"/>
              </a:rPr>
              <a:t>user binaries</a:t>
            </a:r>
            <a:endParaRPr b="0" lang="en-GB" sz="1600" spc="-1" strike="noStrike">
              <a:latin typeface="Arial"/>
            </a:endParaRPr>
          </a:p>
        </p:txBody>
      </p:sp>
      <p:sp>
        <p:nvSpPr>
          <p:cNvPr id="133" name="TextShape 3"/>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Linux Directories</a:t>
            </a:r>
            <a:endParaRPr b="0" lang="en-GB" sz="2800" spc="-1" strike="noStrike">
              <a:latin typeface="Arial"/>
            </a:endParaRPr>
          </a:p>
        </p:txBody>
      </p:sp>
      <p:sp>
        <p:nvSpPr>
          <p:cNvPr id="134" name="TextShape 4"/>
          <p:cNvSpPr txBox="1"/>
          <p:nvPr/>
        </p:nvSpPr>
        <p:spPr>
          <a:xfrm>
            <a:off x="504360" y="720000"/>
            <a:ext cx="9071640" cy="4752000"/>
          </a:xfrm>
          <a:prstGeom prst="rect">
            <a:avLst/>
          </a:prstGeom>
          <a:noFill/>
          <a:ln>
            <a:noFill/>
          </a:ln>
        </p:spPr>
        <p:txBody>
          <a:bodyPr lIns="0" rIns="0" tIns="0" bIns="0">
            <a:normAutofit/>
          </a:bodyPr>
          <a:p>
            <a:endParaRPr b="0" lang="en-GB" sz="3200" spc="-1" strike="noStrike">
              <a:latin typeface="Arial"/>
            </a:endParaRPr>
          </a:p>
        </p:txBody>
      </p:sp>
      <p:sp>
        <p:nvSpPr>
          <p:cNvPr id="135" name="Line 5"/>
          <p:cNvSpPr/>
          <p:nvPr/>
        </p:nvSpPr>
        <p:spPr>
          <a:xfrm>
            <a:off x="7209000" y="2405880"/>
            <a:ext cx="0" cy="2111400"/>
          </a:xfrm>
          <a:prstGeom prst="line">
            <a:avLst/>
          </a:prstGeom>
          <a:ln w="12600">
            <a:solidFill>
              <a:srgbClr val="0000c8"/>
            </a:solidFill>
            <a:round/>
          </a:ln>
        </p:spPr>
        <p:style>
          <a:lnRef idx="0"/>
          <a:fillRef idx="0"/>
          <a:effectRef idx="0"/>
          <a:fontRef idx="minor"/>
        </p:style>
      </p:sp>
      <p:sp>
        <p:nvSpPr>
          <p:cNvPr id="136" name="TextShape 6"/>
          <p:cNvSpPr txBox="1"/>
          <p:nvPr/>
        </p:nvSpPr>
        <p:spPr>
          <a:xfrm>
            <a:off x="-31320" y="216000"/>
            <a:ext cx="8075880" cy="911160"/>
          </a:xfrm>
          <a:prstGeom prst="rect">
            <a:avLst/>
          </a:prstGeom>
          <a:noFill/>
          <a:ln>
            <a:noFill/>
          </a:ln>
        </p:spPr>
        <p:txBody>
          <a:bodyPr anchor="b">
            <a:normAutofit/>
          </a:bodyPr>
          <a:p>
            <a:pPr algn="ctr"/>
            <a:endParaRPr b="0" lang="en-GB" sz="4400" spc="-1" strike="noStrike">
              <a:latin typeface="Arial"/>
            </a:endParaRPr>
          </a:p>
        </p:txBody>
      </p:sp>
      <p:sp>
        <p:nvSpPr>
          <p:cNvPr id="137" name="CustomShape 7"/>
          <p:cNvSpPr/>
          <p:nvPr/>
        </p:nvSpPr>
        <p:spPr>
          <a:xfrm>
            <a:off x="141840" y="2144160"/>
            <a:ext cx="646200" cy="25344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1800" spc="-1" strike="noStrike">
                <a:solidFill>
                  <a:srgbClr val="0000c8"/>
                </a:solidFill>
                <a:latin typeface="Segoe UI"/>
              </a:rPr>
              <a:t>bin</a:t>
            </a:r>
            <a:endParaRPr b="0" lang="en-GB" sz="1800" spc="-1" strike="noStrike">
              <a:latin typeface="Arial"/>
            </a:endParaRPr>
          </a:p>
        </p:txBody>
      </p:sp>
      <p:sp>
        <p:nvSpPr>
          <p:cNvPr id="138" name="CustomShape 8"/>
          <p:cNvSpPr/>
          <p:nvPr/>
        </p:nvSpPr>
        <p:spPr>
          <a:xfrm>
            <a:off x="878040" y="2140560"/>
            <a:ext cx="778680" cy="257040"/>
          </a:xfrm>
          <a:prstGeom prst="rect">
            <a:avLst/>
          </a:prstGeom>
          <a:noFill/>
          <a:ln w="9360">
            <a:noFill/>
          </a:ln>
        </p:spPr>
        <p:style>
          <a:lnRef idx="0"/>
          <a:fillRef idx="0"/>
          <a:effectRef idx="0"/>
          <a:fontRef idx="minor"/>
        </p:style>
      </p:sp>
      <p:sp>
        <p:nvSpPr>
          <p:cNvPr id="139" name="CustomShape 9"/>
          <p:cNvSpPr/>
          <p:nvPr/>
        </p:nvSpPr>
        <p:spPr>
          <a:xfrm>
            <a:off x="883800" y="2144160"/>
            <a:ext cx="767520" cy="24984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2000" spc="-1" strike="noStrike">
                <a:solidFill>
                  <a:srgbClr val="0000c8"/>
                </a:solidFill>
                <a:latin typeface="Segoe UI"/>
              </a:rPr>
              <a:t>etc</a:t>
            </a:r>
            <a:endParaRPr b="0" lang="en-GB" sz="2000" spc="-1" strike="noStrike">
              <a:latin typeface="Arial"/>
            </a:endParaRPr>
          </a:p>
        </p:txBody>
      </p:sp>
      <p:sp>
        <p:nvSpPr>
          <p:cNvPr id="140" name="CustomShape 10"/>
          <p:cNvSpPr/>
          <p:nvPr/>
        </p:nvSpPr>
        <p:spPr>
          <a:xfrm>
            <a:off x="1145520" y="2500920"/>
            <a:ext cx="1112040" cy="25092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800" spc="-1" strike="noStrike">
                <a:solidFill>
                  <a:srgbClr val="0000c8"/>
                </a:solidFill>
                <a:latin typeface="Segoe UI"/>
              </a:rPr>
              <a:t>default</a:t>
            </a:r>
            <a:endParaRPr b="0" lang="en-GB" sz="1800" spc="-1" strike="noStrike">
              <a:latin typeface="Arial"/>
            </a:endParaRPr>
          </a:p>
        </p:txBody>
      </p:sp>
      <p:sp>
        <p:nvSpPr>
          <p:cNvPr id="141" name="CustomShape 11"/>
          <p:cNvSpPr/>
          <p:nvPr/>
        </p:nvSpPr>
        <p:spPr>
          <a:xfrm>
            <a:off x="1139760" y="2864520"/>
            <a:ext cx="779400" cy="255960"/>
          </a:xfrm>
          <a:prstGeom prst="rect">
            <a:avLst/>
          </a:prstGeom>
          <a:noFill/>
          <a:ln w="9360">
            <a:noFill/>
          </a:ln>
        </p:spPr>
        <p:style>
          <a:lnRef idx="0"/>
          <a:fillRef idx="0"/>
          <a:effectRef idx="0"/>
          <a:fontRef idx="minor"/>
        </p:style>
      </p:sp>
      <p:sp>
        <p:nvSpPr>
          <p:cNvPr id="142" name="CustomShape 12"/>
          <p:cNvSpPr/>
          <p:nvPr/>
        </p:nvSpPr>
        <p:spPr>
          <a:xfrm>
            <a:off x="1145520" y="2793240"/>
            <a:ext cx="1112040" cy="23688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800" spc="-1" strike="noStrike">
                <a:solidFill>
                  <a:srgbClr val="0000c8"/>
                </a:solidFill>
                <a:latin typeface="Segoe UI"/>
              </a:rPr>
              <a:t>cron.d</a:t>
            </a:r>
            <a:endParaRPr b="0" lang="en-GB" sz="1800" spc="-1" strike="noStrike">
              <a:latin typeface="Arial"/>
            </a:endParaRPr>
          </a:p>
        </p:txBody>
      </p:sp>
      <p:sp>
        <p:nvSpPr>
          <p:cNvPr id="143" name="CustomShape 13"/>
          <p:cNvSpPr/>
          <p:nvPr/>
        </p:nvSpPr>
        <p:spPr>
          <a:xfrm>
            <a:off x="1154160" y="3083760"/>
            <a:ext cx="1111320" cy="23292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800" spc="-1" strike="noStrike">
                <a:solidFill>
                  <a:srgbClr val="0000c8"/>
                </a:solidFill>
                <a:latin typeface="Segoe UI"/>
              </a:rPr>
              <a:t>init</a:t>
            </a:r>
            <a:endParaRPr b="0" lang="en-GB" sz="1800" spc="-1" strike="noStrike">
              <a:latin typeface="Arial"/>
            </a:endParaRPr>
          </a:p>
        </p:txBody>
      </p:sp>
      <p:sp>
        <p:nvSpPr>
          <p:cNvPr id="144" name="CustomShape 14"/>
          <p:cNvSpPr/>
          <p:nvPr/>
        </p:nvSpPr>
        <p:spPr>
          <a:xfrm>
            <a:off x="1145520" y="3367800"/>
            <a:ext cx="1111320" cy="28008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network</a:t>
            </a:r>
            <a:endParaRPr b="0" lang="en-GB" sz="1600" spc="-1" strike="noStrike">
              <a:latin typeface="Arial"/>
            </a:endParaRPr>
          </a:p>
        </p:txBody>
      </p:sp>
      <p:sp>
        <p:nvSpPr>
          <p:cNvPr id="145" name="CustomShape 15"/>
          <p:cNvSpPr/>
          <p:nvPr/>
        </p:nvSpPr>
        <p:spPr>
          <a:xfrm>
            <a:off x="1145520" y="3685680"/>
            <a:ext cx="1103040" cy="263520"/>
          </a:xfrm>
          <a:prstGeom prst="rect">
            <a:avLst/>
          </a:prstGeom>
          <a:noFill/>
          <a:ln w="11160">
            <a:solidFill>
              <a:srgbClr val="000000"/>
            </a:solidFill>
            <a:miter/>
          </a:ln>
        </p:spPr>
        <p:style>
          <a:lnRef idx="0"/>
          <a:fillRef idx="0"/>
          <a:effectRef idx="0"/>
          <a:fontRef idx="minor"/>
        </p:style>
        <p:txBody>
          <a:bodyPr wrap="none" lIns="90000" rIns="90000" tIns="45000" bIns="72000" anchor="ctr"/>
          <a:p>
            <a:pPr>
              <a:lnSpc>
                <a:spcPct val="100000"/>
              </a:lnSpc>
            </a:pPr>
            <a:r>
              <a:rPr b="1" lang="en-GB" sz="1600" spc="-1" strike="noStrike">
                <a:solidFill>
                  <a:srgbClr val="0000c8"/>
                </a:solidFill>
                <a:latin typeface="Segoe UI"/>
              </a:rPr>
              <a:t>systemd</a:t>
            </a:r>
            <a:endParaRPr b="0" lang="en-GB" sz="1600" spc="-1" strike="noStrike">
              <a:latin typeface="Arial"/>
            </a:endParaRPr>
          </a:p>
        </p:txBody>
      </p:sp>
      <p:sp>
        <p:nvSpPr>
          <p:cNvPr id="146" name="CustomShape 16"/>
          <p:cNvSpPr/>
          <p:nvPr/>
        </p:nvSpPr>
        <p:spPr>
          <a:xfrm>
            <a:off x="1771200" y="2140560"/>
            <a:ext cx="780840" cy="257040"/>
          </a:xfrm>
          <a:prstGeom prst="rect">
            <a:avLst/>
          </a:prstGeom>
          <a:noFill/>
          <a:ln w="9360">
            <a:noFill/>
          </a:ln>
        </p:spPr>
        <p:style>
          <a:lnRef idx="0"/>
          <a:fillRef idx="0"/>
          <a:effectRef idx="0"/>
          <a:fontRef idx="minor"/>
        </p:style>
      </p:sp>
      <p:sp>
        <p:nvSpPr>
          <p:cNvPr id="147" name="CustomShape 17"/>
          <p:cNvSpPr/>
          <p:nvPr/>
        </p:nvSpPr>
        <p:spPr>
          <a:xfrm>
            <a:off x="1776600" y="2144160"/>
            <a:ext cx="769680" cy="24984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1600" spc="-1" strike="noStrike">
                <a:solidFill>
                  <a:srgbClr val="0000c8"/>
                </a:solidFill>
                <a:latin typeface="Segoe UI"/>
              </a:rPr>
              <a:t>tmp</a:t>
            </a:r>
            <a:endParaRPr b="0" lang="en-GB" sz="1600" spc="-1" strike="noStrike">
              <a:latin typeface="Arial"/>
            </a:endParaRPr>
          </a:p>
        </p:txBody>
      </p:sp>
      <p:sp>
        <p:nvSpPr>
          <p:cNvPr id="148" name="CustomShape 18"/>
          <p:cNvSpPr/>
          <p:nvPr/>
        </p:nvSpPr>
        <p:spPr>
          <a:xfrm>
            <a:off x="2868840" y="2594880"/>
            <a:ext cx="779400" cy="257040"/>
          </a:xfrm>
          <a:prstGeom prst="rect">
            <a:avLst/>
          </a:prstGeom>
          <a:noFill/>
          <a:ln w="9360">
            <a:noFill/>
          </a:ln>
        </p:spPr>
        <p:style>
          <a:lnRef idx="0"/>
          <a:fillRef idx="0"/>
          <a:effectRef idx="0"/>
          <a:fontRef idx="minor"/>
        </p:style>
      </p:sp>
      <p:sp>
        <p:nvSpPr>
          <p:cNvPr id="149" name="CustomShape 19"/>
          <p:cNvSpPr/>
          <p:nvPr/>
        </p:nvSpPr>
        <p:spPr>
          <a:xfrm>
            <a:off x="2874600" y="2598480"/>
            <a:ext cx="655560" cy="24948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fred</a:t>
            </a:r>
            <a:endParaRPr b="0" lang="en-GB" sz="1600" spc="-1" strike="noStrike">
              <a:latin typeface="Arial"/>
            </a:endParaRPr>
          </a:p>
        </p:txBody>
      </p:sp>
      <p:sp>
        <p:nvSpPr>
          <p:cNvPr id="150" name="CustomShape 20"/>
          <p:cNvSpPr/>
          <p:nvPr/>
        </p:nvSpPr>
        <p:spPr>
          <a:xfrm>
            <a:off x="2868840" y="2917440"/>
            <a:ext cx="779400" cy="255600"/>
          </a:xfrm>
          <a:prstGeom prst="rect">
            <a:avLst/>
          </a:prstGeom>
          <a:noFill/>
          <a:ln w="9360">
            <a:noFill/>
          </a:ln>
        </p:spPr>
        <p:style>
          <a:lnRef idx="0"/>
          <a:fillRef idx="0"/>
          <a:effectRef idx="0"/>
          <a:fontRef idx="minor"/>
        </p:style>
      </p:sp>
      <p:sp>
        <p:nvSpPr>
          <p:cNvPr id="151" name="CustomShape 21"/>
          <p:cNvSpPr/>
          <p:nvPr/>
        </p:nvSpPr>
        <p:spPr>
          <a:xfrm>
            <a:off x="2874600" y="2921040"/>
            <a:ext cx="663480" cy="24840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500" spc="-1" strike="noStrike">
                <a:solidFill>
                  <a:srgbClr val="0000c8"/>
                </a:solidFill>
                <a:latin typeface="Segoe UI"/>
              </a:rPr>
              <a:t>laura</a:t>
            </a:r>
            <a:endParaRPr b="0" lang="en-GB" sz="1500" spc="-1" strike="noStrike">
              <a:latin typeface="Arial"/>
            </a:endParaRPr>
          </a:p>
        </p:txBody>
      </p:sp>
      <p:sp>
        <p:nvSpPr>
          <p:cNvPr id="152" name="CustomShape 22"/>
          <p:cNvSpPr/>
          <p:nvPr/>
        </p:nvSpPr>
        <p:spPr>
          <a:xfrm>
            <a:off x="2633040" y="2140560"/>
            <a:ext cx="778680" cy="257040"/>
          </a:xfrm>
          <a:prstGeom prst="rect">
            <a:avLst/>
          </a:prstGeom>
          <a:noFill/>
          <a:ln w="9360">
            <a:noFill/>
          </a:ln>
        </p:spPr>
        <p:style>
          <a:lnRef idx="0"/>
          <a:fillRef idx="0"/>
          <a:effectRef idx="0"/>
          <a:fontRef idx="minor"/>
        </p:style>
      </p:sp>
      <p:sp>
        <p:nvSpPr>
          <p:cNvPr id="153" name="CustomShape 23"/>
          <p:cNvSpPr/>
          <p:nvPr/>
        </p:nvSpPr>
        <p:spPr>
          <a:xfrm>
            <a:off x="2638800" y="2144160"/>
            <a:ext cx="767520" cy="24984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1800" spc="-1" strike="noStrike">
                <a:solidFill>
                  <a:srgbClr val="0000c8"/>
                </a:solidFill>
                <a:latin typeface="Segoe UI"/>
              </a:rPr>
              <a:t>home</a:t>
            </a:r>
            <a:endParaRPr b="0" lang="en-GB" sz="1800" spc="-1" strike="noStrike">
              <a:latin typeface="Arial"/>
            </a:endParaRPr>
          </a:p>
        </p:txBody>
      </p:sp>
      <p:sp>
        <p:nvSpPr>
          <p:cNvPr id="154" name="CustomShape 24"/>
          <p:cNvSpPr/>
          <p:nvPr/>
        </p:nvSpPr>
        <p:spPr>
          <a:xfrm>
            <a:off x="3613680" y="2140560"/>
            <a:ext cx="776520" cy="257040"/>
          </a:xfrm>
          <a:prstGeom prst="rect">
            <a:avLst/>
          </a:prstGeom>
          <a:noFill/>
          <a:ln w="9360">
            <a:noFill/>
          </a:ln>
        </p:spPr>
        <p:style>
          <a:lnRef idx="0"/>
          <a:fillRef idx="0"/>
          <a:effectRef idx="0"/>
          <a:fontRef idx="minor"/>
        </p:style>
      </p:sp>
      <p:sp>
        <p:nvSpPr>
          <p:cNvPr id="155" name="CustomShape 25"/>
          <p:cNvSpPr/>
          <p:nvPr/>
        </p:nvSpPr>
        <p:spPr>
          <a:xfrm>
            <a:off x="3619440" y="2144160"/>
            <a:ext cx="765360" cy="24984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2000" spc="-1" strike="noStrike">
                <a:solidFill>
                  <a:srgbClr val="0000c8"/>
                </a:solidFill>
                <a:latin typeface="Segoe UI"/>
              </a:rPr>
              <a:t>var</a:t>
            </a:r>
            <a:endParaRPr b="0" lang="en-GB" sz="2000" spc="-1" strike="noStrike">
              <a:latin typeface="Arial"/>
            </a:endParaRPr>
          </a:p>
        </p:txBody>
      </p:sp>
      <p:sp>
        <p:nvSpPr>
          <p:cNvPr id="156" name="CustomShape 26"/>
          <p:cNvSpPr/>
          <p:nvPr/>
        </p:nvSpPr>
        <p:spPr>
          <a:xfrm>
            <a:off x="3855240" y="2534760"/>
            <a:ext cx="697320" cy="256680"/>
          </a:xfrm>
          <a:prstGeom prst="rect">
            <a:avLst/>
          </a:prstGeom>
          <a:noFill/>
          <a:ln w="9360">
            <a:noFill/>
          </a:ln>
        </p:spPr>
        <p:style>
          <a:lnRef idx="0"/>
          <a:fillRef idx="0"/>
          <a:effectRef idx="0"/>
          <a:fontRef idx="minor"/>
        </p:style>
      </p:sp>
      <p:sp>
        <p:nvSpPr>
          <p:cNvPr id="157" name="CustomShape 27"/>
          <p:cNvSpPr/>
          <p:nvPr/>
        </p:nvSpPr>
        <p:spPr>
          <a:xfrm>
            <a:off x="3860640" y="2538360"/>
            <a:ext cx="689400" cy="24948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cash</a:t>
            </a:r>
            <a:endParaRPr b="0" lang="en-GB" sz="1600" spc="-1" strike="noStrike">
              <a:latin typeface="Arial"/>
            </a:endParaRPr>
          </a:p>
        </p:txBody>
      </p:sp>
      <p:sp>
        <p:nvSpPr>
          <p:cNvPr id="158" name="CustomShape 28"/>
          <p:cNvSpPr/>
          <p:nvPr/>
        </p:nvSpPr>
        <p:spPr>
          <a:xfrm>
            <a:off x="3855240" y="2856960"/>
            <a:ext cx="697320" cy="255960"/>
          </a:xfrm>
          <a:prstGeom prst="rect">
            <a:avLst/>
          </a:prstGeom>
          <a:noFill/>
          <a:ln w="9360">
            <a:noFill/>
          </a:ln>
        </p:spPr>
        <p:style>
          <a:lnRef idx="0"/>
          <a:fillRef idx="0"/>
          <a:effectRef idx="0"/>
          <a:fontRef idx="minor"/>
        </p:style>
      </p:sp>
      <p:sp>
        <p:nvSpPr>
          <p:cNvPr id="159" name="CustomShape 29"/>
          <p:cNvSpPr/>
          <p:nvPr/>
        </p:nvSpPr>
        <p:spPr>
          <a:xfrm>
            <a:off x="3860640" y="2860920"/>
            <a:ext cx="689400" cy="24804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local</a:t>
            </a:r>
            <a:endParaRPr b="0" lang="en-GB" sz="1600" spc="-1" strike="noStrike">
              <a:latin typeface="Arial"/>
            </a:endParaRPr>
          </a:p>
        </p:txBody>
      </p:sp>
      <p:sp>
        <p:nvSpPr>
          <p:cNvPr id="160" name="CustomShape 30"/>
          <p:cNvSpPr/>
          <p:nvPr/>
        </p:nvSpPr>
        <p:spPr>
          <a:xfrm>
            <a:off x="3855240" y="3178440"/>
            <a:ext cx="697320" cy="255960"/>
          </a:xfrm>
          <a:prstGeom prst="rect">
            <a:avLst/>
          </a:prstGeom>
          <a:noFill/>
          <a:ln w="9360">
            <a:noFill/>
          </a:ln>
        </p:spPr>
        <p:style>
          <a:lnRef idx="0"/>
          <a:fillRef idx="0"/>
          <a:effectRef idx="0"/>
          <a:fontRef idx="minor"/>
        </p:style>
      </p:sp>
      <p:sp>
        <p:nvSpPr>
          <p:cNvPr id="161" name="CustomShape 31"/>
          <p:cNvSpPr/>
          <p:nvPr/>
        </p:nvSpPr>
        <p:spPr>
          <a:xfrm>
            <a:off x="3860640" y="3182040"/>
            <a:ext cx="689400" cy="24804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800" spc="-1" strike="noStrike">
                <a:solidFill>
                  <a:srgbClr val="0000c8"/>
                </a:solidFill>
                <a:latin typeface="Segoe UI"/>
              </a:rPr>
              <a:t>log</a:t>
            </a:r>
            <a:endParaRPr b="0" lang="en-GB" sz="1800" spc="-1" strike="noStrike">
              <a:latin typeface="Arial"/>
            </a:endParaRPr>
          </a:p>
        </p:txBody>
      </p:sp>
      <p:sp>
        <p:nvSpPr>
          <p:cNvPr id="162" name="CustomShape 32"/>
          <p:cNvSpPr/>
          <p:nvPr/>
        </p:nvSpPr>
        <p:spPr>
          <a:xfrm>
            <a:off x="3855240" y="3499560"/>
            <a:ext cx="697320" cy="257040"/>
          </a:xfrm>
          <a:prstGeom prst="rect">
            <a:avLst/>
          </a:prstGeom>
          <a:noFill/>
          <a:ln w="9360">
            <a:noFill/>
          </a:ln>
        </p:spPr>
        <p:style>
          <a:lnRef idx="0"/>
          <a:fillRef idx="0"/>
          <a:effectRef idx="0"/>
          <a:fontRef idx="minor"/>
        </p:style>
      </p:sp>
      <p:sp>
        <p:nvSpPr>
          <p:cNvPr id="163" name="CustomShape 33"/>
          <p:cNvSpPr/>
          <p:nvPr/>
        </p:nvSpPr>
        <p:spPr>
          <a:xfrm>
            <a:off x="3860640" y="3503160"/>
            <a:ext cx="689400" cy="24948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mail</a:t>
            </a:r>
            <a:endParaRPr b="0" lang="en-GB" sz="1600" spc="-1" strike="noStrike">
              <a:latin typeface="Arial"/>
            </a:endParaRPr>
          </a:p>
        </p:txBody>
      </p:sp>
      <p:sp>
        <p:nvSpPr>
          <p:cNvPr id="164" name="CustomShape 34"/>
          <p:cNvSpPr/>
          <p:nvPr/>
        </p:nvSpPr>
        <p:spPr>
          <a:xfrm>
            <a:off x="3855240" y="3822120"/>
            <a:ext cx="697320" cy="255600"/>
          </a:xfrm>
          <a:prstGeom prst="rect">
            <a:avLst/>
          </a:prstGeom>
          <a:noFill/>
          <a:ln w="9360">
            <a:noFill/>
          </a:ln>
        </p:spPr>
        <p:style>
          <a:lnRef idx="0"/>
          <a:fillRef idx="0"/>
          <a:effectRef idx="0"/>
          <a:fontRef idx="minor"/>
        </p:style>
      </p:sp>
      <p:sp>
        <p:nvSpPr>
          <p:cNvPr id="165" name="CustomShape 35"/>
          <p:cNvSpPr/>
          <p:nvPr/>
        </p:nvSpPr>
        <p:spPr>
          <a:xfrm>
            <a:off x="3860640" y="3825720"/>
            <a:ext cx="689400" cy="24804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500" spc="-1" strike="noStrike">
                <a:solidFill>
                  <a:srgbClr val="0000c8"/>
                </a:solidFill>
                <a:latin typeface="Segoe UI"/>
              </a:rPr>
              <a:t>spool</a:t>
            </a:r>
            <a:endParaRPr b="0" lang="en-GB" sz="1500" spc="-1" strike="noStrike">
              <a:latin typeface="Arial"/>
            </a:endParaRPr>
          </a:p>
        </p:txBody>
      </p:sp>
      <p:sp>
        <p:nvSpPr>
          <p:cNvPr id="166" name="CustomShape 36"/>
          <p:cNvSpPr/>
          <p:nvPr/>
        </p:nvSpPr>
        <p:spPr>
          <a:xfrm>
            <a:off x="3855240" y="4143240"/>
            <a:ext cx="697320" cy="255960"/>
          </a:xfrm>
          <a:prstGeom prst="rect">
            <a:avLst/>
          </a:prstGeom>
          <a:noFill/>
          <a:ln w="9360">
            <a:noFill/>
          </a:ln>
        </p:spPr>
        <p:style>
          <a:lnRef idx="0"/>
          <a:fillRef idx="0"/>
          <a:effectRef idx="0"/>
          <a:fontRef idx="minor"/>
        </p:style>
      </p:sp>
      <p:sp>
        <p:nvSpPr>
          <p:cNvPr id="167" name="CustomShape 37"/>
          <p:cNvSpPr/>
          <p:nvPr/>
        </p:nvSpPr>
        <p:spPr>
          <a:xfrm>
            <a:off x="3860640" y="4146840"/>
            <a:ext cx="689400" cy="24840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tmp</a:t>
            </a:r>
            <a:endParaRPr b="0" lang="en-GB" sz="1600" spc="-1" strike="noStrike">
              <a:latin typeface="Arial"/>
            </a:endParaRPr>
          </a:p>
        </p:txBody>
      </p:sp>
      <p:sp>
        <p:nvSpPr>
          <p:cNvPr id="168" name="CustomShape 38"/>
          <p:cNvSpPr/>
          <p:nvPr/>
        </p:nvSpPr>
        <p:spPr>
          <a:xfrm>
            <a:off x="4532400" y="2150640"/>
            <a:ext cx="752760" cy="442440"/>
          </a:xfrm>
          <a:prstGeom prst="rect">
            <a:avLst/>
          </a:prstGeom>
          <a:noFill/>
          <a:ln w="9360">
            <a:noFill/>
          </a:ln>
        </p:spPr>
        <p:style>
          <a:lnRef idx="0"/>
          <a:fillRef idx="0"/>
          <a:effectRef idx="0"/>
          <a:fontRef idx="minor"/>
        </p:style>
      </p:sp>
      <p:sp>
        <p:nvSpPr>
          <p:cNvPr id="169" name="CustomShape 39"/>
          <p:cNvSpPr/>
          <p:nvPr/>
        </p:nvSpPr>
        <p:spPr>
          <a:xfrm>
            <a:off x="4524840" y="2144160"/>
            <a:ext cx="767880" cy="24984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2000" spc="-1" strike="noStrike">
                <a:solidFill>
                  <a:srgbClr val="0000c8"/>
                </a:solidFill>
                <a:latin typeface="Segoe UI"/>
              </a:rPr>
              <a:t>sbin</a:t>
            </a:r>
            <a:endParaRPr b="0" lang="en-GB" sz="2000" spc="-1" strike="noStrike">
              <a:latin typeface="Arial"/>
            </a:endParaRPr>
          </a:p>
        </p:txBody>
      </p:sp>
      <p:sp>
        <p:nvSpPr>
          <p:cNvPr id="170" name="CustomShape 40"/>
          <p:cNvSpPr/>
          <p:nvPr/>
        </p:nvSpPr>
        <p:spPr>
          <a:xfrm>
            <a:off x="5390280" y="2140560"/>
            <a:ext cx="778680" cy="257040"/>
          </a:xfrm>
          <a:prstGeom prst="rect">
            <a:avLst/>
          </a:prstGeom>
          <a:noFill/>
          <a:ln w="9360">
            <a:noFill/>
          </a:ln>
        </p:spPr>
        <p:style>
          <a:lnRef idx="0"/>
          <a:fillRef idx="0"/>
          <a:effectRef idx="0"/>
          <a:fontRef idx="minor"/>
        </p:style>
      </p:sp>
      <p:sp>
        <p:nvSpPr>
          <p:cNvPr id="171" name="CustomShape 41"/>
          <p:cNvSpPr/>
          <p:nvPr/>
        </p:nvSpPr>
        <p:spPr>
          <a:xfrm>
            <a:off x="5396040" y="2144160"/>
            <a:ext cx="767520" cy="24984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2000" spc="-1" strike="noStrike">
                <a:solidFill>
                  <a:srgbClr val="0000c8"/>
                </a:solidFill>
                <a:latin typeface="Segoe UI"/>
              </a:rPr>
              <a:t>dev</a:t>
            </a:r>
            <a:endParaRPr b="0" lang="en-GB" sz="2000" spc="-1" strike="noStrike">
              <a:latin typeface="Arial"/>
            </a:endParaRPr>
          </a:p>
        </p:txBody>
      </p:sp>
      <p:sp>
        <p:nvSpPr>
          <p:cNvPr id="172" name="CustomShape 42"/>
          <p:cNvSpPr/>
          <p:nvPr/>
        </p:nvSpPr>
        <p:spPr>
          <a:xfrm>
            <a:off x="5691600" y="2496960"/>
            <a:ext cx="779400" cy="257040"/>
          </a:xfrm>
          <a:prstGeom prst="rect">
            <a:avLst/>
          </a:prstGeom>
          <a:noFill/>
          <a:ln w="9360">
            <a:noFill/>
          </a:ln>
        </p:spPr>
        <p:style>
          <a:lnRef idx="0"/>
          <a:fillRef idx="0"/>
          <a:effectRef idx="0"/>
          <a:fontRef idx="minor"/>
        </p:style>
      </p:sp>
      <p:sp>
        <p:nvSpPr>
          <p:cNvPr id="173" name="CustomShape 43"/>
          <p:cNvSpPr/>
          <p:nvPr/>
        </p:nvSpPr>
        <p:spPr>
          <a:xfrm>
            <a:off x="5697000" y="2500920"/>
            <a:ext cx="774720" cy="25092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block</a:t>
            </a:r>
            <a:endParaRPr b="0" lang="en-GB" sz="1600" spc="-1" strike="noStrike">
              <a:latin typeface="Arial"/>
            </a:endParaRPr>
          </a:p>
        </p:txBody>
      </p:sp>
      <p:sp>
        <p:nvSpPr>
          <p:cNvPr id="174" name="CustomShape 44"/>
          <p:cNvSpPr/>
          <p:nvPr/>
        </p:nvSpPr>
        <p:spPr>
          <a:xfrm>
            <a:off x="5691600" y="2796840"/>
            <a:ext cx="780480" cy="255960"/>
          </a:xfrm>
          <a:prstGeom prst="rect">
            <a:avLst/>
          </a:prstGeom>
          <a:noFill/>
          <a:ln w="9360">
            <a:noFill/>
          </a:ln>
        </p:spPr>
        <p:style>
          <a:lnRef idx="0"/>
          <a:fillRef idx="0"/>
          <a:effectRef idx="0"/>
          <a:fontRef idx="minor"/>
        </p:style>
      </p:sp>
      <p:sp>
        <p:nvSpPr>
          <p:cNvPr id="175" name="CustomShape 45"/>
          <p:cNvSpPr/>
          <p:nvPr/>
        </p:nvSpPr>
        <p:spPr>
          <a:xfrm>
            <a:off x="5697000" y="2800440"/>
            <a:ext cx="791640" cy="24516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cpu</a:t>
            </a:r>
            <a:endParaRPr b="0" lang="en-GB" sz="1600" spc="-1" strike="noStrike">
              <a:latin typeface="Arial"/>
            </a:endParaRPr>
          </a:p>
        </p:txBody>
      </p:sp>
      <p:sp>
        <p:nvSpPr>
          <p:cNvPr id="176" name="CustomShape 46"/>
          <p:cNvSpPr/>
          <p:nvPr/>
        </p:nvSpPr>
        <p:spPr>
          <a:xfrm>
            <a:off x="5675040" y="3095280"/>
            <a:ext cx="779040" cy="255960"/>
          </a:xfrm>
          <a:prstGeom prst="rect">
            <a:avLst/>
          </a:prstGeom>
          <a:noFill/>
          <a:ln w="9360">
            <a:noFill/>
          </a:ln>
        </p:spPr>
        <p:style>
          <a:lnRef idx="0"/>
          <a:fillRef idx="0"/>
          <a:effectRef idx="0"/>
          <a:fontRef idx="minor"/>
        </p:style>
      </p:sp>
      <p:sp>
        <p:nvSpPr>
          <p:cNvPr id="177" name="CustomShape 47"/>
          <p:cNvSpPr/>
          <p:nvPr/>
        </p:nvSpPr>
        <p:spPr>
          <a:xfrm>
            <a:off x="5701680" y="3084120"/>
            <a:ext cx="767520" cy="24804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800" spc="-1" strike="noStrike">
                <a:solidFill>
                  <a:srgbClr val="0000c8"/>
                </a:solidFill>
                <a:latin typeface="Segoe UI"/>
              </a:rPr>
              <a:t>disk</a:t>
            </a:r>
            <a:endParaRPr b="0" lang="en-GB" sz="1800" spc="-1" strike="noStrike">
              <a:latin typeface="Arial"/>
            </a:endParaRPr>
          </a:p>
        </p:txBody>
      </p:sp>
      <p:sp>
        <p:nvSpPr>
          <p:cNvPr id="178" name="CustomShape 48"/>
          <p:cNvSpPr/>
          <p:nvPr/>
        </p:nvSpPr>
        <p:spPr>
          <a:xfrm>
            <a:off x="5691600" y="3371400"/>
            <a:ext cx="779400" cy="257400"/>
          </a:xfrm>
          <a:prstGeom prst="rect">
            <a:avLst/>
          </a:prstGeom>
          <a:noFill/>
          <a:ln w="9360">
            <a:noFill/>
          </a:ln>
        </p:spPr>
        <p:style>
          <a:lnRef idx="0"/>
          <a:fillRef idx="0"/>
          <a:effectRef idx="0"/>
          <a:fontRef idx="minor"/>
        </p:style>
      </p:sp>
      <p:sp>
        <p:nvSpPr>
          <p:cNvPr id="179" name="CustomShape 49"/>
          <p:cNvSpPr/>
          <p:nvPr/>
        </p:nvSpPr>
        <p:spPr>
          <a:xfrm>
            <a:off x="5697000" y="3375360"/>
            <a:ext cx="768240" cy="24948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pts</a:t>
            </a:r>
            <a:endParaRPr b="0" lang="en-GB" sz="1600" spc="-1" strike="noStrike">
              <a:latin typeface="Arial"/>
            </a:endParaRPr>
          </a:p>
        </p:txBody>
      </p:sp>
      <p:sp>
        <p:nvSpPr>
          <p:cNvPr id="180" name="CustomShape 50"/>
          <p:cNvSpPr/>
          <p:nvPr/>
        </p:nvSpPr>
        <p:spPr>
          <a:xfrm>
            <a:off x="5691600" y="3656520"/>
            <a:ext cx="779400" cy="255600"/>
          </a:xfrm>
          <a:prstGeom prst="rect">
            <a:avLst/>
          </a:prstGeom>
          <a:noFill/>
          <a:ln w="9360">
            <a:noFill/>
          </a:ln>
        </p:spPr>
        <p:style>
          <a:lnRef idx="0"/>
          <a:fillRef idx="0"/>
          <a:effectRef idx="0"/>
          <a:fontRef idx="minor"/>
        </p:style>
      </p:sp>
      <p:sp>
        <p:nvSpPr>
          <p:cNvPr id="181" name="CustomShape 51"/>
          <p:cNvSpPr/>
          <p:nvPr/>
        </p:nvSpPr>
        <p:spPr>
          <a:xfrm>
            <a:off x="5697000" y="3660120"/>
            <a:ext cx="768240" cy="24804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2000" spc="-1" strike="noStrike">
                <a:solidFill>
                  <a:srgbClr val="0000c8"/>
                </a:solidFill>
                <a:latin typeface="Segoe UI"/>
              </a:rPr>
              <a:t>usb</a:t>
            </a:r>
            <a:endParaRPr b="0" lang="en-GB" sz="2000" spc="-1" strike="noStrike">
              <a:latin typeface="Arial"/>
            </a:endParaRPr>
          </a:p>
        </p:txBody>
      </p:sp>
      <p:sp>
        <p:nvSpPr>
          <p:cNvPr id="182" name="CustomShape 52"/>
          <p:cNvSpPr/>
          <p:nvPr/>
        </p:nvSpPr>
        <p:spPr>
          <a:xfrm>
            <a:off x="6293160" y="2150640"/>
            <a:ext cx="750600" cy="442440"/>
          </a:xfrm>
          <a:prstGeom prst="rect">
            <a:avLst/>
          </a:prstGeom>
          <a:noFill/>
          <a:ln w="9360">
            <a:noFill/>
          </a:ln>
        </p:spPr>
        <p:style>
          <a:lnRef idx="0"/>
          <a:fillRef idx="0"/>
          <a:effectRef idx="0"/>
          <a:fontRef idx="minor"/>
        </p:style>
      </p:sp>
      <p:sp>
        <p:nvSpPr>
          <p:cNvPr id="183" name="CustomShape 53"/>
          <p:cNvSpPr/>
          <p:nvPr/>
        </p:nvSpPr>
        <p:spPr>
          <a:xfrm>
            <a:off x="6284160" y="2144160"/>
            <a:ext cx="769680" cy="23580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2000" spc="-1" strike="noStrike">
                <a:solidFill>
                  <a:srgbClr val="0000c8"/>
                </a:solidFill>
                <a:latin typeface="Segoe UI"/>
              </a:rPr>
              <a:t>boot</a:t>
            </a:r>
            <a:endParaRPr b="0" lang="en-GB" sz="2000" spc="-1" strike="noStrike">
              <a:latin typeface="Arial"/>
            </a:endParaRPr>
          </a:p>
        </p:txBody>
      </p:sp>
      <p:sp>
        <p:nvSpPr>
          <p:cNvPr id="184" name="CustomShape 54"/>
          <p:cNvSpPr/>
          <p:nvPr/>
        </p:nvSpPr>
        <p:spPr>
          <a:xfrm>
            <a:off x="7379640" y="2602440"/>
            <a:ext cx="778680" cy="256680"/>
          </a:xfrm>
          <a:prstGeom prst="rect">
            <a:avLst/>
          </a:prstGeom>
          <a:noFill/>
          <a:ln w="9360">
            <a:noFill/>
          </a:ln>
        </p:spPr>
        <p:style>
          <a:lnRef idx="0"/>
          <a:fillRef idx="0"/>
          <a:effectRef idx="0"/>
          <a:fontRef idx="minor"/>
        </p:style>
      </p:sp>
      <p:sp>
        <p:nvSpPr>
          <p:cNvPr id="185" name="CustomShape 55"/>
          <p:cNvSpPr/>
          <p:nvPr/>
        </p:nvSpPr>
        <p:spPr>
          <a:xfrm>
            <a:off x="7385400" y="2606040"/>
            <a:ext cx="767520" cy="24948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2000" spc="-1" strike="noStrike">
                <a:solidFill>
                  <a:srgbClr val="0000c8"/>
                </a:solidFill>
                <a:latin typeface="Segoe UI"/>
              </a:rPr>
              <a:t>bin</a:t>
            </a:r>
            <a:endParaRPr b="0" lang="en-GB" sz="2000" spc="-1" strike="noStrike">
              <a:latin typeface="Arial"/>
            </a:endParaRPr>
          </a:p>
        </p:txBody>
      </p:sp>
      <p:sp>
        <p:nvSpPr>
          <p:cNvPr id="186" name="CustomShape 56"/>
          <p:cNvSpPr/>
          <p:nvPr/>
        </p:nvSpPr>
        <p:spPr>
          <a:xfrm>
            <a:off x="7379640" y="2924640"/>
            <a:ext cx="778680" cy="255960"/>
          </a:xfrm>
          <a:prstGeom prst="rect">
            <a:avLst/>
          </a:prstGeom>
          <a:noFill/>
          <a:ln w="9360">
            <a:noFill/>
          </a:ln>
        </p:spPr>
        <p:style>
          <a:lnRef idx="0"/>
          <a:fillRef idx="0"/>
          <a:effectRef idx="0"/>
          <a:fontRef idx="minor"/>
        </p:style>
      </p:sp>
      <p:sp>
        <p:nvSpPr>
          <p:cNvPr id="187" name="CustomShape 57"/>
          <p:cNvSpPr/>
          <p:nvPr/>
        </p:nvSpPr>
        <p:spPr>
          <a:xfrm>
            <a:off x="7385400" y="2928600"/>
            <a:ext cx="767520" cy="24804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lib64</a:t>
            </a:r>
            <a:endParaRPr b="0" lang="en-GB" sz="1600" spc="-1" strike="noStrike">
              <a:latin typeface="Arial"/>
            </a:endParaRPr>
          </a:p>
        </p:txBody>
      </p:sp>
      <p:sp>
        <p:nvSpPr>
          <p:cNvPr id="188" name="CustomShape 58"/>
          <p:cNvSpPr/>
          <p:nvPr/>
        </p:nvSpPr>
        <p:spPr>
          <a:xfrm>
            <a:off x="7379640" y="3246120"/>
            <a:ext cx="778680" cy="255960"/>
          </a:xfrm>
          <a:prstGeom prst="rect">
            <a:avLst/>
          </a:prstGeom>
          <a:noFill/>
          <a:ln w="9360">
            <a:noFill/>
          </a:ln>
        </p:spPr>
        <p:style>
          <a:lnRef idx="0"/>
          <a:fillRef idx="0"/>
          <a:effectRef idx="0"/>
          <a:fontRef idx="minor"/>
        </p:style>
      </p:sp>
      <p:sp>
        <p:nvSpPr>
          <p:cNvPr id="189" name="CustomShape 59"/>
          <p:cNvSpPr/>
          <p:nvPr/>
        </p:nvSpPr>
        <p:spPr>
          <a:xfrm>
            <a:off x="7385400" y="3250080"/>
            <a:ext cx="767520" cy="24768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800" spc="-1" strike="noStrike">
                <a:solidFill>
                  <a:srgbClr val="0000c8"/>
                </a:solidFill>
                <a:latin typeface="Segoe UI"/>
              </a:rPr>
              <a:t>sbin</a:t>
            </a:r>
            <a:endParaRPr b="0" lang="en-GB" sz="1800" spc="-1" strike="noStrike">
              <a:latin typeface="Arial"/>
            </a:endParaRPr>
          </a:p>
        </p:txBody>
      </p:sp>
      <p:sp>
        <p:nvSpPr>
          <p:cNvPr id="190" name="CustomShape 60"/>
          <p:cNvSpPr/>
          <p:nvPr/>
        </p:nvSpPr>
        <p:spPr>
          <a:xfrm>
            <a:off x="7379640" y="3567240"/>
            <a:ext cx="778680" cy="257040"/>
          </a:xfrm>
          <a:prstGeom prst="rect">
            <a:avLst/>
          </a:prstGeom>
          <a:noFill/>
          <a:ln w="9360">
            <a:noFill/>
          </a:ln>
        </p:spPr>
        <p:style>
          <a:lnRef idx="0"/>
          <a:fillRef idx="0"/>
          <a:effectRef idx="0"/>
          <a:fontRef idx="minor"/>
        </p:style>
      </p:sp>
      <p:sp>
        <p:nvSpPr>
          <p:cNvPr id="191" name="CustomShape 61"/>
          <p:cNvSpPr/>
          <p:nvPr/>
        </p:nvSpPr>
        <p:spPr>
          <a:xfrm>
            <a:off x="7385400" y="3570840"/>
            <a:ext cx="767520" cy="24948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share</a:t>
            </a:r>
            <a:endParaRPr b="0" lang="en-GB" sz="1600" spc="-1" strike="noStrike">
              <a:latin typeface="Arial"/>
            </a:endParaRPr>
          </a:p>
        </p:txBody>
      </p:sp>
      <p:sp>
        <p:nvSpPr>
          <p:cNvPr id="192" name="CustomShape 62"/>
          <p:cNvSpPr/>
          <p:nvPr/>
        </p:nvSpPr>
        <p:spPr>
          <a:xfrm>
            <a:off x="7379640" y="3889800"/>
            <a:ext cx="778680" cy="255600"/>
          </a:xfrm>
          <a:prstGeom prst="rect">
            <a:avLst/>
          </a:prstGeom>
          <a:noFill/>
          <a:ln w="9360">
            <a:noFill/>
          </a:ln>
        </p:spPr>
        <p:style>
          <a:lnRef idx="0"/>
          <a:fillRef idx="0"/>
          <a:effectRef idx="0"/>
          <a:fontRef idx="minor"/>
        </p:style>
      </p:sp>
      <p:sp>
        <p:nvSpPr>
          <p:cNvPr id="193" name="CustomShape 63"/>
          <p:cNvSpPr/>
          <p:nvPr/>
        </p:nvSpPr>
        <p:spPr>
          <a:xfrm>
            <a:off x="7385400" y="3893400"/>
            <a:ext cx="754920" cy="24804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2000" spc="-1" strike="noStrike">
                <a:solidFill>
                  <a:srgbClr val="0000c8"/>
                </a:solidFill>
                <a:latin typeface="Segoe UI"/>
              </a:rPr>
              <a:t>src</a:t>
            </a:r>
            <a:endParaRPr b="0" lang="en-GB" sz="2000" spc="-1" strike="noStrike">
              <a:latin typeface="Arial"/>
            </a:endParaRPr>
          </a:p>
        </p:txBody>
      </p:sp>
      <p:sp>
        <p:nvSpPr>
          <p:cNvPr id="194" name="CustomShape 64"/>
          <p:cNvSpPr/>
          <p:nvPr/>
        </p:nvSpPr>
        <p:spPr>
          <a:xfrm>
            <a:off x="7379640" y="4210920"/>
            <a:ext cx="778680" cy="255960"/>
          </a:xfrm>
          <a:prstGeom prst="rect">
            <a:avLst/>
          </a:prstGeom>
          <a:noFill/>
          <a:ln w="9360">
            <a:noFill/>
          </a:ln>
        </p:spPr>
        <p:style>
          <a:lnRef idx="0"/>
          <a:fillRef idx="0"/>
          <a:effectRef idx="0"/>
          <a:fontRef idx="minor"/>
        </p:style>
      </p:sp>
      <p:sp>
        <p:nvSpPr>
          <p:cNvPr id="195" name="CustomShape 65"/>
          <p:cNvSpPr/>
          <p:nvPr/>
        </p:nvSpPr>
        <p:spPr>
          <a:xfrm>
            <a:off x="7385400" y="4219920"/>
            <a:ext cx="767520" cy="249480"/>
          </a:xfrm>
          <a:prstGeom prst="rect">
            <a:avLst/>
          </a:prstGeom>
          <a:noFill/>
          <a:ln w="11160">
            <a:solidFill>
              <a:srgbClr val="000000"/>
            </a:solidFill>
            <a:miter/>
          </a:ln>
        </p:spPr>
        <p:style>
          <a:lnRef idx="0"/>
          <a:fillRef idx="0"/>
          <a:effectRef idx="0"/>
          <a:fontRef idx="minor"/>
        </p:style>
        <p:txBody>
          <a:bodyPr wrap="none" lIns="90000" rIns="90000" tIns="45000" bIns="252000" anchor="ctr"/>
          <a:p>
            <a:pPr>
              <a:lnSpc>
                <a:spcPct val="100000"/>
              </a:lnSpc>
            </a:pPr>
            <a:r>
              <a:rPr b="1" lang="en-GB" sz="2800" spc="-1" strike="noStrike">
                <a:solidFill>
                  <a:srgbClr val="565759"/>
                </a:solidFill>
                <a:latin typeface="Segoe UI"/>
              </a:rPr>
              <a:t>…</a:t>
            </a:r>
            <a:endParaRPr b="0" lang="en-GB" sz="2800" spc="-1" strike="noStrike">
              <a:latin typeface="Arial"/>
            </a:endParaRPr>
          </a:p>
        </p:txBody>
      </p:sp>
      <p:sp>
        <p:nvSpPr>
          <p:cNvPr id="196" name="CustomShape 66"/>
          <p:cNvSpPr/>
          <p:nvPr/>
        </p:nvSpPr>
        <p:spPr>
          <a:xfrm>
            <a:off x="7137720" y="2140560"/>
            <a:ext cx="779400" cy="257040"/>
          </a:xfrm>
          <a:prstGeom prst="rect">
            <a:avLst/>
          </a:prstGeom>
          <a:noFill/>
          <a:ln w="9360">
            <a:noFill/>
          </a:ln>
        </p:spPr>
        <p:style>
          <a:lnRef idx="0"/>
          <a:fillRef idx="0"/>
          <a:effectRef idx="0"/>
          <a:fontRef idx="minor"/>
        </p:style>
      </p:sp>
      <p:sp>
        <p:nvSpPr>
          <p:cNvPr id="197" name="CustomShape 67"/>
          <p:cNvSpPr/>
          <p:nvPr/>
        </p:nvSpPr>
        <p:spPr>
          <a:xfrm>
            <a:off x="8047080" y="2150640"/>
            <a:ext cx="750960" cy="442440"/>
          </a:xfrm>
          <a:prstGeom prst="rect">
            <a:avLst/>
          </a:prstGeom>
          <a:noFill/>
          <a:ln w="9360">
            <a:noFill/>
          </a:ln>
        </p:spPr>
        <p:style>
          <a:lnRef idx="0"/>
          <a:fillRef idx="0"/>
          <a:effectRef idx="0"/>
          <a:fontRef idx="minor"/>
        </p:style>
      </p:sp>
      <p:sp>
        <p:nvSpPr>
          <p:cNvPr id="198" name="CustomShape 68"/>
          <p:cNvSpPr/>
          <p:nvPr/>
        </p:nvSpPr>
        <p:spPr>
          <a:xfrm>
            <a:off x="8004240" y="2144160"/>
            <a:ext cx="769680" cy="23580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1600" spc="-1" strike="noStrike">
                <a:solidFill>
                  <a:srgbClr val="0000c8"/>
                </a:solidFill>
                <a:latin typeface="Segoe UI"/>
              </a:rPr>
              <a:t>proc</a:t>
            </a:r>
            <a:endParaRPr b="0" lang="en-GB" sz="1600" spc="-1" strike="noStrike">
              <a:latin typeface="Arial"/>
            </a:endParaRPr>
          </a:p>
        </p:txBody>
      </p:sp>
      <p:sp>
        <p:nvSpPr>
          <p:cNvPr id="199" name="CustomShape 69"/>
          <p:cNvSpPr/>
          <p:nvPr/>
        </p:nvSpPr>
        <p:spPr>
          <a:xfrm>
            <a:off x="4195440" y="1480320"/>
            <a:ext cx="816120" cy="266040"/>
          </a:xfrm>
          <a:prstGeom prst="rect">
            <a:avLst/>
          </a:prstGeom>
          <a:gradFill rotWithShape="0">
            <a:gsLst>
              <a:gs pos="0">
                <a:srgbClr val="ffffff"/>
              </a:gs>
              <a:gs pos="100000">
                <a:srgbClr val="eeefd7"/>
              </a:gs>
            </a:gsLst>
            <a:path path="rect"/>
          </a:gradFill>
          <a:ln w="9360">
            <a:solidFill>
              <a:srgbClr val="808080"/>
            </a:solidFill>
            <a:round/>
          </a:ln>
          <a:effectLst>
            <a:outerShdw dist="35638" dir="2700000">
              <a:srgbClr val="adadad"/>
            </a:outerShdw>
          </a:effectLst>
        </p:spPr>
        <p:style>
          <a:lnRef idx="0"/>
          <a:fillRef idx="0"/>
          <a:effectRef idx="0"/>
          <a:fontRef idx="minor"/>
        </p:style>
        <p:txBody>
          <a:bodyPr wrap="none" lIns="90000" rIns="90000" tIns="45000" bIns="45000" anchor="ctr"/>
          <a:p>
            <a:pPr marL="228600">
              <a:lnSpc>
                <a:spcPct val="100000"/>
              </a:lnSpc>
            </a:pPr>
            <a:r>
              <a:rPr b="1" lang="en-GB" sz="2000" spc="-1" strike="noStrike">
                <a:solidFill>
                  <a:srgbClr val="3333cc"/>
                </a:solidFill>
                <a:latin typeface="Lucida Console"/>
              </a:rPr>
              <a:t>/</a:t>
            </a:r>
            <a:endParaRPr b="0" lang="en-GB" sz="2000" spc="-1" strike="noStrike">
              <a:latin typeface="Arial"/>
            </a:endParaRPr>
          </a:p>
        </p:txBody>
      </p:sp>
      <p:sp>
        <p:nvSpPr>
          <p:cNvPr id="200" name="CustomShape 70"/>
          <p:cNvSpPr/>
          <p:nvPr/>
        </p:nvSpPr>
        <p:spPr>
          <a:xfrm>
            <a:off x="1155240" y="4002120"/>
            <a:ext cx="1102320" cy="240840"/>
          </a:xfrm>
          <a:prstGeom prst="rect">
            <a:avLst/>
          </a:prstGeom>
          <a:noFill/>
          <a:ln w="11160">
            <a:solidFill>
              <a:srgbClr val="000000"/>
            </a:solidFill>
            <a:miter/>
          </a:ln>
        </p:spPr>
        <p:style>
          <a:lnRef idx="0"/>
          <a:fillRef idx="0"/>
          <a:effectRef idx="0"/>
          <a:fontRef idx="minor"/>
        </p:style>
        <p:txBody>
          <a:bodyPr wrap="none" lIns="90000" rIns="90000" tIns="45000" bIns="45000" anchor="ctr"/>
          <a:p>
            <a:pPr>
              <a:lnSpc>
                <a:spcPct val="100000"/>
              </a:lnSpc>
            </a:pPr>
            <a:r>
              <a:rPr b="1" lang="en-GB" sz="1800" spc="-1" strike="noStrike">
                <a:solidFill>
                  <a:srgbClr val="0000c8"/>
                </a:solidFill>
                <a:latin typeface="Segoe UI"/>
              </a:rPr>
              <a:t>udev</a:t>
            </a:r>
            <a:endParaRPr b="0" lang="en-GB" sz="1800" spc="-1" strike="noStrike">
              <a:latin typeface="Arial"/>
            </a:endParaRPr>
          </a:p>
        </p:txBody>
      </p:sp>
      <p:sp>
        <p:nvSpPr>
          <p:cNvPr id="201" name="CustomShape 71"/>
          <p:cNvSpPr/>
          <p:nvPr/>
        </p:nvSpPr>
        <p:spPr>
          <a:xfrm>
            <a:off x="4464000" y="2860920"/>
            <a:ext cx="1198440" cy="579960"/>
          </a:xfrm>
          <a:prstGeom prst="rect">
            <a:avLst/>
          </a:prstGeom>
          <a:noFill/>
          <a:ln w="9360">
            <a:noFill/>
          </a:ln>
        </p:spPr>
        <p:style>
          <a:lnRef idx="0"/>
          <a:fillRef idx="0"/>
          <a:effectRef idx="0"/>
          <a:fontRef idx="minor"/>
        </p:style>
        <p:txBody>
          <a:bodyPr lIns="95400" rIns="95400" tIns="91440" bIns="50760" anchor="ctr"/>
          <a:p>
            <a:pPr algn="ctr">
              <a:lnSpc>
                <a:spcPct val="80000"/>
              </a:lnSpc>
            </a:pPr>
            <a:r>
              <a:rPr b="0" i="1" lang="en-GB" sz="1800" spc="-1" strike="noStrike">
                <a:solidFill>
                  <a:srgbClr val="565759"/>
                </a:solidFill>
                <a:latin typeface="Segoe UI"/>
              </a:rPr>
              <a:t>admin binaries</a:t>
            </a:r>
            <a:endParaRPr b="0" lang="en-GB" sz="1800" spc="-1" strike="noStrike">
              <a:latin typeface="Arial"/>
            </a:endParaRPr>
          </a:p>
        </p:txBody>
      </p:sp>
      <p:sp>
        <p:nvSpPr>
          <p:cNvPr id="202" name="Line 72"/>
          <p:cNvSpPr/>
          <p:nvPr/>
        </p:nvSpPr>
        <p:spPr>
          <a:xfrm flipH="1">
            <a:off x="4588200" y="1758240"/>
            <a:ext cx="3960" cy="186480"/>
          </a:xfrm>
          <a:prstGeom prst="line">
            <a:avLst/>
          </a:prstGeom>
          <a:ln w="12600">
            <a:solidFill>
              <a:srgbClr val="0000c8"/>
            </a:solidFill>
            <a:round/>
          </a:ln>
        </p:spPr>
        <p:style>
          <a:lnRef idx="0"/>
          <a:fillRef idx="0"/>
          <a:effectRef idx="0"/>
          <a:fontRef idx="minor"/>
        </p:style>
      </p:sp>
      <p:sp>
        <p:nvSpPr>
          <p:cNvPr id="203" name="Line 73"/>
          <p:cNvSpPr/>
          <p:nvPr/>
        </p:nvSpPr>
        <p:spPr>
          <a:xfrm>
            <a:off x="451080" y="1944720"/>
            <a:ext cx="360" cy="205560"/>
          </a:xfrm>
          <a:prstGeom prst="line">
            <a:avLst/>
          </a:prstGeom>
          <a:ln w="12600">
            <a:solidFill>
              <a:srgbClr val="0000c8"/>
            </a:solidFill>
            <a:round/>
          </a:ln>
        </p:spPr>
        <p:style>
          <a:lnRef idx="0"/>
          <a:fillRef idx="0"/>
          <a:effectRef idx="0"/>
          <a:fontRef idx="minor"/>
        </p:style>
      </p:sp>
      <p:sp>
        <p:nvSpPr>
          <p:cNvPr id="204" name="Line 74"/>
          <p:cNvSpPr/>
          <p:nvPr/>
        </p:nvSpPr>
        <p:spPr>
          <a:xfrm>
            <a:off x="1301040" y="1944720"/>
            <a:ext cx="360" cy="205560"/>
          </a:xfrm>
          <a:prstGeom prst="line">
            <a:avLst/>
          </a:prstGeom>
          <a:ln w="12600">
            <a:solidFill>
              <a:srgbClr val="0000c8"/>
            </a:solidFill>
            <a:round/>
          </a:ln>
        </p:spPr>
        <p:style>
          <a:lnRef idx="0"/>
          <a:fillRef idx="0"/>
          <a:effectRef idx="0"/>
          <a:fontRef idx="minor"/>
        </p:style>
      </p:sp>
      <p:sp>
        <p:nvSpPr>
          <p:cNvPr id="205" name="Line 75"/>
          <p:cNvSpPr/>
          <p:nvPr/>
        </p:nvSpPr>
        <p:spPr>
          <a:xfrm>
            <a:off x="2190600" y="1944720"/>
            <a:ext cx="360" cy="199440"/>
          </a:xfrm>
          <a:prstGeom prst="line">
            <a:avLst/>
          </a:prstGeom>
          <a:ln w="12600">
            <a:solidFill>
              <a:srgbClr val="0000c8"/>
            </a:solidFill>
            <a:round/>
          </a:ln>
        </p:spPr>
        <p:style>
          <a:lnRef idx="0"/>
          <a:fillRef idx="0"/>
          <a:effectRef idx="0"/>
          <a:fontRef idx="minor"/>
        </p:style>
      </p:sp>
      <p:sp>
        <p:nvSpPr>
          <p:cNvPr id="206" name="Line 76"/>
          <p:cNvSpPr/>
          <p:nvPr/>
        </p:nvSpPr>
        <p:spPr>
          <a:xfrm>
            <a:off x="3065400" y="1944720"/>
            <a:ext cx="360" cy="199440"/>
          </a:xfrm>
          <a:prstGeom prst="line">
            <a:avLst/>
          </a:prstGeom>
          <a:ln w="12600">
            <a:solidFill>
              <a:srgbClr val="0000c8"/>
            </a:solidFill>
            <a:round/>
          </a:ln>
        </p:spPr>
        <p:style>
          <a:lnRef idx="0"/>
          <a:fillRef idx="0"/>
          <a:effectRef idx="0"/>
          <a:fontRef idx="minor"/>
        </p:style>
      </p:sp>
      <p:sp>
        <p:nvSpPr>
          <p:cNvPr id="207" name="Line 77"/>
          <p:cNvSpPr/>
          <p:nvPr/>
        </p:nvSpPr>
        <p:spPr>
          <a:xfrm>
            <a:off x="4008600" y="1944720"/>
            <a:ext cx="360" cy="195480"/>
          </a:xfrm>
          <a:prstGeom prst="line">
            <a:avLst/>
          </a:prstGeom>
          <a:ln w="12600">
            <a:solidFill>
              <a:srgbClr val="0000c8"/>
            </a:solidFill>
            <a:round/>
          </a:ln>
        </p:spPr>
        <p:style>
          <a:lnRef idx="0"/>
          <a:fillRef idx="0"/>
          <a:effectRef idx="0"/>
          <a:fontRef idx="minor"/>
        </p:style>
      </p:sp>
      <p:sp>
        <p:nvSpPr>
          <p:cNvPr id="208" name="Line 78"/>
          <p:cNvSpPr/>
          <p:nvPr/>
        </p:nvSpPr>
        <p:spPr>
          <a:xfrm>
            <a:off x="4910400" y="1944720"/>
            <a:ext cx="360" cy="195480"/>
          </a:xfrm>
          <a:prstGeom prst="line">
            <a:avLst/>
          </a:prstGeom>
          <a:ln w="12600">
            <a:solidFill>
              <a:srgbClr val="0000c8"/>
            </a:solidFill>
            <a:round/>
          </a:ln>
        </p:spPr>
        <p:style>
          <a:lnRef idx="0"/>
          <a:fillRef idx="0"/>
          <a:effectRef idx="0"/>
          <a:fontRef idx="minor"/>
        </p:style>
      </p:sp>
      <p:sp>
        <p:nvSpPr>
          <p:cNvPr id="209" name="Line 79"/>
          <p:cNvSpPr/>
          <p:nvPr/>
        </p:nvSpPr>
        <p:spPr>
          <a:xfrm>
            <a:off x="5748120" y="1944720"/>
            <a:ext cx="360" cy="205560"/>
          </a:xfrm>
          <a:prstGeom prst="line">
            <a:avLst/>
          </a:prstGeom>
          <a:ln w="12600">
            <a:solidFill>
              <a:srgbClr val="0000c8"/>
            </a:solidFill>
            <a:round/>
          </a:ln>
        </p:spPr>
        <p:style>
          <a:lnRef idx="0"/>
          <a:fillRef idx="0"/>
          <a:effectRef idx="0"/>
          <a:fontRef idx="minor"/>
        </p:style>
      </p:sp>
      <p:sp>
        <p:nvSpPr>
          <p:cNvPr id="210" name="Line 80"/>
          <p:cNvSpPr/>
          <p:nvPr/>
        </p:nvSpPr>
        <p:spPr>
          <a:xfrm>
            <a:off x="6693840" y="1944720"/>
            <a:ext cx="360" cy="195480"/>
          </a:xfrm>
          <a:prstGeom prst="line">
            <a:avLst/>
          </a:prstGeom>
          <a:ln w="12600">
            <a:solidFill>
              <a:srgbClr val="0000c8"/>
            </a:solidFill>
            <a:round/>
          </a:ln>
        </p:spPr>
        <p:style>
          <a:lnRef idx="0"/>
          <a:fillRef idx="0"/>
          <a:effectRef idx="0"/>
          <a:fontRef idx="minor"/>
        </p:style>
      </p:sp>
      <p:sp>
        <p:nvSpPr>
          <p:cNvPr id="211" name="Line 81"/>
          <p:cNvSpPr/>
          <p:nvPr/>
        </p:nvSpPr>
        <p:spPr>
          <a:xfrm>
            <a:off x="7561080" y="1944720"/>
            <a:ext cx="360" cy="195480"/>
          </a:xfrm>
          <a:prstGeom prst="line">
            <a:avLst/>
          </a:prstGeom>
          <a:ln w="12600">
            <a:solidFill>
              <a:srgbClr val="0000c8"/>
            </a:solidFill>
            <a:round/>
          </a:ln>
        </p:spPr>
        <p:style>
          <a:lnRef idx="0"/>
          <a:fillRef idx="0"/>
          <a:effectRef idx="0"/>
          <a:fontRef idx="minor"/>
        </p:style>
      </p:sp>
      <p:sp>
        <p:nvSpPr>
          <p:cNvPr id="212" name="Line 82"/>
          <p:cNvSpPr/>
          <p:nvPr/>
        </p:nvSpPr>
        <p:spPr>
          <a:xfrm>
            <a:off x="8399160" y="1944720"/>
            <a:ext cx="360" cy="199440"/>
          </a:xfrm>
          <a:prstGeom prst="line">
            <a:avLst/>
          </a:prstGeom>
          <a:ln w="12600">
            <a:solidFill>
              <a:srgbClr val="0000c8"/>
            </a:solidFill>
            <a:round/>
          </a:ln>
        </p:spPr>
        <p:style>
          <a:lnRef idx="0"/>
          <a:fillRef idx="0"/>
          <a:effectRef idx="0"/>
          <a:fontRef idx="minor"/>
        </p:style>
      </p:sp>
      <p:sp>
        <p:nvSpPr>
          <p:cNvPr id="213" name="Line 83"/>
          <p:cNvSpPr/>
          <p:nvPr/>
        </p:nvSpPr>
        <p:spPr>
          <a:xfrm>
            <a:off x="1018440" y="2394000"/>
            <a:ext cx="0" cy="2270520"/>
          </a:xfrm>
          <a:prstGeom prst="line">
            <a:avLst/>
          </a:prstGeom>
          <a:ln w="12600">
            <a:solidFill>
              <a:srgbClr val="0000c8"/>
            </a:solidFill>
            <a:round/>
          </a:ln>
        </p:spPr>
        <p:style>
          <a:lnRef idx="0"/>
          <a:fillRef idx="0"/>
          <a:effectRef idx="0"/>
          <a:fontRef idx="minor"/>
        </p:style>
      </p:sp>
      <p:sp>
        <p:nvSpPr>
          <p:cNvPr id="214" name="Line 84"/>
          <p:cNvSpPr/>
          <p:nvPr/>
        </p:nvSpPr>
        <p:spPr>
          <a:xfrm>
            <a:off x="2769480" y="2386440"/>
            <a:ext cx="360" cy="632160"/>
          </a:xfrm>
          <a:prstGeom prst="line">
            <a:avLst/>
          </a:prstGeom>
          <a:ln w="12600">
            <a:solidFill>
              <a:srgbClr val="0000c8"/>
            </a:solidFill>
            <a:round/>
          </a:ln>
        </p:spPr>
        <p:style>
          <a:lnRef idx="0"/>
          <a:fillRef idx="0"/>
          <a:effectRef idx="0"/>
          <a:fontRef idx="minor"/>
        </p:style>
      </p:sp>
      <p:sp>
        <p:nvSpPr>
          <p:cNvPr id="215" name="Line 85"/>
          <p:cNvSpPr/>
          <p:nvPr/>
        </p:nvSpPr>
        <p:spPr>
          <a:xfrm>
            <a:off x="3714840" y="2397600"/>
            <a:ext cx="0" cy="1869840"/>
          </a:xfrm>
          <a:prstGeom prst="line">
            <a:avLst/>
          </a:prstGeom>
          <a:ln w="12600">
            <a:solidFill>
              <a:srgbClr val="0000c8"/>
            </a:solidFill>
            <a:round/>
          </a:ln>
        </p:spPr>
        <p:style>
          <a:lnRef idx="0"/>
          <a:fillRef idx="0"/>
          <a:effectRef idx="0"/>
          <a:fontRef idx="minor"/>
        </p:style>
      </p:sp>
      <p:sp>
        <p:nvSpPr>
          <p:cNvPr id="216" name="Line 86"/>
          <p:cNvSpPr/>
          <p:nvPr/>
        </p:nvSpPr>
        <p:spPr>
          <a:xfrm>
            <a:off x="7221960" y="2741760"/>
            <a:ext cx="157320" cy="360"/>
          </a:xfrm>
          <a:prstGeom prst="line">
            <a:avLst/>
          </a:prstGeom>
          <a:ln w="12600">
            <a:solidFill>
              <a:srgbClr val="0000c8"/>
            </a:solidFill>
            <a:round/>
          </a:ln>
        </p:spPr>
        <p:style>
          <a:lnRef idx="0"/>
          <a:fillRef idx="0"/>
          <a:effectRef idx="0"/>
          <a:fontRef idx="minor"/>
        </p:style>
      </p:sp>
      <p:sp>
        <p:nvSpPr>
          <p:cNvPr id="217" name="Line 87"/>
          <p:cNvSpPr/>
          <p:nvPr/>
        </p:nvSpPr>
        <p:spPr>
          <a:xfrm>
            <a:off x="7221960" y="3026520"/>
            <a:ext cx="157320" cy="360"/>
          </a:xfrm>
          <a:prstGeom prst="line">
            <a:avLst/>
          </a:prstGeom>
          <a:ln w="12600">
            <a:solidFill>
              <a:srgbClr val="0000c8"/>
            </a:solidFill>
            <a:round/>
          </a:ln>
        </p:spPr>
        <p:style>
          <a:lnRef idx="0"/>
          <a:fillRef idx="0"/>
          <a:effectRef idx="0"/>
          <a:fontRef idx="minor"/>
        </p:style>
      </p:sp>
      <p:sp>
        <p:nvSpPr>
          <p:cNvPr id="218" name="Line 88"/>
          <p:cNvSpPr/>
          <p:nvPr/>
        </p:nvSpPr>
        <p:spPr>
          <a:xfrm>
            <a:off x="7221960" y="3367440"/>
            <a:ext cx="170280" cy="360"/>
          </a:xfrm>
          <a:prstGeom prst="line">
            <a:avLst/>
          </a:prstGeom>
          <a:ln w="12600">
            <a:solidFill>
              <a:srgbClr val="0000c8"/>
            </a:solidFill>
            <a:round/>
          </a:ln>
        </p:spPr>
        <p:style>
          <a:lnRef idx="0"/>
          <a:fillRef idx="0"/>
          <a:effectRef idx="0"/>
          <a:fontRef idx="minor"/>
        </p:style>
      </p:sp>
      <p:sp>
        <p:nvSpPr>
          <p:cNvPr id="219" name="Line 89"/>
          <p:cNvSpPr/>
          <p:nvPr/>
        </p:nvSpPr>
        <p:spPr>
          <a:xfrm>
            <a:off x="7221960" y="3709080"/>
            <a:ext cx="162720" cy="360"/>
          </a:xfrm>
          <a:prstGeom prst="line">
            <a:avLst/>
          </a:prstGeom>
          <a:ln w="12600">
            <a:solidFill>
              <a:srgbClr val="0000c8"/>
            </a:solidFill>
            <a:round/>
          </a:ln>
        </p:spPr>
        <p:style>
          <a:lnRef idx="0"/>
          <a:fillRef idx="0"/>
          <a:effectRef idx="0"/>
          <a:fontRef idx="minor"/>
        </p:style>
      </p:sp>
      <p:sp>
        <p:nvSpPr>
          <p:cNvPr id="220" name="Line 90"/>
          <p:cNvSpPr/>
          <p:nvPr/>
        </p:nvSpPr>
        <p:spPr>
          <a:xfrm>
            <a:off x="7221960" y="3993840"/>
            <a:ext cx="157320" cy="360"/>
          </a:xfrm>
          <a:prstGeom prst="line">
            <a:avLst/>
          </a:prstGeom>
          <a:ln w="12600">
            <a:solidFill>
              <a:srgbClr val="0000c8"/>
            </a:solidFill>
            <a:round/>
          </a:ln>
        </p:spPr>
        <p:style>
          <a:lnRef idx="0"/>
          <a:fillRef idx="0"/>
          <a:effectRef idx="0"/>
          <a:fontRef idx="minor"/>
        </p:style>
      </p:sp>
      <p:sp>
        <p:nvSpPr>
          <p:cNvPr id="221" name="Line 91"/>
          <p:cNvSpPr/>
          <p:nvPr/>
        </p:nvSpPr>
        <p:spPr>
          <a:xfrm>
            <a:off x="7221960" y="4335120"/>
            <a:ext cx="157320" cy="360"/>
          </a:xfrm>
          <a:prstGeom prst="line">
            <a:avLst/>
          </a:prstGeom>
          <a:ln w="12600">
            <a:solidFill>
              <a:srgbClr val="0000c8"/>
            </a:solidFill>
            <a:round/>
          </a:ln>
        </p:spPr>
        <p:style>
          <a:lnRef idx="0"/>
          <a:fillRef idx="0"/>
          <a:effectRef idx="0"/>
          <a:fontRef idx="minor"/>
        </p:style>
      </p:sp>
      <p:sp>
        <p:nvSpPr>
          <p:cNvPr id="222" name="Line 92"/>
          <p:cNvSpPr/>
          <p:nvPr/>
        </p:nvSpPr>
        <p:spPr>
          <a:xfrm>
            <a:off x="5536080" y="2635920"/>
            <a:ext cx="155520" cy="360"/>
          </a:xfrm>
          <a:prstGeom prst="line">
            <a:avLst/>
          </a:prstGeom>
          <a:ln w="12600">
            <a:solidFill>
              <a:srgbClr val="0000c8"/>
            </a:solidFill>
            <a:round/>
          </a:ln>
        </p:spPr>
        <p:style>
          <a:lnRef idx="0"/>
          <a:fillRef idx="0"/>
          <a:effectRef idx="0"/>
          <a:fontRef idx="minor"/>
        </p:style>
      </p:sp>
      <p:sp>
        <p:nvSpPr>
          <p:cNvPr id="223" name="Line 93"/>
          <p:cNvSpPr/>
          <p:nvPr/>
        </p:nvSpPr>
        <p:spPr>
          <a:xfrm>
            <a:off x="5536080" y="2898360"/>
            <a:ext cx="161280" cy="360"/>
          </a:xfrm>
          <a:prstGeom prst="line">
            <a:avLst/>
          </a:prstGeom>
          <a:ln w="12600">
            <a:solidFill>
              <a:srgbClr val="0000c8"/>
            </a:solidFill>
            <a:round/>
          </a:ln>
        </p:spPr>
        <p:style>
          <a:lnRef idx="0"/>
          <a:fillRef idx="0"/>
          <a:effectRef idx="0"/>
          <a:fontRef idx="minor"/>
        </p:style>
      </p:sp>
      <p:sp>
        <p:nvSpPr>
          <p:cNvPr id="224" name="Line 94"/>
          <p:cNvSpPr/>
          <p:nvPr/>
        </p:nvSpPr>
        <p:spPr>
          <a:xfrm>
            <a:off x="5536080" y="3216960"/>
            <a:ext cx="155520" cy="360"/>
          </a:xfrm>
          <a:prstGeom prst="line">
            <a:avLst/>
          </a:prstGeom>
          <a:ln w="12600">
            <a:solidFill>
              <a:srgbClr val="0000c8"/>
            </a:solidFill>
            <a:round/>
          </a:ln>
        </p:spPr>
        <p:style>
          <a:lnRef idx="0"/>
          <a:fillRef idx="0"/>
          <a:effectRef idx="0"/>
          <a:fontRef idx="minor"/>
        </p:style>
      </p:sp>
      <p:sp>
        <p:nvSpPr>
          <p:cNvPr id="225" name="Line 95"/>
          <p:cNvSpPr/>
          <p:nvPr/>
        </p:nvSpPr>
        <p:spPr>
          <a:xfrm>
            <a:off x="5536080" y="3513240"/>
            <a:ext cx="155520" cy="360"/>
          </a:xfrm>
          <a:prstGeom prst="line">
            <a:avLst/>
          </a:prstGeom>
          <a:ln w="12600">
            <a:solidFill>
              <a:srgbClr val="0000c8"/>
            </a:solidFill>
            <a:round/>
          </a:ln>
        </p:spPr>
        <p:style>
          <a:lnRef idx="0"/>
          <a:fillRef idx="0"/>
          <a:effectRef idx="0"/>
          <a:fontRef idx="minor"/>
        </p:style>
      </p:sp>
      <p:sp>
        <p:nvSpPr>
          <p:cNvPr id="226" name="Line 96"/>
          <p:cNvSpPr/>
          <p:nvPr/>
        </p:nvSpPr>
        <p:spPr>
          <a:xfrm>
            <a:off x="5536080" y="3760200"/>
            <a:ext cx="161280" cy="360"/>
          </a:xfrm>
          <a:prstGeom prst="line">
            <a:avLst/>
          </a:prstGeom>
          <a:ln w="12600">
            <a:solidFill>
              <a:srgbClr val="0000c8"/>
            </a:solidFill>
            <a:round/>
          </a:ln>
        </p:spPr>
        <p:style>
          <a:lnRef idx="0"/>
          <a:fillRef idx="0"/>
          <a:effectRef idx="0"/>
          <a:fontRef idx="minor"/>
        </p:style>
      </p:sp>
      <p:sp>
        <p:nvSpPr>
          <p:cNvPr id="227" name="CustomShape 97"/>
          <p:cNvSpPr/>
          <p:nvPr/>
        </p:nvSpPr>
        <p:spPr>
          <a:xfrm>
            <a:off x="5686200" y="4257360"/>
            <a:ext cx="779040" cy="255600"/>
          </a:xfrm>
          <a:prstGeom prst="rect">
            <a:avLst/>
          </a:prstGeom>
          <a:noFill/>
          <a:ln w="9360">
            <a:noFill/>
          </a:ln>
        </p:spPr>
        <p:style>
          <a:lnRef idx="0"/>
          <a:fillRef idx="0"/>
          <a:effectRef idx="0"/>
          <a:fontRef idx="minor"/>
        </p:style>
      </p:sp>
      <p:sp>
        <p:nvSpPr>
          <p:cNvPr id="228" name="CustomShape 98"/>
          <p:cNvSpPr/>
          <p:nvPr/>
        </p:nvSpPr>
        <p:spPr>
          <a:xfrm>
            <a:off x="5691600" y="4260960"/>
            <a:ext cx="768240" cy="248400"/>
          </a:xfrm>
          <a:prstGeom prst="rect">
            <a:avLst/>
          </a:prstGeom>
          <a:noFill/>
          <a:ln w="11160">
            <a:solidFill>
              <a:srgbClr val="000000"/>
            </a:solidFill>
            <a:miter/>
          </a:ln>
        </p:spPr>
        <p:style>
          <a:lnRef idx="0"/>
          <a:fillRef idx="0"/>
          <a:effectRef idx="0"/>
          <a:fontRef idx="minor"/>
        </p:style>
        <p:txBody>
          <a:bodyPr wrap="none" lIns="90000" rIns="90000" tIns="45000" bIns="252000" anchor="ctr"/>
          <a:p>
            <a:pPr>
              <a:lnSpc>
                <a:spcPct val="100000"/>
              </a:lnSpc>
            </a:pPr>
            <a:r>
              <a:rPr b="1" lang="en-GB" sz="2800" spc="-1" strike="noStrike">
                <a:solidFill>
                  <a:srgbClr val="565759"/>
                </a:solidFill>
                <a:latin typeface="Segoe UI"/>
              </a:rPr>
              <a:t>…</a:t>
            </a:r>
            <a:endParaRPr b="0" lang="en-GB" sz="2800" spc="-1" strike="noStrike">
              <a:latin typeface="Arial"/>
            </a:endParaRPr>
          </a:p>
        </p:txBody>
      </p:sp>
      <p:sp>
        <p:nvSpPr>
          <p:cNvPr id="229" name="Line 99"/>
          <p:cNvSpPr/>
          <p:nvPr/>
        </p:nvSpPr>
        <p:spPr>
          <a:xfrm>
            <a:off x="5530680" y="4361400"/>
            <a:ext cx="160920" cy="360"/>
          </a:xfrm>
          <a:prstGeom prst="line">
            <a:avLst/>
          </a:prstGeom>
          <a:ln w="12600">
            <a:solidFill>
              <a:srgbClr val="0000c8"/>
            </a:solidFill>
            <a:round/>
          </a:ln>
        </p:spPr>
        <p:style>
          <a:lnRef idx="0"/>
          <a:fillRef idx="0"/>
          <a:effectRef idx="0"/>
          <a:fontRef idx="minor"/>
        </p:style>
      </p:sp>
      <p:sp>
        <p:nvSpPr>
          <p:cNvPr id="230" name="Line 100"/>
          <p:cNvSpPr/>
          <p:nvPr/>
        </p:nvSpPr>
        <p:spPr>
          <a:xfrm>
            <a:off x="5530680" y="2394000"/>
            <a:ext cx="360" cy="1967760"/>
          </a:xfrm>
          <a:prstGeom prst="line">
            <a:avLst/>
          </a:prstGeom>
          <a:ln w="12600">
            <a:solidFill>
              <a:srgbClr val="0000c8"/>
            </a:solidFill>
            <a:round/>
          </a:ln>
        </p:spPr>
        <p:style>
          <a:lnRef idx="0"/>
          <a:fillRef idx="0"/>
          <a:effectRef idx="0"/>
          <a:fontRef idx="minor"/>
        </p:style>
      </p:sp>
      <p:sp>
        <p:nvSpPr>
          <p:cNvPr id="231" name="Line 101"/>
          <p:cNvSpPr/>
          <p:nvPr/>
        </p:nvSpPr>
        <p:spPr>
          <a:xfrm>
            <a:off x="3714480" y="2673720"/>
            <a:ext cx="140400" cy="360"/>
          </a:xfrm>
          <a:prstGeom prst="line">
            <a:avLst/>
          </a:prstGeom>
          <a:ln w="12600">
            <a:solidFill>
              <a:srgbClr val="0000c8"/>
            </a:solidFill>
            <a:round/>
          </a:ln>
        </p:spPr>
        <p:style>
          <a:lnRef idx="0"/>
          <a:fillRef idx="0"/>
          <a:effectRef idx="0"/>
          <a:fontRef idx="minor"/>
        </p:style>
      </p:sp>
      <p:sp>
        <p:nvSpPr>
          <p:cNvPr id="232" name="Line 102"/>
          <p:cNvSpPr/>
          <p:nvPr/>
        </p:nvSpPr>
        <p:spPr>
          <a:xfrm>
            <a:off x="3714480" y="2958840"/>
            <a:ext cx="153720" cy="360"/>
          </a:xfrm>
          <a:prstGeom prst="line">
            <a:avLst/>
          </a:prstGeom>
          <a:ln w="12600">
            <a:solidFill>
              <a:srgbClr val="0000c8"/>
            </a:solidFill>
            <a:round/>
          </a:ln>
        </p:spPr>
        <p:style>
          <a:lnRef idx="0"/>
          <a:fillRef idx="0"/>
          <a:effectRef idx="0"/>
          <a:fontRef idx="minor"/>
        </p:style>
      </p:sp>
      <p:sp>
        <p:nvSpPr>
          <p:cNvPr id="233" name="Line 103"/>
          <p:cNvSpPr/>
          <p:nvPr/>
        </p:nvSpPr>
        <p:spPr>
          <a:xfrm>
            <a:off x="3714480" y="3299760"/>
            <a:ext cx="140400" cy="360"/>
          </a:xfrm>
          <a:prstGeom prst="line">
            <a:avLst/>
          </a:prstGeom>
          <a:ln w="12600">
            <a:solidFill>
              <a:srgbClr val="0000c8"/>
            </a:solidFill>
            <a:round/>
          </a:ln>
        </p:spPr>
        <p:style>
          <a:lnRef idx="0"/>
          <a:fillRef idx="0"/>
          <a:effectRef idx="0"/>
          <a:fontRef idx="minor"/>
        </p:style>
      </p:sp>
      <p:sp>
        <p:nvSpPr>
          <p:cNvPr id="234" name="Line 104"/>
          <p:cNvSpPr/>
          <p:nvPr/>
        </p:nvSpPr>
        <p:spPr>
          <a:xfrm>
            <a:off x="3714480" y="3641040"/>
            <a:ext cx="140400" cy="360"/>
          </a:xfrm>
          <a:prstGeom prst="line">
            <a:avLst/>
          </a:prstGeom>
          <a:ln w="12600">
            <a:solidFill>
              <a:srgbClr val="0000c8"/>
            </a:solidFill>
            <a:round/>
          </a:ln>
        </p:spPr>
        <p:style>
          <a:lnRef idx="0"/>
          <a:fillRef idx="0"/>
          <a:effectRef idx="0"/>
          <a:fontRef idx="minor"/>
        </p:style>
      </p:sp>
      <p:sp>
        <p:nvSpPr>
          <p:cNvPr id="235" name="Line 105"/>
          <p:cNvSpPr/>
          <p:nvPr/>
        </p:nvSpPr>
        <p:spPr>
          <a:xfrm>
            <a:off x="3714480" y="3925800"/>
            <a:ext cx="140400" cy="360"/>
          </a:xfrm>
          <a:prstGeom prst="line">
            <a:avLst/>
          </a:prstGeom>
          <a:ln w="12600">
            <a:solidFill>
              <a:srgbClr val="0000c8"/>
            </a:solidFill>
            <a:round/>
          </a:ln>
        </p:spPr>
        <p:style>
          <a:lnRef idx="0"/>
          <a:fillRef idx="0"/>
          <a:effectRef idx="0"/>
          <a:fontRef idx="minor"/>
        </p:style>
      </p:sp>
      <p:sp>
        <p:nvSpPr>
          <p:cNvPr id="236" name="Line 106"/>
          <p:cNvSpPr/>
          <p:nvPr/>
        </p:nvSpPr>
        <p:spPr>
          <a:xfrm>
            <a:off x="3714480" y="4267440"/>
            <a:ext cx="140400" cy="360"/>
          </a:xfrm>
          <a:prstGeom prst="line">
            <a:avLst/>
          </a:prstGeom>
          <a:ln w="12600">
            <a:solidFill>
              <a:srgbClr val="0000c8"/>
            </a:solidFill>
            <a:round/>
          </a:ln>
        </p:spPr>
        <p:style>
          <a:lnRef idx="0"/>
          <a:fillRef idx="0"/>
          <a:effectRef idx="0"/>
          <a:fontRef idx="minor"/>
        </p:style>
      </p:sp>
      <p:sp>
        <p:nvSpPr>
          <p:cNvPr id="237" name="Line 107"/>
          <p:cNvSpPr/>
          <p:nvPr/>
        </p:nvSpPr>
        <p:spPr>
          <a:xfrm>
            <a:off x="2769480" y="2733840"/>
            <a:ext cx="99360" cy="360"/>
          </a:xfrm>
          <a:prstGeom prst="line">
            <a:avLst/>
          </a:prstGeom>
          <a:ln w="12600">
            <a:solidFill>
              <a:srgbClr val="0000c8"/>
            </a:solidFill>
            <a:round/>
          </a:ln>
        </p:spPr>
        <p:style>
          <a:lnRef idx="0"/>
          <a:fillRef idx="0"/>
          <a:effectRef idx="0"/>
          <a:fontRef idx="minor"/>
        </p:style>
      </p:sp>
      <p:sp>
        <p:nvSpPr>
          <p:cNvPr id="238" name="Line 108"/>
          <p:cNvSpPr/>
          <p:nvPr/>
        </p:nvSpPr>
        <p:spPr>
          <a:xfrm>
            <a:off x="2769480" y="3018600"/>
            <a:ext cx="99360" cy="360"/>
          </a:xfrm>
          <a:prstGeom prst="line">
            <a:avLst/>
          </a:prstGeom>
          <a:ln w="12600">
            <a:solidFill>
              <a:srgbClr val="0000c8"/>
            </a:solidFill>
            <a:round/>
          </a:ln>
        </p:spPr>
        <p:style>
          <a:lnRef idx="0"/>
          <a:fillRef idx="0"/>
          <a:effectRef idx="0"/>
          <a:fontRef idx="minor"/>
        </p:style>
      </p:sp>
      <p:sp>
        <p:nvSpPr>
          <p:cNvPr id="239" name="Line 109"/>
          <p:cNvSpPr/>
          <p:nvPr/>
        </p:nvSpPr>
        <p:spPr>
          <a:xfrm>
            <a:off x="1018440" y="2651040"/>
            <a:ext cx="115920" cy="360"/>
          </a:xfrm>
          <a:prstGeom prst="line">
            <a:avLst/>
          </a:prstGeom>
          <a:ln w="12600">
            <a:solidFill>
              <a:srgbClr val="0000c8"/>
            </a:solidFill>
            <a:round/>
          </a:ln>
        </p:spPr>
        <p:style>
          <a:lnRef idx="0"/>
          <a:fillRef idx="0"/>
          <a:effectRef idx="0"/>
          <a:fontRef idx="minor"/>
        </p:style>
      </p:sp>
      <p:sp>
        <p:nvSpPr>
          <p:cNvPr id="240" name="Line 110"/>
          <p:cNvSpPr/>
          <p:nvPr/>
        </p:nvSpPr>
        <p:spPr>
          <a:xfrm>
            <a:off x="1018440" y="2913480"/>
            <a:ext cx="115920" cy="360"/>
          </a:xfrm>
          <a:prstGeom prst="line">
            <a:avLst/>
          </a:prstGeom>
          <a:ln w="12600">
            <a:solidFill>
              <a:srgbClr val="0000c8"/>
            </a:solidFill>
            <a:round/>
          </a:ln>
        </p:spPr>
        <p:style>
          <a:lnRef idx="0"/>
          <a:fillRef idx="0"/>
          <a:effectRef idx="0"/>
          <a:fontRef idx="minor"/>
        </p:style>
      </p:sp>
      <p:sp>
        <p:nvSpPr>
          <p:cNvPr id="241" name="Line 111"/>
          <p:cNvSpPr/>
          <p:nvPr/>
        </p:nvSpPr>
        <p:spPr>
          <a:xfrm>
            <a:off x="1018440" y="3194640"/>
            <a:ext cx="115920" cy="360"/>
          </a:xfrm>
          <a:prstGeom prst="line">
            <a:avLst/>
          </a:prstGeom>
          <a:ln w="12600">
            <a:solidFill>
              <a:srgbClr val="0000c8"/>
            </a:solidFill>
            <a:round/>
          </a:ln>
        </p:spPr>
        <p:style>
          <a:lnRef idx="0"/>
          <a:fillRef idx="0"/>
          <a:effectRef idx="0"/>
          <a:fontRef idx="minor"/>
        </p:style>
      </p:sp>
      <p:sp>
        <p:nvSpPr>
          <p:cNvPr id="242" name="Line 112"/>
          <p:cNvSpPr/>
          <p:nvPr/>
        </p:nvSpPr>
        <p:spPr>
          <a:xfrm>
            <a:off x="1018440" y="3505680"/>
            <a:ext cx="134640" cy="360"/>
          </a:xfrm>
          <a:prstGeom prst="line">
            <a:avLst/>
          </a:prstGeom>
          <a:ln w="12600">
            <a:solidFill>
              <a:srgbClr val="0000c8"/>
            </a:solidFill>
            <a:round/>
          </a:ln>
        </p:spPr>
        <p:style>
          <a:lnRef idx="0"/>
          <a:fillRef idx="0"/>
          <a:effectRef idx="0"/>
          <a:fontRef idx="minor"/>
        </p:style>
      </p:sp>
      <p:sp>
        <p:nvSpPr>
          <p:cNvPr id="243" name="Line 113"/>
          <p:cNvSpPr/>
          <p:nvPr/>
        </p:nvSpPr>
        <p:spPr>
          <a:xfrm>
            <a:off x="1018440" y="3813120"/>
            <a:ext cx="115920" cy="360"/>
          </a:xfrm>
          <a:prstGeom prst="line">
            <a:avLst/>
          </a:prstGeom>
          <a:ln w="12600">
            <a:solidFill>
              <a:srgbClr val="0000c8"/>
            </a:solidFill>
            <a:round/>
          </a:ln>
        </p:spPr>
        <p:style>
          <a:lnRef idx="0"/>
          <a:fillRef idx="0"/>
          <a:effectRef idx="0"/>
          <a:fontRef idx="minor"/>
        </p:style>
      </p:sp>
      <p:sp>
        <p:nvSpPr>
          <p:cNvPr id="244" name="Line 114"/>
          <p:cNvSpPr/>
          <p:nvPr/>
        </p:nvSpPr>
        <p:spPr>
          <a:xfrm>
            <a:off x="1018440" y="4105440"/>
            <a:ext cx="134640" cy="360"/>
          </a:xfrm>
          <a:prstGeom prst="line">
            <a:avLst/>
          </a:prstGeom>
          <a:ln w="12600">
            <a:solidFill>
              <a:srgbClr val="0000c8"/>
            </a:solidFill>
            <a:round/>
          </a:ln>
        </p:spPr>
        <p:style>
          <a:lnRef idx="0"/>
          <a:fillRef idx="0"/>
          <a:effectRef idx="0"/>
          <a:fontRef idx="minor"/>
        </p:style>
      </p:sp>
      <p:sp>
        <p:nvSpPr>
          <p:cNvPr id="245" name="CustomShape 115"/>
          <p:cNvSpPr/>
          <p:nvPr/>
        </p:nvSpPr>
        <p:spPr>
          <a:xfrm>
            <a:off x="765360" y="1328760"/>
            <a:ext cx="3070080" cy="579960"/>
          </a:xfrm>
          <a:prstGeom prst="rect">
            <a:avLst/>
          </a:prstGeom>
          <a:noFill/>
          <a:ln w="9360">
            <a:noFill/>
          </a:ln>
        </p:spPr>
        <p:style>
          <a:lnRef idx="0"/>
          <a:fillRef idx="0"/>
          <a:effectRef idx="0"/>
          <a:fontRef idx="minor"/>
        </p:style>
        <p:txBody>
          <a:bodyPr lIns="95400" rIns="95400" tIns="91440" bIns="50760" anchor="ctr"/>
          <a:p>
            <a:pPr algn="ctr">
              <a:lnSpc>
                <a:spcPct val="80000"/>
              </a:lnSpc>
            </a:pPr>
            <a:r>
              <a:rPr b="0" i="1" lang="en-GB" sz="1800" spc="-1" strike="noStrike">
                <a:solidFill>
                  <a:srgbClr val="565759"/>
                </a:solidFill>
                <a:latin typeface="Segoe UI"/>
              </a:rPr>
              <a:t>the root of the entire filesystem</a:t>
            </a:r>
            <a:endParaRPr b="0" lang="en-GB" sz="1800" spc="-1" strike="noStrike">
              <a:latin typeface="Arial"/>
            </a:endParaRPr>
          </a:p>
        </p:txBody>
      </p:sp>
      <p:sp>
        <p:nvSpPr>
          <p:cNvPr id="246" name="Line 116"/>
          <p:cNvSpPr/>
          <p:nvPr/>
        </p:nvSpPr>
        <p:spPr>
          <a:xfrm flipV="1">
            <a:off x="3679200" y="1630440"/>
            <a:ext cx="407160" cy="720"/>
          </a:xfrm>
          <a:prstGeom prst="line">
            <a:avLst/>
          </a:prstGeom>
          <a:ln w="25560">
            <a:solidFill>
              <a:srgbClr val="0000c8"/>
            </a:solidFill>
            <a:round/>
            <a:tailEnd len="med" type="triangle" w="med"/>
          </a:ln>
        </p:spPr>
        <p:style>
          <a:lnRef idx="0"/>
          <a:fillRef idx="0"/>
          <a:effectRef idx="0"/>
          <a:fontRef idx="minor"/>
        </p:style>
      </p:sp>
      <p:sp>
        <p:nvSpPr>
          <p:cNvPr id="247" name="Line 117"/>
          <p:cNvSpPr/>
          <p:nvPr/>
        </p:nvSpPr>
        <p:spPr>
          <a:xfrm flipV="1">
            <a:off x="116280" y="1944720"/>
            <a:ext cx="9477000" cy="1800"/>
          </a:xfrm>
          <a:prstGeom prst="line">
            <a:avLst/>
          </a:prstGeom>
          <a:ln w="12600">
            <a:solidFill>
              <a:srgbClr val="0000c8"/>
            </a:solidFill>
            <a:round/>
          </a:ln>
        </p:spPr>
        <p:style>
          <a:lnRef idx="0"/>
          <a:fillRef idx="0"/>
          <a:effectRef idx="0"/>
          <a:fontRef idx="minor"/>
        </p:style>
      </p:sp>
      <p:sp>
        <p:nvSpPr>
          <p:cNvPr id="248" name="CustomShape 118"/>
          <p:cNvSpPr/>
          <p:nvPr/>
        </p:nvSpPr>
        <p:spPr>
          <a:xfrm>
            <a:off x="8922960" y="2148120"/>
            <a:ext cx="750600" cy="442440"/>
          </a:xfrm>
          <a:prstGeom prst="rect">
            <a:avLst/>
          </a:prstGeom>
          <a:noFill/>
          <a:ln w="9360">
            <a:noFill/>
          </a:ln>
        </p:spPr>
        <p:style>
          <a:lnRef idx="0"/>
          <a:fillRef idx="0"/>
          <a:effectRef idx="0"/>
          <a:fontRef idx="minor"/>
        </p:style>
      </p:sp>
      <p:sp>
        <p:nvSpPr>
          <p:cNvPr id="249" name="CustomShape 119"/>
          <p:cNvSpPr/>
          <p:nvPr/>
        </p:nvSpPr>
        <p:spPr>
          <a:xfrm>
            <a:off x="8880120" y="2141640"/>
            <a:ext cx="769680" cy="23580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2000" spc="-1" strike="noStrike">
                <a:solidFill>
                  <a:srgbClr val="0000c8"/>
                </a:solidFill>
                <a:latin typeface="Segoe UI"/>
              </a:rPr>
              <a:t>root</a:t>
            </a:r>
            <a:endParaRPr b="0" lang="en-GB" sz="2000" spc="-1" strike="noStrike">
              <a:latin typeface="Arial"/>
            </a:endParaRPr>
          </a:p>
        </p:txBody>
      </p:sp>
      <p:sp>
        <p:nvSpPr>
          <p:cNvPr id="250" name="Line 120"/>
          <p:cNvSpPr/>
          <p:nvPr/>
        </p:nvSpPr>
        <p:spPr>
          <a:xfrm>
            <a:off x="9275040" y="1942200"/>
            <a:ext cx="1800" cy="199440"/>
          </a:xfrm>
          <a:prstGeom prst="line">
            <a:avLst/>
          </a:prstGeom>
          <a:ln w="12600">
            <a:solidFill>
              <a:srgbClr val="0000c8"/>
            </a:solidFill>
            <a:round/>
          </a:ln>
        </p:spPr>
        <p:style>
          <a:lnRef idx="0"/>
          <a:fillRef idx="0"/>
          <a:effectRef idx="0"/>
          <a:fontRef idx="minor"/>
        </p:style>
      </p:sp>
      <p:sp>
        <p:nvSpPr>
          <p:cNvPr id="251" name="Line 121"/>
          <p:cNvSpPr/>
          <p:nvPr/>
        </p:nvSpPr>
        <p:spPr>
          <a:xfrm flipV="1">
            <a:off x="451800" y="2510640"/>
            <a:ext cx="360" cy="414360"/>
          </a:xfrm>
          <a:prstGeom prst="line">
            <a:avLst/>
          </a:prstGeom>
          <a:ln w="25560">
            <a:solidFill>
              <a:srgbClr val="0000c8"/>
            </a:solidFill>
            <a:round/>
            <a:tailEnd len="med" type="triangle" w="med"/>
          </a:ln>
        </p:spPr>
        <p:style>
          <a:lnRef idx="0"/>
          <a:fillRef idx="0"/>
          <a:effectRef idx="0"/>
          <a:fontRef idx="minor"/>
        </p:style>
      </p:sp>
      <p:sp>
        <p:nvSpPr>
          <p:cNvPr id="252" name="Line 122"/>
          <p:cNvSpPr/>
          <p:nvPr/>
        </p:nvSpPr>
        <p:spPr>
          <a:xfrm flipV="1">
            <a:off x="1641960" y="4574160"/>
            <a:ext cx="8640" cy="218160"/>
          </a:xfrm>
          <a:prstGeom prst="line">
            <a:avLst/>
          </a:prstGeom>
          <a:ln w="25560">
            <a:solidFill>
              <a:srgbClr val="0000c8"/>
            </a:solidFill>
            <a:round/>
            <a:tailEnd len="med" type="triangle" w="med"/>
          </a:ln>
        </p:spPr>
        <p:style>
          <a:lnRef idx="0"/>
          <a:fillRef idx="0"/>
          <a:effectRef idx="0"/>
          <a:fontRef idx="minor"/>
        </p:style>
      </p:sp>
      <p:sp>
        <p:nvSpPr>
          <p:cNvPr id="253" name="Line 123"/>
          <p:cNvSpPr/>
          <p:nvPr/>
        </p:nvSpPr>
        <p:spPr>
          <a:xfrm flipV="1">
            <a:off x="3165120" y="3201840"/>
            <a:ext cx="360" cy="383760"/>
          </a:xfrm>
          <a:prstGeom prst="line">
            <a:avLst/>
          </a:prstGeom>
          <a:ln w="25560">
            <a:solidFill>
              <a:srgbClr val="0000c8"/>
            </a:solidFill>
            <a:round/>
            <a:tailEnd len="med" type="triangle" w="med"/>
          </a:ln>
        </p:spPr>
        <p:style>
          <a:lnRef idx="0"/>
          <a:fillRef idx="0"/>
          <a:effectRef idx="0"/>
          <a:fontRef idx="minor"/>
        </p:style>
      </p:sp>
      <p:sp>
        <p:nvSpPr>
          <p:cNvPr id="254" name="Line 124"/>
          <p:cNvSpPr/>
          <p:nvPr/>
        </p:nvSpPr>
        <p:spPr>
          <a:xfrm flipV="1">
            <a:off x="4173480" y="4402800"/>
            <a:ext cx="360" cy="192240"/>
          </a:xfrm>
          <a:prstGeom prst="line">
            <a:avLst/>
          </a:prstGeom>
          <a:ln w="25560">
            <a:solidFill>
              <a:srgbClr val="0000c8"/>
            </a:solidFill>
            <a:round/>
            <a:tailEnd len="med" type="triangle" w="med"/>
          </a:ln>
        </p:spPr>
        <p:style>
          <a:lnRef idx="0"/>
          <a:fillRef idx="0"/>
          <a:effectRef idx="0"/>
          <a:fontRef idx="minor"/>
        </p:style>
      </p:sp>
      <p:sp>
        <p:nvSpPr>
          <p:cNvPr id="255" name="Line 125"/>
          <p:cNvSpPr/>
          <p:nvPr/>
        </p:nvSpPr>
        <p:spPr>
          <a:xfrm flipV="1">
            <a:off x="4910400" y="2465640"/>
            <a:ext cx="360" cy="459360"/>
          </a:xfrm>
          <a:prstGeom prst="line">
            <a:avLst/>
          </a:prstGeom>
          <a:ln w="25560">
            <a:solidFill>
              <a:srgbClr val="0000c8"/>
            </a:solidFill>
            <a:round/>
            <a:tailEnd len="med" type="triangle" w="med"/>
          </a:ln>
        </p:spPr>
        <p:style>
          <a:lnRef idx="0"/>
          <a:fillRef idx="0"/>
          <a:effectRef idx="0"/>
          <a:fontRef idx="minor"/>
        </p:style>
      </p:sp>
      <p:sp>
        <p:nvSpPr>
          <p:cNvPr id="256" name="Line 126"/>
          <p:cNvSpPr/>
          <p:nvPr/>
        </p:nvSpPr>
        <p:spPr>
          <a:xfrm flipH="1" flipV="1">
            <a:off x="6705720" y="2465640"/>
            <a:ext cx="2160" cy="2078280"/>
          </a:xfrm>
          <a:prstGeom prst="line">
            <a:avLst/>
          </a:prstGeom>
          <a:ln w="25560">
            <a:solidFill>
              <a:srgbClr val="0000c8"/>
            </a:solidFill>
            <a:round/>
            <a:tailEnd len="med" type="triangle" w="med"/>
          </a:ln>
        </p:spPr>
        <p:style>
          <a:lnRef idx="0"/>
          <a:fillRef idx="0"/>
          <a:effectRef idx="0"/>
          <a:fontRef idx="minor"/>
        </p:style>
      </p:sp>
      <p:sp>
        <p:nvSpPr>
          <p:cNvPr id="257" name="Line 127"/>
          <p:cNvSpPr/>
          <p:nvPr/>
        </p:nvSpPr>
        <p:spPr>
          <a:xfrm flipV="1">
            <a:off x="9360000" y="2465640"/>
            <a:ext cx="2160" cy="1307880"/>
          </a:xfrm>
          <a:prstGeom prst="line">
            <a:avLst/>
          </a:prstGeom>
          <a:ln w="25560">
            <a:solidFill>
              <a:srgbClr val="0000c8"/>
            </a:solidFill>
            <a:round/>
            <a:tailEnd len="med" type="triangle" w="med"/>
          </a:ln>
        </p:spPr>
        <p:style>
          <a:lnRef idx="0"/>
          <a:fillRef idx="0"/>
          <a:effectRef idx="0"/>
          <a:fontRef idx="minor"/>
        </p:style>
      </p:sp>
      <p:sp>
        <p:nvSpPr>
          <p:cNvPr id="258" name="CustomShape 128"/>
          <p:cNvSpPr/>
          <p:nvPr/>
        </p:nvSpPr>
        <p:spPr>
          <a:xfrm>
            <a:off x="7142040" y="2144160"/>
            <a:ext cx="769680" cy="249840"/>
          </a:xfrm>
          <a:prstGeom prst="rect">
            <a:avLst/>
          </a:prstGeom>
          <a:solidFill>
            <a:srgbClr val="b8def5"/>
          </a:solidFill>
          <a:ln w="11160">
            <a:solidFill>
              <a:srgbClr val="000000"/>
            </a:solidFill>
            <a:miter/>
          </a:ln>
        </p:spPr>
        <p:style>
          <a:lnRef idx="0"/>
          <a:fillRef idx="0"/>
          <a:effectRef idx="0"/>
          <a:fontRef idx="minor"/>
        </p:style>
        <p:txBody>
          <a:bodyPr wrap="none" lIns="90000" rIns="90000" tIns="45000" bIns="45000" anchor="ctr"/>
          <a:p>
            <a:pPr algn="ctr">
              <a:lnSpc>
                <a:spcPct val="100000"/>
              </a:lnSpc>
            </a:pPr>
            <a:r>
              <a:rPr b="1" lang="en-GB" sz="2000" spc="-1" strike="noStrike">
                <a:solidFill>
                  <a:srgbClr val="0000c8"/>
                </a:solidFill>
                <a:latin typeface="Segoe UI"/>
              </a:rPr>
              <a:t>usr</a:t>
            </a:r>
            <a:endParaRPr b="0" lang="en-GB" sz="2000" spc="-1" strike="noStrike">
              <a:latin typeface="Arial"/>
            </a:endParaRPr>
          </a:p>
        </p:txBody>
      </p:sp>
      <p:sp>
        <p:nvSpPr>
          <p:cNvPr id="259" name="Line 129"/>
          <p:cNvSpPr/>
          <p:nvPr/>
        </p:nvSpPr>
        <p:spPr>
          <a:xfrm flipV="1">
            <a:off x="8439840" y="2461680"/>
            <a:ext cx="360" cy="459360"/>
          </a:xfrm>
          <a:prstGeom prst="line">
            <a:avLst/>
          </a:prstGeom>
          <a:ln w="25560">
            <a:solidFill>
              <a:srgbClr val="0000c8"/>
            </a:solidFill>
            <a:round/>
            <a:tailEnd len="med" type="triangle" w="med"/>
          </a:ln>
        </p:spPr>
        <p:style>
          <a:lnRef idx="0"/>
          <a:fillRef idx="0"/>
          <a:effectRef idx="0"/>
          <a:fontRef idx="minor"/>
        </p:style>
      </p:sp>
      <p:sp>
        <p:nvSpPr>
          <p:cNvPr id="260" name="CustomShape 130"/>
          <p:cNvSpPr/>
          <p:nvPr/>
        </p:nvSpPr>
        <p:spPr>
          <a:xfrm>
            <a:off x="6000120" y="4505400"/>
            <a:ext cx="1464120" cy="579960"/>
          </a:xfrm>
          <a:prstGeom prst="rect">
            <a:avLst/>
          </a:prstGeom>
          <a:noFill/>
          <a:ln w="9360">
            <a:noFill/>
          </a:ln>
        </p:spPr>
        <p:style>
          <a:lnRef idx="0"/>
          <a:fillRef idx="0"/>
          <a:effectRef idx="0"/>
          <a:fontRef idx="minor"/>
        </p:style>
        <p:txBody>
          <a:bodyPr lIns="95400" rIns="95400" tIns="91440" bIns="50760" anchor="ctr"/>
          <a:p>
            <a:pPr algn="ctr">
              <a:lnSpc>
                <a:spcPct val="80000"/>
              </a:lnSpc>
            </a:pPr>
            <a:r>
              <a:rPr b="0" i="1" lang="en-GB" sz="1800" spc="-1" strike="noStrike">
                <a:solidFill>
                  <a:srgbClr val="565759"/>
                </a:solidFill>
                <a:latin typeface="Segoe UI"/>
              </a:rPr>
              <a:t>kernels &amp; </a:t>
            </a:r>
            <a:br/>
            <a:r>
              <a:rPr b="0" i="1" lang="en-GB" sz="1800" spc="-1" strike="noStrike">
                <a:solidFill>
                  <a:srgbClr val="565759"/>
                </a:solidFill>
                <a:latin typeface="Segoe UI"/>
              </a:rPr>
              <a:t>boot files</a:t>
            </a:r>
            <a:endParaRPr b="0" lang="en-GB" sz="1800" spc="-1" strike="noStrike">
              <a:latin typeface="Arial"/>
            </a:endParaRPr>
          </a:p>
        </p:txBody>
      </p:sp>
      <p:sp>
        <p:nvSpPr>
          <p:cNvPr id="261" name="CustomShape 131"/>
          <p:cNvSpPr/>
          <p:nvPr/>
        </p:nvSpPr>
        <p:spPr>
          <a:xfrm>
            <a:off x="545400" y="4615560"/>
            <a:ext cx="2417760" cy="57996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800" spc="-1" strike="noStrike">
                <a:solidFill>
                  <a:srgbClr val="565759"/>
                </a:solidFill>
                <a:latin typeface="Segoe UI"/>
              </a:rPr>
              <a:t>system configuration files</a:t>
            </a:r>
            <a:endParaRPr b="0" lang="en-GB" sz="1800" spc="-1" strike="noStrike">
              <a:latin typeface="Arial"/>
            </a:endParaRPr>
          </a:p>
        </p:txBody>
      </p:sp>
      <p:sp>
        <p:nvSpPr>
          <p:cNvPr id="262" name="CustomShape 132"/>
          <p:cNvSpPr/>
          <p:nvPr/>
        </p:nvSpPr>
        <p:spPr>
          <a:xfrm>
            <a:off x="1167480" y="4451760"/>
            <a:ext cx="778680" cy="255960"/>
          </a:xfrm>
          <a:prstGeom prst="rect">
            <a:avLst/>
          </a:prstGeom>
          <a:noFill/>
          <a:ln w="9360">
            <a:noFill/>
          </a:ln>
        </p:spPr>
        <p:style>
          <a:lnRef idx="0"/>
          <a:fillRef idx="0"/>
          <a:effectRef idx="0"/>
          <a:fontRef idx="minor"/>
        </p:style>
      </p:sp>
      <p:sp>
        <p:nvSpPr>
          <p:cNvPr id="263" name="CustomShape 133"/>
          <p:cNvSpPr/>
          <p:nvPr/>
        </p:nvSpPr>
        <p:spPr>
          <a:xfrm>
            <a:off x="1173240" y="4513320"/>
            <a:ext cx="426240" cy="249480"/>
          </a:xfrm>
          <a:prstGeom prst="rect">
            <a:avLst/>
          </a:prstGeom>
          <a:noFill/>
          <a:ln w="11160">
            <a:noFill/>
          </a:ln>
        </p:spPr>
        <p:style>
          <a:lnRef idx="0"/>
          <a:fillRef idx="0"/>
          <a:effectRef idx="0"/>
          <a:fontRef idx="minor"/>
        </p:style>
        <p:txBody>
          <a:bodyPr wrap="none" lIns="90000" rIns="90000" tIns="45000" bIns="252000" anchor="ctr"/>
          <a:p>
            <a:pPr>
              <a:lnSpc>
                <a:spcPct val="100000"/>
              </a:lnSpc>
            </a:pPr>
            <a:r>
              <a:rPr b="1" lang="en-GB" sz="2800" spc="-1" strike="noStrike">
                <a:solidFill>
                  <a:srgbClr val="565759"/>
                </a:solidFill>
                <a:latin typeface="Segoe UI"/>
              </a:rPr>
              <a:t>…</a:t>
            </a:r>
            <a:endParaRPr b="0" lang="en-GB" sz="2800" spc="-1" strike="noStrike">
              <a:latin typeface="Arial"/>
            </a:endParaRPr>
          </a:p>
        </p:txBody>
      </p:sp>
      <p:sp>
        <p:nvSpPr>
          <p:cNvPr id="264" name="Line 134"/>
          <p:cNvSpPr/>
          <p:nvPr/>
        </p:nvSpPr>
        <p:spPr>
          <a:xfrm>
            <a:off x="1009800" y="4628520"/>
            <a:ext cx="157320" cy="360"/>
          </a:xfrm>
          <a:prstGeom prst="line">
            <a:avLst/>
          </a:prstGeom>
          <a:ln w="12600">
            <a:solidFill>
              <a:srgbClr val="0000c8"/>
            </a:solidFill>
            <a:round/>
          </a:ln>
        </p:spPr>
        <p:style>
          <a:lnRef idx="0"/>
          <a:fillRef idx="0"/>
          <a:effectRef idx="0"/>
          <a:fontRef idx="minor"/>
        </p:style>
      </p:sp>
      <p:sp>
        <p:nvSpPr>
          <p:cNvPr id="265" name="CustomShape 135"/>
          <p:cNvSpPr/>
          <p:nvPr/>
        </p:nvSpPr>
        <p:spPr>
          <a:xfrm>
            <a:off x="5696640" y="3949200"/>
            <a:ext cx="741240" cy="248040"/>
          </a:xfrm>
          <a:prstGeom prst="ellipse">
            <a:avLst/>
          </a:prstGeom>
          <a:solidFill>
            <a:srgbClr val="ffffff"/>
          </a:solidFill>
          <a:ln w="12600">
            <a:solidFill>
              <a:srgbClr val="0a5188"/>
            </a:solidFill>
            <a:miter/>
          </a:ln>
        </p:spPr>
        <p:style>
          <a:lnRef idx="0"/>
          <a:fillRef idx="0"/>
          <a:effectRef idx="0"/>
          <a:fontRef idx="minor"/>
        </p:style>
        <p:txBody>
          <a:bodyPr lIns="90000" rIns="90000" tIns="45000" bIns="45000" anchor="ctr"/>
          <a:p>
            <a:pPr algn="ctr">
              <a:lnSpc>
                <a:spcPct val="100000"/>
              </a:lnSpc>
            </a:pPr>
            <a:r>
              <a:rPr b="0" lang="en-GB" sz="1400" spc="-1" strike="noStrike">
                <a:solidFill>
                  <a:srgbClr val="0000c8"/>
                </a:solidFill>
                <a:latin typeface="Segoe UI"/>
              </a:rPr>
              <a:t>null</a:t>
            </a:r>
            <a:endParaRPr b="0" lang="en-GB" sz="1400" spc="-1" strike="noStrike">
              <a:latin typeface="Arial"/>
            </a:endParaRPr>
          </a:p>
        </p:txBody>
      </p:sp>
      <p:sp>
        <p:nvSpPr>
          <p:cNvPr id="266" name="Line 136"/>
          <p:cNvSpPr/>
          <p:nvPr/>
        </p:nvSpPr>
        <p:spPr>
          <a:xfrm>
            <a:off x="5536080" y="4069080"/>
            <a:ext cx="161280" cy="360"/>
          </a:xfrm>
          <a:prstGeom prst="line">
            <a:avLst/>
          </a:prstGeom>
          <a:ln w="12600">
            <a:solidFill>
              <a:srgbClr val="0000c8"/>
            </a:solidFill>
            <a:round/>
          </a:ln>
        </p:spPr>
        <p:style>
          <a:lnRef idx="0"/>
          <a:fillRef idx="0"/>
          <a:effectRef idx="0"/>
          <a:fontRef idx="minor"/>
        </p:style>
      </p:sp>
      <p:sp>
        <p:nvSpPr>
          <p:cNvPr id="267" name="CustomShape 137"/>
          <p:cNvSpPr/>
          <p:nvPr/>
        </p:nvSpPr>
        <p:spPr>
          <a:xfrm>
            <a:off x="1237680" y="4280400"/>
            <a:ext cx="1171080" cy="248040"/>
          </a:xfrm>
          <a:prstGeom prst="ellipse">
            <a:avLst/>
          </a:prstGeom>
          <a:solidFill>
            <a:srgbClr val="ffffff"/>
          </a:solidFill>
          <a:ln w="12600">
            <a:solidFill>
              <a:srgbClr val="0a5188"/>
            </a:solidFill>
            <a:miter/>
          </a:ln>
        </p:spPr>
        <p:style>
          <a:lnRef idx="0"/>
          <a:fillRef idx="0"/>
          <a:effectRef idx="0"/>
          <a:fontRef idx="minor"/>
        </p:style>
        <p:txBody>
          <a:bodyPr lIns="90000" rIns="90000" tIns="45000" bIns="45000" anchor="ctr"/>
          <a:p>
            <a:pPr algn="ctr">
              <a:lnSpc>
                <a:spcPct val="100000"/>
              </a:lnSpc>
            </a:pPr>
            <a:r>
              <a:rPr b="0" lang="en-GB" sz="1300" spc="-1" strike="noStrike">
                <a:solidFill>
                  <a:srgbClr val="0000c8"/>
                </a:solidFill>
                <a:latin typeface="Segoe UI"/>
              </a:rPr>
              <a:t>passwd</a:t>
            </a:r>
            <a:endParaRPr b="0" lang="en-GB" sz="1300" spc="-1" strike="noStrike">
              <a:latin typeface="Arial"/>
            </a:endParaRPr>
          </a:p>
        </p:txBody>
      </p:sp>
      <p:sp>
        <p:nvSpPr>
          <p:cNvPr id="268" name="Line 138"/>
          <p:cNvSpPr/>
          <p:nvPr/>
        </p:nvSpPr>
        <p:spPr>
          <a:xfrm>
            <a:off x="1026720" y="4400280"/>
            <a:ext cx="236160" cy="360"/>
          </a:xfrm>
          <a:prstGeom prst="line">
            <a:avLst/>
          </a:prstGeom>
          <a:ln w="12600">
            <a:solidFill>
              <a:srgbClr val="0000c8"/>
            </a:solidFill>
            <a:round/>
          </a:ln>
        </p:spPr>
        <p:style>
          <a:lnRef idx="0"/>
          <a:fillRef idx="0"/>
          <a:effectRef idx="0"/>
          <a:fontRef idx="minor"/>
        </p:style>
      </p:sp>
      <p:sp>
        <p:nvSpPr>
          <p:cNvPr id="269" name="CustomShape 139"/>
          <p:cNvSpPr/>
          <p:nvPr/>
        </p:nvSpPr>
        <p:spPr>
          <a:xfrm>
            <a:off x="545400" y="4615560"/>
            <a:ext cx="2417760" cy="57996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800" spc="-1" strike="noStrike">
                <a:solidFill>
                  <a:srgbClr val="565759"/>
                </a:solidFill>
                <a:latin typeface="Segoe UI"/>
              </a:rPr>
              <a:t>system configuration files</a:t>
            </a:r>
            <a:endParaRPr b="0" lang="en-GB" sz="1800" spc="-1" strike="noStrike">
              <a:latin typeface="Arial"/>
            </a:endParaRPr>
          </a:p>
        </p:txBody>
      </p:sp>
      <p:sp>
        <p:nvSpPr>
          <p:cNvPr id="270" name="CustomShape 140"/>
          <p:cNvSpPr/>
          <p:nvPr/>
        </p:nvSpPr>
        <p:spPr>
          <a:xfrm>
            <a:off x="7967880" y="2873880"/>
            <a:ext cx="1464120" cy="726120"/>
          </a:xfrm>
          <a:prstGeom prst="rect">
            <a:avLst/>
          </a:prstGeom>
          <a:noFill/>
          <a:ln w="9360">
            <a:noFill/>
          </a:ln>
        </p:spPr>
        <p:style>
          <a:lnRef idx="0"/>
          <a:fillRef idx="0"/>
          <a:effectRef idx="0"/>
          <a:fontRef idx="minor"/>
        </p:style>
        <p:txBody>
          <a:bodyPr lIns="95400" rIns="95400" tIns="91440" bIns="50760" anchor="ctr"/>
          <a:p>
            <a:pPr algn="ctr">
              <a:lnSpc>
                <a:spcPct val="80000"/>
              </a:lnSpc>
            </a:pPr>
            <a:r>
              <a:rPr b="0" i="1" lang="en-GB" sz="1600" spc="-1" strike="noStrike">
                <a:solidFill>
                  <a:srgbClr val="565759"/>
                </a:solidFill>
                <a:latin typeface="Segoe UI"/>
              </a:rPr>
              <a:t>system snapshot</a:t>
            </a:r>
            <a:br/>
            <a:r>
              <a:rPr b="0" i="1" lang="en-GB" sz="1600" spc="-1" strike="noStrike">
                <a:solidFill>
                  <a:srgbClr val="565759"/>
                </a:solidFill>
                <a:latin typeface="Segoe UI"/>
              </a:rPr>
              <a:t> in memory</a:t>
            </a:r>
            <a:endParaRPr b="0" lang="en-GB" sz="1600" spc="-1" strike="noStrike">
              <a:latin typeface="Arial"/>
            </a:endParaRPr>
          </a:p>
        </p:txBody>
      </p:sp>
      <p:sp>
        <p:nvSpPr>
          <p:cNvPr id="271" name="CustomShape 141"/>
          <p:cNvSpPr/>
          <p:nvPr/>
        </p:nvSpPr>
        <p:spPr>
          <a:xfrm>
            <a:off x="8543880" y="3773520"/>
            <a:ext cx="1464120" cy="690480"/>
          </a:xfrm>
          <a:prstGeom prst="rect">
            <a:avLst/>
          </a:prstGeom>
          <a:noFill/>
          <a:ln w="9360">
            <a:noFill/>
          </a:ln>
        </p:spPr>
        <p:style>
          <a:lnRef idx="0"/>
          <a:fillRef idx="0"/>
          <a:effectRef idx="0"/>
          <a:fontRef idx="minor"/>
        </p:style>
        <p:txBody>
          <a:bodyPr lIns="95400" rIns="95400" tIns="91440" bIns="50760" anchor="ctr"/>
          <a:p>
            <a:pPr algn="ctr">
              <a:lnSpc>
                <a:spcPct val="80000"/>
              </a:lnSpc>
            </a:pPr>
            <a:r>
              <a:rPr b="0" i="1" lang="en-GB" sz="1500" spc="-1" strike="noStrike">
                <a:solidFill>
                  <a:srgbClr val="565759"/>
                </a:solidFill>
                <a:latin typeface="Segoe UI"/>
              </a:rPr>
              <a:t>home directory for </a:t>
            </a:r>
            <a:br/>
            <a:r>
              <a:rPr b="0" i="1" lang="en-GB" sz="1500" spc="-1" strike="noStrike">
                <a:solidFill>
                  <a:srgbClr val="565759"/>
                </a:solidFill>
                <a:latin typeface="Segoe UI"/>
              </a:rPr>
              <a:t>user ‘root’</a:t>
            </a:r>
            <a:endParaRPr b="0" lang="en-GB" sz="1500" spc="-1" strike="noStrike">
              <a:latin typeface="Arial"/>
            </a:endParaRPr>
          </a:p>
        </p:txBody>
      </p:sp>
      <p:sp>
        <p:nvSpPr>
          <p:cNvPr id="272" name="CustomShape 142"/>
          <p:cNvSpPr/>
          <p:nvPr/>
        </p:nvSpPr>
        <p:spPr>
          <a:xfrm>
            <a:off x="3541320" y="4580280"/>
            <a:ext cx="1354680" cy="531720"/>
          </a:xfrm>
          <a:prstGeom prst="rect">
            <a:avLst/>
          </a:prstGeom>
          <a:noFill/>
          <a:ln w="9360">
            <a:noFill/>
          </a:ln>
        </p:spPr>
        <p:style>
          <a:lnRef idx="0"/>
          <a:fillRef idx="0"/>
          <a:effectRef idx="0"/>
          <a:fontRef idx="minor"/>
        </p:style>
        <p:txBody>
          <a:bodyPr lIns="95400" rIns="95400" tIns="91440" bIns="50760" anchor="ctr"/>
          <a:p>
            <a:pPr algn="ctr">
              <a:lnSpc>
                <a:spcPct val="80000"/>
              </a:lnSpc>
            </a:pPr>
            <a:r>
              <a:rPr b="0" i="1" lang="en-GB" sz="1600" spc="-1" strike="noStrike">
                <a:solidFill>
                  <a:srgbClr val="565759"/>
                </a:solidFill>
                <a:latin typeface="Segoe UI"/>
              </a:rPr>
              <a:t>spool and </a:t>
            </a:r>
            <a:br/>
            <a:r>
              <a:rPr b="0" i="1" lang="en-GB" sz="1600" spc="-1" strike="noStrike">
                <a:solidFill>
                  <a:srgbClr val="565759"/>
                </a:solidFill>
                <a:latin typeface="Segoe UI"/>
              </a:rPr>
              <a:t>log files</a:t>
            </a:r>
            <a:endParaRPr b="0" lang="en-GB" sz="16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Linux Directories</a:t>
            </a:r>
            <a:endParaRPr b="0" lang="en-GB" sz="2800" spc="-1" strike="noStrike">
              <a:latin typeface="Arial"/>
            </a:endParaRPr>
          </a:p>
        </p:txBody>
      </p:sp>
      <p:sp>
        <p:nvSpPr>
          <p:cNvPr id="274"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/bin</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essential binary programs to system operation</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/etc</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system configuration files and some system executables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/tmp</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temporary directory; used by host of utilities, such as pg, vi, etc</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/home </a:t>
            </a:r>
            <a:r>
              <a:rPr b="0" lang="en-GB" sz="1500" spc="-1" strike="noStrike">
                <a:latin typeface="Arial"/>
              </a:rPr>
              <a:t>	</a:t>
            </a:r>
            <a:r>
              <a:rPr b="0" lang="en-GB" sz="1500" spc="-1" strike="noStrike">
                <a:latin typeface="Arial"/>
              </a:rPr>
              <a:t>	</a:t>
            </a:r>
            <a:r>
              <a:rPr b="0" lang="en-GB" sz="1500" spc="-1" strike="noStrike">
                <a:latin typeface="Arial"/>
              </a:rPr>
              <a:t>user accounts (home directories)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/var</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volatile information used for spool files, logs, requests, mail, etc.</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/sbin</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system bin, mostly admin executables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/dev</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the devices directory containing 'special' files, referring to all devices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/proc</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virtual filesystem in memory, with the kernel, processes, etc state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/boot</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a directory with Linux kernel(s) and boot configuration files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/usr</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user related programs and libraries</a:t>
            </a:r>
            <a:endParaRPr b="0" lang="en-GB" sz="15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Directories from Lower Levels</a:t>
            </a:r>
            <a:endParaRPr b="0" lang="en-GB" sz="2800" spc="-1" strike="noStrike">
              <a:latin typeface="Arial"/>
            </a:endParaRPr>
          </a:p>
        </p:txBody>
      </p:sp>
      <p:sp>
        <p:nvSpPr>
          <p:cNvPr id="276"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/etc/default</a:t>
            </a:r>
            <a:r>
              <a:rPr b="0" lang="en-GB" sz="1500" spc="-1" strike="noStrike">
                <a:latin typeface="Arial"/>
              </a:rPr>
              <a:t>	</a:t>
            </a:r>
            <a:r>
              <a:rPr b="0" lang="en-GB" sz="1500" spc="-1" strike="noStrike">
                <a:latin typeface="Arial"/>
              </a:rPr>
              <a:t>system default files, with default parameters for several commands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/etc/init</a:t>
            </a:r>
            <a:r>
              <a:rPr b="0" lang="en-GB" sz="1500" spc="-1" strike="noStrike">
                <a:latin typeface="Arial"/>
              </a:rPr>
              <a:t>	</a:t>
            </a:r>
            <a:r>
              <a:rPr b="0" lang="en-GB" sz="1500" spc="-1" strike="noStrike">
                <a:latin typeface="Arial"/>
              </a:rPr>
              <a:t>	</a:t>
            </a:r>
            <a:r>
              <a:rPr b="0" lang="en-GB" sz="1500" spc="-1" strike="noStrike">
                <a:latin typeface="Arial"/>
              </a:rPr>
              <a:t>master startup scripts (not used as part of startup configuration)</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/etc/rc*.d</a:t>
            </a:r>
            <a:r>
              <a:rPr b="0" lang="en-GB" sz="1500" spc="-1" strike="noStrike">
                <a:latin typeface="Arial"/>
              </a:rPr>
              <a:t>	</a:t>
            </a:r>
            <a:r>
              <a:rPr b="0" lang="en-GB" sz="1500" spc="-1" strike="noStrike">
                <a:latin typeface="Arial"/>
              </a:rPr>
              <a:t>	</a:t>
            </a:r>
            <a:r>
              <a:rPr b="0" lang="en-GB" sz="1500" spc="-1" strike="noStrike">
                <a:latin typeface="Arial"/>
              </a:rPr>
              <a:t>run-level startup config scripts, links to files in the /etc/init.d directory</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/usr/bin</a:t>
            </a:r>
            <a:r>
              <a:rPr b="0" lang="en-GB" sz="1500" spc="-1" strike="noStrike">
                <a:latin typeface="Arial"/>
              </a:rPr>
              <a:t>	</a:t>
            </a:r>
            <a:r>
              <a:rPr b="0" lang="en-GB" sz="1500" spc="-1" strike="noStrike">
                <a:latin typeface="Arial"/>
              </a:rPr>
              <a:t>	</a:t>
            </a:r>
            <a:r>
              <a:rPr b="0" lang="en-GB" sz="1500" spc="-1" strike="noStrike">
                <a:latin typeface="Arial"/>
              </a:rPr>
              <a:t>‘user’ programs; /bin may be a symbolic link pointing here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/usr/include</a:t>
            </a:r>
            <a:r>
              <a:rPr b="0" lang="en-GB" sz="1500" spc="-1" strike="noStrike">
                <a:latin typeface="Arial"/>
              </a:rPr>
              <a:t>	</a:t>
            </a:r>
            <a:r>
              <a:rPr b="0" lang="en-GB" sz="1500" spc="-1" strike="noStrike">
                <a:latin typeface="Arial"/>
              </a:rPr>
              <a:t>‘C’ programs’ header files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/usr/lib</a:t>
            </a:r>
            <a:r>
              <a:rPr b="0" lang="en-GB" sz="1500" spc="-1" strike="noStrike">
                <a:latin typeface="Arial"/>
              </a:rPr>
              <a:t>	</a:t>
            </a:r>
            <a:r>
              <a:rPr b="0" lang="en-GB" sz="1500" spc="-1" strike="noStrike">
                <a:latin typeface="Arial"/>
              </a:rPr>
              <a:t>	</a:t>
            </a:r>
            <a:r>
              <a:rPr b="0" lang="en-GB" sz="1500" spc="-1" strike="noStrike">
                <a:latin typeface="Arial"/>
              </a:rPr>
              <a:t>library files (run time, shared, etc.)</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/usr/lib64</a:t>
            </a:r>
            <a:r>
              <a:rPr b="0" lang="en-GB" sz="1500" spc="-1" strike="noStrike">
                <a:latin typeface="Arial"/>
              </a:rPr>
              <a:t>	</a:t>
            </a:r>
            <a:r>
              <a:rPr b="0" lang="en-GB" sz="1500" spc="-1" strike="noStrike">
                <a:latin typeface="Arial"/>
              </a:rPr>
              <a:t>	</a:t>
            </a:r>
            <a:r>
              <a:rPr b="0" lang="en-GB" sz="1500" spc="-1" strike="noStrike">
                <a:latin typeface="Arial"/>
              </a:rPr>
              <a:t>as above, for 64-bit systems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/usr/share</a:t>
            </a:r>
            <a:r>
              <a:rPr b="0" lang="en-GB" sz="1500" spc="-1" strike="noStrike">
                <a:latin typeface="Arial"/>
              </a:rPr>
              <a:t>	</a:t>
            </a:r>
            <a:r>
              <a:rPr b="0" lang="en-GB" sz="1500" spc="-1" strike="noStrike">
                <a:latin typeface="Arial"/>
              </a:rPr>
              <a:t>	</a:t>
            </a:r>
            <a:r>
              <a:rPr b="0" lang="en-GB" sz="1500" spc="-1" strike="noStrike">
                <a:latin typeface="Arial"/>
              </a:rPr>
              <a:t>information shared read-only on a network (e.g. manual pages)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/usr/sbin</a:t>
            </a:r>
            <a:r>
              <a:rPr b="0" lang="en-GB" sz="1500" spc="-1" strike="noStrike">
                <a:latin typeface="Arial"/>
              </a:rPr>
              <a:t>	</a:t>
            </a:r>
            <a:r>
              <a:rPr b="0" lang="en-GB" sz="1500" spc="-1" strike="noStrike">
                <a:latin typeface="Arial"/>
              </a:rPr>
              <a:t> </a:t>
            </a:r>
            <a:r>
              <a:rPr b="0" lang="en-GB" sz="1500" spc="-1" strike="noStrike">
                <a:latin typeface="Arial"/>
              </a:rPr>
              <a:t>	</a:t>
            </a:r>
            <a:r>
              <a:rPr b="0" lang="en-GB" sz="1500" spc="-1" strike="noStrike">
                <a:latin typeface="Arial"/>
              </a:rPr>
              <a:t>system bin, mostly admin executables; /sbin may be a symbolic link pointing here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/usr/src</a:t>
            </a:r>
            <a:r>
              <a:rPr b="0" lang="en-GB" sz="1500" spc="-1" strike="noStrike">
                <a:latin typeface="Arial"/>
              </a:rPr>
              <a:t>	</a:t>
            </a:r>
            <a:r>
              <a:rPr b="0" lang="en-GB" sz="1500" spc="-1" strike="noStrike">
                <a:latin typeface="Arial"/>
              </a:rPr>
              <a:t>	</a:t>
            </a:r>
            <a:r>
              <a:rPr b="0" lang="en-GB" sz="1500" spc="-1" strike="noStrike">
                <a:latin typeface="Arial"/>
              </a:rPr>
              <a:t>source code for compilations</a:t>
            </a:r>
            <a:endParaRPr b="0" lang="en-GB" sz="15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/home</a:t>
            </a:r>
            <a:endParaRPr b="0" lang="en-GB" sz="2800" spc="-1" strike="noStrike">
              <a:latin typeface="Arial"/>
            </a:endParaRPr>
          </a:p>
        </p:txBody>
      </p:sp>
      <p:sp>
        <p:nvSpPr>
          <p:cNvPr id="278"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r>
              <a:rPr b="0" lang="en-GB" sz="1500" spc="-1" strike="noStrike">
                <a:latin typeface="Arial"/>
              </a:rPr>
              <a:t>Every user has a 'home directory', which has a number of uses.</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It is the current directory when a user signs in to an interactive shell, and it stores user specific configuration files.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names of the configuration files depend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on the applications in use, but usually start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with a dot, and thus, are hidden.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Normally a user's files will reside in their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home directory, but any other directory may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be used provided the user has sufficient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permissions.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home directory contents is normally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protected from other users, although this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limitation does not apply to the super user.</a:t>
            </a:r>
            <a:endParaRPr b="0" lang="en-GB" sz="1500" spc="-1" strike="noStrike">
              <a:latin typeface="Arial"/>
            </a:endParaRPr>
          </a:p>
        </p:txBody>
      </p:sp>
      <p:pic>
        <p:nvPicPr>
          <p:cNvPr id="279" name="" descr=""/>
          <p:cNvPicPr/>
          <p:nvPr/>
        </p:nvPicPr>
        <p:blipFill>
          <a:blip r:embed="rId1"/>
          <a:stretch/>
        </p:blipFill>
        <p:spPr>
          <a:xfrm>
            <a:off x="4751640" y="1699560"/>
            <a:ext cx="5240520" cy="352116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Changing Directories</a:t>
            </a:r>
            <a:endParaRPr b="0" lang="en-GB" sz="2800" spc="-1" strike="noStrike">
              <a:latin typeface="Arial"/>
            </a:endParaRPr>
          </a:p>
        </p:txBody>
      </p:sp>
      <p:sp>
        <p:nvSpPr>
          <p:cNvPr id="281"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Every task running on Linux on our behalf has a current working directory. When we first login to a shell this is the user's home directory, and our tasks 'inherit' this location.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But of course we often want to move elsewhere</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To achieve this, we use the cd command to.</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When used without an argument, cd places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user in their home directory.</a:t>
            </a:r>
            <a:endParaRPr b="0" lang="en-GB" sz="1500" spc="-1" strike="noStrike">
              <a:latin typeface="Arial"/>
            </a:endParaRPr>
          </a:p>
        </p:txBody>
      </p:sp>
      <p:pic>
        <p:nvPicPr>
          <p:cNvPr id="282" name="" descr=""/>
          <p:cNvPicPr/>
          <p:nvPr/>
        </p:nvPicPr>
        <p:blipFill>
          <a:blip r:embed="rId1"/>
          <a:stretch/>
        </p:blipFill>
        <p:spPr>
          <a:xfrm>
            <a:off x="5153040" y="2592000"/>
            <a:ext cx="4710960" cy="16495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 and ..</a:t>
            </a:r>
            <a:endParaRPr b="0" lang="en-GB" sz="2800" spc="-1" strike="noStrike">
              <a:latin typeface="Arial"/>
            </a:endParaRPr>
          </a:p>
        </p:txBody>
      </p:sp>
      <p:sp>
        <p:nvSpPr>
          <p:cNvPr id="284"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Every directory in the Linux file system has two special entries, with names “.” and “..”.  These are shorthand ways of referring to:</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a:t>
            </a:r>
            <a:r>
              <a:rPr b="0" lang="en-GB" sz="1500" spc="-1" strike="noStrike">
                <a:latin typeface="Arial"/>
              </a:rPr>
              <a:t>	</a:t>
            </a:r>
            <a:r>
              <a:rPr b="0" lang="en-GB" sz="1500" spc="-1" strike="noStrike">
                <a:latin typeface="Arial"/>
              </a:rPr>
              <a:t>is “this directory” </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a:t>
            </a:r>
            <a:r>
              <a:rPr b="0" lang="en-GB" sz="1500" spc="-1" strike="noStrike">
                <a:latin typeface="Arial"/>
              </a:rPr>
              <a:t>	</a:t>
            </a:r>
            <a:r>
              <a:rPr b="0" lang="en-GB" sz="1500" spc="-1" strike="noStrike">
                <a:latin typeface="Arial"/>
              </a:rPr>
              <a:t>is “the parent of this directory”</a:t>
            </a:r>
            <a:endParaRPr b="0" lang="en-GB" sz="1500" spc="-1" strike="noStrike">
              <a:latin typeface="Arial"/>
            </a:endParaRPr>
          </a:p>
          <a:p>
            <a:pPr lvl="1" marL="864000" indent="-324000">
              <a:spcBef>
                <a:spcPts val="1134"/>
              </a:spcBef>
              <a:buClr>
                <a:srgbClr val="000000"/>
              </a:buClr>
              <a:buSzPct val="75000"/>
              <a:buFont typeface="Symbol"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These names can be used anywhere in a pathname, relative or absolute. They are of most use in relative pathnames, since they allow us to specify paths that traverse upwards through the hierarchy as well as downwards.</a:t>
            </a:r>
            <a:endParaRPr b="0" lang="en-GB" sz="1500" spc="-1" strike="noStrike">
              <a:latin typeface="Arial"/>
            </a:endParaRPr>
          </a:p>
        </p:txBody>
      </p:sp>
      <p:pic>
        <p:nvPicPr>
          <p:cNvPr id="285" name="" descr=""/>
          <p:cNvPicPr/>
          <p:nvPr/>
        </p:nvPicPr>
        <p:blipFill>
          <a:blip r:embed="rId1"/>
          <a:stretch/>
        </p:blipFill>
        <p:spPr>
          <a:xfrm>
            <a:off x="2370960" y="3148560"/>
            <a:ext cx="5117040" cy="23234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Listing Directories – ls</a:t>
            </a:r>
            <a:endParaRPr b="0" lang="en-GB" sz="2800" spc="-1" strike="noStrike">
              <a:latin typeface="Arial"/>
            </a:endParaRPr>
          </a:p>
        </p:txBody>
      </p:sp>
      <p:sp>
        <p:nvSpPr>
          <p:cNvPr id="287"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p:txBody>
      </p:sp>
      <p:pic>
        <p:nvPicPr>
          <p:cNvPr id="288" name="" descr=""/>
          <p:cNvPicPr/>
          <p:nvPr/>
        </p:nvPicPr>
        <p:blipFill>
          <a:blip r:embed="rId1"/>
          <a:stretch/>
        </p:blipFill>
        <p:spPr>
          <a:xfrm>
            <a:off x="1834920" y="771480"/>
            <a:ext cx="6229080" cy="2828520"/>
          </a:xfrm>
          <a:prstGeom prst="rect">
            <a:avLst/>
          </a:prstGeom>
          <a:ln>
            <a:noFill/>
          </a:ln>
        </p:spPr>
      </p:pic>
      <p:sp>
        <p:nvSpPr>
          <p:cNvPr id="289" name="Line 3"/>
          <p:cNvSpPr/>
          <p:nvPr/>
        </p:nvSpPr>
        <p:spPr>
          <a:xfrm flipH="1" flipV="1">
            <a:off x="3024000" y="3600000"/>
            <a:ext cx="144000" cy="1236240"/>
          </a:xfrm>
          <a:prstGeom prst="line">
            <a:avLst/>
          </a:prstGeom>
          <a:ln w="25560">
            <a:solidFill>
              <a:srgbClr val="0000c8"/>
            </a:solidFill>
            <a:round/>
            <a:tailEnd len="med" type="triangle" w="med"/>
          </a:ln>
        </p:spPr>
        <p:style>
          <a:lnRef idx="0"/>
          <a:fillRef idx="0"/>
          <a:effectRef idx="0"/>
          <a:fontRef idx="minor"/>
        </p:style>
      </p:sp>
      <p:sp>
        <p:nvSpPr>
          <p:cNvPr id="290" name="Line 4"/>
          <p:cNvSpPr/>
          <p:nvPr/>
        </p:nvSpPr>
        <p:spPr>
          <a:xfrm flipH="1" flipV="1">
            <a:off x="3816000" y="3600000"/>
            <a:ext cx="216000" cy="576000"/>
          </a:xfrm>
          <a:prstGeom prst="line">
            <a:avLst/>
          </a:prstGeom>
          <a:ln w="25560">
            <a:solidFill>
              <a:srgbClr val="0000c8"/>
            </a:solidFill>
            <a:round/>
            <a:tailEnd len="med" type="triangle" w="med"/>
          </a:ln>
        </p:spPr>
        <p:style>
          <a:lnRef idx="0"/>
          <a:fillRef idx="0"/>
          <a:effectRef idx="0"/>
          <a:fontRef idx="minor"/>
        </p:style>
      </p:sp>
      <p:sp>
        <p:nvSpPr>
          <p:cNvPr id="291" name="Line 5"/>
          <p:cNvSpPr/>
          <p:nvPr/>
        </p:nvSpPr>
        <p:spPr>
          <a:xfrm flipH="1" flipV="1">
            <a:off x="5544000" y="3600000"/>
            <a:ext cx="864000" cy="576000"/>
          </a:xfrm>
          <a:prstGeom prst="line">
            <a:avLst/>
          </a:prstGeom>
          <a:ln w="25560">
            <a:solidFill>
              <a:srgbClr val="0000c8"/>
            </a:solidFill>
            <a:round/>
            <a:tailEnd len="med" type="triangle" w="med"/>
          </a:ln>
        </p:spPr>
        <p:style>
          <a:lnRef idx="0"/>
          <a:fillRef idx="0"/>
          <a:effectRef idx="0"/>
          <a:fontRef idx="minor"/>
        </p:style>
      </p:sp>
      <p:sp>
        <p:nvSpPr>
          <p:cNvPr id="292" name="CustomShape 6"/>
          <p:cNvSpPr/>
          <p:nvPr/>
        </p:nvSpPr>
        <p:spPr>
          <a:xfrm>
            <a:off x="0" y="4871160"/>
            <a:ext cx="1800000" cy="31284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400" spc="-1" strike="noStrike">
                <a:solidFill>
                  <a:srgbClr val="565759"/>
                </a:solidFill>
                <a:latin typeface="Segoe UI"/>
              </a:rPr>
              <a:t>Permissions</a:t>
            </a:r>
            <a:endParaRPr b="0" lang="en-GB" sz="1400" spc="-1" strike="noStrike">
              <a:latin typeface="Arial"/>
            </a:endParaRPr>
          </a:p>
        </p:txBody>
      </p:sp>
      <p:sp>
        <p:nvSpPr>
          <p:cNvPr id="293" name="CustomShape 7"/>
          <p:cNvSpPr/>
          <p:nvPr/>
        </p:nvSpPr>
        <p:spPr>
          <a:xfrm>
            <a:off x="1296000" y="4319640"/>
            <a:ext cx="1800000" cy="48204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400" spc="-1" strike="noStrike">
                <a:solidFill>
                  <a:srgbClr val="565759"/>
                </a:solidFill>
                <a:latin typeface="Segoe UI"/>
              </a:rPr>
              <a:t>Number of Hard Links</a:t>
            </a:r>
            <a:endParaRPr b="0" lang="en-GB" sz="1400" spc="-1" strike="noStrike">
              <a:latin typeface="Arial"/>
            </a:endParaRPr>
          </a:p>
        </p:txBody>
      </p:sp>
      <p:sp>
        <p:nvSpPr>
          <p:cNvPr id="294" name="CustomShape 8"/>
          <p:cNvSpPr/>
          <p:nvPr/>
        </p:nvSpPr>
        <p:spPr>
          <a:xfrm>
            <a:off x="2232000" y="4836240"/>
            <a:ext cx="1800000" cy="31284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400" spc="-1" strike="noStrike">
                <a:solidFill>
                  <a:srgbClr val="565759"/>
                </a:solidFill>
                <a:latin typeface="Segoe UI"/>
              </a:rPr>
              <a:t>User and Group</a:t>
            </a:r>
            <a:endParaRPr b="0" lang="en-GB" sz="1400" spc="-1" strike="noStrike">
              <a:latin typeface="Arial"/>
            </a:endParaRPr>
          </a:p>
        </p:txBody>
      </p:sp>
      <p:sp>
        <p:nvSpPr>
          <p:cNvPr id="295" name="CustomShape 9"/>
          <p:cNvSpPr/>
          <p:nvPr/>
        </p:nvSpPr>
        <p:spPr>
          <a:xfrm>
            <a:off x="3168000" y="4206600"/>
            <a:ext cx="1800000" cy="31284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400" spc="-1" strike="noStrike">
                <a:solidFill>
                  <a:srgbClr val="565759"/>
                </a:solidFill>
                <a:latin typeface="Segoe UI"/>
              </a:rPr>
              <a:t>Size in Bytes</a:t>
            </a:r>
            <a:endParaRPr b="0" lang="en-GB" sz="1400" spc="-1" strike="noStrike">
              <a:latin typeface="Arial"/>
            </a:endParaRPr>
          </a:p>
        </p:txBody>
      </p:sp>
      <p:sp>
        <p:nvSpPr>
          <p:cNvPr id="296" name="Line 10"/>
          <p:cNvSpPr/>
          <p:nvPr/>
        </p:nvSpPr>
        <p:spPr>
          <a:xfrm flipV="1">
            <a:off x="3168000" y="3600000"/>
            <a:ext cx="288000" cy="1236240"/>
          </a:xfrm>
          <a:prstGeom prst="line">
            <a:avLst/>
          </a:prstGeom>
          <a:ln w="25560">
            <a:solidFill>
              <a:srgbClr val="0000c8"/>
            </a:solidFill>
            <a:round/>
            <a:tailEnd len="med" type="triangle" w="med"/>
          </a:ln>
        </p:spPr>
        <p:style>
          <a:lnRef idx="0"/>
          <a:fillRef idx="0"/>
          <a:effectRef idx="0"/>
          <a:fontRef idx="minor"/>
        </p:style>
      </p:sp>
      <p:sp>
        <p:nvSpPr>
          <p:cNvPr id="297" name="Line 11"/>
          <p:cNvSpPr/>
          <p:nvPr/>
        </p:nvSpPr>
        <p:spPr>
          <a:xfrm flipV="1">
            <a:off x="864000" y="3600000"/>
            <a:ext cx="1080000" cy="1271160"/>
          </a:xfrm>
          <a:prstGeom prst="line">
            <a:avLst/>
          </a:prstGeom>
          <a:ln w="25560">
            <a:solidFill>
              <a:srgbClr val="0000c8"/>
            </a:solidFill>
            <a:round/>
            <a:tailEnd len="med" type="triangle" w="med"/>
          </a:ln>
        </p:spPr>
        <p:style>
          <a:lnRef idx="0"/>
          <a:fillRef idx="0"/>
          <a:effectRef idx="0"/>
          <a:fontRef idx="minor"/>
        </p:style>
      </p:sp>
      <p:sp>
        <p:nvSpPr>
          <p:cNvPr id="298" name="Line 12"/>
          <p:cNvSpPr/>
          <p:nvPr/>
        </p:nvSpPr>
        <p:spPr>
          <a:xfrm flipV="1">
            <a:off x="2376000" y="3606480"/>
            <a:ext cx="432000" cy="676440"/>
          </a:xfrm>
          <a:prstGeom prst="line">
            <a:avLst/>
          </a:prstGeom>
          <a:ln w="25560">
            <a:solidFill>
              <a:srgbClr val="0000c8"/>
            </a:solidFill>
            <a:round/>
            <a:tailEnd len="med" type="triangle" w="med"/>
          </a:ln>
        </p:spPr>
        <p:style>
          <a:lnRef idx="0"/>
          <a:fillRef idx="0"/>
          <a:effectRef idx="0"/>
          <a:fontRef idx="minor"/>
        </p:style>
      </p:sp>
      <p:sp>
        <p:nvSpPr>
          <p:cNvPr id="299" name="Line 13"/>
          <p:cNvSpPr/>
          <p:nvPr/>
        </p:nvSpPr>
        <p:spPr>
          <a:xfrm flipH="1" flipV="1">
            <a:off x="4464000" y="3600000"/>
            <a:ext cx="576000" cy="936000"/>
          </a:xfrm>
          <a:prstGeom prst="line">
            <a:avLst/>
          </a:prstGeom>
          <a:ln w="25560">
            <a:solidFill>
              <a:srgbClr val="0000c8"/>
            </a:solidFill>
            <a:round/>
            <a:tailEnd len="med" type="triangle" w="med"/>
          </a:ln>
        </p:spPr>
        <p:style>
          <a:lnRef idx="0"/>
          <a:fillRef idx="0"/>
          <a:effectRef idx="0"/>
          <a:fontRef idx="minor"/>
        </p:style>
      </p:sp>
      <p:sp>
        <p:nvSpPr>
          <p:cNvPr id="300" name="CustomShape 14"/>
          <p:cNvSpPr/>
          <p:nvPr/>
        </p:nvSpPr>
        <p:spPr>
          <a:xfrm>
            <a:off x="4320000" y="4558320"/>
            <a:ext cx="1800000" cy="48204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400" spc="-1" strike="noStrike">
                <a:solidFill>
                  <a:srgbClr val="565759"/>
                </a:solidFill>
                <a:latin typeface="Segoe UI"/>
              </a:rPr>
              <a:t>Last Modified Date and Time</a:t>
            </a:r>
            <a:endParaRPr b="0" lang="en-GB" sz="1400" spc="-1" strike="noStrike">
              <a:latin typeface="Arial"/>
            </a:endParaRPr>
          </a:p>
        </p:txBody>
      </p:sp>
      <p:sp>
        <p:nvSpPr>
          <p:cNvPr id="301" name="CustomShape 15"/>
          <p:cNvSpPr/>
          <p:nvPr/>
        </p:nvSpPr>
        <p:spPr>
          <a:xfrm>
            <a:off x="6192000" y="4270320"/>
            <a:ext cx="1800000" cy="482040"/>
          </a:xfrm>
          <a:prstGeom prst="rect">
            <a:avLst/>
          </a:prstGeom>
          <a:solidFill>
            <a:srgbClr val="ffffff"/>
          </a:solidFill>
          <a:ln w="9360">
            <a:noFill/>
          </a:ln>
        </p:spPr>
        <p:style>
          <a:lnRef idx="0"/>
          <a:fillRef idx="0"/>
          <a:effectRef idx="0"/>
          <a:fontRef idx="minor"/>
        </p:style>
        <p:txBody>
          <a:bodyPr lIns="95400" rIns="95400" tIns="91440" bIns="50760" anchor="ctr"/>
          <a:p>
            <a:pPr algn="ctr">
              <a:lnSpc>
                <a:spcPct val="80000"/>
              </a:lnSpc>
            </a:pPr>
            <a:r>
              <a:rPr b="0" i="1" lang="en-GB" sz="1400" spc="-1" strike="noStrike">
                <a:solidFill>
                  <a:srgbClr val="565759"/>
                </a:solidFill>
                <a:latin typeface="Segoe UI"/>
              </a:rPr>
              <a:t>File or Folder Name</a:t>
            </a:r>
            <a:endParaRPr b="0" lang="en-GB" sz="14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2019-06-25T11:18:36Z</dcterms:created>
  <dc:creator/>
  <dc:description/>
  <dc:language>en-GB</dc:language>
  <cp:lastModifiedBy/>
  <dcterms:modified xsi:type="dcterms:W3CDTF">2019-06-26T01:09:09Z</dcterms:modified>
  <cp:revision>14</cp:revision>
  <dc:subject/>
  <dc:title/>
</cp:coreProperties>
</file>