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6" r:id="rId3"/>
    <p:sldId id="362" r:id="rId4"/>
    <p:sldId id="363" r:id="rId5"/>
    <p:sldId id="354" r:id="rId6"/>
    <p:sldId id="338" r:id="rId7"/>
    <p:sldId id="356" r:id="rId8"/>
    <p:sldId id="383" r:id="rId9"/>
    <p:sldId id="358" r:id="rId10"/>
    <p:sldId id="357" r:id="rId11"/>
    <p:sldId id="359" r:id="rId12"/>
    <p:sldId id="364" r:id="rId13"/>
    <p:sldId id="360" r:id="rId14"/>
    <p:sldId id="365" r:id="rId15"/>
    <p:sldId id="369" r:id="rId16"/>
    <p:sldId id="368" r:id="rId17"/>
    <p:sldId id="366" r:id="rId18"/>
    <p:sldId id="3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F5031-D35C-438B-ABA3-A58E31DD6A3A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E56FE-6379-453C-B733-D1053D4A93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0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#! syntax is a general mechanism, allowing to integrate a shell script into any other shell environment.  </a:t>
            </a:r>
          </a:p>
          <a:p>
            <a:r>
              <a:rPr lang="en-GB" dirty="0"/>
              <a:t>If an executable script file starts with #!, the next word is taken to be a program name to execute, and the program is executed with its standard input redirected to read from the rest of the script.  You may be having a </a:t>
            </a:r>
            <a:r>
              <a:rPr lang="en-GB" dirty="0" err="1"/>
              <a:t>csh</a:t>
            </a:r>
            <a:r>
              <a:rPr lang="en-GB" dirty="0"/>
              <a:t> or bash session, and execute a bash written script.</a:t>
            </a:r>
          </a:p>
          <a:p>
            <a:r>
              <a:rPr lang="en-GB" dirty="0"/>
              <a:t>Comments should be used within shell scripts to describe the functionality.  It is always a good idea to begin a shell script with a general description of its function and any command-line parameters (see later) that are required.  Use comments to clarify obscure or complicated commands.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Important things about scripts:</a:t>
            </a:r>
          </a:p>
          <a:p>
            <a:pPr marL="171450" indent="-171450">
              <a:buFontTx/>
              <a:buChar char="-"/>
            </a:pPr>
            <a:r>
              <a:rPr lang="en-GB" dirty="0"/>
              <a:t>Condition has to be in square brackets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There needs to be spaces between the square brackets and the condition</a:t>
            </a:r>
          </a:p>
          <a:p>
            <a:pPr marL="171450" indent="-171450">
              <a:buFontTx/>
              <a:buChar char="-"/>
            </a:pPr>
            <a:r>
              <a:rPr lang="en-GB" dirty="0"/>
              <a:t>We can also use the else keyword for an alternative set of actions</a:t>
            </a:r>
          </a:p>
          <a:p>
            <a:pPr marL="171450" indent="-171450">
              <a:buFontTx/>
              <a:buChar char="-"/>
            </a:pPr>
            <a:r>
              <a:rPr lang="en-GB" dirty="0"/>
              <a:t>If we want multiple alternatives, use the </a:t>
            </a:r>
            <a:r>
              <a:rPr lang="en-GB" dirty="0" err="1"/>
              <a:t>elif</a:t>
            </a:r>
            <a:r>
              <a:rPr lang="en-GB" dirty="0"/>
              <a:t> keyword</a:t>
            </a:r>
          </a:p>
          <a:p>
            <a:pPr marL="171450" indent="-171450">
              <a:buFontTx/>
              <a:buChar char="-"/>
            </a:pPr>
            <a:r>
              <a:rPr lang="en-GB" dirty="0"/>
              <a:t>End the condition with the fi keyword</a:t>
            </a:r>
          </a:p>
          <a:p>
            <a:pPr marL="171450" indent="-171450">
              <a:buFontTx/>
              <a:buChar char="-"/>
            </a:pPr>
            <a:r>
              <a:rPr lang="en-GB" dirty="0"/>
              <a:t>Make sure to have the interpreter at the top!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3163" algn="r"/>
              </a:tabLst>
              <a:defRPr/>
            </a:pPr>
            <a:r>
              <a:rPr kumimoji="0" lang="en-GB" sz="1000" b="0" i="0" u="none" strike="noStrike" kern="1200" cap="all" spc="30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CONTINUED </a:t>
            </a:r>
            <a:fld id="{993982D2-741D-4BC6-8F8E-84F7C8891268}" type="slidenum">
              <a:rPr kumimoji="0" lang="en-GB" sz="1000" b="0" i="0" u="none" strike="noStrike" kern="1200" cap="all" spc="30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793163" algn="r"/>
                </a:tabLst>
                <a:defRPr/>
              </a:pPr>
              <a:t>7</a:t>
            </a:fld>
            <a:endParaRPr kumimoji="0" lang="en-GB" sz="1000" b="0" i="0" u="none" strike="noStrike" kern="1200" cap="all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9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3163" algn="r"/>
              </a:tabLst>
              <a:defRPr/>
            </a:pPr>
            <a:r>
              <a:rPr kumimoji="0" lang="en-GB" sz="1000" b="0" i="0" u="none" strike="noStrike" kern="1200" cap="all" spc="30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CONTINUED </a:t>
            </a:r>
            <a:fld id="{993982D2-741D-4BC6-8F8E-84F7C8891268}" type="slidenum">
              <a:rPr kumimoji="0" lang="en-GB" sz="1000" b="0" i="0" u="none" strike="noStrike" kern="1200" cap="all" spc="30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793163" algn="r"/>
                </a:tabLst>
                <a:defRPr/>
              </a:pPr>
              <a:t>12</a:t>
            </a:fld>
            <a:endParaRPr kumimoji="0" lang="en-GB" sz="1000" b="0" i="0" u="none" strike="noStrike" kern="1200" cap="all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3163" algn="r"/>
              </a:tabLst>
              <a:defRPr/>
            </a:pPr>
            <a:r>
              <a:rPr kumimoji="0" lang="en-GB" sz="1000" b="0" i="0" u="none" strike="noStrike" kern="1200" cap="all" spc="30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CONTINUED </a:t>
            </a:r>
            <a:fld id="{993982D2-741D-4BC6-8F8E-84F7C8891268}" type="slidenum">
              <a:rPr kumimoji="0" lang="en-GB" sz="1000" b="0" i="0" u="none" strike="noStrike" kern="1200" cap="all" spc="30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793163" algn="r"/>
                </a:tabLst>
                <a:defRPr/>
              </a:pPr>
              <a:t>13</a:t>
            </a:fld>
            <a:endParaRPr kumimoji="0" lang="en-GB" sz="1000" b="0" i="0" u="none" strike="noStrike" kern="1200" cap="all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05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3163" algn="r"/>
              </a:tabLst>
              <a:defRPr/>
            </a:pPr>
            <a:r>
              <a:rPr kumimoji="0" lang="en-GB" sz="1000" b="0" i="0" u="none" strike="noStrike" kern="1200" cap="all" spc="30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CONTINUED </a:t>
            </a:r>
            <a:fld id="{993982D2-741D-4BC6-8F8E-84F7C8891268}" type="slidenum">
              <a:rPr kumimoji="0" lang="en-GB" sz="1000" b="0" i="0" u="none" strike="noStrike" kern="1200" cap="all" spc="30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793163" algn="r"/>
                </a:tabLst>
                <a:defRPr/>
              </a:pPr>
              <a:t>14</a:t>
            </a:fld>
            <a:endParaRPr kumimoji="0" lang="en-GB" sz="1000" b="0" i="0" u="none" strike="noStrike" kern="1200" cap="all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839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93163" algn="r"/>
              </a:tabLst>
              <a:defRPr/>
            </a:pPr>
            <a:r>
              <a:rPr kumimoji="0" lang="en-GB" sz="1000" b="0" i="0" u="none" strike="noStrike" kern="1200" cap="all" spc="30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CONTINUED </a:t>
            </a:r>
            <a:fld id="{993982D2-741D-4BC6-8F8E-84F7C8891268}" type="slidenum">
              <a:rPr kumimoji="0" lang="en-GB" sz="1000" b="0" i="0" u="none" strike="noStrike" kern="1200" cap="all" spc="30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793163" algn="r"/>
                </a:tabLst>
                <a:defRPr/>
              </a:pPr>
              <a:t>18</a:t>
            </a:fld>
            <a:endParaRPr kumimoji="0" lang="en-GB" sz="1000" b="0" i="0" u="none" strike="noStrike" kern="1200" cap="all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3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2" name="Picture 1" descr="QA Consulting - Tall Blue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03" y="5003340"/>
            <a:ext cx="2115994" cy="12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7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0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29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54476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4230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57588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557588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12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82676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9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6014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100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100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100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100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Scripting in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Scripting Fundamentals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3E192-900D-4C63-BE33-37FA68A3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 with Read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2AB58-1CCC-41F4-973D-6E60FD1AA4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3611" y="5110724"/>
            <a:ext cx="10955590" cy="13620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use an echo statement to add some context to the script, but it isn’t actually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then use the read keyword to read the next stream of characters and put them into the </a:t>
            </a:r>
            <a:r>
              <a:rPr lang="en-GB" dirty="0" err="1"/>
              <a:t>inputName</a:t>
            </a:r>
            <a:r>
              <a:rPr lang="en-GB" dirty="0"/>
              <a:t>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Finally, we encapsulate the variable in curly braces so we can use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6E9A52-691B-4D9F-B97B-DC4C1BF52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20" y="1270425"/>
            <a:ext cx="9917369" cy="21585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0BC41FF-15D3-445B-8D0F-C1EBB19E5F17}"/>
              </a:ext>
            </a:extLst>
          </p:cNvPr>
          <p:cNvSpPr/>
          <p:nvPr/>
        </p:nvSpPr>
        <p:spPr>
          <a:xfrm>
            <a:off x="7069873" y="937517"/>
            <a:ext cx="2202271" cy="359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Echo Statement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60F39E-4295-48C6-BC29-9480C319433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171009" y="1296968"/>
            <a:ext cx="80893" cy="599108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BB9A8-8300-45E4-8CA5-80AFD170180B}"/>
              </a:ext>
            </a:extLst>
          </p:cNvPr>
          <p:cNvSpPr/>
          <p:nvPr/>
        </p:nvSpPr>
        <p:spPr>
          <a:xfrm>
            <a:off x="2496788" y="238954"/>
            <a:ext cx="1968533" cy="4431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Interpreter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071D02-064F-4FFB-AAED-22C25509610E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230273" y="682113"/>
            <a:ext cx="250782" cy="706660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15F12-422C-4283-BDD0-F2F9B8883DC1}"/>
              </a:ext>
            </a:extLst>
          </p:cNvPr>
          <p:cNvSpPr/>
          <p:nvPr/>
        </p:nvSpPr>
        <p:spPr>
          <a:xfrm>
            <a:off x="6776224" y="2454084"/>
            <a:ext cx="3959962" cy="1040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Reading the value with the read keyword and adding it to the variable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inputName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2E2D2C"/>
              </a:solidFill>
              <a:effectLst/>
              <a:uLnTx/>
              <a:uFillTx/>
              <a:latin typeface="Segoe UI"/>
              <a:ea typeface="+mn-ea"/>
              <a:cs typeface="Arial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91417-9AA5-44F2-A611-C686F9F41E1F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465321" y="2454084"/>
            <a:ext cx="2310903" cy="520100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DB074B4-012B-4B35-9B5B-FAE4BE4388B4}"/>
              </a:ext>
            </a:extLst>
          </p:cNvPr>
          <p:cNvSpPr/>
          <p:nvPr/>
        </p:nvSpPr>
        <p:spPr>
          <a:xfrm>
            <a:off x="3230273" y="3652994"/>
            <a:ext cx="2932634" cy="751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Referencing the variable we created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350E3D-23C1-4C2F-B76A-ADC3D589B426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4465322" y="3117582"/>
            <a:ext cx="231268" cy="535412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75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F52C3-E568-4024-BA38-2241E808E0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Loops are very useful in programming to run a piece of logic for a duration based on condition</a:t>
            </a:r>
          </a:p>
          <a:p>
            <a:pPr lvl="1"/>
            <a:endParaRPr lang="en-GB" dirty="0"/>
          </a:p>
          <a:p>
            <a:r>
              <a:rPr lang="en-GB" dirty="0"/>
              <a:t>Bash supports a number of looping methods, such as:</a:t>
            </a:r>
          </a:p>
          <a:p>
            <a:pPr lvl="1"/>
            <a:r>
              <a:rPr lang="en-GB" dirty="0"/>
              <a:t>For loops</a:t>
            </a:r>
          </a:p>
          <a:p>
            <a:pPr lvl="1"/>
            <a:r>
              <a:rPr lang="en-GB" dirty="0"/>
              <a:t>While loops</a:t>
            </a:r>
          </a:p>
          <a:p>
            <a:pPr lvl="1"/>
            <a:r>
              <a:rPr lang="en-GB" dirty="0"/>
              <a:t>Until loops</a:t>
            </a:r>
          </a:p>
          <a:p>
            <a:endParaRPr lang="en-GB" dirty="0"/>
          </a:p>
          <a:p>
            <a:r>
              <a:rPr lang="en-GB" dirty="0"/>
              <a:t>You can utilise a notation similar to Java for your </a:t>
            </a:r>
            <a:r>
              <a:rPr lang="en-GB" i="1" dirty="0"/>
              <a:t>for loops </a:t>
            </a:r>
            <a:r>
              <a:rPr lang="en-GB" dirty="0"/>
              <a:t>in bash too</a:t>
            </a:r>
          </a:p>
          <a:p>
            <a:pPr lvl="1"/>
            <a:r>
              <a:rPr lang="en-GB" dirty="0"/>
              <a:t>for (initialiser; condition; increment/decrement)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B5225-0F63-4D49-A2EE-E1FF1A7B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Scripts</a:t>
            </a:r>
          </a:p>
        </p:txBody>
      </p:sp>
    </p:spTree>
    <p:extLst>
      <p:ext uri="{BB962C8B-B14F-4D97-AF65-F5344CB8AC3E}">
        <p14:creationId xmlns:p14="http://schemas.microsoft.com/office/powerpoint/2010/main" val="201026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EE51AF-398C-4CBF-9A37-F1A903FA5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420" y="625832"/>
            <a:ext cx="8385716" cy="304619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D3E192-900D-4C63-BE33-37FA68A3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a bash Script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15F12-422C-4283-BDD0-F2F9B8883DC1}"/>
              </a:ext>
            </a:extLst>
          </p:cNvPr>
          <p:cNvSpPr/>
          <p:nvPr/>
        </p:nvSpPr>
        <p:spPr>
          <a:xfrm>
            <a:off x="7761249" y="385201"/>
            <a:ext cx="3238099" cy="599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Echo and read statements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91417-9AA5-44F2-A611-C686F9F41E1F}"/>
              </a:ext>
            </a:extLst>
          </p:cNvPr>
          <p:cNvCxnSpPr>
            <a:cxnSpLocks/>
          </p:cNvCxnSpPr>
          <p:nvPr/>
        </p:nvCxnSpPr>
        <p:spPr>
          <a:xfrm flipH="1">
            <a:off x="7359805" y="984309"/>
            <a:ext cx="2007220" cy="597573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DB074B4-012B-4B35-9B5B-FAE4BE4388B4}"/>
              </a:ext>
            </a:extLst>
          </p:cNvPr>
          <p:cNvSpPr/>
          <p:nvPr/>
        </p:nvSpPr>
        <p:spPr>
          <a:xfrm>
            <a:off x="8261264" y="1822513"/>
            <a:ext cx="2932634" cy="969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Using the variable “i” to loop through the items in the names variable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350E3D-23C1-4C2F-B76A-ADC3D589B426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901178" y="2307130"/>
            <a:ext cx="4360086" cy="311772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12D0F9D-025F-4585-8174-EDC246F3DC1C}"/>
              </a:ext>
            </a:extLst>
          </p:cNvPr>
          <p:cNvSpPr/>
          <p:nvPr/>
        </p:nvSpPr>
        <p:spPr>
          <a:xfrm>
            <a:off x="7755564" y="3428039"/>
            <a:ext cx="3924007" cy="7286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Incrementing the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personNumber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 value for the loop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08CE39-CE3C-4498-BF3C-DB927A33D1CE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527396" y="3344151"/>
            <a:ext cx="3228168" cy="448190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D7FC6994-FF13-480E-AC68-2495EEC0A5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3611" y="4792935"/>
            <a:ext cx="10955590" cy="143923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start with an echo/read to get our user input, as well as create another variable </a:t>
            </a:r>
            <a:r>
              <a:rPr lang="en-GB" dirty="0" err="1"/>
              <a:t>personNumber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then declare our for loop, using the variable “i” to loop through all of the items in the names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need to use the do keyword to specify the action of the loop, which we’re echoing and incrementing</a:t>
            </a:r>
          </a:p>
        </p:txBody>
      </p:sp>
    </p:spTree>
    <p:extLst>
      <p:ext uri="{BB962C8B-B14F-4D97-AF65-F5344CB8AC3E}">
        <p14:creationId xmlns:p14="http://schemas.microsoft.com/office/powerpoint/2010/main" val="48722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2A60FD1-BD81-4649-AEFD-C929DA222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44" y="893268"/>
            <a:ext cx="7174593" cy="282772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D3E192-900D-4C63-BE33-37FA68A3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a bash Script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15F12-422C-4283-BDD0-F2F9B8883DC1}"/>
              </a:ext>
            </a:extLst>
          </p:cNvPr>
          <p:cNvSpPr/>
          <p:nvPr/>
        </p:nvSpPr>
        <p:spPr>
          <a:xfrm>
            <a:off x="7761249" y="385201"/>
            <a:ext cx="3238099" cy="599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Interpreter and variable declaration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91417-9AA5-44F2-A611-C686F9F41E1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839845" y="684755"/>
            <a:ext cx="4921404" cy="809508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DB074B4-012B-4B35-9B5B-FAE4BE4388B4}"/>
              </a:ext>
            </a:extLst>
          </p:cNvPr>
          <p:cNvSpPr/>
          <p:nvPr/>
        </p:nvSpPr>
        <p:spPr>
          <a:xfrm>
            <a:off x="8261264" y="1822513"/>
            <a:ext cx="2932634" cy="969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While condition that will run the actions whilst eh condition is 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350E3D-23C1-4C2F-B76A-ADC3D589B426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107259" y="2307130"/>
            <a:ext cx="3154005" cy="0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12D0F9D-025F-4585-8174-EDC246F3DC1C}"/>
              </a:ext>
            </a:extLst>
          </p:cNvPr>
          <p:cNvSpPr/>
          <p:nvPr/>
        </p:nvSpPr>
        <p:spPr>
          <a:xfrm>
            <a:off x="7755564" y="3428039"/>
            <a:ext cx="3924007" cy="7286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Incrementing the value in the looper variable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08CE39-CE3C-4498-BF3C-DB927A33D1CE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3568390" y="3233854"/>
            <a:ext cx="4187174" cy="558487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D7FC6994-FF13-480E-AC68-2495EEC0A5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3611" y="4473044"/>
            <a:ext cx="10955590" cy="19997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make a variable called looper, and assign it the value of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Similar to an if statement, we have our while condition in square brackets, followed by the do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then have our actions, including the incrementation of the looper </a:t>
            </a:r>
            <a:r>
              <a:rPr lang="en-GB" dirty="0" err="1"/>
              <a:t>variablle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650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0C75C5-5D5C-442D-B240-8C5F08AC9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8" y="982006"/>
            <a:ext cx="7411419" cy="289187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D3E192-900D-4C63-BE33-37FA68A3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Until Loop in a bash Script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15F12-422C-4283-BDD0-F2F9B8883DC1}"/>
              </a:ext>
            </a:extLst>
          </p:cNvPr>
          <p:cNvSpPr/>
          <p:nvPr/>
        </p:nvSpPr>
        <p:spPr>
          <a:xfrm>
            <a:off x="7761249" y="385201"/>
            <a:ext cx="3238099" cy="599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Interpreter and variable declaration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91417-9AA5-44F2-A611-C686F9F41E1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839845" y="684755"/>
            <a:ext cx="4921404" cy="809508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DB074B4-012B-4B35-9B5B-FAE4BE4388B4}"/>
              </a:ext>
            </a:extLst>
          </p:cNvPr>
          <p:cNvSpPr/>
          <p:nvPr/>
        </p:nvSpPr>
        <p:spPr>
          <a:xfrm>
            <a:off x="8261264" y="1822513"/>
            <a:ext cx="2932634" cy="969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Until condition that will run the actions until its met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350E3D-23C1-4C2F-B76A-ADC3D589B426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107259" y="2307130"/>
            <a:ext cx="3154005" cy="0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12D0F9D-025F-4585-8174-EDC246F3DC1C}"/>
              </a:ext>
            </a:extLst>
          </p:cNvPr>
          <p:cNvSpPr/>
          <p:nvPr/>
        </p:nvSpPr>
        <p:spPr>
          <a:xfrm>
            <a:off x="7755564" y="3428039"/>
            <a:ext cx="3924007" cy="7286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Incrementing the value in the looper variable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08CE39-CE3C-4498-BF3C-DB927A33D1CE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3568390" y="3233854"/>
            <a:ext cx="4187174" cy="558487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D7FC6994-FF13-480E-AC68-2495EEC0A5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3611" y="4473044"/>
            <a:ext cx="10955590" cy="19997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make a variable called looper, and assign it the value of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general syntax is very similar to a while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loop continues until the condition is met, rather than while it is true</a:t>
            </a:r>
          </a:p>
        </p:txBody>
      </p:sp>
    </p:spTree>
    <p:extLst>
      <p:ext uri="{BB962C8B-B14F-4D97-AF65-F5344CB8AC3E}">
        <p14:creationId xmlns:p14="http://schemas.microsoft.com/office/powerpoint/2010/main" val="2651988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F52C3-E568-4024-BA38-2241E808E0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Switch/Case statements are good for scripts that have defined conditions</a:t>
            </a:r>
          </a:p>
          <a:p>
            <a:pPr lvl="1"/>
            <a:r>
              <a:rPr lang="en-GB" dirty="0"/>
              <a:t>Having loads of if/</a:t>
            </a:r>
            <a:r>
              <a:rPr lang="en-GB" dirty="0" err="1"/>
              <a:t>elif</a:t>
            </a:r>
            <a:r>
              <a:rPr lang="en-GB" dirty="0"/>
              <a:t> statements is quite cumbersome, so we can use a switch/case statement instead</a:t>
            </a:r>
          </a:p>
          <a:p>
            <a:pPr lvl="1"/>
            <a:endParaRPr lang="en-GB" dirty="0"/>
          </a:p>
          <a:p>
            <a:r>
              <a:rPr lang="en-GB" dirty="0"/>
              <a:t>We can also have a default clause if none of the cases are met – based on the variable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B5225-0F63-4D49-A2EE-E1FF1A7B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Switch/Case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0A8212-28E4-4C9E-AC3B-88FE4BBE5240}"/>
              </a:ext>
            </a:extLst>
          </p:cNvPr>
          <p:cNvSpPr/>
          <p:nvPr/>
        </p:nvSpPr>
        <p:spPr>
          <a:xfrm>
            <a:off x="4023360" y="3818160"/>
            <a:ext cx="3474720" cy="2709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case $variable in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case 1) action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case 2) action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case 3) action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case n) action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*) default action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esac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2E2D2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6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1EC85B-E7EF-4FF7-A596-29D450BE032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954298" y="976154"/>
            <a:ext cx="8610378" cy="339010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0DAF117-85D9-4246-B695-222FF5C5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Switch/Case Statement in Bash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773FF05-3180-4DB3-BCFB-45CBAB5EB5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3611" y="4473044"/>
            <a:ext cx="10955590" cy="19997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start with the same echo/read process we have done for the script to get a variable from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then declare our switch/case statement, based on the variable we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here, we add all cases to switch between based on our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also have a default case, symbolised with the asterisk symbol</a:t>
            </a:r>
          </a:p>
        </p:txBody>
      </p:sp>
    </p:spTree>
    <p:extLst>
      <p:ext uri="{BB962C8B-B14F-4D97-AF65-F5344CB8AC3E}">
        <p14:creationId xmlns:p14="http://schemas.microsoft.com/office/powerpoint/2010/main" val="742427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0108F1-DDF4-4438-9A80-F48CFE03D6D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Arrays are also used in bash to contain a number of elements</a:t>
            </a:r>
          </a:p>
          <a:p>
            <a:pPr lvl="1"/>
            <a:r>
              <a:rPr lang="en-GB" dirty="0"/>
              <a:t>Works well with the loop concepts earlier</a:t>
            </a:r>
          </a:p>
          <a:p>
            <a:pPr lvl="1"/>
            <a:endParaRPr lang="en-GB" dirty="0"/>
          </a:p>
          <a:p>
            <a:r>
              <a:rPr lang="en-GB" dirty="0"/>
              <a:t>Each item in the array is indexed from 0 onwards, which can then be used to iterate through an array</a:t>
            </a:r>
          </a:p>
          <a:p>
            <a:endParaRPr lang="en-GB" dirty="0"/>
          </a:p>
          <a:p>
            <a:r>
              <a:rPr lang="en-GB" dirty="0"/>
              <a:t>We need to use the built-in keyword </a:t>
            </a:r>
            <a:r>
              <a:rPr lang="en-GB" b="1" dirty="0"/>
              <a:t>declare </a:t>
            </a:r>
            <a:r>
              <a:rPr lang="en-GB" dirty="0"/>
              <a:t>if we want to make a variable that is to be used as an array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0E59A1-9AA4-40D9-A031-9953FA8F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in Bash</a:t>
            </a:r>
          </a:p>
        </p:txBody>
      </p:sp>
    </p:spTree>
    <p:extLst>
      <p:ext uri="{BB962C8B-B14F-4D97-AF65-F5344CB8AC3E}">
        <p14:creationId xmlns:p14="http://schemas.microsoft.com/office/powerpoint/2010/main" val="377816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200E6A-5673-4CAF-BC4E-BF68E6CC7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02" y="1175368"/>
            <a:ext cx="7785530" cy="278772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5D3E192-900D-4C63-BE33-37FA68A3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Until Loop in a bash Script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91417-9AA5-44F2-A611-C686F9F41E1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57901" y="699021"/>
            <a:ext cx="1619050" cy="534905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DB074B4-012B-4B35-9B5B-FAE4BE4388B4}"/>
              </a:ext>
            </a:extLst>
          </p:cNvPr>
          <p:cNvSpPr/>
          <p:nvPr/>
        </p:nvSpPr>
        <p:spPr>
          <a:xfrm>
            <a:off x="7072544" y="2096698"/>
            <a:ext cx="3351616" cy="969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Creating an array with the declare shell built-in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350E3D-23C1-4C2F-B76A-ADC3D589B426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4869180" y="2096698"/>
            <a:ext cx="2203364" cy="484617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12D0F9D-025F-4585-8174-EDC246F3DC1C}"/>
              </a:ext>
            </a:extLst>
          </p:cNvPr>
          <p:cNvSpPr/>
          <p:nvPr/>
        </p:nvSpPr>
        <p:spPr>
          <a:xfrm>
            <a:off x="7755564" y="3428039"/>
            <a:ext cx="3924007" cy="9692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Iterating through the array based on index, which is referenced through the @ character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08CE39-CE3C-4498-BF3C-DB927A33D1CE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869180" y="2823110"/>
            <a:ext cx="2886384" cy="1089546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D7FC6994-FF13-480E-AC68-2495EEC0A5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3611" y="4473044"/>
            <a:ext cx="10955590" cy="19997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need to use the declare variable, which allows us to modify the properties of a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also specify the –a flag, to specify that we are creating an array. From here, we add in our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need to use the array variable based on its index in our loop, which is referenced with the @ symbol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15F12-422C-4283-BDD0-F2F9B8883DC1}"/>
              </a:ext>
            </a:extLst>
          </p:cNvPr>
          <p:cNvSpPr/>
          <p:nvPr/>
        </p:nvSpPr>
        <p:spPr>
          <a:xfrm>
            <a:off x="2857901" y="99913"/>
            <a:ext cx="3238099" cy="5991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Interpreter header</a:t>
            </a:r>
          </a:p>
        </p:txBody>
      </p:sp>
    </p:spTree>
    <p:extLst>
      <p:ext uri="{BB962C8B-B14F-4D97-AF65-F5344CB8AC3E}">
        <p14:creationId xmlns:p14="http://schemas.microsoft.com/office/powerpoint/2010/main" val="394495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F25F27C-E123-4AB7-8B5D-72984B3AFF8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9" r="30729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71C55-BD66-4E06-9A86-6B9B5D0456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34270" y="2001328"/>
            <a:ext cx="5963478" cy="3243532"/>
          </a:xfrm>
        </p:spPr>
        <p:txBody>
          <a:bodyPr numCol="2"/>
          <a:lstStyle/>
          <a:p>
            <a:r>
              <a:rPr lang="en-GB" sz="1600" dirty="0"/>
              <a:t>Changing the mode of a file</a:t>
            </a:r>
          </a:p>
          <a:p>
            <a:r>
              <a:rPr lang="en-GB" sz="1600" dirty="0"/>
              <a:t>Conditionals in Linux</a:t>
            </a:r>
          </a:p>
          <a:p>
            <a:r>
              <a:rPr lang="en-GB" sz="1600" dirty="0"/>
              <a:t>Loops in Linux</a:t>
            </a:r>
          </a:p>
          <a:p>
            <a:r>
              <a:rPr lang="en-GB" sz="1600" dirty="0"/>
              <a:t>Switch Statements</a:t>
            </a:r>
          </a:p>
          <a:p>
            <a:r>
              <a:rPr lang="en-GB" sz="1600" dirty="0"/>
              <a:t>Using Arrays</a:t>
            </a:r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E17128-7EAA-4053-B75D-758CB41A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270" y="942318"/>
            <a:ext cx="5973417" cy="626400"/>
          </a:xfrm>
        </p:spPr>
        <p:txBody>
          <a:bodyPr/>
          <a:lstStyle/>
          <a:p>
            <a:r>
              <a:rPr lang="en-GB" dirty="0"/>
              <a:t>Course Topics</a:t>
            </a:r>
          </a:p>
        </p:txBody>
      </p:sp>
    </p:spTree>
    <p:extLst>
      <p:ext uri="{BB962C8B-B14F-4D97-AF65-F5344CB8AC3E}">
        <p14:creationId xmlns:p14="http://schemas.microsoft.com/office/powerpoint/2010/main" val="239031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E26A5F-951B-4B43-A473-C348219E7D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We can create files as scripts in Linux, but we need to change the mode of the file before we can execute it</a:t>
            </a:r>
          </a:p>
          <a:p>
            <a:pPr lvl="1"/>
            <a:r>
              <a:rPr lang="en-GB" dirty="0"/>
              <a:t>We can use the </a:t>
            </a:r>
            <a:r>
              <a:rPr lang="en-GB" dirty="0" err="1"/>
              <a:t>chmod</a:t>
            </a:r>
            <a:r>
              <a:rPr lang="en-GB" dirty="0"/>
              <a:t> command to do this</a:t>
            </a:r>
          </a:p>
          <a:p>
            <a:pPr lvl="1"/>
            <a:endParaRPr lang="en-GB" dirty="0"/>
          </a:p>
          <a:p>
            <a:r>
              <a:rPr lang="en-GB" dirty="0" err="1"/>
              <a:t>Chmod</a:t>
            </a:r>
            <a:r>
              <a:rPr lang="en-GB" dirty="0"/>
              <a:t> can be used to dictate the usage of a file – read, write, execute, etc.</a:t>
            </a:r>
          </a:p>
          <a:p>
            <a:pPr lvl="1"/>
            <a:r>
              <a:rPr lang="en-GB" dirty="0"/>
              <a:t>Running the command </a:t>
            </a:r>
            <a:r>
              <a:rPr lang="en-GB" dirty="0" err="1"/>
              <a:t>chmod</a:t>
            </a:r>
            <a:r>
              <a:rPr lang="en-GB" dirty="0"/>
              <a:t> +x [filename] will allow this file to be executable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6D0E53-6C07-4FED-B96C-B0669730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Changing the ‘mode’ of a file</a:t>
            </a:r>
          </a:p>
        </p:txBody>
      </p:sp>
    </p:spTree>
    <p:extLst>
      <p:ext uri="{BB962C8B-B14F-4D97-AF65-F5344CB8AC3E}">
        <p14:creationId xmlns:p14="http://schemas.microsoft.com/office/powerpoint/2010/main" val="92306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CFA935-18C0-4A67-951F-0B1499BD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Chmod</a:t>
            </a:r>
            <a:r>
              <a:rPr lang="en-GB" dirty="0"/>
              <a:t> in Linux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E2352-379B-4BFF-A5CF-1C277D8CF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88" y="1287036"/>
            <a:ext cx="10257815" cy="1857607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0070CDA-9444-4349-AF81-887256550C2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57543" y="4025896"/>
            <a:ext cx="10048903" cy="2531021"/>
          </a:xfrm>
        </p:spPr>
        <p:txBody>
          <a:bodyPr/>
          <a:lstStyle/>
          <a:p>
            <a:r>
              <a:rPr lang="en-GB" dirty="0"/>
              <a:t>Breaking down this set of commands…:</a:t>
            </a:r>
          </a:p>
          <a:p>
            <a:pPr lvl="1"/>
            <a:r>
              <a:rPr lang="en-GB" dirty="0"/>
              <a:t>We first list the contents of the directory – and we can see that there is a script file there</a:t>
            </a:r>
          </a:p>
          <a:p>
            <a:pPr lvl="1"/>
            <a:r>
              <a:rPr lang="en-GB" dirty="0"/>
              <a:t>We then try to execute this file with the dot-slash notation, which evidently doesn’t work</a:t>
            </a:r>
          </a:p>
          <a:p>
            <a:pPr lvl="1"/>
            <a:r>
              <a:rPr lang="en-GB" dirty="0"/>
              <a:t>We then change the mode of the file with </a:t>
            </a:r>
            <a:r>
              <a:rPr lang="en-GB" dirty="0" err="1"/>
              <a:t>chmod</a:t>
            </a:r>
            <a:r>
              <a:rPr lang="en-GB" dirty="0"/>
              <a:t>, and make it executable</a:t>
            </a:r>
          </a:p>
          <a:p>
            <a:pPr lvl="1"/>
            <a:r>
              <a:rPr lang="en-GB" dirty="0"/>
              <a:t>Finally, we use the dot-slash notation to run the file again, which now works!</a:t>
            </a:r>
          </a:p>
        </p:txBody>
      </p:sp>
    </p:spTree>
    <p:extLst>
      <p:ext uri="{BB962C8B-B14F-4D97-AF65-F5344CB8AC3E}">
        <p14:creationId xmlns:p14="http://schemas.microsoft.com/office/powerpoint/2010/main" val="270569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F52C3-E568-4024-BA38-2241E808E0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Scripting in Linux operates very similarly to other programming languages</a:t>
            </a:r>
          </a:p>
          <a:p>
            <a:pPr lvl="1"/>
            <a:r>
              <a:rPr lang="en-GB" dirty="0"/>
              <a:t>Supports conditionals, variables, loops, case statements, etc.</a:t>
            </a:r>
          </a:p>
          <a:p>
            <a:pPr lvl="1"/>
            <a:endParaRPr lang="en-GB" dirty="0"/>
          </a:p>
          <a:p>
            <a:r>
              <a:rPr lang="en-GB" dirty="0"/>
              <a:t>The syntax is slightly different, but the general usage is the same</a:t>
            </a:r>
          </a:p>
          <a:p>
            <a:pPr lvl="1"/>
            <a:r>
              <a:rPr lang="en-GB" dirty="0"/>
              <a:t>There are a few things to note with square brackets, keywords and interpreters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B5225-0F63-4D49-A2EE-E1FF1A7B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Scripting Logic</a:t>
            </a:r>
          </a:p>
        </p:txBody>
      </p:sp>
    </p:spTree>
    <p:extLst>
      <p:ext uri="{BB962C8B-B14F-4D97-AF65-F5344CB8AC3E}">
        <p14:creationId xmlns:p14="http://schemas.microsoft.com/office/powerpoint/2010/main" val="62071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b="1" dirty="0">
                <a:solidFill>
                  <a:srgbClr val="0000C8"/>
                </a:solidFill>
              </a:rPr>
              <a:t>#</a:t>
            </a:r>
            <a:r>
              <a:rPr lang="en-GB" dirty="0"/>
              <a:t> as part of the header</a:t>
            </a:r>
          </a:p>
          <a:p>
            <a:pPr lvl="1"/>
            <a:r>
              <a:rPr lang="en-GB" dirty="0"/>
              <a:t>A </a:t>
            </a:r>
            <a:r>
              <a:rPr lang="en-GB" b="1" i="1" dirty="0"/>
              <a:t>sub-shell</a:t>
            </a:r>
            <a:r>
              <a:rPr lang="en-GB" dirty="0"/>
              <a:t> is used to run a script</a:t>
            </a:r>
          </a:p>
          <a:p>
            <a:pPr lvl="1"/>
            <a:r>
              <a:rPr lang="en-GB" dirty="0"/>
              <a:t>The Bourne shell is used by default, </a:t>
            </a:r>
            <a:br>
              <a:rPr lang="en-GB" dirty="0"/>
            </a:br>
            <a:r>
              <a:rPr lang="en-GB" dirty="0"/>
              <a:t>unless the header says otherwise</a:t>
            </a:r>
          </a:p>
          <a:p>
            <a:pPr lvl="1"/>
            <a:r>
              <a:rPr lang="en-GB" dirty="0"/>
              <a:t>Headers allow to integrate scripts </a:t>
            </a:r>
            <a:br>
              <a:rPr lang="en-GB" dirty="0"/>
            </a:br>
            <a:r>
              <a:rPr lang="en-GB" dirty="0"/>
              <a:t>written in different shells</a:t>
            </a:r>
          </a:p>
          <a:p>
            <a:r>
              <a:rPr lang="en-GB" dirty="0"/>
              <a:t>Use</a:t>
            </a:r>
            <a:r>
              <a:rPr lang="en-GB" dirty="0">
                <a:solidFill>
                  <a:srgbClr val="0000C8"/>
                </a:solidFill>
              </a:rPr>
              <a:t> </a:t>
            </a:r>
            <a:r>
              <a:rPr lang="en-GB" b="1" dirty="0">
                <a:solidFill>
                  <a:srgbClr val="0000C8"/>
                </a:solidFill>
              </a:rPr>
              <a:t>#</a:t>
            </a:r>
            <a:r>
              <a:rPr lang="en-GB" dirty="0">
                <a:solidFill>
                  <a:srgbClr val="0000C8"/>
                </a:solidFill>
              </a:rPr>
              <a:t> </a:t>
            </a:r>
            <a:r>
              <a:rPr lang="en-GB" dirty="0"/>
              <a:t>for comments in scripts</a:t>
            </a:r>
          </a:p>
          <a:p>
            <a:pPr lvl="1"/>
            <a:r>
              <a:rPr lang="en-GB" dirty="0"/>
              <a:t>Shell scripts are programs and </a:t>
            </a:r>
            <a:br>
              <a:rPr lang="en-GB" dirty="0"/>
            </a:br>
            <a:r>
              <a:rPr lang="en-GB" dirty="0"/>
              <a:t>should be annotated with comments</a:t>
            </a:r>
          </a:p>
          <a:p>
            <a:pPr lvl="1"/>
            <a:r>
              <a:rPr lang="en-GB" dirty="0"/>
              <a:t>Shell comment starts with </a:t>
            </a:r>
            <a:r>
              <a:rPr lang="en-GB" b="1" dirty="0">
                <a:solidFill>
                  <a:srgbClr val="0000C8"/>
                </a:solidFill>
              </a:rPr>
              <a:t>#</a:t>
            </a:r>
            <a:r>
              <a:rPr lang="en-GB" dirty="0"/>
              <a:t> and </a:t>
            </a:r>
            <a:br>
              <a:rPr lang="en-GB" dirty="0"/>
            </a:br>
            <a:r>
              <a:rPr lang="en-GB" dirty="0"/>
              <a:t>extends to the end of the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# in shell scripts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00057" y="1558564"/>
            <a:ext cx="5431973" cy="2809794"/>
          </a:xfrm>
          <a:prstGeom prst="rect">
            <a:avLst/>
          </a:prstGeom>
          <a:solidFill>
            <a:srgbClr val="E8E4C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127000" dir="3660000" sx="101000" sy="101000" algn="tl" rotWithShape="0">
              <a:schemeClr val="bg2">
                <a:lumMod val="50000"/>
                <a:alpha val="65000"/>
              </a:schemeClr>
            </a:outerShdw>
          </a:effectLst>
        </p:spPr>
        <p:txBody>
          <a:bodyPr wrap="square" lIns="95250" tIns="72000" rIns="95250" bIns="36000">
            <a:spAutoFit/>
          </a:bodyPr>
          <a:lstStyle/>
          <a:p>
            <a:pPr marL="255588" indent="-255588" defTabSz="720725" eaLnBrk="0" hangingPunct="0">
              <a:lnSpc>
                <a:spcPct val="110000"/>
              </a:lnSpc>
              <a:buClr>
                <a:srgbClr val="000066"/>
              </a:buClr>
              <a:buSzPct val="100000"/>
              <a:tabLst>
                <a:tab pos="571500" algn="l"/>
                <a:tab pos="1855788" algn="l"/>
              </a:tabLst>
              <a:defRPr/>
            </a:pPr>
            <a:r>
              <a:rPr lang="en-GB" sz="2000" b="1" dirty="0">
                <a:solidFill>
                  <a:srgbClr val="0000C8"/>
                </a:solidFill>
                <a:latin typeface="Courier New" pitchFamily="49" charset="0"/>
              </a:rPr>
              <a:t>#!</a:t>
            </a:r>
            <a:r>
              <a:rPr lang="en-GB" sz="2000" dirty="0">
                <a:latin typeface="Courier New" pitchFamily="49" charset="0"/>
              </a:rPr>
              <a:t>/</a:t>
            </a:r>
            <a:r>
              <a:rPr lang="en-GB" sz="2000" dirty="0" err="1">
                <a:latin typeface="Courier New" pitchFamily="49" charset="0"/>
              </a:rPr>
              <a:t>usr</a:t>
            </a:r>
            <a:r>
              <a:rPr lang="en-GB" sz="2000" dirty="0">
                <a:latin typeface="Courier New" pitchFamily="49" charset="0"/>
              </a:rPr>
              <a:t>/bin/bash</a:t>
            </a:r>
          </a:p>
          <a:p>
            <a:pPr marL="255588" indent="-255588" defTabSz="720725" eaLnBrk="0" hangingPunct="0">
              <a:lnSpc>
                <a:spcPct val="110000"/>
              </a:lnSpc>
              <a:buClr>
                <a:srgbClr val="000066"/>
              </a:buClr>
              <a:buSzPct val="100000"/>
              <a:tabLst>
                <a:tab pos="571500" algn="l"/>
                <a:tab pos="1855788" algn="l"/>
              </a:tabLst>
              <a:defRPr/>
            </a:pPr>
            <a:r>
              <a:rPr lang="en-GB" sz="2000" dirty="0">
                <a:latin typeface="Courier New" pitchFamily="49" charset="0"/>
              </a:rPr>
              <a:t>date</a:t>
            </a:r>
          </a:p>
          <a:p>
            <a:pPr marL="255588" indent="-255588" defTabSz="720725" eaLnBrk="0" hangingPunct="0">
              <a:lnSpc>
                <a:spcPct val="110000"/>
              </a:lnSpc>
              <a:buClr>
                <a:srgbClr val="000066"/>
              </a:buClr>
              <a:buSzPct val="100000"/>
              <a:tabLst>
                <a:tab pos="571500" algn="l"/>
                <a:tab pos="1855788" algn="l"/>
              </a:tabLst>
              <a:defRPr/>
            </a:pPr>
            <a:r>
              <a:rPr lang="en-GB" sz="2000" dirty="0" err="1">
                <a:latin typeface="Courier New" pitchFamily="49" charset="0"/>
              </a:rPr>
              <a:t>uname</a:t>
            </a:r>
            <a:r>
              <a:rPr lang="en-GB" sz="2000" dirty="0">
                <a:latin typeface="Courier New" pitchFamily="49" charset="0"/>
              </a:rPr>
              <a:t> –a</a:t>
            </a:r>
          </a:p>
          <a:p>
            <a:pPr marL="255588" indent="-255588" defTabSz="720725" eaLnBrk="0" hangingPunct="0">
              <a:lnSpc>
                <a:spcPct val="110000"/>
              </a:lnSpc>
              <a:buClr>
                <a:srgbClr val="000066"/>
              </a:buClr>
              <a:buSzPct val="100000"/>
              <a:tabLst>
                <a:tab pos="571500" algn="l"/>
                <a:tab pos="1855788" algn="l"/>
              </a:tabLst>
              <a:defRPr/>
            </a:pPr>
            <a:r>
              <a:rPr lang="en-GB" sz="2000" dirty="0">
                <a:latin typeface="Courier New" pitchFamily="49" charset="0"/>
              </a:rPr>
              <a:t>hostname</a:t>
            </a:r>
          </a:p>
          <a:p>
            <a:pPr marL="255588" indent="-255588" defTabSz="720725" eaLnBrk="0" hangingPunct="0">
              <a:lnSpc>
                <a:spcPct val="110000"/>
              </a:lnSpc>
              <a:buClr>
                <a:srgbClr val="000066"/>
              </a:buClr>
              <a:buSzPct val="100000"/>
              <a:tabLst>
                <a:tab pos="571500" algn="l"/>
                <a:tab pos="1855788" algn="l"/>
              </a:tabLst>
              <a:defRPr/>
            </a:pPr>
            <a:r>
              <a:rPr lang="en-GB" sz="2000" dirty="0">
                <a:latin typeface="Courier New" pitchFamily="49" charset="0"/>
              </a:rPr>
              <a:t>who –r </a:t>
            </a:r>
            <a:r>
              <a:rPr lang="en-GB" sz="2000" b="1" dirty="0">
                <a:solidFill>
                  <a:srgbClr val="0000C8"/>
                </a:solidFill>
                <a:latin typeface="Courier New" pitchFamily="49" charset="0"/>
              </a:rPr>
              <a:t>#</a:t>
            </a:r>
            <a:r>
              <a:rPr lang="en-GB" sz="2000" dirty="0">
                <a:latin typeface="Courier New" pitchFamily="49" charset="0"/>
              </a:rPr>
              <a:t> show </a:t>
            </a:r>
            <a:r>
              <a:rPr lang="en-GB" sz="2000" dirty="0" err="1">
                <a:latin typeface="Courier New" pitchFamily="49" charset="0"/>
              </a:rPr>
              <a:t>runlevel</a:t>
            </a:r>
            <a:endParaRPr lang="en-GB" sz="2000" dirty="0">
              <a:latin typeface="Courier New" pitchFamily="49" charset="0"/>
            </a:endParaRPr>
          </a:p>
          <a:p>
            <a:pPr marL="255588" indent="-255588" defTabSz="720725" eaLnBrk="0" hangingPunct="0">
              <a:lnSpc>
                <a:spcPct val="110000"/>
              </a:lnSpc>
              <a:buClr>
                <a:srgbClr val="000066"/>
              </a:buClr>
              <a:buSzPct val="100000"/>
              <a:tabLst>
                <a:tab pos="571500" algn="l"/>
                <a:tab pos="1855788" algn="l"/>
              </a:tabLst>
              <a:defRPr/>
            </a:pPr>
            <a:r>
              <a:rPr lang="en-GB" sz="2000" b="1" dirty="0">
                <a:solidFill>
                  <a:srgbClr val="0000C8"/>
                </a:solidFill>
                <a:latin typeface="Courier New" pitchFamily="49" charset="0"/>
              </a:rPr>
              <a:t>#</a:t>
            </a:r>
            <a:r>
              <a:rPr lang="en-GB" sz="2000" dirty="0">
                <a:latin typeface="Courier New" pitchFamily="49" charset="0"/>
              </a:rPr>
              <a:t> user information</a:t>
            </a:r>
          </a:p>
          <a:p>
            <a:pPr marL="255588" indent="-255588" defTabSz="720725" eaLnBrk="0" hangingPunct="0">
              <a:lnSpc>
                <a:spcPct val="110000"/>
              </a:lnSpc>
              <a:buClr>
                <a:srgbClr val="000066"/>
              </a:buClr>
              <a:buSzPct val="100000"/>
              <a:tabLst>
                <a:tab pos="571500" algn="l"/>
                <a:tab pos="1855788" algn="l"/>
              </a:tabLst>
              <a:defRPr/>
            </a:pPr>
            <a:r>
              <a:rPr lang="en-GB" sz="2000" dirty="0">
                <a:latin typeface="Courier New" pitchFamily="49" charset="0"/>
              </a:rPr>
              <a:t>who</a:t>
            </a:r>
          </a:p>
          <a:p>
            <a:pPr marL="255588" indent="-255588" defTabSz="720725" eaLnBrk="0" hangingPunct="0">
              <a:lnSpc>
                <a:spcPct val="110000"/>
              </a:lnSpc>
              <a:buClr>
                <a:srgbClr val="000066"/>
              </a:buClr>
              <a:buSzPct val="100000"/>
              <a:tabLst>
                <a:tab pos="571500" algn="l"/>
                <a:tab pos="1855788" algn="l"/>
              </a:tabLst>
              <a:defRPr/>
            </a:pPr>
            <a:r>
              <a:rPr lang="en-GB" sz="2000" dirty="0" err="1">
                <a:latin typeface="Courier New" pitchFamily="49" charset="0"/>
              </a:rPr>
              <a:t>ps</a:t>
            </a:r>
            <a:endParaRPr lang="en-GB" sz="20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776C3D5-7FC6-43F3-8F95-7363A2696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423" y="1409636"/>
            <a:ext cx="5650381" cy="242159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7FB614-DE38-4CE8-97DE-D303E90A1FA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92157" y="4628062"/>
            <a:ext cx="10048903" cy="4989523"/>
          </a:xfrm>
        </p:spPr>
        <p:txBody>
          <a:bodyPr/>
          <a:lstStyle/>
          <a:p>
            <a:r>
              <a:rPr lang="en-GB" dirty="0"/>
              <a:t>A basic condition statement tests something </a:t>
            </a:r>
          </a:p>
          <a:p>
            <a:pPr lvl="1"/>
            <a:r>
              <a:rPr lang="en-GB" dirty="0"/>
              <a:t>if it’s true, do a set of actions, if not, perform other actions</a:t>
            </a:r>
          </a:p>
          <a:p>
            <a:endParaRPr lang="en-GB" dirty="0"/>
          </a:p>
          <a:p>
            <a:r>
              <a:rPr lang="en-GB" dirty="0"/>
              <a:t>Note the use of square brackets and spaces between the brackets and the statement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F40CB9-D537-43BD-93CF-54BF4B13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Statements in Linux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AC9E3-121B-4494-B435-BCB3873A6B14}"/>
              </a:ext>
            </a:extLst>
          </p:cNvPr>
          <p:cNvSpPr/>
          <p:nvPr/>
        </p:nvSpPr>
        <p:spPr>
          <a:xfrm>
            <a:off x="4002157" y="207329"/>
            <a:ext cx="2297429" cy="4431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Interpreter/Header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0041AC-6432-4BB6-B628-4B3B9DA1437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064538" y="650488"/>
            <a:ext cx="86334" cy="1060609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5E4B3-E404-42B1-A085-A20DA8E665D8}"/>
              </a:ext>
            </a:extLst>
          </p:cNvPr>
          <p:cNvSpPr/>
          <p:nvPr/>
        </p:nvSpPr>
        <p:spPr>
          <a:xfrm>
            <a:off x="6588904" y="650488"/>
            <a:ext cx="1968533" cy="4431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Comment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47A9CF-7C82-4C77-9E0F-4512137A216F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779941" y="1093647"/>
            <a:ext cx="793230" cy="1076195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5ECF9DF-52B8-4753-B59D-834E7446B7D5}"/>
              </a:ext>
            </a:extLst>
          </p:cNvPr>
          <p:cNvSpPr/>
          <p:nvPr/>
        </p:nvSpPr>
        <p:spPr>
          <a:xfrm>
            <a:off x="1192157" y="2254640"/>
            <a:ext cx="1610112" cy="421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Condition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1CC18D-65D1-47DF-B855-9368C58E802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802269" y="2465467"/>
            <a:ext cx="593154" cy="173808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88CAA50-F672-496D-90B7-C35F5A79D8DC}"/>
              </a:ext>
            </a:extLst>
          </p:cNvPr>
          <p:cNvSpPr/>
          <p:nvPr/>
        </p:nvSpPr>
        <p:spPr>
          <a:xfrm>
            <a:off x="9389731" y="2465466"/>
            <a:ext cx="1610112" cy="421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2E2D2C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Action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DD087E-09EC-4629-9920-1699A3CAFDFB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8557437" y="2676293"/>
            <a:ext cx="832294" cy="478688"/>
          </a:xfrm>
          <a:prstGeom prst="straightConnector1">
            <a:avLst/>
          </a:prstGeom>
          <a:ln w="38100">
            <a:solidFill>
              <a:srgbClr val="FF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2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A2343A-1A2E-4631-9F06-CF0C3F7593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We can’t use symbols such as =, !, and &gt; within numerical comparisons</a:t>
            </a:r>
          </a:p>
          <a:p>
            <a:pPr lvl="1"/>
            <a:r>
              <a:rPr lang="en-GB" dirty="0"/>
              <a:t>Rather, we need to use flags</a:t>
            </a:r>
          </a:p>
          <a:p>
            <a:pPr lvl="1"/>
            <a:endParaRPr lang="en-GB" dirty="0"/>
          </a:p>
          <a:p>
            <a:r>
              <a:rPr lang="en-GB" dirty="0"/>
              <a:t>-ne – not equal</a:t>
            </a:r>
          </a:p>
          <a:p>
            <a:r>
              <a:rPr lang="en-GB" dirty="0"/>
              <a:t>-</a:t>
            </a:r>
            <a:r>
              <a:rPr lang="en-GB" dirty="0" err="1"/>
              <a:t>eq</a:t>
            </a:r>
            <a:r>
              <a:rPr lang="en-GB" dirty="0"/>
              <a:t> – equal</a:t>
            </a:r>
          </a:p>
          <a:p>
            <a:r>
              <a:rPr lang="en-GB" dirty="0"/>
              <a:t>-</a:t>
            </a:r>
            <a:r>
              <a:rPr lang="en-GB" dirty="0" err="1"/>
              <a:t>gt</a:t>
            </a:r>
            <a:r>
              <a:rPr lang="en-GB" dirty="0"/>
              <a:t> – greater than</a:t>
            </a:r>
          </a:p>
          <a:p>
            <a:r>
              <a:rPr lang="en-GB" dirty="0"/>
              <a:t>-</a:t>
            </a:r>
            <a:r>
              <a:rPr lang="en-GB" dirty="0" err="1"/>
              <a:t>ge</a:t>
            </a:r>
            <a:r>
              <a:rPr lang="en-GB" dirty="0"/>
              <a:t> – greater than or equal to</a:t>
            </a:r>
          </a:p>
          <a:p>
            <a:r>
              <a:rPr lang="en-GB" dirty="0"/>
              <a:t>-</a:t>
            </a:r>
            <a:r>
              <a:rPr lang="en-GB" dirty="0" err="1"/>
              <a:t>lt</a:t>
            </a:r>
            <a:r>
              <a:rPr lang="en-GB" dirty="0"/>
              <a:t> – less than</a:t>
            </a:r>
          </a:p>
          <a:p>
            <a:r>
              <a:rPr lang="en-GB" dirty="0"/>
              <a:t>-le – less than or equal 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DAA55A-7FE8-4BC8-8E3A-175440A5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Comparison</a:t>
            </a:r>
          </a:p>
        </p:txBody>
      </p:sp>
    </p:spTree>
    <p:extLst>
      <p:ext uri="{BB962C8B-B14F-4D97-AF65-F5344CB8AC3E}">
        <p14:creationId xmlns:p14="http://schemas.microsoft.com/office/powerpoint/2010/main" val="278303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F52C3-E568-4024-BA38-2241E808E0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When writing scripts, there may be times where we want user input</a:t>
            </a:r>
          </a:p>
          <a:p>
            <a:pPr lvl="1"/>
            <a:endParaRPr lang="en-GB" dirty="0"/>
          </a:p>
          <a:p>
            <a:r>
              <a:rPr lang="en-GB" dirty="0"/>
              <a:t>The way we can do that within a script is with the use of echo and read</a:t>
            </a:r>
          </a:p>
          <a:p>
            <a:pPr lvl="1"/>
            <a:r>
              <a:rPr lang="en-GB" dirty="0"/>
              <a:t>We can echo some form of prompt telling the user what to do</a:t>
            </a:r>
          </a:p>
          <a:p>
            <a:pPr lvl="1"/>
            <a:r>
              <a:rPr lang="en-GB" dirty="0"/>
              <a:t>We can then use the read keyword to read the next set of characters and assign it to a variable</a:t>
            </a:r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B5225-0F63-4D49-A2EE-E1FF1A7B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 in Scripts</a:t>
            </a:r>
          </a:p>
        </p:txBody>
      </p:sp>
    </p:spTree>
    <p:extLst>
      <p:ext uri="{BB962C8B-B14F-4D97-AF65-F5344CB8AC3E}">
        <p14:creationId xmlns:p14="http://schemas.microsoft.com/office/powerpoint/2010/main" val="3431929254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QA">
      <a:dk1>
        <a:srgbClr val="2E2D2C"/>
      </a:dk1>
      <a:lt1>
        <a:srgbClr val="FFFFFF"/>
      </a:lt1>
      <a:dk2>
        <a:srgbClr val="0E3C58"/>
      </a:dk2>
      <a:lt2>
        <a:srgbClr val="DADADA"/>
      </a:lt2>
      <a:accent1>
        <a:srgbClr val="00519C"/>
      </a:accent1>
      <a:accent2>
        <a:srgbClr val="CA1E17"/>
      </a:accent2>
      <a:accent3>
        <a:srgbClr val="18BF2B"/>
      </a:accent3>
      <a:accent4>
        <a:srgbClr val="7713B2"/>
      </a:accent4>
      <a:accent5>
        <a:srgbClr val="4591CE"/>
      </a:accent5>
      <a:accent6>
        <a:srgbClr val="F08300"/>
      </a:accent6>
      <a:hlink>
        <a:srgbClr val="134983"/>
      </a:hlink>
      <a:folHlink>
        <a:srgbClr val="E50049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" id="{0FF5ED07-C465-4523-AB9D-FA287080245B}" vid="{94E2E97D-F037-489C-9712-C2442CCB37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1342</Words>
  <Application>Microsoft Office PowerPoint</Application>
  <PresentationFormat>Widescreen</PresentationFormat>
  <Paragraphs>152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Segoe UI</vt:lpstr>
      <vt:lpstr>Segoe UI Light</vt:lpstr>
      <vt:lpstr>QAC_Powerpoint_Template</vt:lpstr>
      <vt:lpstr>Scripting in Linux</vt:lpstr>
      <vt:lpstr>Course Topics</vt:lpstr>
      <vt:lpstr>Changing the ‘mode’ of a file</vt:lpstr>
      <vt:lpstr>Chmod in Linux</vt:lpstr>
      <vt:lpstr>Scripting Logic</vt:lpstr>
      <vt:lpstr>Using # in shell scripts</vt:lpstr>
      <vt:lpstr>If Statements in Linux</vt:lpstr>
      <vt:lpstr>Numerical Comparison</vt:lpstr>
      <vt:lpstr>User Input in Scripts</vt:lpstr>
      <vt:lpstr>User input with Read</vt:lpstr>
      <vt:lpstr>Loops in Scripts</vt:lpstr>
      <vt:lpstr>For Loop in a bash Script</vt:lpstr>
      <vt:lpstr>While Loop in a bash Script</vt:lpstr>
      <vt:lpstr>Until Loop in a bash Script</vt:lpstr>
      <vt:lpstr>Switch/Case Statements</vt:lpstr>
      <vt:lpstr>Switch/Case Statement in Bash</vt:lpstr>
      <vt:lpstr>Arrays in Bash</vt:lpstr>
      <vt:lpstr>Until Loop in a bash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Intro  &amp; Linux System Admin Foundations</dc:title>
  <dc:creator>Gonsai, Devdatta</dc:creator>
  <cp:lastModifiedBy>Gonsai, Devdatta</cp:lastModifiedBy>
  <cp:revision>4</cp:revision>
  <dcterms:created xsi:type="dcterms:W3CDTF">2018-07-25T09:29:08Z</dcterms:created>
  <dcterms:modified xsi:type="dcterms:W3CDTF">2018-07-25T14:49:34Z</dcterms:modified>
</cp:coreProperties>
</file>