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5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x="12192000" cy="6858000"/>
  <p:notesSz cx="6794500" cy="9921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notes' format</a:t>
            </a:r>
          </a:p>
        </p:txBody>
      </p:sp>
      <p:sp>
        <p:nvSpPr>
          <p:cNvPr id="14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5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5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5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E9128DD-2E7C-452A-85D9-CD2CAFD75C9F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body"/>
          </p:nvPr>
        </p:nvSpPr>
        <p:spPr>
          <a:xfrm>
            <a:off x="570960" y="3952440"/>
            <a:ext cx="5715360" cy="54604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3440880" y="9570960"/>
            <a:ext cx="2944080" cy="264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Picture 10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9" name="Picture 10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Picture 14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7" name="Picture 14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/>
          <p:nvPr/>
        </p:nvPicPr>
        <p:blipFill>
          <a:blip r:embed="rId14"/>
          <a:stretch/>
        </p:blipFill>
        <p:spPr>
          <a:xfrm>
            <a:off x="5037840" y="5003280"/>
            <a:ext cx="2115360" cy="125640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9061560" y="6403320"/>
            <a:ext cx="284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9061560" y="6403320"/>
            <a:ext cx="284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2"/>
          <p:cNvSpPr/>
          <p:nvPr/>
        </p:nvSpPr>
        <p:spPr>
          <a:xfrm>
            <a:off x="6077880" y="1545480"/>
            <a:ext cx="45000" cy="45442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914400" y="1063440"/>
            <a:ext cx="10363680" cy="255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GB" sz="6000" b="0" strike="noStrike" spc="-1">
                <a:solidFill>
                  <a:srgbClr val="555454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Big Data Analysis</a:t>
            </a:r>
            <a:endParaRPr lang="en-GB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914400" y="3886200"/>
            <a:ext cx="10363680" cy="43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Data types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73" name="Table 2"/>
          <p:cNvGraphicFramePr/>
          <p:nvPr/>
        </p:nvGraphicFramePr>
        <p:xfrm>
          <a:off x="830880" y="2192760"/>
          <a:ext cx="10550880" cy="2742840"/>
        </p:xfrm>
        <a:graphic>
          <a:graphicData uri="http://schemas.openxmlformats.org/drawingml/2006/table">
            <a:tbl>
              <a:tblPr/>
              <a:tblGrid>
                <a:gridCol w="351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Name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083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Description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083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Query syntax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08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ARRAY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Ordered list of values of the same type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departments[0]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MAP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Key-value pairs, each of the same type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employees[‘BF341’]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STRUCT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Named fields, possibly of mixed types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address.street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4" name="CustomShape 3"/>
          <p:cNvSpPr/>
          <p:nvPr/>
        </p:nvSpPr>
        <p:spPr>
          <a:xfrm>
            <a:off x="414000" y="1544760"/>
            <a:ext cx="11404080" cy="45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Supports three complex types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HiveQL syntax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14000" y="1544760"/>
            <a:ext cx="11404080" cy="45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Hive keywords are not case sensitive but are often capitalized by convention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Statements are terminated by a semicolon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Comments begin with --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Hive tables and databases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14000" y="1544760"/>
            <a:ext cx="11404080" cy="45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9960" indent="-2192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Use the SHOW DATABASES; command to see all databases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9960" indent="-2192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Switch between current databases with the USE database_name; command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9960" indent="-2192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Use the SHOW TABLES; command to show tables within the current database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9960" indent="-2192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Use the SHOW TABLES IN database_name; to show tables within a different database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9960" indent="-2192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Use the DESCRIBE table_name; command to show the basic structure of a table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9960" indent="-2192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Use the DESCRIBE FORMATTED table_name; command to show further information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Selecting Data with Hive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414000" y="1544760"/>
            <a:ext cx="11404080" cy="45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6480" indent="-3657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Use the SELECT statement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hive&gt; SELECT id, name, price FROM products;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6480" indent="-3657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An asterisk matches all columns in a table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hive&gt; SELECT * FROM products;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14000" y="1544760"/>
            <a:ext cx="8925840" cy="45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Use the LIMIT clause to set the maximum number of rows returned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hive&gt; SELECT id, name, price FROM products LIMIT 10;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LIMIT does not guarantee which 10 results are returned. Therefore, consider using ORDER BY for top-N queries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hive&gt; SELECT id, name, price FROM products ORDER BY id DESC LIMIT 10;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Limiting and Sorting results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Restricting results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414000" y="1544760"/>
            <a:ext cx="11404080" cy="45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6480" indent="-3657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Use a WHERE clause to restrict rows to specified criteria. Be aware that string comparisons are case sensitive.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hive&gt; SELECT * FROM products WHERE id=231723;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hive&gt; SELECT * FROM customers WHERE state IN (‘CA’, ‘OR’, ‘WA’, ‘NV’)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6480" indent="-3657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You can combine expressions using AND or OR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hive&gt; SELECT * FROM customers WHERE fname LIKE ‘Ann%’ AND (city=‘Seattle’ OR city=‘Portland’);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Table aliases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414000" y="1544760"/>
            <a:ext cx="7382880" cy="45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6480" indent="-3657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In a complex query, consider using a table alias to simplify the input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hive&gt; SELECT o.order_date, c.fname, c.lname FROM customers c JOIN orders o ON c.cust_id = o.cust_id WHERE c.zipcode=‘92345’;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Combining Query Results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414000" y="1544760"/>
            <a:ext cx="11404080" cy="45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Use UNION ALL to unify output from SELECT commands into a single result set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The name, order, and types of columns in each query must match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SELECT emp_id, fname, lname, salary FROM employees WHERE state=‘CA’ AND salary &gt; 75000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UNION ALL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SELECT emp_id, fname, lname, salary FROM employees WHERE state !=‘CA’ AND salary &gt; 50000;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14000" y="1544760"/>
            <a:ext cx="11404080" cy="45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Inner joints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Outer joins (left, right, full)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Cross joins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Left semi joins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Only equality conditions are allowed in joins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Valid: customers.cust_id = orders.cust_id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Outputs records where the specified key is found in each table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Joins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14000" y="124920"/>
            <a:ext cx="566496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Join Syntax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541080" y="1458000"/>
            <a:ext cx="4620960" cy="1798200"/>
          </a:xfrm>
          <a:prstGeom prst="rect">
            <a:avLst/>
          </a:prstGeom>
          <a:solidFill>
            <a:srgbClr val="FFFFFF"/>
          </a:solidFill>
          <a:ln w="25560">
            <a:solidFill>
              <a:srgbClr val="F083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70000"/>
              </a:lnSpc>
              <a:spcBef>
                <a:spcPts val="1001"/>
              </a:spcBef>
              <a:spcAft>
                <a:spcPts val="1001"/>
              </a:spcAft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Example: Inner Join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spcAft>
                <a:spcPts val="1001"/>
              </a:spcAft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SELECT c.cust_id, name, total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spcAft>
                <a:spcPts val="1001"/>
              </a:spcAft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FROM customers c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spcAft>
                <a:spcPts val="1001"/>
              </a:spcAft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JOIN orders o ON (c.cust_id = o.cust_id);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93" name="Table 3"/>
          <p:cNvGraphicFramePr/>
          <p:nvPr/>
        </p:nvGraphicFramePr>
        <p:xfrm>
          <a:off x="7383240" y="756360"/>
          <a:ext cx="4303080" cy="2194200"/>
        </p:xfrm>
        <a:graphic>
          <a:graphicData uri="http://schemas.openxmlformats.org/drawingml/2006/table">
            <a:tbl>
              <a:tblPr/>
              <a:tblGrid>
                <a:gridCol w="1434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Cust_id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Name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Country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Alice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US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B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Bob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CA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Carlos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MX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D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Dieter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DE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4" name="Table 4"/>
          <p:cNvGraphicFramePr/>
          <p:nvPr/>
        </p:nvGraphicFramePr>
        <p:xfrm>
          <a:off x="7383240" y="3582000"/>
          <a:ext cx="4303080" cy="2727360"/>
        </p:xfrm>
        <a:graphic>
          <a:graphicData uri="http://schemas.openxmlformats.org/drawingml/2006/table">
            <a:tbl>
              <a:tblPr/>
              <a:tblGrid>
                <a:gridCol w="1496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Order_id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Cust_id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Total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1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1539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2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1871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3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6352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4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B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1456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5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Z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2137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CustomShape 5"/>
          <p:cNvSpPr/>
          <p:nvPr/>
        </p:nvSpPr>
        <p:spPr>
          <a:xfrm rot="10800000" flipV="1">
            <a:off x="9590040" y="3269880"/>
            <a:ext cx="2206440" cy="868680"/>
          </a:xfrm>
          <a:prstGeom prst="bentConnector3">
            <a:avLst>
              <a:gd name="adj1" fmla="val 31241"/>
            </a:avLst>
          </a:prstGeom>
          <a:noFill/>
          <a:ln w="3816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96" name="CustomShape 6"/>
          <p:cNvSpPr/>
          <p:nvPr/>
        </p:nvSpPr>
        <p:spPr>
          <a:xfrm rot="10800000">
            <a:off x="9590040" y="6278400"/>
            <a:ext cx="2206440" cy="1847520"/>
          </a:xfrm>
          <a:prstGeom prst="bentConnector3">
            <a:avLst>
              <a:gd name="adj1" fmla="val 31241"/>
            </a:avLst>
          </a:prstGeom>
          <a:noFill/>
          <a:ln w="3816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97" name="CustomShape 7"/>
          <p:cNvSpPr/>
          <p:nvPr/>
        </p:nvSpPr>
        <p:spPr>
          <a:xfrm>
            <a:off x="3082680" y="3268440"/>
            <a:ext cx="360" cy="371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198" name="CustomShape 8"/>
          <p:cNvSpPr/>
          <p:nvPr/>
        </p:nvSpPr>
        <p:spPr>
          <a:xfrm>
            <a:off x="7385040" y="352800"/>
            <a:ext cx="430344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7360" tIns="58680" rIns="117360" bIns="58680"/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6D6D6D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Customers table</a:t>
            </a:r>
            <a:endParaRPr lang="en-GB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9"/>
          <p:cNvSpPr/>
          <p:nvPr/>
        </p:nvSpPr>
        <p:spPr>
          <a:xfrm>
            <a:off x="7385040" y="3186000"/>
            <a:ext cx="430344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7360" tIns="58680" rIns="117360" bIns="58680"/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6D6D6D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Orders table</a:t>
            </a:r>
            <a:endParaRPr lang="en-GB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10"/>
          <p:cNvSpPr/>
          <p:nvPr/>
        </p:nvSpPr>
        <p:spPr>
          <a:xfrm>
            <a:off x="1128960" y="3732840"/>
            <a:ext cx="42915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7360" tIns="58680" rIns="117360" bIns="58680"/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6D6D6D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Query Result</a:t>
            </a:r>
            <a:endParaRPr lang="en-GB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01" name="Table 11"/>
          <p:cNvGraphicFramePr/>
          <p:nvPr/>
        </p:nvGraphicFramePr>
        <p:xfrm>
          <a:off x="1123920" y="4128840"/>
          <a:ext cx="4303080" cy="2194200"/>
        </p:xfrm>
        <a:graphic>
          <a:graphicData uri="http://schemas.openxmlformats.org/drawingml/2006/table">
            <a:tbl>
              <a:tblPr/>
              <a:tblGrid>
                <a:gridCol w="1434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Cust_id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Name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Total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Alice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1539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Alice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6352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B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Bob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1456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Carlos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1871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Topics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414000" y="1544760"/>
            <a:ext cx="11404080" cy="45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9960" indent="-219240">
              <a:lnSpc>
                <a:spcPct val="8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Hive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92000" lvl="1" indent="-219240">
              <a:lnSpc>
                <a:spcPct val="8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Introduction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92000" lvl="1" indent="-219240">
              <a:lnSpc>
                <a:spcPct val="8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Relational Data Analysis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92000" lvl="1" indent="-219240">
              <a:lnSpc>
                <a:spcPct val="8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Hive Data Management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92000" lvl="1" indent="-219240">
              <a:lnSpc>
                <a:spcPct val="8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Text processing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92000" lvl="1" indent="-219240">
              <a:lnSpc>
                <a:spcPct val="8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Optimisation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9960" indent="-219240">
              <a:lnSpc>
                <a:spcPct val="8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Impala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92000" lvl="1" indent="-219240">
              <a:lnSpc>
                <a:spcPct val="8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Introduction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92000" lvl="1" indent="-219240">
              <a:lnSpc>
                <a:spcPct val="8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Analysing Data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9960" indent="-219240">
              <a:lnSpc>
                <a:spcPct val="8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Choosing the best tool for the job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23160" y="599760"/>
            <a:ext cx="3374280" cy="2033280"/>
          </a:xfrm>
          <a:prstGeom prst="rect">
            <a:avLst/>
          </a:prstGeom>
          <a:solidFill>
            <a:srgbClr val="FFFFFF"/>
          </a:solidFill>
          <a:ln w="25560">
            <a:solidFill>
              <a:srgbClr val="F083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4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Example: Left Outer Join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SELECT c.cust_id, name, total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FROM customers c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LEFT OUTER JOIN orders o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ON (c.cust_id = o.cust_id);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03" name="Table 2"/>
          <p:cNvGraphicFramePr/>
          <p:nvPr/>
        </p:nvGraphicFramePr>
        <p:xfrm>
          <a:off x="7383240" y="662400"/>
          <a:ext cx="4303080" cy="2194200"/>
        </p:xfrm>
        <a:graphic>
          <a:graphicData uri="http://schemas.openxmlformats.org/drawingml/2006/table">
            <a:tbl>
              <a:tblPr/>
              <a:tblGrid>
                <a:gridCol w="1434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Cust_id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Name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Country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Alice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US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B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Bob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CA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Carlos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MX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D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Dieter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DE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4" name="Table 3"/>
          <p:cNvGraphicFramePr/>
          <p:nvPr/>
        </p:nvGraphicFramePr>
        <p:xfrm>
          <a:off x="7383240" y="3405600"/>
          <a:ext cx="4303080" cy="2692080"/>
        </p:xfrm>
        <a:graphic>
          <a:graphicData uri="http://schemas.openxmlformats.org/drawingml/2006/table">
            <a:tbl>
              <a:tblPr/>
              <a:tblGrid>
                <a:gridCol w="1496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7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Order_id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Cust_id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Total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1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1539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2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1871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3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6352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4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B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1456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5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Z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2137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5" name="CustomShape 4"/>
          <p:cNvSpPr/>
          <p:nvPr/>
        </p:nvSpPr>
        <p:spPr>
          <a:xfrm rot="10800000" flipV="1">
            <a:off x="10752480" y="1531080"/>
            <a:ext cx="3368880" cy="360"/>
          </a:xfrm>
          <a:prstGeom prst="bentConnector3">
            <a:avLst>
              <a:gd name="adj1" fmla="val 50000"/>
            </a:avLst>
          </a:prstGeom>
          <a:noFill/>
          <a:ln w="3816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06" name="CustomShape 5"/>
          <p:cNvSpPr/>
          <p:nvPr/>
        </p:nvSpPr>
        <p:spPr>
          <a:xfrm rot="10800000">
            <a:off x="10752480" y="7618680"/>
            <a:ext cx="3368880" cy="2866320"/>
          </a:xfrm>
          <a:prstGeom prst="bentConnector3">
            <a:avLst>
              <a:gd name="adj1" fmla="val 50000"/>
            </a:avLst>
          </a:prstGeom>
          <a:noFill/>
          <a:ln w="3816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07" name="CustomShape 6"/>
          <p:cNvSpPr/>
          <p:nvPr/>
        </p:nvSpPr>
        <p:spPr>
          <a:xfrm>
            <a:off x="7775280" y="305640"/>
            <a:ext cx="355104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7360" tIns="58680" rIns="117360" bIns="58680"/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6D6D6D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Customers table</a:t>
            </a:r>
            <a:endParaRPr lang="en-GB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7"/>
          <p:cNvSpPr/>
          <p:nvPr/>
        </p:nvSpPr>
        <p:spPr>
          <a:xfrm>
            <a:off x="7775280" y="3044880"/>
            <a:ext cx="355104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7360" tIns="58680" rIns="117360" bIns="58680"/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6D6D6D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Orders table</a:t>
            </a:r>
            <a:endParaRPr lang="en-GB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8"/>
          <p:cNvSpPr/>
          <p:nvPr/>
        </p:nvSpPr>
        <p:spPr>
          <a:xfrm>
            <a:off x="846360" y="3229560"/>
            <a:ext cx="355104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7360" tIns="58680" rIns="117360" bIns="58680"/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6D6D6D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Query Result</a:t>
            </a:r>
            <a:endParaRPr lang="en-GB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10" name="Table 9"/>
          <p:cNvGraphicFramePr/>
          <p:nvPr/>
        </p:nvGraphicFramePr>
        <p:xfrm>
          <a:off x="608040" y="3597480"/>
          <a:ext cx="4303080" cy="2633040"/>
        </p:xfrm>
        <a:graphic>
          <a:graphicData uri="http://schemas.openxmlformats.org/drawingml/2006/table">
            <a:tbl>
              <a:tblPr/>
              <a:tblGrid>
                <a:gridCol w="1434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Cust_id</a:t>
                      </a:r>
                      <a:endParaRPr lang="en-GB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Name</a:t>
                      </a:r>
                      <a:endParaRPr lang="en-GB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Total</a:t>
                      </a:r>
                      <a:endParaRPr lang="en-GB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</a:t>
                      </a:r>
                      <a:endParaRPr lang="en-GB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Alice</a:t>
                      </a:r>
                      <a:endParaRPr lang="en-GB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1539</a:t>
                      </a:r>
                      <a:endParaRPr lang="en-GB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</a:t>
                      </a:r>
                      <a:endParaRPr lang="en-GB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Alice</a:t>
                      </a:r>
                      <a:endParaRPr lang="en-GB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6352</a:t>
                      </a:r>
                      <a:endParaRPr lang="en-GB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B</a:t>
                      </a:r>
                      <a:endParaRPr lang="en-GB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Bob</a:t>
                      </a:r>
                      <a:endParaRPr lang="en-GB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1456</a:t>
                      </a:r>
                      <a:endParaRPr lang="en-GB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</a:t>
                      </a:r>
                      <a:endParaRPr lang="en-GB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Carlos</a:t>
                      </a:r>
                      <a:endParaRPr lang="en-GB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1871</a:t>
                      </a:r>
                      <a:endParaRPr lang="en-GB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D</a:t>
                      </a:r>
                      <a:endParaRPr lang="en-GB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Dieter</a:t>
                      </a:r>
                      <a:endParaRPr lang="en-GB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NULL</a:t>
                      </a:r>
                      <a:endParaRPr lang="en-GB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1" name="CustomShape 10"/>
          <p:cNvSpPr/>
          <p:nvPr/>
        </p:nvSpPr>
        <p:spPr>
          <a:xfrm>
            <a:off x="2610720" y="2645280"/>
            <a:ext cx="360" cy="442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564480" y="540720"/>
            <a:ext cx="3409560" cy="2080440"/>
          </a:xfrm>
          <a:prstGeom prst="rect">
            <a:avLst/>
          </a:prstGeom>
          <a:solidFill>
            <a:srgbClr val="FFFFFF"/>
          </a:solidFill>
          <a:ln w="25560">
            <a:solidFill>
              <a:srgbClr val="F083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4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Example: Right Outer Join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SELECT c.cust_id, name, total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FROM customers c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RIGHT OUTER JOIN orders o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ON (c.cust_id = o.cust_id);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13" name="Table 2"/>
          <p:cNvGraphicFramePr/>
          <p:nvPr/>
        </p:nvGraphicFramePr>
        <p:xfrm>
          <a:off x="7383240" y="709200"/>
          <a:ext cx="4303080" cy="2194200"/>
        </p:xfrm>
        <a:graphic>
          <a:graphicData uri="http://schemas.openxmlformats.org/drawingml/2006/table">
            <a:tbl>
              <a:tblPr/>
              <a:tblGrid>
                <a:gridCol w="1434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Cust_id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Name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Country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Alice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US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B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Bob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CA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Carlos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MX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D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Dieter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DE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4" name="Table 3"/>
          <p:cNvGraphicFramePr/>
          <p:nvPr/>
        </p:nvGraphicFramePr>
        <p:xfrm>
          <a:off x="7383240" y="3582000"/>
          <a:ext cx="4303080" cy="2692080"/>
        </p:xfrm>
        <a:graphic>
          <a:graphicData uri="http://schemas.openxmlformats.org/drawingml/2006/table">
            <a:tbl>
              <a:tblPr/>
              <a:tblGrid>
                <a:gridCol w="1496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7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Order_id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Cust_id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Total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1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1539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2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1871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3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6352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4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B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1456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5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Z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2137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5" name="CustomShape 4"/>
          <p:cNvSpPr/>
          <p:nvPr/>
        </p:nvSpPr>
        <p:spPr>
          <a:xfrm rot="10800000" flipV="1">
            <a:off x="10752480" y="1531080"/>
            <a:ext cx="3368880" cy="360"/>
          </a:xfrm>
          <a:prstGeom prst="bentConnector3">
            <a:avLst>
              <a:gd name="adj1" fmla="val 50000"/>
            </a:avLst>
          </a:prstGeom>
          <a:noFill/>
          <a:ln w="3816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16" name="CustomShape 5"/>
          <p:cNvSpPr/>
          <p:nvPr/>
        </p:nvSpPr>
        <p:spPr>
          <a:xfrm rot="10800000">
            <a:off x="10752480" y="7795080"/>
            <a:ext cx="3368880" cy="2866320"/>
          </a:xfrm>
          <a:prstGeom prst="bentConnector3">
            <a:avLst>
              <a:gd name="adj1" fmla="val 50000"/>
            </a:avLst>
          </a:prstGeom>
          <a:noFill/>
          <a:ln w="3816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17" name="CustomShape 6"/>
          <p:cNvSpPr/>
          <p:nvPr/>
        </p:nvSpPr>
        <p:spPr>
          <a:xfrm>
            <a:off x="7775280" y="305640"/>
            <a:ext cx="355104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7360" tIns="58680" rIns="117360" bIns="58680"/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6D6D6D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Customers table</a:t>
            </a:r>
            <a:endParaRPr lang="en-GB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7"/>
          <p:cNvSpPr/>
          <p:nvPr/>
        </p:nvSpPr>
        <p:spPr>
          <a:xfrm>
            <a:off x="7775280" y="3197880"/>
            <a:ext cx="355104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7360" tIns="58680" rIns="117360" bIns="58680"/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6D6D6D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Orders table</a:t>
            </a:r>
            <a:endParaRPr lang="en-GB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8"/>
          <p:cNvSpPr/>
          <p:nvPr/>
        </p:nvSpPr>
        <p:spPr>
          <a:xfrm>
            <a:off x="846360" y="3194280"/>
            <a:ext cx="355104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7360" tIns="58680" rIns="117360" bIns="58680"/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6D6D6D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Query Result</a:t>
            </a:r>
            <a:endParaRPr lang="en-GB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20" name="Table 9"/>
          <p:cNvGraphicFramePr/>
          <p:nvPr/>
        </p:nvGraphicFramePr>
        <p:xfrm>
          <a:off x="608040" y="3550680"/>
          <a:ext cx="4303080" cy="2633040"/>
        </p:xfrm>
        <a:graphic>
          <a:graphicData uri="http://schemas.openxmlformats.org/drawingml/2006/table">
            <a:tbl>
              <a:tblPr/>
              <a:tblGrid>
                <a:gridCol w="1434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Cust_id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Name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Total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Alice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1539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Alice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6352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B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Bob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1456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Carlos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1871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NULL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NULL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2137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1" name="CustomShape 10"/>
          <p:cNvSpPr/>
          <p:nvPr/>
        </p:nvSpPr>
        <p:spPr>
          <a:xfrm>
            <a:off x="2622600" y="2621520"/>
            <a:ext cx="360" cy="442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646920" y="529200"/>
            <a:ext cx="3362760" cy="1986480"/>
          </a:xfrm>
          <a:prstGeom prst="rect">
            <a:avLst/>
          </a:prstGeom>
          <a:solidFill>
            <a:srgbClr val="FFFFFF"/>
          </a:solidFill>
          <a:ln w="25560">
            <a:solidFill>
              <a:srgbClr val="F083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14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Example: Full Outer Join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SELECT c.cust_id, name, total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FROM customers c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FULL OUTER JOIN orders o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ON (c.cust_id = o.cust_id);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23" name="Table 2"/>
          <p:cNvGraphicFramePr/>
          <p:nvPr/>
        </p:nvGraphicFramePr>
        <p:xfrm>
          <a:off x="7383240" y="673920"/>
          <a:ext cx="4303080" cy="2194200"/>
        </p:xfrm>
        <a:graphic>
          <a:graphicData uri="http://schemas.openxmlformats.org/drawingml/2006/table">
            <a:tbl>
              <a:tblPr/>
              <a:tblGrid>
                <a:gridCol w="1434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Cust_id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Name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Country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Alice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US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B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Bob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CA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Carlos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MX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D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Dieter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DE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4" name="Table 3"/>
          <p:cNvGraphicFramePr/>
          <p:nvPr/>
        </p:nvGraphicFramePr>
        <p:xfrm>
          <a:off x="7383240" y="3499920"/>
          <a:ext cx="4303080" cy="2703960"/>
        </p:xfrm>
        <a:graphic>
          <a:graphicData uri="http://schemas.openxmlformats.org/drawingml/2006/table">
            <a:tbl>
              <a:tblPr/>
              <a:tblGrid>
                <a:gridCol w="1496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Order_id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Cust_id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Total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1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1539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2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1871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3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6352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4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B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1456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5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Z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2137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5" name="CustomShape 4"/>
          <p:cNvSpPr/>
          <p:nvPr/>
        </p:nvSpPr>
        <p:spPr>
          <a:xfrm rot="10800000" flipV="1">
            <a:off x="10752480" y="1531080"/>
            <a:ext cx="3368880" cy="360"/>
          </a:xfrm>
          <a:prstGeom prst="bentConnector3">
            <a:avLst>
              <a:gd name="adj1" fmla="val 50000"/>
            </a:avLst>
          </a:prstGeom>
          <a:noFill/>
          <a:ln w="3816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26" name="CustomShape 5"/>
          <p:cNvSpPr/>
          <p:nvPr/>
        </p:nvSpPr>
        <p:spPr>
          <a:xfrm rot="10800000">
            <a:off x="10752480" y="7724880"/>
            <a:ext cx="3368880" cy="2872440"/>
          </a:xfrm>
          <a:prstGeom prst="bentConnector3">
            <a:avLst>
              <a:gd name="adj1" fmla="val 50000"/>
            </a:avLst>
          </a:prstGeom>
          <a:noFill/>
          <a:ln w="3816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27" name="CustomShape 6"/>
          <p:cNvSpPr/>
          <p:nvPr/>
        </p:nvSpPr>
        <p:spPr>
          <a:xfrm>
            <a:off x="7385040" y="305640"/>
            <a:ext cx="430344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7360" tIns="58680" rIns="117360" bIns="58680"/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6D6D6D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Customers table</a:t>
            </a:r>
            <a:endParaRPr lang="en-GB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7"/>
          <p:cNvSpPr/>
          <p:nvPr/>
        </p:nvSpPr>
        <p:spPr>
          <a:xfrm>
            <a:off x="7385040" y="3127320"/>
            <a:ext cx="430344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7360" tIns="58680" rIns="117360" bIns="58680"/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6D6D6D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Orders table</a:t>
            </a:r>
            <a:endParaRPr lang="en-GB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8"/>
          <p:cNvSpPr/>
          <p:nvPr/>
        </p:nvSpPr>
        <p:spPr>
          <a:xfrm>
            <a:off x="611640" y="3040200"/>
            <a:ext cx="430344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7360" tIns="58680" rIns="117360" bIns="58680"/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6D6D6D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Query Result</a:t>
            </a:r>
            <a:endParaRPr lang="en-GB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30" name="Table 9"/>
          <p:cNvGraphicFramePr/>
          <p:nvPr/>
        </p:nvGraphicFramePr>
        <p:xfrm>
          <a:off x="608040" y="3400920"/>
          <a:ext cx="4303080" cy="3071880"/>
        </p:xfrm>
        <a:graphic>
          <a:graphicData uri="http://schemas.openxmlformats.org/drawingml/2006/table">
            <a:tbl>
              <a:tblPr/>
              <a:tblGrid>
                <a:gridCol w="1434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Cust_id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Name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Total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Alice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1539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Alice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6352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B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Bob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1456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Carlos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1871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D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Dieter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NULL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NULL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NULL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2137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1" name="CustomShape 10"/>
          <p:cNvSpPr/>
          <p:nvPr/>
        </p:nvSpPr>
        <p:spPr>
          <a:xfrm>
            <a:off x="2622600" y="2504520"/>
            <a:ext cx="360" cy="37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Cross Join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33" name="Table 2"/>
          <p:cNvGraphicFramePr/>
          <p:nvPr/>
        </p:nvGraphicFramePr>
        <p:xfrm>
          <a:off x="2024280" y="2089440"/>
          <a:ext cx="2798640" cy="1316520"/>
        </p:xfrm>
        <a:graphic>
          <a:graphicData uri="http://schemas.openxmlformats.org/drawingml/2006/table">
            <a:tbl>
              <a:tblPr/>
              <a:tblGrid>
                <a:gridCol w="279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Name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Internal hard disk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External hard disk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4" name="Table 3"/>
          <p:cNvGraphicFramePr/>
          <p:nvPr/>
        </p:nvGraphicFramePr>
        <p:xfrm>
          <a:off x="2012400" y="4042440"/>
          <a:ext cx="2808720" cy="2194200"/>
        </p:xfrm>
        <a:graphic>
          <a:graphicData uri="http://schemas.openxmlformats.org/drawingml/2006/table">
            <a:tbl>
              <a:tblPr/>
              <a:tblGrid>
                <a:gridCol w="280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Size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1.0 terabytes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2.0 terabytes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3.0 terabytes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4.0 terabytes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5" name="CustomShape 4"/>
          <p:cNvSpPr/>
          <p:nvPr/>
        </p:nvSpPr>
        <p:spPr>
          <a:xfrm>
            <a:off x="2037960" y="1698120"/>
            <a:ext cx="22654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7360" tIns="58680" rIns="117360" bIns="58680"/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Disks table</a:t>
            </a:r>
            <a:endParaRPr lang="en-GB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5"/>
          <p:cNvSpPr/>
          <p:nvPr/>
        </p:nvSpPr>
        <p:spPr>
          <a:xfrm>
            <a:off x="2026080" y="3626280"/>
            <a:ext cx="221832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7360" tIns="58680" rIns="117360" bIns="58680"/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Sizes table</a:t>
            </a:r>
            <a:endParaRPr lang="en-GB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37" name="Table 6"/>
          <p:cNvGraphicFramePr/>
          <p:nvPr/>
        </p:nvGraphicFramePr>
        <p:xfrm>
          <a:off x="5266800" y="2057760"/>
          <a:ext cx="5469480" cy="4173480"/>
        </p:xfrm>
        <a:graphic>
          <a:graphicData uri="http://schemas.openxmlformats.org/drawingml/2006/table">
            <a:tbl>
              <a:tblPr/>
              <a:tblGrid>
                <a:gridCol w="27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4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Name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Size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Internal hard disk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1.0 terabytes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Internal hard disk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2.0 terabytes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Internal hard disk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3.0 terabytes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Internal hard disk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4.0 terabytes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External hard disk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1.0 terabytes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External hard disk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2.0 terabytes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External hard disk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3.0 terabytes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3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External hard disk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4.0 terabytes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8" name="CustomShape 7"/>
          <p:cNvSpPr/>
          <p:nvPr/>
        </p:nvSpPr>
        <p:spPr>
          <a:xfrm>
            <a:off x="5267160" y="1640880"/>
            <a:ext cx="198252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7360" tIns="58680" rIns="117360" bIns="58680"/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Query Result</a:t>
            </a:r>
            <a:endParaRPr lang="en-GB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8"/>
          <p:cNvSpPr/>
          <p:nvPr/>
        </p:nvSpPr>
        <p:spPr>
          <a:xfrm>
            <a:off x="3624480" y="439560"/>
            <a:ext cx="3054600" cy="1017720"/>
          </a:xfrm>
          <a:prstGeom prst="rect">
            <a:avLst/>
          </a:prstGeom>
          <a:solidFill>
            <a:srgbClr val="FFFFFF"/>
          </a:solidFill>
          <a:ln w="25560">
            <a:solidFill>
              <a:srgbClr val="F083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SELECT * FROM disks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CROSS JOIN sizes;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14000" y="1544760"/>
            <a:ext cx="5579280" cy="45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Efficient type of inner join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Behave more like a filter than a join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They include additional criteria in the ON clause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6361920" y="1544760"/>
            <a:ext cx="4209120" cy="2781720"/>
          </a:xfrm>
          <a:prstGeom prst="rect">
            <a:avLst/>
          </a:prstGeom>
          <a:solidFill>
            <a:srgbClr val="FFFFFF"/>
          </a:solidFill>
          <a:ln w="25560">
            <a:solidFill>
              <a:srgbClr val="F083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SELECT c.cust_id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FROM customers c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LEFT SEMI JOIN orders o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ON (c.cust_id = o.cust_id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AND YEAR (o.order_date) = ‘2012’);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Left Semi Join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Built-in functions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14000" y="1544760"/>
            <a:ext cx="11404080" cy="45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6480" indent="-3657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Many are similar to those found in SQL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6480" indent="-3657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To see more information about a function: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hive&gt; DESCRIBE FUNCTION UPPER;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5" name="Picture 244"/>
          <p:cNvPicPr/>
          <p:nvPr/>
        </p:nvPicPr>
        <p:blipFill>
          <a:blip r:embed="rId2"/>
          <a:srcRect l="32123" t="50684" r="28316" b="36713"/>
          <a:stretch/>
        </p:blipFill>
        <p:spPr>
          <a:xfrm>
            <a:off x="864000" y="3528000"/>
            <a:ext cx="10453320" cy="187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14000" y="1544760"/>
            <a:ext cx="11404080" cy="45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36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Built-in functions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Numeric values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48" name="Table 3"/>
          <p:cNvGraphicFramePr/>
          <p:nvPr/>
        </p:nvGraphicFramePr>
        <p:xfrm>
          <a:off x="493200" y="1540800"/>
          <a:ext cx="11243520" cy="4026960"/>
        </p:xfrm>
        <a:graphic>
          <a:graphicData uri="http://schemas.openxmlformats.org/drawingml/2006/table">
            <a:tbl>
              <a:tblPr/>
              <a:tblGrid>
                <a:gridCol w="330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3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Description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83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Example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83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Input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83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Output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8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Rounds to specified no. of decimals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ROUND(total_price, 2)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23.492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23.49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Returns nearest integer above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CEIL(total_price)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23.492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24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Returns nearest integer below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FLOOR(total_price)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23.492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23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Returns the absolute value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ABS(temperature)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-49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49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Returns square root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SQRT(area)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64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8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Returns a random no.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RAND()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0.584977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14000" y="1544760"/>
            <a:ext cx="11404080" cy="45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36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Built-in functions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Timestamp values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51" name="Table 3"/>
          <p:cNvGraphicFramePr/>
          <p:nvPr/>
        </p:nvGraphicFramePr>
        <p:xfrm>
          <a:off x="493200" y="1388160"/>
          <a:ext cx="11243520" cy="4267080"/>
        </p:xfrm>
        <a:graphic>
          <a:graphicData uri="http://schemas.openxmlformats.org/drawingml/2006/table">
            <a:tbl>
              <a:tblPr/>
              <a:tblGrid>
                <a:gridCol w="277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7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Description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83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Example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83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Input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83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Output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8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Convert to UNIX format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UNIX_TIMESTAMP(order_dt)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2013-06-14 16:51:05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1371243065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Convert to string format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FROM_UNIXTIME(mod_time)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1371243065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2013-06-14 16:51:05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Extract date portion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TO_DATE(order_dt)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2013-06-14 16:51:05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2013-06-14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Extract year portion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YEAR(order_dt)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2013-06-14 16:51:05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2013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Returns no. of days between dates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DATEDIFF(order_dt, ship_dt)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2013-06-14, 2013-06-17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3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14000" y="1544760"/>
            <a:ext cx="11404080" cy="45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endParaRPr lang="en-GB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Other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54" name="Table 3"/>
          <p:cNvGraphicFramePr/>
          <p:nvPr>
            <p:extLst>
              <p:ext uri="{D42A27DB-BD31-4B8C-83A1-F6EECF244321}">
                <p14:modId xmlns:p14="http://schemas.microsoft.com/office/powerpoint/2010/main" val="3288821206"/>
              </p:ext>
            </p:extLst>
          </p:nvPr>
        </p:nvGraphicFramePr>
        <p:xfrm>
          <a:off x="574560" y="1544760"/>
          <a:ext cx="11243520" cy="4281840"/>
        </p:xfrm>
        <a:graphic>
          <a:graphicData uri="http://schemas.openxmlformats.org/drawingml/2006/table">
            <a:tbl>
              <a:tblPr/>
              <a:tblGrid>
                <a:gridCol w="277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7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Description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83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Example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83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Input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83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Output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8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Convert to uppercase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UPPER(fname)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Bob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BOB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Extract portion of string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SUBSTRING(name, 0, 2)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Alice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Al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Selectively return value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IF(price &gt; 100, ‘A’, ‘B’)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1500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Convert to another type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CAST(weight as INT)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3.581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3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Returns size of array or map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SIZE(array_field)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N/A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 dirty="0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6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Aggregate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56" name="Table 2"/>
          <p:cNvGraphicFramePr/>
          <p:nvPr/>
        </p:nvGraphicFramePr>
        <p:xfrm>
          <a:off x="510480" y="1469520"/>
          <a:ext cx="10604520" cy="4170960"/>
        </p:xfrm>
        <a:graphic>
          <a:graphicData uri="http://schemas.openxmlformats.org/drawingml/2006/table">
            <a:tbl>
              <a:tblPr/>
              <a:tblGrid>
                <a:gridCol w="5938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Description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083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Example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08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Count all rows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COUNT(*)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Count all rows where given field is not null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COUNT(fname)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Count all rows where given field is not null and is unique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COUNT(DISTINCT fname)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Returns the largest value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MAX(salary)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Returns the smallest value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MIN(salary)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Adds all supplied values and returns result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SUM(price)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5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Returns the average of all supplied values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AVG(salary)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14000" y="1544760"/>
            <a:ext cx="11404080" cy="45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9960" indent="-2192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High-level abstraction on top of MapReduce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9960" indent="-2192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SQL-like language called HiveQL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9960" indent="-2192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Generates MapReduce jobs that run on the cluster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9960" indent="-2192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Runs on the client machine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Hive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Grouping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533880" y="1493640"/>
            <a:ext cx="4663440" cy="1339560"/>
          </a:xfrm>
          <a:prstGeom prst="rect">
            <a:avLst/>
          </a:prstGeom>
          <a:solidFill>
            <a:srgbClr val="FFFFFF"/>
          </a:solidFill>
          <a:ln w="25560">
            <a:solidFill>
              <a:srgbClr val="F083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70000"/>
              </a:lnSpc>
              <a:spcBef>
                <a:spcPts val="1001"/>
              </a:spcBef>
              <a:spcAft>
                <a:spcPts val="1001"/>
              </a:spcAft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SELECT region, state, COUNT(id) AS num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spcAft>
                <a:spcPts val="1001"/>
              </a:spcAft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FROM stores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  <a:spcBef>
                <a:spcPts val="1001"/>
              </a:spcBef>
              <a:spcAft>
                <a:spcPts val="1001"/>
              </a:spcAft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GROUP BY region, state;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59" name="Table 3"/>
          <p:cNvGraphicFramePr/>
          <p:nvPr/>
        </p:nvGraphicFramePr>
        <p:xfrm>
          <a:off x="470160" y="3522960"/>
          <a:ext cx="5073480" cy="2681640"/>
        </p:xfrm>
        <a:graphic>
          <a:graphicData uri="http://schemas.openxmlformats.org/drawingml/2006/table">
            <a:tbl>
              <a:tblPr/>
              <a:tblGrid>
                <a:gridCol w="68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id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city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state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region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Albany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NY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EAST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B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Boston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MA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EAST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Chicago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IL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NORTH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D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Detroit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MI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NORTH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Elgin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IL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NORTH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0" name="CustomShape 4"/>
          <p:cNvSpPr/>
          <p:nvPr/>
        </p:nvSpPr>
        <p:spPr>
          <a:xfrm>
            <a:off x="529200" y="3067560"/>
            <a:ext cx="49971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7360" tIns="58680" rIns="117360" bIns="58680"/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6D6D6D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Stores table</a:t>
            </a:r>
            <a:endParaRPr lang="en-GB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61" name="Table 5"/>
          <p:cNvGraphicFramePr/>
          <p:nvPr/>
        </p:nvGraphicFramePr>
        <p:xfrm>
          <a:off x="5882040" y="3536280"/>
          <a:ext cx="4799880" cy="2189520"/>
        </p:xfrm>
        <a:graphic>
          <a:graphicData uri="http://schemas.openxmlformats.org/drawingml/2006/table">
            <a:tbl>
              <a:tblPr/>
              <a:tblGrid>
                <a:gridCol w="1599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region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state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num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EAST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MA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1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EAST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NY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1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NORTH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IL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2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NORTH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MI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1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2" name="CustomShape 6"/>
          <p:cNvSpPr/>
          <p:nvPr/>
        </p:nvSpPr>
        <p:spPr>
          <a:xfrm>
            <a:off x="5879160" y="3083400"/>
            <a:ext cx="478620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7360" tIns="58680" rIns="117360" bIns="58680"/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6D6D6D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Query Result</a:t>
            </a:r>
            <a:endParaRPr lang="en-GB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14000" y="1544760"/>
            <a:ext cx="11404080" cy="45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Default data format is plain text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One record per line, record separator is \n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Columns are delimited by ^A, field separator is Control-A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Complex type elements are separated by ^B, Control-B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Map keys/values are separated by ^C, Control-C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Hive does allow you to override these delimiters by specifying alternative values during table creation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Hive text file format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Hive binary file formats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414000" y="1544760"/>
            <a:ext cx="11404080" cy="45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These may offer better performance than text files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However it may limit the ability to read data from other programs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SequenceFile is a Hadoop-specific binary format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Supports block and record level data compression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RCFile is a binary format especially created for Hive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RC stands for Record Columnar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Column-oriented format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Efficient for some queries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Similar to SequenceFiles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Databases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414000" y="1544760"/>
            <a:ext cx="11404080" cy="45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hive&gt; CREATE DATABASE training;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hive&gt; CREATE DATABASE IF NOT EXISTS training;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414000" y="1544760"/>
            <a:ext cx="11404080" cy="45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CREATE TABLE tablename (colname DATATYPE, …)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ROW FORMAT DELIMITED</a:t>
            </a:r>
            <a:br/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FIELDS TERMINATED BY char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STORED AS {TEXTFILE|SEQUENCEFILE|RCFILE}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Creates a subdirectory under Hive’s warehouse directory at /user/hive/warehouse in HDFS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Tables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14000" y="1544760"/>
            <a:ext cx="11404080" cy="45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hive&gt; DROP DATABASE training;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hive&gt; DROP DATABASE IF EXISTS training;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6480" indent="-3657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Add the CASCADE keyword to force removal if the database contains tables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hive&gt; DROP DATABASE training CASCADE;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Removing a database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Remove a Table 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414000" y="1544760"/>
            <a:ext cx="11404080" cy="45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Similar to database removal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There is no rollback or undo feature however, so beware!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hive&gt; DROP TABLE customers;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hive&gt; DROP TABLE IF EXISTS customers;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Table example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414000" y="1544760"/>
            <a:ext cx="11404080" cy="45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CREATE TABLE jobs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(id INT,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title STRING,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salary INT,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posted TIMESTAMP)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ROW FORMAT DELIMITED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FIELDS TERMINATED BY ‘,’;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1,Data Analyst,100000,2013-03-12 13:23:05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14000" y="1544760"/>
            <a:ext cx="5579280" cy="45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66480" indent="-36576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Arrays have a single type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6480" indent="-36576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Maps have a key type and a value type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6480" indent="-36576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Structs have a type for each attribute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6480" indent="-36576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Can control what delimiters are used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Tables with complex types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091560" y="1544760"/>
            <a:ext cx="5694120" cy="4546080"/>
          </a:xfrm>
          <a:prstGeom prst="rect">
            <a:avLst/>
          </a:prstGeom>
          <a:solidFill>
            <a:srgbClr val="FFFFFF"/>
          </a:solidFill>
          <a:ln w="25560">
            <a:solidFill>
              <a:srgbClr val="F083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1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CREATE TABLE stores</a:t>
            </a:r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1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(store_id SMALLINT,</a:t>
            </a:r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1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departments ARRAY&lt;STRING&gt;,</a:t>
            </a:r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1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staff MAP&lt;STRING, STRING&gt;,</a:t>
            </a:r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1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address STRUCT&lt;street:STRING,</a:t>
            </a:r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1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			     city:STRING,</a:t>
            </a:r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1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			     state:STRING,</a:t>
            </a:r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1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			     zipcode:STRING&gt;</a:t>
            </a:r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1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)</a:t>
            </a:r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1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ROW FORMAT DELIMITED</a:t>
            </a:r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1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FIELDS TERMINATED BY '|'</a:t>
            </a:r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1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COLLECTION ITEMS TERMINATED BY ','</a:t>
            </a:r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14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	MAP KEYS TERMINATED BY ':';</a:t>
            </a:r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  <a:spcBef>
                <a:spcPts val="601"/>
              </a:spcBef>
              <a:spcAft>
                <a:spcPts val="601"/>
              </a:spcAft>
            </a:pPr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Tables with complex types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407880" y="1508040"/>
            <a:ext cx="11375280" cy="190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r>
              <a:rPr lang="en-GB" sz="2300" b="1" strike="noStrike" spc="-1">
                <a:solidFill>
                  <a:srgbClr val="6D6D6D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1</a:t>
            </a:r>
            <a:r>
              <a:rPr lang="en-GB" sz="2300" b="1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|</a:t>
            </a:r>
            <a:r>
              <a:rPr lang="en-GB" sz="2300" b="1" strike="noStrike" spc="-1">
                <a:solidFill>
                  <a:srgbClr val="6D6D6D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Audio,Photo</a:t>
            </a:r>
            <a:r>
              <a:rPr lang="en-GB" sz="2300" b="1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|</a:t>
            </a:r>
            <a:r>
              <a:rPr lang="en-GB" sz="2300" b="1" strike="noStrike" spc="-1">
                <a:solidFill>
                  <a:srgbClr val="6D6D6D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A123:Abe,B456:Bob</a:t>
            </a:r>
            <a:r>
              <a:rPr lang="en-GB" sz="2300" b="1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|</a:t>
            </a:r>
            <a:r>
              <a:rPr lang="en-GB" sz="2300" b="1" strike="noStrike" spc="-1">
                <a:solidFill>
                  <a:srgbClr val="6D6D6D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123 Oak St.,Ely,MN,55731</a:t>
            </a:r>
            <a:endParaRPr lang="en-GB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GB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r>
              <a:rPr lang="en-GB" sz="2300" b="0" strike="noStrike" spc="-1">
                <a:solidFill>
                  <a:srgbClr val="4591CE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Id        departments               staff              street     city    state     zipcode </a:t>
            </a:r>
            <a:endParaRPr lang="en-GB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 flipV="1">
            <a:off x="1646280" y="1904040"/>
            <a:ext cx="175320" cy="76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283" name="CustomShape 4"/>
          <p:cNvSpPr/>
          <p:nvPr/>
        </p:nvSpPr>
        <p:spPr>
          <a:xfrm flipV="1">
            <a:off x="3036600" y="1904040"/>
            <a:ext cx="360" cy="76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284" name="CustomShape 5"/>
          <p:cNvSpPr/>
          <p:nvPr/>
        </p:nvSpPr>
        <p:spPr>
          <a:xfrm flipH="1" flipV="1">
            <a:off x="5405040" y="1904040"/>
            <a:ext cx="2880" cy="76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285" name="CustomShape 6"/>
          <p:cNvSpPr/>
          <p:nvPr/>
        </p:nvSpPr>
        <p:spPr>
          <a:xfrm flipV="1">
            <a:off x="7220520" y="1904040"/>
            <a:ext cx="531000" cy="76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286" name="CustomShape 7"/>
          <p:cNvSpPr/>
          <p:nvPr/>
        </p:nvSpPr>
        <p:spPr>
          <a:xfrm flipV="1">
            <a:off x="8314200" y="1939320"/>
            <a:ext cx="340200" cy="72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287" name="CustomShape 8"/>
          <p:cNvSpPr/>
          <p:nvPr/>
        </p:nvSpPr>
        <p:spPr>
          <a:xfrm flipV="1">
            <a:off x="9066960" y="1904040"/>
            <a:ext cx="174240" cy="846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288" name="CustomShape 9"/>
          <p:cNvSpPr/>
          <p:nvPr/>
        </p:nvSpPr>
        <p:spPr>
          <a:xfrm flipH="1" flipV="1">
            <a:off x="10066680" y="1904040"/>
            <a:ext cx="163080" cy="79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289" name="CustomShape 10"/>
          <p:cNvSpPr/>
          <p:nvPr/>
        </p:nvSpPr>
        <p:spPr>
          <a:xfrm>
            <a:off x="3461400" y="3428640"/>
            <a:ext cx="5268240" cy="2990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117360" tIns="58680" rIns="117360" bIns="58680">
            <a:normAutofit/>
          </a:bodyPr>
          <a:lstStyle/>
          <a:p>
            <a:pPr>
              <a:lnSpc>
                <a:spcPct val="14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Example queries: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hive&gt; SELECT departments[0] FROM stores;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Audio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hive&gt; SELECT staff[‘B456’] FROM stores;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Bob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hive&gt; SELECT address.city FROM stores;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40000"/>
              </a:lnSpc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Ely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14000" y="1544760"/>
            <a:ext cx="11516040" cy="45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9960" indent="-2192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Queries operate on tables like in an RDBMS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9960" indent="-2192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A table is an HDFS directory containing one or more files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9960" indent="-2192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Default: /user/hive/warehouse/&lt;table_name&gt;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9960" indent="-2192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Hive metastore contains the structure and location of tables which is contained in an RDBMS such as MySQL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Schema and Storage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Loading Data from Files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414000" y="1544760"/>
            <a:ext cx="11404080" cy="45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6480" indent="-3657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Simple add the files to the table’s directory in HDFS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6480" indent="-3657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The examples below both move data within HDFS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$ hadoop fs –mv sales.txt /user/hive/warehouse/sales/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hive&gt; LOAD DATA INPATH ‘sales.txt’ INTO TABLE sales;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Loading Data from Files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14000" y="1544760"/>
            <a:ext cx="11404080" cy="45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6480" indent="-3657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To copy a local file, simply add the LOCAL keyword to the Hive command or change the hadoop fs command to -put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$ hadoop fs –put /home/bob/sales.txt /user/hive/warehouse/sales/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hive&gt; LOAD DATA LOCAL INPATH ‘/home/bob/sales.txt’ INTO TABLE sales;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Loading Data from Files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414000" y="1544760"/>
            <a:ext cx="11404080" cy="45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6480" indent="-3657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Add the OVERWRITE keyword to delete all records before import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6480" indent="-3657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Removes all files within a table’s directory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6480" indent="-3657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Then moves the new files into that directory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hive&gt; LOAD DATA INPATH ‘/home/bob/sales.txt’ OVERWRITE INTO TABLE sales;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Renaming Tables and Columns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414000" y="1544760"/>
            <a:ext cx="11404080" cy="45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6480" indent="-3657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Use ALTER TABLE to modify a table’s metadata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hive&gt; ALTER TABLE customers RENAME TO clients;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6480" indent="-3657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Rename a column by specifying the type, the old name and the new name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hive&gt; ALTER TABLE clients CHANGE oldname newname STRING;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Modifying and Adding Columns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414000" y="1544760"/>
            <a:ext cx="9957600" cy="45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6480" indent="-36576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You can modify a column’s type as well, same set up as before, only you will have the same old and new name, just change the type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hive&gt; ALTER TABLE training CHANGE oldname oldname BIGINT;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6480" indent="-36576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Adding new columns to a table will be appended to the end of any existing columns and all values will be NULL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hive&gt; ALTER TABLE training ADD COLUMNS (city STRING, id INT);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Reordering and Removing Columns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414000" y="1544760"/>
            <a:ext cx="11404080" cy="45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6480" indent="-3657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Use AFTER or FIRST to reorder columns and ensure your data in HDFS matches the new order, here you are only changing the metadata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hive&gt; ALTER TABLE jobs CHANGE bonus bonus INT AFTER salary;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hive&gt; ALTER TABLE jobs CHANGE bonus bonus INT FIRST;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6480" indent="-3657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Use REPLACE COLUMN to remove columns, anything not listed will be dropped from the metadata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hive&gt; ALTER TABLE jobs REPLACE COLUMNS (id INT, title STRING, salary INT)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414000" y="1544760"/>
            <a:ext cx="11404080" cy="45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Schema on read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Unlike an RDBMS, Hive does not validate data on insert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Files are simply moved into place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Loading data into tables is therefore very fast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Errors in file format are to be discovered when queries are performed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Missing or invalid data in Hive will be represented as NULL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Data Validation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Sqoop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414000" y="1544760"/>
            <a:ext cx="11404080" cy="45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6480" indent="-3657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Built-in support for importing data into Hive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6480" indent="-3657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Just add the --hive-import option to the Sqoop command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6480" indent="-3657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Creates the table in Hive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6480" indent="-3657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Imports data from RDBMS to the table’s directory in HDFS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$ sqoop import --connect jdbc:mysql://localhost/training --username training --password training --fields-terminated-by ‘\t’ --table employees --hive-import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Controlling Table Data Location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414000" y="1544760"/>
            <a:ext cx="11169000" cy="45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6480" indent="-36576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Use the LOCATION keyword to specify if you want to create something in a different place to the generic warehouse directory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083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CREATE TABLE adclicks (id STRING, when TIMESTAMP, site STRING) LOCATION ‘/bob/ad/data’;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14000" y="1544760"/>
            <a:ext cx="5579280" cy="24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6480" indent="-365760">
              <a:lnSpc>
                <a:spcPct val="120000"/>
              </a:lnSpc>
              <a:spcBef>
                <a:spcPts val="1001"/>
              </a:spcBef>
              <a:spcAft>
                <a:spcPts val="799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When a table is dropped it removes the data in HDFS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6480" indent="-365760">
              <a:lnSpc>
                <a:spcPct val="120000"/>
              </a:lnSpc>
              <a:spcBef>
                <a:spcPts val="1001"/>
              </a:spcBef>
              <a:spcAft>
                <a:spcPts val="799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Use the EXTERNAL keyword when creating a table to avoid this, as dropping an external table only removes the metadata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6291360" y="1544760"/>
            <a:ext cx="5494320" cy="1699920"/>
          </a:xfrm>
          <a:prstGeom prst="rect">
            <a:avLst/>
          </a:prstGeom>
          <a:solidFill>
            <a:srgbClr val="FFFFFF"/>
          </a:solidFill>
          <a:ln w="25560">
            <a:solidFill>
              <a:srgbClr val="F083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30000"/>
              </a:lnSpc>
              <a:spcBef>
                <a:spcPts val="1001"/>
              </a:spcBef>
              <a:spcAft>
                <a:spcPts val="799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CREATE EXTERNAL TABLE log_data (id STRING, keyword STRING, site STRING) LOCATION ‘/bob/ad/data’;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  <a:spcBef>
                <a:spcPts val="1001"/>
              </a:spcBef>
              <a:spcAft>
                <a:spcPts val="799"/>
              </a:spcAft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External Tables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Hive vs Traditional Databases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62" name="Table 2"/>
          <p:cNvGraphicFramePr/>
          <p:nvPr/>
        </p:nvGraphicFramePr>
        <p:xfrm>
          <a:off x="506880" y="1462320"/>
          <a:ext cx="11179080" cy="4692960"/>
        </p:xfrm>
        <a:graphic>
          <a:graphicData uri="http://schemas.openxmlformats.org/drawingml/2006/table">
            <a:tbl>
              <a:tblPr/>
              <a:tblGrid>
                <a:gridCol w="3726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6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6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83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Relational Database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83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Hive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8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Query language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SQL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HiveQL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Update individual records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Yes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No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Delete individual records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Yes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No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Transactions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Yes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YES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Index support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Extensive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Limited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0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Latency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Very low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High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Data size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Terabytes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Petabytes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14000" y="1544760"/>
            <a:ext cx="11404080" cy="45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Can execute HiveQL statements in the Hive shell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Run the hive command to start the Hive shell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Each statement must be terminated with a semicolon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Use the quit command to exit the Hive shell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Can perform HDFS commands within Hive by prefixing the command with dfs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Can access Hive through Hue using Beeswax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Hive shell deprecation – now use Beeline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Interacting with Hive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11472840" y="6289560"/>
            <a:ext cx="718560" cy="51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165"/>
          <p:cNvPicPr/>
          <p:nvPr/>
        </p:nvPicPr>
        <p:blipFill>
          <a:blip r:embed="rId2"/>
          <a:srcRect l="32123" t="22323" r="19457" b="17800"/>
          <a:stretch/>
        </p:blipFill>
        <p:spPr>
          <a:xfrm>
            <a:off x="1872360" y="432000"/>
            <a:ext cx="8783280" cy="6105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Hive tables and databases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14000" y="1544760"/>
            <a:ext cx="11404080" cy="45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9960" indent="-2192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Each table maps to a single directory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9960" indent="-2192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A directory may contain multiple files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92000" lvl="1" indent="-2192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No subdirectories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92000" lvl="1" indent="-2192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Files are generally delimited text files but Hive supports many formats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9960" indent="-2192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Each table belongs to a database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14000" y="124920"/>
            <a:ext cx="9125280" cy="11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00519C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Data types</a:t>
            </a:r>
            <a:endParaRPr lang="en-GB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70" name="Table 2"/>
          <p:cNvGraphicFramePr/>
          <p:nvPr/>
        </p:nvGraphicFramePr>
        <p:xfrm>
          <a:off x="481320" y="1870920"/>
          <a:ext cx="11179080" cy="4626360"/>
        </p:xfrm>
        <a:graphic>
          <a:graphicData uri="http://schemas.openxmlformats.org/drawingml/2006/table">
            <a:tbl>
              <a:tblPr/>
              <a:tblGrid>
                <a:gridCol w="292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Name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083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Description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083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Example value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08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TINYINT (1 byte)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Range: -128 to 127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17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SMALLINT (2 bytes)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Range: -32768 to 32767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5842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INT (4 bytes)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Range: -2^31 to 2^31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84127213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BIGINT (8 bytes)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Range: -2^63 to 2^63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632197432180964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FLOAT (4 bytes)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Decimals (4 bytes)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3.14159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DOUBLE (8 bytes)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Precise decimals (8 bytes)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3.14159265358973…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STRING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Character sequence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 Hello world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BOOLEAN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True or False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TRUE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TIMESTAMP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Instant in time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2014-08-13 16:12:34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BINARY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Raw bytes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2E2D2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n/a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F08300"/>
                      </a:solidFill>
                    </a:lnL>
                    <a:lnR w="12240">
                      <a:solidFill>
                        <a:srgbClr val="F08300"/>
                      </a:solidFill>
                    </a:lnR>
                    <a:lnT w="12240">
                      <a:solidFill>
                        <a:srgbClr val="F08300"/>
                      </a:solidFill>
                    </a:lnT>
                    <a:lnB w="12240">
                      <a:solidFill>
                        <a:srgbClr val="F083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71" name="CustomShape 3"/>
          <p:cNvSpPr/>
          <p:nvPr/>
        </p:nvSpPr>
        <p:spPr>
          <a:xfrm>
            <a:off x="414000" y="1352520"/>
            <a:ext cx="1140408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2E2D2C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2E2D2C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Supports various basic types similar to ones in relational databases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QAC_Powerpoint_Template.potx</Template>
  <TotalTime>790</TotalTime>
  <Words>2743</Words>
  <Application>Microsoft Office PowerPoint</Application>
  <PresentationFormat>Widescreen</PresentationFormat>
  <Paragraphs>704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Arial</vt:lpstr>
      <vt:lpstr>DejaVu Sans</vt:lpstr>
      <vt:lpstr>Segoe UI</vt:lpstr>
      <vt:lpstr>Segoe UI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Priestley, Wendy</dc:creator>
  <dc:description/>
  <cp:lastModifiedBy>Thomas Knowles</cp:lastModifiedBy>
  <cp:revision>75</cp:revision>
  <dcterms:created xsi:type="dcterms:W3CDTF">2016-09-15T10:26:31Z</dcterms:created>
  <dcterms:modified xsi:type="dcterms:W3CDTF">2017-11-22T10:53:04Z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hapter">
    <vt:lpwstr>1</vt:lpwstr>
  </property>
  <property fmtid="{D5CDD505-2E9C-101B-9397-08002B2CF9AE}" pid="4" name="Company">
    <vt:lpwstr>QA Ltd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2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48</vt:i4>
  </property>
  <property fmtid="{D5CDD505-2E9C-101B-9397-08002B2CF9AE}" pid="14" name="category">
    <vt:lpwstr>Chapter</vt:lpwstr>
  </property>
</Properties>
</file>