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15"/>
  </p:notesMasterIdLst>
  <p:handoutMasterIdLst>
    <p:handoutMasterId r:id="rId216"/>
  </p:handoutMasterIdLst>
  <p:sldIdLst>
    <p:sldId id="256" r:id="rId2"/>
    <p:sldId id="270" r:id="rId3"/>
    <p:sldId id="271" r:id="rId4"/>
    <p:sldId id="555" r:id="rId5"/>
    <p:sldId id="551" r:id="rId6"/>
    <p:sldId id="272" r:id="rId7"/>
    <p:sldId id="273" r:id="rId8"/>
    <p:sldId id="274" r:id="rId9"/>
    <p:sldId id="552" r:id="rId10"/>
    <p:sldId id="553" r:id="rId11"/>
    <p:sldId id="275" r:id="rId12"/>
    <p:sldId id="276" r:id="rId13"/>
    <p:sldId id="277" r:id="rId14"/>
    <p:sldId id="278" r:id="rId15"/>
    <p:sldId id="279" r:id="rId16"/>
    <p:sldId id="280" r:id="rId17"/>
    <p:sldId id="281" r:id="rId18"/>
    <p:sldId id="282" r:id="rId19"/>
    <p:sldId id="283" r:id="rId20"/>
    <p:sldId id="284" r:id="rId21"/>
    <p:sldId id="463"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464"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465" r:id="rId60"/>
    <p:sldId id="321" r:id="rId61"/>
    <p:sldId id="322" r:id="rId62"/>
    <p:sldId id="548" r:id="rId63"/>
    <p:sldId id="549" r:id="rId64"/>
    <p:sldId id="325" r:id="rId65"/>
    <p:sldId id="326" r:id="rId66"/>
    <p:sldId id="327" r:id="rId67"/>
    <p:sldId id="328" r:id="rId68"/>
    <p:sldId id="550"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466" r:id="rId100"/>
    <p:sldId id="360" r:id="rId101"/>
    <p:sldId id="361" r:id="rId102"/>
    <p:sldId id="362" r:id="rId103"/>
    <p:sldId id="363" r:id="rId104"/>
    <p:sldId id="364" r:id="rId105"/>
    <p:sldId id="365" r:id="rId106"/>
    <p:sldId id="366" r:id="rId107"/>
    <p:sldId id="367" r:id="rId108"/>
    <p:sldId id="467" r:id="rId109"/>
    <p:sldId id="368" r:id="rId110"/>
    <p:sldId id="544" r:id="rId111"/>
    <p:sldId id="545" r:id="rId112"/>
    <p:sldId id="546" r:id="rId113"/>
    <p:sldId id="547" r:id="rId114"/>
    <p:sldId id="542" r:id="rId115"/>
    <p:sldId id="543" r:id="rId116"/>
    <p:sldId id="468" r:id="rId117"/>
    <p:sldId id="485" r:id="rId118"/>
    <p:sldId id="486" r:id="rId119"/>
    <p:sldId id="487" r:id="rId120"/>
    <p:sldId id="488" r:id="rId121"/>
    <p:sldId id="489" r:id="rId122"/>
    <p:sldId id="490" r:id="rId123"/>
    <p:sldId id="477" r:id="rId124"/>
    <p:sldId id="478" r:id="rId125"/>
    <p:sldId id="476" r:id="rId126"/>
    <p:sldId id="469" r:id="rId127"/>
    <p:sldId id="479" r:id="rId128"/>
    <p:sldId id="480" r:id="rId129"/>
    <p:sldId id="481" r:id="rId130"/>
    <p:sldId id="482" r:id="rId131"/>
    <p:sldId id="483" r:id="rId132"/>
    <p:sldId id="484" r:id="rId133"/>
    <p:sldId id="470" r:id="rId134"/>
    <p:sldId id="491" r:id="rId135"/>
    <p:sldId id="492" r:id="rId136"/>
    <p:sldId id="493" r:id="rId137"/>
    <p:sldId id="494" r:id="rId138"/>
    <p:sldId id="495" r:id="rId139"/>
    <p:sldId id="471" r:id="rId140"/>
    <p:sldId id="496" r:id="rId141"/>
    <p:sldId id="497" r:id="rId142"/>
    <p:sldId id="498" r:id="rId143"/>
    <p:sldId id="499" r:id="rId144"/>
    <p:sldId id="500" r:id="rId145"/>
    <p:sldId id="472" r:id="rId146"/>
    <p:sldId id="501" r:id="rId147"/>
    <p:sldId id="502" r:id="rId148"/>
    <p:sldId id="503" r:id="rId149"/>
    <p:sldId id="504" r:id="rId150"/>
    <p:sldId id="505" r:id="rId151"/>
    <p:sldId id="506" r:id="rId152"/>
    <p:sldId id="507" r:id="rId153"/>
    <p:sldId id="508" r:id="rId154"/>
    <p:sldId id="509" r:id="rId155"/>
    <p:sldId id="510" r:id="rId156"/>
    <p:sldId id="511" r:id="rId157"/>
    <p:sldId id="512" r:id="rId158"/>
    <p:sldId id="513" r:id="rId159"/>
    <p:sldId id="514" r:id="rId160"/>
    <p:sldId id="473" r:id="rId161"/>
    <p:sldId id="515" r:id="rId162"/>
    <p:sldId id="516" r:id="rId163"/>
    <p:sldId id="517" r:id="rId164"/>
    <p:sldId id="518" r:id="rId165"/>
    <p:sldId id="519" r:id="rId166"/>
    <p:sldId id="520" r:id="rId167"/>
    <p:sldId id="521" r:id="rId168"/>
    <p:sldId id="522" r:id="rId169"/>
    <p:sldId id="523" r:id="rId170"/>
    <p:sldId id="524" r:id="rId171"/>
    <p:sldId id="525" r:id="rId172"/>
    <p:sldId id="526" r:id="rId173"/>
    <p:sldId id="527" r:id="rId174"/>
    <p:sldId id="528" r:id="rId175"/>
    <p:sldId id="529" r:id="rId176"/>
    <p:sldId id="530" r:id="rId177"/>
    <p:sldId id="531" r:id="rId178"/>
    <p:sldId id="532" r:id="rId179"/>
    <p:sldId id="533" r:id="rId180"/>
    <p:sldId id="534" r:id="rId181"/>
    <p:sldId id="535" r:id="rId182"/>
    <p:sldId id="536" r:id="rId183"/>
    <p:sldId id="537" r:id="rId184"/>
    <p:sldId id="538" r:id="rId185"/>
    <p:sldId id="474" r:id="rId186"/>
    <p:sldId id="541" r:id="rId187"/>
    <p:sldId id="539" r:id="rId188"/>
    <p:sldId id="540" r:id="rId189"/>
    <p:sldId id="475" r:id="rId190"/>
    <p:sldId id="440" r:id="rId191"/>
    <p:sldId id="441" r:id="rId192"/>
    <p:sldId id="442" r:id="rId193"/>
    <p:sldId id="443" r:id="rId194"/>
    <p:sldId id="444" r:id="rId195"/>
    <p:sldId id="445" r:id="rId196"/>
    <p:sldId id="446" r:id="rId197"/>
    <p:sldId id="447" r:id="rId198"/>
    <p:sldId id="448" r:id="rId199"/>
    <p:sldId id="449"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554" r:id="rId213"/>
    <p:sldId id="264" r:id="rId21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9F"/>
    <a:srgbClr val="555454"/>
    <a:srgbClr val="000000"/>
    <a:srgbClr val="B9CDE5"/>
    <a:srgbClr val="00519C"/>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285" autoAdjust="0"/>
  </p:normalViewPr>
  <p:slideViewPr>
    <p:cSldViewPr snapToGrid="0">
      <p:cViewPr varScale="1">
        <p:scale>
          <a:sx n="63" d="100"/>
          <a:sy n="63" d="100"/>
        </p:scale>
        <p:origin x="978"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handoutMaster" Target="handoutMasters/handoutMaster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microsoft.com/office/2015/10/relationships/revisionInfo" Target="revisionInfo.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03321-386E-4653-B014-DB50D5C5BADD}" type="doc">
      <dgm:prSet loTypeId="urn:microsoft.com/office/officeart/2005/8/layout/radial6" loCatId="cycle" qsTypeId="urn:microsoft.com/office/officeart/2005/8/quickstyle/simple1" qsCatId="simple" csTypeId="urn:microsoft.com/office/officeart/2005/8/colors/colorful4" csCatId="colorful" phldr="1"/>
      <dgm:spPr/>
      <dgm:t>
        <a:bodyPr/>
        <a:lstStyle/>
        <a:p>
          <a:endParaRPr lang="en-GB"/>
        </a:p>
      </dgm:t>
    </dgm:pt>
    <dgm:pt modelId="{7DE46C9C-6A1C-4C7C-A32B-ABB3B23A2B78}">
      <dgm:prSet phldrT="[Text]"/>
      <dgm:spPr/>
      <dgm:t>
        <a:bodyPr/>
        <a:lstStyle/>
        <a:p>
          <a:r>
            <a:rPr lang="en-GB" b="1" dirty="0"/>
            <a:t>Big Data</a:t>
          </a:r>
        </a:p>
      </dgm:t>
    </dgm:pt>
    <dgm:pt modelId="{A9C5FF53-A6F9-41E8-AD72-6C9993F9C84C}" type="parTrans" cxnId="{E03A0A14-4D36-45DE-82A2-90067C320466}">
      <dgm:prSet/>
      <dgm:spPr/>
      <dgm:t>
        <a:bodyPr/>
        <a:lstStyle/>
        <a:p>
          <a:endParaRPr lang="en-GB"/>
        </a:p>
      </dgm:t>
    </dgm:pt>
    <dgm:pt modelId="{4E9477A5-65F1-4F37-A0AF-8326E3820859}" type="sibTrans" cxnId="{E03A0A14-4D36-45DE-82A2-90067C320466}">
      <dgm:prSet/>
      <dgm:spPr/>
      <dgm:t>
        <a:bodyPr/>
        <a:lstStyle/>
        <a:p>
          <a:endParaRPr lang="en-GB"/>
        </a:p>
      </dgm:t>
    </dgm:pt>
    <dgm:pt modelId="{8CF04EB4-36C4-4042-AD8E-6C58FC14204F}" type="pres">
      <dgm:prSet presAssocID="{8A803321-386E-4653-B014-DB50D5C5BADD}" presName="Name0" presStyleCnt="0">
        <dgm:presLayoutVars>
          <dgm:chMax val="1"/>
          <dgm:dir/>
          <dgm:animLvl val="ctr"/>
          <dgm:resizeHandles val="exact"/>
        </dgm:presLayoutVars>
      </dgm:prSet>
      <dgm:spPr/>
    </dgm:pt>
    <dgm:pt modelId="{B8194C32-2604-4229-AEC7-050510984C93}" type="pres">
      <dgm:prSet presAssocID="{7DE46C9C-6A1C-4C7C-A32B-ABB3B23A2B78}" presName="centerShape" presStyleLbl="node0" presStyleIdx="0" presStyleCnt="1" custScaleX="71713" custScaleY="72734"/>
      <dgm:spPr/>
    </dgm:pt>
  </dgm:ptLst>
  <dgm:cxnLst>
    <dgm:cxn modelId="{E03A0A14-4D36-45DE-82A2-90067C320466}" srcId="{8A803321-386E-4653-B014-DB50D5C5BADD}" destId="{7DE46C9C-6A1C-4C7C-A32B-ABB3B23A2B78}" srcOrd="0" destOrd="0" parTransId="{A9C5FF53-A6F9-41E8-AD72-6C9993F9C84C}" sibTransId="{4E9477A5-65F1-4F37-A0AF-8326E3820859}"/>
    <dgm:cxn modelId="{535FC697-635D-144D-8876-B1C3D0BFC573}" type="presOf" srcId="{7DE46C9C-6A1C-4C7C-A32B-ABB3B23A2B78}" destId="{B8194C32-2604-4229-AEC7-050510984C93}" srcOrd="0" destOrd="0" presId="urn:microsoft.com/office/officeart/2005/8/layout/radial6"/>
    <dgm:cxn modelId="{423F3FD5-A064-194B-A732-F58E61E9B113}" type="presOf" srcId="{8A803321-386E-4653-B014-DB50D5C5BADD}" destId="{8CF04EB4-36C4-4042-AD8E-6C58FC14204F}" srcOrd="0" destOrd="0" presId="urn:microsoft.com/office/officeart/2005/8/layout/radial6"/>
    <dgm:cxn modelId="{41C8D1A0-119D-FF46-8521-20AB6936CCED}" type="presParOf" srcId="{8CF04EB4-36C4-4042-AD8E-6C58FC14204F}" destId="{B8194C32-2604-4229-AEC7-050510984C93}" srcOrd="0"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803321-386E-4653-B014-DB50D5C5BADD}" type="doc">
      <dgm:prSet loTypeId="urn:microsoft.com/office/officeart/2005/8/layout/radial6" loCatId="cycle" qsTypeId="urn:microsoft.com/office/officeart/2005/8/quickstyle/simple1" qsCatId="simple" csTypeId="urn:microsoft.com/office/officeart/2005/8/colors/colorful4" csCatId="colorful" phldr="1"/>
      <dgm:spPr/>
      <dgm:t>
        <a:bodyPr/>
        <a:lstStyle/>
        <a:p>
          <a:endParaRPr lang="en-GB"/>
        </a:p>
      </dgm:t>
    </dgm:pt>
    <dgm:pt modelId="{7DE46C9C-6A1C-4C7C-A32B-ABB3B23A2B78}">
      <dgm:prSet phldrT="[Text]"/>
      <dgm:spPr/>
      <dgm:t>
        <a:bodyPr/>
        <a:lstStyle/>
        <a:p>
          <a:r>
            <a:rPr lang="en-GB" b="1" dirty="0"/>
            <a:t>Big Data</a:t>
          </a:r>
        </a:p>
      </dgm:t>
    </dgm:pt>
    <dgm:pt modelId="{A9C5FF53-A6F9-41E8-AD72-6C9993F9C84C}" type="parTrans" cxnId="{E03A0A14-4D36-45DE-82A2-90067C320466}">
      <dgm:prSet/>
      <dgm:spPr/>
      <dgm:t>
        <a:bodyPr/>
        <a:lstStyle/>
        <a:p>
          <a:endParaRPr lang="en-GB"/>
        </a:p>
      </dgm:t>
    </dgm:pt>
    <dgm:pt modelId="{4E9477A5-65F1-4F37-A0AF-8326E3820859}" type="sibTrans" cxnId="{E03A0A14-4D36-45DE-82A2-90067C320466}">
      <dgm:prSet/>
      <dgm:spPr/>
      <dgm:t>
        <a:bodyPr/>
        <a:lstStyle/>
        <a:p>
          <a:endParaRPr lang="en-GB"/>
        </a:p>
      </dgm:t>
    </dgm:pt>
    <dgm:pt modelId="{A922552A-7CE5-48AA-B769-8F01D7D27CBD}">
      <dgm:prSet phldrT="[Text]"/>
      <dgm:spPr/>
      <dgm:t>
        <a:bodyPr/>
        <a:lstStyle/>
        <a:p>
          <a:r>
            <a:rPr lang="en-GB" dirty="0"/>
            <a:t>Velocity</a:t>
          </a:r>
        </a:p>
      </dgm:t>
    </dgm:pt>
    <dgm:pt modelId="{2B04B341-DD8E-4649-9D0B-B5637B620396}" type="parTrans" cxnId="{9B84F2EC-A870-4C4A-A35A-9C9FCFE397FD}">
      <dgm:prSet/>
      <dgm:spPr/>
      <dgm:t>
        <a:bodyPr/>
        <a:lstStyle/>
        <a:p>
          <a:endParaRPr lang="en-GB"/>
        </a:p>
      </dgm:t>
    </dgm:pt>
    <dgm:pt modelId="{ED5B1206-88C6-40E8-A27C-D53C97186F3B}" type="sibTrans" cxnId="{9B84F2EC-A870-4C4A-A35A-9C9FCFE397FD}">
      <dgm:prSet/>
      <dgm:spPr/>
      <dgm:t>
        <a:bodyPr/>
        <a:lstStyle/>
        <a:p>
          <a:endParaRPr lang="en-GB"/>
        </a:p>
      </dgm:t>
    </dgm:pt>
    <dgm:pt modelId="{B5B02E11-22F7-4D47-A851-51B8C702126E}">
      <dgm:prSet phldrT="[Text]"/>
      <dgm:spPr/>
      <dgm:t>
        <a:bodyPr/>
        <a:lstStyle/>
        <a:p>
          <a:r>
            <a:rPr lang="en-GB" dirty="0"/>
            <a:t>Variety</a:t>
          </a:r>
        </a:p>
      </dgm:t>
    </dgm:pt>
    <dgm:pt modelId="{D817F9A3-C657-434B-9558-FF668814B1BB}" type="parTrans" cxnId="{71B1CE0A-7406-48CE-B563-461CD236186C}">
      <dgm:prSet/>
      <dgm:spPr/>
      <dgm:t>
        <a:bodyPr/>
        <a:lstStyle/>
        <a:p>
          <a:endParaRPr lang="en-GB"/>
        </a:p>
      </dgm:t>
    </dgm:pt>
    <dgm:pt modelId="{DF5EB01D-BFBA-455E-98BF-14D4F00A29A6}" type="sibTrans" cxnId="{71B1CE0A-7406-48CE-B563-461CD236186C}">
      <dgm:prSet/>
      <dgm:spPr/>
      <dgm:t>
        <a:bodyPr/>
        <a:lstStyle/>
        <a:p>
          <a:endParaRPr lang="en-GB"/>
        </a:p>
      </dgm:t>
    </dgm:pt>
    <dgm:pt modelId="{C3220C74-80B4-4CF4-B75A-4B193FC09DB5}">
      <dgm:prSet phldrT="[Text]"/>
      <dgm:spPr/>
      <dgm:t>
        <a:bodyPr/>
        <a:lstStyle/>
        <a:p>
          <a:r>
            <a:rPr lang="en-GB" dirty="0"/>
            <a:t>Volume</a:t>
          </a:r>
        </a:p>
      </dgm:t>
    </dgm:pt>
    <dgm:pt modelId="{4F28980D-1546-4295-8159-28587BA2C4DE}" type="parTrans" cxnId="{6DAF0EA0-85E4-45D1-BE37-D0D8A06A83A0}">
      <dgm:prSet/>
      <dgm:spPr/>
      <dgm:t>
        <a:bodyPr/>
        <a:lstStyle/>
        <a:p>
          <a:endParaRPr lang="en-GB"/>
        </a:p>
      </dgm:t>
    </dgm:pt>
    <dgm:pt modelId="{8ED372E0-1E57-471D-BD6C-B869DCCA1CE7}" type="sibTrans" cxnId="{6DAF0EA0-85E4-45D1-BE37-D0D8A06A83A0}">
      <dgm:prSet/>
      <dgm:spPr/>
      <dgm:t>
        <a:bodyPr/>
        <a:lstStyle/>
        <a:p>
          <a:endParaRPr lang="en-GB"/>
        </a:p>
      </dgm:t>
    </dgm:pt>
    <dgm:pt modelId="{8CF04EB4-36C4-4042-AD8E-6C58FC14204F}" type="pres">
      <dgm:prSet presAssocID="{8A803321-386E-4653-B014-DB50D5C5BADD}" presName="Name0" presStyleCnt="0">
        <dgm:presLayoutVars>
          <dgm:chMax val="1"/>
          <dgm:dir/>
          <dgm:animLvl val="ctr"/>
          <dgm:resizeHandles val="exact"/>
        </dgm:presLayoutVars>
      </dgm:prSet>
      <dgm:spPr/>
    </dgm:pt>
    <dgm:pt modelId="{B8194C32-2604-4229-AEC7-050510984C93}" type="pres">
      <dgm:prSet presAssocID="{7DE46C9C-6A1C-4C7C-A32B-ABB3B23A2B78}" presName="centerShape" presStyleLbl="node0" presStyleIdx="0" presStyleCnt="1" custScaleX="113245" custScaleY="113245"/>
      <dgm:spPr/>
    </dgm:pt>
    <dgm:pt modelId="{6969DB1B-EBDC-4C35-9AEA-A1AE8F9428B1}" type="pres">
      <dgm:prSet presAssocID="{A922552A-7CE5-48AA-B769-8F01D7D27CBD}" presName="node" presStyleLbl="node1" presStyleIdx="0" presStyleCnt="3">
        <dgm:presLayoutVars>
          <dgm:bulletEnabled val="1"/>
        </dgm:presLayoutVars>
      </dgm:prSet>
      <dgm:spPr/>
    </dgm:pt>
    <dgm:pt modelId="{DE6AB990-F04F-46D1-AA1C-47C1B098825C}" type="pres">
      <dgm:prSet presAssocID="{A922552A-7CE5-48AA-B769-8F01D7D27CBD}" presName="dummy" presStyleCnt="0"/>
      <dgm:spPr/>
    </dgm:pt>
    <dgm:pt modelId="{BF9D1F94-BDFA-4B90-B4E6-B3A5B9D09BC7}" type="pres">
      <dgm:prSet presAssocID="{ED5B1206-88C6-40E8-A27C-D53C97186F3B}" presName="sibTrans" presStyleLbl="sibTrans2D1" presStyleIdx="0" presStyleCnt="3"/>
      <dgm:spPr/>
    </dgm:pt>
    <dgm:pt modelId="{7375C08F-CE61-4B9D-876C-6776B359548C}" type="pres">
      <dgm:prSet presAssocID="{B5B02E11-22F7-4D47-A851-51B8C702126E}" presName="node" presStyleLbl="node1" presStyleIdx="1" presStyleCnt="3">
        <dgm:presLayoutVars>
          <dgm:bulletEnabled val="1"/>
        </dgm:presLayoutVars>
      </dgm:prSet>
      <dgm:spPr/>
    </dgm:pt>
    <dgm:pt modelId="{F17E643E-D84E-4BD7-AAA8-41013FA861B6}" type="pres">
      <dgm:prSet presAssocID="{B5B02E11-22F7-4D47-A851-51B8C702126E}" presName="dummy" presStyleCnt="0"/>
      <dgm:spPr/>
    </dgm:pt>
    <dgm:pt modelId="{04258B0D-01E0-4388-A167-592FAC7F347B}" type="pres">
      <dgm:prSet presAssocID="{DF5EB01D-BFBA-455E-98BF-14D4F00A29A6}" presName="sibTrans" presStyleLbl="sibTrans2D1" presStyleIdx="1" presStyleCnt="3"/>
      <dgm:spPr/>
    </dgm:pt>
    <dgm:pt modelId="{DB1C9C57-D0D7-4FBA-AB26-CF4BB8612C40}" type="pres">
      <dgm:prSet presAssocID="{C3220C74-80B4-4CF4-B75A-4B193FC09DB5}" presName="node" presStyleLbl="node1" presStyleIdx="2" presStyleCnt="3">
        <dgm:presLayoutVars>
          <dgm:bulletEnabled val="1"/>
        </dgm:presLayoutVars>
      </dgm:prSet>
      <dgm:spPr/>
    </dgm:pt>
    <dgm:pt modelId="{8A5FCFE2-A5E6-486A-B2BC-37C3A9B5473C}" type="pres">
      <dgm:prSet presAssocID="{C3220C74-80B4-4CF4-B75A-4B193FC09DB5}" presName="dummy" presStyleCnt="0"/>
      <dgm:spPr/>
    </dgm:pt>
    <dgm:pt modelId="{FD419788-565F-46FE-9B68-02E162A6D8EA}" type="pres">
      <dgm:prSet presAssocID="{8ED372E0-1E57-471D-BD6C-B869DCCA1CE7}" presName="sibTrans" presStyleLbl="sibTrans2D1" presStyleIdx="2" presStyleCnt="3"/>
      <dgm:spPr/>
    </dgm:pt>
  </dgm:ptLst>
  <dgm:cxnLst>
    <dgm:cxn modelId="{41659B06-622C-874D-8081-DC6D85D415D4}" type="presOf" srcId="{B5B02E11-22F7-4D47-A851-51B8C702126E}" destId="{7375C08F-CE61-4B9D-876C-6776B359548C}" srcOrd="0" destOrd="0" presId="urn:microsoft.com/office/officeart/2005/8/layout/radial6"/>
    <dgm:cxn modelId="{71B1CE0A-7406-48CE-B563-461CD236186C}" srcId="{7DE46C9C-6A1C-4C7C-A32B-ABB3B23A2B78}" destId="{B5B02E11-22F7-4D47-A851-51B8C702126E}" srcOrd="1" destOrd="0" parTransId="{D817F9A3-C657-434B-9558-FF668814B1BB}" sibTransId="{DF5EB01D-BFBA-455E-98BF-14D4F00A29A6}"/>
    <dgm:cxn modelId="{E03A0A14-4D36-45DE-82A2-90067C320466}" srcId="{8A803321-386E-4653-B014-DB50D5C5BADD}" destId="{7DE46C9C-6A1C-4C7C-A32B-ABB3B23A2B78}" srcOrd="0" destOrd="0" parTransId="{A9C5FF53-A6F9-41E8-AD72-6C9993F9C84C}" sibTransId="{4E9477A5-65F1-4F37-A0AF-8326E3820859}"/>
    <dgm:cxn modelId="{99E2753E-1D98-374F-9870-7C48D2492F49}" type="presOf" srcId="{8ED372E0-1E57-471D-BD6C-B869DCCA1CE7}" destId="{FD419788-565F-46FE-9B68-02E162A6D8EA}" srcOrd="0" destOrd="0" presId="urn:microsoft.com/office/officeart/2005/8/layout/radial6"/>
    <dgm:cxn modelId="{592E5F48-B39C-AA40-9201-94FCB29B4DCD}" type="presOf" srcId="{DF5EB01D-BFBA-455E-98BF-14D4F00A29A6}" destId="{04258B0D-01E0-4388-A167-592FAC7F347B}" srcOrd="0" destOrd="0" presId="urn:microsoft.com/office/officeart/2005/8/layout/radial6"/>
    <dgm:cxn modelId="{14FBB174-A5CA-C041-B68D-9CD006D14CCE}" type="presOf" srcId="{A922552A-7CE5-48AA-B769-8F01D7D27CBD}" destId="{6969DB1B-EBDC-4C35-9AEA-A1AE8F9428B1}" srcOrd="0" destOrd="0" presId="urn:microsoft.com/office/officeart/2005/8/layout/radial6"/>
    <dgm:cxn modelId="{8AB2437C-C9D2-BF44-AC11-90E6874E0D47}" type="presOf" srcId="{C3220C74-80B4-4CF4-B75A-4B193FC09DB5}" destId="{DB1C9C57-D0D7-4FBA-AB26-CF4BB8612C40}" srcOrd="0" destOrd="0" presId="urn:microsoft.com/office/officeart/2005/8/layout/radial6"/>
    <dgm:cxn modelId="{535FC697-635D-144D-8876-B1C3D0BFC573}" type="presOf" srcId="{7DE46C9C-6A1C-4C7C-A32B-ABB3B23A2B78}" destId="{B8194C32-2604-4229-AEC7-050510984C93}" srcOrd="0" destOrd="0" presId="urn:microsoft.com/office/officeart/2005/8/layout/radial6"/>
    <dgm:cxn modelId="{6DAF0EA0-85E4-45D1-BE37-D0D8A06A83A0}" srcId="{7DE46C9C-6A1C-4C7C-A32B-ABB3B23A2B78}" destId="{C3220C74-80B4-4CF4-B75A-4B193FC09DB5}" srcOrd="2" destOrd="0" parTransId="{4F28980D-1546-4295-8159-28587BA2C4DE}" sibTransId="{8ED372E0-1E57-471D-BD6C-B869DCCA1CE7}"/>
    <dgm:cxn modelId="{3811EDBF-53DD-1B4F-84C8-36B31285669F}" type="presOf" srcId="{ED5B1206-88C6-40E8-A27C-D53C97186F3B}" destId="{BF9D1F94-BDFA-4B90-B4E6-B3A5B9D09BC7}" srcOrd="0" destOrd="0" presId="urn:microsoft.com/office/officeart/2005/8/layout/radial6"/>
    <dgm:cxn modelId="{423F3FD5-A064-194B-A732-F58E61E9B113}" type="presOf" srcId="{8A803321-386E-4653-B014-DB50D5C5BADD}" destId="{8CF04EB4-36C4-4042-AD8E-6C58FC14204F}" srcOrd="0" destOrd="0" presId="urn:microsoft.com/office/officeart/2005/8/layout/radial6"/>
    <dgm:cxn modelId="{9B84F2EC-A870-4C4A-A35A-9C9FCFE397FD}" srcId="{7DE46C9C-6A1C-4C7C-A32B-ABB3B23A2B78}" destId="{A922552A-7CE5-48AA-B769-8F01D7D27CBD}" srcOrd="0" destOrd="0" parTransId="{2B04B341-DD8E-4649-9D0B-B5637B620396}" sibTransId="{ED5B1206-88C6-40E8-A27C-D53C97186F3B}"/>
    <dgm:cxn modelId="{41C8D1A0-119D-FF46-8521-20AB6936CCED}" type="presParOf" srcId="{8CF04EB4-36C4-4042-AD8E-6C58FC14204F}" destId="{B8194C32-2604-4229-AEC7-050510984C93}" srcOrd="0" destOrd="0" presId="urn:microsoft.com/office/officeart/2005/8/layout/radial6"/>
    <dgm:cxn modelId="{0DB893C4-D732-CD40-8B54-43C09E31C8B7}" type="presParOf" srcId="{8CF04EB4-36C4-4042-AD8E-6C58FC14204F}" destId="{6969DB1B-EBDC-4C35-9AEA-A1AE8F9428B1}" srcOrd="1" destOrd="0" presId="urn:microsoft.com/office/officeart/2005/8/layout/radial6"/>
    <dgm:cxn modelId="{2C236A13-C729-9549-9AE4-65759D79F2E1}" type="presParOf" srcId="{8CF04EB4-36C4-4042-AD8E-6C58FC14204F}" destId="{DE6AB990-F04F-46D1-AA1C-47C1B098825C}" srcOrd="2" destOrd="0" presId="urn:microsoft.com/office/officeart/2005/8/layout/radial6"/>
    <dgm:cxn modelId="{B42CDBF8-911A-6E48-B57F-8F6845BAADB4}" type="presParOf" srcId="{8CF04EB4-36C4-4042-AD8E-6C58FC14204F}" destId="{BF9D1F94-BDFA-4B90-B4E6-B3A5B9D09BC7}" srcOrd="3" destOrd="0" presId="urn:microsoft.com/office/officeart/2005/8/layout/radial6"/>
    <dgm:cxn modelId="{6D76C139-0D6A-D84A-AFB4-E2BB7DFC1EB1}" type="presParOf" srcId="{8CF04EB4-36C4-4042-AD8E-6C58FC14204F}" destId="{7375C08F-CE61-4B9D-876C-6776B359548C}" srcOrd="4" destOrd="0" presId="urn:microsoft.com/office/officeart/2005/8/layout/radial6"/>
    <dgm:cxn modelId="{3A739B04-549F-0842-8A74-72478E95D76B}" type="presParOf" srcId="{8CF04EB4-36C4-4042-AD8E-6C58FC14204F}" destId="{F17E643E-D84E-4BD7-AAA8-41013FA861B6}" srcOrd="5" destOrd="0" presId="urn:microsoft.com/office/officeart/2005/8/layout/radial6"/>
    <dgm:cxn modelId="{5AC7F95E-DA9F-6747-8641-8CCB7AD89696}" type="presParOf" srcId="{8CF04EB4-36C4-4042-AD8E-6C58FC14204F}" destId="{04258B0D-01E0-4388-A167-592FAC7F347B}" srcOrd="6" destOrd="0" presId="urn:microsoft.com/office/officeart/2005/8/layout/radial6"/>
    <dgm:cxn modelId="{4EC38FE9-0EEA-3444-B381-4FEC5D818825}" type="presParOf" srcId="{8CF04EB4-36C4-4042-AD8E-6C58FC14204F}" destId="{DB1C9C57-D0D7-4FBA-AB26-CF4BB8612C40}" srcOrd="7" destOrd="0" presId="urn:microsoft.com/office/officeart/2005/8/layout/radial6"/>
    <dgm:cxn modelId="{A0B6E7E8-ABFF-F549-A988-0E017D387973}" type="presParOf" srcId="{8CF04EB4-36C4-4042-AD8E-6C58FC14204F}" destId="{8A5FCFE2-A5E6-486A-B2BC-37C3A9B5473C}" srcOrd="8" destOrd="0" presId="urn:microsoft.com/office/officeart/2005/8/layout/radial6"/>
    <dgm:cxn modelId="{5E318700-8685-924D-B7A6-EED3DDB911FC}" type="presParOf" srcId="{8CF04EB4-36C4-4042-AD8E-6C58FC14204F}" destId="{FD419788-565F-46FE-9B68-02E162A6D8E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803321-386E-4653-B014-DB50D5C5BADD}" type="doc">
      <dgm:prSet loTypeId="urn:microsoft.com/office/officeart/2005/8/layout/radial6" loCatId="cycle" qsTypeId="urn:microsoft.com/office/officeart/2005/8/quickstyle/simple1" qsCatId="simple" csTypeId="urn:microsoft.com/office/officeart/2005/8/colors/colorful4" csCatId="colorful" phldr="1"/>
      <dgm:spPr/>
      <dgm:t>
        <a:bodyPr/>
        <a:lstStyle/>
        <a:p>
          <a:endParaRPr lang="en-GB"/>
        </a:p>
      </dgm:t>
    </dgm:pt>
    <dgm:pt modelId="{7DE46C9C-6A1C-4C7C-A32B-ABB3B23A2B78}">
      <dgm:prSet phldrT="[Text]"/>
      <dgm:spPr/>
      <dgm:t>
        <a:bodyPr/>
        <a:lstStyle/>
        <a:p>
          <a:r>
            <a:rPr lang="en-GB" b="1" dirty="0"/>
            <a:t>Big Data</a:t>
          </a:r>
        </a:p>
      </dgm:t>
    </dgm:pt>
    <dgm:pt modelId="{A9C5FF53-A6F9-41E8-AD72-6C9993F9C84C}" type="parTrans" cxnId="{E03A0A14-4D36-45DE-82A2-90067C320466}">
      <dgm:prSet/>
      <dgm:spPr/>
      <dgm:t>
        <a:bodyPr/>
        <a:lstStyle/>
        <a:p>
          <a:endParaRPr lang="en-GB"/>
        </a:p>
      </dgm:t>
    </dgm:pt>
    <dgm:pt modelId="{4E9477A5-65F1-4F37-A0AF-8326E3820859}" type="sibTrans" cxnId="{E03A0A14-4D36-45DE-82A2-90067C320466}">
      <dgm:prSet/>
      <dgm:spPr/>
      <dgm:t>
        <a:bodyPr/>
        <a:lstStyle/>
        <a:p>
          <a:endParaRPr lang="en-GB"/>
        </a:p>
      </dgm:t>
    </dgm:pt>
    <dgm:pt modelId="{A922552A-7CE5-48AA-B769-8F01D7D27CBD}">
      <dgm:prSet phldrT="[Text]"/>
      <dgm:spPr/>
      <dgm:t>
        <a:bodyPr/>
        <a:lstStyle/>
        <a:p>
          <a:r>
            <a:rPr lang="en-GB" dirty="0"/>
            <a:t>Velocity</a:t>
          </a:r>
        </a:p>
      </dgm:t>
    </dgm:pt>
    <dgm:pt modelId="{2B04B341-DD8E-4649-9D0B-B5637B620396}" type="parTrans" cxnId="{9B84F2EC-A870-4C4A-A35A-9C9FCFE397FD}">
      <dgm:prSet/>
      <dgm:spPr/>
      <dgm:t>
        <a:bodyPr/>
        <a:lstStyle/>
        <a:p>
          <a:endParaRPr lang="en-GB"/>
        </a:p>
      </dgm:t>
    </dgm:pt>
    <dgm:pt modelId="{ED5B1206-88C6-40E8-A27C-D53C97186F3B}" type="sibTrans" cxnId="{9B84F2EC-A870-4C4A-A35A-9C9FCFE397FD}">
      <dgm:prSet/>
      <dgm:spPr/>
      <dgm:t>
        <a:bodyPr/>
        <a:lstStyle/>
        <a:p>
          <a:endParaRPr lang="en-GB"/>
        </a:p>
      </dgm:t>
    </dgm:pt>
    <dgm:pt modelId="{B5B02E11-22F7-4D47-A851-51B8C702126E}">
      <dgm:prSet phldrT="[Text]"/>
      <dgm:spPr/>
      <dgm:t>
        <a:bodyPr/>
        <a:lstStyle/>
        <a:p>
          <a:r>
            <a:rPr lang="en-GB" dirty="0"/>
            <a:t>Variety</a:t>
          </a:r>
        </a:p>
      </dgm:t>
    </dgm:pt>
    <dgm:pt modelId="{D817F9A3-C657-434B-9558-FF668814B1BB}" type="parTrans" cxnId="{71B1CE0A-7406-48CE-B563-461CD236186C}">
      <dgm:prSet/>
      <dgm:spPr/>
      <dgm:t>
        <a:bodyPr/>
        <a:lstStyle/>
        <a:p>
          <a:endParaRPr lang="en-GB"/>
        </a:p>
      </dgm:t>
    </dgm:pt>
    <dgm:pt modelId="{DF5EB01D-BFBA-455E-98BF-14D4F00A29A6}" type="sibTrans" cxnId="{71B1CE0A-7406-48CE-B563-461CD236186C}">
      <dgm:prSet/>
      <dgm:spPr/>
      <dgm:t>
        <a:bodyPr/>
        <a:lstStyle/>
        <a:p>
          <a:endParaRPr lang="en-GB"/>
        </a:p>
      </dgm:t>
    </dgm:pt>
    <dgm:pt modelId="{C3220C74-80B4-4CF4-B75A-4B193FC09DB5}">
      <dgm:prSet phldrT="[Text]"/>
      <dgm:spPr/>
      <dgm:t>
        <a:bodyPr/>
        <a:lstStyle/>
        <a:p>
          <a:r>
            <a:rPr lang="en-GB" dirty="0"/>
            <a:t>Volume</a:t>
          </a:r>
        </a:p>
      </dgm:t>
    </dgm:pt>
    <dgm:pt modelId="{4F28980D-1546-4295-8159-28587BA2C4DE}" type="parTrans" cxnId="{6DAF0EA0-85E4-45D1-BE37-D0D8A06A83A0}">
      <dgm:prSet/>
      <dgm:spPr/>
      <dgm:t>
        <a:bodyPr/>
        <a:lstStyle/>
        <a:p>
          <a:endParaRPr lang="en-GB"/>
        </a:p>
      </dgm:t>
    </dgm:pt>
    <dgm:pt modelId="{8ED372E0-1E57-471D-BD6C-B869DCCA1CE7}" type="sibTrans" cxnId="{6DAF0EA0-85E4-45D1-BE37-D0D8A06A83A0}">
      <dgm:prSet/>
      <dgm:spPr/>
      <dgm:t>
        <a:bodyPr/>
        <a:lstStyle/>
        <a:p>
          <a:endParaRPr lang="en-GB"/>
        </a:p>
      </dgm:t>
    </dgm:pt>
    <dgm:pt modelId="{9E9F419E-AFE8-4BDD-A741-1D4865B5FE31}">
      <dgm:prSet phldrT="[Text]"/>
      <dgm:spPr/>
      <dgm:t>
        <a:bodyPr/>
        <a:lstStyle/>
        <a:p>
          <a:r>
            <a:rPr lang="en-GB" dirty="0"/>
            <a:t>Veracity</a:t>
          </a:r>
        </a:p>
      </dgm:t>
    </dgm:pt>
    <dgm:pt modelId="{D8D8381C-473D-4E18-A6BB-9198A1378056}" type="parTrans" cxnId="{12CE5785-4503-4DE0-A0C3-7B63D25E33CF}">
      <dgm:prSet/>
      <dgm:spPr/>
      <dgm:t>
        <a:bodyPr/>
        <a:lstStyle/>
        <a:p>
          <a:endParaRPr lang="en-US"/>
        </a:p>
      </dgm:t>
    </dgm:pt>
    <dgm:pt modelId="{C71E46F1-F755-4A39-8718-268F48F4095F}" type="sibTrans" cxnId="{12CE5785-4503-4DE0-A0C3-7B63D25E33CF}">
      <dgm:prSet/>
      <dgm:spPr/>
      <dgm:t>
        <a:bodyPr/>
        <a:lstStyle/>
        <a:p>
          <a:endParaRPr lang="en-US"/>
        </a:p>
      </dgm:t>
    </dgm:pt>
    <dgm:pt modelId="{FA8AE428-F139-4C37-B2BF-0285051FAD77}">
      <dgm:prSet phldrT="[Text]"/>
      <dgm:spPr/>
      <dgm:t>
        <a:bodyPr/>
        <a:lstStyle/>
        <a:p>
          <a:r>
            <a:rPr lang="en-GB" dirty="0"/>
            <a:t>Value</a:t>
          </a:r>
        </a:p>
      </dgm:t>
    </dgm:pt>
    <dgm:pt modelId="{035859C0-5D72-461F-83ED-7D22290D174E}" type="parTrans" cxnId="{1F5E7BA4-DFE5-44E5-986B-410260268A8F}">
      <dgm:prSet/>
      <dgm:spPr/>
      <dgm:t>
        <a:bodyPr/>
        <a:lstStyle/>
        <a:p>
          <a:endParaRPr lang="en-US"/>
        </a:p>
      </dgm:t>
    </dgm:pt>
    <dgm:pt modelId="{2D7A394A-7121-4937-9F40-B13B7DA9EEF8}" type="sibTrans" cxnId="{1F5E7BA4-DFE5-44E5-986B-410260268A8F}">
      <dgm:prSet/>
      <dgm:spPr/>
      <dgm:t>
        <a:bodyPr/>
        <a:lstStyle/>
        <a:p>
          <a:endParaRPr lang="en-US"/>
        </a:p>
      </dgm:t>
    </dgm:pt>
    <dgm:pt modelId="{8CF04EB4-36C4-4042-AD8E-6C58FC14204F}" type="pres">
      <dgm:prSet presAssocID="{8A803321-386E-4653-B014-DB50D5C5BADD}" presName="Name0" presStyleCnt="0">
        <dgm:presLayoutVars>
          <dgm:chMax val="1"/>
          <dgm:dir/>
          <dgm:animLvl val="ctr"/>
          <dgm:resizeHandles val="exact"/>
        </dgm:presLayoutVars>
      </dgm:prSet>
      <dgm:spPr/>
    </dgm:pt>
    <dgm:pt modelId="{B8194C32-2604-4229-AEC7-050510984C93}" type="pres">
      <dgm:prSet presAssocID="{7DE46C9C-6A1C-4C7C-A32B-ABB3B23A2B78}" presName="centerShape" presStyleLbl="node0" presStyleIdx="0" presStyleCnt="1" custScaleX="113245" custScaleY="113245"/>
      <dgm:spPr/>
    </dgm:pt>
    <dgm:pt modelId="{6969DB1B-EBDC-4C35-9AEA-A1AE8F9428B1}" type="pres">
      <dgm:prSet presAssocID="{A922552A-7CE5-48AA-B769-8F01D7D27CBD}" presName="node" presStyleLbl="node1" presStyleIdx="0" presStyleCnt="5">
        <dgm:presLayoutVars>
          <dgm:bulletEnabled val="1"/>
        </dgm:presLayoutVars>
      </dgm:prSet>
      <dgm:spPr/>
    </dgm:pt>
    <dgm:pt modelId="{DE6AB990-F04F-46D1-AA1C-47C1B098825C}" type="pres">
      <dgm:prSet presAssocID="{A922552A-7CE5-48AA-B769-8F01D7D27CBD}" presName="dummy" presStyleCnt="0"/>
      <dgm:spPr/>
    </dgm:pt>
    <dgm:pt modelId="{BF9D1F94-BDFA-4B90-B4E6-B3A5B9D09BC7}" type="pres">
      <dgm:prSet presAssocID="{ED5B1206-88C6-40E8-A27C-D53C97186F3B}" presName="sibTrans" presStyleLbl="sibTrans2D1" presStyleIdx="0" presStyleCnt="5"/>
      <dgm:spPr/>
    </dgm:pt>
    <dgm:pt modelId="{7375C08F-CE61-4B9D-876C-6776B359548C}" type="pres">
      <dgm:prSet presAssocID="{B5B02E11-22F7-4D47-A851-51B8C702126E}" presName="node" presStyleLbl="node1" presStyleIdx="1" presStyleCnt="5">
        <dgm:presLayoutVars>
          <dgm:bulletEnabled val="1"/>
        </dgm:presLayoutVars>
      </dgm:prSet>
      <dgm:spPr/>
    </dgm:pt>
    <dgm:pt modelId="{F17E643E-D84E-4BD7-AAA8-41013FA861B6}" type="pres">
      <dgm:prSet presAssocID="{B5B02E11-22F7-4D47-A851-51B8C702126E}" presName="dummy" presStyleCnt="0"/>
      <dgm:spPr/>
    </dgm:pt>
    <dgm:pt modelId="{04258B0D-01E0-4388-A167-592FAC7F347B}" type="pres">
      <dgm:prSet presAssocID="{DF5EB01D-BFBA-455E-98BF-14D4F00A29A6}" presName="sibTrans" presStyleLbl="sibTrans2D1" presStyleIdx="1" presStyleCnt="5"/>
      <dgm:spPr/>
    </dgm:pt>
    <dgm:pt modelId="{DB1C9C57-D0D7-4FBA-AB26-CF4BB8612C40}" type="pres">
      <dgm:prSet presAssocID="{C3220C74-80B4-4CF4-B75A-4B193FC09DB5}" presName="node" presStyleLbl="node1" presStyleIdx="2" presStyleCnt="5">
        <dgm:presLayoutVars>
          <dgm:bulletEnabled val="1"/>
        </dgm:presLayoutVars>
      </dgm:prSet>
      <dgm:spPr/>
    </dgm:pt>
    <dgm:pt modelId="{8A5FCFE2-A5E6-486A-B2BC-37C3A9B5473C}" type="pres">
      <dgm:prSet presAssocID="{C3220C74-80B4-4CF4-B75A-4B193FC09DB5}" presName="dummy" presStyleCnt="0"/>
      <dgm:spPr/>
    </dgm:pt>
    <dgm:pt modelId="{FD419788-565F-46FE-9B68-02E162A6D8EA}" type="pres">
      <dgm:prSet presAssocID="{8ED372E0-1E57-471D-BD6C-B869DCCA1CE7}" presName="sibTrans" presStyleLbl="sibTrans2D1" presStyleIdx="2" presStyleCnt="5"/>
      <dgm:spPr/>
    </dgm:pt>
    <dgm:pt modelId="{8B2D1453-2B78-4963-82BE-FB3294B6E172}" type="pres">
      <dgm:prSet presAssocID="{9E9F419E-AFE8-4BDD-A741-1D4865B5FE31}" presName="node" presStyleLbl="node1" presStyleIdx="3" presStyleCnt="5">
        <dgm:presLayoutVars>
          <dgm:bulletEnabled val="1"/>
        </dgm:presLayoutVars>
      </dgm:prSet>
      <dgm:spPr/>
    </dgm:pt>
    <dgm:pt modelId="{167385E1-6608-46DD-B969-3E7E867ED9D2}" type="pres">
      <dgm:prSet presAssocID="{9E9F419E-AFE8-4BDD-A741-1D4865B5FE31}" presName="dummy" presStyleCnt="0"/>
      <dgm:spPr/>
    </dgm:pt>
    <dgm:pt modelId="{72773435-E603-41B0-9DA8-935CBB187DD8}" type="pres">
      <dgm:prSet presAssocID="{C71E46F1-F755-4A39-8718-268F48F4095F}" presName="sibTrans" presStyleLbl="sibTrans2D1" presStyleIdx="3" presStyleCnt="5"/>
      <dgm:spPr/>
    </dgm:pt>
    <dgm:pt modelId="{B6DA2F4D-1CD5-45C1-9185-A7253E86FDB6}" type="pres">
      <dgm:prSet presAssocID="{FA8AE428-F139-4C37-B2BF-0285051FAD77}" presName="node" presStyleLbl="node1" presStyleIdx="4" presStyleCnt="5">
        <dgm:presLayoutVars>
          <dgm:bulletEnabled val="1"/>
        </dgm:presLayoutVars>
      </dgm:prSet>
      <dgm:spPr/>
    </dgm:pt>
    <dgm:pt modelId="{77454BD3-385A-4C40-BB1F-922B6EA3F1F7}" type="pres">
      <dgm:prSet presAssocID="{FA8AE428-F139-4C37-B2BF-0285051FAD77}" presName="dummy" presStyleCnt="0"/>
      <dgm:spPr/>
    </dgm:pt>
    <dgm:pt modelId="{85963116-47D1-413E-B326-71A77A9324EF}" type="pres">
      <dgm:prSet presAssocID="{2D7A394A-7121-4937-9F40-B13B7DA9EEF8}" presName="sibTrans" presStyleLbl="sibTrans2D1" presStyleIdx="4" presStyleCnt="5"/>
      <dgm:spPr/>
    </dgm:pt>
  </dgm:ptLst>
  <dgm:cxnLst>
    <dgm:cxn modelId="{41659B06-622C-874D-8081-DC6D85D415D4}" type="presOf" srcId="{B5B02E11-22F7-4D47-A851-51B8C702126E}" destId="{7375C08F-CE61-4B9D-876C-6776B359548C}" srcOrd="0" destOrd="0" presId="urn:microsoft.com/office/officeart/2005/8/layout/radial6"/>
    <dgm:cxn modelId="{71B1CE0A-7406-48CE-B563-461CD236186C}" srcId="{7DE46C9C-6A1C-4C7C-A32B-ABB3B23A2B78}" destId="{B5B02E11-22F7-4D47-A851-51B8C702126E}" srcOrd="1" destOrd="0" parTransId="{D817F9A3-C657-434B-9558-FF668814B1BB}" sibTransId="{DF5EB01D-BFBA-455E-98BF-14D4F00A29A6}"/>
    <dgm:cxn modelId="{E03A0A14-4D36-45DE-82A2-90067C320466}" srcId="{8A803321-386E-4653-B014-DB50D5C5BADD}" destId="{7DE46C9C-6A1C-4C7C-A32B-ABB3B23A2B78}" srcOrd="0" destOrd="0" parTransId="{A9C5FF53-A6F9-41E8-AD72-6C9993F9C84C}" sibTransId="{4E9477A5-65F1-4F37-A0AF-8326E3820859}"/>
    <dgm:cxn modelId="{22ADBE37-07C6-412D-A990-F5024068B144}" type="presOf" srcId="{FA8AE428-F139-4C37-B2BF-0285051FAD77}" destId="{B6DA2F4D-1CD5-45C1-9185-A7253E86FDB6}" srcOrd="0" destOrd="0" presId="urn:microsoft.com/office/officeart/2005/8/layout/radial6"/>
    <dgm:cxn modelId="{99E2753E-1D98-374F-9870-7C48D2492F49}" type="presOf" srcId="{8ED372E0-1E57-471D-BD6C-B869DCCA1CE7}" destId="{FD419788-565F-46FE-9B68-02E162A6D8EA}" srcOrd="0" destOrd="0" presId="urn:microsoft.com/office/officeart/2005/8/layout/radial6"/>
    <dgm:cxn modelId="{592E5F48-B39C-AA40-9201-94FCB29B4DCD}" type="presOf" srcId="{DF5EB01D-BFBA-455E-98BF-14D4F00A29A6}" destId="{04258B0D-01E0-4388-A167-592FAC7F347B}" srcOrd="0" destOrd="0" presId="urn:microsoft.com/office/officeart/2005/8/layout/radial6"/>
    <dgm:cxn modelId="{14FBB174-A5CA-C041-B68D-9CD006D14CCE}" type="presOf" srcId="{A922552A-7CE5-48AA-B769-8F01D7D27CBD}" destId="{6969DB1B-EBDC-4C35-9AEA-A1AE8F9428B1}" srcOrd="0" destOrd="0" presId="urn:microsoft.com/office/officeart/2005/8/layout/radial6"/>
    <dgm:cxn modelId="{8AB2437C-C9D2-BF44-AC11-90E6874E0D47}" type="presOf" srcId="{C3220C74-80B4-4CF4-B75A-4B193FC09DB5}" destId="{DB1C9C57-D0D7-4FBA-AB26-CF4BB8612C40}" srcOrd="0" destOrd="0" presId="urn:microsoft.com/office/officeart/2005/8/layout/radial6"/>
    <dgm:cxn modelId="{12CE5785-4503-4DE0-A0C3-7B63D25E33CF}" srcId="{7DE46C9C-6A1C-4C7C-A32B-ABB3B23A2B78}" destId="{9E9F419E-AFE8-4BDD-A741-1D4865B5FE31}" srcOrd="3" destOrd="0" parTransId="{D8D8381C-473D-4E18-A6BB-9198A1378056}" sibTransId="{C71E46F1-F755-4A39-8718-268F48F4095F}"/>
    <dgm:cxn modelId="{535FC697-635D-144D-8876-B1C3D0BFC573}" type="presOf" srcId="{7DE46C9C-6A1C-4C7C-A32B-ABB3B23A2B78}" destId="{B8194C32-2604-4229-AEC7-050510984C93}" srcOrd="0" destOrd="0" presId="urn:microsoft.com/office/officeart/2005/8/layout/radial6"/>
    <dgm:cxn modelId="{53A0919F-2BEA-4BAF-A305-E0758FF6EABA}" type="presOf" srcId="{2D7A394A-7121-4937-9F40-B13B7DA9EEF8}" destId="{85963116-47D1-413E-B326-71A77A9324EF}" srcOrd="0" destOrd="0" presId="urn:microsoft.com/office/officeart/2005/8/layout/radial6"/>
    <dgm:cxn modelId="{6DAF0EA0-85E4-45D1-BE37-D0D8A06A83A0}" srcId="{7DE46C9C-6A1C-4C7C-A32B-ABB3B23A2B78}" destId="{C3220C74-80B4-4CF4-B75A-4B193FC09DB5}" srcOrd="2" destOrd="0" parTransId="{4F28980D-1546-4295-8159-28587BA2C4DE}" sibTransId="{8ED372E0-1E57-471D-BD6C-B869DCCA1CE7}"/>
    <dgm:cxn modelId="{1F5E7BA4-DFE5-44E5-986B-410260268A8F}" srcId="{7DE46C9C-6A1C-4C7C-A32B-ABB3B23A2B78}" destId="{FA8AE428-F139-4C37-B2BF-0285051FAD77}" srcOrd="4" destOrd="0" parTransId="{035859C0-5D72-461F-83ED-7D22290D174E}" sibTransId="{2D7A394A-7121-4937-9F40-B13B7DA9EEF8}"/>
    <dgm:cxn modelId="{894D99B9-C729-4D55-8508-A727C46A0209}" type="presOf" srcId="{C71E46F1-F755-4A39-8718-268F48F4095F}" destId="{72773435-E603-41B0-9DA8-935CBB187DD8}" srcOrd="0" destOrd="0" presId="urn:microsoft.com/office/officeart/2005/8/layout/radial6"/>
    <dgm:cxn modelId="{3811EDBF-53DD-1B4F-84C8-36B31285669F}" type="presOf" srcId="{ED5B1206-88C6-40E8-A27C-D53C97186F3B}" destId="{BF9D1F94-BDFA-4B90-B4E6-B3A5B9D09BC7}" srcOrd="0" destOrd="0" presId="urn:microsoft.com/office/officeart/2005/8/layout/radial6"/>
    <dgm:cxn modelId="{423F3FD5-A064-194B-A732-F58E61E9B113}" type="presOf" srcId="{8A803321-386E-4653-B014-DB50D5C5BADD}" destId="{8CF04EB4-36C4-4042-AD8E-6C58FC14204F}" srcOrd="0" destOrd="0" presId="urn:microsoft.com/office/officeart/2005/8/layout/radial6"/>
    <dgm:cxn modelId="{9B84F2EC-A870-4C4A-A35A-9C9FCFE397FD}" srcId="{7DE46C9C-6A1C-4C7C-A32B-ABB3B23A2B78}" destId="{A922552A-7CE5-48AA-B769-8F01D7D27CBD}" srcOrd="0" destOrd="0" parTransId="{2B04B341-DD8E-4649-9D0B-B5637B620396}" sibTransId="{ED5B1206-88C6-40E8-A27C-D53C97186F3B}"/>
    <dgm:cxn modelId="{B04C6FEF-EE1C-45F3-A3A6-CFF27AAB1291}" type="presOf" srcId="{9E9F419E-AFE8-4BDD-A741-1D4865B5FE31}" destId="{8B2D1453-2B78-4963-82BE-FB3294B6E172}" srcOrd="0" destOrd="0" presId="urn:microsoft.com/office/officeart/2005/8/layout/radial6"/>
    <dgm:cxn modelId="{41C8D1A0-119D-FF46-8521-20AB6936CCED}" type="presParOf" srcId="{8CF04EB4-36C4-4042-AD8E-6C58FC14204F}" destId="{B8194C32-2604-4229-AEC7-050510984C93}" srcOrd="0" destOrd="0" presId="urn:microsoft.com/office/officeart/2005/8/layout/radial6"/>
    <dgm:cxn modelId="{0DB893C4-D732-CD40-8B54-43C09E31C8B7}" type="presParOf" srcId="{8CF04EB4-36C4-4042-AD8E-6C58FC14204F}" destId="{6969DB1B-EBDC-4C35-9AEA-A1AE8F9428B1}" srcOrd="1" destOrd="0" presId="urn:microsoft.com/office/officeart/2005/8/layout/radial6"/>
    <dgm:cxn modelId="{2C236A13-C729-9549-9AE4-65759D79F2E1}" type="presParOf" srcId="{8CF04EB4-36C4-4042-AD8E-6C58FC14204F}" destId="{DE6AB990-F04F-46D1-AA1C-47C1B098825C}" srcOrd="2" destOrd="0" presId="urn:microsoft.com/office/officeart/2005/8/layout/radial6"/>
    <dgm:cxn modelId="{B42CDBF8-911A-6E48-B57F-8F6845BAADB4}" type="presParOf" srcId="{8CF04EB4-36C4-4042-AD8E-6C58FC14204F}" destId="{BF9D1F94-BDFA-4B90-B4E6-B3A5B9D09BC7}" srcOrd="3" destOrd="0" presId="urn:microsoft.com/office/officeart/2005/8/layout/radial6"/>
    <dgm:cxn modelId="{6D76C139-0D6A-D84A-AFB4-E2BB7DFC1EB1}" type="presParOf" srcId="{8CF04EB4-36C4-4042-AD8E-6C58FC14204F}" destId="{7375C08F-CE61-4B9D-876C-6776B359548C}" srcOrd="4" destOrd="0" presId="urn:microsoft.com/office/officeart/2005/8/layout/radial6"/>
    <dgm:cxn modelId="{3A739B04-549F-0842-8A74-72478E95D76B}" type="presParOf" srcId="{8CF04EB4-36C4-4042-AD8E-6C58FC14204F}" destId="{F17E643E-D84E-4BD7-AAA8-41013FA861B6}" srcOrd="5" destOrd="0" presId="urn:microsoft.com/office/officeart/2005/8/layout/radial6"/>
    <dgm:cxn modelId="{5AC7F95E-DA9F-6747-8641-8CCB7AD89696}" type="presParOf" srcId="{8CF04EB4-36C4-4042-AD8E-6C58FC14204F}" destId="{04258B0D-01E0-4388-A167-592FAC7F347B}" srcOrd="6" destOrd="0" presId="urn:microsoft.com/office/officeart/2005/8/layout/radial6"/>
    <dgm:cxn modelId="{4EC38FE9-0EEA-3444-B381-4FEC5D818825}" type="presParOf" srcId="{8CF04EB4-36C4-4042-AD8E-6C58FC14204F}" destId="{DB1C9C57-D0D7-4FBA-AB26-CF4BB8612C40}" srcOrd="7" destOrd="0" presId="urn:microsoft.com/office/officeart/2005/8/layout/radial6"/>
    <dgm:cxn modelId="{A0B6E7E8-ABFF-F549-A988-0E017D387973}" type="presParOf" srcId="{8CF04EB4-36C4-4042-AD8E-6C58FC14204F}" destId="{8A5FCFE2-A5E6-486A-B2BC-37C3A9B5473C}" srcOrd="8" destOrd="0" presId="urn:microsoft.com/office/officeart/2005/8/layout/radial6"/>
    <dgm:cxn modelId="{5E318700-8685-924D-B7A6-EED3DDB911FC}" type="presParOf" srcId="{8CF04EB4-36C4-4042-AD8E-6C58FC14204F}" destId="{FD419788-565F-46FE-9B68-02E162A6D8EA}" srcOrd="9" destOrd="0" presId="urn:microsoft.com/office/officeart/2005/8/layout/radial6"/>
    <dgm:cxn modelId="{F600B54A-4DF5-4AD8-8D08-28DA943E0A60}" type="presParOf" srcId="{8CF04EB4-36C4-4042-AD8E-6C58FC14204F}" destId="{8B2D1453-2B78-4963-82BE-FB3294B6E172}" srcOrd="10" destOrd="0" presId="urn:microsoft.com/office/officeart/2005/8/layout/radial6"/>
    <dgm:cxn modelId="{628B5EB5-30B1-412E-99ED-19500DC26EFA}" type="presParOf" srcId="{8CF04EB4-36C4-4042-AD8E-6C58FC14204F}" destId="{167385E1-6608-46DD-B969-3E7E867ED9D2}" srcOrd="11" destOrd="0" presId="urn:microsoft.com/office/officeart/2005/8/layout/radial6"/>
    <dgm:cxn modelId="{7F4E2754-060E-46B3-B0AC-10D0139F168B}" type="presParOf" srcId="{8CF04EB4-36C4-4042-AD8E-6C58FC14204F}" destId="{72773435-E603-41B0-9DA8-935CBB187DD8}" srcOrd="12" destOrd="0" presId="urn:microsoft.com/office/officeart/2005/8/layout/radial6"/>
    <dgm:cxn modelId="{5841A4CB-5B51-468E-881A-C7B09CCE13B7}" type="presParOf" srcId="{8CF04EB4-36C4-4042-AD8E-6C58FC14204F}" destId="{B6DA2F4D-1CD5-45C1-9185-A7253E86FDB6}" srcOrd="13" destOrd="0" presId="urn:microsoft.com/office/officeart/2005/8/layout/radial6"/>
    <dgm:cxn modelId="{1DCE274F-3B6C-4FBD-86F7-95317E1814F3}" type="presParOf" srcId="{8CF04EB4-36C4-4042-AD8E-6C58FC14204F}" destId="{77454BD3-385A-4C40-BB1F-922B6EA3F1F7}" srcOrd="14" destOrd="0" presId="urn:microsoft.com/office/officeart/2005/8/layout/radial6"/>
    <dgm:cxn modelId="{4D3D059D-89B3-4444-BD5B-7E6BE7C0FC0A}" type="presParOf" srcId="{8CF04EB4-36C4-4042-AD8E-6C58FC14204F}" destId="{85963116-47D1-413E-B326-71A77A9324E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FC3F0A-5C85-485E-A6A7-A5BB23ACBD46}" type="doc">
      <dgm:prSet loTypeId="urn:microsoft.com/office/officeart/2005/8/layout/process2" loCatId="process" qsTypeId="urn:microsoft.com/office/officeart/2005/8/quickstyle/simple1" qsCatId="simple" csTypeId="urn:microsoft.com/office/officeart/2005/8/colors/accent1_2" csCatId="accent1" phldr="1"/>
      <dgm:spPr/>
    </dgm:pt>
    <dgm:pt modelId="{B2FF6C71-5508-4DCC-8E7E-EF4ACFE7609E}">
      <dgm:prSet phldrT="[Text]"/>
      <dgm:spPr/>
      <dgm:t>
        <a:bodyPr/>
        <a:lstStyle/>
        <a:p>
          <a:r>
            <a:rPr lang="en-US" dirty="0"/>
            <a:t>HBase table</a:t>
          </a:r>
        </a:p>
      </dgm:t>
    </dgm:pt>
    <dgm:pt modelId="{73106C93-696D-4414-AEE2-E87DAF91B8D8}" type="parTrans" cxnId="{F6857888-EBE5-4354-B94C-76C64227B863}">
      <dgm:prSet/>
      <dgm:spPr/>
      <dgm:t>
        <a:bodyPr/>
        <a:lstStyle/>
        <a:p>
          <a:endParaRPr lang="en-US"/>
        </a:p>
      </dgm:t>
    </dgm:pt>
    <dgm:pt modelId="{F7197BF4-518E-4A04-B69B-B42D788877E0}" type="sibTrans" cxnId="{F6857888-EBE5-4354-B94C-76C64227B863}">
      <dgm:prSet/>
      <dgm:spPr/>
      <dgm:t>
        <a:bodyPr/>
        <a:lstStyle/>
        <a:p>
          <a:endParaRPr lang="en-US"/>
        </a:p>
      </dgm:t>
    </dgm:pt>
    <dgm:pt modelId="{0AEA9EA5-9A9A-46ED-A67B-4015D30B2F55}">
      <dgm:prSet phldrT="[Text]"/>
      <dgm:spPr/>
      <dgm:t>
        <a:bodyPr/>
        <a:lstStyle/>
        <a:p>
          <a:r>
            <a:rPr lang="en-US" dirty="0"/>
            <a:t>Region</a:t>
          </a:r>
        </a:p>
      </dgm:t>
    </dgm:pt>
    <dgm:pt modelId="{728A7DC4-C51E-4584-B019-15E60E5628FE}" type="parTrans" cxnId="{0850FE5E-7483-4998-817C-D4C77654F094}">
      <dgm:prSet/>
      <dgm:spPr/>
      <dgm:t>
        <a:bodyPr/>
        <a:lstStyle/>
        <a:p>
          <a:endParaRPr lang="en-US"/>
        </a:p>
      </dgm:t>
    </dgm:pt>
    <dgm:pt modelId="{6E380C29-F583-4A0D-AAE5-1D0DDC1ADEFC}" type="sibTrans" cxnId="{0850FE5E-7483-4998-817C-D4C77654F094}">
      <dgm:prSet/>
      <dgm:spPr/>
      <dgm:t>
        <a:bodyPr/>
        <a:lstStyle/>
        <a:p>
          <a:endParaRPr lang="en-US"/>
        </a:p>
      </dgm:t>
    </dgm:pt>
    <dgm:pt modelId="{960637C5-41B5-4FCB-88DB-35E86703754B}">
      <dgm:prSet phldrT="[Text]"/>
      <dgm:spPr/>
      <dgm:t>
        <a:bodyPr/>
        <a:lstStyle/>
        <a:p>
          <a:r>
            <a:rPr lang="en-US" dirty="0"/>
            <a:t>Store</a:t>
          </a:r>
        </a:p>
      </dgm:t>
    </dgm:pt>
    <dgm:pt modelId="{35939309-8C4B-4B9C-8274-4D93B3EDC86B}" type="parTrans" cxnId="{01BAFEC0-1F22-4DE5-B7F6-94D0F0D9C7EF}">
      <dgm:prSet/>
      <dgm:spPr/>
      <dgm:t>
        <a:bodyPr/>
        <a:lstStyle/>
        <a:p>
          <a:endParaRPr lang="en-US"/>
        </a:p>
      </dgm:t>
    </dgm:pt>
    <dgm:pt modelId="{F109D842-B034-4D15-B680-D87F577F5D90}" type="sibTrans" cxnId="{01BAFEC0-1F22-4DE5-B7F6-94D0F0D9C7EF}">
      <dgm:prSet/>
      <dgm:spPr/>
      <dgm:t>
        <a:bodyPr/>
        <a:lstStyle/>
        <a:p>
          <a:endParaRPr lang="en-US"/>
        </a:p>
      </dgm:t>
    </dgm:pt>
    <dgm:pt modelId="{3582C10A-BA6A-4980-A8B0-19D1584F530E}">
      <dgm:prSet phldrT="[Text]"/>
      <dgm:spPr/>
      <dgm:t>
        <a:bodyPr/>
        <a:lstStyle/>
        <a:p>
          <a:r>
            <a:rPr lang="en-US" dirty="0" err="1"/>
            <a:t>StoreFile</a:t>
          </a:r>
          <a:endParaRPr lang="en-US" dirty="0"/>
        </a:p>
      </dgm:t>
    </dgm:pt>
    <dgm:pt modelId="{CFA403D5-5FB8-4CB3-A1ED-74AA35EE787D}" type="parTrans" cxnId="{35ACFA0D-F271-4C17-8624-0D8D6265AEF9}">
      <dgm:prSet/>
      <dgm:spPr/>
      <dgm:t>
        <a:bodyPr/>
        <a:lstStyle/>
        <a:p>
          <a:endParaRPr lang="en-US"/>
        </a:p>
      </dgm:t>
    </dgm:pt>
    <dgm:pt modelId="{654613F1-13CF-495B-9528-5B2A69F6B86E}" type="sibTrans" cxnId="{35ACFA0D-F271-4C17-8624-0D8D6265AEF9}">
      <dgm:prSet/>
      <dgm:spPr/>
      <dgm:t>
        <a:bodyPr/>
        <a:lstStyle/>
        <a:p>
          <a:endParaRPr lang="en-US"/>
        </a:p>
      </dgm:t>
    </dgm:pt>
    <dgm:pt modelId="{50EB9AF2-FA23-413C-90CB-C7D8D4752D26}">
      <dgm:prSet phldrT="[Text]"/>
      <dgm:spPr/>
      <dgm:t>
        <a:bodyPr/>
        <a:lstStyle/>
        <a:p>
          <a:r>
            <a:rPr lang="en-US" dirty="0"/>
            <a:t>Block</a:t>
          </a:r>
        </a:p>
      </dgm:t>
    </dgm:pt>
    <dgm:pt modelId="{CD504643-9880-4A20-B442-C93D77CF086A}" type="parTrans" cxnId="{57094B29-899B-42FE-9E3D-3FDE7983F694}">
      <dgm:prSet/>
      <dgm:spPr/>
      <dgm:t>
        <a:bodyPr/>
        <a:lstStyle/>
        <a:p>
          <a:endParaRPr lang="en-US"/>
        </a:p>
      </dgm:t>
    </dgm:pt>
    <dgm:pt modelId="{C0474CFA-3574-483C-8E6C-C58780CDDCF1}" type="sibTrans" cxnId="{57094B29-899B-42FE-9E3D-3FDE7983F694}">
      <dgm:prSet/>
      <dgm:spPr/>
      <dgm:t>
        <a:bodyPr/>
        <a:lstStyle/>
        <a:p>
          <a:endParaRPr lang="en-US"/>
        </a:p>
      </dgm:t>
    </dgm:pt>
    <dgm:pt modelId="{F1E533A5-D007-4CDD-82C4-DA8E131C4A7B}" type="pres">
      <dgm:prSet presAssocID="{2CFC3F0A-5C85-485E-A6A7-A5BB23ACBD46}" presName="linearFlow" presStyleCnt="0">
        <dgm:presLayoutVars>
          <dgm:resizeHandles val="exact"/>
        </dgm:presLayoutVars>
      </dgm:prSet>
      <dgm:spPr/>
    </dgm:pt>
    <dgm:pt modelId="{DA4112E2-82C5-40E6-A575-EDC7E71314AC}" type="pres">
      <dgm:prSet presAssocID="{B2FF6C71-5508-4DCC-8E7E-EF4ACFE7609E}" presName="node" presStyleLbl="node1" presStyleIdx="0" presStyleCnt="5">
        <dgm:presLayoutVars>
          <dgm:bulletEnabled val="1"/>
        </dgm:presLayoutVars>
      </dgm:prSet>
      <dgm:spPr/>
    </dgm:pt>
    <dgm:pt modelId="{B76DFEC8-43D5-4C74-99E0-421085357E9B}" type="pres">
      <dgm:prSet presAssocID="{F7197BF4-518E-4A04-B69B-B42D788877E0}" presName="sibTrans" presStyleLbl="sibTrans2D1" presStyleIdx="0" presStyleCnt="4"/>
      <dgm:spPr/>
    </dgm:pt>
    <dgm:pt modelId="{50C35AD7-0630-43B5-A0AE-8D363A4DDB8E}" type="pres">
      <dgm:prSet presAssocID="{F7197BF4-518E-4A04-B69B-B42D788877E0}" presName="connectorText" presStyleLbl="sibTrans2D1" presStyleIdx="0" presStyleCnt="4"/>
      <dgm:spPr/>
    </dgm:pt>
    <dgm:pt modelId="{9802B255-8714-4091-B2EF-96F086F4868A}" type="pres">
      <dgm:prSet presAssocID="{0AEA9EA5-9A9A-46ED-A67B-4015D30B2F55}" presName="node" presStyleLbl="node1" presStyleIdx="1" presStyleCnt="5">
        <dgm:presLayoutVars>
          <dgm:bulletEnabled val="1"/>
        </dgm:presLayoutVars>
      </dgm:prSet>
      <dgm:spPr/>
    </dgm:pt>
    <dgm:pt modelId="{35C4D9C6-5188-4A4A-B536-0044C0D0A375}" type="pres">
      <dgm:prSet presAssocID="{6E380C29-F583-4A0D-AAE5-1D0DDC1ADEFC}" presName="sibTrans" presStyleLbl="sibTrans2D1" presStyleIdx="1" presStyleCnt="4"/>
      <dgm:spPr/>
    </dgm:pt>
    <dgm:pt modelId="{9B3605EC-DDAA-4FAD-A39A-5B39ACE7AFE3}" type="pres">
      <dgm:prSet presAssocID="{6E380C29-F583-4A0D-AAE5-1D0DDC1ADEFC}" presName="connectorText" presStyleLbl="sibTrans2D1" presStyleIdx="1" presStyleCnt="4"/>
      <dgm:spPr/>
    </dgm:pt>
    <dgm:pt modelId="{EFDF4BAE-7BDD-443F-BE9A-1E15A3104B91}" type="pres">
      <dgm:prSet presAssocID="{960637C5-41B5-4FCB-88DB-35E86703754B}" presName="node" presStyleLbl="node1" presStyleIdx="2" presStyleCnt="5">
        <dgm:presLayoutVars>
          <dgm:bulletEnabled val="1"/>
        </dgm:presLayoutVars>
      </dgm:prSet>
      <dgm:spPr/>
    </dgm:pt>
    <dgm:pt modelId="{AB3C4238-C5E4-4B1D-9E7F-183F8A6BDF99}" type="pres">
      <dgm:prSet presAssocID="{F109D842-B034-4D15-B680-D87F577F5D90}" presName="sibTrans" presStyleLbl="sibTrans2D1" presStyleIdx="2" presStyleCnt="4"/>
      <dgm:spPr/>
    </dgm:pt>
    <dgm:pt modelId="{F866823E-E665-4D6D-A2E4-C9C3C196C655}" type="pres">
      <dgm:prSet presAssocID="{F109D842-B034-4D15-B680-D87F577F5D90}" presName="connectorText" presStyleLbl="sibTrans2D1" presStyleIdx="2" presStyleCnt="4"/>
      <dgm:spPr/>
    </dgm:pt>
    <dgm:pt modelId="{C35215C9-36BB-432B-A5AF-71B12D356539}" type="pres">
      <dgm:prSet presAssocID="{3582C10A-BA6A-4980-A8B0-19D1584F530E}" presName="node" presStyleLbl="node1" presStyleIdx="3" presStyleCnt="5">
        <dgm:presLayoutVars>
          <dgm:bulletEnabled val="1"/>
        </dgm:presLayoutVars>
      </dgm:prSet>
      <dgm:spPr/>
    </dgm:pt>
    <dgm:pt modelId="{5710FD1F-40BE-4BF3-84CF-6117AED5036D}" type="pres">
      <dgm:prSet presAssocID="{654613F1-13CF-495B-9528-5B2A69F6B86E}" presName="sibTrans" presStyleLbl="sibTrans2D1" presStyleIdx="3" presStyleCnt="4"/>
      <dgm:spPr/>
    </dgm:pt>
    <dgm:pt modelId="{435F4E26-592C-4020-BE95-78D29B9FFF3B}" type="pres">
      <dgm:prSet presAssocID="{654613F1-13CF-495B-9528-5B2A69F6B86E}" presName="connectorText" presStyleLbl="sibTrans2D1" presStyleIdx="3" presStyleCnt="4"/>
      <dgm:spPr/>
    </dgm:pt>
    <dgm:pt modelId="{8C0BBB62-1451-49EE-A03E-794930129BB7}" type="pres">
      <dgm:prSet presAssocID="{50EB9AF2-FA23-413C-90CB-C7D8D4752D26}" presName="node" presStyleLbl="node1" presStyleIdx="4" presStyleCnt="5">
        <dgm:presLayoutVars>
          <dgm:bulletEnabled val="1"/>
        </dgm:presLayoutVars>
      </dgm:prSet>
      <dgm:spPr/>
    </dgm:pt>
  </dgm:ptLst>
  <dgm:cxnLst>
    <dgm:cxn modelId="{35ACFA0D-F271-4C17-8624-0D8D6265AEF9}" srcId="{2CFC3F0A-5C85-485E-A6A7-A5BB23ACBD46}" destId="{3582C10A-BA6A-4980-A8B0-19D1584F530E}" srcOrd="3" destOrd="0" parTransId="{CFA403D5-5FB8-4CB3-A1ED-74AA35EE787D}" sibTransId="{654613F1-13CF-495B-9528-5B2A69F6B86E}"/>
    <dgm:cxn modelId="{5AF2C320-3436-D44F-8D8C-88C36B171FE6}" type="presOf" srcId="{2CFC3F0A-5C85-485E-A6A7-A5BB23ACBD46}" destId="{F1E533A5-D007-4CDD-82C4-DA8E131C4A7B}" srcOrd="0" destOrd="0" presId="urn:microsoft.com/office/officeart/2005/8/layout/process2"/>
    <dgm:cxn modelId="{57094B29-899B-42FE-9E3D-3FDE7983F694}" srcId="{2CFC3F0A-5C85-485E-A6A7-A5BB23ACBD46}" destId="{50EB9AF2-FA23-413C-90CB-C7D8D4752D26}" srcOrd="4" destOrd="0" parTransId="{CD504643-9880-4A20-B442-C93D77CF086A}" sibTransId="{C0474CFA-3574-483C-8E6C-C58780CDDCF1}"/>
    <dgm:cxn modelId="{D3619336-ABFF-3843-854D-1C7BE6B0C28A}" type="presOf" srcId="{3582C10A-BA6A-4980-A8B0-19D1584F530E}" destId="{C35215C9-36BB-432B-A5AF-71B12D356539}" srcOrd="0" destOrd="0" presId="urn:microsoft.com/office/officeart/2005/8/layout/process2"/>
    <dgm:cxn modelId="{0850FE5E-7483-4998-817C-D4C77654F094}" srcId="{2CFC3F0A-5C85-485E-A6A7-A5BB23ACBD46}" destId="{0AEA9EA5-9A9A-46ED-A67B-4015D30B2F55}" srcOrd="1" destOrd="0" parTransId="{728A7DC4-C51E-4584-B019-15E60E5628FE}" sibTransId="{6E380C29-F583-4A0D-AAE5-1D0DDC1ADEFC}"/>
    <dgm:cxn modelId="{1F249B70-8984-0945-A66B-EF9FB629715D}" type="presOf" srcId="{6E380C29-F583-4A0D-AAE5-1D0DDC1ADEFC}" destId="{9B3605EC-DDAA-4FAD-A39A-5B39ACE7AFE3}" srcOrd="1" destOrd="0" presId="urn:microsoft.com/office/officeart/2005/8/layout/process2"/>
    <dgm:cxn modelId="{805B7D71-F5D0-514D-8F42-5B7F16E9D4B9}" type="presOf" srcId="{0AEA9EA5-9A9A-46ED-A67B-4015D30B2F55}" destId="{9802B255-8714-4091-B2EF-96F086F4868A}" srcOrd="0" destOrd="0" presId="urn:microsoft.com/office/officeart/2005/8/layout/process2"/>
    <dgm:cxn modelId="{00B2E758-D481-EA42-9F5C-F07D4BE4060C}" type="presOf" srcId="{B2FF6C71-5508-4DCC-8E7E-EF4ACFE7609E}" destId="{DA4112E2-82C5-40E6-A575-EDC7E71314AC}" srcOrd="0" destOrd="0" presId="urn:microsoft.com/office/officeart/2005/8/layout/process2"/>
    <dgm:cxn modelId="{AF93A579-D5AA-D24C-9F0B-CA19F932058E}" type="presOf" srcId="{654613F1-13CF-495B-9528-5B2A69F6B86E}" destId="{435F4E26-592C-4020-BE95-78D29B9FFF3B}" srcOrd="1" destOrd="0" presId="urn:microsoft.com/office/officeart/2005/8/layout/process2"/>
    <dgm:cxn modelId="{948FE57A-A5EC-8543-AFC4-CD463B83B1CC}" type="presOf" srcId="{F109D842-B034-4D15-B680-D87F577F5D90}" destId="{F866823E-E665-4D6D-A2E4-C9C3C196C655}" srcOrd="1" destOrd="0" presId="urn:microsoft.com/office/officeart/2005/8/layout/process2"/>
    <dgm:cxn modelId="{A66B6487-E982-3445-B511-9E9E0D055013}" type="presOf" srcId="{F7197BF4-518E-4A04-B69B-B42D788877E0}" destId="{50C35AD7-0630-43B5-A0AE-8D363A4DDB8E}" srcOrd="1" destOrd="0" presId="urn:microsoft.com/office/officeart/2005/8/layout/process2"/>
    <dgm:cxn modelId="{F6857888-EBE5-4354-B94C-76C64227B863}" srcId="{2CFC3F0A-5C85-485E-A6A7-A5BB23ACBD46}" destId="{B2FF6C71-5508-4DCC-8E7E-EF4ACFE7609E}" srcOrd="0" destOrd="0" parTransId="{73106C93-696D-4414-AEE2-E87DAF91B8D8}" sibTransId="{F7197BF4-518E-4A04-B69B-B42D788877E0}"/>
    <dgm:cxn modelId="{813F878B-3B84-074C-83B9-D0D134138570}" type="presOf" srcId="{50EB9AF2-FA23-413C-90CB-C7D8D4752D26}" destId="{8C0BBB62-1451-49EE-A03E-794930129BB7}" srcOrd="0" destOrd="0" presId="urn:microsoft.com/office/officeart/2005/8/layout/process2"/>
    <dgm:cxn modelId="{C531CEBC-2D83-2847-BC74-5162883897D1}" type="presOf" srcId="{6E380C29-F583-4A0D-AAE5-1D0DDC1ADEFC}" destId="{35C4D9C6-5188-4A4A-B536-0044C0D0A375}" srcOrd="0" destOrd="0" presId="urn:microsoft.com/office/officeart/2005/8/layout/process2"/>
    <dgm:cxn modelId="{01BAFEC0-1F22-4DE5-B7F6-94D0F0D9C7EF}" srcId="{2CFC3F0A-5C85-485E-A6A7-A5BB23ACBD46}" destId="{960637C5-41B5-4FCB-88DB-35E86703754B}" srcOrd="2" destOrd="0" parTransId="{35939309-8C4B-4B9C-8274-4D93B3EDC86B}" sibTransId="{F109D842-B034-4D15-B680-D87F577F5D90}"/>
    <dgm:cxn modelId="{B98B7FC7-C58B-F440-8ED2-F043784CBB44}" type="presOf" srcId="{F109D842-B034-4D15-B680-D87F577F5D90}" destId="{AB3C4238-C5E4-4B1D-9E7F-183F8A6BDF99}" srcOrd="0" destOrd="0" presId="urn:microsoft.com/office/officeart/2005/8/layout/process2"/>
    <dgm:cxn modelId="{8823E1E9-3A6A-0141-89D6-A73215797945}" type="presOf" srcId="{960637C5-41B5-4FCB-88DB-35E86703754B}" destId="{EFDF4BAE-7BDD-443F-BE9A-1E15A3104B91}" srcOrd="0" destOrd="0" presId="urn:microsoft.com/office/officeart/2005/8/layout/process2"/>
    <dgm:cxn modelId="{EA6237F2-96D8-DD40-A371-09348DBBDF28}" type="presOf" srcId="{654613F1-13CF-495B-9528-5B2A69F6B86E}" destId="{5710FD1F-40BE-4BF3-84CF-6117AED5036D}" srcOrd="0" destOrd="0" presId="urn:microsoft.com/office/officeart/2005/8/layout/process2"/>
    <dgm:cxn modelId="{8756AFF5-5E54-BA4F-AC8C-36DE8130C37B}" type="presOf" srcId="{F7197BF4-518E-4A04-B69B-B42D788877E0}" destId="{B76DFEC8-43D5-4C74-99E0-421085357E9B}" srcOrd="0" destOrd="0" presId="urn:microsoft.com/office/officeart/2005/8/layout/process2"/>
    <dgm:cxn modelId="{DF3E1A33-0C27-5D43-827A-6D0A73A18C3E}" type="presParOf" srcId="{F1E533A5-D007-4CDD-82C4-DA8E131C4A7B}" destId="{DA4112E2-82C5-40E6-A575-EDC7E71314AC}" srcOrd="0" destOrd="0" presId="urn:microsoft.com/office/officeart/2005/8/layout/process2"/>
    <dgm:cxn modelId="{EB1D6B23-CBAA-C841-8FDB-7764FFBC5338}" type="presParOf" srcId="{F1E533A5-D007-4CDD-82C4-DA8E131C4A7B}" destId="{B76DFEC8-43D5-4C74-99E0-421085357E9B}" srcOrd="1" destOrd="0" presId="urn:microsoft.com/office/officeart/2005/8/layout/process2"/>
    <dgm:cxn modelId="{5FBFD7B4-3126-2F47-B8F2-B992299DBF99}" type="presParOf" srcId="{B76DFEC8-43D5-4C74-99E0-421085357E9B}" destId="{50C35AD7-0630-43B5-A0AE-8D363A4DDB8E}" srcOrd="0" destOrd="0" presId="urn:microsoft.com/office/officeart/2005/8/layout/process2"/>
    <dgm:cxn modelId="{E64D31C1-4F28-9D4D-A5EC-EF78A1D4B0E7}" type="presParOf" srcId="{F1E533A5-D007-4CDD-82C4-DA8E131C4A7B}" destId="{9802B255-8714-4091-B2EF-96F086F4868A}" srcOrd="2" destOrd="0" presId="urn:microsoft.com/office/officeart/2005/8/layout/process2"/>
    <dgm:cxn modelId="{B6A560C6-203C-4240-8AD8-82BF79AE04F5}" type="presParOf" srcId="{F1E533A5-D007-4CDD-82C4-DA8E131C4A7B}" destId="{35C4D9C6-5188-4A4A-B536-0044C0D0A375}" srcOrd="3" destOrd="0" presId="urn:microsoft.com/office/officeart/2005/8/layout/process2"/>
    <dgm:cxn modelId="{0CD70DEF-836A-3E42-B7E5-673BB9E27CCF}" type="presParOf" srcId="{35C4D9C6-5188-4A4A-B536-0044C0D0A375}" destId="{9B3605EC-DDAA-4FAD-A39A-5B39ACE7AFE3}" srcOrd="0" destOrd="0" presId="urn:microsoft.com/office/officeart/2005/8/layout/process2"/>
    <dgm:cxn modelId="{83D0F460-C1DA-6F4D-BB0A-6BC005FD9536}" type="presParOf" srcId="{F1E533A5-D007-4CDD-82C4-DA8E131C4A7B}" destId="{EFDF4BAE-7BDD-443F-BE9A-1E15A3104B91}" srcOrd="4" destOrd="0" presId="urn:microsoft.com/office/officeart/2005/8/layout/process2"/>
    <dgm:cxn modelId="{20AF99B3-2051-6B40-AE67-CD103FCA8232}" type="presParOf" srcId="{F1E533A5-D007-4CDD-82C4-DA8E131C4A7B}" destId="{AB3C4238-C5E4-4B1D-9E7F-183F8A6BDF99}" srcOrd="5" destOrd="0" presId="urn:microsoft.com/office/officeart/2005/8/layout/process2"/>
    <dgm:cxn modelId="{6059C549-90E8-A648-A74D-8F33420C07F5}" type="presParOf" srcId="{AB3C4238-C5E4-4B1D-9E7F-183F8A6BDF99}" destId="{F866823E-E665-4D6D-A2E4-C9C3C196C655}" srcOrd="0" destOrd="0" presId="urn:microsoft.com/office/officeart/2005/8/layout/process2"/>
    <dgm:cxn modelId="{DD84A8C5-58E0-464A-AC8F-40CC31D52475}" type="presParOf" srcId="{F1E533A5-D007-4CDD-82C4-DA8E131C4A7B}" destId="{C35215C9-36BB-432B-A5AF-71B12D356539}" srcOrd="6" destOrd="0" presId="urn:microsoft.com/office/officeart/2005/8/layout/process2"/>
    <dgm:cxn modelId="{8D6016C3-E834-FB4E-9969-395DCEF093AD}" type="presParOf" srcId="{F1E533A5-D007-4CDD-82C4-DA8E131C4A7B}" destId="{5710FD1F-40BE-4BF3-84CF-6117AED5036D}" srcOrd="7" destOrd="0" presId="urn:microsoft.com/office/officeart/2005/8/layout/process2"/>
    <dgm:cxn modelId="{EAD6D0F4-4C2B-7A4D-A29B-816B32006E8C}" type="presParOf" srcId="{5710FD1F-40BE-4BF3-84CF-6117AED5036D}" destId="{435F4E26-592C-4020-BE95-78D29B9FFF3B}" srcOrd="0" destOrd="0" presId="urn:microsoft.com/office/officeart/2005/8/layout/process2"/>
    <dgm:cxn modelId="{1A6CA692-DAD1-2E42-B6CD-05EC711C1C40}" type="presParOf" srcId="{F1E533A5-D007-4CDD-82C4-DA8E131C4A7B}" destId="{8C0BBB62-1451-49EE-A03E-794930129BB7}"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94C32-2604-4229-AEC7-050510984C93}">
      <dsp:nvSpPr>
        <dsp:cNvPr id="0" name=""/>
        <dsp:cNvSpPr/>
      </dsp:nvSpPr>
      <dsp:spPr>
        <a:xfrm>
          <a:off x="2434650" y="713858"/>
          <a:ext cx="3747407" cy="380076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b="1" kern="1200" dirty="0"/>
            <a:t>Big Data</a:t>
          </a:r>
        </a:p>
      </dsp:txBody>
      <dsp:txXfrm>
        <a:off x="2983445" y="1270466"/>
        <a:ext cx="2649817" cy="2687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9788-565F-46FE-9B68-02E162A6D8EA}">
      <dsp:nvSpPr>
        <dsp:cNvPr id="0" name=""/>
        <dsp:cNvSpPr/>
      </dsp:nvSpPr>
      <dsp:spPr>
        <a:xfrm>
          <a:off x="2157239" y="645526"/>
          <a:ext cx="4302229" cy="4302229"/>
        </a:xfrm>
        <a:prstGeom prst="blockArc">
          <a:avLst>
            <a:gd name="adj1" fmla="val 9000000"/>
            <a:gd name="adj2" fmla="val 16200000"/>
            <a:gd name="adj3" fmla="val 4643"/>
          </a:avLst>
        </a:prstGeom>
        <a:solidFill>
          <a:schemeClr val="accent4">
            <a:hueOff val="-4261246"/>
            <a:satOff val="-22417"/>
            <a:lumOff val="152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258B0D-01E0-4388-A167-592FAC7F347B}">
      <dsp:nvSpPr>
        <dsp:cNvPr id="0" name=""/>
        <dsp:cNvSpPr/>
      </dsp:nvSpPr>
      <dsp:spPr>
        <a:xfrm>
          <a:off x="2157239" y="645526"/>
          <a:ext cx="4302229" cy="4302229"/>
        </a:xfrm>
        <a:prstGeom prst="blockArc">
          <a:avLst>
            <a:gd name="adj1" fmla="val 1800000"/>
            <a:gd name="adj2" fmla="val 9000000"/>
            <a:gd name="adj3" fmla="val 4643"/>
          </a:avLst>
        </a:prstGeom>
        <a:solidFill>
          <a:schemeClr val="accent4">
            <a:hueOff val="-2130623"/>
            <a:satOff val="-11209"/>
            <a:lumOff val="7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9D1F94-BDFA-4B90-B4E6-B3A5B9D09BC7}">
      <dsp:nvSpPr>
        <dsp:cNvPr id="0" name=""/>
        <dsp:cNvSpPr/>
      </dsp:nvSpPr>
      <dsp:spPr>
        <a:xfrm>
          <a:off x="2157239" y="645526"/>
          <a:ext cx="4302229" cy="4302229"/>
        </a:xfrm>
        <a:prstGeom prst="blockArc">
          <a:avLst>
            <a:gd name="adj1" fmla="val 16200000"/>
            <a:gd name="adj2" fmla="val 1800000"/>
            <a:gd name="adj3" fmla="val 464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194C32-2604-4229-AEC7-050510984C93}">
      <dsp:nvSpPr>
        <dsp:cNvPr id="0" name=""/>
        <dsp:cNvSpPr/>
      </dsp:nvSpPr>
      <dsp:spPr>
        <a:xfrm>
          <a:off x="3186280" y="1674567"/>
          <a:ext cx="2244147" cy="224414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dirty="0"/>
            <a:t>Big Data</a:t>
          </a:r>
        </a:p>
      </dsp:txBody>
      <dsp:txXfrm>
        <a:off x="3514928" y="2003215"/>
        <a:ext cx="1586851" cy="1586851"/>
      </dsp:txXfrm>
    </dsp:sp>
    <dsp:sp modelId="{6969DB1B-EBDC-4C35-9AEA-A1AE8F9428B1}">
      <dsp:nvSpPr>
        <dsp:cNvPr id="0" name=""/>
        <dsp:cNvSpPr/>
      </dsp:nvSpPr>
      <dsp:spPr>
        <a:xfrm>
          <a:off x="3614768" y="1878"/>
          <a:ext cx="1387172" cy="138717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Velocity</a:t>
          </a:r>
        </a:p>
      </dsp:txBody>
      <dsp:txXfrm>
        <a:off x="3817915" y="205025"/>
        <a:ext cx="980878" cy="980878"/>
      </dsp:txXfrm>
    </dsp:sp>
    <dsp:sp modelId="{7375C08F-CE61-4B9D-876C-6776B359548C}">
      <dsp:nvSpPr>
        <dsp:cNvPr id="0" name=""/>
        <dsp:cNvSpPr/>
      </dsp:nvSpPr>
      <dsp:spPr>
        <a:xfrm>
          <a:off x="5434440" y="3153643"/>
          <a:ext cx="1387172" cy="1387172"/>
        </a:xfrm>
        <a:prstGeom prst="ellipse">
          <a:avLst/>
        </a:prstGeom>
        <a:solidFill>
          <a:schemeClr val="accent4">
            <a:hueOff val="-2130623"/>
            <a:satOff val="-11209"/>
            <a:lumOff val="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Variety</a:t>
          </a:r>
        </a:p>
      </dsp:txBody>
      <dsp:txXfrm>
        <a:off x="5637587" y="3356790"/>
        <a:ext cx="980878" cy="980878"/>
      </dsp:txXfrm>
    </dsp:sp>
    <dsp:sp modelId="{DB1C9C57-D0D7-4FBA-AB26-CF4BB8612C40}">
      <dsp:nvSpPr>
        <dsp:cNvPr id="0" name=""/>
        <dsp:cNvSpPr/>
      </dsp:nvSpPr>
      <dsp:spPr>
        <a:xfrm>
          <a:off x="1795096" y="3153643"/>
          <a:ext cx="1387172" cy="1387172"/>
        </a:xfrm>
        <a:prstGeom prst="ellipse">
          <a:avLst/>
        </a:prstGeom>
        <a:solidFill>
          <a:schemeClr val="accent4">
            <a:hueOff val="-4261246"/>
            <a:satOff val="-22417"/>
            <a:lumOff val="15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Volume</a:t>
          </a:r>
        </a:p>
      </dsp:txBody>
      <dsp:txXfrm>
        <a:off x="1998243" y="3356790"/>
        <a:ext cx="980878" cy="980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63116-47D1-413E-B326-71A77A9324EF}">
      <dsp:nvSpPr>
        <dsp:cNvPr id="0" name=""/>
        <dsp:cNvSpPr/>
      </dsp:nvSpPr>
      <dsp:spPr>
        <a:xfrm>
          <a:off x="2157239" y="645526"/>
          <a:ext cx="4302229" cy="4302229"/>
        </a:xfrm>
        <a:prstGeom prst="blockArc">
          <a:avLst>
            <a:gd name="adj1" fmla="val 11880000"/>
            <a:gd name="adj2" fmla="val 16200000"/>
            <a:gd name="adj3" fmla="val 4643"/>
          </a:avLst>
        </a:prstGeom>
        <a:solidFill>
          <a:schemeClr val="accent4">
            <a:hueOff val="-4261246"/>
            <a:satOff val="-22417"/>
            <a:lumOff val="152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773435-E603-41B0-9DA8-935CBB187DD8}">
      <dsp:nvSpPr>
        <dsp:cNvPr id="0" name=""/>
        <dsp:cNvSpPr/>
      </dsp:nvSpPr>
      <dsp:spPr>
        <a:xfrm>
          <a:off x="2157239" y="645526"/>
          <a:ext cx="4302229" cy="4302229"/>
        </a:xfrm>
        <a:prstGeom prst="blockArc">
          <a:avLst>
            <a:gd name="adj1" fmla="val 7560000"/>
            <a:gd name="adj2" fmla="val 11880000"/>
            <a:gd name="adj3" fmla="val 4643"/>
          </a:avLst>
        </a:prstGeom>
        <a:solidFill>
          <a:schemeClr val="accent4">
            <a:hueOff val="-3195935"/>
            <a:satOff val="-16813"/>
            <a:lumOff val="11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419788-565F-46FE-9B68-02E162A6D8EA}">
      <dsp:nvSpPr>
        <dsp:cNvPr id="0" name=""/>
        <dsp:cNvSpPr/>
      </dsp:nvSpPr>
      <dsp:spPr>
        <a:xfrm>
          <a:off x="2157239" y="645526"/>
          <a:ext cx="4302229" cy="4302229"/>
        </a:xfrm>
        <a:prstGeom prst="blockArc">
          <a:avLst>
            <a:gd name="adj1" fmla="val 3240000"/>
            <a:gd name="adj2" fmla="val 7560000"/>
            <a:gd name="adj3" fmla="val 4643"/>
          </a:avLst>
        </a:prstGeom>
        <a:solidFill>
          <a:schemeClr val="accent4">
            <a:hueOff val="-2130623"/>
            <a:satOff val="-11209"/>
            <a:lumOff val="7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258B0D-01E0-4388-A167-592FAC7F347B}">
      <dsp:nvSpPr>
        <dsp:cNvPr id="0" name=""/>
        <dsp:cNvSpPr/>
      </dsp:nvSpPr>
      <dsp:spPr>
        <a:xfrm>
          <a:off x="2157239" y="645526"/>
          <a:ext cx="4302229" cy="4302229"/>
        </a:xfrm>
        <a:prstGeom prst="blockArc">
          <a:avLst>
            <a:gd name="adj1" fmla="val 20520000"/>
            <a:gd name="adj2" fmla="val 3240000"/>
            <a:gd name="adj3" fmla="val 4643"/>
          </a:avLst>
        </a:prstGeom>
        <a:solidFill>
          <a:schemeClr val="accent4">
            <a:hueOff val="-1065312"/>
            <a:satOff val="-5604"/>
            <a:lumOff val="3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9D1F94-BDFA-4B90-B4E6-B3A5B9D09BC7}">
      <dsp:nvSpPr>
        <dsp:cNvPr id="0" name=""/>
        <dsp:cNvSpPr/>
      </dsp:nvSpPr>
      <dsp:spPr>
        <a:xfrm>
          <a:off x="2157239" y="645526"/>
          <a:ext cx="4302229" cy="4302229"/>
        </a:xfrm>
        <a:prstGeom prst="blockArc">
          <a:avLst>
            <a:gd name="adj1" fmla="val 16200000"/>
            <a:gd name="adj2" fmla="val 20520000"/>
            <a:gd name="adj3" fmla="val 464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194C32-2604-4229-AEC7-050510984C93}">
      <dsp:nvSpPr>
        <dsp:cNvPr id="0" name=""/>
        <dsp:cNvSpPr/>
      </dsp:nvSpPr>
      <dsp:spPr>
        <a:xfrm>
          <a:off x="3186280" y="1674567"/>
          <a:ext cx="2244147" cy="224414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dirty="0"/>
            <a:t>Big Data</a:t>
          </a:r>
        </a:p>
      </dsp:txBody>
      <dsp:txXfrm>
        <a:off x="3514928" y="2003215"/>
        <a:ext cx="1586851" cy="1586851"/>
      </dsp:txXfrm>
    </dsp:sp>
    <dsp:sp modelId="{6969DB1B-EBDC-4C35-9AEA-A1AE8F9428B1}">
      <dsp:nvSpPr>
        <dsp:cNvPr id="0" name=""/>
        <dsp:cNvSpPr/>
      </dsp:nvSpPr>
      <dsp:spPr>
        <a:xfrm>
          <a:off x="3614768" y="1878"/>
          <a:ext cx="1387172" cy="138717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Velocity</a:t>
          </a:r>
        </a:p>
      </dsp:txBody>
      <dsp:txXfrm>
        <a:off x="3817915" y="205025"/>
        <a:ext cx="980878" cy="980878"/>
      </dsp:txXfrm>
    </dsp:sp>
    <dsp:sp modelId="{7375C08F-CE61-4B9D-876C-6776B359548C}">
      <dsp:nvSpPr>
        <dsp:cNvPr id="0" name=""/>
        <dsp:cNvSpPr/>
      </dsp:nvSpPr>
      <dsp:spPr>
        <a:xfrm>
          <a:off x="5613105" y="1453755"/>
          <a:ext cx="1387172" cy="1387172"/>
        </a:xfrm>
        <a:prstGeom prst="ellipse">
          <a:avLst/>
        </a:prstGeom>
        <a:solidFill>
          <a:schemeClr val="accent4">
            <a:hueOff val="-1065312"/>
            <a:satOff val="-5604"/>
            <a:lumOff val="3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Variety</a:t>
          </a:r>
        </a:p>
      </dsp:txBody>
      <dsp:txXfrm>
        <a:off x="5816252" y="1656902"/>
        <a:ext cx="980878" cy="980878"/>
      </dsp:txXfrm>
    </dsp:sp>
    <dsp:sp modelId="{DB1C9C57-D0D7-4FBA-AB26-CF4BB8612C40}">
      <dsp:nvSpPr>
        <dsp:cNvPr id="0" name=""/>
        <dsp:cNvSpPr/>
      </dsp:nvSpPr>
      <dsp:spPr>
        <a:xfrm>
          <a:off x="4849808" y="3802942"/>
          <a:ext cx="1387172" cy="1387172"/>
        </a:xfrm>
        <a:prstGeom prst="ellipse">
          <a:avLst/>
        </a:prstGeom>
        <a:solidFill>
          <a:schemeClr val="accent4">
            <a:hueOff val="-2130623"/>
            <a:satOff val="-11209"/>
            <a:lumOff val="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Volume</a:t>
          </a:r>
        </a:p>
      </dsp:txBody>
      <dsp:txXfrm>
        <a:off x="5052955" y="4006089"/>
        <a:ext cx="980878" cy="980878"/>
      </dsp:txXfrm>
    </dsp:sp>
    <dsp:sp modelId="{8B2D1453-2B78-4963-82BE-FB3294B6E172}">
      <dsp:nvSpPr>
        <dsp:cNvPr id="0" name=""/>
        <dsp:cNvSpPr/>
      </dsp:nvSpPr>
      <dsp:spPr>
        <a:xfrm>
          <a:off x="2379727" y="3802942"/>
          <a:ext cx="1387172" cy="1387172"/>
        </a:xfrm>
        <a:prstGeom prst="ellipse">
          <a:avLst/>
        </a:prstGeom>
        <a:solidFill>
          <a:schemeClr val="accent4">
            <a:hueOff val="-3195935"/>
            <a:satOff val="-16813"/>
            <a:lumOff val="1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Veracity</a:t>
          </a:r>
        </a:p>
      </dsp:txBody>
      <dsp:txXfrm>
        <a:off x="2582874" y="4006089"/>
        <a:ext cx="980878" cy="980878"/>
      </dsp:txXfrm>
    </dsp:sp>
    <dsp:sp modelId="{B6DA2F4D-1CD5-45C1-9185-A7253E86FDB6}">
      <dsp:nvSpPr>
        <dsp:cNvPr id="0" name=""/>
        <dsp:cNvSpPr/>
      </dsp:nvSpPr>
      <dsp:spPr>
        <a:xfrm>
          <a:off x="1616430" y="1453755"/>
          <a:ext cx="1387172" cy="1387172"/>
        </a:xfrm>
        <a:prstGeom prst="ellipse">
          <a:avLst/>
        </a:prstGeom>
        <a:solidFill>
          <a:schemeClr val="accent4">
            <a:hueOff val="-4261246"/>
            <a:satOff val="-22417"/>
            <a:lumOff val="15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Value</a:t>
          </a:r>
        </a:p>
      </dsp:txBody>
      <dsp:txXfrm>
        <a:off x="1819577" y="1656902"/>
        <a:ext cx="980878" cy="980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112E2-82C5-40E6-A575-EDC7E71314AC}">
      <dsp:nvSpPr>
        <dsp:cNvPr id="0" name=""/>
        <dsp:cNvSpPr/>
      </dsp:nvSpPr>
      <dsp:spPr>
        <a:xfrm>
          <a:off x="838013" y="605"/>
          <a:ext cx="1371973" cy="708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HBase table</a:t>
          </a:r>
        </a:p>
      </dsp:txBody>
      <dsp:txXfrm>
        <a:off x="858753" y="21345"/>
        <a:ext cx="1330493" cy="666635"/>
      </dsp:txXfrm>
    </dsp:sp>
    <dsp:sp modelId="{B76DFEC8-43D5-4C74-99E0-421085357E9B}">
      <dsp:nvSpPr>
        <dsp:cNvPr id="0" name=""/>
        <dsp:cNvSpPr/>
      </dsp:nvSpPr>
      <dsp:spPr>
        <a:xfrm rot="5400000">
          <a:off x="1391228" y="726423"/>
          <a:ext cx="265543" cy="318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428405" y="752977"/>
        <a:ext cx="191191" cy="185880"/>
      </dsp:txXfrm>
    </dsp:sp>
    <dsp:sp modelId="{9802B255-8714-4091-B2EF-96F086F4868A}">
      <dsp:nvSpPr>
        <dsp:cNvPr id="0" name=""/>
        <dsp:cNvSpPr/>
      </dsp:nvSpPr>
      <dsp:spPr>
        <a:xfrm>
          <a:off x="838013" y="1062778"/>
          <a:ext cx="1371973" cy="708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Region</a:t>
          </a:r>
        </a:p>
      </dsp:txBody>
      <dsp:txXfrm>
        <a:off x="858753" y="1083518"/>
        <a:ext cx="1330493" cy="666635"/>
      </dsp:txXfrm>
    </dsp:sp>
    <dsp:sp modelId="{35C4D9C6-5188-4A4A-B536-0044C0D0A375}">
      <dsp:nvSpPr>
        <dsp:cNvPr id="0" name=""/>
        <dsp:cNvSpPr/>
      </dsp:nvSpPr>
      <dsp:spPr>
        <a:xfrm rot="5400000">
          <a:off x="1391228" y="1788596"/>
          <a:ext cx="265543" cy="318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428405" y="1815150"/>
        <a:ext cx="191191" cy="185880"/>
      </dsp:txXfrm>
    </dsp:sp>
    <dsp:sp modelId="{EFDF4BAE-7BDD-443F-BE9A-1E15A3104B91}">
      <dsp:nvSpPr>
        <dsp:cNvPr id="0" name=""/>
        <dsp:cNvSpPr/>
      </dsp:nvSpPr>
      <dsp:spPr>
        <a:xfrm>
          <a:off x="838013" y="2124951"/>
          <a:ext cx="1371973" cy="708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Store</a:t>
          </a:r>
        </a:p>
      </dsp:txBody>
      <dsp:txXfrm>
        <a:off x="858753" y="2145691"/>
        <a:ext cx="1330493" cy="666635"/>
      </dsp:txXfrm>
    </dsp:sp>
    <dsp:sp modelId="{AB3C4238-C5E4-4B1D-9E7F-183F8A6BDF99}">
      <dsp:nvSpPr>
        <dsp:cNvPr id="0" name=""/>
        <dsp:cNvSpPr/>
      </dsp:nvSpPr>
      <dsp:spPr>
        <a:xfrm rot="5400000">
          <a:off x="1391228" y="2850769"/>
          <a:ext cx="265543" cy="318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428405" y="2877323"/>
        <a:ext cx="191191" cy="185880"/>
      </dsp:txXfrm>
    </dsp:sp>
    <dsp:sp modelId="{C35215C9-36BB-432B-A5AF-71B12D356539}">
      <dsp:nvSpPr>
        <dsp:cNvPr id="0" name=""/>
        <dsp:cNvSpPr/>
      </dsp:nvSpPr>
      <dsp:spPr>
        <a:xfrm>
          <a:off x="838013" y="3187124"/>
          <a:ext cx="1371973" cy="708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StoreFile</a:t>
          </a:r>
          <a:endParaRPr lang="en-US" sz="1800" kern="1200" dirty="0"/>
        </a:p>
      </dsp:txBody>
      <dsp:txXfrm>
        <a:off x="858753" y="3207864"/>
        <a:ext cx="1330493" cy="666635"/>
      </dsp:txXfrm>
    </dsp:sp>
    <dsp:sp modelId="{5710FD1F-40BE-4BF3-84CF-6117AED5036D}">
      <dsp:nvSpPr>
        <dsp:cNvPr id="0" name=""/>
        <dsp:cNvSpPr/>
      </dsp:nvSpPr>
      <dsp:spPr>
        <a:xfrm rot="5400000">
          <a:off x="1391228" y="3912942"/>
          <a:ext cx="265543" cy="318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428405" y="3939496"/>
        <a:ext cx="191191" cy="185880"/>
      </dsp:txXfrm>
    </dsp:sp>
    <dsp:sp modelId="{8C0BBB62-1451-49EE-A03E-794930129BB7}">
      <dsp:nvSpPr>
        <dsp:cNvPr id="0" name=""/>
        <dsp:cNvSpPr/>
      </dsp:nvSpPr>
      <dsp:spPr>
        <a:xfrm>
          <a:off x="838013" y="4249297"/>
          <a:ext cx="1371973" cy="708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Block</a:t>
          </a:r>
        </a:p>
      </dsp:txBody>
      <dsp:txXfrm>
        <a:off x="858753" y="4270037"/>
        <a:ext cx="1330493" cy="66663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Installed services on the</a:t>
            </a:r>
            <a:r>
              <a:rPr lang="en-GB" baseline="0" dirty="0"/>
              <a:t> left panel</a:t>
            </a:r>
          </a:p>
          <a:p>
            <a:r>
              <a:rPr lang="en-GB" baseline="0" dirty="0"/>
              <a:t>Click any service to see information in the Summary tab</a:t>
            </a:r>
          </a:p>
          <a:p>
            <a:r>
              <a:rPr lang="en-GB" baseline="0" dirty="0" err="1"/>
              <a:t>Heatmaps</a:t>
            </a:r>
            <a:r>
              <a:rPr lang="en-GB" baseline="0" dirty="0"/>
              <a:t> shows similar information on a node by node basis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29</a:t>
            </a:fld>
            <a:endParaRPr lang="en-US"/>
          </a:p>
        </p:txBody>
      </p:sp>
    </p:spTree>
    <p:extLst>
      <p:ext uri="{BB962C8B-B14F-4D97-AF65-F5344CB8AC3E}">
        <p14:creationId xmlns:p14="http://schemas.microsoft.com/office/powerpoint/2010/main" val="398915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30</a:t>
            </a:fld>
            <a:endParaRPr lang="en-US"/>
          </a:p>
        </p:txBody>
      </p:sp>
    </p:spTree>
    <p:extLst>
      <p:ext uri="{BB962C8B-B14F-4D97-AF65-F5344CB8AC3E}">
        <p14:creationId xmlns:p14="http://schemas.microsoft.com/office/powerpoint/2010/main" val="122363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31</a:t>
            </a:fld>
            <a:endParaRPr lang="en-US"/>
          </a:p>
        </p:txBody>
      </p:sp>
    </p:spTree>
    <p:extLst>
      <p:ext uri="{BB962C8B-B14F-4D97-AF65-F5344CB8AC3E}">
        <p14:creationId xmlns:p14="http://schemas.microsoft.com/office/powerpoint/2010/main" val="3540538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Service specific metrics let’s us track interesting things about particular services. For example here we can see we have lots of under replicated blocks, so we should probably find the source of</a:t>
            </a:r>
            <a:r>
              <a:rPr lang="en-GB" baseline="0" dirty="0"/>
              <a:t> why we can’t re-replicate these (the answer is we’re working with the Hortonworks sandbox on only a single machine!)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32</a:t>
            </a:fld>
            <a:endParaRPr lang="en-US"/>
          </a:p>
        </p:txBody>
      </p:sp>
    </p:spTree>
    <p:extLst>
      <p:ext uri="{BB962C8B-B14F-4D97-AF65-F5344CB8AC3E}">
        <p14:creationId xmlns:p14="http://schemas.microsoft.com/office/powerpoint/2010/main" val="391253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can add additional widgets for important things you</a:t>
            </a:r>
            <a:r>
              <a:rPr lang="en-GB" baseline="0" dirty="0"/>
              <a:t> need to know</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33</a:t>
            </a:fld>
            <a:endParaRPr lang="en-US"/>
          </a:p>
        </p:txBody>
      </p:sp>
    </p:spTree>
    <p:extLst>
      <p:ext uri="{BB962C8B-B14F-4D97-AF65-F5344CB8AC3E}">
        <p14:creationId xmlns:p14="http://schemas.microsoft.com/office/powerpoint/2010/main" val="168300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 </a:t>
            </a:r>
            <a:r>
              <a:rPr lang="en-GB" dirty="0" err="1"/>
              <a:t>configs</a:t>
            </a:r>
            <a:r>
              <a:rPr lang="en-GB" dirty="0"/>
              <a:t> tab we can start looking at a range of configurations we can set</a:t>
            </a:r>
          </a:p>
          <a:p>
            <a:r>
              <a:rPr lang="en-GB" dirty="0"/>
              <a:t>This can</a:t>
            </a:r>
            <a:r>
              <a:rPr lang="en-GB" baseline="0" dirty="0"/>
              <a:t> be done via sliders or typing in a value</a:t>
            </a:r>
          </a:p>
          <a:p>
            <a:r>
              <a:rPr lang="en-GB" baseline="0" dirty="0"/>
              <a:t>The lock button will set to final</a:t>
            </a:r>
          </a:p>
          <a:p>
            <a:r>
              <a:rPr lang="en-GB" baseline="0" dirty="0"/>
              <a:t>You can hover over any setting to find out more</a:t>
            </a:r>
          </a:p>
          <a:p>
            <a:r>
              <a:rPr lang="en-GB" baseline="0" dirty="0"/>
              <a:t>You can revert</a:t>
            </a:r>
          </a:p>
          <a:p>
            <a:r>
              <a:rPr lang="en-GB" baseline="0" dirty="0"/>
              <a:t>You can set to recommended value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34</a:t>
            </a:fld>
            <a:endParaRPr lang="en-US"/>
          </a:p>
        </p:txBody>
      </p:sp>
    </p:spTree>
    <p:extLst>
      <p:ext uri="{BB962C8B-B14F-4D97-AF65-F5344CB8AC3E}">
        <p14:creationId xmlns:p14="http://schemas.microsoft.com/office/powerpoint/2010/main" val="226696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There are lots more properties stored under ‘Advanced’</a:t>
            </a:r>
          </a:p>
          <a:p>
            <a:r>
              <a:rPr lang="en-GB" dirty="0"/>
              <a:t>These tend to be grouped together somehow</a:t>
            </a:r>
            <a:endParaRPr lang="en-GB" baseline="0" dirty="0"/>
          </a:p>
          <a:p>
            <a:r>
              <a:rPr lang="en-GB" baseline="0" dirty="0"/>
              <a:t>The groups may not necessarily all change something in the same configuration file, just relating to the same daemon usually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35</a:t>
            </a:fld>
            <a:endParaRPr lang="en-US"/>
          </a:p>
        </p:txBody>
      </p:sp>
    </p:spTree>
    <p:extLst>
      <p:ext uri="{BB962C8B-B14F-4D97-AF65-F5344CB8AC3E}">
        <p14:creationId xmlns:p14="http://schemas.microsoft.com/office/powerpoint/2010/main" val="931227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Most services include</a:t>
            </a:r>
            <a:r>
              <a:rPr lang="en-GB" baseline="0" dirty="0"/>
              <a:t> custom sections for specific files where you can add more properties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36</a:t>
            </a:fld>
            <a:endParaRPr lang="en-US"/>
          </a:p>
        </p:txBody>
      </p:sp>
    </p:spTree>
    <p:extLst>
      <p:ext uri="{BB962C8B-B14F-4D97-AF65-F5344CB8AC3E}">
        <p14:creationId xmlns:p14="http://schemas.microsoft.com/office/powerpoint/2010/main" val="2487548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37</a:t>
            </a:fld>
            <a:endParaRPr lang="en-US"/>
          </a:p>
        </p:txBody>
      </p:sp>
    </p:spTree>
    <p:extLst>
      <p:ext uri="{BB962C8B-B14F-4D97-AF65-F5344CB8AC3E}">
        <p14:creationId xmlns:p14="http://schemas.microsoft.com/office/powerpoint/2010/main" val="1886407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38</a:t>
            </a:fld>
            <a:endParaRPr lang="en-US"/>
          </a:p>
        </p:txBody>
      </p:sp>
    </p:spTree>
    <p:extLst>
      <p:ext uri="{BB962C8B-B14F-4D97-AF65-F5344CB8AC3E}">
        <p14:creationId xmlns:p14="http://schemas.microsoft.com/office/powerpoint/2010/main" val="154720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 an alternate 5 V’s, see: http://davebeulke.com/big-data-impacts-data-management-the-five-vs-of-big-data/</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3866308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39</a:t>
            </a:fld>
            <a:endParaRPr lang="en-US"/>
          </a:p>
        </p:txBody>
      </p:sp>
    </p:spTree>
    <p:extLst>
      <p:ext uri="{BB962C8B-B14F-4D97-AF65-F5344CB8AC3E}">
        <p14:creationId xmlns:p14="http://schemas.microsoft.com/office/powerpoint/2010/main" val="124562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Task 3</a:t>
            </a:r>
          </a:p>
        </p:txBody>
      </p:sp>
      <p:sp>
        <p:nvSpPr>
          <p:cNvPr id="4" name="Slide Number Placeholder 3"/>
          <p:cNvSpPr>
            <a:spLocks noGrp="1"/>
          </p:cNvSpPr>
          <p:nvPr>
            <p:ph type="sldNum" sz="quarter" idx="10"/>
          </p:nvPr>
        </p:nvSpPr>
        <p:spPr/>
        <p:txBody>
          <a:bodyPr/>
          <a:lstStyle/>
          <a:p>
            <a:fld id="{D93A088C-FD48-DE44-8C58-A2A57F27FF37}" type="slidenum">
              <a:rPr lang="en-US" smtClean="0"/>
              <a:t>40</a:t>
            </a:fld>
            <a:endParaRPr lang="en-US"/>
          </a:p>
        </p:txBody>
      </p:sp>
    </p:spTree>
    <p:extLst>
      <p:ext uri="{BB962C8B-B14F-4D97-AF65-F5344CB8AC3E}">
        <p14:creationId xmlns:p14="http://schemas.microsoft.com/office/powerpoint/2010/main" val="105350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complete list: http://hadoop.apache.org/docs/current/hadoop-project-dist/hadoop-common/FileSystemShell.html#chgrp</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43</a:t>
            </a:fld>
            <a:endParaRPr dirty="0"/>
          </a:p>
        </p:txBody>
      </p:sp>
    </p:spTree>
    <p:extLst>
      <p:ext uri="{BB962C8B-B14F-4D97-AF65-F5344CB8AC3E}">
        <p14:creationId xmlns:p14="http://schemas.microsoft.com/office/powerpoint/2010/main" val="173085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66</a:t>
            </a:fld>
            <a:endParaRPr lang="en-US"/>
          </a:p>
        </p:txBody>
      </p:sp>
    </p:spTree>
    <p:extLst>
      <p:ext uri="{BB962C8B-B14F-4D97-AF65-F5344CB8AC3E}">
        <p14:creationId xmlns:p14="http://schemas.microsoft.com/office/powerpoint/2010/main" val="4013259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Job submission</a:t>
            </a:r>
          </a:p>
        </p:txBody>
      </p:sp>
      <p:sp>
        <p:nvSpPr>
          <p:cNvPr id="4" name="Slide Number Placeholder 3"/>
          <p:cNvSpPr>
            <a:spLocks noGrp="1"/>
          </p:cNvSpPr>
          <p:nvPr>
            <p:ph type="sldNum" sz="quarter" idx="10"/>
          </p:nvPr>
        </p:nvSpPr>
        <p:spPr/>
        <p:txBody>
          <a:bodyPr/>
          <a:lstStyle/>
          <a:p>
            <a:fld id="{D93A088C-FD48-DE44-8C58-A2A57F27FF37}" type="slidenum">
              <a:rPr lang="en-US" smtClean="0"/>
              <a:t>67</a:t>
            </a:fld>
            <a:endParaRPr lang="en-US"/>
          </a:p>
        </p:txBody>
      </p:sp>
    </p:spTree>
    <p:extLst>
      <p:ext uri="{BB962C8B-B14F-4D97-AF65-F5344CB8AC3E}">
        <p14:creationId xmlns:p14="http://schemas.microsoft.com/office/powerpoint/2010/main" val="2778493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Map task resource request</a:t>
            </a:r>
          </a:p>
        </p:txBody>
      </p:sp>
      <p:sp>
        <p:nvSpPr>
          <p:cNvPr id="4" name="Slide Number Placeholder 3"/>
          <p:cNvSpPr>
            <a:spLocks noGrp="1"/>
          </p:cNvSpPr>
          <p:nvPr>
            <p:ph type="sldNum" sz="quarter" idx="10"/>
          </p:nvPr>
        </p:nvSpPr>
        <p:spPr/>
        <p:txBody>
          <a:bodyPr/>
          <a:lstStyle/>
          <a:p>
            <a:fld id="{D93A088C-FD48-DE44-8C58-A2A57F27FF37}" type="slidenum">
              <a:rPr lang="en-US" smtClean="0"/>
              <a:t>68</a:t>
            </a:fld>
            <a:endParaRPr lang="en-US"/>
          </a:p>
        </p:txBody>
      </p:sp>
    </p:spTree>
    <p:extLst>
      <p:ext uri="{BB962C8B-B14F-4D97-AF65-F5344CB8AC3E}">
        <p14:creationId xmlns:p14="http://schemas.microsoft.com/office/powerpoint/2010/main" val="2778493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Map task launch</a:t>
            </a:r>
          </a:p>
        </p:txBody>
      </p:sp>
      <p:sp>
        <p:nvSpPr>
          <p:cNvPr id="4" name="Slide Number Placeholder 3"/>
          <p:cNvSpPr>
            <a:spLocks noGrp="1"/>
          </p:cNvSpPr>
          <p:nvPr>
            <p:ph type="sldNum" sz="quarter" idx="10"/>
          </p:nvPr>
        </p:nvSpPr>
        <p:spPr/>
        <p:txBody>
          <a:bodyPr/>
          <a:lstStyle/>
          <a:p>
            <a:fld id="{D93A088C-FD48-DE44-8C58-A2A57F27FF37}" type="slidenum">
              <a:rPr lang="en-US" smtClean="0"/>
              <a:t>69</a:t>
            </a:fld>
            <a:endParaRPr lang="en-US"/>
          </a:p>
        </p:txBody>
      </p:sp>
    </p:spTree>
    <p:extLst>
      <p:ext uri="{BB962C8B-B14F-4D97-AF65-F5344CB8AC3E}">
        <p14:creationId xmlns:p14="http://schemas.microsoft.com/office/powerpoint/2010/main" val="2421866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a:t>Intermediate data</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70</a:t>
            </a:fld>
            <a:endParaRPr lang="en-US"/>
          </a:p>
        </p:txBody>
      </p:sp>
    </p:spTree>
    <p:extLst>
      <p:ext uri="{BB962C8B-B14F-4D97-AF65-F5344CB8AC3E}">
        <p14:creationId xmlns:p14="http://schemas.microsoft.com/office/powerpoint/2010/main" val="142919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1258521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Reduce task resource request</a:t>
            </a:r>
          </a:p>
        </p:txBody>
      </p:sp>
      <p:sp>
        <p:nvSpPr>
          <p:cNvPr id="4" name="Slide Number Placeholder 3"/>
          <p:cNvSpPr>
            <a:spLocks noGrp="1"/>
          </p:cNvSpPr>
          <p:nvPr>
            <p:ph type="sldNum" sz="quarter" idx="10"/>
          </p:nvPr>
        </p:nvSpPr>
        <p:spPr/>
        <p:txBody>
          <a:bodyPr/>
          <a:lstStyle/>
          <a:p>
            <a:fld id="{D93A088C-FD48-DE44-8C58-A2A57F27FF37}" type="slidenum">
              <a:rPr lang="en-US" smtClean="0"/>
              <a:t>71</a:t>
            </a:fld>
            <a:endParaRPr lang="en-US"/>
          </a:p>
        </p:txBody>
      </p:sp>
    </p:spTree>
    <p:extLst>
      <p:ext uri="{BB962C8B-B14F-4D97-AF65-F5344CB8AC3E}">
        <p14:creationId xmlns:p14="http://schemas.microsoft.com/office/powerpoint/2010/main" val="1878219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Reduce task launch</a:t>
            </a:r>
          </a:p>
        </p:txBody>
      </p:sp>
      <p:sp>
        <p:nvSpPr>
          <p:cNvPr id="4" name="Slide Number Placeholder 3"/>
          <p:cNvSpPr>
            <a:spLocks noGrp="1"/>
          </p:cNvSpPr>
          <p:nvPr>
            <p:ph type="sldNum" sz="quarter" idx="10"/>
          </p:nvPr>
        </p:nvSpPr>
        <p:spPr/>
        <p:txBody>
          <a:bodyPr/>
          <a:lstStyle/>
          <a:p>
            <a:fld id="{D93A088C-FD48-DE44-8C58-A2A57F27FF37}" type="slidenum">
              <a:rPr lang="en-US" smtClean="0"/>
              <a:t>72</a:t>
            </a:fld>
            <a:endParaRPr lang="en-US"/>
          </a:p>
        </p:txBody>
      </p:sp>
    </p:spTree>
    <p:extLst>
      <p:ext uri="{BB962C8B-B14F-4D97-AF65-F5344CB8AC3E}">
        <p14:creationId xmlns:p14="http://schemas.microsoft.com/office/powerpoint/2010/main" val="3872434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Shuffle &amp; Sort</a:t>
            </a:r>
          </a:p>
        </p:txBody>
      </p:sp>
      <p:sp>
        <p:nvSpPr>
          <p:cNvPr id="4" name="Slide Number Placeholder 3"/>
          <p:cNvSpPr>
            <a:spLocks noGrp="1"/>
          </p:cNvSpPr>
          <p:nvPr>
            <p:ph type="sldNum" sz="quarter" idx="10"/>
          </p:nvPr>
        </p:nvSpPr>
        <p:spPr/>
        <p:txBody>
          <a:bodyPr/>
          <a:lstStyle/>
          <a:p>
            <a:fld id="{D93A088C-FD48-DE44-8C58-A2A57F27FF37}" type="slidenum">
              <a:rPr lang="en-US" smtClean="0"/>
              <a:t>73</a:t>
            </a:fld>
            <a:endParaRPr lang="en-US"/>
          </a:p>
        </p:txBody>
      </p:sp>
    </p:spTree>
    <p:extLst>
      <p:ext uri="{BB962C8B-B14F-4D97-AF65-F5344CB8AC3E}">
        <p14:creationId xmlns:p14="http://schemas.microsoft.com/office/powerpoint/2010/main" val="4259640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Job output</a:t>
            </a:r>
          </a:p>
        </p:txBody>
      </p:sp>
      <p:sp>
        <p:nvSpPr>
          <p:cNvPr id="4" name="Slide Number Placeholder 3"/>
          <p:cNvSpPr>
            <a:spLocks noGrp="1"/>
          </p:cNvSpPr>
          <p:nvPr>
            <p:ph type="sldNum" sz="quarter" idx="10"/>
          </p:nvPr>
        </p:nvSpPr>
        <p:spPr/>
        <p:txBody>
          <a:bodyPr/>
          <a:lstStyle/>
          <a:p>
            <a:fld id="{D93A088C-FD48-DE44-8C58-A2A57F27FF37}" type="slidenum">
              <a:rPr lang="en-US" smtClean="0"/>
              <a:t>74</a:t>
            </a:fld>
            <a:endParaRPr lang="en-US"/>
          </a:p>
        </p:txBody>
      </p:sp>
    </p:spTree>
    <p:extLst>
      <p:ext uri="{BB962C8B-B14F-4D97-AF65-F5344CB8AC3E}">
        <p14:creationId xmlns:p14="http://schemas.microsoft.com/office/powerpoint/2010/main" val="1959597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Job history</a:t>
            </a:r>
          </a:p>
        </p:txBody>
      </p:sp>
      <p:sp>
        <p:nvSpPr>
          <p:cNvPr id="4" name="Slide Number Placeholder 3"/>
          <p:cNvSpPr>
            <a:spLocks noGrp="1"/>
          </p:cNvSpPr>
          <p:nvPr>
            <p:ph type="sldNum" sz="quarter" idx="10"/>
          </p:nvPr>
        </p:nvSpPr>
        <p:spPr/>
        <p:txBody>
          <a:bodyPr/>
          <a:lstStyle/>
          <a:p>
            <a:fld id="{D93A088C-FD48-DE44-8C58-A2A57F27FF37}" type="slidenum">
              <a:rPr lang="en-US" smtClean="0"/>
              <a:t>75</a:t>
            </a:fld>
            <a:endParaRPr lang="en-US"/>
          </a:p>
        </p:txBody>
      </p:sp>
    </p:spTree>
    <p:extLst>
      <p:ext uri="{BB962C8B-B14F-4D97-AF65-F5344CB8AC3E}">
        <p14:creationId xmlns:p14="http://schemas.microsoft.com/office/powerpoint/2010/main" val="4044876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Job completion</a:t>
            </a:r>
          </a:p>
        </p:txBody>
      </p:sp>
      <p:sp>
        <p:nvSpPr>
          <p:cNvPr id="4" name="Slide Number Placeholder 3"/>
          <p:cNvSpPr>
            <a:spLocks noGrp="1"/>
          </p:cNvSpPr>
          <p:nvPr>
            <p:ph type="sldNum" sz="quarter" idx="10"/>
          </p:nvPr>
        </p:nvSpPr>
        <p:spPr/>
        <p:txBody>
          <a:bodyPr/>
          <a:lstStyle/>
          <a:p>
            <a:fld id="{D93A088C-FD48-DE44-8C58-A2A57F27FF37}" type="slidenum">
              <a:rPr lang="en-US" smtClean="0"/>
              <a:t>76</a:t>
            </a:fld>
            <a:endParaRPr lang="en-US"/>
          </a:p>
        </p:txBody>
      </p:sp>
    </p:spTree>
    <p:extLst>
      <p:ext uri="{BB962C8B-B14F-4D97-AF65-F5344CB8AC3E}">
        <p14:creationId xmlns:p14="http://schemas.microsoft.com/office/powerpoint/2010/main" val="2395192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Resources released</a:t>
            </a:r>
          </a:p>
        </p:txBody>
      </p:sp>
      <p:sp>
        <p:nvSpPr>
          <p:cNvPr id="4" name="Slide Number Placeholder 3"/>
          <p:cNvSpPr>
            <a:spLocks noGrp="1"/>
          </p:cNvSpPr>
          <p:nvPr>
            <p:ph type="sldNum" sz="quarter" idx="10"/>
          </p:nvPr>
        </p:nvSpPr>
        <p:spPr/>
        <p:txBody>
          <a:bodyPr/>
          <a:lstStyle/>
          <a:p>
            <a:fld id="{D93A088C-FD48-DE44-8C58-A2A57F27FF37}" type="slidenum">
              <a:rPr lang="en-US" smtClean="0"/>
              <a:t>77</a:t>
            </a:fld>
            <a:endParaRPr lang="en-US"/>
          </a:p>
        </p:txBody>
      </p:sp>
    </p:spTree>
    <p:extLst>
      <p:ext uri="{BB962C8B-B14F-4D97-AF65-F5344CB8AC3E}">
        <p14:creationId xmlns:p14="http://schemas.microsoft.com/office/powerpoint/2010/main" val="947755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93A088C-FD48-DE44-8C58-A2A57F27FF37}" type="slidenum">
              <a:rPr lang="en-US" smtClean="0"/>
              <a:t>109</a:t>
            </a:fld>
            <a:endParaRPr lang="en-US"/>
          </a:p>
        </p:txBody>
      </p:sp>
    </p:spTree>
    <p:extLst>
      <p:ext uri="{BB962C8B-B14F-4D97-AF65-F5344CB8AC3E}">
        <p14:creationId xmlns:p14="http://schemas.microsoft.com/office/powerpoint/2010/main" val="229786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Task 1 and 2</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832774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Table insert/updates/deletes</a:t>
            </a:r>
          </a:p>
          <a:p>
            <a:r>
              <a:rPr lang="en-GB" dirty="0"/>
              <a:t>HDFS automatically replicates data in HBase</a:t>
            </a:r>
          </a:p>
          <a:p>
            <a:r>
              <a:rPr lang="en-GB" dirty="0"/>
              <a:t>Modelled after Google </a:t>
            </a:r>
            <a:r>
              <a:rPr lang="en-GB" dirty="0" err="1"/>
              <a:t>BigTable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191</a:t>
            </a:fld>
            <a:endParaRPr lang="en-US"/>
          </a:p>
        </p:txBody>
      </p:sp>
    </p:spTree>
    <p:extLst>
      <p:ext uri="{BB962C8B-B14F-4D97-AF65-F5344CB8AC3E}">
        <p14:creationId xmlns:p14="http://schemas.microsoft.com/office/powerpoint/2010/main" val="4161959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HA comes from setting up a standby </a:t>
            </a:r>
            <a:r>
              <a:rPr lang="en-GB" dirty="0" err="1"/>
              <a:t>HMaster</a:t>
            </a:r>
            <a:r>
              <a:rPr lang="en-GB" dirty="0"/>
              <a:t>, zookeeper tracks which is the active</a:t>
            </a:r>
          </a:p>
          <a:p>
            <a:r>
              <a:rPr lang="en-GB" dirty="0"/>
              <a:t>Zookeeper cluster handles all </a:t>
            </a:r>
            <a:r>
              <a:rPr lang="en-GB" dirty="0" err="1"/>
              <a:t>confi</a:t>
            </a:r>
            <a:r>
              <a:rPr lang="en-GB" dirty="0"/>
              <a:t> management like finding the </a:t>
            </a:r>
            <a:r>
              <a:rPr lang="en-GB" dirty="0" err="1"/>
              <a:t>regionserver</a:t>
            </a:r>
            <a:r>
              <a:rPr lang="en-GB" dirty="0"/>
              <a:t> that has the data the client wants to read</a:t>
            </a:r>
          </a:p>
        </p:txBody>
      </p:sp>
      <p:sp>
        <p:nvSpPr>
          <p:cNvPr id="4" name="Slide Number Placeholder 3"/>
          <p:cNvSpPr>
            <a:spLocks noGrp="1"/>
          </p:cNvSpPr>
          <p:nvPr>
            <p:ph type="sldNum" sz="quarter" idx="10"/>
          </p:nvPr>
        </p:nvSpPr>
        <p:spPr/>
        <p:txBody>
          <a:bodyPr/>
          <a:lstStyle/>
          <a:p>
            <a:fld id="{D93A088C-FD48-DE44-8C58-A2A57F27FF37}" type="slidenum">
              <a:rPr lang="en-US" smtClean="0"/>
              <a:t>198</a:t>
            </a:fld>
            <a:endParaRPr lang="en-US"/>
          </a:p>
        </p:txBody>
      </p:sp>
    </p:spTree>
    <p:extLst>
      <p:ext uri="{BB962C8B-B14F-4D97-AF65-F5344CB8AC3E}">
        <p14:creationId xmlns:p14="http://schemas.microsoft.com/office/powerpoint/2010/main" val="276277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Leads to eventual consistency</a:t>
            </a:r>
          </a:p>
        </p:txBody>
      </p:sp>
      <p:sp>
        <p:nvSpPr>
          <p:cNvPr id="4" name="Slide Number Placeholder 3"/>
          <p:cNvSpPr>
            <a:spLocks noGrp="1"/>
          </p:cNvSpPr>
          <p:nvPr>
            <p:ph type="sldNum" sz="quarter" idx="10"/>
          </p:nvPr>
        </p:nvSpPr>
        <p:spPr/>
        <p:txBody>
          <a:bodyPr/>
          <a:lstStyle/>
          <a:p>
            <a:fld id="{D93A088C-FD48-DE44-8C58-A2A57F27FF37}" type="slidenum">
              <a:rPr lang="en-US" smtClean="0"/>
              <a:t>205</a:t>
            </a:fld>
            <a:endParaRPr lang="en-US"/>
          </a:p>
        </p:txBody>
      </p:sp>
    </p:spTree>
    <p:extLst>
      <p:ext uri="{BB962C8B-B14F-4D97-AF65-F5344CB8AC3E}">
        <p14:creationId xmlns:p14="http://schemas.microsoft.com/office/powerpoint/2010/main" val="112311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TASK 3</a:t>
            </a:r>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201565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http://www.cs.colostate.edu/helpdocs/vi.html to edit these files</a:t>
            </a:r>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498567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75621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28</a:t>
            </a:fld>
            <a:endParaRPr lang="en-US"/>
          </a:p>
        </p:txBody>
      </p:sp>
    </p:spTree>
    <p:extLst>
      <p:ext uri="{BB962C8B-B14F-4D97-AF65-F5344CB8AC3E}">
        <p14:creationId xmlns:p14="http://schemas.microsoft.com/office/powerpoint/2010/main" val="4102810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1"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Big Data Administration</a:t>
            </a:r>
          </a:p>
        </p:txBody>
      </p:sp>
      <p:sp>
        <p:nvSpPr>
          <p:cNvPr id="3" name="Subtitle 2"/>
          <p:cNvSpPr>
            <a:spLocks noGrp="1"/>
          </p:cNvSpPr>
          <p:nvPr>
            <p:ph type="subTitle" idx="1"/>
          </p:nvPr>
        </p:nvSpPr>
        <p:spPr/>
        <p:txBody>
          <a:bodyPr/>
          <a:lstStyle/>
          <a:p>
            <a:r>
              <a:rPr lang="en-GB" dirty="0"/>
              <a:t>including </a:t>
            </a:r>
            <a:r>
              <a:rPr lang="en-GB" dirty="0" err="1"/>
              <a:t>ambari</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047D53-F440-443D-A5BF-C6FEE9597A98}"/>
              </a:ext>
            </a:extLst>
          </p:cNvPr>
          <p:cNvSpPr>
            <a:spLocks noGrp="1"/>
          </p:cNvSpPr>
          <p:nvPr>
            <p:ph type="body" sz="quarter" idx="15"/>
          </p:nvPr>
        </p:nvSpPr>
        <p:spPr/>
        <p:txBody>
          <a:bodyPr/>
          <a:lstStyle/>
          <a:p>
            <a:r>
              <a:rPr lang="en-GB" dirty="0"/>
              <a:t>Is the data worth its storage space?</a:t>
            </a:r>
          </a:p>
          <a:p>
            <a:r>
              <a:rPr lang="en-GB" dirty="0"/>
              <a:t>Can you justify keeping it?</a:t>
            </a:r>
          </a:p>
          <a:p>
            <a:pPr lvl="1"/>
            <a:r>
              <a:rPr lang="en-GB" dirty="0"/>
              <a:t>Is there another piece of data that could be stored instead?</a:t>
            </a:r>
          </a:p>
          <a:p>
            <a:r>
              <a:rPr lang="en-GB" dirty="0"/>
              <a:t>Useless data doesn’t just waste storage space, it wastes time determining that it is useless!</a:t>
            </a:r>
          </a:p>
          <a:p>
            <a:r>
              <a:rPr lang="en-GB" dirty="0"/>
              <a:t>Ultimately, what is valuable will depend on the business, the data gathered and the way the data is mined</a:t>
            </a:r>
          </a:p>
        </p:txBody>
      </p:sp>
      <p:sp>
        <p:nvSpPr>
          <p:cNvPr id="3" name="Title 2">
            <a:extLst>
              <a:ext uri="{FF2B5EF4-FFF2-40B4-BE49-F238E27FC236}">
                <a16:creationId xmlns:a16="http://schemas.microsoft.com/office/drawing/2014/main" id="{0326F047-756D-4242-8A16-D7C95D4B9F77}"/>
              </a:ext>
            </a:extLst>
          </p:cNvPr>
          <p:cNvSpPr>
            <a:spLocks noGrp="1"/>
          </p:cNvSpPr>
          <p:nvPr>
            <p:ph type="title"/>
          </p:nvPr>
        </p:nvSpPr>
        <p:spPr/>
        <p:txBody>
          <a:bodyPr/>
          <a:lstStyle/>
          <a:p>
            <a:r>
              <a:rPr lang="en-GB" dirty="0"/>
              <a:t>Value</a:t>
            </a:r>
          </a:p>
        </p:txBody>
      </p:sp>
    </p:spTree>
    <p:extLst>
      <p:ext uri="{BB962C8B-B14F-4D97-AF65-F5344CB8AC3E}">
        <p14:creationId xmlns:p14="http://schemas.microsoft.com/office/powerpoint/2010/main" val="31034909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Ecosystem components</a:t>
            </a:r>
          </a:p>
        </p:txBody>
      </p:sp>
      <p:sp>
        <p:nvSpPr>
          <p:cNvPr id="6" name="Text Placeholder 5"/>
          <p:cNvSpPr>
            <a:spLocks noGrp="1"/>
          </p:cNvSpPr>
          <p:nvPr>
            <p:ph type="body" sz="quarter" idx="15"/>
          </p:nvPr>
        </p:nvSpPr>
        <p:spPr/>
        <p:txBody>
          <a:bodyPr/>
          <a:lstStyle/>
          <a:p>
            <a:r>
              <a:rPr lang="en-US" dirty="0"/>
              <a:t>Data analysis</a:t>
            </a:r>
          </a:p>
          <a:p>
            <a:r>
              <a:rPr lang="en-US" dirty="0"/>
              <a:t>Database integration</a:t>
            </a:r>
          </a:p>
          <a:p>
            <a:r>
              <a:rPr lang="en-US" dirty="0"/>
              <a:t>Workflow management</a:t>
            </a:r>
          </a:p>
          <a:p>
            <a:r>
              <a:rPr lang="en-US" dirty="0"/>
              <a:t>Built on HDFS and/or </a:t>
            </a:r>
            <a:r>
              <a:rPr lang="en-US" dirty="0" err="1"/>
              <a:t>MapReduce</a:t>
            </a:r>
            <a:endParaRPr lang="en-US" dirty="0"/>
          </a:p>
          <a:p>
            <a:r>
              <a:rPr lang="en-US" dirty="0"/>
              <a:t>Designed to integrate with or support </a:t>
            </a:r>
            <a:r>
              <a:rPr lang="en-US" dirty="0" err="1"/>
              <a:t>Hadoop</a:t>
            </a:r>
            <a:endParaRPr lang="en-US" dirty="0"/>
          </a:p>
          <a:p>
            <a:endParaRPr lang="en-US" dirty="0"/>
          </a:p>
        </p:txBody>
      </p:sp>
    </p:spTree>
    <p:extLst>
      <p:ext uri="{BB962C8B-B14F-4D97-AF65-F5344CB8AC3E}">
        <p14:creationId xmlns:p14="http://schemas.microsoft.com/office/powerpoint/2010/main" val="4666267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Apache Pig</a:t>
            </a:r>
          </a:p>
        </p:txBody>
      </p:sp>
      <p:sp>
        <p:nvSpPr>
          <p:cNvPr id="6" name="Text Placeholder 5"/>
          <p:cNvSpPr>
            <a:spLocks noGrp="1"/>
          </p:cNvSpPr>
          <p:nvPr>
            <p:ph type="body" sz="quarter" idx="15"/>
          </p:nvPr>
        </p:nvSpPr>
        <p:spPr>
          <a:xfrm>
            <a:off x="414000" y="1544760"/>
            <a:ext cx="8137333" cy="4546800"/>
          </a:xfrm>
        </p:spPr>
        <p:txBody>
          <a:bodyPr/>
          <a:lstStyle/>
          <a:p>
            <a:pPr>
              <a:lnSpc>
                <a:spcPct val="120000"/>
              </a:lnSpc>
            </a:pPr>
            <a:r>
              <a:rPr lang="en-US" dirty="0"/>
              <a:t>High-level data processing as opposed to low-level </a:t>
            </a:r>
            <a:r>
              <a:rPr lang="en-US" dirty="0" err="1"/>
              <a:t>MapReduce</a:t>
            </a:r>
            <a:r>
              <a:rPr lang="en-US" dirty="0"/>
              <a:t> code</a:t>
            </a:r>
          </a:p>
          <a:p>
            <a:pPr>
              <a:lnSpc>
                <a:spcPct val="120000"/>
              </a:lnSpc>
            </a:pPr>
            <a:r>
              <a:rPr lang="en-US" dirty="0"/>
              <a:t>Especially good at joining and transforming data</a:t>
            </a:r>
          </a:p>
          <a:p>
            <a:pPr>
              <a:lnSpc>
                <a:spcPct val="120000"/>
              </a:lnSpc>
            </a:pPr>
            <a:r>
              <a:rPr lang="en-US" dirty="0"/>
              <a:t>Pig interpreter runs on the client machine, turns Pig Latin scripts into </a:t>
            </a:r>
            <a:r>
              <a:rPr lang="en-US" dirty="0" err="1"/>
              <a:t>MapReduce</a:t>
            </a:r>
            <a:r>
              <a:rPr lang="en-US" dirty="0"/>
              <a:t> jobs and submits them to the cluster</a:t>
            </a:r>
          </a:p>
          <a:p>
            <a:pPr>
              <a:lnSpc>
                <a:spcPct val="120000"/>
              </a:lnSpc>
            </a:pPr>
            <a:endParaRPr lang="en-US" dirty="0"/>
          </a:p>
        </p:txBody>
      </p:sp>
    </p:spTree>
    <p:extLst>
      <p:ext uri="{BB962C8B-B14F-4D97-AF65-F5344CB8AC3E}">
        <p14:creationId xmlns:p14="http://schemas.microsoft.com/office/powerpoint/2010/main" val="12242189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Apache Hive</a:t>
            </a:r>
          </a:p>
        </p:txBody>
      </p:sp>
      <p:sp>
        <p:nvSpPr>
          <p:cNvPr id="6" name="Text Placeholder 5"/>
          <p:cNvSpPr>
            <a:spLocks noGrp="1"/>
          </p:cNvSpPr>
          <p:nvPr>
            <p:ph type="body" sz="quarter" idx="15"/>
          </p:nvPr>
        </p:nvSpPr>
        <p:spPr/>
        <p:txBody>
          <a:bodyPr/>
          <a:lstStyle/>
          <a:p>
            <a:r>
              <a:rPr lang="en-US" dirty="0"/>
              <a:t>Like Pig, it is an abstraction on top of </a:t>
            </a:r>
            <a:r>
              <a:rPr lang="en-US" dirty="0" err="1"/>
              <a:t>MapReduce</a:t>
            </a:r>
            <a:endParaRPr lang="en-US" dirty="0"/>
          </a:p>
          <a:p>
            <a:r>
              <a:rPr lang="en-US" dirty="0"/>
              <a:t>Uses an SQL-like language called </a:t>
            </a:r>
            <a:r>
              <a:rPr lang="en-US" dirty="0" err="1"/>
              <a:t>HiveQL</a:t>
            </a:r>
            <a:endParaRPr lang="en-US" dirty="0"/>
          </a:p>
          <a:p>
            <a:r>
              <a:rPr lang="en-US" dirty="0"/>
              <a:t>Hive interpreter runs on the client machine and turns </a:t>
            </a:r>
            <a:r>
              <a:rPr lang="en-US" dirty="0" err="1"/>
              <a:t>HiveQL</a:t>
            </a:r>
            <a:r>
              <a:rPr lang="en-US" dirty="0"/>
              <a:t> queries into </a:t>
            </a:r>
            <a:r>
              <a:rPr lang="en-US" dirty="0" err="1"/>
              <a:t>MapReduce</a:t>
            </a:r>
            <a:r>
              <a:rPr lang="en-US" dirty="0"/>
              <a:t> jobs, then submits those to the cluster</a:t>
            </a:r>
          </a:p>
          <a:p>
            <a:endParaRPr lang="en-US" dirty="0"/>
          </a:p>
        </p:txBody>
      </p:sp>
    </p:spTree>
    <p:extLst>
      <p:ext uri="{BB962C8B-B14F-4D97-AF65-F5344CB8AC3E}">
        <p14:creationId xmlns:p14="http://schemas.microsoft.com/office/powerpoint/2010/main" val="35484438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Impala</a:t>
            </a:r>
          </a:p>
        </p:txBody>
      </p:sp>
      <p:sp>
        <p:nvSpPr>
          <p:cNvPr id="6" name="Text Placeholder 5"/>
          <p:cNvSpPr>
            <a:spLocks noGrp="1"/>
          </p:cNvSpPr>
          <p:nvPr>
            <p:ph type="body" sz="quarter" idx="15"/>
          </p:nvPr>
        </p:nvSpPr>
        <p:spPr/>
        <p:txBody>
          <a:bodyPr/>
          <a:lstStyle/>
          <a:p>
            <a:r>
              <a:rPr lang="en-US" dirty="0"/>
              <a:t>High-performance SQL engine for large amounts of data</a:t>
            </a:r>
          </a:p>
          <a:p>
            <a:r>
              <a:rPr lang="en-US" dirty="0"/>
              <a:t>Similar query language to </a:t>
            </a:r>
            <a:r>
              <a:rPr lang="en-US" dirty="0" err="1"/>
              <a:t>HiveQL</a:t>
            </a:r>
            <a:endParaRPr lang="en-US" dirty="0"/>
          </a:p>
          <a:p>
            <a:r>
              <a:rPr lang="en-US" dirty="0"/>
              <a:t>10 to 50+ times faster than Hive, Pig or </a:t>
            </a:r>
            <a:r>
              <a:rPr lang="en-US" dirty="0" err="1"/>
              <a:t>MapReduce</a:t>
            </a:r>
            <a:endParaRPr lang="en-US" dirty="0"/>
          </a:p>
          <a:p>
            <a:r>
              <a:rPr lang="en-US" dirty="0"/>
              <a:t>Runs on </a:t>
            </a:r>
            <a:r>
              <a:rPr lang="en-US" dirty="0" err="1"/>
              <a:t>Hadoop</a:t>
            </a:r>
            <a:r>
              <a:rPr lang="en-US" dirty="0"/>
              <a:t> clusters using data stored in HDFS but not </a:t>
            </a:r>
            <a:r>
              <a:rPr lang="en-US" dirty="0" err="1"/>
              <a:t>MapReduce</a:t>
            </a:r>
            <a:endParaRPr lang="en-US" dirty="0"/>
          </a:p>
          <a:p>
            <a:endParaRPr lang="en-US" dirty="0"/>
          </a:p>
        </p:txBody>
      </p:sp>
    </p:spTree>
    <p:extLst>
      <p:ext uri="{BB962C8B-B14F-4D97-AF65-F5344CB8AC3E}">
        <p14:creationId xmlns:p14="http://schemas.microsoft.com/office/powerpoint/2010/main" val="17908586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Apache </a:t>
            </a:r>
            <a:r>
              <a:rPr lang="en-US" dirty="0" err="1"/>
              <a:t>Sqoop</a:t>
            </a:r>
            <a:r>
              <a:rPr lang="en-US" dirty="0"/>
              <a:t> – SQL to </a:t>
            </a:r>
            <a:r>
              <a:rPr lang="en-US" dirty="0" err="1"/>
              <a:t>Hadoop</a:t>
            </a:r>
            <a:endParaRPr lang="en-US" dirty="0"/>
          </a:p>
        </p:txBody>
      </p:sp>
      <p:sp>
        <p:nvSpPr>
          <p:cNvPr id="6" name="Text Placeholder 5"/>
          <p:cNvSpPr>
            <a:spLocks noGrp="1"/>
          </p:cNvSpPr>
          <p:nvPr>
            <p:ph type="body" sz="quarter" idx="15"/>
          </p:nvPr>
        </p:nvSpPr>
        <p:spPr/>
        <p:txBody>
          <a:bodyPr/>
          <a:lstStyle/>
          <a:p>
            <a:r>
              <a:rPr lang="en-US" dirty="0"/>
              <a:t>Transfers data between RDBMSs and HDFS</a:t>
            </a:r>
          </a:p>
          <a:p>
            <a:r>
              <a:rPr lang="en-US" dirty="0"/>
              <a:t>Does this via a Map-only </a:t>
            </a:r>
            <a:r>
              <a:rPr lang="en-US" dirty="0" err="1"/>
              <a:t>MapReduce</a:t>
            </a:r>
            <a:r>
              <a:rPr lang="en-US" dirty="0"/>
              <a:t> job</a:t>
            </a:r>
          </a:p>
          <a:p>
            <a:r>
              <a:rPr lang="en-US" dirty="0"/>
              <a:t>Supports JDBC, ODBC and other databases</a:t>
            </a:r>
          </a:p>
          <a:p>
            <a:r>
              <a:rPr lang="en-US" dirty="0"/>
              <a:t>Can import all tables, a single table, or table portions into HDFS</a:t>
            </a:r>
          </a:p>
          <a:p>
            <a:r>
              <a:rPr lang="en-US" dirty="0"/>
              <a:t>Results in a directory in HDFS containing comma-delimited text files</a:t>
            </a:r>
          </a:p>
          <a:p>
            <a:r>
              <a:rPr lang="en-US" dirty="0"/>
              <a:t>Can also export data from HDFS back to the database</a:t>
            </a:r>
          </a:p>
          <a:p>
            <a:r>
              <a:rPr lang="en-US" dirty="0"/>
              <a:t>Can incrementally append new records and update current ones</a:t>
            </a:r>
          </a:p>
          <a:p>
            <a:endParaRPr lang="en-US" dirty="0"/>
          </a:p>
        </p:txBody>
      </p:sp>
    </p:spTree>
    <p:extLst>
      <p:ext uri="{BB962C8B-B14F-4D97-AF65-F5344CB8AC3E}">
        <p14:creationId xmlns:p14="http://schemas.microsoft.com/office/powerpoint/2010/main" val="37316285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Apache Flume</a:t>
            </a:r>
          </a:p>
        </p:txBody>
      </p:sp>
      <p:sp>
        <p:nvSpPr>
          <p:cNvPr id="6" name="Text Placeholder 5"/>
          <p:cNvSpPr>
            <a:spLocks noGrp="1"/>
          </p:cNvSpPr>
          <p:nvPr>
            <p:ph type="body" sz="quarter" idx="15"/>
          </p:nvPr>
        </p:nvSpPr>
        <p:spPr/>
        <p:txBody>
          <a:bodyPr/>
          <a:lstStyle/>
          <a:p>
            <a:r>
              <a:rPr lang="en-US" dirty="0"/>
              <a:t>Imports data into HDFS as it is being generated contrasted against batch-processing it later</a:t>
            </a:r>
          </a:p>
          <a:p>
            <a:r>
              <a:rPr lang="en-US" dirty="0"/>
              <a:t>E.g. log files</a:t>
            </a:r>
          </a:p>
          <a:p>
            <a:endParaRPr lang="en-US" dirty="0"/>
          </a:p>
        </p:txBody>
      </p:sp>
    </p:spTree>
    <p:extLst>
      <p:ext uri="{BB962C8B-B14F-4D97-AF65-F5344CB8AC3E}">
        <p14:creationId xmlns:p14="http://schemas.microsoft.com/office/powerpoint/2010/main" val="32673516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Apache </a:t>
            </a:r>
            <a:r>
              <a:rPr lang="en-US" dirty="0" err="1"/>
              <a:t>Oozie</a:t>
            </a:r>
            <a:endParaRPr lang="en-US" dirty="0"/>
          </a:p>
        </p:txBody>
      </p:sp>
      <p:sp>
        <p:nvSpPr>
          <p:cNvPr id="8" name="Text Placeholder 7"/>
          <p:cNvSpPr>
            <a:spLocks noGrp="1"/>
          </p:cNvSpPr>
          <p:nvPr>
            <p:ph type="body" sz="quarter" idx="15"/>
          </p:nvPr>
        </p:nvSpPr>
        <p:spPr/>
        <p:txBody>
          <a:bodyPr/>
          <a:lstStyle/>
          <a:p>
            <a:r>
              <a:rPr lang="en-US" dirty="0"/>
              <a:t>Workflow engine for </a:t>
            </a:r>
            <a:r>
              <a:rPr lang="en-US" dirty="0" err="1"/>
              <a:t>MapReduce</a:t>
            </a:r>
            <a:r>
              <a:rPr lang="en-US" dirty="0"/>
              <a:t> jobs</a:t>
            </a:r>
          </a:p>
          <a:p>
            <a:r>
              <a:rPr lang="en-US" dirty="0" err="1"/>
              <a:t>Oozie</a:t>
            </a:r>
            <a:r>
              <a:rPr lang="en-US" dirty="0"/>
              <a:t> server submits jobs to the server in a set sequence</a:t>
            </a:r>
          </a:p>
          <a:p>
            <a:r>
              <a:rPr lang="en-US" dirty="0"/>
              <a:t>Supports actions such as:</a:t>
            </a:r>
          </a:p>
          <a:p>
            <a:pPr lvl="1"/>
            <a:r>
              <a:rPr lang="en-US" dirty="0" err="1"/>
              <a:t>MapReduce</a:t>
            </a:r>
            <a:r>
              <a:rPr lang="en-US" dirty="0"/>
              <a:t> jobs</a:t>
            </a:r>
          </a:p>
          <a:p>
            <a:pPr lvl="1"/>
            <a:r>
              <a:rPr lang="en-US" dirty="0"/>
              <a:t>Pig or Hive scripts</a:t>
            </a:r>
          </a:p>
          <a:p>
            <a:pPr lvl="1"/>
            <a:r>
              <a:rPr lang="en-US" dirty="0"/>
              <a:t>Java or shell programs</a:t>
            </a:r>
          </a:p>
          <a:p>
            <a:pPr lvl="1"/>
            <a:r>
              <a:rPr lang="en-US" dirty="0"/>
              <a:t>Manipulating data via HDFS commands</a:t>
            </a:r>
          </a:p>
          <a:p>
            <a:pPr lvl="1"/>
            <a:r>
              <a:rPr lang="en-US" dirty="0"/>
              <a:t>Running remote commands with SSH</a:t>
            </a:r>
          </a:p>
          <a:p>
            <a:pPr lvl="1"/>
            <a:r>
              <a:rPr lang="en-US" dirty="0"/>
              <a:t>Sending emails</a:t>
            </a:r>
          </a:p>
          <a:p>
            <a:endParaRPr lang="en-US" dirty="0"/>
          </a:p>
        </p:txBody>
      </p:sp>
    </p:spTree>
    <p:extLst>
      <p:ext uri="{BB962C8B-B14F-4D97-AF65-F5344CB8AC3E}">
        <p14:creationId xmlns:p14="http://schemas.microsoft.com/office/powerpoint/2010/main" val="29192810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atafloq.com/cms/os_big_data_open_source_tools-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06" y="642471"/>
            <a:ext cx="10590188" cy="5573058"/>
          </a:xfrm>
          <a:prstGeom prst="rect">
            <a:avLst/>
          </a:prstGeom>
          <a:ln>
            <a:solidFill>
              <a:srgbClr val="C4C4C4"/>
            </a:solid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8234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100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Admin</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sz="quarter" idx="15"/>
          </p:nvPr>
        </p:nvSpPr>
        <p:spPr/>
        <p:txBody>
          <a:bodyPr/>
          <a:lstStyle/>
          <a:p>
            <a:r>
              <a:rPr lang="en-US" dirty="0" err="1"/>
              <a:t>Hadoop</a:t>
            </a:r>
            <a:r>
              <a:rPr lang="en-US" dirty="0"/>
              <a:t> Administration</a:t>
            </a:r>
          </a:p>
          <a:p>
            <a:pPr lvl="1"/>
            <a:r>
              <a:rPr lang="en-US" dirty="0"/>
              <a:t>Ports</a:t>
            </a:r>
          </a:p>
          <a:p>
            <a:pPr lvl="1"/>
            <a:r>
              <a:rPr lang="en-US" dirty="0"/>
              <a:t>Racks</a:t>
            </a:r>
          </a:p>
          <a:p>
            <a:pPr lvl="1"/>
            <a:r>
              <a:rPr lang="en-US" dirty="0"/>
              <a:t>Security</a:t>
            </a:r>
          </a:p>
          <a:p>
            <a:pPr lvl="1"/>
            <a:r>
              <a:rPr lang="en-US" dirty="0"/>
              <a:t>Hive, Impala and Pig</a:t>
            </a:r>
          </a:p>
          <a:p>
            <a:pPr lvl="1"/>
            <a:r>
              <a:rPr lang="en-US" dirty="0"/>
              <a:t>Clients</a:t>
            </a:r>
          </a:p>
          <a:p>
            <a:pPr lvl="1"/>
            <a:r>
              <a:rPr lang="en-US" dirty="0"/>
              <a:t>Advanced configuration</a:t>
            </a:r>
          </a:p>
          <a:p>
            <a:pPr lvl="1"/>
            <a:r>
              <a:rPr lang="en-US" dirty="0"/>
              <a:t>High Availability</a:t>
            </a:r>
          </a:p>
          <a:p>
            <a:pPr lvl="1"/>
            <a:r>
              <a:rPr lang="en-US" dirty="0"/>
              <a:t>Jobs</a:t>
            </a:r>
          </a:p>
          <a:p>
            <a:endParaRPr lang="en-US" dirty="0"/>
          </a:p>
        </p:txBody>
      </p:sp>
    </p:spTree>
    <p:extLst>
      <p:ext uri="{BB962C8B-B14F-4D97-AF65-F5344CB8AC3E}">
        <p14:creationId xmlns:p14="http://schemas.microsoft.com/office/powerpoint/2010/main" val="185123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dirty="0"/>
              <a:t>Bigger computers</a:t>
            </a:r>
          </a:p>
          <a:p>
            <a:pPr lvl="1"/>
            <a:r>
              <a:rPr lang="en-US" dirty="0"/>
              <a:t>More memory</a:t>
            </a:r>
          </a:p>
          <a:p>
            <a:pPr lvl="1"/>
            <a:r>
              <a:rPr lang="en-US" dirty="0"/>
              <a:t>Faster processor</a:t>
            </a:r>
          </a:p>
          <a:p>
            <a:pPr lvl="1"/>
            <a:r>
              <a:rPr lang="en-US" dirty="0"/>
              <a:t>High cost</a:t>
            </a:r>
          </a:p>
          <a:p>
            <a:pPr lvl="1"/>
            <a:r>
              <a:rPr lang="en-US" dirty="0"/>
              <a:t>Limited scalability</a:t>
            </a:r>
          </a:p>
          <a:p>
            <a:r>
              <a:rPr lang="en-US" dirty="0"/>
              <a:t>Moore’s law</a:t>
            </a:r>
          </a:p>
          <a:p>
            <a:r>
              <a:rPr lang="en-US" dirty="0" err="1"/>
              <a:t>Kryder’s</a:t>
            </a:r>
            <a:r>
              <a:rPr lang="en-US" dirty="0"/>
              <a:t> law</a:t>
            </a:r>
          </a:p>
          <a:p>
            <a:r>
              <a:rPr lang="en-US" dirty="0"/>
              <a:t>Disk capacity</a:t>
            </a:r>
          </a:p>
          <a:p>
            <a:r>
              <a:rPr lang="en-US" dirty="0"/>
              <a:t>Disk read time</a:t>
            </a:r>
          </a:p>
          <a:p>
            <a:endParaRPr lang="en-US" dirty="0"/>
          </a:p>
        </p:txBody>
      </p:sp>
      <p:sp>
        <p:nvSpPr>
          <p:cNvPr id="6" name="Title 5"/>
          <p:cNvSpPr>
            <a:spLocks noGrp="1"/>
          </p:cNvSpPr>
          <p:nvPr>
            <p:ph type="title"/>
          </p:nvPr>
        </p:nvSpPr>
        <p:spPr/>
        <p:txBody>
          <a:bodyPr>
            <a:normAutofit/>
          </a:bodyPr>
          <a:lstStyle/>
          <a:p>
            <a:r>
              <a:rPr lang="en-US" dirty="0"/>
              <a:t>Traditional large-scale computation </a:t>
            </a:r>
          </a:p>
        </p:txBody>
      </p:sp>
      <p:graphicFrame>
        <p:nvGraphicFramePr>
          <p:cNvPr id="2" name="Table 1"/>
          <p:cNvGraphicFramePr>
            <a:graphicFrameLocks noGrp="1"/>
          </p:cNvGraphicFramePr>
          <p:nvPr>
            <p:extLst>
              <p:ext uri="{D42A27DB-BD31-4B8C-83A1-F6EECF244321}">
                <p14:modId xmlns:p14="http://schemas.microsoft.com/office/powerpoint/2010/main" val="1224406340"/>
              </p:ext>
            </p:extLst>
          </p:nvPr>
        </p:nvGraphicFramePr>
        <p:xfrm>
          <a:off x="5505574" y="1554318"/>
          <a:ext cx="5766278" cy="2103120"/>
        </p:xfrm>
        <a:graphic>
          <a:graphicData uri="http://schemas.openxmlformats.org/drawingml/2006/table">
            <a:tbl>
              <a:tblPr firstRow="1" bandRow="1">
                <a:tableStyleId>{10A1B5D5-9B99-4C35-A422-299274C87663}</a:tableStyleId>
              </a:tblPr>
              <a:tblGrid>
                <a:gridCol w="1382863">
                  <a:extLst>
                    <a:ext uri="{9D8B030D-6E8A-4147-A177-3AD203B41FA5}">
                      <a16:colId xmlns:a16="http://schemas.microsoft.com/office/drawing/2014/main" val="20000"/>
                    </a:ext>
                  </a:extLst>
                </a:gridCol>
                <a:gridCol w="2497104">
                  <a:extLst>
                    <a:ext uri="{9D8B030D-6E8A-4147-A177-3AD203B41FA5}">
                      <a16:colId xmlns:a16="http://schemas.microsoft.com/office/drawing/2014/main" val="20001"/>
                    </a:ext>
                  </a:extLst>
                </a:gridCol>
                <a:gridCol w="1886311">
                  <a:extLst>
                    <a:ext uri="{9D8B030D-6E8A-4147-A177-3AD203B41FA5}">
                      <a16:colId xmlns:a16="http://schemas.microsoft.com/office/drawing/2014/main" val="20002"/>
                    </a:ext>
                  </a:extLst>
                </a:gridCol>
              </a:tblGrid>
              <a:tr h="768096">
                <a:tc>
                  <a:txBody>
                    <a:bodyPr/>
                    <a:lstStyle/>
                    <a:p>
                      <a:pPr algn="ctr"/>
                      <a:r>
                        <a:rPr lang="en-GB" sz="2200" dirty="0"/>
                        <a:t>Year</a:t>
                      </a:r>
                    </a:p>
                  </a:txBody>
                  <a:tcPr marL="121920" marR="121920" marT="54864" marB="54864"/>
                </a:tc>
                <a:tc>
                  <a:txBody>
                    <a:bodyPr/>
                    <a:lstStyle/>
                    <a:p>
                      <a:pPr algn="ctr"/>
                      <a:r>
                        <a:rPr lang="en-GB" sz="2200" dirty="0"/>
                        <a:t>Capacity (GB)</a:t>
                      </a:r>
                    </a:p>
                  </a:txBody>
                  <a:tcPr marL="121920" marR="121920" marT="54864" marB="54864"/>
                </a:tc>
                <a:tc>
                  <a:txBody>
                    <a:bodyPr/>
                    <a:lstStyle/>
                    <a:p>
                      <a:pPr algn="ctr"/>
                      <a:r>
                        <a:rPr lang="en-GB" sz="2200" dirty="0"/>
                        <a:t>Cost per GB</a:t>
                      </a:r>
                    </a:p>
                  </a:txBody>
                  <a:tcPr marL="121920" marR="121920" marT="54864" marB="54864"/>
                </a:tc>
                <a:extLst>
                  <a:ext uri="{0D108BD9-81ED-4DB2-BD59-A6C34878D82A}">
                    <a16:rowId xmlns:a16="http://schemas.microsoft.com/office/drawing/2014/main" val="10000"/>
                  </a:ext>
                </a:extLst>
              </a:tr>
              <a:tr h="445008">
                <a:tc>
                  <a:txBody>
                    <a:bodyPr/>
                    <a:lstStyle/>
                    <a:p>
                      <a:pPr algn="ctr"/>
                      <a:r>
                        <a:rPr lang="en-GB" sz="2200" dirty="0"/>
                        <a:t>1997</a:t>
                      </a:r>
                    </a:p>
                  </a:txBody>
                  <a:tcPr marL="121920" marR="121920" marT="54864" marB="54864"/>
                </a:tc>
                <a:tc>
                  <a:txBody>
                    <a:bodyPr/>
                    <a:lstStyle/>
                    <a:p>
                      <a:pPr algn="ctr"/>
                      <a:r>
                        <a:rPr lang="en-GB" sz="2200" dirty="0"/>
                        <a:t>2.1</a:t>
                      </a:r>
                    </a:p>
                  </a:txBody>
                  <a:tcPr marL="121920" marR="121920" marT="54864" marB="54864"/>
                </a:tc>
                <a:tc>
                  <a:txBody>
                    <a:bodyPr/>
                    <a:lstStyle/>
                    <a:p>
                      <a:pPr algn="ctr"/>
                      <a:r>
                        <a:rPr lang="en-GB" sz="2200" dirty="0"/>
                        <a:t>$157</a:t>
                      </a:r>
                    </a:p>
                  </a:txBody>
                  <a:tcPr marL="121920" marR="121920" marT="54864" marB="54864"/>
                </a:tc>
                <a:extLst>
                  <a:ext uri="{0D108BD9-81ED-4DB2-BD59-A6C34878D82A}">
                    <a16:rowId xmlns:a16="http://schemas.microsoft.com/office/drawing/2014/main" val="10001"/>
                  </a:ext>
                </a:extLst>
              </a:tr>
              <a:tr h="445008">
                <a:tc>
                  <a:txBody>
                    <a:bodyPr/>
                    <a:lstStyle/>
                    <a:p>
                      <a:pPr algn="ctr"/>
                      <a:r>
                        <a:rPr lang="en-GB" sz="2200" dirty="0"/>
                        <a:t>2004</a:t>
                      </a:r>
                    </a:p>
                  </a:txBody>
                  <a:tcPr marL="121920" marR="121920" marT="54864" marB="54864"/>
                </a:tc>
                <a:tc>
                  <a:txBody>
                    <a:bodyPr/>
                    <a:lstStyle/>
                    <a:p>
                      <a:pPr algn="ctr"/>
                      <a:r>
                        <a:rPr lang="en-GB" sz="2200" dirty="0"/>
                        <a:t>200</a:t>
                      </a:r>
                    </a:p>
                  </a:txBody>
                  <a:tcPr marL="121920" marR="121920" marT="54864" marB="54864"/>
                </a:tc>
                <a:tc>
                  <a:txBody>
                    <a:bodyPr/>
                    <a:lstStyle/>
                    <a:p>
                      <a:pPr algn="ctr"/>
                      <a:r>
                        <a:rPr lang="en-GB" sz="2200" dirty="0"/>
                        <a:t>$1.05</a:t>
                      </a:r>
                    </a:p>
                  </a:txBody>
                  <a:tcPr marL="121920" marR="121920" marT="54864" marB="54864"/>
                </a:tc>
                <a:extLst>
                  <a:ext uri="{0D108BD9-81ED-4DB2-BD59-A6C34878D82A}">
                    <a16:rowId xmlns:a16="http://schemas.microsoft.com/office/drawing/2014/main" val="10002"/>
                  </a:ext>
                </a:extLst>
              </a:tr>
              <a:tr h="445008">
                <a:tc>
                  <a:txBody>
                    <a:bodyPr/>
                    <a:lstStyle/>
                    <a:p>
                      <a:pPr algn="ctr"/>
                      <a:r>
                        <a:rPr lang="en-GB" sz="2200" dirty="0"/>
                        <a:t>2014</a:t>
                      </a:r>
                    </a:p>
                  </a:txBody>
                  <a:tcPr marL="121920" marR="121920" marT="54864" marB="54864"/>
                </a:tc>
                <a:tc>
                  <a:txBody>
                    <a:bodyPr/>
                    <a:lstStyle/>
                    <a:p>
                      <a:pPr algn="ctr"/>
                      <a:r>
                        <a:rPr lang="en-GB" sz="2200" dirty="0"/>
                        <a:t>3000</a:t>
                      </a:r>
                    </a:p>
                  </a:txBody>
                  <a:tcPr marL="121920" marR="121920" marT="54864" marB="54864"/>
                </a:tc>
                <a:tc>
                  <a:txBody>
                    <a:bodyPr/>
                    <a:lstStyle/>
                    <a:p>
                      <a:pPr algn="ctr"/>
                      <a:r>
                        <a:rPr lang="en-GB" sz="2200" dirty="0"/>
                        <a:t>$0.036</a:t>
                      </a:r>
                    </a:p>
                  </a:txBody>
                  <a:tcPr marL="121920" marR="121920" marT="54864" marB="54864"/>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13668681"/>
              </p:ext>
            </p:extLst>
          </p:nvPr>
        </p:nvGraphicFramePr>
        <p:xfrm>
          <a:off x="3513666" y="4056938"/>
          <a:ext cx="8119750" cy="2115312"/>
        </p:xfrm>
        <a:graphic>
          <a:graphicData uri="http://schemas.openxmlformats.org/drawingml/2006/table">
            <a:tbl>
              <a:tblPr firstRow="1" bandRow="1">
                <a:tableStyleId>{10A1B5D5-9B99-4C35-A422-299274C87663}</a:tableStyleId>
              </a:tblPr>
              <a:tblGrid>
                <a:gridCol w="1093270">
                  <a:extLst>
                    <a:ext uri="{9D8B030D-6E8A-4147-A177-3AD203B41FA5}">
                      <a16:colId xmlns:a16="http://schemas.microsoft.com/office/drawing/2014/main" val="20000"/>
                    </a:ext>
                  </a:extLst>
                </a:gridCol>
                <a:gridCol w="1513835">
                  <a:extLst>
                    <a:ext uri="{9D8B030D-6E8A-4147-A177-3AD203B41FA5}">
                      <a16:colId xmlns:a16="http://schemas.microsoft.com/office/drawing/2014/main" val="20001"/>
                    </a:ext>
                  </a:extLst>
                </a:gridCol>
                <a:gridCol w="2652019">
                  <a:extLst>
                    <a:ext uri="{9D8B030D-6E8A-4147-A177-3AD203B41FA5}">
                      <a16:colId xmlns:a16="http://schemas.microsoft.com/office/drawing/2014/main" val="20002"/>
                    </a:ext>
                  </a:extLst>
                </a:gridCol>
                <a:gridCol w="2860626">
                  <a:extLst>
                    <a:ext uri="{9D8B030D-6E8A-4147-A177-3AD203B41FA5}">
                      <a16:colId xmlns:a16="http://schemas.microsoft.com/office/drawing/2014/main" val="20003"/>
                    </a:ext>
                  </a:extLst>
                </a:gridCol>
              </a:tblGrid>
              <a:tr h="768096">
                <a:tc>
                  <a:txBody>
                    <a:bodyPr/>
                    <a:lstStyle/>
                    <a:p>
                      <a:pPr algn="ctr"/>
                      <a:r>
                        <a:rPr lang="en-GB" sz="2200" dirty="0"/>
                        <a:t>Year</a:t>
                      </a:r>
                    </a:p>
                  </a:txBody>
                  <a:tcPr marL="121920" marR="121920" marT="54864" marB="54864"/>
                </a:tc>
                <a:tc>
                  <a:txBody>
                    <a:bodyPr/>
                    <a:lstStyle/>
                    <a:p>
                      <a:pPr algn="ctr"/>
                      <a:r>
                        <a:rPr lang="en-GB" sz="2200" dirty="0"/>
                        <a:t>Capacity</a:t>
                      </a:r>
                      <a:r>
                        <a:rPr lang="en-GB" sz="2200" baseline="0" dirty="0"/>
                        <a:t> (GB)</a:t>
                      </a:r>
                      <a:endParaRPr lang="en-GB" sz="2200" dirty="0"/>
                    </a:p>
                  </a:txBody>
                  <a:tcPr marL="121920" marR="121920" marT="54864" marB="54864"/>
                </a:tc>
                <a:tc>
                  <a:txBody>
                    <a:bodyPr/>
                    <a:lstStyle/>
                    <a:p>
                      <a:pPr algn="ctr"/>
                      <a:r>
                        <a:rPr lang="en-GB" sz="2200" dirty="0"/>
                        <a:t>Transfer Rate (MB/s)</a:t>
                      </a:r>
                    </a:p>
                  </a:txBody>
                  <a:tcPr marL="121920" marR="121920" marT="54864" marB="54864"/>
                </a:tc>
                <a:tc>
                  <a:txBody>
                    <a:bodyPr/>
                    <a:lstStyle/>
                    <a:p>
                      <a:pPr algn="ctr"/>
                      <a:r>
                        <a:rPr lang="en-GB" sz="2200" dirty="0"/>
                        <a:t>Disk Read Time (minutes)</a:t>
                      </a:r>
                    </a:p>
                  </a:txBody>
                  <a:tcPr marL="121920" marR="121920" marT="54864" marB="54864"/>
                </a:tc>
                <a:extLst>
                  <a:ext uri="{0D108BD9-81ED-4DB2-BD59-A6C34878D82A}">
                    <a16:rowId xmlns:a16="http://schemas.microsoft.com/office/drawing/2014/main" val="10000"/>
                  </a:ext>
                </a:extLst>
              </a:tr>
              <a:tr h="445008">
                <a:tc>
                  <a:txBody>
                    <a:bodyPr/>
                    <a:lstStyle/>
                    <a:p>
                      <a:pPr algn="ctr"/>
                      <a:r>
                        <a:rPr lang="en-GB" sz="2200" dirty="0"/>
                        <a:t>1997</a:t>
                      </a:r>
                    </a:p>
                  </a:txBody>
                  <a:tcPr marL="121920" marR="121920" marT="54864" marB="54864"/>
                </a:tc>
                <a:tc>
                  <a:txBody>
                    <a:bodyPr/>
                    <a:lstStyle/>
                    <a:p>
                      <a:pPr algn="ctr"/>
                      <a:r>
                        <a:rPr lang="en-GB" sz="2200" dirty="0"/>
                        <a:t>2.1</a:t>
                      </a:r>
                    </a:p>
                  </a:txBody>
                  <a:tcPr marL="121920" marR="121920" marT="54864" marB="54864"/>
                </a:tc>
                <a:tc>
                  <a:txBody>
                    <a:bodyPr/>
                    <a:lstStyle/>
                    <a:p>
                      <a:pPr algn="ctr"/>
                      <a:r>
                        <a:rPr lang="en-GB" sz="2200" dirty="0"/>
                        <a:t>16.6</a:t>
                      </a:r>
                    </a:p>
                  </a:txBody>
                  <a:tcPr marL="121920" marR="121920" marT="54864" marB="54864"/>
                </a:tc>
                <a:tc>
                  <a:txBody>
                    <a:bodyPr/>
                    <a:lstStyle/>
                    <a:p>
                      <a:pPr algn="ctr"/>
                      <a:r>
                        <a:rPr lang="en-GB" sz="2200" dirty="0"/>
                        <a:t>2</a:t>
                      </a:r>
                    </a:p>
                  </a:txBody>
                  <a:tcPr marL="121920" marR="121920" marT="54864" marB="54864"/>
                </a:tc>
                <a:extLst>
                  <a:ext uri="{0D108BD9-81ED-4DB2-BD59-A6C34878D82A}">
                    <a16:rowId xmlns:a16="http://schemas.microsoft.com/office/drawing/2014/main" val="10001"/>
                  </a:ext>
                </a:extLst>
              </a:tr>
              <a:tr h="445008">
                <a:tc>
                  <a:txBody>
                    <a:bodyPr/>
                    <a:lstStyle/>
                    <a:p>
                      <a:pPr algn="ctr"/>
                      <a:r>
                        <a:rPr lang="en-GB" sz="2200" dirty="0"/>
                        <a:t>2004</a:t>
                      </a:r>
                    </a:p>
                  </a:txBody>
                  <a:tcPr marL="121920" marR="121920" marT="54864" marB="54864"/>
                </a:tc>
                <a:tc>
                  <a:txBody>
                    <a:bodyPr/>
                    <a:lstStyle/>
                    <a:p>
                      <a:pPr algn="ctr"/>
                      <a:r>
                        <a:rPr lang="en-GB" sz="2200" dirty="0"/>
                        <a:t>200</a:t>
                      </a:r>
                    </a:p>
                  </a:txBody>
                  <a:tcPr marL="121920" marR="121920" marT="54864" marB="54864"/>
                </a:tc>
                <a:tc>
                  <a:txBody>
                    <a:bodyPr/>
                    <a:lstStyle/>
                    <a:p>
                      <a:pPr algn="ctr"/>
                      <a:r>
                        <a:rPr lang="en-GB" sz="2200" dirty="0"/>
                        <a:t>56.5</a:t>
                      </a:r>
                    </a:p>
                  </a:txBody>
                  <a:tcPr marL="121920" marR="121920" marT="54864" marB="54864"/>
                </a:tc>
                <a:tc>
                  <a:txBody>
                    <a:bodyPr/>
                    <a:lstStyle/>
                    <a:p>
                      <a:pPr algn="ctr"/>
                      <a:r>
                        <a:rPr lang="en-GB" sz="2200" dirty="0"/>
                        <a:t>59</a:t>
                      </a:r>
                    </a:p>
                  </a:txBody>
                  <a:tcPr marL="121920" marR="121920" marT="54864" marB="54864"/>
                </a:tc>
                <a:extLst>
                  <a:ext uri="{0D108BD9-81ED-4DB2-BD59-A6C34878D82A}">
                    <a16:rowId xmlns:a16="http://schemas.microsoft.com/office/drawing/2014/main" val="10002"/>
                  </a:ext>
                </a:extLst>
              </a:tr>
              <a:tr h="445008">
                <a:tc>
                  <a:txBody>
                    <a:bodyPr/>
                    <a:lstStyle/>
                    <a:p>
                      <a:pPr algn="ctr"/>
                      <a:r>
                        <a:rPr lang="en-GB" sz="2200" dirty="0"/>
                        <a:t>2014</a:t>
                      </a:r>
                    </a:p>
                  </a:txBody>
                  <a:tcPr marL="121920" marR="121920" marT="54864" marB="54864"/>
                </a:tc>
                <a:tc>
                  <a:txBody>
                    <a:bodyPr/>
                    <a:lstStyle/>
                    <a:p>
                      <a:pPr algn="ctr"/>
                      <a:r>
                        <a:rPr lang="en-GB" sz="2200" dirty="0"/>
                        <a:t>3000</a:t>
                      </a:r>
                    </a:p>
                  </a:txBody>
                  <a:tcPr marL="121920" marR="121920" marT="54864" marB="54864"/>
                </a:tc>
                <a:tc>
                  <a:txBody>
                    <a:bodyPr/>
                    <a:lstStyle/>
                    <a:p>
                      <a:pPr algn="ctr"/>
                      <a:r>
                        <a:rPr lang="en-GB" sz="2200" dirty="0"/>
                        <a:t>210</a:t>
                      </a:r>
                    </a:p>
                  </a:txBody>
                  <a:tcPr marL="121920" marR="121920" marT="54864" marB="54864"/>
                </a:tc>
                <a:tc>
                  <a:txBody>
                    <a:bodyPr/>
                    <a:lstStyle/>
                    <a:p>
                      <a:pPr algn="ctr"/>
                      <a:r>
                        <a:rPr lang="en-GB" sz="2200" dirty="0"/>
                        <a:t>238</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547547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err="1"/>
              <a:t>Hadoop</a:t>
            </a:r>
            <a:r>
              <a:rPr lang="en-US" dirty="0"/>
              <a:t> daemons each provide a web-based user interface</a:t>
            </a:r>
          </a:p>
          <a:p>
            <a:pPr marL="366332" indent="-366332"/>
            <a:r>
              <a:rPr lang="en-US" dirty="0"/>
              <a:t>Useful for both users and system administrators</a:t>
            </a:r>
          </a:p>
          <a:p>
            <a:pPr marL="366332" indent="-366332"/>
            <a:r>
              <a:rPr lang="en-US" dirty="0"/>
              <a:t>Expose information on a variety of ports, the numbers are configurable though most have defaults</a:t>
            </a:r>
          </a:p>
          <a:p>
            <a:pPr marL="366332" indent="-366332"/>
            <a:r>
              <a:rPr lang="en-US" dirty="0"/>
              <a:t>Some ports used for communication between components of the system</a:t>
            </a:r>
          </a:p>
        </p:txBody>
      </p:sp>
      <p:sp>
        <p:nvSpPr>
          <p:cNvPr id="2" name="Title 1"/>
          <p:cNvSpPr>
            <a:spLocks noGrp="1"/>
          </p:cNvSpPr>
          <p:nvPr>
            <p:ph type="title"/>
          </p:nvPr>
        </p:nvSpPr>
        <p:spPr/>
        <p:txBody>
          <a:bodyPr>
            <a:normAutofit/>
          </a:bodyPr>
          <a:lstStyle/>
          <a:p>
            <a:r>
              <a:rPr lang="en-US" dirty="0" err="1"/>
              <a:t>Hadoop</a:t>
            </a:r>
            <a:r>
              <a:rPr lang="en-US" dirty="0"/>
              <a:t> Ports</a:t>
            </a:r>
          </a:p>
        </p:txBody>
      </p:sp>
    </p:spTree>
    <p:extLst>
      <p:ext uri="{BB962C8B-B14F-4D97-AF65-F5344CB8AC3E}">
        <p14:creationId xmlns:p14="http://schemas.microsoft.com/office/powerpoint/2010/main" val="29469915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439598" indent="-439598"/>
            <a:r>
              <a:rPr lang="en-US" dirty="0"/>
              <a:t>HDFS</a:t>
            </a:r>
          </a:p>
          <a:p>
            <a:pPr marL="1011883" lvl="1" indent="-439598"/>
            <a:r>
              <a:rPr lang="en-US" dirty="0" err="1"/>
              <a:t>NameNode</a:t>
            </a:r>
            <a:r>
              <a:rPr lang="en-US" dirty="0"/>
              <a:t> – 50070 – </a:t>
            </a:r>
            <a:r>
              <a:rPr lang="en-US" dirty="0" err="1"/>
              <a:t>dfs.namenode.http</a:t>
            </a:r>
            <a:r>
              <a:rPr lang="en-US" dirty="0"/>
              <a:t>-address</a:t>
            </a:r>
          </a:p>
          <a:p>
            <a:pPr marL="1011883" lvl="1" indent="-439598"/>
            <a:r>
              <a:rPr lang="en-US" dirty="0" err="1"/>
              <a:t>DataNode</a:t>
            </a:r>
            <a:r>
              <a:rPr lang="en-US" dirty="0"/>
              <a:t> – 50075 – </a:t>
            </a:r>
            <a:r>
              <a:rPr lang="en-US" dirty="0" err="1"/>
              <a:t>dfs.datanode.http.address</a:t>
            </a:r>
            <a:endParaRPr lang="en-US" dirty="0"/>
          </a:p>
          <a:p>
            <a:pPr marL="1011883" lvl="1" indent="-439598"/>
            <a:r>
              <a:rPr lang="en-US" dirty="0"/>
              <a:t>Secondary </a:t>
            </a:r>
            <a:r>
              <a:rPr lang="en-US" dirty="0" err="1"/>
              <a:t>NameNode</a:t>
            </a:r>
            <a:r>
              <a:rPr lang="en-US" dirty="0"/>
              <a:t> – 50090 – </a:t>
            </a:r>
            <a:r>
              <a:rPr lang="en-US" dirty="0" err="1"/>
              <a:t>dfs.namenode.secondary.http</a:t>
            </a:r>
            <a:r>
              <a:rPr lang="en-US" dirty="0"/>
              <a:t>-address</a:t>
            </a:r>
          </a:p>
          <a:p>
            <a:pPr marL="439598" indent="-439598"/>
            <a:r>
              <a:rPr lang="en-US" dirty="0"/>
              <a:t>YARN</a:t>
            </a:r>
          </a:p>
          <a:p>
            <a:pPr marL="1011883" lvl="1" indent="-439598"/>
            <a:r>
              <a:rPr lang="en-US" dirty="0" err="1"/>
              <a:t>ResourceManager</a:t>
            </a:r>
            <a:r>
              <a:rPr lang="en-US" dirty="0"/>
              <a:t> – 8088 – </a:t>
            </a:r>
            <a:r>
              <a:rPr lang="en-US" dirty="0" err="1"/>
              <a:t>yarn.resourcemanager.webapp.address</a:t>
            </a:r>
            <a:endParaRPr lang="en-US" dirty="0"/>
          </a:p>
          <a:p>
            <a:pPr marL="1011883" lvl="1" indent="-439598"/>
            <a:r>
              <a:rPr lang="en-US" dirty="0" err="1"/>
              <a:t>NodeManager</a:t>
            </a:r>
            <a:r>
              <a:rPr lang="en-US" dirty="0"/>
              <a:t> – 8042 – </a:t>
            </a:r>
            <a:r>
              <a:rPr lang="en-US" dirty="0" err="1"/>
              <a:t>yarn.nodemanager.webapp.address</a:t>
            </a:r>
            <a:endParaRPr lang="en-US" dirty="0"/>
          </a:p>
          <a:p>
            <a:pPr marL="1011883" lvl="1" indent="-439598"/>
            <a:r>
              <a:rPr lang="en-US" dirty="0" err="1"/>
              <a:t>JobHistoryServer</a:t>
            </a:r>
            <a:r>
              <a:rPr lang="en-US" dirty="0"/>
              <a:t> – 19888 – </a:t>
            </a:r>
            <a:r>
              <a:rPr lang="en-US" dirty="0" err="1"/>
              <a:t>mapreduce.jobhistory.webapp.address</a:t>
            </a:r>
            <a:endParaRPr lang="en-US" dirty="0"/>
          </a:p>
        </p:txBody>
      </p:sp>
      <p:sp>
        <p:nvSpPr>
          <p:cNvPr id="2" name="Title 1"/>
          <p:cNvSpPr>
            <a:spLocks noGrp="1"/>
          </p:cNvSpPr>
          <p:nvPr>
            <p:ph type="title"/>
          </p:nvPr>
        </p:nvSpPr>
        <p:spPr/>
        <p:txBody>
          <a:bodyPr>
            <a:normAutofit/>
          </a:bodyPr>
          <a:lstStyle/>
          <a:p>
            <a:r>
              <a:rPr lang="en-US" dirty="0"/>
              <a:t>Common Web UI Ports for Users</a:t>
            </a:r>
          </a:p>
        </p:txBody>
      </p:sp>
    </p:spTree>
    <p:extLst>
      <p:ext uri="{BB962C8B-B14F-4D97-AF65-F5344CB8AC3E}">
        <p14:creationId xmlns:p14="http://schemas.microsoft.com/office/powerpoint/2010/main" val="17532873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r>
              <a:rPr lang="en-US" dirty="0"/>
              <a:t>HDFS is ‘rack aware’</a:t>
            </a:r>
          </a:p>
          <a:p>
            <a:pPr marL="858035" lvl="1"/>
            <a:r>
              <a:rPr lang="en-US" dirty="0"/>
              <a:t>Distributes blocks based on host location</a:t>
            </a:r>
          </a:p>
          <a:p>
            <a:pPr marL="858035" lvl="1"/>
            <a:r>
              <a:rPr lang="en-US" dirty="0"/>
              <a:t>Administrator supplies a script which tells </a:t>
            </a:r>
            <a:r>
              <a:rPr lang="en-US" dirty="0" err="1"/>
              <a:t>Hadoop</a:t>
            </a:r>
            <a:r>
              <a:rPr lang="en-US" dirty="0"/>
              <a:t> which rack a node is in</a:t>
            </a:r>
          </a:p>
          <a:p>
            <a:pPr marL="858035" lvl="1"/>
            <a:r>
              <a:rPr lang="en-US" dirty="0"/>
              <a:t>Should return a ‘rack ID’ such ash /datacenter1/rack20</a:t>
            </a:r>
          </a:p>
          <a:p>
            <a:pPr marL="858035" lvl="1"/>
            <a:r>
              <a:rPr lang="en-US" dirty="0"/>
              <a:t>Can use a flat file, database etc.</a:t>
            </a:r>
          </a:p>
          <a:p>
            <a:pPr marL="858035" lvl="1"/>
            <a:r>
              <a:rPr lang="en-US" dirty="0"/>
              <a:t>Script name is specified in </a:t>
            </a:r>
            <a:r>
              <a:rPr lang="en-US" dirty="0" err="1"/>
              <a:t>net.topologu.script.file.name</a:t>
            </a:r>
            <a:r>
              <a:rPr lang="en-US" dirty="0"/>
              <a:t> in core-</a:t>
            </a:r>
            <a:r>
              <a:rPr lang="en-US" dirty="0" err="1"/>
              <a:t>site.xml</a:t>
            </a:r>
            <a:endParaRPr lang="en-US" dirty="0"/>
          </a:p>
          <a:p>
            <a:pPr marL="1107255" lvl="2" indent="-285750"/>
            <a:r>
              <a:rPr lang="en-US" dirty="0"/>
              <a:t>If this is blank </a:t>
            </a:r>
            <a:r>
              <a:rPr lang="en-US" dirty="0" err="1"/>
              <a:t>Hadoop</a:t>
            </a:r>
            <a:r>
              <a:rPr lang="en-US" dirty="0"/>
              <a:t> will return /default-rack for all nodes</a:t>
            </a:r>
          </a:p>
        </p:txBody>
      </p:sp>
      <p:sp>
        <p:nvSpPr>
          <p:cNvPr id="2" name="Title 1"/>
          <p:cNvSpPr>
            <a:spLocks noGrp="1"/>
          </p:cNvSpPr>
          <p:nvPr>
            <p:ph type="title"/>
          </p:nvPr>
        </p:nvSpPr>
        <p:spPr/>
        <p:txBody>
          <a:bodyPr>
            <a:normAutofit/>
          </a:bodyPr>
          <a:lstStyle/>
          <a:p>
            <a:r>
              <a:rPr lang="en-US" dirty="0"/>
              <a:t>Rack Topology Awareness</a:t>
            </a:r>
          </a:p>
        </p:txBody>
      </p:sp>
    </p:spTree>
    <p:extLst>
      <p:ext uri="{BB962C8B-B14F-4D97-AF65-F5344CB8AC3E}">
        <p14:creationId xmlns:p14="http://schemas.microsoft.com/office/powerpoint/2010/main" val="7436963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1404800" cy="1242543"/>
          </a:xfrm>
        </p:spPr>
        <p:txBody>
          <a:bodyPr>
            <a:noAutofit/>
          </a:bodyPr>
          <a:lstStyle/>
          <a:p>
            <a:pPr marL="439598" indent="-439598"/>
            <a:r>
              <a:rPr lang="en-US" dirty="0"/>
              <a:t>Give host name and find it in a list of hosts, return the rack</a:t>
            </a:r>
          </a:p>
          <a:p>
            <a:pPr marL="439598" indent="-439598"/>
            <a:r>
              <a:rPr lang="en-US" dirty="0"/>
              <a:t>Example rack file</a:t>
            </a:r>
          </a:p>
        </p:txBody>
      </p:sp>
      <p:sp>
        <p:nvSpPr>
          <p:cNvPr id="2" name="Title 1"/>
          <p:cNvSpPr>
            <a:spLocks noGrp="1"/>
          </p:cNvSpPr>
          <p:nvPr>
            <p:ph type="title"/>
          </p:nvPr>
        </p:nvSpPr>
        <p:spPr/>
        <p:txBody>
          <a:bodyPr>
            <a:normAutofit/>
          </a:bodyPr>
          <a:lstStyle/>
          <a:p>
            <a:r>
              <a:rPr lang="en-US" dirty="0"/>
              <a:t>Rack Topology Script</a:t>
            </a:r>
          </a:p>
        </p:txBody>
      </p:sp>
      <p:sp>
        <p:nvSpPr>
          <p:cNvPr id="7" name="Text Placeholder 2"/>
          <p:cNvSpPr txBox="1">
            <a:spLocks/>
          </p:cNvSpPr>
          <p:nvPr/>
        </p:nvSpPr>
        <p:spPr>
          <a:xfrm>
            <a:off x="3077278" y="2179841"/>
            <a:ext cx="3201712" cy="372994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Host1	/datacenter1/rack1</a:t>
            </a:r>
          </a:p>
          <a:p>
            <a:pPr marL="0" indent="0">
              <a:buNone/>
            </a:pPr>
            <a:r>
              <a:rPr lang="en-US" dirty="0"/>
              <a:t>Host2	/datacenter1/rack1</a:t>
            </a:r>
          </a:p>
          <a:p>
            <a:pPr marL="0" indent="0">
              <a:buNone/>
            </a:pPr>
            <a:r>
              <a:rPr lang="en-US" dirty="0"/>
              <a:t>Host3	/datacenter1/rack1</a:t>
            </a:r>
          </a:p>
          <a:p>
            <a:pPr marL="0" indent="0">
              <a:buNone/>
            </a:pPr>
            <a:r>
              <a:rPr lang="en-US" dirty="0"/>
              <a:t>Host4	/datacenter1/rack1</a:t>
            </a:r>
          </a:p>
          <a:p>
            <a:pPr marL="0" indent="0">
              <a:buNone/>
            </a:pPr>
            <a:r>
              <a:rPr lang="en-US" dirty="0"/>
              <a:t>Host5	/datacenter1/rack2</a:t>
            </a:r>
          </a:p>
          <a:p>
            <a:pPr marL="0" indent="0">
              <a:buNone/>
            </a:pPr>
            <a:r>
              <a:rPr lang="en-US" dirty="0"/>
              <a:t>Host6	/datacenter1/rack2</a:t>
            </a:r>
          </a:p>
          <a:p>
            <a:pPr marL="0" indent="0">
              <a:buNone/>
            </a:pPr>
            <a:r>
              <a:rPr lang="en-US" dirty="0"/>
              <a:t>Host7	/datacenter1/rack2</a:t>
            </a:r>
          </a:p>
        </p:txBody>
      </p:sp>
    </p:spTree>
    <p:extLst>
      <p:ext uri="{BB962C8B-B14F-4D97-AF65-F5344CB8AC3E}">
        <p14:creationId xmlns:p14="http://schemas.microsoft.com/office/powerpoint/2010/main" val="13372217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Hadoop</a:t>
            </a:r>
            <a:r>
              <a:rPr lang="en-US" dirty="0"/>
              <a:t> Security</a:t>
            </a:r>
          </a:p>
        </p:txBody>
      </p:sp>
      <p:sp>
        <p:nvSpPr>
          <p:cNvPr id="7" name="Text Placeholder 6"/>
          <p:cNvSpPr>
            <a:spLocks noGrp="1"/>
          </p:cNvSpPr>
          <p:nvPr>
            <p:ph type="body" sz="quarter" idx="15"/>
          </p:nvPr>
        </p:nvSpPr>
        <p:spPr/>
        <p:txBody>
          <a:bodyPr/>
          <a:lstStyle/>
          <a:p>
            <a:pPr marL="366332" indent="-366332">
              <a:lnSpc>
                <a:spcPct val="90000"/>
              </a:lnSpc>
              <a:spcBef>
                <a:spcPts val="600"/>
              </a:spcBef>
              <a:spcAft>
                <a:spcPts val="600"/>
              </a:spcAft>
            </a:pPr>
            <a:r>
              <a:rPr lang="en-US" dirty="0"/>
              <a:t>HDFS file ownership and permissions</a:t>
            </a:r>
          </a:p>
          <a:p>
            <a:pPr marL="938616" lvl="1" indent="-366332">
              <a:lnSpc>
                <a:spcPct val="90000"/>
              </a:lnSpc>
              <a:spcBef>
                <a:spcPts val="600"/>
              </a:spcBef>
              <a:spcAft>
                <a:spcPts val="600"/>
              </a:spcAft>
            </a:pPr>
            <a:r>
              <a:rPr lang="en-US" dirty="0"/>
              <a:t>User/group authentication is easily subverted</a:t>
            </a:r>
          </a:p>
          <a:p>
            <a:pPr marL="938616" lvl="1" indent="-366332">
              <a:lnSpc>
                <a:spcPct val="90000"/>
              </a:lnSpc>
              <a:spcBef>
                <a:spcPts val="600"/>
              </a:spcBef>
              <a:spcAft>
                <a:spcPts val="600"/>
              </a:spcAft>
            </a:pPr>
            <a:r>
              <a:rPr lang="en-US" dirty="0"/>
              <a:t>Mainly intended to guard against accidental deletions/overwrites</a:t>
            </a:r>
          </a:p>
          <a:p>
            <a:pPr marL="366332" indent="-366332">
              <a:lnSpc>
                <a:spcPct val="90000"/>
              </a:lnSpc>
              <a:spcBef>
                <a:spcPts val="600"/>
              </a:spcBef>
              <a:spcAft>
                <a:spcPts val="600"/>
              </a:spcAft>
            </a:pPr>
            <a:r>
              <a:rPr lang="en-US" dirty="0"/>
              <a:t>Kerberos</a:t>
            </a:r>
          </a:p>
          <a:p>
            <a:pPr marL="938616" lvl="1" indent="-366332">
              <a:lnSpc>
                <a:spcPct val="90000"/>
              </a:lnSpc>
              <a:spcBef>
                <a:spcPts val="600"/>
              </a:spcBef>
              <a:spcAft>
                <a:spcPts val="600"/>
              </a:spcAft>
            </a:pPr>
            <a:r>
              <a:rPr lang="en-US" dirty="0"/>
              <a:t>Strong authentication</a:t>
            </a:r>
          </a:p>
          <a:p>
            <a:pPr marL="938616" lvl="1" indent="-366332">
              <a:lnSpc>
                <a:spcPct val="90000"/>
              </a:lnSpc>
              <a:spcBef>
                <a:spcPts val="600"/>
              </a:spcBef>
              <a:spcAft>
                <a:spcPts val="600"/>
              </a:spcAft>
            </a:pPr>
            <a:r>
              <a:rPr lang="en-US" dirty="0"/>
              <a:t>Wraps Hadoop API calls in an SSL handshake</a:t>
            </a:r>
          </a:p>
          <a:p>
            <a:pPr marL="366332" indent="-366332">
              <a:lnSpc>
                <a:spcPct val="90000"/>
              </a:lnSpc>
              <a:spcBef>
                <a:spcPts val="600"/>
              </a:spcBef>
              <a:spcAft>
                <a:spcPts val="600"/>
              </a:spcAft>
            </a:pPr>
            <a:r>
              <a:rPr lang="en-US" dirty="0"/>
              <a:t>Encrypted HDFA data transfers</a:t>
            </a:r>
          </a:p>
          <a:p>
            <a:pPr marL="366332" indent="-366332">
              <a:lnSpc>
                <a:spcPct val="90000"/>
              </a:lnSpc>
              <a:spcBef>
                <a:spcPts val="600"/>
              </a:spcBef>
              <a:spcAft>
                <a:spcPts val="600"/>
              </a:spcAft>
            </a:pPr>
            <a:r>
              <a:rPr lang="en-US" dirty="0"/>
              <a:t>Encrypted HTTP traffic</a:t>
            </a:r>
          </a:p>
          <a:p>
            <a:pPr marL="938616" lvl="1" indent="-366332">
              <a:lnSpc>
                <a:spcPct val="90000"/>
              </a:lnSpc>
              <a:spcBef>
                <a:spcPts val="600"/>
              </a:spcBef>
              <a:spcAft>
                <a:spcPts val="600"/>
              </a:spcAft>
            </a:pPr>
            <a:r>
              <a:rPr lang="en-US" dirty="0" err="1"/>
              <a:t>Hadoop</a:t>
            </a:r>
            <a:r>
              <a:rPr lang="en-US" dirty="0"/>
              <a:t> Web UIs</a:t>
            </a:r>
          </a:p>
          <a:p>
            <a:pPr marL="938616" lvl="1" indent="-366332">
              <a:lnSpc>
                <a:spcPct val="90000"/>
              </a:lnSpc>
              <a:spcBef>
                <a:spcPts val="600"/>
              </a:spcBef>
              <a:spcAft>
                <a:spcPts val="600"/>
              </a:spcAft>
            </a:pPr>
            <a:r>
              <a:rPr lang="en-US" dirty="0"/>
              <a:t>Intermediate data transferred during shuffle &amp; sort</a:t>
            </a:r>
          </a:p>
          <a:p>
            <a:pPr marL="366332" indent="-366332">
              <a:lnSpc>
                <a:spcPct val="90000"/>
              </a:lnSpc>
              <a:spcBef>
                <a:spcPts val="600"/>
              </a:spcBef>
              <a:spcAft>
                <a:spcPts val="600"/>
              </a:spcAft>
            </a:pPr>
            <a:r>
              <a:rPr lang="en-US" dirty="0"/>
              <a:t>Does not provide encryption for data stored on disk</a:t>
            </a:r>
          </a:p>
          <a:p>
            <a:pPr marL="366332" indent="-366332">
              <a:lnSpc>
                <a:spcPct val="90000"/>
              </a:lnSpc>
              <a:spcBef>
                <a:spcPts val="600"/>
              </a:spcBef>
              <a:spcAft>
                <a:spcPts val="600"/>
              </a:spcAft>
            </a:pPr>
            <a:r>
              <a:rPr lang="en-US" dirty="0"/>
              <a:t>Security enhanced by isolation</a:t>
            </a:r>
          </a:p>
          <a:p>
            <a:pPr>
              <a:lnSpc>
                <a:spcPct val="90000"/>
              </a:lnSpc>
              <a:spcBef>
                <a:spcPts val="600"/>
              </a:spcBef>
              <a:spcAft>
                <a:spcPts val="600"/>
              </a:spcAft>
            </a:pPr>
            <a:endParaRPr lang="en-US" dirty="0"/>
          </a:p>
        </p:txBody>
      </p:sp>
    </p:spTree>
    <p:extLst>
      <p:ext uri="{BB962C8B-B14F-4D97-AF65-F5344CB8AC3E}">
        <p14:creationId xmlns:p14="http://schemas.microsoft.com/office/powerpoint/2010/main" val="10015337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Kerberos</a:t>
            </a:r>
          </a:p>
        </p:txBody>
      </p:sp>
      <p:sp>
        <p:nvSpPr>
          <p:cNvPr id="7" name="Text Placeholder 6"/>
          <p:cNvSpPr>
            <a:spLocks noGrp="1"/>
          </p:cNvSpPr>
          <p:nvPr>
            <p:ph type="body" sz="quarter" idx="15"/>
          </p:nvPr>
        </p:nvSpPr>
        <p:spPr/>
        <p:txBody>
          <a:bodyPr/>
          <a:lstStyle/>
          <a:p>
            <a:pPr marL="366332" indent="-366332"/>
            <a:r>
              <a:rPr lang="en-US" sz="2300" dirty="0"/>
              <a:t>Client</a:t>
            </a:r>
          </a:p>
          <a:p>
            <a:pPr marL="938616" lvl="1" indent="-366332"/>
            <a:r>
              <a:rPr lang="en-US" sz="2300" dirty="0"/>
              <a:t>Desires access to a service e.g. the </a:t>
            </a:r>
            <a:r>
              <a:rPr lang="en-US" sz="2300" dirty="0" err="1"/>
              <a:t>hadoop</a:t>
            </a:r>
            <a:r>
              <a:rPr lang="en-US" sz="2300" dirty="0"/>
              <a:t> </a:t>
            </a:r>
            <a:r>
              <a:rPr lang="en-US" sz="2300" dirty="0" err="1"/>
              <a:t>fs</a:t>
            </a:r>
            <a:r>
              <a:rPr lang="en-US" sz="2300" dirty="0"/>
              <a:t> command</a:t>
            </a:r>
          </a:p>
          <a:p>
            <a:pPr marL="366332" indent="-366332"/>
            <a:r>
              <a:rPr lang="en-US" sz="2300" dirty="0"/>
              <a:t>Server providing desired network service</a:t>
            </a:r>
          </a:p>
          <a:p>
            <a:pPr marL="938616" lvl="1" indent="-366332"/>
            <a:r>
              <a:rPr lang="en-US" sz="2300" dirty="0"/>
              <a:t>Service daemon e.g. </a:t>
            </a:r>
            <a:r>
              <a:rPr lang="en-US" sz="2300" dirty="0" err="1"/>
              <a:t>NameNode</a:t>
            </a:r>
            <a:r>
              <a:rPr lang="en-US" sz="2300" dirty="0"/>
              <a:t> or </a:t>
            </a:r>
            <a:r>
              <a:rPr lang="en-US" sz="2300" dirty="0" err="1"/>
              <a:t>JobTracker</a:t>
            </a:r>
            <a:endParaRPr lang="en-US" sz="2300" dirty="0"/>
          </a:p>
          <a:p>
            <a:pPr marL="366332" indent="-366332"/>
            <a:r>
              <a:rPr lang="en-US" sz="2300" dirty="0"/>
              <a:t>The Kerberos Key Distribution Center (KDC)</a:t>
            </a:r>
          </a:p>
          <a:p>
            <a:pPr marL="938616" lvl="1" indent="-366332"/>
            <a:r>
              <a:rPr lang="en-US" sz="2300" dirty="0"/>
              <a:t>Not provided or part of </a:t>
            </a:r>
            <a:r>
              <a:rPr lang="en-US" sz="2300" dirty="0" err="1"/>
              <a:t>Hadoop</a:t>
            </a:r>
            <a:endParaRPr lang="en-US" sz="2300" dirty="0"/>
          </a:p>
          <a:p>
            <a:pPr marL="938616" lvl="1" indent="-366332"/>
            <a:r>
              <a:rPr lang="en-US" sz="2300" dirty="0"/>
              <a:t>Most Linux distributions come with the MIT Kerberos KDC</a:t>
            </a:r>
          </a:p>
          <a:p>
            <a:pPr marL="938616" lvl="1" indent="-366332"/>
            <a:r>
              <a:rPr lang="en-US" sz="2300" dirty="0"/>
              <a:t>Authenticates and authorizes a client</a:t>
            </a:r>
          </a:p>
          <a:p>
            <a:endParaRPr lang="en-US" dirty="0"/>
          </a:p>
        </p:txBody>
      </p:sp>
    </p:spTree>
    <p:extLst>
      <p:ext uri="{BB962C8B-B14F-4D97-AF65-F5344CB8AC3E}">
        <p14:creationId xmlns:p14="http://schemas.microsoft.com/office/powerpoint/2010/main" val="24802744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Hive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7148952" cy="1732565"/>
          </a:xfrm>
        </p:spPr>
        <p:txBody>
          <a:bodyPr>
            <a:noAutofit/>
          </a:bodyPr>
          <a:lstStyle/>
          <a:p>
            <a:pPr marL="366332" indent="-366332"/>
            <a:r>
              <a:rPr lang="en-US" dirty="0"/>
              <a:t>Open source Apache project originally developed at Facebook</a:t>
            </a:r>
          </a:p>
          <a:p>
            <a:pPr marL="366332" indent="-366332"/>
            <a:r>
              <a:rPr lang="en-US" dirty="0"/>
              <a:t>Many data analysts are familiar with SQL but less so with Java</a:t>
            </a:r>
          </a:p>
          <a:p>
            <a:pPr marL="366332" indent="-366332"/>
            <a:r>
              <a:rPr lang="en-US" dirty="0"/>
              <a:t>Hive lets us query data in HDFS using a SQL-like language</a:t>
            </a:r>
          </a:p>
        </p:txBody>
      </p:sp>
      <p:sp>
        <p:nvSpPr>
          <p:cNvPr id="2" name="Title 1"/>
          <p:cNvSpPr>
            <a:spLocks noGrp="1"/>
          </p:cNvSpPr>
          <p:nvPr>
            <p:ph type="title"/>
          </p:nvPr>
        </p:nvSpPr>
        <p:spPr/>
        <p:txBody>
          <a:bodyPr>
            <a:normAutofit/>
          </a:bodyPr>
          <a:lstStyle/>
          <a:p>
            <a:r>
              <a:rPr lang="en-US" dirty="0"/>
              <a:t>Hive</a:t>
            </a:r>
          </a:p>
        </p:txBody>
      </p:sp>
      <p:sp>
        <p:nvSpPr>
          <p:cNvPr id="4" name="Content Placeholder 3"/>
          <p:cNvSpPr>
            <a:spLocks noGrp="1"/>
          </p:cNvSpPr>
          <p:nvPr>
            <p:ph sz="quarter" idx="4294967295"/>
          </p:nvPr>
        </p:nvSpPr>
        <p:spPr>
          <a:xfrm>
            <a:off x="864166" y="3217338"/>
            <a:ext cx="3898114" cy="2940403"/>
          </a:xfrm>
        </p:spPr>
        <p:style>
          <a:lnRef idx="2">
            <a:schemeClr val="accent6"/>
          </a:lnRef>
          <a:fillRef idx="1">
            <a:schemeClr val="lt1"/>
          </a:fillRef>
          <a:effectRef idx="0">
            <a:schemeClr val="accent6"/>
          </a:effectRef>
          <a:fontRef idx="minor">
            <a:schemeClr val="dk1"/>
          </a:fontRef>
        </p:style>
        <p:txBody>
          <a:bodyPr>
            <a:noAutofit/>
          </a:bodyPr>
          <a:lstStyle/>
          <a:p>
            <a:pPr marL="0" indent="0">
              <a:lnSpc>
                <a:spcPct val="90000"/>
              </a:lnSpc>
              <a:buNone/>
            </a:pPr>
            <a:r>
              <a:rPr lang="en-US" dirty="0"/>
              <a:t>SELECT * from movies m</a:t>
            </a:r>
          </a:p>
          <a:p>
            <a:pPr marL="0" indent="0">
              <a:lnSpc>
                <a:spcPct val="90000"/>
              </a:lnSpc>
              <a:buNone/>
            </a:pPr>
            <a:r>
              <a:rPr lang="en-US" dirty="0"/>
              <a:t>	JOIN scores s</a:t>
            </a:r>
          </a:p>
          <a:p>
            <a:pPr marL="0" indent="0">
              <a:lnSpc>
                <a:spcPct val="90000"/>
              </a:lnSpc>
              <a:buNone/>
            </a:pPr>
            <a:r>
              <a:rPr lang="en-US" dirty="0"/>
              <a:t>	ON (m.id = </a:t>
            </a:r>
            <a:r>
              <a:rPr lang="en-US" dirty="0" err="1"/>
              <a:t>s.movie_id</a:t>
            </a:r>
            <a:r>
              <a:rPr lang="en-US" dirty="0"/>
              <a:t>)</a:t>
            </a:r>
          </a:p>
          <a:p>
            <a:pPr marL="0" indent="0">
              <a:lnSpc>
                <a:spcPct val="90000"/>
              </a:lnSpc>
              <a:buNone/>
            </a:pPr>
            <a:r>
              <a:rPr lang="en-US" dirty="0"/>
              <a:t>	WHERE </a:t>
            </a:r>
            <a:r>
              <a:rPr lang="en-US" dirty="0" err="1"/>
              <a:t>m.year</a:t>
            </a:r>
            <a:r>
              <a:rPr lang="en-US" dirty="0"/>
              <a:t> &gt; 1995</a:t>
            </a:r>
          </a:p>
          <a:p>
            <a:pPr marL="0" indent="0">
              <a:lnSpc>
                <a:spcPct val="90000"/>
              </a:lnSpc>
              <a:buNone/>
            </a:pPr>
            <a:r>
              <a:rPr lang="en-US" dirty="0"/>
              <a:t>	ORDER BY m.name DESC</a:t>
            </a:r>
          </a:p>
          <a:p>
            <a:pPr marL="0" indent="0">
              <a:lnSpc>
                <a:spcPct val="90000"/>
              </a:lnSpc>
              <a:buNone/>
            </a:pPr>
            <a:r>
              <a:rPr lang="en-US" dirty="0"/>
              <a:t>	LIMIT 50;</a:t>
            </a:r>
          </a:p>
        </p:txBody>
      </p:sp>
    </p:spTree>
    <p:extLst>
      <p:ext uri="{BB962C8B-B14F-4D97-AF65-F5344CB8AC3E}">
        <p14:creationId xmlns:p14="http://schemas.microsoft.com/office/powerpoint/2010/main" val="9557699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7787490" cy="4546800"/>
          </a:xfrm>
        </p:spPr>
        <p:txBody>
          <a:bodyPr>
            <a:noAutofit/>
          </a:bodyPr>
          <a:lstStyle/>
          <a:p>
            <a:pPr marL="366332" indent="-366332">
              <a:lnSpc>
                <a:spcPct val="120000"/>
              </a:lnSpc>
            </a:pPr>
            <a:r>
              <a:rPr lang="en-US" dirty="0"/>
              <a:t>A table in Hive represents an HDFS directory</a:t>
            </a:r>
          </a:p>
          <a:p>
            <a:pPr marL="366332" indent="-366332">
              <a:lnSpc>
                <a:spcPct val="120000"/>
              </a:lnSpc>
            </a:pPr>
            <a:r>
              <a:rPr lang="en-US" dirty="0"/>
              <a:t>Hive interprets the files in the directory as contents of the table</a:t>
            </a:r>
          </a:p>
          <a:p>
            <a:pPr marL="366332" indent="-366332">
              <a:lnSpc>
                <a:spcPct val="120000"/>
              </a:lnSpc>
            </a:pPr>
            <a:r>
              <a:rPr lang="en-US" dirty="0"/>
              <a:t>Stores delimitation information in the Hive </a:t>
            </a:r>
            <a:r>
              <a:rPr lang="en-US" dirty="0" err="1"/>
              <a:t>Metastore</a:t>
            </a:r>
            <a:endParaRPr lang="en-US" dirty="0"/>
          </a:p>
          <a:p>
            <a:pPr marL="366332" indent="-366332">
              <a:lnSpc>
                <a:spcPct val="120000"/>
              </a:lnSpc>
            </a:pPr>
            <a:r>
              <a:rPr lang="en-US" dirty="0"/>
              <a:t>The </a:t>
            </a:r>
            <a:r>
              <a:rPr lang="en-US" dirty="0" err="1"/>
              <a:t>Metastore</a:t>
            </a:r>
            <a:r>
              <a:rPr lang="en-US" dirty="0"/>
              <a:t>, by default, is on the user’s local machine</a:t>
            </a:r>
          </a:p>
          <a:p>
            <a:pPr marL="366332" indent="-366332">
              <a:lnSpc>
                <a:spcPct val="120000"/>
              </a:lnSpc>
            </a:pPr>
            <a:r>
              <a:rPr lang="en-US" dirty="0"/>
              <a:t>If multiple users will be running Hive, the Administrator should configure a shared </a:t>
            </a:r>
            <a:r>
              <a:rPr lang="en-US" dirty="0" err="1"/>
              <a:t>Metastore</a:t>
            </a:r>
            <a:r>
              <a:rPr lang="en-US" dirty="0"/>
              <a:t>, a database in an RDBMS such as MySQL</a:t>
            </a:r>
          </a:p>
          <a:p>
            <a:pPr>
              <a:lnSpc>
                <a:spcPct val="120000"/>
              </a:lnSpc>
            </a:pPr>
            <a:endParaRPr lang="en-US" dirty="0"/>
          </a:p>
        </p:txBody>
      </p:sp>
      <p:sp>
        <p:nvSpPr>
          <p:cNvPr id="2" name="Title 1"/>
          <p:cNvSpPr>
            <a:spLocks noGrp="1"/>
          </p:cNvSpPr>
          <p:nvPr>
            <p:ph type="title"/>
          </p:nvPr>
        </p:nvSpPr>
        <p:spPr/>
        <p:txBody>
          <a:bodyPr>
            <a:normAutofit/>
          </a:bodyPr>
          <a:lstStyle/>
          <a:p>
            <a:r>
              <a:rPr lang="en-US" dirty="0"/>
              <a:t>Hive</a:t>
            </a:r>
          </a:p>
        </p:txBody>
      </p:sp>
    </p:spTree>
    <p:extLst>
      <p:ext uri="{BB962C8B-B14F-4D97-AF65-F5344CB8AC3E}">
        <p14:creationId xmlns:p14="http://schemas.microsoft.com/office/powerpoint/2010/main" val="5499310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Optional but recommended when using a shared </a:t>
            </a:r>
            <a:r>
              <a:rPr lang="en-US" dirty="0" err="1"/>
              <a:t>Metastore</a:t>
            </a:r>
            <a:endParaRPr lang="en-US" dirty="0"/>
          </a:p>
          <a:p>
            <a:pPr marL="366332" indent="-366332"/>
            <a:r>
              <a:rPr lang="en-US" dirty="0"/>
              <a:t>Use the Thrift API to make calls to the Hive </a:t>
            </a:r>
            <a:r>
              <a:rPr lang="en-US" dirty="0" err="1"/>
              <a:t>Metastore</a:t>
            </a:r>
            <a:r>
              <a:rPr lang="en-US" dirty="0"/>
              <a:t> service</a:t>
            </a:r>
          </a:p>
          <a:p>
            <a:pPr marL="366332" indent="-366332"/>
            <a:r>
              <a:rPr lang="en-US" dirty="0"/>
              <a:t>The Hive </a:t>
            </a:r>
            <a:r>
              <a:rPr lang="en-US" dirty="0" err="1"/>
              <a:t>Metastore</a:t>
            </a:r>
            <a:r>
              <a:rPr lang="en-US" dirty="0"/>
              <a:t> service connects to the </a:t>
            </a:r>
            <a:r>
              <a:rPr lang="en-US" dirty="0" err="1"/>
              <a:t>Metastore</a:t>
            </a:r>
            <a:r>
              <a:rPr lang="en-US" dirty="0"/>
              <a:t> database using JDBC</a:t>
            </a:r>
          </a:p>
          <a:p>
            <a:pPr marL="366332" indent="-366332"/>
            <a:r>
              <a:rPr lang="en-US" dirty="0" err="1"/>
              <a:t>Cloudera</a:t>
            </a:r>
            <a:r>
              <a:rPr lang="en-US" dirty="0"/>
              <a:t> Impala also accesses the shared </a:t>
            </a:r>
            <a:r>
              <a:rPr lang="en-US" dirty="0" err="1"/>
              <a:t>Metastore</a:t>
            </a:r>
            <a:r>
              <a:rPr lang="en-US" dirty="0"/>
              <a:t> by calling this service</a:t>
            </a:r>
          </a:p>
        </p:txBody>
      </p:sp>
      <p:sp>
        <p:nvSpPr>
          <p:cNvPr id="2" name="Title 1"/>
          <p:cNvSpPr>
            <a:spLocks noGrp="1"/>
          </p:cNvSpPr>
          <p:nvPr>
            <p:ph type="title"/>
          </p:nvPr>
        </p:nvSpPr>
        <p:spPr/>
        <p:txBody>
          <a:bodyPr>
            <a:normAutofit/>
          </a:bodyPr>
          <a:lstStyle/>
          <a:p>
            <a:r>
              <a:rPr lang="en-US" dirty="0"/>
              <a:t>The Hive </a:t>
            </a:r>
            <a:r>
              <a:rPr lang="en-US" dirty="0" err="1"/>
              <a:t>Metastore</a:t>
            </a:r>
            <a:r>
              <a:rPr lang="en-US" dirty="0"/>
              <a:t> Service</a:t>
            </a:r>
          </a:p>
        </p:txBody>
      </p:sp>
    </p:spTree>
    <p:extLst>
      <p:ext uri="{BB962C8B-B14F-4D97-AF65-F5344CB8AC3E}">
        <p14:creationId xmlns:p14="http://schemas.microsoft.com/office/powerpoint/2010/main" val="382726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Consider both storing the data and analyzing it</a:t>
            </a:r>
          </a:p>
          <a:p>
            <a:pPr lvl="1"/>
            <a:r>
              <a:rPr lang="en-US" dirty="0"/>
              <a:t>However all of this data is valuable!</a:t>
            </a:r>
          </a:p>
          <a:p>
            <a:pPr lvl="1"/>
            <a:r>
              <a:rPr lang="en-US" dirty="0"/>
              <a:t>Marketing analysis</a:t>
            </a:r>
          </a:p>
          <a:p>
            <a:pPr lvl="1"/>
            <a:r>
              <a:rPr lang="en-US" dirty="0"/>
              <a:t>Product recommendations</a:t>
            </a:r>
          </a:p>
          <a:p>
            <a:pPr lvl="1"/>
            <a:r>
              <a:rPr lang="en-US" dirty="0"/>
              <a:t>Demand forecasting</a:t>
            </a:r>
          </a:p>
          <a:p>
            <a:pPr lvl="1"/>
            <a:r>
              <a:rPr lang="en-US" dirty="0"/>
              <a:t>Fraud detection</a:t>
            </a:r>
          </a:p>
          <a:p>
            <a:r>
              <a:rPr lang="en-US" dirty="0"/>
              <a:t>If we don’t </a:t>
            </a:r>
            <a:r>
              <a:rPr lang="en-US" dirty="0" err="1"/>
              <a:t>analyse</a:t>
            </a:r>
            <a:r>
              <a:rPr lang="en-US" dirty="0"/>
              <a:t> all of it we risk missing some key information</a:t>
            </a:r>
          </a:p>
          <a:p>
            <a:endParaRPr lang="en-US" dirty="0"/>
          </a:p>
        </p:txBody>
      </p:sp>
      <p:sp>
        <p:nvSpPr>
          <p:cNvPr id="5" name="Title 4"/>
          <p:cNvSpPr>
            <a:spLocks noGrp="1"/>
          </p:cNvSpPr>
          <p:nvPr>
            <p:ph type="title"/>
          </p:nvPr>
        </p:nvSpPr>
        <p:spPr/>
        <p:txBody>
          <a:bodyPr>
            <a:normAutofit/>
          </a:bodyPr>
          <a:lstStyle/>
          <a:p>
            <a:r>
              <a:rPr lang="en-US" dirty="0"/>
              <a:t>Scalability</a:t>
            </a:r>
          </a:p>
        </p:txBody>
      </p:sp>
    </p:spTree>
    <p:extLst>
      <p:ext uri="{BB962C8B-B14F-4D97-AF65-F5344CB8AC3E}">
        <p14:creationId xmlns:p14="http://schemas.microsoft.com/office/powerpoint/2010/main" val="14618952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0663967" cy="4546800"/>
          </a:xfrm>
        </p:spPr>
        <p:txBody>
          <a:bodyPr>
            <a:noAutofit/>
          </a:bodyPr>
          <a:lstStyle/>
          <a:p>
            <a:pPr marL="366332" indent="-366332">
              <a:lnSpc>
                <a:spcPct val="120000"/>
              </a:lnSpc>
            </a:pPr>
            <a:r>
              <a:rPr lang="en-US" dirty="0"/>
              <a:t>Hive runs on the user’s machine so it needs no Administrator input</a:t>
            </a:r>
          </a:p>
          <a:p>
            <a:pPr marL="366332" indent="-366332">
              <a:lnSpc>
                <a:spcPct val="120000"/>
              </a:lnSpc>
            </a:pPr>
            <a:r>
              <a:rPr lang="en-US" dirty="0" err="1"/>
              <a:t>sudo</a:t>
            </a:r>
            <a:r>
              <a:rPr lang="en-US" dirty="0"/>
              <a:t> [package manager] install hive</a:t>
            </a:r>
          </a:p>
          <a:p>
            <a:pPr marL="366332" indent="-366332">
              <a:lnSpc>
                <a:spcPct val="120000"/>
              </a:lnSpc>
            </a:pPr>
            <a:r>
              <a:rPr lang="en-US" dirty="0"/>
              <a:t>Configure the client so Hive can access the </a:t>
            </a:r>
            <a:r>
              <a:rPr lang="en-US" dirty="0" err="1"/>
              <a:t>Hadoop</a:t>
            </a:r>
            <a:r>
              <a:rPr lang="en-US" dirty="0"/>
              <a:t> cluster</a:t>
            </a:r>
          </a:p>
          <a:p>
            <a:pPr marL="938616" lvl="1" indent="-366332">
              <a:lnSpc>
                <a:spcPct val="120000"/>
              </a:lnSpc>
            </a:pPr>
            <a:r>
              <a:rPr lang="en-US" dirty="0"/>
              <a:t>Hive can use core-</a:t>
            </a:r>
            <a:r>
              <a:rPr lang="en-US" dirty="0" err="1"/>
              <a:t>site.xml</a:t>
            </a:r>
            <a:r>
              <a:rPr lang="en-US" dirty="0"/>
              <a:t>, yarn-</a:t>
            </a:r>
            <a:r>
              <a:rPr lang="en-US" dirty="0" err="1"/>
              <a:t>site.xml</a:t>
            </a:r>
            <a:r>
              <a:rPr lang="en-US" dirty="0"/>
              <a:t>, </a:t>
            </a:r>
            <a:r>
              <a:rPr lang="en-US" dirty="0" err="1"/>
              <a:t>mapred-site.xml</a:t>
            </a:r>
            <a:r>
              <a:rPr lang="en-US" dirty="0"/>
              <a:t> if they are already configured to access the cluster</a:t>
            </a:r>
          </a:p>
          <a:p>
            <a:pPr marL="938616" lvl="1" indent="-366332">
              <a:lnSpc>
                <a:spcPct val="120000"/>
              </a:lnSpc>
            </a:pPr>
            <a:r>
              <a:rPr lang="en-US" dirty="0"/>
              <a:t>Else, configure </a:t>
            </a:r>
            <a:r>
              <a:rPr lang="en-US" dirty="0" err="1"/>
              <a:t>fs.defaultFS</a:t>
            </a:r>
            <a:r>
              <a:rPr lang="en-US" dirty="0"/>
              <a:t> and </a:t>
            </a:r>
            <a:r>
              <a:rPr lang="en-US" dirty="0" err="1"/>
              <a:t>yarn.resourcemanager.address</a:t>
            </a:r>
            <a:r>
              <a:rPr lang="en-US" dirty="0"/>
              <a:t> in /</a:t>
            </a:r>
            <a:r>
              <a:rPr lang="en-US" dirty="0" err="1"/>
              <a:t>etc</a:t>
            </a:r>
            <a:r>
              <a:rPr lang="en-US" dirty="0"/>
              <a:t>/hive/</a:t>
            </a:r>
            <a:r>
              <a:rPr lang="en-US" dirty="0" err="1"/>
              <a:t>conf</a:t>
            </a:r>
            <a:r>
              <a:rPr lang="en-US" dirty="0"/>
              <a:t>/hive-</a:t>
            </a:r>
            <a:r>
              <a:rPr lang="en-US" dirty="0" err="1"/>
              <a:t>site.xml</a:t>
            </a:r>
            <a:endParaRPr lang="en-US" dirty="0"/>
          </a:p>
        </p:txBody>
      </p:sp>
      <p:sp>
        <p:nvSpPr>
          <p:cNvPr id="2" name="Title 1"/>
          <p:cNvSpPr>
            <a:spLocks noGrp="1"/>
          </p:cNvSpPr>
          <p:nvPr>
            <p:ph type="title"/>
          </p:nvPr>
        </p:nvSpPr>
        <p:spPr/>
        <p:txBody>
          <a:bodyPr>
            <a:normAutofit/>
          </a:bodyPr>
          <a:lstStyle/>
          <a:p>
            <a:r>
              <a:rPr lang="en-US" dirty="0"/>
              <a:t>Hive – Installation and Configuration</a:t>
            </a:r>
          </a:p>
        </p:txBody>
      </p:sp>
    </p:spTree>
    <p:extLst>
      <p:ext uri="{BB962C8B-B14F-4D97-AF65-F5344CB8AC3E}">
        <p14:creationId xmlns:p14="http://schemas.microsoft.com/office/powerpoint/2010/main" val="28474898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0697983" cy="4546800"/>
          </a:xfrm>
        </p:spPr>
        <p:txBody>
          <a:bodyPr>
            <a:noAutofit/>
          </a:bodyPr>
          <a:lstStyle/>
          <a:p>
            <a:pPr marL="439598" indent="-439598">
              <a:lnSpc>
                <a:spcPct val="120000"/>
              </a:lnSpc>
              <a:buFont typeface="+mj-lt"/>
              <a:buAutoNum type="arabicPeriod"/>
            </a:pPr>
            <a:r>
              <a:rPr lang="en-US" dirty="0"/>
              <a:t>Create a database in your RDBMS</a:t>
            </a:r>
            <a:br>
              <a:rPr lang="en-US" dirty="0"/>
            </a:br>
            <a:r>
              <a:rPr lang="en-US" dirty="0"/>
              <a:t>- CREATE DATABASE </a:t>
            </a:r>
            <a:r>
              <a:rPr lang="en-US" dirty="0" err="1"/>
              <a:t>metastore</a:t>
            </a:r>
            <a:r>
              <a:rPr lang="en-US" dirty="0"/>
              <a:t>;</a:t>
            </a:r>
          </a:p>
          <a:p>
            <a:pPr marL="439598" indent="-439598">
              <a:lnSpc>
                <a:spcPct val="120000"/>
              </a:lnSpc>
              <a:buFont typeface="+mj-lt"/>
              <a:buAutoNum type="arabicPeriod"/>
            </a:pPr>
            <a:r>
              <a:rPr lang="en-US" dirty="0"/>
              <a:t>Create a database user with appropriate privileges</a:t>
            </a:r>
            <a:br>
              <a:rPr lang="en-US" dirty="0"/>
            </a:br>
            <a:r>
              <a:rPr lang="en-US" dirty="0"/>
              <a:t>- USE </a:t>
            </a:r>
            <a:r>
              <a:rPr lang="en-US" dirty="0" err="1"/>
              <a:t>metastore</a:t>
            </a:r>
            <a:r>
              <a:rPr lang="en-US" dirty="0"/>
              <a:t>;</a:t>
            </a:r>
            <a:br>
              <a:rPr lang="en-US" dirty="0"/>
            </a:br>
            <a:r>
              <a:rPr lang="en-US" dirty="0"/>
              <a:t>	CREATE USER ‘</a:t>
            </a:r>
            <a:r>
              <a:rPr lang="en-US" dirty="0" err="1"/>
              <a:t>hiveuser</a:t>
            </a:r>
            <a:r>
              <a:rPr lang="en-US" dirty="0"/>
              <a:t>@’%’ IDENTIFIED BY ‘password’;</a:t>
            </a:r>
            <a:br>
              <a:rPr lang="en-US" dirty="0"/>
            </a:br>
            <a:r>
              <a:rPr lang="en-US" dirty="0"/>
              <a:t>	REVOKE ALL PRIVILEGES, GRANT OPTION FROM ‘</a:t>
            </a:r>
            <a:r>
              <a:rPr lang="en-US" dirty="0" err="1"/>
              <a:t>hiveuser</a:t>
            </a:r>
            <a:r>
              <a:rPr lang="en-US" dirty="0"/>
              <a:t>@’%’;</a:t>
            </a:r>
            <a:br>
              <a:rPr lang="en-US" dirty="0"/>
            </a:br>
            <a:r>
              <a:rPr lang="en-US" dirty="0"/>
              <a:t>	GRANT SELECT, INSERT, UPDATE, DELETE, LOCK TABLES, EXECUTE, 	 	 		CREATE, ALTER ON metastore.* TO ‘</a:t>
            </a:r>
            <a:r>
              <a:rPr lang="en-US" dirty="0" err="1"/>
              <a:t>hiveuser</a:t>
            </a:r>
            <a:r>
              <a:rPr lang="en-US" dirty="0"/>
              <a:t>@’%’;</a:t>
            </a:r>
          </a:p>
        </p:txBody>
      </p:sp>
      <p:sp>
        <p:nvSpPr>
          <p:cNvPr id="2" name="Title 1"/>
          <p:cNvSpPr>
            <a:spLocks noGrp="1"/>
          </p:cNvSpPr>
          <p:nvPr>
            <p:ph type="title"/>
          </p:nvPr>
        </p:nvSpPr>
        <p:spPr/>
        <p:txBody>
          <a:bodyPr>
            <a:normAutofit/>
          </a:bodyPr>
          <a:lstStyle/>
          <a:p>
            <a:r>
              <a:rPr lang="en-US" dirty="0"/>
              <a:t>Shared </a:t>
            </a:r>
            <a:r>
              <a:rPr lang="en-US" dirty="0" err="1"/>
              <a:t>Metastore</a:t>
            </a:r>
            <a:r>
              <a:rPr lang="en-US" dirty="0"/>
              <a:t> </a:t>
            </a:r>
          </a:p>
        </p:txBody>
      </p:sp>
    </p:spTree>
    <p:extLst>
      <p:ext uri="{BB962C8B-B14F-4D97-AF65-F5344CB8AC3E}">
        <p14:creationId xmlns:p14="http://schemas.microsoft.com/office/powerpoint/2010/main" val="4080604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439598" indent="-439598">
              <a:buFont typeface="+mj-lt"/>
              <a:buAutoNum type="arabicPeriod" startAt="3"/>
            </a:pPr>
            <a:r>
              <a:rPr lang="en-US" dirty="0"/>
              <a:t>Run the </a:t>
            </a:r>
            <a:r>
              <a:rPr lang="en-US" dirty="0" err="1"/>
              <a:t>schematool</a:t>
            </a:r>
            <a:r>
              <a:rPr lang="en-US" dirty="0"/>
              <a:t> utility to import the Hive </a:t>
            </a:r>
            <a:r>
              <a:rPr lang="en-US" dirty="0" err="1"/>
              <a:t>metastore</a:t>
            </a:r>
            <a:r>
              <a:rPr lang="en-US" dirty="0"/>
              <a:t> schema into the database</a:t>
            </a:r>
            <a:br>
              <a:rPr lang="en-US" dirty="0"/>
            </a:br>
            <a:r>
              <a:rPr lang="en-US" dirty="0"/>
              <a:t>- </a:t>
            </a:r>
            <a:r>
              <a:rPr lang="en-US" dirty="0" err="1"/>
              <a:t>sudo</a:t>
            </a:r>
            <a:r>
              <a:rPr lang="en-US" dirty="0"/>
              <a:t> /</a:t>
            </a:r>
            <a:r>
              <a:rPr lang="en-US" dirty="0" err="1"/>
              <a:t>usr</a:t>
            </a:r>
            <a:r>
              <a:rPr lang="en-US" dirty="0"/>
              <a:t>/lib/hive/bin/</a:t>
            </a:r>
            <a:r>
              <a:rPr lang="en-US" dirty="0" err="1"/>
              <a:t>schematool</a:t>
            </a:r>
            <a:r>
              <a:rPr lang="en-US" dirty="0"/>
              <a:t> –</a:t>
            </a:r>
            <a:r>
              <a:rPr lang="en-US" dirty="0" err="1"/>
              <a:t>dbType</a:t>
            </a:r>
            <a:r>
              <a:rPr lang="en-US" dirty="0"/>
              <a:t> </a:t>
            </a:r>
            <a:r>
              <a:rPr lang="en-US" dirty="0" err="1"/>
              <a:t>mysql</a:t>
            </a:r>
            <a:r>
              <a:rPr lang="en-US" dirty="0"/>
              <a:t> –</a:t>
            </a:r>
            <a:r>
              <a:rPr lang="en-US" dirty="0" err="1"/>
              <a:t>initSchema</a:t>
            </a:r>
            <a:endParaRPr lang="en-US" dirty="0"/>
          </a:p>
          <a:p>
            <a:pPr marL="439598" indent="-439598">
              <a:buFont typeface="+mj-lt"/>
              <a:buAutoNum type="arabicPeriod" startAt="3"/>
            </a:pPr>
            <a:r>
              <a:rPr lang="en-US" dirty="0"/>
              <a:t>Revoke the ALTER and CREATE privileges from the database user</a:t>
            </a:r>
            <a:br>
              <a:rPr lang="en-US" dirty="0"/>
            </a:br>
            <a:r>
              <a:rPr lang="en-US" dirty="0"/>
              <a:t>- REVOKE ALTER, CREATE ON metastore.* FROM ‘</a:t>
            </a:r>
            <a:r>
              <a:rPr lang="en-US" dirty="0" err="1"/>
              <a:t>hiveuser</a:t>
            </a:r>
            <a:r>
              <a:rPr lang="en-US" dirty="0"/>
              <a:t>@’%’;</a:t>
            </a:r>
          </a:p>
          <a:p>
            <a:pPr marL="439598" indent="-439598">
              <a:buFont typeface="+mj-lt"/>
              <a:buAutoNum type="arabicPeriod" startAt="3"/>
            </a:pPr>
            <a:r>
              <a:rPr lang="en-US" dirty="0"/>
              <a:t>Install and start the Hive </a:t>
            </a:r>
            <a:r>
              <a:rPr lang="en-US" dirty="0" err="1"/>
              <a:t>Metastore</a:t>
            </a:r>
            <a:r>
              <a:rPr lang="en-US" dirty="0"/>
              <a:t> service</a:t>
            </a:r>
            <a:br>
              <a:rPr lang="en-US" dirty="0"/>
            </a:br>
            <a:r>
              <a:rPr lang="en-US" dirty="0"/>
              <a:t>- </a:t>
            </a:r>
            <a:r>
              <a:rPr lang="en-US" dirty="0" err="1"/>
              <a:t>sudo</a:t>
            </a:r>
            <a:r>
              <a:rPr lang="en-US" dirty="0"/>
              <a:t> yum install hive-</a:t>
            </a:r>
            <a:r>
              <a:rPr lang="en-US" dirty="0" err="1"/>
              <a:t>metastore</a:t>
            </a:r>
            <a:br>
              <a:rPr lang="en-US" dirty="0"/>
            </a:br>
            <a:r>
              <a:rPr lang="en-US" dirty="0"/>
              <a:t>- </a:t>
            </a:r>
            <a:r>
              <a:rPr lang="en-US" dirty="0" err="1"/>
              <a:t>sudo</a:t>
            </a:r>
            <a:r>
              <a:rPr lang="en-US" dirty="0"/>
              <a:t> service hive-</a:t>
            </a:r>
            <a:r>
              <a:rPr lang="en-US" dirty="0" err="1"/>
              <a:t>metastore</a:t>
            </a:r>
            <a:r>
              <a:rPr lang="en-US" dirty="0"/>
              <a:t> start</a:t>
            </a:r>
          </a:p>
          <a:p>
            <a:pPr marL="439598" indent="-439598">
              <a:buFont typeface="+mj-lt"/>
              <a:buAutoNum type="arabicPeriod" startAt="3"/>
            </a:pPr>
            <a:r>
              <a:rPr lang="en-US" dirty="0"/>
              <a:t>Modify hive-</a:t>
            </a:r>
            <a:r>
              <a:rPr lang="en-US" dirty="0" err="1"/>
              <a:t>site.xml</a:t>
            </a:r>
            <a:r>
              <a:rPr lang="en-US" dirty="0"/>
              <a:t> on client systems to refer to the shared </a:t>
            </a:r>
            <a:r>
              <a:rPr lang="en-US" dirty="0" err="1"/>
              <a:t>Metastore</a:t>
            </a:r>
            <a:endParaRPr lang="en-US" dirty="0"/>
          </a:p>
        </p:txBody>
      </p:sp>
      <p:sp>
        <p:nvSpPr>
          <p:cNvPr id="2" name="Title 1"/>
          <p:cNvSpPr>
            <a:spLocks noGrp="1"/>
          </p:cNvSpPr>
          <p:nvPr>
            <p:ph type="title"/>
          </p:nvPr>
        </p:nvSpPr>
        <p:spPr/>
        <p:txBody>
          <a:bodyPr>
            <a:normAutofit/>
          </a:bodyPr>
          <a:lstStyle/>
          <a:p>
            <a:r>
              <a:rPr lang="en-US" dirty="0"/>
              <a:t>Shared </a:t>
            </a:r>
            <a:r>
              <a:rPr lang="en-US" dirty="0" err="1"/>
              <a:t>Metastore</a:t>
            </a:r>
            <a:r>
              <a:rPr lang="en-US" dirty="0"/>
              <a:t> </a:t>
            </a:r>
          </a:p>
        </p:txBody>
      </p:sp>
    </p:spTree>
    <p:extLst>
      <p:ext uri="{BB962C8B-B14F-4D97-AF65-F5344CB8AC3E}">
        <p14:creationId xmlns:p14="http://schemas.microsoft.com/office/powerpoint/2010/main" val="38276930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HiveServer2 uses </a:t>
            </a:r>
            <a:r>
              <a:rPr lang="en-US" dirty="0" err="1"/>
              <a:t>ZooKeeper</a:t>
            </a:r>
            <a:r>
              <a:rPr lang="en-US" dirty="0"/>
              <a:t> to support concurrency</a:t>
            </a:r>
          </a:p>
          <a:p>
            <a:pPr marL="366332" indent="-366332"/>
            <a:r>
              <a:rPr lang="en-US" dirty="0"/>
              <a:t>Install the </a:t>
            </a:r>
            <a:r>
              <a:rPr lang="en-US" dirty="0" err="1"/>
              <a:t>ZooKeeper</a:t>
            </a:r>
            <a:r>
              <a:rPr lang="en-US" dirty="0"/>
              <a:t> server on an odd number of hosts</a:t>
            </a:r>
          </a:p>
          <a:p>
            <a:pPr marL="938616" lvl="1" indent="-366332"/>
            <a:r>
              <a:rPr lang="en-US" dirty="0" err="1"/>
              <a:t>sudo</a:t>
            </a:r>
            <a:r>
              <a:rPr lang="en-US" dirty="0"/>
              <a:t> yum install zookeeper-server</a:t>
            </a:r>
          </a:p>
          <a:p>
            <a:pPr marL="366332" indent="-366332"/>
            <a:r>
              <a:rPr lang="en-US" dirty="0" err="1"/>
              <a:t>Initialise</a:t>
            </a:r>
            <a:r>
              <a:rPr lang="en-US" dirty="0"/>
              <a:t> a data directory on each host that will run a </a:t>
            </a:r>
            <a:r>
              <a:rPr lang="en-US" dirty="0" err="1"/>
              <a:t>ZooKeeper</a:t>
            </a:r>
            <a:r>
              <a:rPr lang="en-US" dirty="0"/>
              <a:t> server</a:t>
            </a:r>
          </a:p>
          <a:p>
            <a:pPr marL="938616" lvl="1" indent="-366332"/>
            <a:r>
              <a:rPr lang="en-US" dirty="0" err="1"/>
              <a:t>sudo</a:t>
            </a:r>
            <a:r>
              <a:rPr lang="en-US" dirty="0"/>
              <a:t> service zookeeper-server </a:t>
            </a:r>
            <a:r>
              <a:rPr lang="en-US" dirty="0" err="1"/>
              <a:t>init</a:t>
            </a:r>
            <a:r>
              <a:rPr lang="en-US" dirty="0"/>
              <a:t> –</a:t>
            </a:r>
            <a:r>
              <a:rPr lang="en-US" dirty="0" err="1"/>
              <a:t>myid</a:t>
            </a:r>
            <a:r>
              <a:rPr lang="en-US" dirty="0"/>
              <a:t> </a:t>
            </a:r>
            <a:r>
              <a:rPr lang="en-US" i="1" dirty="0"/>
              <a:t>n</a:t>
            </a:r>
          </a:p>
          <a:p>
            <a:pPr marL="938616" lvl="1" indent="-366332"/>
            <a:r>
              <a:rPr lang="en-US" dirty="0"/>
              <a:t>Creates a file named </a:t>
            </a:r>
            <a:r>
              <a:rPr lang="en-US" dirty="0" err="1"/>
              <a:t>myid</a:t>
            </a:r>
            <a:r>
              <a:rPr lang="en-US" dirty="0"/>
              <a:t> in the </a:t>
            </a:r>
            <a:r>
              <a:rPr lang="en-US" dirty="0" err="1"/>
              <a:t>ZooKeeper</a:t>
            </a:r>
            <a:r>
              <a:rPr lang="en-US" dirty="0"/>
              <a:t> data directory that has a single number identifier</a:t>
            </a:r>
          </a:p>
          <a:p>
            <a:pPr marL="366332" indent="-366332"/>
            <a:r>
              <a:rPr lang="en-US" dirty="0"/>
              <a:t>Create a </a:t>
            </a:r>
            <a:r>
              <a:rPr lang="en-US" dirty="0" err="1"/>
              <a:t>ZooKeeper</a:t>
            </a:r>
            <a:r>
              <a:rPr lang="en-US" dirty="0"/>
              <a:t> configuration file on each host in /</a:t>
            </a:r>
            <a:r>
              <a:rPr lang="en-US" dirty="0" err="1"/>
              <a:t>etc</a:t>
            </a:r>
            <a:r>
              <a:rPr lang="en-US" dirty="0"/>
              <a:t>/zookeeper/</a:t>
            </a:r>
            <a:r>
              <a:rPr lang="en-US" dirty="0" err="1"/>
              <a:t>conf</a:t>
            </a:r>
            <a:r>
              <a:rPr lang="en-US" dirty="0"/>
              <a:t>/</a:t>
            </a:r>
            <a:r>
              <a:rPr lang="en-US" dirty="0" err="1"/>
              <a:t>zoo.cfg</a:t>
            </a:r>
            <a:endParaRPr lang="en-US" dirty="0"/>
          </a:p>
          <a:p>
            <a:pPr marL="366332" indent="-366332"/>
            <a:r>
              <a:rPr lang="en-US" dirty="0"/>
              <a:t>Start the </a:t>
            </a:r>
            <a:r>
              <a:rPr lang="en-US" dirty="0" err="1"/>
              <a:t>ZooKeeper</a:t>
            </a:r>
            <a:r>
              <a:rPr lang="en-US" dirty="0"/>
              <a:t> server</a:t>
            </a:r>
          </a:p>
          <a:p>
            <a:pPr marL="938616" lvl="1" indent="-366332"/>
            <a:r>
              <a:rPr lang="en-US" dirty="0" err="1"/>
              <a:t>sudo</a:t>
            </a:r>
            <a:r>
              <a:rPr lang="en-US" dirty="0"/>
              <a:t> service zookeeper-server start</a:t>
            </a:r>
          </a:p>
        </p:txBody>
      </p:sp>
      <p:sp>
        <p:nvSpPr>
          <p:cNvPr id="2" name="Title 1"/>
          <p:cNvSpPr>
            <a:spLocks noGrp="1"/>
          </p:cNvSpPr>
          <p:nvPr>
            <p:ph type="title"/>
          </p:nvPr>
        </p:nvSpPr>
        <p:spPr/>
        <p:txBody>
          <a:bodyPr>
            <a:normAutofit/>
          </a:bodyPr>
          <a:lstStyle/>
          <a:p>
            <a:r>
              <a:rPr lang="en-US" dirty="0" err="1"/>
              <a:t>ZooKeeper</a:t>
            </a:r>
            <a:endParaRPr lang="en-US" dirty="0"/>
          </a:p>
        </p:txBody>
      </p:sp>
    </p:spTree>
    <p:extLst>
      <p:ext uri="{BB962C8B-B14F-4D97-AF65-F5344CB8AC3E}">
        <p14:creationId xmlns:p14="http://schemas.microsoft.com/office/powerpoint/2010/main" val="12000384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r>
              <a:rPr lang="en-US" dirty="0" err="1"/>
              <a:t>tickTime</a:t>
            </a:r>
            <a:r>
              <a:rPr lang="en-US" dirty="0"/>
              <a:t>=2000</a:t>
            </a:r>
          </a:p>
          <a:p>
            <a:r>
              <a:rPr lang="en-US" dirty="0" err="1"/>
              <a:t>clientPort</a:t>
            </a:r>
            <a:r>
              <a:rPr lang="en-US" dirty="0"/>
              <a:t>=2181</a:t>
            </a:r>
          </a:p>
          <a:p>
            <a:r>
              <a:rPr lang="en-US" dirty="0" err="1"/>
              <a:t>initLimit</a:t>
            </a:r>
            <a:r>
              <a:rPr lang="en-US" dirty="0"/>
              <a:t>=10</a:t>
            </a:r>
          </a:p>
          <a:p>
            <a:r>
              <a:rPr lang="en-US" dirty="0" err="1"/>
              <a:t>syncLimit</a:t>
            </a:r>
            <a:r>
              <a:rPr lang="en-US" dirty="0"/>
              <a:t>=2</a:t>
            </a:r>
          </a:p>
          <a:p>
            <a:r>
              <a:rPr lang="en-US" dirty="0" err="1"/>
              <a:t>dataDir</a:t>
            </a:r>
            <a:r>
              <a:rPr lang="en-US" dirty="0"/>
              <a:t>=/</a:t>
            </a:r>
            <a:r>
              <a:rPr lang="en-US" dirty="0" err="1"/>
              <a:t>var</a:t>
            </a:r>
            <a:r>
              <a:rPr lang="en-US" dirty="0"/>
              <a:t>/lib/zookeeper</a:t>
            </a:r>
          </a:p>
          <a:p>
            <a:r>
              <a:rPr lang="en-US" dirty="0"/>
              <a:t>server.1.elephant.example.com:2888:3888</a:t>
            </a:r>
          </a:p>
          <a:p>
            <a:r>
              <a:rPr lang="en-US" dirty="0"/>
              <a:t>server.2.tiger.example.com:2888:3888</a:t>
            </a:r>
          </a:p>
          <a:p>
            <a:r>
              <a:rPr lang="en-US" dirty="0"/>
              <a:t>server.3.horse.example.com:2888:3888</a:t>
            </a:r>
          </a:p>
        </p:txBody>
      </p:sp>
      <p:sp>
        <p:nvSpPr>
          <p:cNvPr id="2" name="Title 1"/>
          <p:cNvSpPr>
            <a:spLocks noGrp="1"/>
          </p:cNvSpPr>
          <p:nvPr>
            <p:ph type="title"/>
          </p:nvPr>
        </p:nvSpPr>
        <p:spPr/>
        <p:txBody>
          <a:bodyPr>
            <a:normAutofit/>
          </a:bodyPr>
          <a:lstStyle/>
          <a:p>
            <a:r>
              <a:rPr lang="en-US" dirty="0" err="1"/>
              <a:t>zoo.cfg</a:t>
            </a:r>
            <a:endParaRPr lang="en-US" dirty="0"/>
          </a:p>
        </p:txBody>
      </p:sp>
      <p:cxnSp>
        <p:nvCxnSpPr>
          <p:cNvPr id="9" name="Straight Arrow Connector 8"/>
          <p:cNvCxnSpPr/>
          <p:nvPr/>
        </p:nvCxnSpPr>
        <p:spPr>
          <a:xfrm flipH="1" flipV="1">
            <a:off x="2101040" y="5601567"/>
            <a:ext cx="736121" cy="558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37160" y="6011879"/>
            <a:ext cx="6429299" cy="272259"/>
          </a:xfrm>
          <a:prstGeom prst="rect">
            <a:avLst/>
          </a:prstGeom>
          <a:noFill/>
        </p:spPr>
        <p:txBody>
          <a:bodyPr wrap="square" lIns="117226" tIns="58613" rIns="117226" bIns="58613" rtlCol="0">
            <a:spAutoFit/>
          </a:bodyPr>
          <a:lstStyle/>
          <a:p>
            <a:r>
              <a:rPr lang="en-GB" dirty="0"/>
              <a:t>Server ID matches the number in the --</a:t>
            </a:r>
            <a:r>
              <a:rPr lang="en-GB" dirty="0" err="1"/>
              <a:t>myid</a:t>
            </a:r>
            <a:r>
              <a:rPr lang="en-GB" dirty="0"/>
              <a:t> argument shown on the previous slide</a:t>
            </a:r>
          </a:p>
        </p:txBody>
      </p:sp>
    </p:spTree>
    <p:extLst>
      <p:ext uri="{BB962C8B-B14F-4D97-AF65-F5344CB8AC3E}">
        <p14:creationId xmlns:p14="http://schemas.microsoft.com/office/powerpoint/2010/main" val="34692778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r>
              <a:rPr lang="en-US" dirty="0" err="1"/>
              <a:t>sudo</a:t>
            </a:r>
            <a:r>
              <a:rPr lang="en-US" dirty="0"/>
              <a:t> yum install hive-server2</a:t>
            </a:r>
          </a:p>
          <a:p>
            <a:r>
              <a:rPr lang="en-US" dirty="0"/>
              <a:t>Set HADOOP_MAPRED_HOME in /</a:t>
            </a:r>
            <a:r>
              <a:rPr lang="en-US" dirty="0" err="1"/>
              <a:t>etc</a:t>
            </a:r>
            <a:r>
              <a:rPr lang="en-US" dirty="0"/>
              <a:t>/default/hive-server2</a:t>
            </a:r>
          </a:p>
          <a:p>
            <a:r>
              <a:rPr lang="en-US" dirty="0"/>
              <a:t>Configure the HiveServer2 Table Lock Manager in hive-</a:t>
            </a:r>
            <a:r>
              <a:rPr lang="en-US" dirty="0" err="1"/>
              <a:t>site.xml</a:t>
            </a:r>
            <a:endParaRPr lang="en-US" dirty="0"/>
          </a:p>
          <a:p>
            <a:endParaRPr lang="en-US" dirty="0"/>
          </a:p>
          <a:p>
            <a:endParaRPr lang="en-US" dirty="0"/>
          </a:p>
          <a:p>
            <a:endParaRPr lang="en-US" dirty="0"/>
          </a:p>
          <a:p>
            <a:endParaRPr lang="en-US" dirty="0"/>
          </a:p>
          <a:p>
            <a:r>
              <a:rPr lang="en-US" dirty="0" err="1"/>
              <a:t>sudo</a:t>
            </a:r>
            <a:r>
              <a:rPr lang="en-US" dirty="0"/>
              <a:t> service hive-server2 start</a:t>
            </a:r>
          </a:p>
        </p:txBody>
      </p:sp>
      <p:sp>
        <p:nvSpPr>
          <p:cNvPr id="7" name="Title 6"/>
          <p:cNvSpPr>
            <a:spLocks noGrp="1"/>
          </p:cNvSpPr>
          <p:nvPr>
            <p:ph type="title"/>
          </p:nvPr>
        </p:nvSpPr>
        <p:spPr/>
        <p:txBody>
          <a:bodyPr>
            <a:normAutofit/>
          </a:bodyPr>
          <a:lstStyle/>
          <a:p>
            <a:r>
              <a:rPr lang="en-US" dirty="0"/>
              <a:t>Installing and Configuring HiveServer2</a:t>
            </a:r>
          </a:p>
        </p:txBody>
      </p:sp>
      <p:graphicFrame>
        <p:nvGraphicFramePr>
          <p:cNvPr id="2" name="Table 1"/>
          <p:cNvGraphicFramePr>
            <a:graphicFrameLocks noGrp="1"/>
          </p:cNvGraphicFramePr>
          <p:nvPr>
            <p:extLst>
              <p:ext uri="{D42A27DB-BD31-4B8C-83A1-F6EECF244321}">
                <p14:modId xmlns:p14="http://schemas.microsoft.com/office/powerpoint/2010/main" val="2383584611"/>
              </p:ext>
            </p:extLst>
          </p:nvPr>
        </p:nvGraphicFramePr>
        <p:xfrm>
          <a:off x="785707" y="3305587"/>
          <a:ext cx="10601160" cy="1316736"/>
        </p:xfrm>
        <a:graphic>
          <a:graphicData uri="http://schemas.openxmlformats.org/drawingml/2006/table">
            <a:tbl>
              <a:tblPr firstRow="1" bandRow="1">
                <a:tableStyleId>{93296810-A885-4BE3-A3E7-6D5BEEA58F35}</a:tableStyleId>
              </a:tblPr>
              <a:tblGrid>
                <a:gridCol w="5300580">
                  <a:extLst>
                    <a:ext uri="{9D8B030D-6E8A-4147-A177-3AD203B41FA5}">
                      <a16:colId xmlns:a16="http://schemas.microsoft.com/office/drawing/2014/main" val="20000"/>
                    </a:ext>
                  </a:extLst>
                </a:gridCol>
                <a:gridCol w="5300580">
                  <a:extLst>
                    <a:ext uri="{9D8B030D-6E8A-4147-A177-3AD203B41FA5}">
                      <a16:colId xmlns:a16="http://schemas.microsoft.com/office/drawing/2014/main" val="20001"/>
                    </a:ext>
                  </a:extLst>
                </a:gridCol>
              </a:tblGrid>
              <a:tr h="438912">
                <a:tc>
                  <a:txBody>
                    <a:bodyPr/>
                    <a:lstStyle/>
                    <a:p>
                      <a:r>
                        <a:rPr lang="en-GB" sz="1800" dirty="0"/>
                        <a:t>Property</a:t>
                      </a:r>
                    </a:p>
                  </a:txBody>
                  <a:tcPr marL="121920" marR="121920" marT="54864" marB="54864"/>
                </a:tc>
                <a:tc>
                  <a:txBody>
                    <a:bodyPr/>
                    <a:lstStyle/>
                    <a:p>
                      <a:r>
                        <a:rPr lang="en-GB" sz="1800" dirty="0"/>
                        <a:t>Sample value</a:t>
                      </a:r>
                    </a:p>
                  </a:txBody>
                  <a:tcPr marL="121920" marR="121920" marT="54864" marB="54864"/>
                </a:tc>
                <a:extLst>
                  <a:ext uri="{0D108BD9-81ED-4DB2-BD59-A6C34878D82A}">
                    <a16:rowId xmlns:a16="http://schemas.microsoft.com/office/drawing/2014/main" val="10000"/>
                  </a:ext>
                </a:extLst>
              </a:tr>
              <a:tr h="438912">
                <a:tc>
                  <a:txBody>
                    <a:bodyPr/>
                    <a:lstStyle/>
                    <a:p>
                      <a:r>
                        <a:rPr lang="en-GB" sz="1800" dirty="0" err="1"/>
                        <a:t>hive.support.concurrency</a:t>
                      </a:r>
                      <a:endParaRPr lang="en-GB" sz="1800" dirty="0"/>
                    </a:p>
                  </a:txBody>
                  <a:tcPr marL="121920" marR="121920" marT="54864" marB="54864"/>
                </a:tc>
                <a:tc>
                  <a:txBody>
                    <a:bodyPr/>
                    <a:lstStyle/>
                    <a:p>
                      <a:r>
                        <a:rPr lang="en-GB" sz="1800" dirty="0"/>
                        <a:t>true</a:t>
                      </a:r>
                    </a:p>
                  </a:txBody>
                  <a:tcPr marL="121920" marR="121920" marT="54864" marB="54864"/>
                </a:tc>
                <a:extLst>
                  <a:ext uri="{0D108BD9-81ED-4DB2-BD59-A6C34878D82A}">
                    <a16:rowId xmlns:a16="http://schemas.microsoft.com/office/drawing/2014/main" val="10001"/>
                  </a:ext>
                </a:extLst>
              </a:tr>
              <a:tr h="438912">
                <a:tc>
                  <a:txBody>
                    <a:bodyPr/>
                    <a:lstStyle/>
                    <a:p>
                      <a:r>
                        <a:rPr lang="en-GB" sz="1800" dirty="0" err="1"/>
                        <a:t>hive.zookeeper.quorum</a:t>
                      </a:r>
                      <a:endParaRPr lang="en-GB" sz="1800" dirty="0"/>
                    </a:p>
                  </a:txBody>
                  <a:tcPr marL="121920" marR="121920" marT="54864" marB="54864"/>
                </a:tc>
                <a:tc>
                  <a:txBody>
                    <a:bodyPr/>
                    <a:lstStyle/>
                    <a:p>
                      <a:r>
                        <a:rPr lang="en-GB" sz="1800" dirty="0" err="1"/>
                        <a:t>elephant,tiger,horse</a:t>
                      </a:r>
                      <a:endParaRPr lang="en-GB" sz="1800" dirty="0"/>
                    </a:p>
                  </a:txBody>
                  <a:tcPr marL="121920" marR="121920" marT="54864" marB="5486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95393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Impala</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1" y="1544760"/>
            <a:ext cx="9321962" cy="4546800"/>
          </a:xfrm>
        </p:spPr>
        <p:txBody>
          <a:bodyPr>
            <a:noAutofit/>
          </a:bodyPr>
          <a:lstStyle/>
          <a:p>
            <a:pPr marL="366332" indent="-366332">
              <a:lnSpc>
                <a:spcPct val="120000"/>
              </a:lnSpc>
            </a:pPr>
            <a:r>
              <a:rPr lang="en-US" dirty="0"/>
              <a:t>Querying data in HDFS using </a:t>
            </a:r>
            <a:r>
              <a:rPr lang="en-US" dirty="0" err="1"/>
              <a:t>HiveQL</a:t>
            </a:r>
            <a:endParaRPr lang="en-US" dirty="0"/>
          </a:p>
          <a:p>
            <a:pPr marL="366332" indent="-366332">
              <a:lnSpc>
                <a:spcPct val="120000"/>
              </a:lnSpc>
            </a:pPr>
            <a:r>
              <a:rPr lang="en-US" dirty="0"/>
              <a:t>Uses the same shared </a:t>
            </a:r>
            <a:r>
              <a:rPr lang="en-US" dirty="0" err="1"/>
              <a:t>Metastore</a:t>
            </a:r>
            <a:r>
              <a:rPr lang="en-US" dirty="0"/>
              <a:t> as Hive</a:t>
            </a:r>
          </a:p>
          <a:p>
            <a:pPr marL="366332" indent="-366332">
              <a:lnSpc>
                <a:spcPct val="120000"/>
              </a:lnSpc>
            </a:pPr>
            <a:r>
              <a:rPr lang="en-US" dirty="0"/>
              <a:t>Does not turn queries into </a:t>
            </a:r>
            <a:r>
              <a:rPr lang="en-US" dirty="0" err="1"/>
              <a:t>MapReduce</a:t>
            </a:r>
            <a:r>
              <a:rPr lang="en-US" dirty="0"/>
              <a:t> jobs</a:t>
            </a:r>
          </a:p>
          <a:p>
            <a:pPr marL="366332" indent="-366332">
              <a:lnSpc>
                <a:spcPct val="120000"/>
              </a:lnSpc>
            </a:pPr>
            <a:r>
              <a:rPr lang="en-US" dirty="0"/>
              <a:t>Impala queries run on their own set of daemons on the </a:t>
            </a:r>
            <a:r>
              <a:rPr lang="en-US" dirty="0" err="1"/>
              <a:t>Hadoop</a:t>
            </a:r>
            <a:r>
              <a:rPr lang="en-US" dirty="0"/>
              <a:t> cluster</a:t>
            </a:r>
          </a:p>
          <a:p>
            <a:pPr marL="366332" indent="-366332">
              <a:lnSpc>
                <a:spcPct val="120000"/>
              </a:lnSpc>
            </a:pPr>
            <a:r>
              <a:rPr lang="en-US" dirty="0"/>
              <a:t>Impala Servers should reside on each </a:t>
            </a:r>
            <a:r>
              <a:rPr lang="en-US" dirty="0" err="1"/>
              <a:t>DataNode</a:t>
            </a:r>
            <a:r>
              <a:rPr lang="en-US" dirty="0"/>
              <a:t> host and can coexist with </a:t>
            </a:r>
            <a:r>
              <a:rPr lang="en-US" dirty="0" err="1"/>
              <a:t>NodeManagers</a:t>
            </a:r>
            <a:r>
              <a:rPr lang="en-US" dirty="0"/>
              <a:t> if you are also running </a:t>
            </a:r>
            <a:r>
              <a:rPr lang="en-US" dirty="0" err="1"/>
              <a:t>MapReduce</a:t>
            </a:r>
            <a:endParaRPr lang="en-US" dirty="0"/>
          </a:p>
          <a:p>
            <a:pPr marL="366332" indent="-366332">
              <a:lnSpc>
                <a:spcPct val="120000"/>
              </a:lnSpc>
            </a:pPr>
            <a:r>
              <a:rPr lang="en-US" dirty="0"/>
              <a:t>One Impala State Store and one Impala Catalog Server per cluster – very lightweight and can co-locate with </a:t>
            </a:r>
            <a:r>
              <a:rPr lang="en-US" dirty="0" err="1"/>
              <a:t>NameNode</a:t>
            </a:r>
            <a:r>
              <a:rPr lang="en-US" dirty="0"/>
              <a:t> or Secondary </a:t>
            </a:r>
            <a:r>
              <a:rPr lang="en-US" dirty="0" err="1"/>
              <a:t>NameNode</a:t>
            </a:r>
            <a:endParaRPr lang="en-US" dirty="0"/>
          </a:p>
          <a:p>
            <a:pPr marL="366332" indent="-366332">
              <a:lnSpc>
                <a:spcPct val="120000"/>
              </a:lnSpc>
            </a:pPr>
            <a:r>
              <a:rPr lang="en-US" dirty="0"/>
              <a:t>Significantly faster than Hive</a:t>
            </a:r>
          </a:p>
        </p:txBody>
      </p:sp>
      <p:sp>
        <p:nvSpPr>
          <p:cNvPr id="2" name="Title 1"/>
          <p:cNvSpPr>
            <a:spLocks noGrp="1"/>
          </p:cNvSpPr>
          <p:nvPr>
            <p:ph type="title"/>
          </p:nvPr>
        </p:nvSpPr>
        <p:spPr/>
        <p:txBody>
          <a:bodyPr>
            <a:normAutofit/>
          </a:bodyPr>
          <a:lstStyle/>
          <a:p>
            <a:r>
              <a:rPr lang="en-US" dirty="0"/>
              <a:t>Impala</a:t>
            </a:r>
          </a:p>
        </p:txBody>
      </p:sp>
    </p:spTree>
    <p:extLst>
      <p:ext uri="{BB962C8B-B14F-4D97-AF65-F5344CB8AC3E}">
        <p14:creationId xmlns:p14="http://schemas.microsoft.com/office/powerpoint/2010/main" val="1556743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0415494" cy="4546800"/>
          </a:xfrm>
        </p:spPr>
        <p:txBody>
          <a:bodyPr>
            <a:noAutofit/>
          </a:bodyPr>
          <a:lstStyle/>
          <a:p>
            <a:pPr marL="439598" indent="-439598">
              <a:lnSpc>
                <a:spcPct val="120000"/>
              </a:lnSpc>
              <a:buFont typeface="+mj-lt"/>
              <a:buAutoNum type="arabicPeriod"/>
            </a:pPr>
            <a:r>
              <a:rPr lang="en-US" dirty="0"/>
              <a:t>Install the Impala software</a:t>
            </a:r>
          </a:p>
          <a:p>
            <a:pPr marL="439598" indent="-439598">
              <a:lnSpc>
                <a:spcPct val="120000"/>
              </a:lnSpc>
              <a:buFont typeface="+mj-lt"/>
              <a:buAutoNum type="arabicPeriod"/>
            </a:pPr>
            <a:r>
              <a:rPr lang="en-US" dirty="0"/>
              <a:t>Configure HDFS for performance</a:t>
            </a:r>
          </a:p>
          <a:p>
            <a:pPr marL="439598" indent="-439598">
              <a:lnSpc>
                <a:spcPct val="120000"/>
              </a:lnSpc>
              <a:buFont typeface="+mj-lt"/>
              <a:buAutoNum type="arabicPeriod"/>
            </a:pPr>
            <a:r>
              <a:rPr lang="en-US" dirty="0"/>
              <a:t>Restart all </a:t>
            </a:r>
            <a:r>
              <a:rPr lang="en-US" dirty="0" err="1"/>
              <a:t>DataNodes</a:t>
            </a:r>
            <a:endParaRPr lang="en-US" dirty="0"/>
          </a:p>
          <a:p>
            <a:pPr marL="439598" indent="-439598">
              <a:lnSpc>
                <a:spcPct val="120000"/>
              </a:lnSpc>
              <a:buFont typeface="+mj-lt"/>
              <a:buAutoNum type="arabicPeriod"/>
            </a:pPr>
            <a:r>
              <a:rPr lang="en-US" dirty="0"/>
              <a:t>If necessary, configure hive-</a:t>
            </a:r>
            <a:r>
              <a:rPr lang="en-US" dirty="0" err="1"/>
              <a:t>site.xml</a:t>
            </a:r>
            <a:r>
              <a:rPr lang="en-US" dirty="0"/>
              <a:t> for the shared Hive </a:t>
            </a:r>
            <a:r>
              <a:rPr lang="en-US" dirty="0" err="1"/>
              <a:t>Metastore</a:t>
            </a:r>
            <a:endParaRPr lang="en-US" dirty="0"/>
          </a:p>
          <a:p>
            <a:pPr marL="439598" indent="-439598">
              <a:lnSpc>
                <a:spcPct val="120000"/>
              </a:lnSpc>
              <a:buFont typeface="+mj-lt"/>
              <a:buAutoNum type="arabicPeriod"/>
            </a:pPr>
            <a:r>
              <a:rPr lang="en-US" dirty="0"/>
              <a:t>Copy hive-</a:t>
            </a:r>
            <a:r>
              <a:rPr lang="en-US" dirty="0" err="1"/>
              <a:t>site.xml</a:t>
            </a:r>
            <a:r>
              <a:rPr lang="en-US" dirty="0"/>
              <a:t>, core-</a:t>
            </a:r>
            <a:r>
              <a:rPr lang="en-US" dirty="0" err="1"/>
              <a:t>site.xml</a:t>
            </a:r>
            <a:r>
              <a:rPr lang="en-US" dirty="0"/>
              <a:t>, </a:t>
            </a:r>
            <a:r>
              <a:rPr lang="en-US" dirty="0" err="1"/>
              <a:t>hdfs-site.xml</a:t>
            </a:r>
            <a:r>
              <a:rPr lang="en-US" dirty="0"/>
              <a:t> and log4j.properties to /</a:t>
            </a:r>
            <a:r>
              <a:rPr lang="en-US" dirty="0" err="1"/>
              <a:t>etc</a:t>
            </a:r>
            <a:r>
              <a:rPr lang="en-US" dirty="0"/>
              <a:t>/impala/</a:t>
            </a:r>
            <a:r>
              <a:rPr lang="en-US" dirty="0" err="1"/>
              <a:t>conf</a:t>
            </a:r>
            <a:r>
              <a:rPr lang="en-US" dirty="0"/>
              <a:t> on all hosts that will run Impala Servers</a:t>
            </a:r>
          </a:p>
          <a:p>
            <a:pPr marL="439598" indent="-439598">
              <a:lnSpc>
                <a:spcPct val="120000"/>
              </a:lnSpc>
              <a:buFont typeface="+mj-lt"/>
              <a:buAutoNum type="arabicPeriod"/>
            </a:pPr>
            <a:r>
              <a:rPr lang="en-US" dirty="0"/>
              <a:t>Configure startup options in /</a:t>
            </a:r>
            <a:r>
              <a:rPr lang="en-US" dirty="0" err="1"/>
              <a:t>etc</a:t>
            </a:r>
            <a:r>
              <a:rPr lang="en-US" dirty="0"/>
              <a:t>/default/impala on all hosts that will run the Impala State Store Server or Impala Catalog Server</a:t>
            </a:r>
          </a:p>
          <a:p>
            <a:pPr marL="439598" indent="-439598">
              <a:lnSpc>
                <a:spcPct val="120000"/>
              </a:lnSpc>
              <a:buFont typeface="+mj-lt"/>
              <a:buAutoNum type="arabicPeriod"/>
            </a:pPr>
            <a:r>
              <a:rPr lang="en-US" dirty="0"/>
              <a:t>Start the Impala Servers, the Impala State Store Server and the Impala Catalog Server</a:t>
            </a:r>
          </a:p>
        </p:txBody>
      </p:sp>
      <p:sp>
        <p:nvSpPr>
          <p:cNvPr id="2" name="Title 1"/>
          <p:cNvSpPr>
            <a:spLocks noGrp="1"/>
          </p:cNvSpPr>
          <p:nvPr>
            <p:ph type="title"/>
          </p:nvPr>
        </p:nvSpPr>
        <p:spPr/>
        <p:txBody>
          <a:bodyPr>
            <a:normAutofit/>
          </a:bodyPr>
          <a:lstStyle/>
          <a:p>
            <a:r>
              <a:rPr lang="en-US" dirty="0"/>
              <a:t>Installing, Configuring and Starting Impala</a:t>
            </a:r>
          </a:p>
        </p:txBody>
      </p:sp>
    </p:spTree>
    <p:extLst>
      <p:ext uri="{BB962C8B-B14F-4D97-AF65-F5344CB8AC3E}">
        <p14:creationId xmlns:p14="http://schemas.microsoft.com/office/powerpoint/2010/main" val="3087580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r>
              <a:rPr lang="en-US" dirty="0"/>
              <a:t>Install the Impala Server on all hosts running </a:t>
            </a:r>
            <a:r>
              <a:rPr lang="en-US" dirty="0" err="1"/>
              <a:t>DataNodes</a:t>
            </a:r>
            <a:endParaRPr lang="en-US" dirty="0"/>
          </a:p>
          <a:p>
            <a:pPr lvl="1"/>
            <a:r>
              <a:rPr lang="en-US" dirty="0" err="1"/>
              <a:t>sudo</a:t>
            </a:r>
            <a:r>
              <a:rPr lang="en-US" dirty="0"/>
              <a:t> yum install impala-server</a:t>
            </a:r>
          </a:p>
          <a:p>
            <a:r>
              <a:rPr lang="en-US" dirty="0"/>
              <a:t>Install the Impala State Store Server on a single host</a:t>
            </a:r>
          </a:p>
          <a:p>
            <a:pPr lvl="1"/>
            <a:r>
              <a:rPr lang="en-US" dirty="0" err="1"/>
              <a:t>sudo</a:t>
            </a:r>
            <a:r>
              <a:rPr lang="en-US" dirty="0"/>
              <a:t> yum install impala-state-store</a:t>
            </a:r>
          </a:p>
          <a:p>
            <a:r>
              <a:rPr lang="en-US" dirty="0"/>
              <a:t>Install the Impala Catalog Server on the same host as above</a:t>
            </a:r>
          </a:p>
          <a:p>
            <a:pPr lvl="1"/>
            <a:r>
              <a:rPr lang="en-US" dirty="0" err="1"/>
              <a:t>sudo</a:t>
            </a:r>
            <a:r>
              <a:rPr lang="en-US" dirty="0"/>
              <a:t> yum install impala-catalog</a:t>
            </a:r>
          </a:p>
          <a:p>
            <a:r>
              <a:rPr lang="en-US" dirty="0"/>
              <a:t>Install the Impala shell on clients</a:t>
            </a:r>
          </a:p>
          <a:p>
            <a:pPr lvl="1"/>
            <a:r>
              <a:rPr lang="en-US" dirty="0" err="1"/>
              <a:t>sudo</a:t>
            </a:r>
            <a:r>
              <a:rPr lang="en-US" dirty="0"/>
              <a:t> yum install impala-shell</a:t>
            </a:r>
          </a:p>
        </p:txBody>
      </p:sp>
      <p:sp>
        <p:nvSpPr>
          <p:cNvPr id="2" name="Title 1"/>
          <p:cNvSpPr>
            <a:spLocks noGrp="1"/>
          </p:cNvSpPr>
          <p:nvPr>
            <p:ph type="title"/>
          </p:nvPr>
        </p:nvSpPr>
        <p:spPr/>
        <p:txBody>
          <a:bodyPr>
            <a:normAutofit/>
          </a:bodyPr>
          <a:lstStyle/>
          <a:p>
            <a:r>
              <a:rPr lang="en-US" dirty="0"/>
              <a:t>Installing Impala</a:t>
            </a:r>
          </a:p>
        </p:txBody>
      </p:sp>
    </p:spTree>
    <p:extLst>
      <p:ext uri="{BB962C8B-B14F-4D97-AF65-F5344CB8AC3E}">
        <p14:creationId xmlns:p14="http://schemas.microsoft.com/office/powerpoint/2010/main" val="110445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Distributed systems</a:t>
            </a:r>
          </a:p>
        </p:txBody>
      </p:sp>
      <p:sp>
        <p:nvSpPr>
          <p:cNvPr id="6" name="Text Placeholder 5"/>
          <p:cNvSpPr>
            <a:spLocks noGrp="1"/>
          </p:cNvSpPr>
          <p:nvPr>
            <p:ph type="body" sz="quarter" idx="15"/>
          </p:nvPr>
        </p:nvSpPr>
        <p:spPr/>
        <p:txBody>
          <a:bodyPr/>
          <a:lstStyle/>
          <a:p>
            <a:r>
              <a:rPr lang="en-US" dirty="0"/>
              <a:t>Typical processing pattern:</a:t>
            </a:r>
          </a:p>
          <a:p>
            <a:pPr lvl="1"/>
            <a:r>
              <a:rPr lang="en-US" dirty="0"/>
              <a:t>Copy input data from storage to compute node</a:t>
            </a:r>
          </a:p>
          <a:p>
            <a:pPr lvl="1"/>
            <a:r>
              <a:rPr lang="en-US" dirty="0"/>
              <a:t>Perform necessary processing</a:t>
            </a:r>
          </a:p>
          <a:p>
            <a:pPr lvl="1"/>
            <a:r>
              <a:rPr lang="en-US" dirty="0"/>
              <a:t>Copy output data back to storage</a:t>
            </a:r>
          </a:p>
          <a:p>
            <a:endParaRPr lang="en-US" dirty="0"/>
          </a:p>
          <a:p>
            <a:r>
              <a:rPr lang="en-US" dirty="0"/>
              <a:t>However this only really works for small amounts of data where the second step dominates the overall time taken</a:t>
            </a:r>
          </a:p>
          <a:p>
            <a:r>
              <a:rPr lang="en-US" dirty="0"/>
              <a:t>With larger amounts of data we risk spending more time copying it than processing it!</a:t>
            </a:r>
          </a:p>
          <a:p>
            <a:endParaRPr lang="en-US" dirty="0"/>
          </a:p>
        </p:txBody>
      </p:sp>
    </p:spTree>
    <p:extLst>
      <p:ext uri="{BB962C8B-B14F-4D97-AF65-F5344CB8AC3E}">
        <p14:creationId xmlns:p14="http://schemas.microsoft.com/office/powerpoint/2010/main" val="4146489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Impala HDFS Configuration</a:t>
            </a:r>
          </a:p>
        </p:txBody>
      </p:sp>
      <p:graphicFrame>
        <p:nvGraphicFramePr>
          <p:cNvPr id="7" name="Table 6"/>
          <p:cNvGraphicFramePr>
            <a:graphicFrameLocks noGrp="1"/>
          </p:cNvGraphicFramePr>
          <p:nvPr>
            <p:extLst>
              <p:ext uri="{D42A27DB-BD31-4B8C-83A1-F6EECF244321}">
                <p14:modId xmlns:p14="http://schemas.microsoft.com/office/powerpoint/2010/main" val="3243470905"/>
              </p:ext>
            </p:extLst>
          </p:nvPr>
        </p:nvGraphicFramePr>
        <p:xfrm>
          <a:off x="577382" y="1489910"/>
          <a:ext cx="10950483" cy="4718304"/>
        </p:xfrm>
        <a:graphic>
          <a:graphicData uri="http://schemas.openxmlformats.org/drawingml/2006/table">
            <a:tbl>
              <a:tblPr bandRow="1">
                <a:tableStyleId>{93296810-A885-4BE3-A3E7-6D5BEEA58F35}</a:tableStyleId>
              </a:tblPr>
              <a:tblGrid>
                <a:gridCol w="5595783">
                  <a:extLst>
                    <a:ext uri="{9D8B030D-6E8A-4147-A177-3AD203B41FA5}">
                      <a16:colId xmlns:a16="http://schemas.microsoft.com/office/drawing/2014/main" val="20000"/>
                    </a:ext>
                  </a:extLst>
                </a:gridCol>
                <a:gridCol w="5354700">
                  <a:extLst>
                    <a:ext uri="{9D8B030D-6E8A-4147-A177-3AD203B41FA5}">
                      <a16:colId xmlns:a16="http://schemas.microsoft.com/office/drawing/2014/main" val="20001"/>
                    </a:ext>
                  </a:extLst>
                </a:gridCol>
              </a:tblGrid>
              <a:tr h="1097280">
                <a:tc>
                  <a:txBody>
                    <a:bodyPr/>
                    <a:lstStyle/>
                    <a:p>
                      <a:r>
                        <a:rPr lang="en-GB" sz="1800" dirty="0" err="1"/>
                        <a:t>dfs.client.read.shortcircuit</a:t>
                      </a:r>
                      <a:endParaRPr lang="en-GB" sz="1800" dirty="0"/>
                    </a:p>
                    <a:p>
                      <a:r>
                        <a:rPr lang="en-GB" sz="1800" baseline="0" dirty="0"/>
                        <a:t>(hdfs-site.xml)</a:t>
                      </a:r>
                      <a:endParaRPr lang="en-GB" sz="1800" dirty="0"/>
                    </a:p>
                  </a:txBody>
                  <a:tcPr marL="121920" marR="121920" marT="54864" marB="54864"/>
                </a:tc>
                <a:tc>
                  <a:txBody>
                    <a:bodyPr/>
                    <a:lstStyle/>
                    <a:p>
                      <a:r>
                        <a:rPr lang="en-GB" sz="1800" dirty="0"/>
                        <a:t>Allows daemons to read</a:t>
                      </a:r>
                      <a:r>
                        <a:rPr lang="en-GB" sz="1800" baseline="0" dirty="0"/>
                        <a:t> directly off their host’s disks.</a:t>
                      </a:r>
                    </a:p>
                    <a:p>
                      <a:r>
                        <a:rPr lang="en-GB" sz="1800" baseline="0" dirty="0"/>
                        <a:t>Required value: true</a:t>
                      </a:r>
                      <a:endParaRPr lang="en-GB" sz="1800" dirty="0"/>
                    </a:p>
                  </a:txBody>
                  <a:tcPr marL="121920" marR="121920" marT="54864" marB="54864"/>
                </a:tc>
                <a:extLst>
                  <a:ext uri="{0D108BD9-81ED-4DB2-BD59-A6C34878D82A}">
                    <a16:rowId xmlns:a16="http://schemas.microsoft.com/office/drawing/2014/main" val="10000"/>
                  </a:ext>
                </a:extLst>
              </a:tr>
              <a:tr h="1426464">
                <a:tc>
                  <a:txBody>
                    <a:bodyPr/>
                    <a:lstStyle/>
                    <a:p>
                      <a:r>
                        <a:rPr lang="en-GB" sz="1800" dirty="0" err="1"/>
                        <a:t>dfs.domain.socket.path</a:t>
                      </a:r>
                      <a:endParaRPr lang="en-GB" sz="1800" dirty="0"/>
                    </a:p>
                    <a:p>
                      <a:r>
                        <a:rPr lang="en-GB" sz="1800" dirty="0"/>
                        <a:t>(hdfs-site.xml)</a:t>
                      </a:r>
                    </a:p>
                  </a:txBody>
                  <a:tcPr marL="121920" marR="121920" marT="54864" marB="54864"/>
                </a:tc>
                <a:tc>
                  <a:txBody>
                    <a:bodyPr/>
                    <a:lstStyle/>
                    <a:p>
                      <a:r>
                        <a:rPr lang="en-GB" sz="1800" dirty="0"/>
                        <a:t>Short-circuit</a:t>
                      </a:r>
                      <a:r>
                        <a:rPr lang="en-GB" sz="1800" baseline="0" dirty="0"/>
                        <a:t> reads use a UNIX domain socket which required a path. Recommended value: /</a:t>
                      </a:r>
                      <a:r>
                        <a:rPr lang="en-GB" sz="1800" baseline="0" dirty="0" err="1"/>
                        <a:t>var</a:t>
                      </a:r>
                      <a:r>
                        <a:rPr lang="en-GB" sz="1800" baseline="0" dirty="0"/>
                        <a:t>/run/</a:t>
                      </a:r>
                      <a:r>
                        <a:rPr lang="en-GB" sz="1800" baseline="0" dirty="0" err="1"/>
                        <a:t>hadoop-hdfs</a:t>
                      </a:r>
                      <a:r>
                        <a:rPr lang="en-GB" sz="1800" baseline="0" dirty="0"/>
                        <a:t>/</a:t>
                      </a:r>
                      <a:r>
                        <a:rPr lang="en-GB" sz="1800" baseline="0" dirty="0" err="1"/>
                        <a:t>dn</a:t>
                      </a:r>
                      <a:r>
                        <a:rPr lang="en-GB" sz="1800" baseline="0" dirty="0"/>
                        <a:t>._PORT</a:t>
                      </a:r>
                      <a:endParaRPr lang="en-GB" sz="1800" dirty="0"/>
                    </a:p>
                  </a:txBody>
                  <a:tcPr marL="121920" marR="121920" marT="54864" marB="54864"/>
                </a:tc>
                <a:extLst>
                  <a:ext uri="{0D108BD9-81ED-4DB2-BD59-A6C34878D82A}">
                    <a16:rowId xmlns:a16="http://schemas.microsoft.com/office/drawing/2014/main" val="10001"/>
                  </a:ext>
                </a:extLst>
              </a:tr>
              <a:tr h="1097280">
                <a:tc>
                  <a:txBody>
                    <a:bodyPr/>
                    <a:lstStyle/>
                    <a:p>
                      <a:r>
                        <a:rPr lang="en-GB" sz="1800" dirty="0" err="1"/>
                        <a:t>dfs.client.file</a:t>
                      </a:r>
                      <a:r>
                        <a:rPr lang="en-GB" sz="1800" dirty="0"/>
                        <a:t>-block-storage-</a:t>
                      </a:r>
                      <a:r>
                        <a:rPr lang="en-GB" sz="1800" dirty="0" err="1"/>
                        <a:t>locations.timeout.millis</a:t>
                      </a:r>
                      <a:endParaRPr lang="en-GB" sz="1800" dirty="0"/>
                    </a:p>
                    <a:p>
                      <a:r>
                        <a:rPr lang="en-GB" sz="1800" dirty="0"/>
                        <a:t>(hdfs-site.xml)</a:t>
                      </a:r>
                    </a:p>
                  </a:txBody>
                  <a:tcPr marL="121920" marR="121920" marT="54864" marB="54864"/>
                </a:tc>
                <a:tc>
                  <a:txBody>
                    <a:bodyPr/>
                    <a:lstStyle/>
                    <a:p>
                      <a:r>
                        <a:rPr lang="en-GB" sz="1800" dirty="0"/>
                        <a:t>Timeout on a call to get the locations of required blocks. Recommended</a:t>
                      </a:r>
                      <a:r>
                        <a:rPr lang="en-GB" sz="1800" baseline="0" dirty="0"/>
                        <a:t> value: 10000</a:t>
                      </a:r>
                      <a:endParaRPr lang="en-GB" sz="1800" dirty="0"/>
                    </a:p>
                  </a:txBody>
                  <a:tcPr marL="121920" marR="121920" marT="54864" marB="54864"/>
                </a:tc>
                <a:extLst>
                  <a:ext uri="{0D108BD9-81ED-4DB2-BD59-A6C34878D82A}">
                    <a16:rowId xmlns:a16="http://schemas.microsoft.com/office/drawing/2014/main" val="10002"/>
                  </a:ext>
                </a:extLst>
              </a:tr>
              <a:tr h="1097280">
                <a:tc>
                  <a:txBody>
                    <a:bodyPr/>
                    <a:lstStyle/>
                    <a:p>
                      <a:r>
                        <a:rPr lang="en-GB" sz="1800" dirty="0" err="1"/>
                        <a:t>dfs.datanode.hdfs</a:t>
                      </a:r>
                      <a:r>
                        <a:rPr lang="en-GB" sz="1800" dirty="0"/>
                        <a:t>-blocks-</a:t>
                      </a:r>
                      <a:r>
                        <a:rPr lang="en-GB" sz="1800" dirty="0" err="1"/>
                        <a:t>metadata.enabled</a:t>
                      </a:r>
                      <a:endParaRPr lang="en-GB" sz="1800" dirty="0"/>
                    </a:p>
                    <a:p>
                      <a:r>
                        <a:rPr lang="en-GB" sz="1800" dirty="0"/>
                        <a:t>(hdfs-site.xml)</a:t>
                      </a:r>
                    </a:p>
                  </a:txBody>
                  <a:tcPr marL="121920" marR="121920" marT="54864" marB="54864"/>
                </a:tc>
                <a:tc>
                  <a:txBody>
                    <a:bodyPr/>
                    <a:lstStyle/>
                    <a:p>
                      <a:r>
                        <a:rPr lang="en-GB" sz="1800" dirty="0"/>
                        <a:t>Expose the disk on a </a:t>
                      </a:r>
                      <a:r>
                        <a:rPr lang="en-GB" sz="1800" dirty="0" err="1"/>
                        <a:t>datanode</a:t>
                      </a:r>
                      <a:r>
                        <a:rPr lang="en-GB" sz="1800" dirty="0"/>
                        <a:t> on</a:t>
                      </a:r>
                      <a:r>
                        <a:rPr lang="en-GB" sz="1800" baseline="0" dirty="0"/>
                        <a:t> which a block resides. Recommended value: true</a:t>
                      </a:r>
                      <a:endParaRPr lang="en-GB" sz="1800" dirty="0"/>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175195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etc</a:t>
            </a:r>
            <a:r>
              <a:rPr lang="en-US" dirty="0"/>
              <a:t>/default/impala – startup options</a:t>
            </a:r>
          </a:p>
        </p:txBody>
      </p:sp>
      <p:graphicFrame>
        <p:nvGraphicFramePr>
          <p:cNvPr id="7" name="Table 6"/>
          <p:cNvGraphicFramePr>
            <a:graphicFrameLocks noGrp="1"/>
          </p:cNvGraphicFramePr>
          <p:nvPr>
            <p:extLst>
              <p:ext uri="{D42A27DB-BD31-4B8C-83A1-F6EECF244321}">
                <p14:modId xmlns:p14="http://schemas.microsoft.com/office/powerpoint/2010/main" val="2350039298"/>
              </p:ext>
            </p:extLst>
          </p:nvPr>
        </p:nvGraphicFramePr>
        <p:xfrm>
          <a:off x="452423" y="1600921"/>
          <a:ext cx="11258952" cy="3950208"/>
        </p:xfrm>
        <a:graphic>
          <a:graphicData uri="http://schemas.openxmlformats.org/drawingml/2006/table">
            <a:tbl>
              <a:tblPr bandRow="1">
                <a:tableStyleId>{93296810-A885-4BE3-A3E7-6D5BEEA58F35}</a:tableStyleId>
              </a:tblPr>
              <a:tblGrid>
                <a:gridCol w="4274457">
                  <a:extLst>
                    <a:ext uri="{9D8B030D-6E8A-4147-A177-3AD203B41FA5}">
                      <a16:colId xmlns:a16="http://schemas.microsoft.com/office/drawing/2014/main" val="20000"/>
                    </a:ext>
                  </a:extLst>
                </a:gridCol>
                <a:gridCol w="6984495">
                  <a:extLst>
                    <a:ext uri="{9D8B030D-6E8A-4147-A177-3AD203B41FA5}">
                      <a16:colId xmlns:a16="http://schemas.microsoft.com/office/drawing/2014/main" val="20001"/>
                    </a:ext>
                  </a:extLst>
                </a:gridCol>
              </a:tblGrid>
              <a:tr h="1426464">
                <a:tc>
                  <a:txBody>
                    <a:bodyPr/>
                    <a:lstStyle/>
                    <a:p>
                      <a:r>
                        <a:rPr lang="en-GB" sz="1800" dirty="0"/>
                        <a:t>IMPALA_STATE_STORE_HOST</a:t>
                      </a:r>
                    </a:p>
                  </a:txBody>
                  <a:tcPr marL="121920" marR="121920" marT="54864" marB="54864"/>
                </a:tc>
                <a:tc>
                  <a:txBody>
                    <a:bodyPr/>
                    <a:lstStyle/>
                    <a:p>
                      <a:r>
                        <a:rPr lang="en-GB" sz="1800" dirty="0"/>
                        <a:t>The host running the Impala State Store Server. Default</a:t>
                      </a:r>
                      <a:r>
                        <a:rPr lang="en-GB" sz="1800" baseline="0" dirty="0"/>
                        <a:t> value: 127.0.0.1</a:t>
                      </a:r>
                    </a:p>
                    <a:p>
                      <a:r>
                        <a:rPr lang="en-GB" sz="1800" baseline="0" dirty="0"/>
                        <a:t>Required value: Host name or IP address of the host running this server</a:t>
                      </a:r>
                      <a:endParaRPr lang="en-GB" sz="1800" dirty="0"/>
                    </a:p>
                  </a:txBody>
                  <a:tcPr marL="121920" marR="121920" marT="54864" marB="54864"/>
                </a:tc>
                <a:extLst>
                  <a:ext uri="{0D108BD9-81ED-4DB2-BD59-A6C34878D82A}">
                    <a16:rowId xmlns:a16="http://schemas.microsoft.com/office/drawing/2014/main" val="10000"/>
                  </a:ext>
                </a:extLst>
              </a:tr>
              <a:tr h="1426464">
                <a:tc>
                  <a:txBody>
                    <a:bodyPr/>
                    <a:lstStyle/>
                    <a:p>
                      <a:r>
                        <a:rPr lang="en-GB" sz="1800" dirty="0"/>
                        <a:t>IMPALA_CATALOG_SERVICE_HOST</a:t>
                      </a:r>
                    </a:p>
                  </a:txBody>
                  <a:tcPr marL="121920" marR="121920" marT="54864" marB="54864"/>
                </a:tc>
                <a:tc>
                  <a:txBody>
                    <a:bodyPr/>
                    <a:lstStyle/>
                    <a:p>
                      <a:r>
                        <a:rPr lang="en-GB" sz="1800" dirty="0"/>
                        <a:t>The</a:t>
                      </a:r>
                      <a:r>
                        <a:rPr lang="en-GB" sz="1800" baseline="0" dirty="0"/>
                        <a:t> host running the Impala </a:t>
                      </a:r>
                      <a:r>
                        <a:rPr lang="en-GB" sz="1800" baseline="0" dirty="0" err="1"/>
                        <a:t>Catalog</a:t>
                      </a:r>
                      <a:r>
                        <a:rPr lang="en-GB" sz="1800" baseline="0" dirty="0"/>
                        <a:t> Server. Default value: 127.0.0.1</a:t>
                      </a:r>
                    </a:p>
                    <a:p>
                      <a:r>
                        <a:rPr lang="en-GB" sz="1800" baseline="0" dirty="0"/>
                        <a:t>Required value: Host name or IP address of the host running this server</a:t>
                      </a:r>
                      <a:endParaRPr lang="en-GB" sz="1800" dirty="0"/>
                    </a:p>
                  </a:txBody>
                  <a:tcPr marL="121920" marR="121920" marT="54864" marB="54864"/>
                </a:tc>
                <a:extLst>
                  <a:ext uri="{0D108BD9-81ED-4DB2-BD59-A6C34878D82A}">
                    <a16:rowId xmlns:a16="http://schemas.microsoft.com/office/drawing/2014/main" val="10001"/>
                  </a:ext>
                </a:extLst>
              </a:tr>
              <a:tr h="1097280">
                <a:tc>
                  <a:txBody>
                    <a:bodyPr/>
                    <a:lstStyle/>
                    <a:p>
                      <a:r>
                        <a:rPr lang="en-GB" sz="1800" dirty="0"/>
                        <a:t>-</a:t>
                      </a:r>
                      <a:r>
                        <a:rPr lang="en-GB" sz="1800" dirty="0" err="1"/>
                        <a:t>mem_limit</a:t>
                      </a:r>
                      <a:r>
                        <a:rPr lang="en-GB" sz="1800" dirty="0"/>
                        <a:t> argument in export IMPALA_SERVER_ARGS statement</a:t>
                      </a:r>
                    </a:p>
                  </a:txBody>
                  <a:tcPr marL="121920" marR="121920" marT="54864" marB="54864"/>
                </a:tc>
                <a:tc>
                  <a:txBody>
                    <a:bodyPr/>
                    <a:lstStyle/>
                    <a:p>
                      <a:r>
                        <a:rPr lang="en-GB" sz="1800" dirty="0"/>
                        <a:t>The amount</a:t>
                      </a:r>
                      <a:r>
                        <a:rPr lang="en-GB" sz="1800" baseline="0" dirty="0"/>
                        <a:t> of system memory available to Impala. Default: 100%</a:t>
                      </a:r>
                    </a:p>
                    <a:p>
                      <a:r>
                        <a:rPr lang="en-GB" sz="1800" baseline="0" dirty="0"/>
                        <a:t>Set as needed based on system activity</a:t>
                      </a:r>
                      <a:endParaRPr lang="en-GB" sz="1800" dirty="0"/>
                    </a:p>
                  </a:txBody>
                  <a:tcPr marL="121920" marR="121920" marT="54864" marB="5486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179519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r>
              <a:rPr lang="en-US" dirty="0"/>
              <a:t>Impala Servers</a:t>
            </a:r>
          </a:p>
          <a:p>
            <a:pPr marL="858034" lvl="1"/>
            <a:r>
              <a:rPr lang="en-US" dirty="0" err="1"/>
              <a:t>sudo</a:t>
            </a:r>
            <a:r>
              <a:rPr lang="en-US" dirty="0"/>
              <a:t> service impala-server start</a:t>
            </a:r>
          </a:p>
          <a:p>
            <a:r>
              <a:rPr lang="en-US" dirty="0"/>
              <a:t>Impala State Store Server</a:t>
            </a:r>
          </a:p>
          <a:p>
            <a:pPr marL="858034" lvl="1"/>
            <a:r>
              <a:rPr lang="en-US" dirty="0" err="1"/>
              <a:t>sudo</a:t>
            </a:r>
            <a:r>
              <a:rPr lang="en-US" dirty="0"/>
              <a:t> service impala-state-store start</a:t>
            </a:r>
          </a:p>
          <a:p>
            <a:r>
              <a:rPr lang="en-US" dirty="0"/>
              <a:t>Impala Catalog Server</a:t>
            </a:r>
          </a:p>
          <a:p>
            <a:pPr marL="858034" lvl="1"/>
            <a:r>
              <a:rPr lang="en-US" dirty="0" err="1"/>
              <a:t>sudo</a:t>
            </a:r>
            <a:r>
              <a:rPr lang="en-US" dirty="0"/>
              <a:t> service impala-catalog start</a:t>
            </a:r>
          </a:p>
          <a:p>
            <a:r>
              <a:rPr lang="en-US" dirty="0"/>
              <a:t>impala-shell client</a:t>
            </a:r>
          </a:p>
          <a:p>
            <a:pPr marL="858034" lvl="1"/>
            <a:r>
              <a:rPr lang="en-US" dirty="0"/>
              <a:t>impala-shell</a:t>
            </a:r>
          </a:p>
        </p:txBody>
      </p:sp>
      <p:sp>
        <p:nvSpPr>
          <p:cNvPr id="2" name="Title 1"/>
          <p:cNvSpPr>
            <a:spLocks noGrp="1"/>
          </p:cNvSpPr>
          <p:nvPr>
            <p:ph type="title"/>
          </p:nvPr>
        </p:nvSpPr>
        <p:spPr/>
        <p:txBody>
          <a:bodyPr>
            <a:normAutofit/>
          </a:bodyPr>
          <a:lstStyle/>
          <a:p>
            <a:r>
              <a:rPr lang="en-US" dirty="0"/>
              <a:t>Starting Impala </a:t>
            </a:r>
          </a:p>
        </p:txBody>
      </p:sp>
    </p:spTree>
    <p:extLst>
      <p:ext uri="{BB962C8B-B14F-4D97-AF65-F5344CB8AC3E}">
        <p14:creationId xmlns:p14="http://schemas.microsoft.com/office/powerpoint/2010/main" val="401822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Client Interaction</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High-level abstraction on top of </a:t>
            </a:r>
            <a:r>
              <a:rPr lang="en-US" dirty="0" err="1"/>
              <a:t>MapReduce</a:t>
            </a:r>
            <a:endParaRPr lang="en-US" dirty="0"/>
          </a:p>
          <a:p>
            <a:pPr marL="366332" indent="-366332"/>
            <a:r>
              <a:rPr lang="en-US" dirty="0"/>
              <a:t>Open source originally created at Yahoo</a:t>
            </a:r>
          </a:p>
          <a:p>
            <a:pPr marL="366332" indent="-366332"/>
            <a:r>
              <a:rPr lang="en-US" dirty="0"/>
              <a:t>Scripting language known as Pig Latin</a:t>
            </a:r>
          </a:p>
          <a:p>
            <a:pPr marL="366332" indent="-366332"/>
            <a:r>
              <a:rPr lang="en-US" dirty="0"/>
              <a:t>Operations that are applied to the input data to produce output</a:t>
            </a:r>
          </a:p>
          <a:p>
            <a:pPr marL="366332" indent="-366332"/>
            <a:r>
              <a:rPr lang="en-US" dirty="0"/>
              <a:t>Easy to write complex tasks such as joins of multiple databases</a:t>
            </a:r>
          </a:p>
          <a:p>
            <a:pPr marL="366332" indent="-366332"/>
            <a:r>
              <a:rPr lang="en-US" dirty="0"/>
              <a:t>Converted to </a:t>
            </a:r>
            <a:r>
              <a:rPr lang="en-US" dirty="0" err="1"/>
              <a:t>MapReduce</a:t>
            </a:r>
            <a:r>
              <a:rPr lang="en-US" dirty="0"/>
              <a:t> jobs</a:t>
            </a:r>
          </a:p>
          <a:p>
            <a:pPr marL="366332" indent="-366332"/>
            <a:r>
              <a:rPr lang="en-US" dirty="0"/>
              <a:t>Client-side application</a:t>
            </a:r>
          </a:p>
          <a:p>
            <a:pPr marL="366332" indent="-366332"/>
            <a:r>
              <a:rPr lang="en-US" dirty="0" err="1"/>
              <a:t>sudo</a:t>
            </a:r>
            <a:r>
              <a:rPr lang="en-US" dirty="0"/>
              <a:t> yum install pig</a:t>
            </a:r>
          </a:p>
          <a:p>
            <a:pPr marL="366332" indent="-366332"/>
            <a:r>
              <a:rPr lang="en-US" dirty="0"/>
              <a:t>Configuration properties in core-</a:t>
            </a:r>
            <a:r>
              <a:rPr lang="en-US" dirty="0" err="1"/>
              <a:t>site.xml</a:t>
            </a:r>
            <a:r>
              <a:rPr lang="en-US" dirty="0"/>
              <a:t>, yarn-</a:t>
            </a:r>
            <a:r>
              <a:rPr lang="en-US" dirty="0" err="1"/>
              <a:t>site.xml</a:t>
            </a:r>
            <a:r>
              <a:rPr lang="en-US" dirty="0"/>
              <a:t> and </a:t>
            </a:r>
            <a:r>
              <a:rPr lang="en-US" dirty="0" err="1"/>
              <a:t>mapred-site.xml</a:t>
            </a:r>
            <a:endParaRPr lang="en-US" dirty="0"/>
          </a:p>
        </p:txBody>
      </p:sp>
      <p:sp>
        <p:nvSpPr>
          <p:cNvPr id="2" name="Title 1"/>
          <p:cNvSpPr>
            <a:spLocks noGrp="1"/>
          </p:cNvSpPr>
          <p:nvPr>
            <p:ph type="title"/>
          </p:nvPr>
        </p:nvSpPr>
        <p:spPr/>
        <p:txBody>
          <a:bodyPr>
            <a:normAutofit/>
          </a:bodyPr>
          <a:lstStyle/>
          <a:p>
            <a:r>
              <a:rPr lang="en-US" dirty="0"/>
              <a:t>Pig</a:t>
            </a:r>
          </a:p>
        </p:txBody>
      </p:sp>
    </p:spTree>
    <p:extLst>
      <p:ext uri="{BB962C8B-B14F-4D97-AF65-F5344CB8AC3E}">
        <p14:creationId xmlns:p14="http://schemas.microsoft.com/office/powerpoint/2010/main" val="337386935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lnSpc>
                <a:spcPct val="90000"/>
              </a:lnSpc>
            </a:pPr>
            <a:r>
              <a:rPr lang="en-US" dirty="0"/>
              <a:t>Accesses functionality within a </a:t>
            </a:r>
            <a:r>
              <a:rPr lang="en-US" dirty="0" err="1"/>
              <a:t>Hadoop</a:t>
            </a:r>
            <a:r>
              <a:rPr lang="en-US" dirty="0"/>
              <a:t> cluster using </a:t>
            </a:r>
            <a:r>
              <a:rPr lang="en-US" dirty="0" err="1"/>
              <a:t>Hadoop</a:t>
            </a:r>
            <a:r>
              <a:rPr lang="en-US" dirty="0"/>
              <a:t> APIs</a:t>
            </a:r>
          </a:p>
          <a:p>
            <a:pPr marL="366332" indent="-366332">
              <a:lnSpc>
                <a:spcPct val="90000"/>
              </a:lnSpc>
            </a:pPr>
            <a:r>
              <a:rPr lang="en-US" dirty="0"/>
              <a:t>Command-line clients</a:t>
            </a:r>
          </a:p>
          <a:p>
            <a:pPr marL="938616" lvl="1" indent="-366332">
              <a:lnSpc>
                <a:spcPct val="90000"/>
              </a:lnSpc>
            </a:pPr>
            <a:r>
              <a:rPr lang="en-US" dirty="0"/>
              <a:t>The </a:t>
            </a:r>
            <a:r>
              <a:rPr lang="en-US" dirty="0" err="1"/>
              <a:t>hadoop</a:t>
            </a:r>
            <a:r>
              <a:rPr lang="en-US" dirty="0"/>
              <a:t> shell</a:t>
            </a:r>
          </a:p>
          <a:p>
            <a:pPr marL="938616" lvl="1" indent="-366332">
              <a:lnSpc>
                <a:spcPct val="90000"/>
              </a:lnSpc>
            </a:pPr>
            <a:r>
              <a:rPr lang="en-US" dirty="0"/>
              <a:t>The Pig shell</a:t>
            </a:r>
          </a:p>
          <a:p>
            <a:pPr marL="938616" lvl="1" indent="-366332">
              <a:lnSpc>
                <a:spcPct val="90000"/>
              </a:lnSpc>
            </a:pPr>
            <a:r>
              <a:rPr lang="en-US" dirty="0"/>
              <a:t>The </a:t>
            </a:r>
            <a:r>
              <a:rPr lang="en-US" dirty="0" err="1"/>
              <a:t>Sqoop</a:t>
            </a:r>
            <a:r>
              <a:rPr lang="en-US" dirty="0"/>
              <a:t> command-line interface</a:t>
            </a:r>
          </a:p>
          <a:p>
            <a:pPr marL="366332" indent="-366332">
              <a:lnSpc>
                <a:spcPct val="90000"/>
              </a:lnSpc>
            </a:pPr>
            <a:r>
              <a:rPr lang="en-US" dirty="0"/>
              <a:t>Server daemons</a:t>
            </a:r>
          </a:p>
          <a:p>
            <a:pPr marL="938616" lvl="1" indent="-366332">
              <a:lnSpc>
                <a:spcPct val="90000"/>
              </a:lnSpc>
            </a:pPr>
            <a:r>
              <a:rPr lang="en-US" dirty="0"/>
              <a:t>Flume agent</a:t>
            </a:r>
          </a:p>
          <a:p>
            <a:pPr marL="938616" lvl="1" indent="-366332">
              <a:lnSpc>
                <a:spcPct val="90000"/>
              </a:lnSpc>
            </a:pPr>
            <a:r>
              <a:rPr lang="en-US" dirty="0" err="1"/>
              <a:t>Centralised</a:t>
            </a:r>
            <a:r>
              <a:rPr lang="en-US" dirty="0"/>
              <a:t> </a:t>
            </a:r>
            <a:r>
              <a:rPr lang="en-US" dirty="0" err="1"/>
              <a:t>Sqoop</a:t>
            </a:r>
            <a:r>
              <a:rPr lang="en-US" dirty="0"/>
              <a:t> and Hive server</a:t>
            </a:r>
          </a:p>
          <a:p>
            <a:pPr marL="938616" lvl="1" indent="-366332">
              <a:lnSpc>
                <a:spcPct val="90000"/>
              </a:lnSpc>
            </a:pPr>
            <a:r>
              <a:rPr lang="en-US" dirty="0" err="1"/>
              <a:t>Oozie</a:t>
            </a:r>
            <a:endParaRPr lang="en-US" dirty="0"/>
          </a:p>
          <a:p>
            <a:pPr marL="366332" indent="-366332">
              <a:lnSpc>
                <a:spcPct val="90000"/>
              </a:lnSpc>
            </a:pPr>
            <a:r>
              <a:rPr lang="en-US" dirty="0"/>
              <a:t>Mapper and Reducer tasks</a:t>
            </a:r>
          </a:p>
        </p:txBody>
      </p:sp>
      <p:sp>
        <p:nvSpPr>
          <p:cNvPr id="2" name="Title 1"/>
          <p:cNvSpPr>
            <a:spLocks noGrp="1"/>
          </p:cNvSpPr>
          <p:nvPr>
            <p:ph type="title"/>
          </p:nvPr>
        </p:nvSpPr>
        <p:spPr/>
        <p:txBody>
          <a:bodyPr>
            <a:normAutofit/>
          </a:bodyPr>
          <a:lstStyle/>
          <a:p>
            <a:r>
              <a:rPr lang="en-US" dirty="0" err="1"/>
              <a:t>Hadoop</a:t>
            </a:r>
            <a:r>
              <a:rPr lang="en-US" dirty="0"/>
              <a:t> Clients</a:t>
            </a:r>
          </a:p>
        </p:txBody>
      </p:sp>
    </p:spTree>
    <p:extLst>
      <p:ext uri="{BB962C8B-B14F-4D97-AF65-F5344CB8AC3E}">
        <p14:creationId xmlns:p14="http://schemas.microsoft.com/office/powerpoint/2010/main" val="25156735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7240724" cy="4546800"/>
          </a:xfrm>
        </p:spPr>
        <p:txBody>
          <a:bodyPr>
            <a:noAutofit/>
          </a:bodyPr>
          <a:lstStyle/>
          <a:p>
            <a:pPr marL="366332" indent="-366332">
              <a:lnSpc>
                <a:spcPct val="120000"/>
              </a:lnSpc>
            </a:pPr>
            <a:r>
              <a:rPr lang="en-US" dirty="0"/>
              <a:t>Install with </a:t>
            </a:r>
            <a:r>
              <a:rPr lang="en-US" dirty="0" err="1"/>
              <a:t>sudo</a:t>
            </a:r>
            <a:r>
              <a:rPr lang="en-US" dirty="0"/>
              <a:t> yum install </a:t>
            </a:r>
            <a:r>
              <a:rPr lang="en-US" i="1" dirty="0"/>
              <a:t>name</a:t>
            </a:r>
            <a:endParaRPr lang="en-US" dirty="0"/>
          </a:p>
          <a:p>
            <a:pPr marL="938616" lvl="1" indent="-366332">
              <a:lnSpc>
                <a:spcPct val="120000"/>
              </a:lnSpc>
            </a:pPr>
            <a:r>
              <a:rPr lang="en-US" dirty="0"/>
              <a:t>hive</a:t>
            </a:r>
          </a:p>
          <a:p>
            <a:pPr marL="938616" lvl="1" indent="-366332">
              <a:lnSpc>
                <a:spcPct val="120000"/>
              </a:lnSpc>
            </a:pPr>
            <a:r>
              <a:rPr lang="en-US" dirty="0"/>
              <a:t>pig</a:t>
            </a:r>
          </a:p>
          <a:p>
            <a:pPr marL="938616" lvl="1" indent="-366332">
              <a:lnSpc>
                <a:spcPct val="120000"/>
              </a:lnSpc>
            </a:pPr>
            <a:r>
              <a:rPr lang="en-US" dirty="0" err="1"/>
              <a:t>sqoop</a:t>
            </a:r>
            <a:endParaRPr lang="en-US" dirty="0"/>
          </a:p>
          <a:p>
            <a:pPr marL="938616" lvl="1" indent="-366332">
              <a:lnSpc>
                <a:spcPct val="120000"/>
              </a:lnSpc>
            </a:pPr>
            <a:r>
              <a:rPr lang="en-US" dirty="0"/>
              <a:t>flume-</a:t>
            </a:r>
            <a:r>
              <a:rPr lang="en-US" dirty="0" err="1"/>
              <a:t>ng</a:t>
            </a:r>
            <a:r>
              <a:rPr lang="en-US" dirty="0"/>
              <a:t>-agent</a:t>
            </a:r>
          </a:p>
          <a:p>
            <a:pPr marL="366332" indent="-366332">
              <a:lnSpc>
                <a:spcPct val="120000"/>
              </a:lnSpc>
            </a:pPr>
            <a:r>
              <a:rPr lang="en-US" dirty="0"/>
              <a:t>Client installers automatically include any required </a:t>
            </a:r>
            <a:r>
              <a:rPr lang="en-US" dirty="0" err="1"/>
              <a:t>Hadoop</a:t>
            </a:r>
            <a:r>
              <a:rPr lang="en-US" dirty="0"/>
              <a:t> APIs as dependencies if they aren’t already there</a:t>
            </a:r>
          </a:p>
        </p:txBody>
      </p:sp>
      <p:sp>
        <p:nvSpPr>
          <p:cNvPr id="2" name="Title 1"/>
          <p:cNvSpPr>
            <a:spLocks noGrp="1"/>
          </p:cNvSpPr>
          <p:nvPr>
            <p:ph type="title"/>
          </p:nvPr>
        </p:nvSpPr>
        <p:spPr/>
        <p:txBody>
          <a:bodyPr>
            <a:normAutofit/>
          </a:bodyPr>
          <a:lstStyle/>
          <a:p>
            <a:r>
              <a:rPr lang="en-US" dirty="0"/>
              <a:t>Client Installation and </a:t>
            </a:r>
            <a:r>
              <a:rPr lang="en-US" dirty="0" err="1"/>
              <a:t>Hadoop</a:t>
            </a:r>
            <a:r>
              <a:rPr lang="en-US" dirty="0"/>
              <a:t> APIs</a:t>
            </a:r>
          </a:p>
        </p:txBody>
      </p:sp>
    </p:spTree>
    <p:extLst>
      <p:ext uri="{BB962C8B-B14F-4D97-AF65-F5344CB8AC3E}">
        <p14:creationId xmlns:p14="http://schemas.microsoft.com/office/powerpoint/2010/main" val="30847243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Need to be configured to identify the </a:t>
            </a:r>
            <a:r>
              <a:rPr lang="en-US" dirty="0" err="1"/>
              <a:t>Hadoop</a:t>
            </a:r>
            <a:r>
              <a:rPr lang="en-US" dirty="0"/>
              <a:t> cluster, include </a:t>
            </a:r>
            <a:r>
              <a:rPr lang="en-US" dirty="0" err="1"/>
              <a:t>NameNode</a:t>
            </a:r>
            <a:r>
              <a:rPr lang="en-US" dirty="0"/>
              <a:t> and </a:t>
            </a:r>
            <a:r>
              <a:rPr lang="en-US" dirty="0" err="1"/>
              <a:t>ResourceManager</a:t>
            </a:r>
            <a:r>
              <a:rPr lang="en-US" dirty="0"/>
              <a:t> locations</a:t>
            </a:r>
          </a:p>
          <a:p>
            <a:pPr marL="366332" indent="-366332"/>
            <a:r>
              <a:rPr lang="en-US" dirty="0"/>
              <a:t>Can copy the configuration files to clients</a:t>
            </a:r>
          </a:p>
          <a:p>
            <a:pPr marL="366332" indent="-366332"/>
            <a:r>
              <a:rPr lang="en-US" dirty="0"/>
              <a:t>Some will require client-specific configuration</a:t>
            </a:r>
          </a:p>
          <a:p>
            <a:pPr marL="938616" lvl="1" indent="-366332"/>
            <a:r>
              <a:rPr lang="en-US" dirty="0"/>
              <a:t>hive-</a:t>
            </a:r>
            <a:r>
              <a:rPr lang="en-US" dirty="0" err="1"/>
              <a:t>site.xml</a:t>
            </a:r>
            <a:endParaRPr lang="en-US" dirty="0"/>
          </a:p>
          <a:p>
            <a:pPr marL="938616" lvl="1" indent="-366332"/>
            <a:r>
              <a:rPr lang="en-US" dirty="0" err="1"/>
              <a:t>pig.properties</a:t>
            </a:r>
            <a:endParaRPr lang="en-US" dirty="0"/>
          </a:p>
          <a:p>
            <a:pPr marL="938616" lvl="1" indent="-366332"/>
            <a:r>
              <a:rPr lang="en-US" dirty="0"/>
              <a:t>flume-</a:t>
            </a:r>
            <a:r>
              <a:rPr lang="en-US" dirty="0" err="1"/>
              <a:t>conf.properties</a:t>
            </a:r>
            <a:endParaRPr lang="en-US" dirty="0"/>
          </a:p>
          <a:p>
            <a:pPr marL="366332" indent="-366332"/>
            <a:r>
              <a:rPr lang="en-US" dirty="0" err="1"/>
              <a:t>Cloudera</a:t>
            </a:r>
            <a:r>
              <a:rPr lang="en-US" dirty="0"/>
              <a:t> Manager can handle client configuration</a:t>
            </a:r>
          </a:p>
        </p:txBody>
      </p:sp>
      <p:sp>
        <p:nvSpPr>
          <p:cNvPr id="2" name="Title 1"/>
          <p:cNvSpPr>
            <a:spLocks noGrp="1"/>
          </p:cNvSpPr>
          <p:nvPr>
            <p:ph type="title"/>
          </p:nvPr>
        </p:nvSpPr>
        <p:spPr/>
        <p:txBody>
          <a:bodyPr>
            <a:normAutofit/>
          </a:bodyPr>
          <a:lstStyle/>
          <a:p>
            <a:r>
              <a:rPr lang="en-US" dirty="0"/>
              <a:t>Client Configuration</a:t>
            </a:r>
          </a:p>
        </p:txBody>
      </p:sp>
    </p:spTree>
    <p:extLst>
      <p:ext uri="{BB962C8B-B14F-4D97-AF65-F5344CB8AC3E}">
        <p14:creationId xmlns:p14="http://schemas.microsoft.com/office/powerpoint/2010/main" val="90784483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Access Hue applications via a web browser</a:t>
            </a:r>
          </a:p>
          <a:p>
            <a:pPr marL="366332" indent="-366332"/>
            <a:r>
              <a:rPr lang="en-US" dirty="0" err="1"/>
              <a:t>sudo</a:t>
            </a:r>
            <a:r>
              <a:rPr lang="en-US" dirty="0"/>
              <a:t> yum install hue</a:t>
            </a:r>
          </a:p>
          <a:p>
            <a:pPr marL="366332" indent="-366332"/>
            <a:r>
              <a:rPr lang="en-US" dirty="0"/>
              <a:t>Set an arbitrary value for </a:t>
            </a:r>
            <a:r>
              <a:rPr lang="en-US" dirty="0" err="1"/>
              <a:t>secret_key</a:t>
            </a:r>
            <a:r>
              <a:rPr lang="en-US" dirty="0"/>
              <a:t> in the [desktop] section of </a:t>
            </a:r>
            <a:r>
              <a:rPr lang="en-US" dirty="0" err="1"/>
              <a:t>hue.ini</a:t>
            </a:r>
            <a:r>
              <a:rPr lang="en-US" dirty="0"/>
              <a:t> </a:t>
            </a:r>
          </a:p>
          <a:p>
            <a:pPr marL="366332" indent="-366332"/>
            <a:r>
              <a:rPr lang="en-US" dirty="0"/>
              <a:t>Start the Hue server – </a:t>
            </a:r>
            <a:r>
              <a:rPr lang="en-US" dirty="0" err="1"/>
              <a:t>sudo</a:t>
            </a:r>
            <a:r>
              <a:rPr lang="en-US" dirty="0"/>
              <a:t> service hue start</a:t>
            </a:r>
          </a:p>
          <a:p>
            <a:pPr marL="366332" indent="-366332"/>
            <a:r>
              <a:rPr lang="en-US" dirty="0"/>
              <a:t>Access Hue from a browser – http://&lt;</a:t>
            </a:r>
            <a:r>
              <a:rPr lang="en-US" dirty="0" err="1"/>
              <a:t>hue_server</a:t>
            </a:r>
            <a:r>
              <a:rPr lang="en-US" dirty="0"/>
              <a:t>&gt;:8888</a:t>
            </a:r>
          </a:p>
          <a:p>
            <a:pPr marL="366332" indent="-366332"/>
            <a:r>
              <a:rPr lang="en-US" dirty="0"/>
              <a:t>Configure the Hue applications by modifying /</a:t>
            </a:r>
            <a:r>
              <a:rPr lang="en-US" dirty="0" err="1"/>
              <a:t>etc</a:t>
            </a:r>
            <a:r>
              <a:rPr lang="en-US" dirty="0"/>
              <a:t>/hue/</a:t>
            </a:r>
            <a:r>
              <a:rPr lang="en-US" dirty="0" err="1"/>
              <a:t>conf</a:t>
            </a:r>
            <a:r>
              <a:rPr lang="en-US" dirty="0"/>
              <a:t>/</a:t>
            </a:r>
            <a:r>
              <a:rPr lang="en-US" dirty="0" err="1"/>
              <a:t>hue.ini</a:t>
            </a:r>
            <a:r>
              <a:rPr lang="en-US" dirty="0"/>
              <a:t> then restart the Hue server</a:t>
            </a:r>
          </a:p>
        </p:txBody>
      </p:sp>
      <p:sp>
        <p:nvSpPr>
          <p:cNvPr id="2" name="Title 1"/>
          <p:cNvSpPr>
            <a:spLocks noGrp="1"/>
          </p:cNvSpPr>
          <p:nvPr>
            <p:ph type="title"/>
          </p:nvPr>
        </p:nvSpPr>
        <p:spPr/>
        <p:txBody>
          <a:bodyPr>
            <a:normAutofit/>
          </a:bodyPr>
          <a:lstStyle/>
          <a:p>
            <a:r>
              <a:rPr lang="en-US" dirty="0"/>
              <a:t>Hue</a:t>
            </a:r>
          </a:p>
        </p:txBody>
      </p:sp>
    </p:spTree>
    <p:extLst>
      <p:ext uri="{BB962C8B-B14F-4D97-AF65-F5344CB8AC3E}">
        <p14:creationId xmlns:p14="http://schemas.microsoft.com/office/powerpoint/2010/main" val="29394498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Further Configuration</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pPr marL="366332" indent="-366332"/>
            <a:r>
              <a:rPr lang="en-US" dirty="0"/>
              <a:t>Availability</a:t>
            </a:r>
          </a:p>
          <a:p>
            <a:pPr marL="366332" indent="-366332"/>
            <a:r>
              <a:rPr lang="en-US" dirty="0"/>
              <a:t>Data consistency</a:t>
            </a:r>
          </a:p>
          <a:p>
            <a:pPr marL="366332" indent="-366332"/>
            <a:r>
              <a:rPr lang="en-US" dirty="0"/>
              <a:t>Event synchronization</a:t>
            </a:r>
          </a:p>
          <a:p>
            <a:pPr marL="366332" indent="-366332"/>
            <a:r>
              <a:rPr lang="en-US" dirty="0"/>
              <a:t>Bandwidth</a:t>
            </a:r>
          </a:p>
          <a:p>
            <a:pPr marL="366332" indent="-366332"/>
            <a:r>
              <a:rPr lang="en-US" dirty="0"/>
              <a:t>Failures</a:t>
            </a:r>
          </a:p>
          <a:p>
            <a:pPr marL="366332" indent="-366332"/>
            <a:r>
              <a:rPr lang="en-US" dirty="0"/>
              <a:t>Scalability</a:t>
            </a:r>
          </a:p>
          <a:p>
            <a:pPr marL="366332" indent="-366332"/>
            <a:r>
              <a:rPr lang="en-US" dirty="0"/>
              <a:t>Independent running jobs</a:t>
            </a:r>
          </a:p>
          <a:p>
            <a:pPr marL="366332" indent="-366332"/>
            <a:r>
              <a:rPr lang="en-US" dirty="0"/>
              <a:t>Complex code</a:t>
            </a:r>
          </a:p>
        </p:txBody>
      </p:sp>
      <p:sp>
        <p:nvSpPr>
          <p:cNvPr id="5" name="Title 4"/>
          <p:cNvSpPr>
            <a:spLocks noGrp="1"/>
          </p:cNvSpPr>
          <p:nvPr>
            <p:ph type="title"/>
          </p:nvPr>
        </p:nvSpPr>
        <p:spPr/>
        <p:txBody>
          <a:bodyPr>
            <a:normAutofit/>
          </a:bodyPr>
          <a:lstStyle/>
          <a:p>
            <a:r>
              <a:rPr lang="en-US" dirty="0"/>
              <a:t>Distributed systems complexity</a:t>
            </a:r>
          </a:p>
        </p:txBody>
      </p:sp>
    </p:spTree>
    <p:extLst>
      <p:ext uri="{BB962C8B-B14F-4D97-AF65-F5344CB8AC3E}">
        <p14:creationId xmlns:p14="http://schemas.microsoft.com/office/powerpoint/2010/main" val="29195157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Trash</a:t>
            </a:r>
          </a:p>
        </p:txBody>
      </p:sp>
      <p:graphicFrame>
        <p:nvGraphicFramePr>
          <p:cNvPr id="7" name="Table 6"/>
          <p:cNvGraphicFramePr>
            <a:graphicFrameLocks noGrp="1"/>
          </p:cNvGraphicFramePr>
          <p:nvPr>
            <p:extLst>
              <p:ext uri="{D42A27DB-BD31-4B8C-83A1-F6EECF244321}">
                <p14:modId xmlns:p14="http://schemas.microsoft.com/office/powerpoint/2010/main" val="2237258335"/>
              </p:ext>
            </p:extLst>
          </p:nvPr>
        </p:nvGraphicFramePr>
        <p:xfrm>
          <a:off x="629503" y="1610104"/>
          <a:ext cx="10167670" cy="2743200"/>
        </p:xfrm>
        <a:graphic>
          <a:graphicData uri="http://schemas.openxmlformats.org/drawingml/2006/table">
            <a:tbl>
              <a:tblPr bandRow="1">
                <a:tableStyleId>{16D9F66E-5EB9-4882-86FB-DCBF35E3C3E4}</a:tableStyleId>
              </a:tblPr>
              <a:tblGrid>
                <a:gridCol w="5083835">
                  <a:extLst>
                    <a:ext uri="{9D8B030D-6E8A-4147-A177-3AD203B41FA5}">
                      <a16:colId xmlns:a16="http://schemas.microsoft.com/office/drawing/2014/main" val="20000"/>
                    </a:ext>
                  </a:extLst>
                </a:gridCol>
                <a:gridCol w="5083835">
                  <a:extLst>
                    <a:ext uri="{9D8B030D-6E8A-4147-A177-3AD203B41FA5}">
                      <a16:colId xmlns:a16="http://schemas.microsoft.com/office/drawing/2014/main" val="20001"/>
                    </a:ext>
                  </a:extLst>
                </a:gridCol>
              </a:tblGrid>
              <a:tr h="2743200">
                <a:tc>
                  <a:txBody>
                    <a:bodyPr/>
                    <a:lstStyle/>
                    <a:p>
                      <a:r>
                        <a:rPr lang="en-GB" sz="1800" dirty="0" err="1"/>
                        <a:t>fs.trash.interval</a:t>
                      </a:r>
                      <a:endParaRPr lang="en-GB" sz="1800" dirty="0"/>
                    </a:p>
                    <a:p>
                      <a:r>
                        <a:rPr lang="en-GB" sz="1800" dirty="0"/>
                        <a:t>(core-site.xml)</a:t>
                      </a:r>
                      <a:endParaRPr lang="en-GB" sz="1800" b="0" dirty="0"/>
                    </a:p>
                  </a:txBody>
                  <a:tcPr marL="121920" marR="121920" marT="54864" marB="54864"/>
                </a:tc>
                <a:tc>
                  <a:txBody>
                    <a:bodyPr/>
                    <a:lstStyle/>
                    <a:p>
                      <a:r>
                        <a:rPr lang="en-GB" sz="1800" dirty="0"/>
                        <a:t>When a file</a:t>
                      </a:r>
                      <a:r>
                        <a:rPr lang="en-GB" sz="1800" baseline="0" dirty="0"/>
                        <a:t> is deleted, it is placed in a .Trash directory in the user’s home directory, rather than being immediately deleted. It is purged from HDFS after the number of minutes specified. Default: 0 (disabled). Recommended: 1440 (one day)</a:t>
                      </a:r>
                      <a:endParaRPr lang="en-GB" sz="1800" b="0" dirty="0"/>
                    </a:p>
                  </a:txBody>
                  <a:tcPr marL="121920" marR="121920" marT="54864" marB="54864"/>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64181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Be sure to adjust both the Java heap size properties and the resource allocation properties</a:t>
            </a:r>
          </a:p>
          <a:p>
            <a:pPr marL="366332" indent="-366332"/>
            <a:r>
              <a:rPr lang="en-US" dirty="0"/>
              <a:t>The resource allocation properties do not determine the heap size for the </a:t>
            </a:r>
            <a:r>
              <a:rPr lang="en-US" dirty="0" err="1"/>
              <a:t>ApplicationMaster</a:t>
            </a:r>
            <a:r>
              <a:rPr lang="en-US" dirty="0"/>
              <a:t>, Mappers and Reducers</a:t>
            </a:r>
          </a:p>
          <a:p>
            <a:pPr marL="366332" indent="-366332"/>
            <a:r>
              <a:rPr lang="en-US" dirty="0"/>
              <a:t>Example</a:t>
            </a:r>
          </a:p>
          <a:p>
            <a:pPr marL="938616" lvl="1" indent="-366332"/>
            <a:r>
              <a:rPr lang="en-US" dirty="0" err="1"/>
              <a:t>yarn.nodemanager.resource.memory-mb</a:t>
            </a:r>
            <a:r>
              <a:rPr lang="en-US" dirty="0"/>
              <a:t> = 8192</a:t>
            </a:r>
          </a:p>
          <a:p>
            <a:pPr marL="938616" lvl="1" indent="-366332"/>
            <a:r>
              <a:rPr lang="en-US" dirty="0" err="1"/>
              <a:t>mapreduce.map.memory.mb</a:t>
            </a:r>
            <a:r>
              <a:rPr lang="en-US" dirty="0"/>
              <a:t> = 4096</a:t>
            </a:r>
          </a:p>
          <a:p>
            <a:pPr marL="938616" lvl="1" indent="-366332"/>
            <a:r>
              <a:rPr lang="en-US" dirty="0" err="1"/>
              <a:t>mapreduce.map.java.opts</a:t>
            </a:r>
            <a:r>
              <a:rPr lang="en-US" dirty="0"/>
              <a:t> is left as default</a:t>
            </a:r>
          </a:p>
          <a:p>
            <a:pPr marL="366332" indent="-366332"/>
            <a:r>
              <a:rPr lang="en-US" dirty="0"/>
              <a:t>Then the heap size for Mappers would be 200MB from </a:t>
            </a:r>
            <a:r>
              <a:rPr lang="en-US" dirty="0" err="1"/>
              <a:t>mapreduce.map.java.opts</a:t>
            </a:r>
            <a:r>
              <a:rPr lang="en-US" dirty="0"/>
              <a:t> = 200m</a:t>
            </a:r>
          </a:p>
        </p:txBody>
      </p:sp>
      <p:sp>
        <p:nvSpPr>
          <p:cNvPr id="2" name="Title 1"/>
          <p:cNvSpPr>
            <a:spLocks noGrp="1"/>
          </p:cNvSpPr>
          <p:nvPr>
            <p:ph type="title"/>
          </p:nvPr>
        </p:nvSpPr>
        <p:spPr/>
        <p:txBody>
          <a:bodyPr>
            <a:normAutofit/>
          </a:bodyPr>
          <a:lstStyle/>
          <a:p>
            <a:r>
              <a:rPr lang="en-US" dirty="0"/>
              <a:t>Resource Allocation and Process Size</a:t>
            </a:r>
          </a:p>
        </p:txBody>
      </p:sp>
    </p:spTree>
    <p:extLst>
      <p:ext uri="{BB962C8B-B14F-4D97-AF65-F5344CB8AC3E}">
        <p14:creationId xmlns:p14="http://schemas.microsoft.com/office/powerpoint/2010/main" val="203017041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File Compression</a:t>
            </a:r>
          </a:p>
        </p:txBody>
      </p:sp>
      <p:graphicFrame>
        <p:nvGraphicFramePr>
          <p:cNvPr id="7" name="Table 6"/>
          <p:cNvGraphicFramePr>
            <a:graphicFrameLocks noGrp="1"/>
          </p:cNvGraphicFramePr>
          <p:nvPr>
            <p:extLst>
              <p:ext uri="{D42A27DB-BD31-4B8C-83A1-F6EECF244321}">
                <p14:modId xmlns:p14="http://schemas.microsoft.com/office/powerpoint/2010/main" val="995227829"/>
              </p:ext>
            </p:extLst>
          </p:nvPr>
        </p:nvGraphicFramePr>
        <p:xfrm>
          <a:off x="475298" y="1546432"/>
          <a:ext cx="10989149" cy="4169664"/>
        </p:xfrm>
        <a:graphic>
          <a:graphicData uri="http://schemas.openxmlformats.org/drawingml/2006/table">
            <a:tbl>
              <a:tblPr bandRow="1">
                <a:tableStyleId>{16D9F66E-5EB9-4882-86FB-DCBF35E3C3E4}</a:tableStyleId>
              </a:tblPr>
              <a:tblGrid>
                <a:gridCol w="3196050">
                  <a:extLst>
                    <a:ext uri="{9D8B030D-6E8A-4147-A177-3AD203B41FA5}">
                      <a16:colId xmlns:a16="http://schemas.microsoft.com/office/drawing/2014/main" val="20000"/>
                    </a:ext>
                  </a:extLst>
                </a:gridCol>
                <a:gridCol w="7793099">
                  <a:extLst>
                    <a:ext uri="{9D8B030D-6E8A-4147-A177-3AD203B41FA5}">
                      <a16:colId xmlns:a16="http://schemas.microsoft.com/office/drawing/2014/main" val="20001"/>
                    </a:ext>
                  </a:extLst>
                </a:gridCol>
              </a:tblGrid>
              <a:tr h="3072384">
                <a:tc>
                  <a:txBody>
                    <a:bodyPr/>
                    <a:lstStyle/>
                    <a:p>
                      <a:r>
                        <a:rPr lang="en-GB" sz="1800" dirty="0" err="1"/>
                        <a:t>io.compression.codecs</a:t>
                      </a:r>
                      <a:endParaRPr lang="en-GB" sz="1800" dirty="0"/>
                    </a:p>
                    <a:p>
                      <a:r>
                        <a:rPr lang="en-GB" sz="1800" dirty="0"/>
                        <a:t>(core-site.xml)</a:t>
                      </a:r>
                    </a:p>
                  </a:txBody>
                  <a:tcPr marL="121920" marR="121920" marT="54864" marB="54864"/>
                </a:tc>
                <a:tc>
                  <a:txBody>
                    <a:bodyPr/>
                    <a:lstStyle/>
                    <a:p>
                      <a:r>
                        <a:rPr lang="en-GB" sz="1800" dirty="0"/>
                        <a:t>List of compression codecs</a:t>
                      </a:r>
                      <a:r>
                        <a:rPr lang="en-GB" sz="1800" baseline="0" dirty="0"/>
                        <a:t> that Hadoop can use for file compression. Used by clients and all nodes running Hadoop daemons. If you are using another codec, add it here. Default: </a:t>
                      </a:r>
                      <a:r>
                        <a:rPr lang="en-GB" sz="1800" baseline="0" dirty="0" err="1"/>
                        <a:t>org.apache.hadoop.io.compress.DefaultCodec</a:t>
                      </a:r>
                      <a:r>
                        <a:rPr lang="en-GB" sz="1800" baseline="0" dirty="0"/>
                        <a:t>, </a:t>
                      </a:r>
                      <a:r>
                        <a:rPr lang="en-GB" sz="1800" baseline="0" dirty="0" err="1"/>
                        <a:t>org.apache.hadoop.io.compress.GzipCodec</a:t>
                      </a:r>
                      <a:r>
                        <a:rPr lang="en-GB" sz="1800" baseline="0" dirty="0"/>
                        <a:t>, org.apache.hadoop.io.compress.BZip2Codec, </a:t>
                      </a:r>
                      <a:r>
                        <a:rPr lang="en-GB" sz="1800" baseline="0" dirty="0" err="1"/>
                        <a:t>org.apache.hadoop.io.compress.DeflateCodec</a:t>
                      </a:r>
                      <a:r>
                        <a:rPr lang="en-GB" sz="1800" baseline="0" dirty="0"/>
                        <a:t>, </a:t>
                      </a:r>
                      <a:r>
                        <a:rPr lang="en-GB" sz="1800" baseline="0" dirty="0" err="1"/>
                        <a:t>org.apache.hadoop.io.compress.SnappyCodec</a:t>
                      </a:r>
                      <a:endParaRPr lang="en-GB" sz="1800" dirty="0"/>
                    </a:p>
                  </a:txBody>
                  <a:tcPr marL="121920" marR="121920" marT="54864" marB="54864"/>
                </a:tc>
                <a:extLst>
                  <a:ext uri="{0D108BD9-81ED-4DB2-BD59-A6C34878D82A}">
                    <a16:rowId xmlns:a16="http://schemas.microsoft.com/office/drawing/2014/main" val="10000"/>
                  </a:ext>
                </a:extLst>
              </a:tr>
              <a:tr h="1097280">
                <a:tc>
                  <a:txBody>
                    <a:bodyPr/>
                    <a:lstStyle/>
                    <a:p>
                      <a:r>
                        <a:rPr lang="en-GB" sz="1800" dirty="0" err="1"/>
                        <a:t>mapreduce.map.output.compress</a:t>
                      </a:r>
                      <a:endParaRPr lang="en-GB" sz="1800" dirty="0"/>
                    </a:p>
                    <a:p>
                      <a:r>
                        <a:rPr lang="en-GB" sz="1800" dirty="0"/>
                        <a:t>(mapred-site.xml)</a:t>
                      </a:r>
                    </a:p>
                  </a:txBody>
                  <a:tcPr marL="121920" marR="121920" marT="54864" marB="54864"/>
                </a:tc>
                <a:tc>
                  <a:txBody>
                    <a:bodyPr/>
                    <a:lstStyle/>
                    <a:p>
                      <a:r>
                        <a:rPr lang="en-GB" sz="1800" dirty="0"/>
                        <a:t>Determines whether intermediate data from Mappers should be compressed before transfer across the network. Default:</a:t>
                      </a:r>
                      <a:r>
                        <a:rPr lang="en-GB" sz="1800" baseline="0" dirty="0"/>
                        <a:t> false. Recommendation: true</a:t>
                      </a:r>
                      <a:endParaRPr lang="en-GB" sz="1800" dirty="0"/>
                    </a:p>
                  </a:txBody>
                  <a:tcPr marL="121920" marR="121920" marT="54864" marB="5486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213455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File Compression</a:t>
            </a:r>
          </a:p>
        </p:txBody>
      </p:sp>
      <p:graphicFrame>
        <p:nvGraphicFramePr>
          <p:cNvPr id="7" name="Table 6"/>
          <p:cNvGraphicFramePr>
            <a:graphicFrameLocks noGrp="1"/>
          </p:cNvGraphicFramePr>
          <p:nvPr>
            <p:extLst>
              <p:ext uri="{D42A27DB-BD31-4B8C-83A1-F6EECF244321}">
                <p14:modId xmlns:p14="http://schemas.microsoft.com/office/powerpoint/2010/main" val="2403709508"/>
              </p:ext>
            </p:extLst>
          </p:nvPr>
        </p:nvGraphicFramePr>
        <p:xfrm>
          <a:off x="507025" y="1567966"/>
          <a:ext cx="11179578" cy="2414016"/>
        </p:xfrm>
        <a:graphic>
          <a:graphicData uri="http://schemas.openxmlformats.org/drawingml/2006/table">
            <a:tbl>
              <a:tblPr bandRow="1">
                <a:tableStyleId>{16D9F66E-5EB9-4882-86FB-DCBF35E3C3E4}</a:tableStyleId>
              </a:tblPr>
              <a:tblGrid>
                <a:gridCol w="3337975">
                  <a:extLst>
                    <a:ext uri="{9D8B030D-6E8A-4147-A177-3AD203B41FA5}">
                      <a16:colId xmlns:a16="http://schemas.microsoft.com/office/drawing/2014/main" val="20000"/>
                    </a:ext>
                  </a:extLst>
                </a:gridCol>
                <a:gridCol w="7841603">
                  <a:extLst>
                    <a:ext uri="{9D8B030D-6E8A-4147-A177-3AD203B41FA5}">
                      <a16:colId xmlns:a16="http://schemas.microsoft.com/office/drawing/2014/main" val="20001"/>
                    </a:ext>
                  </a:extLst>
                </a:gridCol>
              </a:tblGrid>
              <a:tr h="2414016">
                <a:tc>
                  <a:txBody>
                    <a:bodyPr/>
                    <a:lstStyle/>
                    <a:p>
                      <a:r>
                        <a:rPr lang="en-GB" sz="1800" dirty="0" err="1"/>
                        <a:t>mapreduce.map.output</a:t>
                      </a:r>
                      <a:r>
                        <a:rPr lang="en-GB" sz="1800" dirty="0"/>
                        <a:t>.</a:t>
                      </a:r>
                    </a:p>
                    <a:p>
                      <a:r>
                        <a:rPr lang="en-GB" sz="1800" dirty="0" err="1"/>
                        <a:t>compress.codec</a:t>
                      </a:r>
                      <a:endParaRPr lang="en-GB" sz="1800" dirty="0"/>
                    </a:p>
                    <a:p>
                      <a:r>
                        <a:rPr lang="en-GB" sz="1800" dirty="0"/>
                        <a:t>(mapred-site.xml)</a:t>
                      </a:r>
                    </a:p>
                  </a:txBody>
                  <a:tcPr marL="121920" marR="121920" marT="54864" marB="54864"/>
                </a:tc>
                <a:tc>
                  <a:txBody>
                    <a:bodyPr/>
                    <a:lstStyle/>
                    <a:p>
                      <a:r>
                        <a:rPr lang="en-GB" sz="1800" dirty="0"/>
                        <a:t>The compression codec</a:t>
                      </a:r>
                      <a:r>
                        <a:rPr lang="en-GB" sz="1800" baseline="0" dirty="0"/>
                        <a:t> used to compress intermediate data from Mappers. Default: </a:t>
                      </a:r>
                      <a:r>
                        <a:rPr lang="en-GB" sz="1800" baseline="0" dirty="0" err="1"/>
                        <a:t>org.apache.hadoop.io.compress.DefaultCodec</a:t>
                      </a:r>
                      <a:endParaRPr lang="en-GB" sz="1800" baseline="0" dirty="0"/>
                    </a:p>
                    <a:p>
                      <a:r>
                        <a:rPr lang="en-GB" sz="1800" baseline="0" dirty="0"/>
                        <a:t>Recommended: </a:t>
                      </a:r>
                      <a:r>
                        <a:rPr lang="en-GB" sz="1800" baseline="0" dirty="0" err="1"/>
                        <a:t>org.apache.hadoop.io.compress.SnappyCodec</a:t>
                      </a:r>
                      <a:endParaRPr lang="en-GB" sz="1800" dirty="0"/>
                    </a:p>
                  </a:txBody>
                  <a:tcPr marL="121920" marR="121920" marT="54864" marB="54864"/>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3153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1404800" cy="2389218"/>
          </a:xfrm>
        </p:spPr>
        <p:txBody>
          <a:bodyPr>
            <a:noAutofit/>
          </a:bodyPr>
          <a:lstStyle/>
          <a:p>
            <a:pPr marL="366332" indent="-366332"/>
            <a:r>
              <a:rPr lang="en-US" dirty="0"/>
              <a:t>If a task is running significantly slower than the average speed of the tasks for that job, speculative execution may occur</a:t>
            </a:r>
          </a:p>
          <a:p>
            <a:pPr marL="366332" indent="-366332"/>
            <a:r>
              <a:rPr lang="en-US" dirty="0"/>
              <a:t>Another attempt to run the task is instantiated on a different node</a:t>
            </a:r>
          </a:p>
          <a:p>
            <a:pPr marL="366332" indent="-366332"/>
            <a:r>
              <a:rPr lang="en-US" dirty="0"/>
              <a:t>The results from the first completed task is used</a:t>
            </a:r>
          </a:p>
          <a:p>
            <a:pPr marL="366332" indent="-366332"/>
            <a:r>
              <a:rPr lang="en-US" dirty="0"/>
              <a:t>The slower task is killed</a:t>
            </a:r>
          </a:p>
        </p:txBody>
      </p:sp>
      <p:sp>
        <p:nvSpPr>
          <p:cNvPr id="7" name="Title 6"/>
          <p:cNvSpPr>
            <a:spLocks noGrp="1"/>
          </p:cNvSpPr>
          <p:nvPr>
            <p:ph type="title"/>
          </p:nvPr>
        </p:nvSpPr>
        <p:spPr/>
        <p:txBody>
          <a:bodyPr>
            <a:normAutofit/>
          </a:bodyPr>
          <a:lstStyle/>
          <a:p>
            <a:r>
              <a:rPr lang="en-US" dirty="0"/>
              <a:t>Speculative Execution</a:t>
            </a:r>
          </a:p>
        </p:txBody>
      </p:sp>
      <p:graphicFrame>
        <p:nvGraphicFramePr>
          <p:cNvPr id="2" name="Table 1"/>
          <p:cNvGraphicFramePr>
            <a:graphicFrameLocks noGrp="1"/>
          </p:cNvGraphicFramePr>
          <p:nvPr>
            <p:extLst>
              <p:ext uri="{D42A27DB-BD31-4B8C-83A1-F6EECF244321}">
                <p14:modId xmlns:p14="http://schemas.microsoft.com/office/powerpoint/2010/main" val="1872776778"/>
              </p:ext>
            </p:extLst>
          </p:nvPr>
        </p:nvGraphicFramePr>
        <p:xfrm>
          <a:off x="864243" y="4021748"/>
          <a:ext cx="10741306" cy="2194560"/>
        </p:xfrm>
        <a:graphic>
          <a:graphicData uri="http://schemas.openxmlformats.org/drawingml/2006/table">
            <a:tbl>
              <a:tblPr bandRow="1">
                <a:tableStyleId>{16D9F66E-5EB9-4882-86FB-DCBF35E3C3E4}</a:tableStyleId>
              </a:tblPr>
              <a:tblGrid>
                <a:gridCol w="3731797">
                  <a:extLst>
                    <a:ext uri="{9D8B030D-6E8A-4147-A177-3AD203B41FA5}">
                      <a16:colId xmlns:a16="http://schemas.microsoft.com/office/drawing/2014/main" val="20000"/>
                    </a:ext>
                  </a:extLst>
                </a:gridCol>
                <a:gridCol w="7009509">
                  <a:extLst>
                    <a:ext uri="{9D8B030D-6E8A-4147-A177-3AD203B41FA5}">
                      <a16:colId xmlns:a16="http://schemas.microsoft.com/office/drawing/2014/main" val="20001"/>
                    </a:ext>
                  </a:extLst>
                </a:gridCol>
              </a:tblGrid>
              <a:tr h="1097280">
                <a:tc>
                  <a:txBody>
                    <a:bodyPr/>
                    <a:lstStyle/>
                    <a:p>
                      <a:r>
                        <a:rPr lang="en-GB" sz="1800" dirty="0" err="1"/>
                        <a:t>mapred.map.speculative</a:t>
                      </a:r>
                      <a:endParaRPr lang="en-GB" sz="1800" dirty="0"/>
                    </a:p>
                    <a:p>
                      <a:r>
                        <a:rPr lang="en-GB" sz="1800" dirty="0"/>
                        <a:t>(mapred-site.xml)</a:t>
                      </a:r>
                    </a:p>
                  </a:txBody>
                  <a:tcPr marL="121920" marR="121920" marT="54864" marB="54864"/>
                </a:tc>
                <a:tc>
                  <a:txBody>
                    <a:bodyPr/>
                    <a:lstStyle/>
                    <a:p>
                      <a:r>
                        <a:rPr lang="en-GB" sz="1800" dirty="0"/>
                        <a:t>Whether to allow speculative execution for Map tasks. Default:</a:t>
                      </a:r>
                      <a:r>
                        <a:rPr lang="en-GB" sz="1800" baseline="0" dirty="0"/>
                        <a:t> true. Recommended: true</a:t>
                      </a:r>
                      <a:endParaRPr lang="en-GB" sz="1800" dirty="0"/>
                    </a:p>
                  </a:txBody>
                  <a:tcPr marL="121920" marR="121920" marT="54864" marB="54864"/>
                </a:tc>
                <a:extLst>
                  <a:ext uri="{0D108BD9-81ED-4DB2-BD59-A6C34878D82A}">
                    <a16:rowId xmlns:a16="http://schemas.microsoft.com/office/drawing/2014/main" val="10000"/>
                  </a:ext>
                </a:extLst>
              </a:tr>
              <a:tr h="1097280">
                <a:tc>
                  <a:txBody>
                    <a:bodyPr/>
                    <a:lstStyle/>
                    <a:p>
                      <a:r>
                        <a:rPr lang="en-GB" sz="1800" dirty="0" err="1"/>
                        <a:t>mapred.reduce.speculative</a:t>
                      </a:r>
                      <a:endParaRPr lang="en-GB" sz="1800" dirty="0"/>
                    </a:p>
                    <a:p>
                      <a:r>
                        <a:rPr lang="en-GB" sz="1800" dirty="0"/>
                        <a:t>(mapred-site.xml)</a:t>
                      </a:r>
                    </a:p>
                  </a:txBody>
                  <a:tcPr marL="121920" marR="121920" marT="54864" marB="54864"/>
                </a:tc>
                <a:tc>
                  <a:txBody>
                    <a:bodyPr/>
                    <a:lstStyle/>
                    <a:p>
                      <a:r>
                        <a:rPr lang="en-GB" sz="1800" dirty="0"/>
                        <a:t>Whether to allow</a:t>
                      </a:r>
                      <a:r>
                        <a:rPr lang="en-GB" sz="1800" baseline="0" dirty="0"/>
                        <a:t> speculative execution for Reduce tasks. Default: true. Recommended: false</a:t>
                      </a:r>
                      <a:endParaRPr lang="en-GB" sz="1800" dirty="0"/>
                    </a:p>
                  </a:txBody>
                  <a:tcPr marL="121920" marR="121920" marT="54864" marB="5486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81302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 Availability</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439598" indent="-439598"/>
            <a:r>
              <a:rPr lang="en-US" dirty="0"/>
              <a:t>In non-HA, a single </a:t>
            </a:r>
            <a:r>
              <a:rPr lang="en-US" dirty="0" err="1"/>
              <a:t>NameNode</a:t>
            </a:r>
            <a:r>
              <a:rPr lang="en-US" dirty="0"/>
              <a:t> runs and is a single point of failure</a:t>
            </a:r>
          </a:p>
          <a:p>
            <a:pPr marL="439598" indent="-439598"/>
            <a:r>
              <a:rPr lang="en-US" dirty="0"/>
              <a:t>Either an unexpected crash or planned </a:t>
            </a:r>
            <a:r>
              <a:rPr lang="en-US" dirty="0" err="1"/>
              <a:t>NameNode</a:t>
            </a:r>
            <a:r>
              <a:rPr lang="en-US" dirty="0"/>
              <a:t> maintenance causes HDFS downtime</a:t>
            </a:r>
          </a:p>
          <a:p>
            <a:pPr marL="439598" indent="-439598"/>
            <a:r>
              <a:rPr lang="en-US" dirty="0"/>
              <a:t>HDFS High Availability eliminates this and is available in CDH4 and onwards</a:t>
            </a:r>
          </a:p>
        </p:txBody>
      </p:sp>
      <p:sp>
        <p:nvSpPr>
          <p:cNvPr id="2" name="Title 1"/>
          <p:cNvSpPr>
            <a:spLocks noGrp="1"/>
          </p:cNvSpPr>
          <p:nvPr>
            <p:ph type="title"/>
          </p:nvPr>
        </p:nvSpPr>
        <p:spPr/>
        <p:txBody>
          <a:bodyPr>
            <a:normAutofit/>
          </a:bodyPr>
          <a:lstStyle/>
          <a:p>
            <a:r>
              <a:rPr lang="en-US" dirty="0"/>
              <a:t>HDFS High Availability</a:t>
            </a:r>
          </a:p>
        </p:txBody>
      </p:sp>
    </p:spTree>
    <p:extLst>
      <p:ext uri="{BB962C8B-B14F-4D97-AF65-F5344CB8AC3E}">
        <p14:creationId xmlns:p14="http://schemas.microsoft.com/office/powerpoint/2010/main" val="1694956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439598" indent="-439598"/>
            <a:r>
              <a:rPr lang="en-US" dirty="0"/>
              <a:t>Uses a pair of </a:t>
            </a:r>
            <a:r>
              <a:rPr lang="en-US" dirty="0" err="1"/>
              <a:t>NameNodes</a:t>
            </a:r>
            <a:endParaRPr lang="en-US" dirty="0"/>
          </a:p>
          <a:p>
            <a:pPr marL="439598" indent="-439598"/>
            <a:r>
              <a:rPr lang="en-US" dirty="0"/>
              <a:t>One is Active and one Standby</a:t>
            </a:r>
          </a:p>
          <a:p>
            <a:pPr marL="439598" indent="-439598"/>
            <a:r>
              <a:rPr lang="en-US" dirty="0"/>
              <a:t>Clients only contact the Active </a:t>
            </a:r>
            <a:r>
              <a:rPr lang="en-US" dirty="0" err="1"/>
              <a:t>NameNode</a:t>
            </a:r>
            <a:endParaRPr lang="en-US" dirty="0"/>
          </a:p>
          <a:p>
            <a:pPr marL="439598" indent="-439598"/>
            <a:r>
              <a:rPr lang="en-US" dirty="0" err="1"/>
              <a:t>DataNodes</a:t>
            </a:r>
            <a:r>
              <a:rPr lang="en-US" dirty="0"/>
              <a:t> heartbeat to both </a:t>
            </a:r>
            <a:r>
              <a:rPr lang="en-US" dirty="0" err="1"/>
              <a:t>NameNodes</a:t>
            </a:r>
            <a:endParaRPr lang="en-US" dirty="0"/>
          </a:p>
          <a:p>
            <a:pPr marL="439598" indent="-439598"/>
            <a:r>
              <a:rPr lang="en-US" dirty="0"/>
              <a:t>Active </a:t>
            </a:r>
            <a:r>
              <a:rPr lang="en-US" dirty="0" err="1"/>
              <a:t>NameNode</a:t>
            </a:r>
            <a:r>
              <a:rPr lang="en-US" dirty="0"/>
              <a:t> writes the metadata to a quorum of </a:t>
            </a:r>
            <a:r>
              <a:rPr lang="en-US" dirty="0" err="1"/>
              <a:t>JournalNodes</a:t>
            </a:r>
            <a:endParaRPr lang="en-US" dirty="0"/>
          </a:p>
          <a:p>
            <a:pPr marL="439598" indent="-439598"/>
            <a:r>
              <a:rPr lang="en-US" dirty="0"/>
              <a:t>Standby </a:t>
            </a:r>
            <a:r>
              <a:rPr lang="en-US" dirty="0" err="1"/>
              <a:t>NameNode</a:t>
            </a:r>
            <a:r>
              <a:rPr lang="en-US" dirty="0"/>
              <a:t> reads from the </a:t>
            </a:r>
            <a:r>
              <a:rPr lang="en-US" dirty="0" err="1"/>
              <a:t>JournalNodes</a:t>
            </a:r>
            <a:r>
              <a:rPr lang="en-US" dirty="0"/>
              <a:t> to remain in sync with the Active </a:t>
            </a:r>
            <a:r>
              <a:rPr lang="en-US" dirty="0" err="1"/>
              <a:t>NameNode</a:t>
            </a:r>
            <a:endParaRPr lang="en-US" dirty="0"/>
          </a:p>
        </p:txBody>
      </p:sp>
      <p:sp>
        <p:nvSpPr>
          <p:cNvPr id="2" name="Title 1"/>
          <p:cNvSpPr>
            <a:spLocks noGrp="1"/>
          </p:cNvSpPr>
          <p:nvPr>
            <p:ph type="title"/>
          </p:nvPr>
        </p:nvSpPr>
        <p:spPr/>
        <p:txBody>
          <a:bodyPr>
            <a:normAutofit/>
          </a:bodyPr>
          <a:lstStyle/>
          <a:p>
            <a:r>
              <a:rPr lang="en-US" dirty="0"/>
              <a:t>HDFS High availability</a:t>
            </a:r>
          </a:p>
        </p:txBody>
      </p:sp>
    </p:spTree>
    <p:extLst>
      <p:ext uri="{BB962C8B-B14F-4D97-AF65-F5344CB8AC3E}">
        <p14:creationId xmlns:p14="http://schemas.microsoft.com/office/powerpoint/2010/main" val="3738930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Active </a:t>
            </a:r>
            <a:r>
              <a:rPr lang="en-US" dirty="0" err="1"/>
              <a:t>NameNode</a:t>
            </a:r>
            <a:r>
              <a:rPr lang="en-US" dirty="0"/>
              <a:t> writes edits to the </a:t>
            </a:r>
            <a:r>
              <a:rPr lang="en-US" dirty="0" err="1"/>
              <a:t>JournalNodes</a:t>
            </a:r>
            <a:endParaRPr lang="en-US" dirty="0"/>
          </a:p>
          <a:p>
            <a:pPr marL="938616" lvl="1" indent="-366332"/>
            <a:r>
              <a:rPr lang="en-US" dirty="0"/>
              <a:t>Uses software called the Quorum Journal </a:t>
            </a:r>
            <a:r>
              <a:rPr lang="en-US" dirty="0" err="1"/>
              <a:t>Managger</a:t>
            </a:r>
            <a:r>
              <a:rPr lang="en-US" dirty="0"/>
              <a:t> (QJM)</a:t>
            </a:r>
          </a:p>
          <a:p>
            <a:pPr marL="938616" lvl="1" indent="-366332"/>
            <a:r>
              <a:rPr lang="en-US" dirty="0"/>
              <a:t>Waits for a success acknowledgment from the majority of </a:t>
            </a:r>
            <a:r>
              <a:rPr lang="en-US" dirty="0" err="1"/>
              <a:t>JournalNodes</a:t>
            </a:r>
            <a:endParaRPr lang="en-US" dirty="0"/>
          </a:p>
          <a:p>
            <a:pPr marL="938616" lvl="1" indent="-366332"/>
            <a:r>
              <a:rPr lang="en-US" dirty="0"/>
              <a:t>Majority commit means a single crashed or lagging </a:t>
            </a:r>
            <a:r>
              <a:rPr lang="en-US" dirty="0" err="1"/>
              <a:t>JournalNode</a:t>
            </a:r>
            <a:r>
              <a:rPr lang="en-US" dirty="0"/>
              <a:t> will not impact </a:t>
            </a:r>
            <a:r>
              <a:rPr lang="en-US" dirty="0" err="1"/>
              <a:t>NameNode</a:t>
            </a:r>
            <a:r>
              <a:rPr lang="en-US" dirty="0"/>
              <a:t> latency</a:t>
            </a:r>
          </a:p>
          <a:p>
            <a:pPr marL="938616" lvl="1" indent="-366332"/>
            <a:r>
              <a:rPr lang="en-US" dirty="0"/>
              <a:t>Uses the </a:t>
            </a:r>
            <a:r>
              <a:rPr lang="en-US" dirty="0" err="1"/>
              <a:t>Paxos</a:t>
            </a:r>
            <a:r>
              <a:rPr lang="en-US" dirty="0"/>
              <a:t> algorithm to ensure reliability even if edits are being written as a </a:t>
            </a:r>
            <a:r>
              <a:rPr lang="en-US" dirty="0" err="1"/>
              <a:t>JournalNode</a:t>
            </a:r>
            <a:r>
              <a:rPr lang="en-US" dirty="0"/>
              <a:t> </a:t>
            </a:r>
            <a:r>
              <a:rPr lang="en-US" dirty="0" err="1"/>
              <a:t>failes</a:t>
            </a:r>
            <a:endParaRPr lang="en-US" dirty="0"/>
          </a:p>
          <a:p>
            <a:pPr marL="366332" indent="-366332"/>
            <a:r>
              <a:rPr lang="en-US" dirty="0"/>
              <a:t>Note that there is no Secondary </a:t>
            </a:r>
            <a:r>
              <a:rPr lang="en-US" dirty="0" err="1"/>
              <a:t>NameNode</a:t>
            </a:r>
            <a:r>
              <a:rPr lang="en-US" dirty="0"/>
              <a:t> when implementing HDFS High Availability</a:t>
            </a:r>
          </a:p>
          <a:p>
            <a:pPr marL="938616" lvl="1" indent="-366332"/>
            <a:r>
              <a:rPr lang="en-US" dirty="0"/>
              <a:t>The Standby </a:t>
            </a:r>
            <a:r>
              <a:rPr lang="en-US" dirty="0" err="1"/>
              <a:t>NameNode</a:t>
            </a:r>
            <a:r>
              <a:rPr lang="en-US" dirty="0"/>
              <a:t> periodically performs </a:t>
            </a:r>
            <a:r>
              <a:rPr lang="en-US" dirty="0" err="1"/>
              <a:t>checkpointing</a:t>
            </a:r>
            <a:endParaRPr lang="en-US" dirty="0"/>
          </a:p>
        </p:txBody>
      </p:sp>
      <p:sp>
        <p:nvSpPr>
          <p:cNvPr id="2" name="Title 1"/>
          <p:cNvSpPr>
            <a:spLocks noGrp="1"/>
          </p:cNvSpPr>
          <p:nvPr>
            <p:ph type="title"/>
          </p:nvPr>
        </p:nvSpPr>
        <p:spPr/>
        <p:txBody>
          <a:bodyPr>
            <a:normAutofit/>
          </a:bodyPr>
          <a:lstStyle/>
          <a:p>
            <a:r>
              <a:rPr lang="en-US" dirty="0"/>
              <a:t>HDFS High Availability</a:t>
            </a:r>
          </a:p>
        </p:txBody>
      </p:sp>
    </p:spTree>
    <p:extLst>
      <p:ext uri="{BB962C8B-B14F-4D97-AF65-F5344CB8AC3E}">
        <p14:creationId xmlns:p14="http://schemas.microsoft.com/office/powerpoint/2010/main" val="36236914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Only one </a:t>
            </a:r>
            <a:r>
              <a:rPr lang="en-US" dirty="0" err="1"/>
              <a:t>NameNode</a:t>
            </a:r>
            <a:r>
              <a:rPr lang="en-US" dirty="0"/>
              <a:t> must be active at any given time while the other is in standby mode</a:t>
            </a:r>
          </a:p>
          <a:p>
            <a:pPr marL="366332" indent="-366332"/>
            <a:r>
              <a:rPr lang="en-US" dirty="0"/>
              <a:t>The Standby maintains a copy of the active </a:t>
            </a:r>
            <a:r>
              <a:rPr lang="en-US" dirty="0" err="1"/>
              <a:t>NameNode’s</a:t>
            </a:r>
            <a:r>
              <a:rPr lang="en-US" dirty="0"/>
              <a:t> state so it can take over when it goes down</a:t>
            </a:r>
          </a:p>
          <a:p>
            <a:pPr marL="366332" indent="-366332"/>
            <a:r>
              <a:rPr lang="en-US" dirty="0"/>
              <a:t>Two types of failover</a:t>
            </a:r>
          </a:p>
          <a:p>
            <a:pPr marL="938616" lvl="1" indent="-366332"/>
            <a:r>
              <a:rPr lang="en-US" dirty="0"/>
              <a:t>Manual – detected and initiated by a user</a:t>
            </a:r>
          </a:p>
          <a:p>
            <a:pPr marL="938616" lvl="1" indent="-366332"/>
            <a:r>
              <a:rPr lang="en-US" dirty="0"/>
              <a:t>Automatic – detected and initiated by HDFS</a:t>
            </a:r>
          </a:p>
        </p:txBody>
      </p:sp>
      <p:sp>
        <p:nvSpPr>
          <p:cNvPr id="2" name="Title 1"/>
          <p:cNvSpPr>
            <a:spLocks noGrp="1"/>
          </p:cNvSpPr>
          <p:nvPr>
            <p:ph type="title"/>
          </p:nvPr>
        </p:nvSpPr>
        <p:spPr/>
        <p:txBody>
          <a:bodyPr/>
          <a:lstStyle/>
          <a:p>
            <a:r>
              <a:rPr lang="en-US" dirty="0"/>
              <a:t>Failover</a:t>
            </a:r>
          </a:p>
        </p:txBody>
      </p:sp>
    </p:spTree>
    <p:extLst>
      <p:ext uri="{BB962C8B-B14F-4D97-AF65-F5344CB8AC3E}">
        <p14:creationId xmlns:p14="http://schemas.microsoft.com/office/powerpoint/2010/main" val="389772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a:t>
            </a:r>
            <a:r>
              <a:rPr lang="en-US" dirty="0" err="1"/>
              <a:t>Hadoop</a:t>
            </a:r>
            <a:r>
              <a:rPr lang="en-US" dirty="0"/>
              <a:t> solution</a:t>
            </a:r>
          </a:p>
        </p:txBody>
      </p:sp>
      <p:pic>
        <p:nvPicPr>
          <p:cNvPr id="1026" name="Picture 2" descr="http://twimgs.com/informationweek/galleries/automated/723/01_Hadoop_full.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1089" y="2903180"/>
            <a:ext cx="5060932" cy="33813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Placeholder 5"/>
          <p:cNvSpPr>
            <a:spLocks noGrp="1"/>
          </p:cNvSpPr>
          <p:nvPr>
            <p:ph type="body" sz="quarter" idx="15"/>
          </p:nvPr>
        </p:nvSpPr>
        <p:spPr>
          <a:xfrm>
            <a:off x="414000" y="1544760"/>
            <a:ext cx="11404800" cy="3916240"/>
          </a:xfrm>
        </p:spPr>
        <p:txBody>
          <a:bodyPr/>
          <a:lstStyle/>
          <a:p>
            <a:pPr marL="366332" indent="-366332"/>
            <a:r>
              <a:rPr lang="en-US" dirty="0"/>
              <a:t>Inspired by Google’s </a:t>
            </a:r>
            <a:r>
              <a:rPr lang="en-US" dirty="0" err="1"/>
              <a:t>MapReduce</a:t>
            </a:r>
            <a:r>
              <a:rPr lang="en-US" dirty="0"/>
              <a:t> and GFS architecture</a:t>
            </a:r>
          </a:p>
          <a:p>
            <a:pPr marL="366332" indent="-366332"/>
            <a:r>
              <a:rPr lang="en-US" dirty="0" err="1"/>
              <a:t>Hadoop</a:t>
            </a:r>
            <a:r>
              <a:rPr lang="en-US" dirty="0"/>
              <a:t> aims to solve the problems addressed in the previous slides</a:t>
            </a:r>
          </a:p>
          <a:p>
            <a:pPr marL="366332" indent="-366332"/>
            <a:r>
              <a:rPr lang="en-US" dirty="0"/>
              <a:t>Nodes talk to each other as little as possible</a:t>
            </a:r>
          </a:p>
          <a:p>
            <a:pPr marL="366332" indent="-366332"/>
            <a:r>
              <a:rPr lang="en-US" dirty="0"/>
              <a:t>Bring the computation to the data!</a:t>
            </a:r>
          </a:p>
          <a:p>
            <a:pPr marL="366332" indent="-366332"/>
            <a:r>
              <a:rPr lang="en-US" dirty="0"/>
              <a:t>Data replication</a:t>
            </a:r>
          </a:p>
          <a:p>
            <a:pPr marL="366332" indent="-366332"/>
            <a:r>
              <a:rPr lang="en-US" dirty="0"/>
              <a:t>Inexpensive hardware</a:t>
            </a:r>
          </a:p>
          <a:p>
            <a:pPr marL="366332" indent="-366332"/>
            <a:r>
              <a:rPr lang="en-US" dirty="0"/>
              <a:t>Intelligent job scheduling</a:t>
            </a:r>
          </a:p>
        </p:txBody>
      </p:sp>
    </p:spTree>
    <p:extLst>
      <p:ext uri="{BB962C8B-B14F-4D97-AF65-F5344CB8AC3E}">
        <p14:creationId xmlns:p14="http://schemas.microsoft.com/office/powerpoint/2010/main" val="14463839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err="1"/>
              <a:t>ZooKeeper</a:t>
            </a:r>
            <a:r>
              <a:rPr lang="en-US" dirty="0"/>
              <a:t> Failover Controller (ZKFC) runs on each </a:t>
            </a:r>
            <a:r>
              <a:rPr lang="en-US" dirty="0" err="1"/>
              <a:t>NameNode</a:t>
            </a:r>
            <a:r>
              <a:rPr lang="en-US" dirty="0"/>
              <a:t> machine</a:t>
            </a:r>
          </a:p>
          <a:p>
            <a:pPr marL="366332" indent="-366332"/>
            <a:r>
              <a:rPr lang="en-US" dirty="0"/>
              <a:t>Needs a quorum of nodes</a:t>
            </a:r>
          </a:p>
          <a:p>
            <a:pPr marL="366332" indent="-366332"/>
            <a:r>
              <a:rPr lang="en-US" dirty="0"/>
              <a:t>Typically 3 or 5 nodes</a:t>
            </a:r>
          </a:p>
          <a:p>
            <a:pPr marL="366332" indent="-366332"/>
            <a:r>
              <a:rPr lang="en-US" dirty="0"/>
              <a:t>Low resource usage</a:t>
            </a:r>
          </a:p>
        </p:txBody>
      </p:sp>
      <p:sp>
        <p:nvSpPr>
          <p:cNvPr id="2" name="Title 1"/>
          <p:cNvSpPr>
            <a:spLocks noGrp="1"/>
          </p:cNvSpPr>
          <p:nvPr>
            <p:ph type="title"/>
          </p:nvPr>
        </p:nvSpPr>
        <p:spPr/>
        <p:txBody>
          <a:bodyPr>
            <a:normAutofit/>
          </a:bodyPr>
          <a:lstStyle/>
          <a:p>
            <a:r>
              <a:rPr lang="en-US" dirty="0"/>
              <a:t>Automatic Failover</a:t>
            </a:r>
          </a:p>
        </p:txBody>
      </p:sp>
    </p:spTree>
    <p:extLst>
      <p:ext uri="{BB962C8B-B14F-4D97-AF65-F5344CB8AC3E}">
        <p14:creationId xmlns:p14="http://schemas.microsoft.com/office/powerpoint/2010/main" val="2044474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r>
              <a:rPr lang="en-US" dirty="0"/>
              <a:t>Only one </a:t>
            </a:r>
            <a:r>
              <a:rPr lang="en-US" dirty="0" err="1"/>
              <a:t>NameNode</a:t>
            </a:r>
            <a:r>
              <a:rPr lang="en-US" dirty="0"/>
              <a:t> must be active at a time otherwise there is a possibility of ‘split-brain syndrome’</a:t>
            </a:r>
          </a:p>
          <a:p>
            <a:r>
              <a:rPr lang="en-US" dirty="0"/>
              <a:t>The Quorum Journal Manager ensures that a previously-active </a:t>
            </a:r>
            <a:r>
              <a:rPr lang="en-US" dirty="0" err="1"/>
              <a:t>NameNode</a:t>
            </a:r>
            <a:r>
              <a:rPr lang="en-US" dirty="0"/>
              <a:t> cannot corrupt the </a:t>
            </a:r>
            <a:r>
              <a:rPr lang="en-US" dirty="0" err="1"/>
              <a:t>NameNode</a:t>
            </a:r>
            <a:r>
              <a:rPr lang="en-US" dirty="0"/>
              <a:t> metadata</a:t>
            </a:r>
          </a:p>
          <a:p>
            <a:pPr lvl="1"/>
            <a:r>
              <a:rPr lang="en-US" dirty="0"/>
              <a:t>Could possibly report ‘stale’ data to a client</a:t>
            </a:r>
          </a:p>
          <a:p>
            <a:pPr lvl="1"/>
            <a:r>
              <a:rPr lang="en-US" dirty="0"/>
              <a:t>Therefore you should ‘fence’ the </a:t>
            </a:r>
            <a:r>
              <a:rPr lang="en-US" dirty="0" err="1"/>
              <a:t>NameNode</a:t>
            </a:r>
            <a:r>
              <a:rPr lang="en-US" dirty="0"/>
              <a:t> to isolate and shut it down</a:t>
            </a:r>
          </a:p>
          <a:p>
            <a:r>
              <a:rPr lang="en-US" dirty="0"/>
              <a:t>When configuring HDFS HA you must specify one or more fencing methods</a:t>
            </a:r>
          </a:p>
          <a:p>
            <a:pPr lvl="1"/>
            <a:r>
              <a:rPr lang="en-US" dirty="0"/>
              <a:t>Shell Scripts</a:t>
            </a:r>
          </a:p>
          <a:p>
            <a:pPr lvl="1"/>
            <a:r>
              <a:rPr lang="en-US" dirty="0"/>
              <a:t>SSH</a:t>
            </a:r>
          </a:p>
        </p:txBody>
      </p:sp>
      <p:sp>
        <p:nvSpPr>
          <p:cNvPr id="2" name="Title 1"/>
          <p:cNvSpPr>
            <a:spLocks noGrp="1"/>
          </p:cNvSpPr>
          <p:nvPr>
            <p:ph type="title"/>
          </p:nvPr>
        </p:nvSpPr>
        <p:spPr/>
        <p:txBody>
          <a:bodyPr/>
          <a:lstStyle/>
          <a:p>
            <a:r>
              <a:rPr lang="en-US" dirty="0"/>
              <a:t>Fencing</a:t>
            </a:r>
          </a:p>
        </p:txBody>
      </p:sp>
    </p:spTree>
    <p:extLst>
      <p:ext uri="{BB962C8B-B14F-4D97-AF65-F5344CB8AC3E}">
        <p14:creationId xmlns:p14="http://schemas.microsoft.com/office/powerpoint/2010/main" val="9906537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439598" indent="-439598">
              <a:buFont typeface="+mj-lt"/>
              <a:buAutoNum type="arabicPeriod"/>
            </a:pPr>
            <a:r>
              <a:rPr lang="en-US" dirty="0"/>
              <a:t>Modify the </a:t>
            </a:r>
            <a:r>
              <a:rPr lang="en-US" dirty="0" err="1"/>
              <a:t>Hadoop</a:t>
            </a:r>
            <a:r>
              <a:rPr lang="en-US" dirty="0"/>
              <a:t> configuration</a:t>
            </a:r>
          </a:p>
          <a:p>
            <a:pPr marL="439598" indent="-439598">
              <a:buFont typeface="+mj-lt"/>
              <a:buAutoNum type="arabicPeriod"/>
            </a:pPr>
            <a:r>
              <a:rPr lang="en-US" dirty="0"/>
              <a:t>Install and start the </a:t>
            </a:r>
            <a:r>
              <a:rPr lang="en-US" dirty="0" err="1"/>
              <a:t>JournalNodes</a:t>
            </a:r>
            <a:endParaRPr lang="en-US" dirty="0"/>
          </a:p>
          <a:p>
            <a:pPr marL="439598" indent="-439598">
              <a:buFont typeface="+mj-lt"/>
              <a:buAutoNum type="arabicPeriod"/>
            </a:pPr>
            <a:r>
              <a:rPr lang="en-US" dirty="0"/>
              <a:t>Configure and start a </a:t>
            </a:r>
            <a:r>
              <a:rPr lang="en-US" dirty="0" err="1"/>
              <a:t>ZooKeeper</a:t>
            </a:r>
            <a:r>
              <a:rPr lang="en-US" dirty="0"/>
              <a:t> ensemble</a:t>
            </a:r>
          </a:p>
          <a:p>
            <a:pPr marL="439598" indent="-439598">
              <a:buFont typeface="+mj-lt"/>
              <a:buAutoNum type="arabicPeriod"/>
            </a:pPr>
            <a:r>
              <a:rPr lang="en-US" dirty="0" err="1"/>
              <a:t>Initialise</a:t>
            </a:r>
            <a:r>
              <a:rPr lang="en-US" dirty="0"/>
              <a:t> the shared edits directory if converting from a non-HA setup</a:t>
            </a:r>
          </a:p>
          <a:p>
            <a:pPr marL="439598" indent="-439598">
              <a:buFont typeface="+mj-lt"/>
              <a:buAutoNum type="arabicPeriod"/>
            </a:pPr>
            <a:r>
              <a:rPr lang="en-US" dirty="0"/>
              <a:t>Install, bootstrap, and start the Standby </a:t>
            </a:r>
            <a:r>
              <a:rPr lang="en-US" dirty="0" err="1"/>
              <a:t>NameNode</a:t>
            </a:r>
            <a:endParaRPr lang="en-US" dirty="0"/>
          </a:p>
          <a:p>
            <a:pPr marL="439598" indent="-439598">
              <a:buFont typeface="+mj-lt"/>
              <a:buAutoNum type="arabicPeriod"/>
            </a:pPr>
            <a:r>
              <a:rPr lang="en-US" dirty="0"/>
              <a:t>Install, format, and start the </a:t>
            </a:r>
            <a:r>
              <a:rPr lang="en-US" dirty="0" err="1"/>
              <a:t>ZooKeeper</a:t>
            </a:r>
            <a:r>
              <a:rPr lang="en-US" dirty="0"/>
              <a:t> failover controllers</a:t>
            </a:r>
          </a:p>
          <a:p>
            <a:pPr marL="439598" indent="-439598">
              <a:buFont typeface="+mj-lt"/>
              <a:buAutoNum type="arabicPeriod"/>
            </a:pPr>
            <a:r>
              <a:rPr lang="en-US" dirty="0"/>
              <a:t>Restart </a:t>
            </a:r>
            <a:r>
              <a:rPr lang="en-US" dirty="0" err="1"/>
              <a:t>DataNodes</a:t>
            </a:r>
            <a:r>
              <a:rPr lang="en-US" dirty="0"/>
              <a:t> and the YARN and </a:t>
            </a:r>
            <a:r>
              <a:rPr lang="en-US" dirty="0" err="1"/>
              <a:t>MapReduce</a:t>
            </a:r>
            <a:r>
              <a:rPr lang="en-US" dirty="0"/>
              <a:t> daemons</a:t>
            </a:r>
          </a:p>
        </p:txBody>
      </p:sp>
      <p:sp>
        <p:nvSpPr>
          <p:cNvPr id="2" name="Title 1"/>
          <p:cNvSpPr>
            <a:spLocks noGrp="1"/>
          </p:cNvSpPr>
          <p:nvPr>
            <p:ph type="title"/>
          </p:nvPr>
        </p:nvSpPr>
        <p:spPr/>
        <p:txBody>
          <a:bodyPr>
            <a:normAutofit/>
          </a:bodyPr>
          <a:lstStyle/>
          <a:p>
            <a:r>
              <a:rPr lang="en-US" dirty="0"/>
              <a:t>HDFS HA Deployment</a:t>
            </a:r>
          </a:p>
        </p:txBody>
      </p:sp>
    </p:spTree>
    <p:extLst>
      <p:ext uri="{BB962C8B-B14F-4D97-AF65-F5344CB8AC3E}">
        <p14:creationId xmlns:p14="http://schemas.microsoft.com/office/powerpoint/2010/main" val="61421513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Install the </a:t>
            </a:r>
            <a:r>
              <a:rPr lang="en-US" dirty="0" err="1"/>
              <a:t>JournalNode</a:t>
            </a:r>
            <a:r>
              <a:rPr lang="en-US" dirty="0"/>
              <a:t> – </a:t>
            </a:r>
            <a:r>
              <a:rPr lang="en-US" dirty="0" err="1"/>
              <a:t>sudo</a:t>
            </a:r>
            <a:r>
              <a:rPr lang="en-US" dirty="0"/>
              <a:t> yum install </a:t>
            </a:r>
            <a:r>
              <a:rPr lang="en-US" dirty="0" err="1"/>
              <a:t>hadoop-hdfs-journalnode</a:t>
            </a:r>
            <a:endParaRPr lang="en-US" dirty="0"/>
          </a:p>
          <a:p>
            <a:pPr marL="366332" indent="-366332"/>
            <a:r>
              <a:rPr lang="en-US" dirty="0"/>
              <a:t>Create the shared edits directory on the </a:t>
            </a:r>
            <a:r>
              <a:rPr lang="en-US" dirty="0" err="1"/>
              <a:t>JournalNode</a:t>
            </a:r>
            <a:endParaRPr lang="en-US" dirty="0"/>
          </a:p>
          <a:p>
            <a:pPr marL="938616" lvl="1" indent="-366332"/>
            <a:r>
              <a:rPr lang="en-US" dirty="0"/>
              <a:t>Location specified by </a:t>
            </a:r>
            <a:r>
              <a:rPr lang="en-US" dirty="0" err="1"/>
              <a:t>dfs.journalnode.edits.dir</a:t>
            </a:r>
            <a:endParaRPr lang="en-US" dirty="0"/>
          </a:p>
          <a:p>
            <a:pPr marL="938616" lvl="1" indent="-366332"/>
            <a:r>
              <a:rPr lang="en-US" dirty="0"/>
              <a:t>Owned by the </a:t>
            </a:r>
            <a:r>
              <a:rPr lang="en-US" dirty="0" err="1"/>
              <a:t>hdfs</a:t>
            </a:r>
            <a:r>
              <a:rPr lang="en-US" dirty="0"/>
              <a:t> user</a:t>
            </a:r>
          </a:p>
          <a:p>
            <a:pPr marL="366332" indent="-366332"/>
            <a:r>
              <a:rPr lang="en-US" dirty="0"/>
              <a:t>Start the </a:t>
            </a:r>
            <a:r>
              <a:rPr lang="en-US" dirty="0" err="1"/>
              <a:t>JournalNode</a:t>
            </a:r>
            <a:r>
              <a:rPr lang="en-US" dirty="0"/>
              <a:t> – </a:t>
            </a:r>
            <a:r>
              <a:rPr lang="en-US" dirty="0" err="1"/>
              <a:t>sudo</a:t>
            </a:r>
            <a:r>
              <a:rPr lang="en-US" dirty="0"/>
              <a:t> service </a:t>
            </a:r>
            <a:r>
              <a:rPr lang="en-US" dirty="0" err="1"/>
              <a:t>hadoop-hdfs-journalnode</a:t>
            </a:r>
            <a:r>
              <a:rPr lang="en-US" dirty="0"/>
              <a:t> start</a:t>
            </a:r>
          </a:p>
        </p:txBody>
      </p:sp>
      <p:sp>
        <p:nvSpPr>
          <p:cNvPr id="2" name="Title 1"/>
          <p:cNvSpPr>
            <a:spLocks noGrp="1"/>
          </p:cNvSpPr>
          <p:nvPr>
            <p:ph type="title"/>
          </p:nvPr>
        </p:nvSpPr>
        <p:spPr/>
        <p:txBody>
          <a:bodyPr>
            <a:normAutofit/>
          </a:bodyPr>
          <a:lstStyle/>
          <a:p>
            <a:r>
              <a:rPr lang="en-US" dirty="0" err="1"/>
              <a:t>JournalNodes</a:t>
            </a:r>
            <a:endParaRPr lang="en-US" dirty="0"/>
          </a:p>
        </p:txBody>
      </p:sp>
    </p:spTree>
    <p:extLst>
      <p:ext uri="{BB962C8B-B14F-4D97-AF65-F5344CB8AC3E}">
        <p14:creationId xmlns:p14="http://schemas.microsoft.com/office/powerpoint/2010/main" val="29355462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Shared Edits Directory</a:t>
            </a:r>
          </a:p>
        </p:txBody>
      </p:sp>
      <p:sp>
        <p:nvSpPr>
          <p:cNvPr id="7" name="Text Placeholder 6"/>
          <p:cNvSpPr>
            <a:spLocks noGrp="1"/>
          </p:cNvSpPr>
          <p:nvPr>
            <p:ph type="body" sz="quarter" idx="15"/>
          </p:nvPr>
        </p:nvSpPr>
        <p:spPr/>
        <p:txBody>
          <a:bodyPr/>
          <a:lstStyle/>
          <a:p>
            <a:pPr marL="366332" indent="-366332"/>
            <a:r>
              <a:rPr lang="en-US" dirty="0"/>
              <a:t>This section is only required if you are converting an existing non-HA deployment to an HA setup</a:t>
            </a:r>
          </a:p>
          <a:p>
            <a:pPr marL="366332" indent="-366332"/>
            <a:r>
              <a:rPr lang="en-US" dirty="0"/>
              <a:t>Run </a:t>
            </a:r>
            <a:r>
              <a:rPr lang="en-US" dirty="0" err="1"/>
              <a:t>sudo</a:t>
            </a:r>
            <a:r>
              <a:rPr lang="en-US" dirty="0"/>
              <a:t> –u </a:t>
            </a:r>
            <a:r>
              <a:rPr lang="en-US" dirty="0" err="1"/>
              <a:t>hdfs</a:t>
            </a:r>
            <a:r>
              <a:rPr lang="en-US" dirty="0"/>
              <a:t> </a:t>
            </a:r>
            <a:r>
              <a:rPr lang="en-US" dirty="0" err="1"/>
              <a:t>hdfs</a:t>
            </a:r>
            <a:r>
              <a:rPr lang="en-US" dirty="0"/>
              <a:t> </a:t>
            </a:r>
            <a:r>
              <a:rPr lang="en-US" dirty="0" err="1"/>
              <a:t>namenode</a:t>
            </a:r>
            <a:r>
              <a:rPr lang="en-US" dirty="0"/>
              <a:t> –</a:t>
            </a:r>
            <a:r>
              <a:rPr lang="en-US" dirty="0" err="1"/>
              <a:t>initializeSharedEdits</a:t>
            </a:r>
            <a:endParaRPr lang="en-US" dirty="0"/>
          </a:p>
          <a:p>
            <a:pPr marL="366332" indent="-366332"/>
            <a:r>
              <a:rPr lang="en-US" dirty="0"/>
              <a:t>After these are initialized you can restart the existing </a:t>
            </a:r>
            <a:r>
              <a:rPr lang="en-US" dirty="0" err="1"/>
              <a:t>NameNode</a:t>
            </a:r>
            <a:endParaRPr lang="en-US" dirty="0"/>
          </a:p>
          <a:p>
            <a:pPr marL="366332" indent="-366332"/>
            <a:r>
              <a:rPr lang="en-US" dirty="0"/>
              <a:t>Run the </a:t>
            </a:r>
            <a:r>
              <a:rPr lang="en-US" dirty="0" err="1"/>
              <a:t>hdfs</a:t>
            </a:r>
            <a:r>
              <a:rPr lang="en-US" dirty="0"/>
              <a:t> </a:t>
            </a:r>
            <a:r>
              <a:rPr lang="en-US" dirty="0" err="1"/>
              <a:t>haadmin</a:t>
            </a:r>
            <a:r>
              <a:rPr lang="en-US" dirty="0"/>
              <a:t> –</a:t>
            </a:r>
            <a:r>
              <a:rPr lang="en-US" dirty="0" err="1"/>
              <a:t>getServiceState</a:t>
            </a:r>
            <a:r>
              <a:rPr lang="en-US" dirty="0"/>
              <a:t> command to verify the existing </a:t>
            </a:r>
            <a:r>
              <a:rPr lang="en-US" dirty="0" err="1"/>
              <a:t>NameNode</a:t>
            </a:r>
            <a:r>
              <a:rPr lang="en-US" dirty="0"/>
              <a:t> is not active yet</a:t>
            </a:r>
          </a:p>
          <a:p>
            <a:endParaRPr lang="en-US" dirty="0"/>
          </a:p>
        </p:txBody>
      </p:sp>
    </p:spTree>
    <p:extLst>
      <p:ext uri="{BB962C8B-B14F-4D97-AF65-F5344CB8AC3E}">
        <p14:creationId xmlns:p14="http://schemas.microsoft.com/office/powerpoint/2010/main" val="25136279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Standby </a:t>
            </a:r>
            <a:r>
              <a:rPr lang="en-US" dirty="0" err="1"/>
              <a:t>NameNode</a:t>
            </a:r>
            <a:endParaRPr lang="en-US" dirty="0"/>
          </a:p>
        </p:txBody>
      </p:sp>
      <p:sp>
        <p:nvSpPr>
          <p:cNvPr id="7" name="Text Placeholder 6"/>
          <p:cNvSpPr>
            <a:spLocks noGrp="1"/>
          </p:cNvSpPr>
          <p:nvPr>
            <p:ph type="body" sz="quarter" idx="15"/>
          </p:nvPr>
        </p:nvSpPr>
        <p:spPr/>
        <p:txBody>
          <a:bodyPr/>
          <a:lstStyle/>
          <a:p>
            <a:pPr marL="366332" indent="-366332"/>
            <a:r>
              <a:rPr lang="en-US" dirty="0"/>
              <a:t>Install the second </a:t>
            </a:r>
            <a:r>
              <a:rPr lang="en-US" dirty="0" err="1"/>
              <a:t>NameNode</a:t>
            </a:r>
            <a:endParaRPr lang="en-US" dirty="0"/>
          </a:p>
          <a:p>
            <a:pPr marL="366332" indent="-366332"/>
            <a:r>
              <a:rPr lang="en-US" dirty="0"/>
              <a:t>Bootstrap it with </a:t>
            </a:r>
            <a:r>
              <a:rPr lang="en-US" dirty="0" err="1"/>
              <a:t>sudo</a:t>
            </a:r>
            <a:r>
              <a:rPr lang="en-US" dirty="0"/>
              <a:t> –u </a:t>
            </a:r>
            <a:r>
              <a:rPr lang="en-US" dirty="0" err="1"/>
              <a:t>hdfs</a:t>
            </a:r>
            <a:r>
              <a:rPr lang="en-US" dirty="0"/>
              <a:t> </a:t>
            </a:r>
            <a:r>
              <a:rPr lang="en-US" dirty="0" err="1"/>
              <a:t>hdfs</a:t>
            </a:r>
            <a:r>
              <a:rPr lang="en-US" dirty="0"/>
              <a:t> </a:t>
            </a:r>
            <a:r>
              <a:rPr lang="en-US" dirty="0" err="1"/>
              <a:t>namenode</a:t>
            </a:r>
            <a:r>
              <a:rPr lang="en-US" dirty="0"/>
              <a:t> –</a:t>
            </a:r>
            <a:r>
              <a:rPr lang="en-US" dirty="0" err="1"/>
              <a:t>bootstrapStandby</a:t>
            </a:r>
            <a:endParaRPr lang="en-US" dirty="0"/>
          </a:p>
          <a:p>
            <a:pPr marL="366332" indent="-366332"/>
            <a:r>
              <a:rPr lang="en-US" dirty="0"/>
              <a:t>Start the </a:t>
            </a:r>
            <a:r>
              <a:rPr lang="en-US" dirty="0" err="1"/>
              <a:t>NameNode</a:t>
            </a:r>
            <a:endParaRPr lang="en-US" dirty="0"/>
          </a:p>
          <a:p>
            <a:pPr marL="366332" indent="-366332"/>
            <a:r>
              <a:rPr lang="en-US" dirty="0"/>
              <a:t>Run </a:t>
            </a:r>
            <a:r>
              <a:rPr lang="en-US" dirty="0" err="1"/>
              <a:t>hdfs</a:t>
            </a:r>
            <a:r>
              <a:rPr lang="en-US" dirty="0"/>
              <a:t> </a:t>
            </a:r>
            <a:r>
              <a:rPr lang="en-US" dirty="0" err="1"/>
              <a:t>haadmin</a:t>
            </a:r>
            <a:r>
              <a:rPr lang="en-US" dirty="0"/>
              <a:t> –</a:t>
            </a:r>
            <a:r>
              <a:rPr lang="en-US" dirty="0" err="1"/>
              <a:t>getServiceState</a:t>
            </a:r>
            <a:r>
              <a:rPr lang="en-US" dirty="0"/>
              <a:t> to ensure the existing </a:t>
            </a:r>
            <a:r>
              <a:rPr lang="en-US" dirty="0" err="1"/>
              <a:t>NameNode</a:t>
            </a:r>
            <a:r>
              <a:rPr lang="en-US" dirty="0"/>
              <a:t> is not active yet</a:t>
            </a:r>
          </a:p>
          <a:p>
            <a:pPr marL="0" indent="0">
              <a:buNone/>
            </a:pPr>
            <a:endParaRPr lang="en-US" dirty="0"/>
          </a:p>
        </p:txBody>
      </p:sp>
    </p:spTree>
    <p:extLst>
      <p:ext uri="{BB962C8B-B14F-4D97-AF65-F5344CB8AC3E}">
        <p14:creationId xmlns:p14="http://schemas.microsoft.com/office/powerpoint/2010/main" val="28215217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ZooKeeper</a:t>
            </a:r>
            <a:r>
              <a:rPr lang="en-US" dirty="0"/>
              <a:t> Failover Controller</a:t>
            </a:r>
          </a:p>
        </p:txBody>
      </p:sp>
      <p:sp>
        <p:nvSpPr>
          <p:cNvPr id="7" name="Text Placeholder 6"/>
          <p:cNvSpPr>
            <a:spLocks noGrp="1"/>
          </p:cNvSpPr>
          <p:nvPr>
            <p:ph type="body" sz="quarter" idx="15"/>
          </p:nvPr>
        </p:nvSpPr>
        <p:spPr/>
        <p:txBody>
          <a:bodyPr/>
          <a:lstStyle/>
          <a:p>
            <a:pPr marL="366332" indent="-366332"/>
            <a:r>
              <a:rPr lang="en-US" dirty="0"/>
              <a:t>Automatic failover only</a:t>
            </a:r>
          </a:p>
          <a:p>
            <a:pPr marL="366332" indent="-366332"/>
            <a:r>
              <a:rPr lang="en-US" dirty="0"/>
              <a:t>Install the </a:t>
            </a:r>
            <a:r>
              <a:rPr lang="en-US" dirty="0" err="1"/>
              <a:t>ZooKeeper</a:t>
            </a:r>
            <a:r>
              <a:rPr lang="en-US" dirty="0"/>
              <a:t> Failover Controllers on the same hosts as the </a:t>
            </a:r>
            <a:r>
              <a:rPr lang="en-US" dirty="0" err="1"/>
              <a:t>NameNodes</a:t>
            </a:r>
            <a:r>
              <a:rPr lang="en-US" dirty="0"/>
              <a:t> with </a:t>
            </a:r>
            <a:r>
              <a:rPr lang="en-US" dirty="0" err="1"/>
              <a:t>sudo</a:t>
            </a:r>
            <a:r>
              <a:rPr lang="en-US" dirty="0"/>
              <a:t> yum install –</a:t>
            </a:r>
            <a:r>
              <a:rPr lang="en-US" dirty="0" err="1"/>
              <a:t>assumeyes</a:t>
            </a:r>
            <a:r>
              <a:rPr lang="en-US" dirty="0"/>
              <a:t> </a:t>
            </a:r>
            <a:r>
              <a:rPr lang="en-US" dirty="0" err="1"/>
              <a:t>hadoop-hdfs-zkfc</a:t>
            </a:r>
            <a:endParaRPr lang="en-US" dirty="0"/>
          </a:p>
          <a:p>
            <a:pPr marL="366332" indent="-366332"/>
            <a:r>
              <a:rPr lang="en-US" dirty="0" err="1"/>
              <a:t>Initialise</a:t>
            </a:r>
            <a:r>
              <a:rPr lang="en-US" dirty="0"/>
              <a:t> the current </a:t>
            </a:r>
            <a:r>
              <a:rPr lang="en-US" dirty="0" err="1"/>
              <a:t>NameNode</a:t>
            </a:r>
            <a:r>
              <a:rPr lang="en-US" dirty="0"/>
              <a:t> state in </a:t>
            </a:r>
            <a:r>
              <a:rPr lang="en-US" dirty="0" err="1"/>
              <a:t>ZooKeeper</a:t>
            </a:r>
            <a:r>
              <a:rPr lang="en-US" dirty="0"/>
              <a:t> with </a:t>
            </a:r>
            <a:r>
              <a:rPr lang="en-US" dirty="0" err="1"/>
              <a:t>sudo</a:t>
            </a:r>
            <a:r>
              <a:rPr lang="en-US" dirty="0"/>
              <a:t> –u </a:t>
            </a:r>
            <a:r>
              <a:rPr lang="en-US" dirty="0" err="1"/>
              <a:t>hdfs</a:t>
            </a:r>
            <a:r>
              <a:rPr lang="en-US" dirty="0"/>
              <a:t> </a:t>
            </a:r>
            <a:r>
              <a:rPr lang="en-US" dirty="0" err="1"/>
              <a:t>hdfs</a:t>
            </a:r>
            <a:r>
              <a:rPr lang="en-US" dirty="0"/>
              <a:t> </a:t>
            </a:r>
            <a:r>
              <a:rPr lang="en-US" dirty="0" err="1"/>
              <a:t>zkfc</a:t>
            </a:r>
            <a:r>
              <a:rPr lang="en-US" dirty="0"/>
              <a:t> –</a:t>
            </a:r>
            <a:r>
              <a:rPr lang="en-US" dirty="0" err="1"/>
              <a:t>formatZK</a:t>
            </a:r>
            <a:endParaRPr lang="en-US" dirty="0"/>
          </a:p>
          <a:p>
            <a:pPr marL="366332" indent="-366332"/>
            <a:r>
              <a:rPr lang="en-US" dirty="0"/>
              <a:t>Start the </a:t>
            </a:r>
            <a:r>
              <a:rPr lang="en-US" dirty="0" err="1"/>
              <a:t>ZooKeeper</a:t>
            </a:r>
            <a:r>
              <a:rPr lang="en-US" dirty="0"/>
              <a:t> Failover Controllers with </a:t>
            </a:r>
            <a:r>
              <a:rPr lang="en-US" dirty="0" err="1"/>
              <a:t>sudo</a:t>
            </a:r>
            <a:r>
              <a:rPr lang="en-US" dirty="0"/>
              <a:t> service start </a:t>
            </a:r>
            <a:r>
              <a:rPr lang="en-US" dirty="0" err="1"/>
              <a:t>hadoop-hdfs-zkfc</a:t>
            </a:r>
            <a:endParaRPr lang="en-US" dirty="0"/>
          </a:p>
          <a:p>
            <a:pPr marL="366332" indent="-366332"/>
            <a:r>
              <a:rPr lang="en-US" dirty="0"/>
              <a:t>Restart the </a:t>
            </a:r>
            <a:r>
              <a:rPr lang="en-US" dirty="0" err="1"/>
              <a:t>DataNodes</a:t>
            </a:r>
            <a:r>
              <a:rPr lang="en-US" dirty="0"/>
              <a:t> and the YARN and </a:t>
            </a:r>
            <a:r>
              <a:rPr lang="en-US" dirty="0" err="1"/>
              <a:t>MapReduce</a:t>
            </a:r>
            <a:r>
              <a:rPr lang="en-US" dirty="0"/>
              <a:t> daemons</a:t>
            </a:r>
          </a:p>
          <a:p>
            <a:pPr marL="366332" indent="-366332"/>
            <a:r>
              <a:rPr lang="en-US" dirty="0"/>
              <a:t>Restart the Active </a:t>
            </a:r>
            <a:r>
              <a:rPr lang="en-US" dirty="0" err="1"/>
              <a:t>NameNode</a:t>
            </a:r>
            <a:r>
              <a:rPr lang="en-US" dirty="0"/>
              <a:t> and check the service state</a:t>
            </a:r>
          </a:p>
        </p:txBody>
      </p:sp>
    </p:spTree>
    <p:extLst>
      <p:ext uri="{BB962C8B-B14F-4D97-AF65-F5344CB8AC3E}">
        <p14:creationId xmlns:p14="http://schemas.microsoft.com/office/powerpoint/2010/main" val="15819896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core-</a:t>
            </a:r>
            <a:r>
              <a:rPr lang="en-US" dirty="0" err="1"/>
              <a:t>site.xml</a:t>
            </a:r>
            <a:r>
              <a:rPr lang="en-US" dirty="0"/>
              <a:t> for HDFS HA</a:t>
            </a:r>
          </a:p>
        </p:txBody>
      </p:sp>
      <p:graphicFrame>
        <p:nvGraphicFramePr>
          <p:cNvPr id="7" name="Table 6"/>
          <p:cNvGraphicFramePr>
            <a:graphicFrameLocks noGrp="1"/>
          </p:cNvGraphicFramePr>
          <p:nvPr>
            <p:extLst>
              <p:ext uri="{D42A27DB-BD31-4B8C-83A1-F6EECF244321}">
                <p14:modId xmlns:p14="http://schemas.microsoft.com/office/powerpoint/2010/main" val="1331716210"/>
              </p:ext>
            </p:extLst>
          </p:nvPr>
        </p:nvGraphicFramePr>
        <p:xfrm>
          <a:off x="542302" y="1561107"/>
          <a:ext cx="11179833" cy="4498848"/>
        </p:xfrm>
        <a:graphic>
          <a:graphicData uri="http://schemas.openxmlformats.org/drawingml/2006/table">
            <a:tbl>
              <a:tblPr bandRow="1">
                <a:tableStyleId>{16D9F66E-5EB9-4882-86FB-DCBF35E3C3E4}</a:tableStyleId>
              </a:tblPr>
              <a:tblGrid>
                <a:gridCol w="4180285">
                  <a:extLst>
                    <a:ext uri="{9D8B030D-6E8A-4147-A177-3AD203B41FA5}">
                      <a16:colId xmlns:a16="http://schemas.microsoft.com/office/drawing/2014/main" val="20000"/>
                    </a:ext>
                  </a:extLst>
                </a:gridCol>
                <a:gridCol w="6999548">
                  <a:extLst>
                    <a:ext uri="{9D8B030D-6E8A-4147-A177-3AD203B41FA5}">
                      <a16:colId xmlns:a16="http://schemas.microsoft.com/office/drawing/2014/main" val="20001"/>
                    </a:ext>
                  </a:extLst>
                </a:gridCol>
              </a:tblGrid>
              <a:tr h="2084832">
                <a:tc>
                  <a:txBody>
                    <a:bodyPr/>
                    <a:lstStyle/>
                    <a:p>
                      <a:r>
                        <a:rPr lang="en-GB" sz="1800" dirty="0" err="1"/>
                        <a:t>fs.defaultFS</a:t>
                      </a:r>
                      <a:endParaRPr lang="en-GB" sz="1800" dirty="0"/>
                    </a:p>
                  </a:txBody>
                  <a:tcPr marL="121920" marR="121920" marT="54864" marB="54864"/>
                </a:tc>
                <a:tc>
                  <a:txBody>
                    <a:bodyPr/>
                    <a:lstStyle/>
                    <a:p>
                      <a:r>
                        <a:rPr lang="en-GB" sz="1800" dirty="0"/>
                        <a:t>Change from &lt;host&gt;:&lt;port&gt; to a logical URI to</a:t>
                      </a:r>
                      <a:r>
                        <a:rPr lang="en-GB" sz="1800" baseline="0" dirty="0"/>
                        <a:t> the HDFS file system that specifies a </a:t>
                      </a:r>
                      <a:r>
                        <a:rPr lang="en-GB" sz="1800" baseline="0" dirty="0" err="1"/>
                        <a:t>NameService</a:t>
                      </a:r>
                      <a:r>
                        <a:rPr lang="en-GB" sz="1800" baseline="0" dirty="0"/>
                        <a:t> ID defined in hdfs-site.xml. This URI defines a virtual </a:t>
                      </a:r>
                      <a:r>
                        <a:rPr lang="en-GB" sz="1800" baseline="0" dirty="0" err="1"/>
                        <a:t>NameNode</a:t>
                      </a:r>
                      <a:r>
                        <a:rPr lang="en-GB" sz="1800" baseline="0" dirty="0"/>
                        <a:t> and transparently resolves to the Active </a:t>
                      </a:r>
                      <a:r>
                        <a:rPr lang="en-GB" sz="1800" baseline="0" dirty="0" err="1"/>
                        <a:t>NameNode</a:t>
                      </a:r>
                      <a:r>
                        <a:rPr lang="en-GB" sz="1800" baseline="0" dirty="0"/>
                        <a:t>. E.g. hdfs://mycluster</a:t>
                      </a:r>
                      <a:endParaRPr lang="en-GB" sz="1800" dirty="0"/>
                    </a:p>
                  </a:txBody>
                  <a:tcPr marL="121920" marR="121920" marT="54864" marB="54864"/>
                </a:tc>
                <a:extLst>
                  <a:ext uri="{0D108BD9-81ED-4DB2-BD59-A6C34878D82A}">
                    <a16:rowId xmlns:a16="http://schemas.microsoft.com/office/drawing/2014/main" val="10000"/>
                  </a:ext>
                </a:extLst>
              </a:tr>
              <a:tr h="2414016">
                <a:tc>
                  <a:txBody>
                    <a:bodyPr/>
                    <a:lstStyle/>
                    <a:p>
                      <a:r>
                        <a:rPr lang="en-GB" sz="1800" dirty="0" err="1"/>
                        <a:t>ha.zookeeper.quorum</a:t>
                      </a:r>
                      <a:endParaRPr lang="en-GB" sz="1800" dirty="0"/>
                    </a:p>
                  </a:txBody>
                  <a:tcPr marL="121920" marR="121920" marT="54864" marB="54864"/>
                </a:tc>
                <a:tc>
                  <a:txBody>
                    <a:bodyPr/>
                    <a:lstStyle/>
                    <a:p>
                      <a:r>
                        <a:rPr lang="en-GB" sz="1800" dirty="0"/>
                        <a:t>Comma-delimited list of all </a:t>
                      </a:r>
                      <a:r>
                        <a:rPr lang="en-GB" sz="1800" dirty="0" err="1"/>
                        <a:t>ZooKeeper</a:t>
                      </a:r>
                      <a:r>
                        <a:rPr lang="en-GB" sz="1800" dirty="0"/>
                        <a:t> nodes in the quorum. Specify fully qualified host names (FQHNs) and port numbers. Example: elephant.example.com:2181, tiger.example.com:2181, horse.example.com:2181 </a:t>
                      </a:r>
                    </a:p>
                    <a:p>
                      <a:r>
                        <a:rPr lang="en-GB" sz="1800" dirty="0"/>
                        <a:t>Used by </a:t>
                      </a:r>
                      <a:r>
                        <a:rPr lang="en-GB" sz="1800" dirty="0" err="1"/>
                        <a:t>ZooKeeper</a:t>
                      </a:r>
                      <a:r>
                        <a:rPr lang="en-GB" sz="1800" dirty="0"/>
                        <a:t> Failover Controllers. Required for automatic failover only.</a:t>
                      </a:r>
                    </a:p>
                  </a:txBody>
                  <a:tcPr marL="121920" marR="121920" marT="54864" marB="5486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7468300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hdfs-site.xml</a:t>
            </a:r>
            <a:r>
              <a:rPr lang="en-US" dirty="0"/>
              <a:t> for HDFS HA</a:t>
            </a:r>
          </a:p>
        </p:txBody>
      </p:sp>
      <p:graphicFrame>
        <p:nvGraphicFramePr>
          <p:cNvPr id="7" name="Table 6"/>
          <p:cNvGraphicFramePr>
            <a:graphicFrameLocks noGrp="1"/>
          </p:cNvGraphicFramePr>
          <p:nvPr>
            <p:extLst>
              <p:ext uri="{D42A27DB-BD31-4B8C-83A1-F6EECF244321}">
                <p14:modId xmlns:p14="http://schemas.microsoft.com/office/powerpoint/2010/main" val="2288975138"/>
              </p:ext>
            </p:extLst>
          </p:nvPr>
        </p:nvGraphicFramePr>
        <p:xfrm>
          <a:off x="493854" y="1599194"/>
          <a:ext cx="11217521" cy="4716340"/>
        </p:xfrm>
        <a:graphic>
          <a:graphicData uri="http://schemas.openxmlformats.org/drawingml/2006/table">
            <a:tbl>
              <a:tblPr firstRow="1" bandRow="1">
                <a:tableStyleId>{93296810-A885-4BE3-A3E7-6D5BEEA58F35}</a:tableStyleId>
              </a:tblPr>
              <a:tblGrid>
                <a:gridCol w="5044356">
                  <a:extLst>
                    <a:ext uri="{9D8B030D-6E8A-4147-A177-3AD203B41FA5}">
                      <a16:colId xmlns:a16="http://schemas.microsoft.com/office/drawing/2014/main" val="20000"/>
                    </a:ext>
                  </a:extLst>
                </a:gridCol>
                <a:gridCol w="6173165">
                  <a:extLst>
                    <a:ext uri="{9D8B030D-6E8A-4147-A177-3AD203B41FA5}">
                      <a16:colId xmlns:a16="http://schemas.microsoft.com/office/drawing/2014/main" val="20001"/>
                    </a:ext>
                  </a:extLst>
                </a:gridCol>
              </a:tblGrid>
              <a:tr h="731520">
                <a:tc>
                  <a:txBody>
                    <a:bodyPr/>
                    <a:lstStyle/>
                    <a:p>
                      <a:r>
                        <a:rPr lang="en-GB" sz="1600" dirty="0" err="1"/>
                        <a:t>dfs.nameservices</a:t>
                      </a:r>
                      <a:endParaRPr lang="en-GB" sz="1600" dirty="0"/>
                    </a:p>
                  </a:txBody>
                  <a:tcPr marL="121920" marR="121920" marT="54864" marB="54864"/>
                </a:tc>
                <a:tc>
                  <a:txBody>
                    <a:bodyPr/>
                    <a:lstStyle/>
                    <a:p>
                      <a:r>
                        <a:rPr lang="en-GB" sz="1600" dirty="0"/>
                        <a:t>A unique </a:t>
                      </a:r>
                      <a:r>
                        <a:rPr lang="en-GB" sz="1600" dirty="0" err="1"/>
                        <a:t>NameService</a:t>
                      </a:r>
                      <a:r>
                        <a:rPr lang="en-GB" sz="1600" dirty="0"/>
                        <a:t> ID. Example: </a:t>
                      </a:r>
                      <a:r>
                        <a:rPr lang="en-GB" sz="1600" dirty="0" err="1"/>
                        <a:t>mycluster</a:t>
                      </a:r>
                      <a:endParaRPr lang="en-GB" sz="1600" dirty="0"/>
                    </a:p>
                  </a:txBody>
                  <a:tcPr marL="121920" marR="121920" marT="54864" marB="54864"/>
                </a:tc>
                <a:extLst>
                  <a:ext uri="{0D108BD9-81ED-4DB2-BD59-A6C34878D82A}">
                    <a16:rowId xmlns:a16="http://schemas.microsoft.com/office/drawing/2014/main" val="10000"/>
                  </a:ext>
                </a:extLst>
              </a:tr>
              <a:tr h="1042416">
                <a:tc>
                  <a:txBody>
                    <a:bodyPr/>
                    <a:lstStyle/>
                    <a:p>
                      <a:r>
                        <a:rPr lang="en-GB" sz="1600" dirty="0" err="1"/>
                        <a:t>dfs.ha.namenodes</a:t>
                      </a:r>
                      <a:r>
                        <a:rPr lang="en-GB" sz="1600" dirty="0"/>
                        <a:t>.&lt;NSID&gt;</a:t>
                      </a:r>
                    </a:p>
                    <a:p>
                      <a:r>
                        <a:rPr lang="en-GB" sz="1600" dirty="0"/>
                        <a:t>For</a:t>
                      </a:r>
                      <a:r>
                        <a:rPr lang="en-GB" sz="1600" baseline="0" dirty="0"/>
                        <a:t> </a:t>
                      </a:r>
                      <a:r>
                        <a:rPr lang="en-GB" sz="1600" dirty="0"/>
                        <a:t>example: </a:t>
                      </a:r>
                      <a:r>
                        <a:rPr lang="en-GB" sz="1600" dirty="0" err="1"/>
                        <a:t>dfs.ha.namenodes.mycluster</a:t>
                      </a:r>
                      <a:endParaRPr lang="en-GB" sz="1600" dirty="0"/>
                    </a:p>
                    <a:p>
                      <a:r>
                        <a:rPr lang="en-GB" sz="1600" dirty="0"/>
                        <a:t>(&lt;NSID&gt; = </a:t>
                      </a:r>
                      <a:r>
                        <a:rPr lang="en-GB" sz="1600" dirty="0" err="1"/>
                        <a:t>NameService</a:t>
                      </a:r>
                      <a:r>
                        <a:rPr lang="en-GB" sz="1600" dirty="0"/>
                        <a:t> ID)</a:t>
                      </a:r>
                    </a:p>
                  </a:txBody>
                  <a:tcPr marL="121920" marR="121920" marT="54864" marB="54864"/>
                </a:tc>
                <a:tc>
                  <a:txBody>
                    <a:bodyPr/>
                    <a:lstStyle/>
                    <a:p>
                      <a:r>
                        <a:rPr lang="en-GB" sz="1600" dirty="0"/>
                        <a:t>A comma-separated list of two </a:t>
                      </a:r>
                      <a:r>
                        <a:rPr lang="en-GB" sz="1600" dirty="0" err="1"/>
                        <a:t>NameNodes</a:t>
                      </a:r>
                      <a:r>
                        <a:rPr lang="en-GB" sz="1600" dirty="0"/>
                        <a:t> in the cluster. Example: nn1,nn2</a:t>
                      </a:r>
                    </a:p>
                  </a:txBody>
                  <a:tcPr marL="121920" marR="121920" marT="54864" marB="54864"/>
                </a:tc>
                <a:extLst>
                  <a:ext uri="{0D108BD9-81ED-4DB2-BD59-A6C34878D82A}">
                    <a16:rowId xmlns:a16="http://schemas.microsoft.com/office/drawing/2014/main" val="10001"/>
                  </a:ext>
                </a:extLst>
              </a:tr>
              <a:tr h="1664208">
                <a:tc>
                  <a:txBody>
                    <a:bodyPr/>
                    <a:lstStyle/>
                    <a:p>
                      <a:r>
                        <a:rPr lang="en-GB" sz="1600" dirty="0" err="1"/>
                        <a:t>dfs.namenode.rpc</a:t>
                      </a:r>
                      <a:r>
                        <a:rPr lang="en-GB" sz="1600" dirty="0"/>
                        <a:t>-address.&lt;NSID&gt;.&lt;NNID&gt;</a:t>
                      </a:r>
                    </a:p>
                    <a:p>
                      <a:r>
                        <a:rPr lang="en-GB" sz="1600" dirty="0"/>
                        <a:t>For</a:t>
                      </a:r>
                      <a:r>
                        <a:rPr lang="en-GB" sz="1600" baseline="0" dirty="0"/>
                        <a:t> </a:t>
                      </a:r>
                      <a:r>
                        <a:rPr lang="en-GB" sz="1600" dirty="0"/>
                        <a:t>example: </a:t>
                      </a:r>
                    </a:p>
                    <a:p>
                      <a:r>
                        <a:rPr lang="en-GB" sz="1600" dirty="0"/>
                        <a:t>dfs.namenode.rpc-address.mycluster.nn1</a:t>
                      </a:r>
                    </a:p>
                    <a:p>
                      <a:r>
                        <a:rPr lang="en-GB" sz="1600" dirty="0" err="1"/>
                        <a:t>dfs.namenode.rpc</a:t>
                      </a:r>
                      <a:r>
                        <a:rPr lang="en-GB" sz="1600" dirty="0"/>
                        <a:t>-address. mycluster.nn2</a:t>
                      </a:r>
                    </a:p>
                    <a:p>
                      <a:r>
                        <a:rPr lang="en-GB" sz="1600" dirty="0"/>
                        <a:t>(&lt;NNID&gt;</a:t>
                      </a:r>
                      <a:r>
                        <a:rPr lang="en-GB" sz="1600" baseline="0" dirty="0"/>
                        <a:t> </a:t>
                      </a:r>
                      <a:r>
                        <a:rPr lang="en-GB" sz="1600" dirty="0"/>
                        <a:t>=</a:t>
                      </a:r>
                      <a:r>
                        <a:rPr lang="en-GB" sz="1600" baseline="0" dirty="0"/>
                        <a:t> </a:t>
                      </a:r>
                      <a:r>
                        <a:rPr lang="en-GB" sz="1600" dirty="0" err="1"/>
                        <a:t>NameNode</a:t>
                      </a:r>
                      <a:r>
                        <a:rPr lang="en-GB" sz="1600" baseline="0" dirty="0"/>
                        <a:t> </a:t>
                      </a:r>
                      <a:r>
                        <a:rPr lang="en-GB" sz="1600" dirty="0"/>
                        <a:t>ID)</a:t>
                      </a:r>
                    </a:p>
                  </a:txBody>
                  <a:tcPr marL="121920" marR="121920" marT="54864" marB="54864"/>
                </a:tc>
                <a:tc>
                  <a:txBody>
                    <a:bodyPr/>
                    <a:lstStyle/>
                    <a:p>
                      <a:r>
                        <a:rPr lang="en-GB" sz="1600" dirty="0"/>
                        <a:t>The RPC address of a </a:t>
                      </a:r>
                      <a:r>
                        <a:rPr lang="en-GB" sz="1600" dirty="0" err="1"/>
                        <a:t>NameNode</a:t>
                      </a:r>
                      <a:r>
                        <a:rPr lang="en-GB" sz="1600" dirty="0"/>
                        <a:t> in the cluster. Two entries required – one for each </a:t>
                      </a:r>
                      <a:r>
                        <a:rPr lang="en-GB" sz="1600" dirty="0" err="1"/>
                        <a:t>NameNode</a:t>
                      </a:r>
                      <a:r>
                        <a:rPr lang="en-GB" sz="1600" dirty="0"/>
                        <a:t>. Specify FQHN and port number. Example: elephant.example.com:8020</a:t>
                      </a:r>
                    </a:p>
                  </a:txBody>
                  <a:tcPr marL="121920" marR="121920" marT="54864" marB="54864"/>
                </a:tc>
                <a:extLst>
                  <a:ext uri="{0D108BD9-81ED-4DB2-BD59-A6C34878D82A}">
                    <a16:rowId xmlns:a16="http://schemas.microsoft.com/office/drawing/2014/main" val="10002"/>
                  </a:ext>
                </a:extLst>
              </a:tr>
              <a:tr h="1278196">
                <a:tc>
                  <a:txBody>
                    <a:bodyPr/>
                    <a:lstStyle/>
                    <a:p>
                      <a:r>
                        <a:rPr lang="en-GB" sz="1600" dirty="0" err="1"/>
                        <a:t>dfs.namenode.http</a:t>
                      </a:r>
                      <a:r>
                        <a:rPr lang="en-GB" sz="1600" dirty="0"/>
                        <a:t>-address.&lt;NSID&gt;.&lt;NNID&gt;</a:t>
                      </a:r>
                    </a:p>
                    <a:p>
                      <a:r>
                        <a:rPr lang="en-GB" sz="1600" dirty="0"/>
                        <a:t>For</a:t>
                      </a:r>
                      <a:r>
                        <a:rPr lang="en-GB" sz="1600" baseline="0" dirty="0"/>
                        <a:t> </a:t>
                      </a:r>
                      <a:r>
                        <a:rPr lang="en-GB" sz="1600" dirty="0"/>
                        <a:t>example:</a:t>
                      </a:r>
                    </a:p>
                    <a:p>
                      <a:r>
                        <a:rPr lang="en-GB" sz="1600" dirty="0"/>
                        <a:t>dfs.namenode.http-address.mycluster.nn1</a:t>
                      </a:r>
                    </a:p>
                    <a:p>
                      <a:r>
                        <a:rPr lang="en-GB" sz="1600" dirty="0"/>
                        <a:t>dfs.namenode.http-address.mycluster.nn2</a:t>
                      </a:r>
                    </a:p>
                  </a:txBody>
                  <a:tcPr marL="121920" marR="121920" marT="54864" marB="54864"/>
                </a:tc>
                <a:tc>
                  <a:txBody>
                    <a:bodyPr/>
                    <a:lstStyle/>
                    <a:p>
                      <a:r>
                        <a:rPr lang="en-GB" sz="1600" dirty="0"/>
                        <a:t>The HTTP address of a </a:t>
                      </a:r>
                      <a:r>
                        <a:rPr lang="en-GB" sz="1600" dirty="0" err="1"/>
                        <a:t>NameNode</a:t>
                      </a:r>
                      <a:r>
                        <a:rPr lang="en-GB" sz="1600" dirty="0"/>
                        <a:t> in the cluster. Two entries required – one for each </a:t>
                      </a:r>
                      <a:r>
                        <a:rPr lang="en-GB" sz="1600" dirty="0" err="1"/>
                        <a:t>NameNode</a:t>
                      </a:r>
                      <a:r>
                        <a:rPr lang="en-GB" sz="1600" dirty="0"/>
                        <a:t>. Specify FQHN and port number. Example: elephant.example.com:50070</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8274620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hdfs-site.xml</a:t>
            </a:r>
            <a:r>
              <a:rPr lang="en-US" dirty="0"/>
              <a:t> for HDFS HA</a:t>
            </a:r>
          </a:p>
        </p:txBody>
      </p:sp>
      <p:graphicFrame>
        <p:nvGraphicFramePr>
          <p:cNvPr id="4" name="Table 3"/>
          <p:cNvGraphicFramePr>
            <a:graphicFrameLocks noGrp="1"/>
          </p:cNvGraphicFramePr>
          <p:nvPr>
            <p:extLst>
              <p:ext uri="{D42A27DB-BD31-4B8C-83A1-F6EECF244321}">
                <p14:modId xmlns:p14="http://schemas.microsoft.com/office/powerpoint/2010/main" val="3061159888"/>
              </p:ext>
            </p:extLst>
          </p:nvPr>
        </p:nvGraphicFramePr>
        <p:xfrm>
          <a:off x="507024" y="1554480"/>
          <a:ext cx="11027975" cy="4466447"/>
        </p:xfrm>
        <a:graphic>
          <a:graphicData uri="http://schemas.openxmlformats.org/drawingml/2006/table">
            <a:tbl>
              <a:tblPr bandRow="1">
                <a:tableStyleId>{16D9F66E-5EB9-4882-86FB-DCBF35E3C3E4}</a:tableStyleId>
              </a:tblPr>
              <a:tblGrid>
                <a:gridCol w="4431508">
                  <a:extLst>
                    <a:ext uri="{9D8B030D-6E8A-4147-A177-3AD203B41FA5}">
                      <a16:colId xmlns:a16="http://schemas.microsoft.com/office/drawing/2014/main" val="20000"/>
                    </a:ext>
                  </a:extLst>
                </a:gridCol>
                <a:gridCol w="6596467">
                  <a:extLst>
                    <a:ext uri="{9D8B030D-6E8A-4147-A177-3AD203B41FA5}">
                      <a16:colId xmlns:a16="http://schemas.microsoft.com/office/drawing/2014/main" val="20001"/>
                    </a:ext>
                  </a:extLst>
                </a:gridCol>
              </a:tblGrid>
              <a:tr h="2009034">
                <a:tc>
                  <a:txBody>
                    <a:bodyPr/>
                    <a:lstStyle/>
                    <a:p>
                      <a:r>
                        <a:rPr lang="en-GB" sz="1800" dirty="0" err="1"/>
                        <a:t>dfs.namenode.shared.edits.dir</a:t>
                      </a:r>
                      <a:endParaRPr lang="en-GB" sz="1800" dirty="0"/>
                    </a:p>
                  </a:txBody>
                  <a:tcPr marL="121920" marR="121920" marT="54864" marB="54864"/>
                </a:tc>
                <a:tc>
                  <a:txBody>
                    <a:bodyPr/>
                    <a:lstStyle/>
                    <a:p>
                      <a:r>
                        <a:rPr lang="en-GB" sz="1800" dirty="0"/>
                        <a:t>A semicolon-delimited list of the </a:t>
                      </a:r>
                      <a:r>
                        <a:rPr lang="en-GB" sz="1800" dirty="0" err="1"/>
                        <a:t>JournalNodes</a:t>
                      </a:r>
                      <a:r>
                        <a:rPr lang="en-GB" sz="1800" dirty="0"/>
                        <a:t>. Specifies the location</a:t>
                      </a:r>
                    </a:p>
                    <a:p>
                      <a:r>
                        <a:rPr lang="en-GB" sz="1800" dirty="0"/>
                        <a:t>written by the Active </a:t>
                      </a:r>
                      <a:r>
                        <a:rPr lang="en-GB" sz="1800" dirty="0" err="1"/>
                        <a:t>NameNode</a:t>
                      </a:r>
                      <a:r>
                        <a:rPr lang="en-GB" sz="1800" dirty="0"/>
                        <a:t> and read by the Standby </a:t>
                      </a:r>
                      <a:r>
                        <a:rPr lang="en-GB" sz="1800" dirty="0" err="1"/>
                        <a:t>NameNode</a:t>
                      </a:r>
                      <a:r>
                        <a:rPr lang="en-GB" sz="1800" dirty="0"/>
                        <a:t> in order to keep them synchronized. </a:t>
                      </a:r>
                      <a:r>
                        <a:rPr lang="en-GB" sz="1800" dirty="0" err="1"/>
                        <a:t>Example:qjournal</a:t>
                      </a:r>
                      <a:r>
                        <a:rPr lang="en-GB" sz="1800" dirty="0"/>
                        <a:t>://elephant:8485;tiger:8485;horse:8485/mycluster</a:t>
                      </a:r>
                    </a:p>
                  </a:txBody>
                  <a:tcPr marL="121920" marR="121920" marT="54864" marB="54864"/>
                </a:tc>
                <a:extLst>
                  <a:ext uri="{0D108BD9-81ED-4DB2-BD59-A6C34878D82A}">
                    <a16:rowId xmlns:a16="http://schemas.microsoft.com/office/drawing/2014/main" val="10000"/>
                  </a:ext>
                </a:extLst>
              </a:tr>
              <a:tr h="1042416">
                <a:tc>
                  <a:txBody>
                    <a:bodyPr/>
                    <a:lstStyle/>
                    <a:p>
                      <a:r>
                        <a:rPr lang="en-GB" sz="1800" dirty="0" err="1"/>
                        <a:t>dfs.journalnode.edits.dir</a:t>
                      </a:r>
                      <a:endParaRPr lang="en-GB" sz="1800" dirty="0"/>
                    </a:p>
                  </a:txBody>
                  <a:tcPr marL="121920" marR="121920" marT="54864" marB="54864"/>
                </a:tc>
                <a:tc>
                  <a:txBody>
                    <a:bodyPr/>
                    <a:lstStyle/>
                    <a:p>
                      <a:r>
                        <a:rPr lang="en-GB" sz="1800" dirty="0"/>
                        <a:t>The location on </a:t>
                      </a:r>
                      <a:r>
                        <a:rPr lang="en-GB" sz="1800" dirty="0" err="1"/>
                        <a:t>JournalNodes</a:t>
                      </a:r>
                      <a:r>
                        <a:rPr lang="en-GB" sz="1800" dirty="0"/>
                        <a:t> where</a:t>
                      </a:r>
                    </a:p>
                    <a:p>
                      <a:r>
                        <a:rPr lang="en-GB" sz="1800" dirty="0"/>
                        <a:t>edits and other state information should</a:t>
                      </a:r>
                    </a:p>
                    <a:p>
                      <a:r>
                        <a:rPr lang="en-GB" sz="1800" dirty="0"/>
                        <a:t>be stored. Example: /disk1/</a:t>
                      </a:r>
                      <a:r>
                        <a:rPr lang="en-GB" sz="1800" dirty="0" err="1"/>
                        <a:t>dfs</a:t>
                      </a:r>
                      <a:r>
                        <a:rPr lang="en-GB" sz="1800" dirty="0"/>
                        <a:t>/</a:t>
                      </a:r>
                      <a:r>
                        <a:rPr lang="en-GB" sz="1800" dirty="0" err="1"/>
                        <a:t>jn</a:t>
                      </a:r>
                      <a:endParaRPr lang="en-GB" sz="1800" dirty="0"/>
                    </a:p>
                  </a:txBody>
                  <a:tcPr marL="121920" marR="121920" marT="54864" marB="54864"/>
                </a:tc>
                <a:extLst>
                  <a:ext uri="{0D108BD9-81ED-4DB2-BD59-A6C34878D82A}">
                    <a16:rowId xmlns:a16="http://schemas.microsoft.com/office/drawing/2014/main" val="10001"/>
                  </a:ext>
                </a:extLst>
              </a:tr>
              <a:tr h="1414997">
                <a:tc>
                  <a:txBody>
                    <a:bodyPr/>
                    <a:lstStyle/>
                    <a:p>
                      <a:r>
                        <a:rPr lang="en-GB" sz="1800" dirty="0" err="1"/>
                        <a:t>dfs.client.failover.proxy.provider</a:t>
                      </a:r>
                      <a:r>
                        <a:rPr lang="en-GB" sz="1800" dirty="0"/>
                        <a:t>.&lt;NSID&gt;</a:t>
                      </a:r>
                    </a:p>
                    <a:p>
                      <a:r>
                        <a:rPr lang="en-GB" sz="1800" dirty="0"/>
                        <a:t>For</a:t>
                      </a:r>
                      <a:r>
                        <a:rPr lang="en-GB" sz="1800" baseline="0" dirty="0"/>
                        <a:t> </a:t>
                      </a:r>
                      <a:r>
                        <a:rPr lang="en-GB" sz="1800" dirty="0"/>
                        <a:t>example: </a:t>
                      </a:r>
                      <a:r>
                        <a:rPr lang="en-GB" sz="1800" dirty="0" err="1"/>
                        <a:t>dfs.client.failover.proxy</a:t>
                      </a:r>
                      <a:r>
                        <a:rPr lang="en-GB" sz="1800" dirty="0"/>
                        <a:t>.</a:t>
                      </a:r>
                    </a:p>
                    <a:p>
                      <a:r>
                        <a:rPr lang="en-GB" sz="1800" dirty="0" err="1"/>
                        <a:t>provider.mycluster</a:t>
                      </a:r>
                      <a:endParaRPr lang="en-GB" sz="1800" dirty="0"/>
                    </a:p>
                  </a:txBody>
                  <a:tcPr marL="121920" marR="121920" marT="54864" marB="54864"/>
                </a:tc>
                <a:tc>
                  <a:txBody>
                    <a:bodyPr/>
                    <a:lstStyle/>
                    <a:p>
                      <a:r>
                        <a:rPr lang="en-GB" sz="1800" dirty="0"/>
                        <a:t>The name of the Java class used to contact the currently active </a:t>
                      </a:r>
                      <a:r>
                        <a:rPr lang="en-GB" sz="1800" dirty="0" err="1"/>
                        <a:t>NameNode</a:t>
                      </a:r>
                      <a:r>
                        <a:rPr lang="en-GB" sz="1800" dirty="0"/>
                        <a:t>. Currently, only one class is supported in CDH. Example: </a:t>
                      </a:r>
                      <a:r>
                        <a:rPr lang="en-GB" sz="1800" dirty="0" err="1"/>
                        <a:t>org.apache.hadoop.hdfs.server</a:t>
                      </a:r>
                      <a:r>
                        <a:rPr lang="en-GB" sz="1800" dirty="0"/>
                        <a:t>.</a:t>
                      </a:r>
                    </a:p>
                    <a:p>
                      <a:r>
                        <a:rPr lang="en-GB" sz="1800" dirty="0" err="1"/>
                        <a:t>namenode.ha.ConfiguredFailoverProxyProvider</a:t>
                      </a:r>
                      <a:endParaRPr lang="en-GB" sz="1800" dirty="0"/>
                    </a:p>
                  </a:txBody>
                  <a:tcPr marL="121920" marR="121920" marT="54864" marB="5486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874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access bottleneck - solved</a:t>
            </a:r>
          </a:p>
        </p:txBody>
      </p:sp>
      <p:sp>
        <p:nvSpPr>
          <p:cNvPr id="6" name="Text Placeholder 5"/>
          <p:cNvSpPr>
            <a:spLocks noGrp="1"/>
          </p:cNvSpPr>
          <p:nvPr>
            <p:ph type="body" sz="quarter" idx="15"/>
          </p:nvPr>
        </p:nvSpPr>
        <p:spPr/>
        <p:txBody>
          <a:bodyPr/>
          <a:lstStyle/>
          <a:p>
            <a:r>
              <a:rPr lang="en-US" dirty="0"/>
              <a:t>Store and process data on the same machine</a:t>
            </a:r>
          </a:p>
          <a:p>
            <a:r>
              <a:rPr lang="en-US" dirty="0"/>
              <a:t>Data locality</a:t>
            </a:r>
          </a:p>
          <a:p>
            <a:pPr lvl="1"/>
            <a:r>
              <a:rPr lang="en-US" dirty="0"/>
              <a:t>Bring the computation to the data</a:t>
            </a:r>
          </a:p>
          <a:p>
            <a:pPr lvl="1"/>
            <a:r>
              <a:rPr lang="en-US" dirty="0"/>
              <a:t>Conserves bandwidth</a:t>
            </a:r>
          </a:p>
          <a:p>
            <a:endParaRPr lang="en-US" dirty="0"/>
          </a:p>
        </p:txBody>
      </p:sp>
    </p:spTree>
    <p:extLst>
      <p:ext uri="{BB962C8B-B14F-4D97-AF65-F5344CB8AC3E}">
        <p14:creationId xmlns:p14="http://schemas.microsoft.com/office/powerpoint/2010/main" val="350380791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Jobs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To view all jobs currently running on the cluster including the application ID run yarn application –list</a:t>
            </a:r>
          </a:p>
          <a:p>
            <a:pPr marL="366332" indent="-366332"/>
            <a:r>
              <a:rPr lang="en-US" dirty="0"/>
              <a:t>To include completed jobs run yarn application –list all</a:t>
            </a:r>
          </a:p>
          <a:p>
            <a:pPr marL="366332" indent="-366332"/>
            <a:r>
              <a:rPr lang="en-US" dirty="0"/>
              <a:t>To display the status of an individual job run yarn application –status &lt;</a:t>
            </a:r>
            <a:r>
              <a:rPr lang="en-US" dirty="0" err="1"/>
              <a:t>application_ID</a:t>
            </a:r>
            <a:r>
              <a:rPr lang="en-US" dirty="0"/>
              <a:t>&gt;</a:t>
            </a:r>
          </a:p>
          <a:p>
            <a:pPr marL="366332" indent="-366332"/>
            <a:r>
              <a:rPr lang="en-US" dirty="0"/>
              <a:t>You can also use the </a:t>
            </a:r>
            <a:r>
              <a:rPr lang="en-US" dirty="0" err="1"/>
              <a:t>ResourceManager</a:t>
            </a:r>
            <a:r>
              <a:rPr lang="en-US" dirty="0"/>
              <a:t> Web UI, Hue or </a:t>
            </a:r>
            <a:r>
              <a:rPr lang="en-US" dirty="0" err="1"/>
              <a:t>Cloudera</a:t>
            </a:r>
            <a:r>
              <a:rPr lang="en-US" dirty="0"/>
              <a:t> Manager to display jobs</a:t>
            </a:r>
          </a:p>
        </p:txBody>
      </p:sp>
      <p:sp>
        <p:nvSpPr>
          <p:cNvPr id="2" name="Title 1"/>
          <p:cNvSpPr>
            <a:spLocks noGrp="1"/>
          </p:cNvSpPr>
          <p:nvPr>
            <p:ph type="title"/>
          </p:nvPr>
        </p:nvSpPr>
        <p:spPr/>
        <p:txBody>
          <a:bodyPr>
            <a:normAutofit/>
          </a:bodyPr>
          <a:lstStyle/>
          <a:p>
            <a:r>
              <a:rPr lang="en-US" dirty="0"/>
              <a:t>Displaying Jobs</a:t>
            </a:r>
          </a:p>
        </p:txBody>
      </p:sp>
    </p:spTree>
    <p:extLst>
      <p:ext uri="{BB962C8B-B14F-4D97-AF65-F5344CB8AC3E}">
        <p14:creationId xmlns:p14="http://schemas.microsoft.com/office/powerpoint/2010/main" val="21779467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Killing Jobs</a:t>
            </a:r>
          </a:p>
        </p:txBody>
      </p:sp>
      <p:sp>
        <p:nvSpPr>
          <p:cNvPr id="7" name="Text Placeholder 6"/>
          <p:cNvSpPr>
            <a:spLocks noGrp="1"/>
          </p:cNvSpPr>
          <p:nvPr>
            <p:ph type="body" sz="quarter" idx="15"/>
          </p:nvPr>
        </p:nvSpPr>
        <p:spPr>
          <a:xfrm>
            <a:off x="414000" y="1544760"/>
            <a:ext cx="9745265" cy="4546800"/>
          </a:xfrm>
        </p:spPr>
        <p:txBody>
          <a:bodyPr/>
          <a:lstStyle/>
          <a:p>
            <a:pPr marL="366332" indent="-366332">
              <a:lnSpc>
                <a:spcPct val="120000"/>
              </a:lnSpc>
            </a:pPr>
            <a:r>
              <a:rPr lang="en-US" dirty="0"/>
              <a:t>Once a job has been submitted you cannot just stop it by hitting ctrl-c on the terminal</a:t>
            </a:r>
          </a:p>
          <a:p>
            <a:pPr marL="938616" lvl="1" indent="-366332">
              <a:lnSpc>
                <a:spcPct val="120000"/>
              </a:lnSpc>
            </a:pPr>
            <a:r>
              <a:rPr lang="en-US" dirty="0"/>
              <a:t>This just stops the job output appearing on the user’s console</a:t>
            </a:r>
          </a:p>
          <a:p>
            <a:pPr marL="366332" indent="-366332">
              <a:lnSpc>
                <a:spcPct val="120000"/>
              </a:lnSpc>
            </a:pPr>
            <a:r>
              <a:rPr lang="en-US" dirty="0"/>
              <a:t>To kill a job run yarn application –kill &lt;</a:t>
            </a:r>
            <a:r>
              <a:rPr lang="en-US" dirty="0" err="1"/>
              <a:t>application_ID</a:t>
            </a:r>
            <a:r>
              <a:rPr lang="en-US" dirty="0"/>
              <a:t>&gt;</a:t>
            </a:r>
          </a:p>
          <a:p>
            <a:pPr marL="366332" indent="-366332">
              <a:lnSpc>
                <a:spcPct val="120000"/>
              </a:lnSpc>
            </a:pPr>
            <a:r>
              <a:rPr lang="en-US" dirty="0"/>
              <a:t>You can also kill jobs from </a:t>
            </a:r>
            <a:r>
              <a:rPr lang="en-US" dirty="0" err="1"/>
              <a:t>Cloudera</a:t>
            </a:r>
            <a:r>
              <a:rPr lang="en-US" dirty="0"/>
              <a:t> Manager</a:t>
            </a:r>
          </a:p>
          <a:p>
            <a:pPr marL="0" indent="0">
              <a:lnSpc>
                <a:spcPct val="120000"/>
              </a:lnSpc>
              <a:buNone/>
            </a:pPr>
            <a:endParaRPr lang="en-US" dirty="0"/>
          </a:p>
        </p:txBody>
      </p:sp>
    </p:spTree>
    <p:extLst>
      <p:ext uri="{BB962C8B-B14F-4D97-AF65-F5344CB8AC3E}">
        <p14:creationId xmlns:p14="http://schemas.microsoft.com/office/powerpoint/2010/main" val="99688468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Job Scheduling in YARN</a:t>
            </a:r>
          </a:p>
        </p:txBody>
      </p:sp>
      <p:sp>
        <p:nvSpPr>
          <p:cNvPr id="7" name="Text Placeholder 6"/>
          <p:cNvSpPr>
            <a:spLocks noGrp="1"/>
          </p:cNvSpPr>
          <p:nvPr>
            <p:ph type="body" sz="quarter" idx="15"/>
          </p:nvPr>
        </p:nvSpPr>
        <p:spPr/>
        <p:txBody>
          <a:bodyPr/>
          <a:lstStyle/>
          <a:p>
            <a:pPr marL="366332" indent="-366332"/>
            <a:r>
              <a:rPr lang="en-US" dirty="0" err="1"/>
              <a:t>ResourceManager’s</a:t>
            </a:r>
            <a:r>
              <a:rPr lang="en-US" dirty="0"/>
              <a:t> scheduling component assigns available resources</a:t>
            </a:r>
          </a:p>
          <a:p>
            <a:pPr marL="366332" indent="-366332"/>
            <a:r>
              <a:rPr lang="en-US" dirty="0"/>
              <a:t>Administrators define a scheduling policy</a:t>
            </a:r>
          </a:p>
          <a:p>
            <a:pPr marL="366332" indent="-366332"/>
            <a:r>
              <a:rPr lang="en-US" dirty="0"/>
              <a:t>The poly established rules for resource sharing</a:t>
            </a:r>
          </a:p>
          <a:p>
            <a:pPr marL="366332" indent="-366332"/>
            <a:r>
              <a:rPr lang="en-US" dirty="0"/>
              <a:t>The Fair Scheduler</a:t>
            </a:r>
          </a:p>
          <a:p>
            <a:pPr marL="938616" lvl="1" indent="-366332"/>
            <a:r>
              <a:rPr lang="en-US" dirty="0"/>
              <a:t>Fine-grained resource allocation for Memory (default) and CPU (optional</a:t>
            </a:r>
          </a:p>
          <a:p>
            <a:pPr marL="938616" lvl="1" indent="-366332"/>
            <a:r>
              <a:rPr lang="en-US" dirty="0"/>
              <a:t>Should allow short, interactive jobs to coexist with longer ones</a:t>
            </a:r>
          </a:p>
          <a:p>
            <a:pPr marL="938616" lvl="1" indent="-366332"/>
            <a:r>
              <a:rPr lang="en-US" dirty="0"/>
              <a:t>Should allow resources to be controlled proportionally</a:t>
            </a:r>
          </a:p>
          <a:p>
            <a:pPr marL="938616" lvl="1" indent="-366332"/>
            <a:r>
              <a:rPr lang="en-US" dirty="0"/>
              <a:t>Should ensure the cluster is efficiently </a:t>
            </a:r>
            <a:r>
              <a:rPr lang="en-US" dirty="0" err="1"/>
              <a:t>utilised</a:t>
            </a:r>
            <a:endParaRPr lang="en-US" dirty="0"/>
          </a:p>
          <a:p>
            <a:endParaRPr lang="en-US" dirty="0"/>
          </a:p>
        </p:txBody>
      </p:sp>
    </p:spTree>
    <p:extLst>
      <p:ext uri="{BB962C8B-B14F-4D97-AF65-F5344CB8AC3E}">
        <p14:creationId xmlns:p14="http://schemas.microsoft.com/office/powerpoint/2010/main" val="3624935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Fair Scheduler</a:t>
            </a:r>
          </a:p>
        </p:txBody>
      </p:sp>
      <p:sp>
        <p:nvSpPr>
          <p:cNvPr id="7" name="Text Placeholder 6"/>
          <p:cNvSpPr>
            <a:spLocks noGrp="1"/>
          </p:cNvSpPr>
          <p:nvPr>
            <p:ph type="body" sz="quarter" idx="15"/>
          </p:nvPr>
        </p:nvSpPr>
        <p:spPr/>
        <p:txBody>
          <a:bodyPr/>
          <a:lstStyle/>
          <a:p>
            <a:pPr marL="366332" indent="-366332"/>
            <a:r>
              <a:rPr lang="en-US" dirty="0"/>
              <a:t>Promotes fairness</a:t>
            </a:r>
          </a:p>
          <a:p>
            <a:pPr marL="366332" indent="-366332"/>
            <a:r>
              <a:rPr lang="en-US" dirty="0"/>
              <a:t>Awards resources to pools that have the fewest resources allocated</a:t>
            </a:r>
          </a:p>
          <a:p>
            <a:pPr marL="366332" indent="-366332"/>
            <a:r>
              <a:rPr lang="en-US" dirty="0"/>
              <a:t>Each job is assigned to a pool (or a queue)</a:t>
            </a:r>
          </a:p>
          <a:p>
            <a:pPr marL="366332" indent="-366332"/>
            <a:r>
              <a:rPr lang="en-US" dirty="0"/>
              <a:t>Physical resources are not bound to any specific pool</a:t>
            </a:r>
          </a:p>
          <a:p>
            <a:pPr marL="366332" indent="-366332"/>
            <a:r>
              <a:rPr lang="en-US" dirty="0"/>
              <a:t>Pools can be predefined or defined dynamically by specifying a pool name when submitting a job</a:t>
            </a:r>
          </a:p>
          <a:p>
            <a:pPr marL="366332" indent="-366332"/>
            <a:r>
              <a:rPr lang="en-US" dirty="0"/>
              <a:t>Pools and </a:t>
            </a:r>
            <a:r>
              <a:rPr lang="en-US" dirty="0" err="1"/>
              <a:t>subpools</a:t>
            </a:r>
            <a:r>
              <a:rPr lang="en-US" dirty="0"/>
              <a:t> defined in fair-</a:t>
            </a:r>
            <a:r>
              <a:rPr lang="en-US" dirty="0" err="1"/>
              <a:t>scheduler.xml</a:t>
            </a:r>
            <a:endParaRPr lang="en-US" dirty="0"/>
          </a:p>
        </p:txBody>
      </p:sp>
    </p:spTree>
    <p:extLst>
      <p:ext uri="{BB962C8B-B14F-4D97-AF65-F5344CB8AC3E}">
        <p14:creationId xmlns:p14="http://schemas.microsoft.com/office/powerpoint/2010/main" val="9163721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lnSpc>
                <a:spcPct val="90000"/>
              </a:lnSpc>
              <a:spcBef>
                <a:spcPts val="800"/>
              </a:spcBef>
              <a:spcAft>
                <a:spcPts val="800"/>
              </a:spcAft>
            </a:pPr>
            <a:r>
              <a:rPr lang="en-US" dirty="0"/>
              <a:t>The default pool for a job is </a:t>
            </a:r>
            <a:r>
              <a:rPr lang="en-US" dirty="0" err="1"/>
              <a:t>root.username</a:t>
            </a:r>
            <a:endParaRPr lang="en-US" dirty="0"/>
          </a:p>
          <a:p>
            <a:pPr marL="938616" lvl="1" indent="-366332">
              <a:lnSpc>
                <a:spcPct val="90000"/>
              </a:lnSpc>
              <a:spcBef>
                <a:spcPts val="800"/>
              </a:spcBef>
              <a:spcAft>
                <a:spcPts val="800"/>
              </a:spcAft>
            </a:pPr>
            <a:r>
              <a:rPr lang="en-US" dirty="0"/>
              <a:t>You can drop root when referring to a pool</a:t>
            </a:r>
          </a:p>
          <a:p>
            <a:pPr marL="1187837" lvl="2" indent="-366332">
              <a:lnSpc>
                <a:spcPct val="90000"/>
              </a:lnSpc>
              <a:spcBef>
                <a:spcPts val="800"/>
              </a:spcBef>
              <a:spcAft>
                <a:spcPts val="800"/>
              </a:spcAft>
            </a:pPr>
            <a:r>
              <a:rPr lang="en-US" dirty="0"/>
              <a:t>For example, you can refer to </a:t>
            </a:r>
            <a:r>
              <a:rPr lang="en-US" dirty="0" err="1"/>
              <a:t>root.Bob</a:t>
            </a:r>
            <a:r>
              <a:rPr lang="en-US" dirty="0"/>
              <a:t> simply as Bob</a:t>
            </a:r>
          </a:p>
          <a:p>
            <a:pPr marL="366332" indent="-366332">
              <a:lnSpc>
                <a:spcPct val="90000"/>
              </a:lnSpc>
              <a:spcBef>
                <a:spcPts val="800"/>
              </a:spcBef>
              <a:spcAft>
                <a:spcPts val="800"/>
              </a:spcAft>
            </a:pPr>
            <a:r>
              <a:rPr lang="en-US" dirty="0"/>
              <a:t>Jobs can be assigned to arbitrarily-named pools</a:t>
            </a:r>
          </a:p>
          <a:p>
            <a:pPr marL="938616" lvl="1" indent="-366332">
              <a:lnSpc>
                <a:spcPct val="90000"/>
              </a:lnSpc>
              <a:spcBef>
                <a:spcPts val="800"/>
              </a:spcBef>
              <a:spcAft>
                <a:spcPts val="800"/>
              </a:spcAft>
            </a:pPr>
            <a:r>
              <a:rPr lang="en-US" dirty="0"/>
              <a:t>-D </a:t>
            </a:r>
            <a:r>
              <a:rPr lang="en-US" dirty="0" err="1"/>
              <a:t>mapreduce.job.queuename</a:t>
            </a:r>
            <a:endParaRPr lang="en-US" dirty="0"/>
          </a:p>
          <a:p>
            <a:pPr marL="366332" indent="-366332">
              <a:lnSpc>
                <a:spcPct val="90000"/>
              </a:lnSpc>
              <a:spcBef>
                <a:spcPts val="800"/>
              </a:spcBef>
              <a:spcAft>
                <a:spcPts val="800"/>
              </a:spcAft>
            </a:pPr>
            <a:r>
              <a:rPr lang="en-US" dirty="0"/>
              <a:t>Policies defined in fair-</a:t>
            </a:r>
            <a:r>
              <a:rPr lang="en-US" dirty="0" err="1"/>
              <a:t>scheduler.xml</a:t>
            </a:r>
            <a:endParaRPr lang="en-US" dirty="0"/>
          </a:p>
          <a:p>
            <a:pPr marL="366332" indent="-366332">
              <a:lnSpc>
                <a:spcPct val="90000"/>
              </a:lnSpc>
              <a:spcBef>
                <a:spcPts val="800"/>
              </a:spcBef>
              <a:spcAft>
                <a:spcPts val="800"/>
              </a:spcAft>
            </a:pPr>
            <a:r>
              <a:rPr lang="en-US" dirty="0"/>
              <a:t>Uses three techniques for prioritizing jobs within pools:</a:t>
            </a:r>
          </a:p>
          <a:p>
            <a:pPr marL="938616" lvl="1" indent="-366332">
              <a:lnSpc>
                <a:spcPct val="90000"/>
              </a:lnSpc>
              <a:spcBef>
                <a:spcPts val="800"/>
              </a:spcBef>
              <a:spcAft>
                <a:spcPts val="800"/>
              </a:spcAft>
            </a:pPr>
            <a:r>
              <a:rPr lang="en-US" dirty="0"/>
              <a:t>Single resource fairness</a:t>
            </a:r>
          </a:p>
          <a:p>
            <a:pPr marL="938616" lvl="1" indent="-366332">
              <a:lnSpc>
                <a:spcPct val="90000"/>
              </a:lnSpc>
              <a:spcBef>
                <a:spcPts val="800"/>
              </a:spcBef>
              <a:spcAft>
                <a:spcPts val="800"/>
              </a:spcAft>
            </a:pPr>
            <a:r>
              <a:rPr lang="en-US" dirty="0"/>
              <a:t>Dominant resource fairness</a:t>
            </a:r>
          </a:p>
          <a:p>
            <a:pPr marL="938616" lvl="1" indent="-366332">
              <a:lnSpc>
                <a:spcPct val="90000"/>
              </a:lnSpc>
              <a:spcBef>
                <a:spcPts val="800"/>
              </a:spcBef>
              <a:spcAft>
                <a:spcPts val="800"/>
              </a:spcAft>
            </a:pPr>
            <a:r>
              <a:rPr lang="en-US" dirty="0"/>
              <a:t>First In First Out</a:t>
            </a:r>
          </a:p>
          <a:p>
            <a:pPr marL="366332" indent="-366332">
              <a:lnSpc>
                <a:spcPct val="90000"/>
              </a:lnSpc>
              <a:spcBef>
                <a:spcPts val="800"/>
              </a:spcBef>
              <a:spcAft>
                <a:spcPts val="800"/>
              </a:spcAft>
            </a:pPr>
            <a:r>
              <a:rPr lang="en-US" dirty="0"/>
              <a:t>Can also be configured to delay assignment of resources</a:t>
            </a:r>
          </a:p>
        </p:txBody>
      </p:sp>
      <p:sp>
        <p:nvSpPr>
          <p:cNvPr id="2" name="Title 1"/>
          <p:cNvSpPr>
            <a:spLocks noGrp="1"/>
          </p:cNvSpPr>
          <p:nvPr>
            <p:ph type="title"/>
          </p:nvPr>
        </p:nvSpPr>
        <p:spPr/>
        <p:txBody>
          <a:bodyPr>
            <a:normAutofit/>
          </a:bodyPr>
          <a:lstStyle/>
          <a:p>
            <a:r>
              <a:rPr lang="en-US" dirty="0"/>
              <a:t>The Fair Scheduler</a:t>
            </a:r>
          </a:p>
        </p:txBody>
      </p:sp>
    </p:spTree>
    <p:extLst>
      <p:ext uri="{BB962C8B-B14F-4D97-AF65-F5344CB8AC3E}">
        <p14:creationId xmlns:p14="http://schemas.microsoft.com/office/powerpoint/2010/main" val="210995867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lnSpc>
                <a:spcPct val="90000"/>
              </a:lnSpc>
            </a:pPr>
            <a:r>
              <a:rPr lang="en-US" dirty="0"/>
              <a:t>Default</a:t>
            </a:r>
          </a:p>
          <a:p>
            <a:pPr marL="366332" indent="-366332">
              <a:lnSpc>
                <a:spcPct val="90000"/>
              </a:lnSpc>
            </a:pPr>
            <a:r>
              <a:rPr lang="en-US" dirty="0"/>
              <a:t>Schedules jobs using memory</a:t>
            </a:r>
          </a:p>
          <a:p>
            <a:pPr marL="366332" indent="-366332">
              <a:lnSpc>
                <a:spcPct val="90000"/>
              </a:lnSpc>
            </a:pPr>
            <a:r>
              <a:rPr lang="en-US" dirty="0"/>
              <a:t>Example:</a:t>
            </a:r>
          </a:p>
          <a:p>
            <a:pPr marL="938616" lvl="1" indent="-366332">
              <a:lnSpc>
                <a:spcPct val="90000"/>
              </a:lnSpc>
            </a:pPr>
            <a:r>
              <a:rPr lang="en-US" dirty="0"/>
              <a:t>Two pools: Alice has 15GB allocated, Bob has 5GB</a:t>
            </a:r>
          </a:p>
          <a:p>
            <a:pPr marL="938616" lvl="1" indent="-366332">
              <a:lnSpc>
                <a:spcPct val="90000"/>
              </a:lnSpc>
            </a:pPr>
            <a:r>
              <a:rPr lang="en-US" dirty="0"/>
              <a:t>Both pools request a 10GB container of memory</a:t>
            </a:r>
          </a:p>
          <a:p>
            <a:pPr marL="938616" lvl="1" indent="-366332">
              <a:lnSpc>
                <a:spcPct val="90000"/>
              </a:lnSpc>
            </a:pPr>
            <a:r>
              <a:rPr lang="en-US" dirty="0"/>
              <a:t>Bob has less resources and will be granted the next 10GB that becomes available</a:t>
            </a:r>
          </a:p>
          <a:p>
            <a:pPr marL="366332" indent="-366332">
              <a:lnSpc>
                <a:spcPct val="90000"/>
              </a:lnSpc>
            </a:pPr>
            <a:r>
              <a:rPr lang="en-US" dirty="0"/>
              <a:t>Adding pools redistributes resources</a:t>
            </a:r>
          </a:p>
          <a:p>
            <a:pPr marL="366332" indent="-366332">
              <a:lnSpc>
                <a:spcPct val="90000"/>
              </a:lnSpc>
            </a:pPr>
            <a:r>
              <a:rPr lang="en-US" dirty="0"/>
              <a:t>The user Charlie now submits a job to a new pool</a:t>
            </a:r>
          </a:p>
          <a:p>
            <a:pPr marL="938616" lvl="1" indent="-366332">
              <a:lnSpc>
                <a:spcPct val="90000"/>
              </a:lnSpc>
            </a:pPr>
            <a:r>
              <a:rPr lang="en-US" dirty="0"/>
              <a:t>Resource allocations are adjusted</a:t>
            </a:r>
          </a:p>
          <a:p>
            <a:pPr marL="938616" lvl="1" indent="-366332">
              <a:lnSpc>
                <a:spcPct val="90000"/>
              </a:lnSpc>
            </a:pPr>
            <a:r>
              <a:rPr lang="en-US" dirty="0"/>
              <a:t>Each pool receives a fair share of resources – 10GB each</a:t>
            </a:r>
          </a:p>
        </p:txBody>
      </p:sp>
      <p:sp>
        <p:nvSpPr>
          <p:cNvPr id="2" name="Title 1"/>
          <p:cNvSpPr>
            <a:spLocks noGrp="1"/>
          </p:cNvSpPr>
          <p:nvPr>
            <p:ph type="title"/>
          </p:nvPr>
        </p:nvSpPr>
        <p:spPr/>
        <p:txBody>
          <a:bodyPr>
            <a:normAutofit/>
          </a:bodyPr>
          <a:lstStyle/>
          <a:p>
            <a:r>
              <a:rPr lang="en-US" dirty="0"/>
              <a:t>Single Resource Fairness</a:t>
            </a:r>
          </a:p>
        </p:txBody>
      </p:sp>
    </p:spTree>
    <p:extLst>
      <p:ext uri="{BB962C8B-B14F-4D97-AF65-F5344CB8AC3E}">
        <p14:creationId xmlns:p14="http://schemas.microsoft.com/office/powerpoint/2010/main" val="16447558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Minimum Resources</a:t>
            </a:r>
          </a:p>
        </p:txBody>
      </p:sp>
      <p:sp>
        <p:nvSpPr>
          <p:cNvPr id="2" name="Rectangle 1"/>
          <p:cNvSpPr/>
          <p:nvPr/>
        </p:nvSpPr>
        <p:spPr>
          <a:xfrm>
            <a:off x="1955322" y="4087890"/>
            <a:ext cx="1633268" cy="14078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17226" tIns="58613" rIns="117226" bIns="58613" rtlCol="0" anchor="ctr"/>
          <a:lstStyle/>
          <a:p>
            <a:pPr algn="ctr"/>
            <a:r>
              <a:rPr lang="en-GB" sz="1800" dirty="0"/>
              <a:t>20GB</a:t>
            </a:r>
          </a:p>
        </p:txBody>
      </p:sp>
      <p:sp>
        <p:nvSpPr>
          <p:cNvPr id="7" name="Rectangle 6"/>
          <p:cNvSpPr/>
          <p:nvPr/>
        </p:nvSpPr>
        <p:spPr>
          <a:xfrm>
            <a:off x="5041002" y="5002291"/>
            <a:ext cx="1633268" cy="472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800" dirty="0"/>
              <a:t>5GB</a:t>
            </a:r>
          </a:p>
        </p:txBody>
      </p:sp>
      <p:sp>
        <p:nvSpPr>
          <p:cNvPr id="9" name="Rectangle 8"/>
          <p:cNvSpPr/>
          <p:nvPr/>
        </p:nvSpPr>
        <p:spPr>
          <a:xfrm>
            <a:off x="8126682" y="5022994"/>
            <a:ext cx="1633268" cy="472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ctr"/>
          <a:lstStyle/>
          <a:p>
            <a:pPr algn="ctr"/>
            <a:r>
              <a:rPr lang="en-GB" sz="1800" dirty="0"/>
              <a:t>5GB</a:t>
            </a:r>
          </a:p>
        </p:txBody>
      </p:sp>
      <p:sp>
        <p:nvSpPr>
          <p:cNvPr id="10" name="TextBox 9"/>
          <p:cNvSpPr txBox="1"/>
          <p:nvPr/>
        </p:nvSpPr>
        <p:spPr>
          <a:xfrm>
            <a:off x="4858607" y="3929252"/>
            <a:ext cx="1971975" cy="395370"/>
          </a:xfrm>
          <a:prstGeom prst="rect">
            <a:avLst/>
          </a:prstGeom>
          <a:noFill/>
        </p:spPr>
        <p:txBody>
          <a:bodyPr wrap="square" lIns="117226" tIns="58613" rIns="117226" bIns="58613" rtlCol="0">
            <a:spAutoFit/>
          </a:bodyPr>
          <a:lstStyle/>
          <a:p>
            <a:pPr algn="ctr"/>
            <a:r>
              <a:rPr lang="en-GB" sz="1800" dirty="0">
                <a:solidFill>
                  <a:schemeClr val="accent6"/>
                </a:solidFill>
              </a:rPr>
              <a:t>Total: 30GB</a:t>
            </a:r>
          </a:p>
        </p:txBody>
      </p:sp>
      <p:sp>
        <p:nvSpPr>
          <p:cNvPr id="11" name="TextBox 10"/>
          <p:cNvSpPr txBox="1"/>
          <p:nvPr/>
        </p:nvSpPr>
        <p:spPr>
          <a:xfrm>
            <a:off x="1104183" y="5495720"/>
            <a:ext cx="3220528" cy="857035"/>
          </a:xfrm>
          <a:prstGeom prst="rect">
            <a:avLst/>
          </a:prstGeom>
          <a:noFill/>
        </p:spPr>
        <p:txBody>
          <a:bodyPr wrap="square" lIns="117226" tIns="58613" rIns="117226" bIns="58613" rtlCol="0">
            <a:spAutoFit/>
          </a:bodyPr>
          <a:lstStyle/>
          <a:p>
            <a:pPr algn="ctr"/>
            <a:r>
              <a:rPr lang="en-GB" sz="1600" dirty="0">
                <a:solidFill>
                  <a:schemeClr val="accent3"/>
                </a:solidFill>
              </a:rPr>
              <a:t>Production</a:t>
            </a:r>
          </a:p>
          <a:p>
            <a:pPr algn="ctr"/>
            <a:r>
              <a:rPr lang="en-GB" sz="1600" dirty="0">
                <a:solidFill>
                  <a:schemeClr val="accent3"/>
                </a:solidFill>
              </a:rPr>
              <a:t>Demand: 100GB</a:t>
            </a:r>
          </a:p>
          <a:p>
            <a:pPr algn="ctr"/>
            <a:r>
              <a:rPr lang="en-GB" sz="1600" dirty="0" err="1">
                <a:solidFill>
                  <a:schemeClr val="accent3"/>
                </a:solidFill>
              </a:rPr>
              <a:t>minResources</a:t>
            </a:r>
            <a:r>
              <a:rPr lang="en-GB" sz="1600" dirty="0">
                <a:solidFill>
                  <a:schemeClr val="accent3"/>
                </a:solidFill>
              </a:rPr>
              <a:t>: 20GB</a:t>
            </a:r>
          </a:p>
        </p:txBody>
      </p:sp>
      <p:sp>
        <p:nvSpPr>
          <p:cNvPr id="12" name="TextBox 11"/>
          <p:cNvSpPr txBox="1"/>
          <p:nvPr/>
        </p:nvSpPr>
        <p:spPr>
          <a:xfrm>
            <a:off x="4247371" y="5582812"/>
            <a:ext cx="3220528" cy="610813"/>
          </a:xfrm>
          <a:prstGeom prst="rect">
            <a:avLst/>
          </a:prstGeom>
          <a:noFill/>
        </p:spPr>
        <p:txBody>
          <a:bodyPr wrap="square" lIns="117226" tIns="58613" rIns="117226" bIns="58613" rtlCol="0">
            <a:spAutoFit/>
          </a:bodyPr>
          <a:lstStyle/>
          <a:p>
            <a:pPr algn="ctr"/>
            <a:r>
              <a:rPr lang="en-GB" sz="1600" dirty="0">
                <a:solidFill>
                  <a:schemeClr val="accent4"/>
                </a:solidFill>
              </a:rPr>
              <a:t>Alice</a:t>
            </a:r>
          </a:p>
          <a:p>
            <a:pPr algn="ctr"/>
            <a:r>
              <a:rPr lang="en-GB" sz="1600" dirty="0">
                <a:solidFill>
                  <a:schemeClr val="accent4"/>
                </a:solidFill>
              </a:rPr>
              <a:t>Demand: 30GB</a:t>
            </a:r>
          </a:p>
        </p:txBody>
      </p:sp>
      <p:sp>
        <p:nvSpPr>
          <p:cNvPr id="13" name="TextBox 12"/>
          <p:cNvSpPr txBox="1"/>
          <p:nvPr/>
        </p:nvSpPr>
        <p:spPr>
          <a:xfrm>
            <a:off x="7333051" y="5603516"/>
            <a:ext cx="3220528" cy="610813"/>
          </a:xfrm>
          <a:prstGeom prst="rect">
            <a:avLst/>
          </a:prstGeom>
          <a:noFill/>
        </p:spPr>
        <p:txBody>
          <a:bodyPr wrap="square" lIns="117226" tIns="58613" rIns="117226" bIns="58613" rtlCol="0">
            <a:spAutoFit/>
          </a:bodyPr>
          <a:lstStyle/>
          <a:p>
            <a:pPr algn="ctr"/>
            <a:r>
              <a:rPr lang="en-GB" sz="1600" dirty="0">
                <a:solidFill>
                  <a:schemeClr val="accent5"/>
                </a:solidFill>
              </a:rPr>
              <a:t>Bob</a:t>
            </a:r>
          </a:p>
          <a:p>
            <a:pPr algn="ctr"/>
            <a:r>
              <a:rPr lang="en-GB" sz="1600" dirty="0">
                <a:solidFill>
                  <a:schemeClr val="accent5"/>
                </a:solidFill>
              </a:rPr>
              <a:t>Demand: 25GB</a:t>
            </a:r>
          </a:p>
        </p:txBody>
      </p:sp>
      <p:sp>
        <p:nvSpPr>
          <p:cNvPr id="15" name="Text Placeholder 14"/>
          <p:cNvSpPr>
            <a:spLocks noGrp="1"/>
          </p:cNvSpPr>
          <p:nvPr>
            <p:ph type="body" sz="quarter" idx="15"/>
          </p:nvPr>
        </p:nvSpPr>
        <p:spPr>
          <a:xfrm>
            <a:off x="414000" y="1544761"/>
            <a:ext cx="11404800" cy="2089318"/>
          </a:xfrm>
        </p:spPr>
        <p:txBody>
          <a:bodyPr/>
          <a:lstStyle/>
          <a:p>
            <a:pPr marL="366332" indent="-366332"/>
            <a:r>
              <a:rPr lang="en-US" dirty="0"/>
              <a:t>A pool with minimum resources defined will receive priority</a:t>
            </a:r>
          </a:p>
          <a:p>
            <a:pPr marL="366332" indent="-366332"/>
            <a:r>
              <a:rPr lang="en-US" dirty="0"/>
              <a:t>Example:</a:t>
            </a:r>
          </a:p>
          <a:p>
            <a:pPr marL="938616" lvl="1" indent="-366332"/>
            <a:r>
              <a:rPr lang="en-US" dirty="0"/>
              <a:t>First, fill up the Production pool to the minimum guarantee</a:t>
            </a:r>
          </a:p>
          <a:p>
            <a:pPr marL="938616" lvl="1" indent="-366332"/>
            <a:r>
              <a:rPr lang="en-US" dirty="0"/>
              <a:t>Then distribute remaining resources evenly</a:t>
            </a:r>
          </a:p>
        </p:txBody>
      </p:sp>
    </p:spTree>
    <p:extLst>
      <p:ext uri="{BB962C8B-B14F-4D97-AF65-F5344CB8AC3E}">
        <p14:creationId xmlns:p14="http://schemas.microsoft.com/office/powerpoint/2010/main" val="15823409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Minimum Resources</a:t>
            </a:r>
          </a:p>
        </p:txBody>
      </p:sp>
      <p:sp>
        <p:nvSpPr>
          <p:cNvPr id="7" name="Rectangle 6"/>
          <p:cNvSpPr/>
          <p:nvPr/>
        </p:nvSpPr>
        <p:spPr>
          <a:xfrm>
            <a:off x="5041002" y="3896890"/>
            <a:ext cx="1633268" cy="1154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800" dirty="0"/>
              <a:t>15GB</a:t>
            </a:r>
          </a:p>
        </p:txBody>
      </p:sp>
      <p:sp>
        <p:nvSpPr>
          <p:cNvPr id="9" name="Rectangle 8"/>
          <p:cNvSpPr/>
          <p:nvPr/>
        </p:nvSpPr>
        <p:spPr>
          <a:xfrm>
            <a:off x="8126682" y="3898377"/>
            <a:ext cx="1633268" cy="11739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ctr"/>
          <a:lstStyle/>
          <a:p>
            <a:pPr algn="ctr"/>
            <a:r>
              <a:rPr lang="en-GB" sz="1800" dirty="0"/>
              <a:t>15GB</a:t>
            </a:r>
          </a:p>
        </p:txBody>
      </p:sp>
      <p:sp>
        <p:nvSpPr>
          <p:cNvPr id="10" name="TextBox 9"/>
          <p:cNvSpPr txBox="1"/>
          <p:nvPr/>
        </p:nvSpPr>
        <p:spPr>
          <a:xfrm>
            <a:off x="4876245" y="3064836"/>
            <a:ext cx="1971975" cy="395370"/>
          </a:xfrm>
          <a:prstGeom prst="rect">
            <a:avLst/>
          </a:prstGeom>
          <a:noFill/>
        </p:spPr>
        <p:txBody>
          <a:bodyPr wrap="square" lIns="117226" tIns="58613" rIns="117226" bIns="58613" rtlCol="0">
            <a:spAutoFit/>
          </a:bodyPr>
          <a:lstStyle/>
          <a:p>
            <a:pPr algn="ctr"/>
            <a:r>
              <a:rPr lang="en-GB" sz="1800" dirty="0">
                <a:solidFill>
                  <a:schemeClr val="accent6"/>
                </a:solidFill>
              </a:rPr>
              <a:t>Total: 30GB</a:t>
            </a:r>
          </a:p>
        </p:txBody>
      </p:sp>
      <p:sp>
        <p:nvSpPr>
          <p:cNvPr id="11" name="TextBox 10"/>
          <p:cNvSpPr txBox="1"/>
          <p:nvPr/>
        </p:nvSpPr>
        <p:spPr>
          <a:xfrm>
            <a:off x="1104183" y="5072330"/>
            <a:ext cx="3220528" cy="857035"/>
          </a:xfrm>
          <a:prstGeom prst="rect">
            <a:avLst/>
          </a:prstGeom>
          <a:noFill/>
        </p:spPr>
        <p:txBody>
          <a:bodyPr wrap="square" lIns="117226" tIns="58613" rIns="117226" bIns="58613" rtlCol="0">
            <a:spAutoFit/>
          </a:bodyPr>
          <a:lstStyle/>
          <a:p>
            <a:pPr algn="ctr"/>
            <a:r>
              <a:rPr lang="en-GB" sz="1600" dirty="0">
                <a:solidFill>
                  <a:srgbClr val="18BF2B"/>
                </a:solidFill>
              </a:rPr>
              <a:t>Production</a:t>
            </a:r>
          </a:p>
          <a:p>
            <a:pPr algn="ctr"/>
            <a:r>
              <a:rPr lang="en-GB" sz="1600" dirty="0">
                <a:solidFill>
                  <a:srgbClr val="18BF2B"/>
                </a:solidFill>
              </a:rPr>
              <a:t>Demand: 0GB</a:t>
            </a:r>
          </a:p>
          <a:p>
            <a:pPr algn="ctr"/>
            <a:r>
              <a:rPr lang="en-GB" sz="1600" dirty="0" err="1">
                <a:solidFill>
                  <a:srgbClr val="18BF2B"/>
                </a:solidFill>
              </a:rPr>
              <a:t>minResources</a:t>
            </a:r>
            <a:r>
              <a:rPr lang="en-GB" sz="1600" dirty="0">
                <a:solidFill>
                  <a:srgbClr val="18BF2B"/>
                </a:solidFill>
              </a:rPr>
              <a:t>: 20GB</a:t>
            </a:r>
          </a:p>
        </p:txBody>
      </p:sp>
      <p:sp>
        <p:nvSpPr>
          <p:cNvPr id="12" name="TextBox 11"/>
          <p:cNvSpPr txBox="1"/>
          <p:nvPr/>
        </p:nvSpPr>
        <p:spPr>
          <a:xfrm>
            <a:off x="4247371" y="5159422"/>
            <a:ext cx="3220528" cy="610813"/>
          </a:xfrm>
          <a:prstGeom prst="rect">
            <a:avLst/>
          </a:prstGeom>
          <a:noFill/>
        </p:spPr>
        <p:txBody>
          <a:bodyPr wrap="square" lIns="117226" tIns="58613" rIns="117226" bIns="58613" rtlCol="0">
            <a:spAutoFit/>
          </a:bodyPr>
          <a:lstStyle/>
          <a:p>
            <a:pPr algn="ctr"/>
            <a:r>
              <a:rPr lang="en-GB" sz="1600" dirty="0">
                <a:solidFill>
                  <a:schemeClr val="accent4"/>
                </a:solidFill>
              </a:rPr>
              <a:t>Alice</a:t>
            </a:r>
          </a:p>
          <a:p>
            <a:pPr algn="ctr"/>
            <a:r>
              <a:rPr lang="en-GB" sz="1600" dirty="0">
                <a:solidFill>
                  <a:schemeClr val="accent4"/>
                </a:solidFill>
              </a:rPr>
              <a:t>Demand: 30GB</a:t>
            </a:r>
          </a:p>
        </p:txBody>
      </p:sp>
      <p:sp>
        <p:nvSpPr>
          <p:cNvPr id="13" name="TextBox 12"/>
          <p:cNvSpPr txBox="1"/>
          <p:nvPr/>
        </p:nvSpPr>
        <p:spPr>
          <a:xfrm>
            <a:off x="7333051" y="5180126"/>
            <a:ext cx="3220528" cy="610813"/>
          </a:xfrm>
          <a:prstGeom prst="rect">
            <a:avLst/>
          </a:prstGeom>
          <a:noFill/>
        </p:spPr>
        <p:txBody>
          <a:bodyPr wrap="square" lIns="117226" tIns="58613" rIns="117226" bIns="58613" rtlCol="0">
            <a:spAutoFit/>
          </a:bodyPr>
          <a:lstStyle/>
          <a:p>
            <a:pPr algn="ctr"/>
            <a:r>
              <a:rPr lang="en-GB" sz="1600" dirty="0">
                <a:solidFill>
                  <a:schemeClr val="accent5"/>
                </a:solidFill>
              </a:rPr>
              <a:t>Bob</a:t>
            </a:r>
          </a:p>
          <a:p>
            <a:pPr algn="ctr"/>
            <a:r>
              <a:rPr lang="en-GB" sz="1600" dirty="0">
                <a:solidFill>
                  <a:schemeClr val="accent5"/>
                </a:solidFill>
              </a:rPr>
              <a:t>Demand: 25GB</a:t>
            </a:r>
          </a:p>
        </p:txBody>
      </p:sp>
      <p:sp>
        <p:nvSpPr>
          <p:cNvPr id="8" name="Text Placeholder 7"/>
          <p:cNvSpPr>
            <a:spLocks noGrp="1"/>
          </p:cNvSpPr>
          <p:nvPr>
            <p:ph type="body" sz="quarter" idx="15"/>
          </p:nvPr>
        </p:nvSpPr>
        <p:spPr>
          <a:xfrm>
            <a:off x="414000" y="1544760"/>
            <a:ext cx="11404800" cy="783873"/>
          </a:xfrm>
        </p:spPr>
        <p:txBody>
          <a:bodyPr/>
          <a:lstStyle/>
          <a:p>
            <a:r>
              <a:rPr lang="en-US" dirty="0"/>
              <a:t>Production has no demand so no resources are allocated to it</a:t>
            </a:r>
          </a:p>
        </p:txBody>
      </p:sp>
    </p:spTree>
    <p:extLst>
      <p:ext uri="{BB962C8B-B14F-4D97-AF65-F5344CB8AC3E}">
        <p14:creationId xmlns:p14="http://schemas.microsoft.com/office/powerpoint/2010/main" val="414575780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Minimum Resources</a:t>
            </a:r>
          </a:p>
        </p:txBody>
      </p:sp>
      <p:sp>
        <p:nvSpPr>
          <p:cNvPr id="7" name="Rectangle 6"/>
          <p:cNvSpPr/>
          <p:nvPr/>
        </p:nvSpPr>
        <p:spPr>
          <a:xfrm>
            <a:off x="5041002" y="4223492"/>
            <a:ext cx="1633268" cy="8281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800" dirty="0"/>
              <a:t>10GB</a:t>
            </a:r>
          </a:p>
        </p:txBody>
      </p:sp>
      <p:sp>
        <p:nvSpPr>
          <p:cNvPr id="10" name="TextBox 9"/>
          <p:cNvSpPr txBox="1"/>
          <p:nvPr/>
        </p:nvSpPr>
        <p:spPr>
          <a:xfrm>
            <a:off x="4840970" y="3188324"/>
            <a:ext cx="1971975" cy="395370"/>
          </a:xfrm>
          <a:prstGeom prst="rect">
            <a:avLst/>
          </a:prstGeom>
          <a:noFill/>
        </p:spPr>
        <p:txBody>
          <a:bodyPr wrap="square" lIns="117226" tIns="58613" rIns="117226" bIns="58613" rtlCol="0">
            <a:spAutoFit/>
          </a:bodyPr>
          <a:lstStyle/>
          <a:p>
            <a:pPr algn="ctr"/>
            <a:r>
              <a:rPr lang="en-GB" sz="1800" dirty="0">
                <a:solidFill>
                  <a:srgbClr val="F08300"/>
                </a:solidFill>
              </a:rPr>
              <a:t>Total: 30GB</a:t>
            </a:r>
          </a:p>
        </p:txBody>
      </p:sp>
      <p:sp>
        <p:nvSpPr>
          <p:cNvPr id="11" name="TextBox 10"/>
          <p:cNvSpPr txBox="1"/>
          <p:nvPr/>
        </p:nvSpPr>
        <p:spPr>
          <a:xfrm>
            <a:off x="1104183" y="5195818"/>
            <a:ext cx="3220528" cy="857035"/>
          </a:xfrm>
          <a:prstGeom prst="rect">
            <a:avLst/>
          </a:prstGeom>
          <a:noFill/>
        </p:spPr>
        <p:txBody>
          <a:bodyPr wrap="square" lIns="117226" tIns="58613" rIns="117226" bIns="58613" rtlCol="0">
            <a:spAutoFit/>
          </a:bodyPr>
          <a:lstStyle/>
          <a:p>
            <a:pPr algn="ctr"/>
            <a:r>
              <a:rPr lang="en-GB" sz="1600" dirty="0">
                <a:solidFill>
                  <a:schemeClr val="accent3"/>
                </a:solidFill>
              </a:rPr>
              <a:t>Production</a:t>
            </a:r>
          </a:p>
          <a:p>
            <a:pPr algn="ctr"/>
            <a:r>
              <a:rPr lang="en-GB" sz="1600" dirty="0">
                <a:solidFill>
                  <a:schemeClr val="accent3"/>
                </a:solidFill>
              </a:rPr>
              <a:t>Demand: 100GB</a:t>
            </a:r>
          </a:p>
          <a:p>
            <a:pPr algn="ctr"/>
            <a:r>
              <a:rPr lang="en-GB" sz="1600" dirty="0" err="1">
                <a:solidFill>
                  <a:schemeClr val="accent3"/>
                </a:solidFill>
              </a:rPr>
              <a:t>minResources</a:t>
            </a:r>
            <a:r>
              <a:rPr lang="en-GB" sz="1600" dirty="0">
                <a:solidFill>
                  <a:schemeClr val="accent3"/>
                </a:solidFill>
              </a:rPr>
              <a:t>: 50GB</a:t>
            </a:r>
          </a:p>
        </p:txBody>
      </p:sp>
      <p:sp>
        <p:nvSpPr>
          <p:cNvPr id="12" name="TextBox 11"/>
          <p:cNvSpPr txBox="1"/>
          <p:nvPr/>
        </p:nvSpPr>
        <p:spPr>
          <a:xfrm>
            <a:off x="4247371" y="5159422"/>
            <a:ext cx="3220528" cy="857035"/>
          </a:xfrm>
          <a:prstGeom prst="rect">
            <a:avLst/>
          </a:prstGeom>
          <a:noFill/>
        </p:spPr>
        <p:txBody>
          <a:bodyPr wrap="square" lIns="117226" tIns="58613" rIns="117226" bIns="58613" rtlCol="0">
            <a:spAutoFit/>
          </a:bodyPr>
          <a:lstStyle/>
          <a:p>
            <a:pPr algn="ctr"/>
            <a:r>
              <a:rPr lang="en-GB" sz="1600" dirty="0">
                <a:solidFill>
                  <a:srgbClr val="7713B2"/>
                </a:solidFill>
              </a:rPr>
              <a:t>Research</a:t>
            </a:r>
          </a:p>
          <a:p>
            <a:pPr algn="ctr"/>
            <a:r>
              <a:rPr lang="en-GB" sz="1600" dirty="0">
                <a:solidFill>
                  <a:srgbClr val="7713B2"/>
                </a:solidFill>
              </a:rPr>
              <a:t>Demand: 30GB</a:t>
            </a:r>
          </a:p>
          <a:p>
            <a:pPr algn="ctr"/>
            <a:r>
              <a:rPr lang="en-GB" sz="1600" dirty="0" err="1">
                <a:solidFill>
                  <a:srgbClr val="7713B2"/>
                </a:solidFill>
              </a:rPr>
              <a:t>minResources</a:t>
            </a:r>
            <a:r>
              <a:rPr lang="en-GB" sz="1600" dirty="0">
                <a:solidFill>
                  <a:srgbClr val="7713B2"/>
                </a:solidFill>
              </a:rPr>
              <a:t>: 25GB</a:t>
            </a:r>
          </a:p>
        </p:txBody>
      </p:sp>
      <p:sp>
        <p:nvSpPr>
          <p:cNvPr id="13" name="TextBox 12"/>
          <p:cNvSpPr txBox="1"/>
          <p:nvPr/>
        </p:nvSpPr>
        <p:spPr>
          <a:xfrm>
            <a:off x="7333051" y="5180126"/>
            <a:ext cx="3220528" cy="610813"/>
          </a:xfrm>
          <a:prstGeom prst="rect">
            <a:avLst/>
          </a:prstGeom>
          <a:noFill/>
        </p:spPr>
        <p:txBody>
          <a:bodyPr wrap="square" lIns="117226" tIns="58613" rIns="117226" bIns="58613" rtlCol="0">
            <a:spAutoFit/>
          </a:bodyPr>
          <a:lstStyle/>
          <a:p>
            <a:pPr algn="ctr"/>
            <a:r>
              <a:rPr lang="en-GB" sz="1600" dirty="0">
                <a:solidFill>
                  <a:schemeClr val="accent5"/>
                </a:solidFill>
              </a:rPr>
              <a:t>Bob</a:t>
            </a:r>
          </a:p>
          <a:p>
            <a:pPr algn="ctr"/>
            <a:r>
              <a:rPr lang="en-GB" sz="1600" dirty="0">
                <a:solidFill>
                  <a:schemeClr val="accent5"/>
                </a:solidFill>
              </a:rPr>
              <a:t>Demand: 25GB</a:t>
            </a:r>
          </a:p>
        </p:txBody>
      </p:sp>
      <p:sp>
        <p:nvSpPr>
          <p:cNvPr id="14" name="Rectangle 13"/>
          <p:cNvSpPr/>
          <p:nvPr/>
        </p:nvSpPr>
        <p:spPr>
          <a:xfrm>
            <a:off x="1955322" y="3664500"/>
            <a:ext cx="1633268" cy="14078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17226" tIns="58613" rIns="117226" bIns="58613" rtlCol="0" anchor="ctr"/>
          <a:lstStyle/>
          <a:p>
            <a:pPr algn="ctr"/>
            <a:r>
              <a:rPr lang="en-GB" sz="1800" dirty="0"/>
              <a:t>20GB</a:t>
            </a:r>
          </a:p>
        </p:txBody>
      </p:sp>
      <p:sp>
        <p:nvSpPr>
          <p:cNvPr id="8" name="Text Placeholder 7"/>
          <p:cNvSpPr>
            <a:spLocks noGrp="1"/>
          </p:cNvSpPr>
          <p:nvPr>
            <p:ph type="body" sz="quarter" idx="15"/>
          </p:nvPr>
        </p:nvSpPr>
        <p:spPr>
          <a:xfrm>
            <a:off x="414000" y="1544760"/>
            <a:ext cx="9180861" cy="1295466"/>
          </a:xfrm>
        </p:spPr>
        <p:txBody>
          <a:bodyPr/>
          <a:lstStyle/>
          <a:p>
            <a:pPr marL="366332" indent="-366332"/>
            <a:r>
              <a:rPr lang="en-US" dirty="0"/>
              <a:t>Combined </a:t>
            </a:r>
            <a:r>
              <a:rPr lang="en-US" dirty="0" err="1"/>
              <a:t>minResources</a:t>
            </a:r>
            <a:r>
              <a:rPr lang="en-US" dirty="0"/>
              <a:t> of Production and Research exceed capacity</a:t>
            </a:r>
          </a:p>
          <a:p>
            <a:pPr marL="366332" indent="-366332"/>
            <a:r>
              <a:rPr lang="en-US" dirty="0"/>
              <a:t>Minimum resources are assigned proportionally based on defined </a:t>
            </a:r>
            <a:r>
              <a:rPr lang="en-US" dirty="0" err="1"/>
              <a:t>minResources</a:t>
            </a:r>
            <a:r>
              <a:rPr lang="en-US" dirty="0"/>
              <a:t> until available resources are exhausted</a:t>
            </a:r>
          </a:p>
        </p:txBody>
      </p:sp>
    </p:spTree>
    <p:extLst>
      <p:ext uri="{BB962C8B-B14F-4D97-AF65-F5344CB8AC3E}">
        <p14:creationId xmlns:p14="http://schemas.microsoft.com/office/powerpoint/2010/main" val="405469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Use multiple disks in parallel</a:t>
            </a:r>
          </a:p>
          <a:p>
            <a:pPr lvl="1"/>
            <a:r>
              <a:rPr lang="en-US" dirty="0"/>
              <a:t>One disk might have a transfer rate of 210 MB/s</a:t>
            </a:r>
          </a:p>
          <a:p>
            <a:pPr lvl="2"/>
            <a:r>
              <a:rPr lang="en-US" dirty="0"/>
              <a:t>4 hours to read 3TB of data</a:t>
            </a:r>
          </a:p>
          <a:p>
            <a:pPr lvl="1"/>
            <a:r>
              <a:rPr lang="en-US" dirty="0"/>
              <a:t>1000 of those disks can transfer 210 GB/s</a:t>
            </a:r>
          </a:p>
          <a:p>
            <a:pPr lvl="2"/>
            <a:r>
              <a:rPr lang="en-US" dirty="0"/>
              <a:t>15 seconds to read 3TB of data</a:t>
            </a:r>
          </a:p>
          <a:p>
            <a:endParaRPr lang="en-US" dirty="0"/>
          </a:p>
          <a:p>
            <a:r>
              <a:rPr lang="en-US" dirty="0"/>
              <a:t>Collate the storage and processing</a:t>
            </a:r>
          </a:p>
          <a:p>
            <a:endParaRPr lang="en-US" dirty="0"/>
          </a:p>
        </p:txBody>
      </p:sp>
      <p:sp>
        <p:nvSpPr>
          <p:cNvPr id="5" name="Title 4"/>
          <p:cNvSpPr>
            <a:spLocks noGrp="1"/>
          </p:cNvSpPr>
          <p:nvPr>
            <p:ph type="title"/>
          </p:nvPr>
        </p:nvSpPr>
        <p:spPr/>
        <p:txBody>
          <a:bodyPr>
            <a:normAutofit/>
          </a:bodyPr>
          <a:lstStyle/>
          <a:p>
            <a:r>
              <a:rPr lang="en-US" dirty="0"/>
              <a:t>Disk performance - solved</a:t>
            </a:r>
          </a:p>
        </p:txBody>
      </p:sp>
    </p:spTree>
    <p:extLst>
      <p:ext uri="{BB962C8B-B14F-4D97-AF65-F5344CB8AC3E}">
        <p14:creationId xmlns:p14="http://schemas.microsoft.com/office/powerpoint/2010/main" val="3389048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Minimum Resources</a:t>
            </a:r>
          </a:p>
        </p:txBody>
      </p:sp>
      <p:sp>
        <p:nvSpPr>
          <p:cNvPr id="7" name="Rectangle 6"/>
          <p:cNvSpPr/>
          <p:nvPr/>
        </p:nvSpPr>
        <p:spPr>
          <a:xfrm>
            <a:off x="5041002" y="3835387"/>
            <a:ext cx="1633268" cy="8281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800" dirty="0"/>
              <a:t>10GB</a:t>
            </a:r>
          </a:p>
        </p:txBody>
      </p:sp>
      <p:sp>
        <p:nvSpPr>
          <p:cNvPr id="10" name="TextBox 9"/>
          <p:cNvSpPr txBox="1"/>
          <p:nvPr/>
        </p:nvSpPr>
        <p:spPr>
          <a:xfrm>
            <a:off x="4840970" y="2747296"/>
            <a:ext cx="1971975" cy="395370"/>
          </a:xfrm>
          <a:prstGeom prst="rect">
            <a:avLst/>
          </a:prstGeom>
          <a:noFill/>
        </p:spPr>
        <p:txBody>
          <a:bodyPr wrap="square" lIns="117226" tIns="58613" rIns="117226" bIns="58613" rtlCol="0">
            <a:spAutoFit/>
          </a:bodyPr>
          <a:lstStyle/>
          <a:p>
            <a:pPr algn="ctr"/>
            <a:r>
              <a:rPr lang="en-GB" sz="1800" dirty="0">
                <a:solidFill>
                  <a:schemeClr val="accent6"/>
                </a:solidFill>
              </a:rPr>
              <a:t>Total: 30GB</a:t>
            </a:r>
          </a:p>
        </p:txBody>
      </p:sp>
      <p:sp>
        <p:nvSpPr>
          <p:cNvPr id="11" name="TextBox 10"/>
          <p:cNvSpPr txBox="1"/>
          <p:nvPr/>
        </p:nvSpPr>
        <p:spPr>
          <a:xfrm>
            <a:off x="1104183" y="4807712"/>
            <a:ext cx="3220528" cy="857035"/>
          </a:xfrm>
          <a:prstGeom prst="rect">
            <a:avLst/>
          </a:prstGeom>
          <a:noFill/>
        </p:spPr>
        <p:txBody>
          <a:bodyPr wrap="square" lIns="117226" tIns="58613" rIns="117226" bIns="58613" rtlCol="0">
            <a:spAutoFit/>
          </a:bodyPr>
          <a:lstStyle/>
          <a:p>
            <a:pPr algn="ctr"/>
            <a:r>
              <a:rPr lang="en-GB" sz="1600" dirty="0"/>
              <a:t>Production</a:t>
            </a:r>
          </a:p>
          <a:p>
            <a:pPr algn="ctr"/>
            <a:r>
              <a:rPr lang="en-GB" sz="1600" dirty="0"/>
              <a:t>Demand: 100GB</a:t>
            </a:r>
          </a:p>
          <a:p>
            <a:pPr algn="ctr"/>
            <a:r>
              <a:rPr lang="en-GB" sz="1600" dirty="0" err="1"/>
              <a:t>minResources</a:t>
            </a:r>
            <a:r>
              <a:rPr lang="en-GB" sz="1600" dirty="0"/>
              <a:t>: 5GB</a:t>
            </a:r>
          </a:p>
        </p:txBody>
      </p:sp>
      <p:sp>
        <p:nvSpPr>
          <p:cNvPr id="12" name="TextBox 11"/>
          <p:cNvSpPr txBox="1"/>
          <p:nvPr/>
        </p:nvSpPr>
        <p:spPr>
          <a:xfrm>
            <a:off x="4247371" y="4788958"/>
            <a:ext cx="3220528" cy="610813"/>
          </a:xfrm>
          <a:prstGeom prst="rect">
            <a:avLst/>
          </a:prstGeom>
          <a:noFill/>
        </p:spPr>
        <p:txBody>
          <a:bodyPr wrap="square" lIns="117226" tIns="58613" rIns="117226" bIns="58613" rtlCol="0">
            <a:spAutoFit/>
          </a:bodyPr>
          <a:lstStyle/>
          <a:p>
            <a:pPr algn="ctr"/>
            <a:r>
              <a:rPr lang="en-GB" sz="1600" dirty="0"/>
              <a:t>Alice</a:t>
            </a:r>
          </a:p>
          <a:p>
            <a:pPr algn="ctr"/>
            <a:r>
              <a:rPr lang="en-GB" sz="1600" dirty="0"/>
              <a:t>Demand: 30GB</a:t>
            </a:r>
          </a:p>
        </p:txBody>
      </p:sp>
      <p:sp>
        <p:nvSpPr>
          <p:cNvPr id="13" name="TextBox 12"/>
          <p:cNvSpPr txBox="1"/>
          <p:nvPr/>
        </p:nvSpPr>
        <p:spPr>
          <a:xfrm>
            <a:off x="7333051" y="4792021"/>
            <a:ext cx="3220528" cy="610813"/>
          </a:xfrm>
          <a:prstGeom prst="rect">
            <a:avLst/>
          </a:prstGeom>
          <a:noFill/>
        </p:spPr>
        <p:txBody>
          <a:bodyPr wrap="square" lIns="117226" tIns="58613" rIns="117226" bIns="58613" rtlCol="0">
            <a:spAutoFit/>
          </a:bodyPr>
          <a:lstStyle/>
          <a:p>
            <a:pPr algn="ctr"/>
            <a:r>
              <a:rPr lang="en-GB" sz="1600" dirty="0"/>
              <a:t>Bob</a:t>
            </a:r>
          </a:p>
          <a:p>
            <a:pPr algn="ctr"/>
            <a:r>
              <a:rPr lang="en-GB" sz="1600" dirty="0"/>
              <a:t>Demand: 25GB</a:t>
            </a:r>
          </a:p>
        </p:txBody>
      </p:sp>
      <p:sp>
        <p:nvSpPr>
          <p:cNvPr id="15" name="Rectangle 14"/>
          <p:cNvSpPr/>
          <p:nvPr/>
        </p:nvSpPr>
        <p:spPr>
          <a:xfrm>
            <a:off x="1897813" y="3835385"/>
            <a:ext cx="1633268" cy="828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17226" tIns="58613" rIns="117226" bIns="58613" rtlCol="0" anchor="ctr"/>
          <a:lstStyle/>
          <a:p>
            <a:pPr algn="ctr"/>
            <a:r>
              <a:rPr lang="en-GB" sz="1800" dirty="0"/>
              <a:t>10GB</a:t>
            </a:r>
          </a:p>
        </p:txBody>
      </p:sp>
      <p:sp>
        <p:nvSpPr>
          <p:cNvPr id="16" name="Rectangle 15"/>
          <p:cNvSpPr/>
          <p:nvPr/>
        </p:nvSpPr>
        <p:spPr>
          <a:xfrm>
            <a:off x="8126681" y="3831933"/>
            <a:ext cx="1633268" cy="828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ctr"/>
          <a:lstStyle/>
          <a:p>
            <a:pPr algn="ctr"/>
            <a:r>
              <a:rPr lang="en-GB" sz="1800" dirty="0"/>
              <a:t>10GB</a:t>
            </a:r>
          </a:p>
        </p:txBody>
      </p:sp>
      <p:sp>
        <p:nvSpPr>
          <p:cNvPr id="8" name="Text Placeholder 7"/>
          <p:cNvSpPr>
            <a:spLocks noGrp="1"/>
          </p:cNvSpPr>
          <p:nvPr>
            <p:ph type="body" sz="quarter" idx="15"/>
          </p:nvPr>
        </p:nvSpPr>
        <p:spPr>
          <a:xfrm>
            <a:off x="414000" y="1544760"/>
            <a:ext cx="11404800" cy="1013208"/>
          </a:xfrm>
        </p:spPr>
        <p:txBody>
          <a:bodyPr/>
          <a:lstStyle/>
          <a:p>
            <a:r>
              <a:rPr lang="en-US" dirty="0"/>
              <a:t>Production is filled to </a:t>
            </a:r>
            <a:r>
              <a:rPr lang="en-US" dirty="0" err="1"/>
              <a:t>minResources</a:t>
            </a:r>
            <a:r>
              <a:rPr lang="en-US" dirty="0"/>
              <a:t>, remaining 25GB is distributed evenly across all pools</a:t>
            </a:r>
          </a:p>
        </p:txBody>
      </p:sp>
    </p:spTree>
    <p:extLst>
      <p:ext uri="{BB962C8B-B14F-4D97-AF65-F5344CB8AC3E}">
        <p14:creationId xmlns:p14="http://schemas.microsoft.com/office/powerpoint/2010/main" val="37259840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Pools can be assigned a weight</a:t>
            </a:r>
          </a:p>
          <a:p>
            <a:pPr marL="366332" indent="-366332"/>
            <a:r>
              <a:rPr lang="en-US" dirty="0"/>
              <a:t>Pools with higher weights receive more resources during allocation</a:t>
            </a:r>
          </a:p>
          <a:p>
            <a:pPr marL="366332" indent="-366332"/>
            <a:r>
              <a:rPr lang="en-US" dirty="0"/>
              <a:t>‘Even water glass height’ analogy</a:t>
            </a:r>
          </a:p>
          <a:p>
            <a:pPr marL="938616" lvl="1" indent="-366332"/>
            <a:r>
              <a:rPr lang="en-US" dirty="0"/>
              <a:t>Think of the weight as controlling the width of the glass</a:t>
            </a:r>
          </a:p>
        </p:txBody>
      </p:sp>
      <p:sp>
        <p:nvSpPr>
          <p:cNvPr id="2" name="Title 1"/>
          <p:cNvSpPr>
            <a:spLocks noGrp="1"/>
          </p:cNvSpPr>
          <p:nvPr>
            <p:ph type="title"/>
          </p:nvPr>
        </p:nvSpPr>
        <p:spPr/>
        <p:txBody>
          <a:bodyPr>
            <a:normAutofit/>
          </a:bodyPr>
          <a:lstStyle/>
          <a:p>
            <a:r>
              <a:rPr lang="en-US" dirty="0"/>
              <a:t>Pools with weights</a:t>
            </a:r>
          </a:p>
        </p:txBody>
      </p:sp>
    </p:spTree>
    <p:extLst>
      <p:ext uri="{BB962C8B-B14F-4D97-AF65-F5344CB8AC3E}">
        <p14:creationId xmlns:p14="http://schemas.microsoft.com/office/powerpoint/2010/main" val="145149115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1404800" cy="1542443"/>
          </a:xfrm>
        </p:spPr>
        <p:txBody>
          <a:bodyPr>
            <a:noAutofit/>
          </a:bodyPr>
          <a:lstStyle/>
          <a:p>
            <a:pPr marL="366332" indent="-366332"/>
            <a:r>
              <a:rPr lang="en-US" dirty="0"/>
              <a:t>Production is filled to </a:t>
            </a:r>
            <a:r>
              <a:rPr lang="en-US" dirty="0" err="1"/>
              <a:t>minResources</a:t>
            </a:r>
            <a:endParaRPr lang="en-US" dirty="0"/>
          </a:p>
          <a:p>
            <a:pPr marL="366332" indent="-366332"/>
            <a:r>
              <a:rPr lang="en-US" dirty="0"/>
              <a:t>Remaining 23GB distributed across pools</a:t>
            </a:r>
          </a:p>
          <a:p>
            <a:pPr marL="366332" indent="-366332"/>
            <a:r>
              <a:rPr lang="en-US" dirty="0"/>
              <a:t>Bob pool receives twice the amount as the weight is double</a:t>
            </a:r>
          </a:p>
        </p:txBody>
      </p:sp>
      <p:sp>
        <p:nvSpPr>
          <p:cNvPr id="2" name="Title 1"/>
          <p:cNvSpPr>
            <a:spLocks noGrp="1"/>
          </p:cNvSpPr>
          <p:nvPr>
            <p:ph type="title"/>
          </p:nvPr>
        </p:nvSpPr>
        <p:spPr/>
        <p:txBody>
          <a:bodyPr>
            <a:normAutofit/>
          </a:bodyPr>
          <a:lstStyle/>
          <a:p>
            <a:r>
              <a:rPr lang="en-US" dirty="0"/>
              <a:t>Pools with weights</a:t>
            </a:r>
          </a:p>
        </p:txBody>
      </p:sp>
      <p:sp>
        <p:nvSpPr>
          <p:cNvPr id="7" name="Rectangle 6"/>
          <p:cNvSpPr/>
          <p:nvPr/>
        </p:nvSpPr>
        <p:spPr>
          <a:xfrm>
            <a:off x="5041002" y="4430529"/>
            <a:ext cx="1633268" cy="6210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800" dirty="0"/>
              <a:t>7GB</a:t>
            </a:r>
          </a:p>
        </p:txBody>
      </p:sp>
      <p:sp>
        <p:nvSpPr>
          <p:cNvPr id="10" name="TextBox 9"/>
          <p:cNvSpPr txBox="1"/>
          <p:nvPr/>
        </p:nvSpPr>
        <p:spPr>
          <a:xfrm>
            <a:off x="4840970" y="3523506"/>
            <a:ext cx="1971975" cy="395370"/>
          </a:xfrm>
          <a:prstGeom prst="rect">
            <a:avLst/>
          </a:prstGeom>
          <a:noFill/>
        </p:spPr>
        <p:txBody>
          <a:bodyPr wrap="square" lIns="117226" tIns="58613" rIns="117226" bIns="58613" rtlCol="0">
            <a:spAutoFit/>
          </a:bodyPr>
          <a:lstStyle/>
          <a:p>
            <a:pPr algn="ctr"/>
            <a:r>
              <a:rPr lang="en-GB" sz="1800" dirty="0">
                <a:solidFill>
                  <a:srgbClr val="F08300"/>
                </a:solidFill>
              </a:rPr>
              <a:t>Total: 28GB</a:t>
            </a:r>
          </a:p>
        </p:txBody>
      </p:sp>
      <p:sp>
        <p:nvSpPr>
          <p:cNvPr id="11" name="TextBox 10"/>
          <p:cNvSpPr txBox="1"/>
          <p:nvPr/>
        </p:nvSpPr>
        <p:spPr>
          <a:xfrm>
            <a:off x="1104183" y="5231099"/>
            <a:ext cx="3220528" cy="857035"/>
          </a:xfrm>
          <a:prstGeom prst="rect">
            <a:avLst/>
          </a:prstGeom>
          <a:noFill/>
        </p:spPr>
        <p:txBody>
          <a:bodyPr wrap="square" lIns="117226" tIns="58613" rIns="117226" bIns="58613" rtlCol="0">
            <a:spAutoFit/>
          </a:bodyPr>
          <a:lstStyle/>
          <a:p>
            <a:pPr algn="ctr"/>
            <a:r>
              <a:rPr lang="en-GB" sz="1600" dirty="0"/>
              <a:t>Production</a:t>
            </a:r>
          </a:p>
          <a:p>
            <a:pPr algn="ctr"/>
            <a:r>
              <a:rPr lang="en-GB" sz="1600" dirty="0"/>
              <a:t>Demand: 100GB</a:t>
            </a:r>
          </a:p>
          <a:p>
            <a:pPr algn="ctr"/>
            <a:r>
              <a:rPr lang="en-GB" sz="1600" dirty="0" err="1"/>
              <a:t>minResources</a:t>
            </a:r>
            <a:r>
              <a:rPr lang="en-GB" sz="1600" dirty="0"/>
              <a:t>: 5GB</a:t>
            </a:r>
          </a:p>
        </p:txBody>
      </p:sp>
      <p:sp>
        <p:nvSpPr>
          <p:cNvPr id="12" name="TextBox 11"/>
          <p:cNvSpPr txBox="1"/>
          <p:nvPr/>
        </p:nvSpPr>
        <p:spPr>
          <a:xfrm>
            <a:off x="4247371" y="5194704"/>
            <a:ext cx="3220528" cy="610813"/>
          </a:xfrm>
          <a:prstGeom prst="rect">
            <a:avLst/>
          </a:prstGeom>
          <a:noFill/>
        </p:spPr>
        <p:txBody>
          <a:bodyPr wrap="square" lIns="117226" tIns="58613" rIns="117226" bIns="58613" rtlCol="0">
            <a:spAutoFit/>
          </a:bodyPr>
          <a:lstStyle/>
          <a:p>
            <a:pPr algn="ctr"/>
            <a:r>
              <a:rPr lang="en-GB" sz="1600" dirty="0"/>
              <a:t>Alice</a:t>
            </a:r>
          </a:p>
          <a:p>
            <a:pPr algn="ctr"/>
            <a:r>
              <a:rPr lang="en-GB" sz="1600" dirty="0"/>
              <a:t>Demand: 30GB</a:t>
            </a:r>
          </a:p>
        </p:txBody>
      </p:sp>
      <p:sp>
        <p:nvSpPr>
          <p:cNvPr id="13" name="TextBox 12"/>
          <p:cNvSpPr txBox="1"/>
          <p:nvPr/>
        </p:nvSpPr>
        <p:spPr>
          <a:xfrm>
            <a:off x="7333051" y="5180125"/>
            <a:ext cx="3220528" cy="857035"/>
          </a:xfrm>
          <a:prstGeom prst="rect">
            <a:avLst/>
          </a:prstGeom>
          <a:noFill/>
        </p:spPr>
        <p:txBody>
          <a:bodyPr wrap="square" lIns="117226" tIns="58613" rIns="117226" bIns="58613" rtlCol="0">
            <a:spAutoFit/>
          </a:bodyPr>
          <a:lstStyle/>
          <a:p>
            <a:pPr algn="ctr"/>
            <a:r>
              <a:rPr lang="en-GB" sz="1600" dirty="0"/>
              <a:t>Bob</a:t>
            </a:r>
          </a:p>
          <a:p>
            <a:pPr algn="ctr"/>
            <a:r>
              <a:rPr lang="en-GB" sz="1600" dirty="0"/>
              <a:t>Demand: 25GB</a:t>
            </a:r>
          </a:p>
          <a:p>
            <a:pPr algn="ctr"/>
            <a:r>
              <a:rPr lang="en-GB" sz="1600" dirty="0"/>
              <a:t>Weight: 2</a:t>
            </a:r>
          </a:p>
        </p:txBody>
      </p:sp>
      <p:sp>
        <p:nvSpPr>
          <p:cNvPr id="15" name="Rectangle 14"/>
          <p:cNvSpPr/>
          <p:nvPr/>
        </p:nvSpPr>
        <p:spPr>
          <a:xfrm>
            <a:off x="1897813" y="4430527"/>
            <a:ext cx="1633268" cy="621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17226" tIns="58613" rIns="117226" bIns="58613" rtlCol="0" anchor="ctr"/>
          <a:lstStyle/>
          <a:p>
            <a:pPr algn="ctr"/>
            <a:r>
              <a:rPr lang="en-GB" sz="1800" dirty="0"/>
              <a:t>7GB</a:t>
            </a:r>
          </a:p>
        </p:txBody>
      </p:sp>
      <p:sp>
        <p:nvSpPr>
          <p:cNvPr id="16" name="Rectangle 15"/>
          <p:cNvSpPr/>
          <p:nvPr/>
        </p:nvSpPr>
        <p:spPr>
          <a:xfrm>
            <a:off x="7467899" y="4427075"/>
            <a:ext cx="3085680" cy="6210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ctr"/>
          <a:lstStyle/>
          <a:p>
            <a:pPr algn="ctr"/>
            <a:r>
              <a:rPr lang="en-GB" sz="1800" dirty="0"/>
              <a:t>14GB</a:t>
            </a:r>
          </a:p>
        </p:txBody>
      </p:sp>
    </p:spTree>
    <p:extLst>
      <p:ext uri="{BB962C8B-B14F-4D97-AF65-F5344CB8AC3E}">
        <p14:creationId xmlns:p14="http://schemas.microsoft.com/office/powerpoint/2010/main" val="34796471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Dominant Resource Fairness</a:t>
            </a:r>
          </a:p>
        </p:txBody>
      </p:sp>
      <p:sp>
        <p:nvSpPr>
          <p:cNvPr id="7" name="Text Placeholder 6"/>
          <p:cNvSpPr>
            <a:spLocks noGrp="1"/>
          </p:cNvSpPr>
          <p:nvPr>
            <p:ph type="body" sz="quarter" idx="15"/>
          </p:nvPr>
        </p:nvSpPr>
        <p:spPr/>
        <p:txBody>
          <a:bodyPr/>
          <a:lstStyle/>
          <a:p>
            <a:pPr marL="366332" indent="-366332"/>
            <a:r>
              <a:rPr lang="en-US" dirty="0"/>
              <a:t>Fair scheduler can be configured to schedule with both memory and CPU using dominant resource fairness</a:t>
            </a:r>
          </a:p>
          <a:p>
            <a:pPr marL="366332" indent="-366332"/>
            <a:r>
              <a:rPr lang="en-US" dirty="0"/>
              <a:t>Scenario</a:t>
            </a:r>
          </a:p>
          <a:p>
            <a:pPr marL="938616" lvl="1" indent="-366332"/>
            <a:r>
              <a:rPr lang="en-US" dirty="0"/>
              <a:t>Alice has 6GB and 3 cores, Bob has 4GB and 2 cores</a:t>
            </a:r>
          </a:p>
          <a:p>
            <a:pPr marL="1187837" lvl="2" indent="-366332"/>
            <a:r>
              <a:rPr lang="en-US" dirty="0"/>
              <a:t>Bob receives the next container because it has less memory and CPU cores than Alice</a:t>
            </a:r>
          </a:p>
          <a:p>
            <a:pPr marL="938616" lvl="1" indent="-366332"/>
            <a:r>
              <a:rPr lang="en-US" dirty="0"/>
              <a:t>Cluster has 10GB of memory, 20 cores</a:t>
            </a:r>
          </a:p>
          <a:p>
            <a:pPr marL="938616" lvl="1" indent="-366332"/>
            <a:r>
              <a:rPr lang="en-US" dirty="0"/>
              <a:t>Alice has 4GB and 5 cores, Bob has 1GB and 10 cores</a:t>
            </a:r>
          </a:p>
          <a:p>
            <a:pPr marL="1187837" lvl="2" indent="-366332"/>
            <a:r>
              <a:rPr lang="en-US" dirty="0"/>
              <a:t>Alice receives the next container because its 40% dominant share of memory is less than Bob’s 50% dominant share of CPU</a:t>
            </a:r>
          </a:p>
          <a:p>
            <a:endParaRPr lang="en-US" dirty="0"/>
          </a:p>
        </p:txBody>
      </p:sp>
    </p:spTree>
    <p:extLst>
      <p:ext uri="{BB962C8B-B14F-4D97-AF65-F5344CB8AC3E}">
        <p14:creationId xmlns:p14="http://schemas.microsoft.com/office/powerpoint/2010/main" val="2955214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Autofit/>
          </a:bodyPr>
          <a:lstStyle/>
          <a:p>
            <a:pPr marL="366332" indent="-366332"/>
            <a:r>
              <a:rPr lang="en-US" dirty="0"/>
              <a:t>Configure Fair Scheduler pools in /</a:t>
            </a:r>
            <a:r>
              <a:rPr lang="en-US" dirty="0" err="1"/>
              <a:t>etc</a:t>
            </a:r>
            <a:r>
              <a:rPr lang="en-US" dirty="0"/>
              <a:t>/</a:t>
            </a:r>
            <a:r>
              <a:rPr lang="en-US" dirty="0" err="1"/>
              <a:t>hadoop</a:t>
            </a:r>
            <a:r>
              <a:rPr lang="en-US" dirty="0"/>
              <a:t>/</a:t>
            </a:r>
            <a:r>
              <a:rPr lang="en-US" dirty="0" err="1"/>
              <a:t>conf</a:t>
            </a:r>
            <a:r>
              <a:rPr lang="en-US" dirty="0"/>
              <a:t>/fair-</a:t>
            </a:r>
            <a:r>
              <a:rPr lang="en-US" dirty="0" err="1"/>
              <a:t>scheduler.xml</a:t>
            </a:r>
            <a:endParaRPr lang="en-US" dirty="0"/>
          </a:p>
          <a:p>
            <a:pPr marL="366332" indent="-366332"/>
            <a:r>
              <a:rPr lang="en-US" dirty="0"/>
              <a:t>The Fair Scheduler reads this file every 10 seconds</a:t>
            </a:r>
          </a:p>
          <a:p>
            <a:pPr marL="938616" lvl="1" indent="-366332"/>
            <a:r>
              <a:rPr lang="en-US" dirty="0" err="1"/>
              <a:t>ResourceManager</a:t>
            </a:r>
            <a:r>
              <a:rPr lang="en-US" dirty="0"/>
              <a:t> restart is not required when this file changes</a:t>
            </a:r>
          </a:p>
          <a:p>
            <a:pPr marL="366332" indent="-366332"/>
            <a:r>
              <a:rPr lang="en-US" dirty="0"/>
              <a:t>The fair-</a:t>
            </a:r>
            <a:r>
              <a:rPr lang="en-US" dirty="0" err="1"/>
              <a:t>scheduler.xml</a:t>
            </a:r>
            <a:r>
              <a:rPr lang="en-US" dirty="0"/>
              <a:t> file must contain an &lt;allocations&gt; element</a:t>
            </a:r>
          </a:p>
          <a:p>
            <a:pPr marL="366332" indent="-366332"/>
            <a:r>
              <a:rPr lang="en-US" dirty="0"/>
              <a:t>Uses the &lt;queue&gt; element to configure resource allocation for a pool</a:t>
            </a:r>
          </a:p>
          <a:p>
            <a:pPr marL="366332" indent="-366332"/>
            <a:r>
              <a:rPr lang="en-US" dirty="0"/>
              <a:t>Use the &lt;user&gt; element to configure resource allocation for a user across multiple pools</a:t>
            </a:r>
          </a:p>
          <a:p>
            <a:pPr marL="366332" indent="-366332"/>
            <a:r>
              <a:rPr lang="en-US" dirty="0"/>
              <a:t>Within &lt;user&gt; or &lt;queue&gt;</a:t>
            </a:r>
          </a:p>
          <a:p>
            <a:pPr marL="938616" lvl="1" indent="-366332"/>
            <a:r>
              <a:rPr lang="en-US" dirty="0"/>
              <a:t>&lt;</a:t>
            </a:r>
            <a:r>
              <a:rPr lang="en-US" dirty="0" err="1"/>
              <a:t>minResources</a:t>
            </a:r>
            <a:r>
              <a:rPr lang="en-US" dirty="0"/>
              <a:t>&gt; - x </a:t>
            </a:r>
            <a:r>
              <a:rPr lang="en-US" dirty="0" err="1"/>
              <a:t>mb</a:t>
            </a:r>
            <a:r>
              <a:rPr lang="en-US" dirty="0"/>
              <a:t>, y </a:t>
            </a:r>
            <a:r>
              <a:rPr lang="en-US" dirty="0" err="1"/>
              <a:t>vcores</a:t>
            </a:r>
            <a:endParaRPr lang="en-US" dirty="0"/>
          </a:p>
          <a:p>
            <a:pPr marL="938616" lvl="1" indent="-366332"/>
            <a:r>
              <a:rPr lang="en-US" dirty="0"/>
              <a:t>&lt;</a:t>
            </a:r>
            <a:r>
              <a:rPr lang="en-US" dirty="0" err="1"/>
              <a:t>maxResources</a:t>
            </a:r>
            <a:r>
              <a:rPr lang="en-US" dirty="0"/>
              <a:t>&gt; – x </a:t>
            </a:r>
            <a:r>
              <a:rPr lang="en-US" dirty="0" err="1"/>
              <a:t>mb</a:t>
            </a:r>
            <a:r>
              <a:rPr lang="en-US" dirty="0"/>
              <a:t>, y </a:t>
            </a:r>
            <a:r>
              <a:rPr lang="en-US" dirty="0" err="1"/>
              <a:t>vcores</a:t>
            </a:r>
            <a:endParaRPr lang="en-US" dirty="0"/>
          </a:p>
        </p:txBody>
      </p:sp>
      <p:sp>
        <p:nvSpPr>
          <p:cNvPr id="2" name="Title 1"/>
          <p:cNvSpPr>
            <a:spLocks noGrp="1"/>
          </p:cNvSpPr>
          <p:nvPr>
            <p:ph type="title"/>
          </p:nvPr>
        </p:nvSpPr>
        <p:spPr/>
        <p:txBody>
          <a:bodyPr>
            <a:normAutofit/>
          </a:bodyPr>
          <a:lstStyle/>
          <a:p>
            <a:r>
              <a:rPr lang="en-US" dirty="0"/>
              <a:t>Resource Allocation for Pools and Users</a:t>
            </a:r>
          </a:p>
        </p:txBody>
      </p:sp>
    </p:spTree>
    <p:extLst>
      <p:ext uri="{BB962C8B-B14F-4D97-AF65-F5344CB8AC3E}">
        <p14:creationId xmlns:p14="http://schemas.microsoft.com/office/powerpoint/2010/main" val="226239849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Allocation for Pools and Users</a:t>
            </a:r>
          </a:p>
        </p:txBody>
      </p:sp>
      <p:sp>
        <p:nvSpPr>
          <p:cNvPr id="7" name="Text Placeholder 6"/>
          <p:cNvSpPr>
            <a:spLocks noGrp="1"/>
          </p:cNvSpPr>
          <p:nvPr>
            <p:ph type="body" sz="quarter" idx="15"/>
          </p:nvPr>
        </p:nvSpPr>
        <p:spPr/>
        <p:txBody>
          <a:bodyPr/>
          <a:lstStyle/>
          <a:p>
            <a:pPr marL="366332" indent="-366332"/>
            <a:r>
              <a:rPr lang="en-US" dirty="0"/>
              <a:t>Further </a:t>
            </a:r>
            <a:r>
              <a:rPr lang="en-US" dirty="0" err="1"/>
              <a:t>subelements</a:t>
            </a:r>
            <a:r>
              <a:rPr lang="en-US" dirty="0"/>
              <a:t> of &lt;queue&gt; or &lt;user&gt;</a:t>
            </a:r>
          </a:p>
          <a:p>
            <a:pPr marL="938616" lvl="1" indent="-366332"/>
            <a:r>
              <a:rPr lang="en-US" dirty="0"/>
              <a:t>&lt;</a:t>
            </a:r>
            <a:r>
              <a:rPr lang="en-US" dirty="0" err="1"/>
              <a:t>maxRunningApps</a:t>
            </a:r>
            <a:r>
              <a:rPr lang="en-US" dirty="0"/>
              <a:t>&gt; - maximum applications in the pool that can be run concurrently</a:t>
            </a:r>
          </a:p>
          <a:p>
            <a:pPr marL="938616" lvl="1" indent="-366332"/>
            <a:r>
              <a:rPr lang="en-US" dirty="0"/>
              <a:t>&lt;weight&gt; - non-proportionate sharing, default 1</a:t>
            </a:r>
          </a:p>
          <a:p>
            <a:pPr marL="938616" lvl="1" indent="-366332"/>
            <a:r>
              <a:rPr lang="en-US" dirty="0"/>
              <a:t>&lt;</a:t>
            </a:r>
            <a:r>
              <a:rPr lang="en-US" dirty="0" err="1"/>
              <a:t>minSharePreemptionTimeout</a:t>
            </a:r>
            <a:r>
              <a:rPr lang="en-US" dirty="0"/>
              <a:t>&gt; – time to wait before pre-empting tasks</a:t>
            </a:r>
          </a:p>
          <a:p>
            <a:pPr marL="938616" lvl="1" indent="-366332"/>
            <a:r>
              <a:rPr lang="en-US" dirty="0"/>
              <a:t>&lt;</a:t>
            </a:r>
            <a:r>
              <a:rPr lang="en-US" dirty="0" err="1"/>
              <a:t>schedulingPolicy</a:t>
            </a:r>
            <a:r>
              <a:rPr lang="en-US" dirty="0"/>
              <a:t>&gt; - </a:t>
            </a:r>
            <a:r>
              <a:rPr lang="en-US" dirty="0" err="1"/>
              <a:t>srf</a:t>
            </a:r>
            <a:r>
              <a:rPr lang="en-US" dirty="0"/>
              <a:t> for single resource fairness (default), </a:t>
            </a:r>
            <a:r>
              <a:rPr lang="en-US" dirty="0" err="1"/>
              <a:t>drf</a:t>
            </a:r>
            <a:r>
              <a:rPr lang="en-US" dirty="0"/>
              <a:t> for dominant resource fairness, </a:t>
            </a:r>
            <a:r>
              <a:rPr lang="en-US" dirty="0" err="1"/>
              <a:t>fifo</a:t>
            </a:r>
            <a:r>
              <a:rPr lang="en-US" dirty="0"/>
              <a:t> for first in, first out</a:t>
            </a:r>
          </a:p>
          <a:p>
            <a:endParaRPr lang="en-US" dirty="0"/>
          </a:p>
        </p:txBody>
      </p:sp>
    </p:spTree>
    <p:extLst>
      <p:ext uri="{BB962C8B-B14F-4D97-AF65-F5344CB8AC3E}">
        <p14:creationId xmlns:p14="http://schemas.microsoft.com/office/powerpoint/2010/main" val="15464281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fair-</a:t>
            </a:r>
            <a:r>
              <a:rPr lang="en-US" dirty="0" err="1"/>
              <a:t>scheduler.xml</a:t>
            </a:r>
            <a:endParaRPr lang="en-US" dirty="0"/>
          </a:p>
        </p:txBody>
      </p:sp>
      <p:sp>
        <p:nvSpPr>
          <p:cNvPr id="7" name="Text Placeholder 6"/>
          <p:cNvSpPr>
            <a:spLocks noGrp="1"/>
          </p:cNvSpPr>
          <p:nvPr>
            <p:ph type="body" sz="quarter" idx="15"/>
          </p:nvPr>
        </p:nvSpPr>
        <p:spPr>
          <a:xfrm>
            <a:off x="502190" y="1527118"/>
            <a:ext cx="6852697" cy="4876621"/>
          </a:xfrm>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a:t>&lt;?xml version =“1.0”?&gt;</a:t>
            </a:r>
          </a:p>
          <a:p>
            <a:pPr marL="0" indent="0">
              <a:buNone/>
            </a:pPr>
            <a:r>
              <a:rPr lang="en-US" dirty="0"/>
              <a:t>&lt;allocations&gt;</a:t>
            </a:r>
          </a:p>
          <a:p>
            <a:pPr marL="0" indent="0">
              <a:buNone/>
            </a:pPr>
            <a:r>
              <a:rPr lang="en-US" dirty="0"/>
              <a:t>	&lt;</a:t>
            </a:r>
            <a:r>
              <a:rPr lang="en-US" dirty="0" err="1"/>
              <a:t>userMaxAppsDefault</a:t>
            </a:r>
            <a:r>
              <a:rPr lang="en-US" dirty="0"/>
              <a:t>&gt;3&lt;/</a:t>
            </a:r>
            <a:r>
              <a:rPr lang="en-US" dirty="0" err="1"/>
              <a:t>userMaxAppsDefault</a:t>
            </a:r>
            <a:r>
              <a:rPr lang="en-US" dirty="0"/>
              <a:t>&gt;</a:t>
            </a:r>
          </a:p>
          <a:p>
            <a:pPr marL="0" indent="0">
              <a:buNone/>
            </a:pPr>
            <a:r>
              <a:rPr lang="en-US" dirty="0"/>
              <a:t>	&lt;user name=“bob”&gt;</a:t>
            </a:r>
          </a:p>
          <a:p>
            <a:pPr marL="0" indent="0">
              <a:buNone/>
            </a:pPr>
            <a:r>
              <a:rPr lang="en-US" dirty="0"/>
              <a:t>		&lt;</a:t>
            </a:r>
            <a:r>
              <a:rPr lang="en-US" dirty="0" err="1"/>
              <a:t>maxRunningApps</a:t>
            </a:r>
            <a:r>
              <a:rPr lang="en-US" dirty="0"/>
              <a:t>&gt;6&lt;/</a:t>
            </a:r>
            <a:r>
              <a:rPr lang="en-US" dirty="0" err="1"/>
              <a:t>maxRunningApps</a:t>
            </a:r>
            <a:r>
              <a:rPr lang="en-US" dirty="0"/>
              <a:t>&gt;</a:t>
            </a:r>
          </a:p>
          <a:p>
            <a:pPr marL="0" indent="0">
              <a:buNone/>
            </a:pPr>
            <a:r>
              <a:rPr lang="en-US" dirty="0"/>
              <a:t>	&lt;/user&gt;</a:t>
            </a:r>
          </a:p>
          <a:p>
            <a:pPr marL="0" indent="0">
              <a:buNone/>
            </a:pPr>
            <a:r>
              <a:rPr lang="en-US" dirty="0"/>
              <a:t>&lt;/allocations&gt;</a:t>
            </a:r>
          </a:p>
          <a:p>
            <a:pPr marL="0" indent="0">
              <a:buNone/>
            </a:pPr>
            <a:endParaRPr lang="en-US" dirty="0"/>
          </a:p>
          <a:p>
            <a:pPr marL="0" indent="0">
              <a:buNone/>
            </a:pPr>
            <a:r>
              <a:rPr lang="en-US" i="1" dirty="0">
                <a:solidFill>
                  <a:schemeClr val="bg2">
                    <a:lumMod val="50000"/>
                  </a:schemeClr>
                </a:solidFill>
              </a:rPr>
              <a:t>Allows users to run 3 jobs but Bob can run 6 jobs</a:t>
            </a:r>
          </a:p>
          <a:p>
            <a:pPr marL="0" indent="0">
              <a:buNone/>
            </a:pPr>
            <a:endParaRPr lang="en-US" dirty="0"/>
          </a:p>
        </p:txBody>
      </p:sp>
    </p:spTree>
    <p:extLst>
      <p:ext uri="{BB962C8B-B14F-4D97-AF65-F5344CB8AC3E}">
        <p14:creationId xmlns:p14="http://schemas.microsoft.com/office/powerpoint/2010/main" val="407118529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HDFS status</a:t>
            </a:r>
          </a:p>
        </p:txBody>
      </p:sp>
      <p:sp>
        <p:nvSpPr>
          <p:cNvPr id="7" name="Text Placeholder 6"/>
          <p:cNvSpPr>
            <a:spLocks noGrp="1"/>
          </p:cNvSpPr>
          <p:nvPr>
            <p:ph type="body" sz="quarter" idx="15"/>
          </p:nvPr>
        </p:nvSpPr>
        <p:spPr/>
        <p:txBody>
          <a:bodyPr/>
          <a:lstStyle/>
          <a:p>
            <a:pPr marL="366332" indent="-366332"/>
            <a:r>
              <a:rPr lang="en-US" dirty="0"/>
              <a:t>Run </a:t>
            </a:r>
            <a:r>
              <a:rPr lang="en-US" dirty="0" err="1"/>
              <a:t>hdfs</a:t>
            </a:r>
            <a:r>
              <a:rPr lang="en-US" dirty="0"/>
              <a:t> </a:t>
            </a:r>
            <a:r>
              <a:rPr lang="en-US" dirty="0" err="1"/>
              <a:t>fsck</a:t>
            </a:r>
            <a:r>
              <a:rPr lang="en-US" dirty="0"/>
              <a:t> to check for missing or corrupt data blocks, will not attempt to repair errors</a:t>
            </a:r>
          </a:p>
          <a:p>
            <a:pPr marL="366332" indent="-366332"/>
            <a:r>
              <a:rPr lang="en-US" dirty="0"/>
              <a:t>Can add additional parameters for things like listing all files, blocks for each file, block locations and racks</a:t>
            </a:r>
          </a:p>
          <a:p>
            <a:pPr marL="366332" indent="-366332"/>
            <a:r>
              <a:rPr lang="en-US" dirty="0" err="1"/>
              <a:t>hdfs</a:t>
            </a:r>
            <a:r>
              <a:rPr lang="en-US" dirty="0"/>
              <a:t> </a:t>
            </a:r>
            <a:r>
              <a:rPr lang="en-US" dirty="0" err="1"/>
              <a:t>fsck</a:t>
            </a:r>
            <a:r>
              <a:rPr lang="en-US" dirty="0"/>
              <a:t> / -file –blocks –locations –racks</a:t>
            </a:r>
          </a:p>
          <a:p>
            <a:pPr marL="366332" indent="-366332"/>
            <a:r>
              <a:rPr lang="en-US" dirty="0"/>
              <a:t>Good idea to run this as a regular job that emails the results to admins</a:t>
            </a:r>
          </a:p>
          <a:p>
            <a:pPr marL="366332" indent="-366332"/>
            <a:r>
              <a:rPr lang="en-US" dirty="0"/>
              <a:t>-move option moves corrupted files to /</a:t>
            </a:r>
            <a:r>
              <a:rPr lang="en-US" dirty="0" err="1"/>
              <a:t>lost+found</a:t>
            </a:r>
            <a:endParaRPr lang="en-US" dirty="0"/>
          </a:p>
          <a:p>
            <a:pPr marL="366332" indent="-366332"/>
            <a:r>
              <a:rPr lang="en-US" dirty="0"/>
              <a:t>-delete option removes corrupted files</a:t>
            </a:r>
          </a:p>
          <a:p>
            <a:endParaRPr lang="en-US" dirty="0"/>
          </a:p>
        </p:txBody>
      </p:sp>
    </p:spTree>
    <p:extLst>
      <p:ext uri="{BB962C8B-B14F-4D97-AF65-F5344CB8AC3E}">
        <p14:creationId xmlns:p14="http://schemas.microsoft.com/office/powerpoint/2010/main" val="181908606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dfsadmin</a:t>
            </a:r>
            <a:endParaRPr lang="en-US" dirty="0"/>
          </a:p>
        </p:txBody>
      </p:sp>
      <p:sp>
        <p:nvSpPr>
          <p:cNvPr id="7" name="Text Placeholder 6"/>
          <p:cNvSpPr>
            <a:spLocks noGrp="1"/>
          </p:cNvSpPr>
          <p:nvPr>
            <p:ph type="body" sz="quarter" idx="15"/>
          </p:nvPr>
        </p:nvSpPr>
        <p:spPr/>
        <p:txBody>
          <a:bodyPr/>
          <a:lstStyle/>
          <a:p>
            <a:pPr marL="366332" indent="-366332">
              <a:lnSpc>
                <a:spcPct val="90000"/>
              </a:lnSpc>
              <a:spcBef>
                <a:spcPts val="800"/>
              </a:spcBef>
              <a:spcAft>
                <a:spcPts val="800"/>
              </a:spcAft>
            </a:pPr>
            <a:r>
              <a:rPr lang="en-US" dirty="0"/>
              <a:t>The </a:t>
            </a:r>
            <a:r>
              <a:rPr lang="en-US" dirty="0" err="1"/>
              <a:t>hdfs</a:t>
            </a:r>
            <a:r>
              <a:rPr lang="en-US" dirty="0"/>
              <a:t> </a:t>
            </a:r>
            <a:r>
              <a:rPr lang="en-US" dirty="0" err="1"/>
              <a:t>dfsadmin</a:t>
            </a:r>
            <a:r>
              <a:rPr lang="en-US" dirty="0"/>
              <a:t> command provides various admin features</a:t>
            </a:r>
          </a:p>
          <a:p>
            <a:pPr marL="366332" indent="-366332">
              <a:lnSpc>
                <a:spcPct val="90000"/>
              </a:lnSpc>
              <a:spcBef>
                <a:spcPts val="800"/>
              </a:spcBef>
              <a:spcAft>
                <a:spcPts val="800"/>
              </a:spcAft>
            </a:pPr>
            <a:r>
              <a:rPr lang="en-US" dirty="0" err="1"/>
              <a:t>hdfs</a:t>
            </a:r>
            <a:r>
              <a:rPr lang="en-US" dirty="0"/>
              <a:t> </a:t>
            </a:r>
            <a:r>
              <a:rPr lang="en-US" dirty="0" err="1"/>
              <a:t>dfsadmin</a:t>
            </a:r>
            <a:r>
              <a:rPr lang="en-US" dirty="0"/>
              <a:t> –report lists information about HDFS on a per-</a:t>
            </a:r>
            <a:r>
              <a:rPr lang="en-US" dirty="0" err="1"/>
              <a:t>datanode</a:t>
            </a:r>
            <a:r>
              <a:rPr lang="en-US" dirty="0"/>
              <a:t> basis</a:t>
            </a:r>
          </a:p>
          <a:p>
            <a:pPr marL="366332" indent="-366332">
              <a:lnSpc>
                <a:spcPct val="90000"/>
              </a:lnSpc>
              <a:spcBef>
                <a:spcPts val="800"/>
              </a:spcBef>
              <a:spcAft>
                <a:spcPts val="800"/>
              </a:spcAft>
            </a:pPr>
            <a:r>
              <a:rPr lang="en-US" dirty="0" err="1"/>
              <a:t>hdfs</a:t>
            </a:r>
            <a:r>
              <a:rPr lang="en-US" dirty="0"/>
              <a:t> </a:t>
            </a:r>
            <a:r>
              <a:rPr lang="en-US" dirty="0" err="1"/>
              <a:t>dfsadmin</a:t>
            </a:r>
            <a:r>
              <a:rPr lang="en-US" dirty="0"/>
              <a:t> –</a:t>
            </a:r>
            <a:r>
              <a:rPr lang="en-US" dirty="0" err="1"/>
              <a:t>refreshNodes</a:t>
            </a:r>
            <a:r>
              <a:rPr lang="en-US" dirty="0"/>
              <a:t> re-reads the </a:t>
            </a:r>
            <a:r>
              <a:rPr lang="en-US" dirty="0" err="1"/>
              <a:t>dfs.hosts</a:t>
            </a:r>
            <a:r>
              <a:rPr lang="en-US" dirty="0"/>
              <a:t> and </a:t>
            </a:r>
            <a:r>
              <a:rPr lang="en-US" dirty="0" err="1"/>
              <a:t>dfs.hosts.exclude</a:t>
            </a:r>
            <a:r>
              <a:rPr lang="en-US" dirty="0"/>
              <a:t> files</a:t>
            </a:r>
          </a:p>
          <a:p>
            <a:pPr marL="366332" indent="-366332">
              <a:lnSpc>
                <a:spcPct val="90000"/>
              </a:lnSpc>
              <a:spcBef>
                <a:spcPts val="800"/>
              </a:spcBef>
              <a:spcAft>
                <a:spcPts val="800"/>
              </a:spcAft>
            </a:pPr>
            <a:r>
              <a:rPr lang="en-US" dirty="0" err="1"/>
              <a:t>hdfs</a:t>
            </a:r>
            <a:r>
              <a:rPr lang="en-US" dirty="0"/>
              <a:t> </a:t>
            </a:r>
            <a:r>
              <a:rPr lang="en-US" dirty="0" err="1"/>
              <a:t>dfsadmin</a:t>
            </a:r>
            <a:r>
              <a:rPr lang="en-US" dirty="0"/>
              <a:t> –</a:t>
            </a:r>
            <a:r>
              <a:rPr lang="en-US" dirty="0" err="1"/>
              <a:t>safemode</a:t>
            </a:r>
            <a:r>
              <a:rPr lang="en-US" dirty="0"/>
              <a:t> enter / </a:t>
            </a:r>
            <a:r>
              <a:rPr lang="en-US" dirty="0" err="1"/>
              <a:t>hdfs</a:t>
            </a:r>
            <a:r>
              <a:rPr lang="en-US" dirty="0"/>
              <a:t> </a:t>
            </a:r>
            <a:r>
              <a:rPr lang="en-US" dirty="0" err="1"/>
              <a:t>dfsadmin</a:t>
            </a:r>
            <a:r>
              <a:rPr lang="en-US" dirty="0"/>
              <a:t> –</a:t>
            </a:r>
            <a:r>
              <a:rPr lang="en-US" dirty="0" err="1"/>
              <a:t>safemode</a:t>
            </a:r>
            <a:r>
              <a:rPr lang="en-US" dirty="0"/>
              <a:t> leave</a:t>
            </a:r>
          </a:p>
          <a:p>
            <a:pPr marL="938616" lvl="1" indent="-366332">
              <a:lnSpc>
                <a:spcPct val="90000"/>
              </a:lnSpc>
              <a:spcBef>
                <a:spcPts val="800"/>
              </a:spcBef>
              <a:spcAft>
                <a:spcPts val="800"/>
              </a:spcAft>
            </a:pPr>
            <a:r>
              <a:rPr lang="en-US" dirty="0"/>
              <a:t>Starts in safe mode</a:t>
            </a:r>
          </a:p>
          <a:p>
            <a:pPr marL="1187837" lvl="2" indent="-366332">
              <a:lnSpc>
                <a:spcPct val="90000"/>
              </a:lnSpc>
              <a:spcBef>
                <a:spcPts val="800"/>
              </a:spcBef>
              <a:spcAft>
                <a:spcPts val="800"/>
              </a:spcAft>
            </a:pPr>
            <a:r>
              <a:rPr lang="en-US" dirty="0"/>
              <a:t>Read-only, no changes to the metadata</a:t>
            </a:r>
          </a:p>
          <a:p>
            <a:pPr marL="1187837" lvl="2" indent="-366332">
              <a:lnSpc>
                <a:spcPct val="90000"/>
              </a:lnSpc>
              <a:spcBef>
                <a:spcPts val="800"/>
              </a:spcBef>
              <a:spcAft>
                <a:spcPts val="800"/>
              </a:spcAft>
            </a:pPr>
            <a:r>
              <a:rPr lang="en-US" dirty="0"/>
              <a:t>Does not replicate or delete blocks</a:t>
            </a:r>
          </a:p>
          <a:p>
            <a:pPr marL="366332" indent="-366332">
              <a:lnSpc>
                <a:spcPct val="90000"/>
              </a:lnSpc>
              <a:spcBef>
                <a:spcPts val="800"/>
              </a:spcBef>
              <a:spcAft>
                <a:spcPts val="800"/>
              </a:spcAft>
            </a:pPr>
            <a:r>
              <a:rPr lang="en-US" dirty="0" err="1"/>
              <a:t>hdfs</a:t>
            </a:r>
            <a:r>
              <a:rPr lang="en-US" dirty="0"/>
              <a:t> </a:t>
            </a:r>
            <a:r>
              <a:rPr lang="en-US" dirty="0" err="1"/>
              <a:t>dfsadmin</a:t>
            </a:r>
            <a:r>
              <a:rPr lang="en-US" dirty="0"/>
              <a:t> –</a:t>
            </a:r>
            <a:r>
              <a:rPr lang="en-US" dirty="0" err="1"/>
              <a:t>saveNamespace</a:t>
            </a:r>
            <a:r>
              <a:rPr lang="en-US" dirty="0"/>
              <a:t> saves the metadata to disk and resets the edit logs</a:t>
            </a:r>
          </a:p>
          <a:p>
            <a:pPr marL="366332" indent="-366332">
              <a:lnSpc>
                <a:spcPct val="90000"/>
              </a:lnSpc>
              <a:spcBef>
                <a:spcPts val="800"/>
              </a:spcBef>
              <a:spcAft>
                <a:spcPts val="800"/>
              </a:spcAft>
            </a:pPr>
            <a:r>
              <a:rPr lang="en-US" dirty="0" err="1"/>
              <a:t>hdfs</a:t>
            </a:r>
            <a:r>
              <a:rPr lang="en-US" dirty="0"/>
              <a:t> </a:t>
            </a:r>
            <a:r>
              <a:rPr lang="en-US" dirty="0" err="1"/>
              <a:t>dfsadmin</a:t>
            </a:r>
            <a:r>
              <a:rPr lang="en-US" dirty="0"/>
              <a:t> –</a:t>
            </a:r>
            <a:r>
              <a:rPr lang="en-US" dirty="0" err="1"/>
              <a:t>allowSnapshot</a:t>
            </a:r>
            <a:r>
              <a:rPr lang="en-US" dirty="0"/>
              <a:t> &lt;</a:t>
            </a:r>
            <a:r>
              <a:rPr lang="en-US" dirty="0" err="1"/>
              <a:t>directory_name</a:t>
            </a:r>
            <a:r>
              <a:rPr lang="en-US" dirty="0"/>
              <a:t>&gt; allows an HDFS directory to be snapshotted</a:t>
            </a:r>
          </a:p>
          <a:p>
            <a:pPr>
              <a:lnSpc>
                <a:spcPct val="90000"/>
              </a:lnSpc>
              <a:spcBef>
                <a:spcPts val="800"/>
              </a:spcBef>
              <a:spcAft>
                <a:spcPts val="800"/>
              </a:spcAft>
            </a:pPr>
            <a:endParaRPr lang="en-US" dirty="0"/>
          </a:p>
        </p:txBody>
      </p:sp>
    </p:spTree>
    <p:extLst>
      <p:ext uri="{BB962C8B-B14F-4D97-AF65-F5344CB8AC3E}">
        <p14:creationId xmlns:p14="http://schemas.microsoft.com/office/powerpoint/2010/main" val="267134112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Backing up</a:t>
            </a:r>
          </a:p>
        </p:txBody>
      </p:sp>
      <p:sp>
        <p:nvSpPr>
          <p:cNvPr id="7" name="Text Placeholder 6"/>
          <p:cNvSpPr>
            <a:spLocks noGrp="1"/>
          </p:cNvSpPr>
          <p:nvPr>
            <p:ph type="body" sz="quarter" idx="15"/>
          </p:nvPr>
        </p:nvSpPr>
        <p:spPr/>
        <p:txBody>
          <a:bodyPr/>
          <a:lstStyle/>
          <a:p>
            <a:pPr marL="366332" indent="-366332"/>
            <a:r>
              <a:rPr lang="en-US" dirty="0"/>
              <a:t>Backing up data should be done frequently in case of disaster</a:t>
            </a:r>
          </a:p>
          <a:p>
            <a:pPr marL="366332" indent="-366332"/>
            <a:r>
              <a:rPr lang="en-US" dirty="0"/>
              <a:t>However, remember we are working with huge amounts of data</a:t>
            </a:r>
          </a:p>
          <a:p>
            <a:pPr marL="366332" indent="-366332"/>
            <a:r>
              <a:rPr lang="en-US" dirty="0" err="1"/>
              <a:t>distcp</a:t>
            </a:r>
            <a:r>
              <a:rPr lang="en-US" dirty="0"/>
              <a:t> copies data within or between clusters</a:t>
            </a:r>
          </a:p>
          <a:p>
            <a:pPr marL="938616" lvl="1" indent="-366332"/>
            <a:r>
              <a:rPr lang="en-US" dirty="0"/>
              <a:t>Turns the copy procedure into a </a:t>
            </a:r>
            <a:r>
              <a:rPr lang="en-US" dirty="0" err="1"/>
              <a:t>MapReduce</a:t>
            </a:r>
            <a:r>
              <a:rPr lang="en-US" dirty="0"/>
              <a:t> job</a:t>
            </a:r>
          </a:p>
          <a:p>
            <a:pPr marL="938616" lvl="1" indent="-366332"/>
            <a:r>
              <a:rPr lang="en-US" dirty="0"/>
              <a:t>Copies files or directories</a:t>
            </a:r>
          </a:p>
          <a:p>
            <a:pPr marL="938616" lvl="1" indent="-366332"/>
            <a:r>
              <a:rPr lang="en-US" dirty="0"/>
              <a:t>Files previously copied will be skipped (checked against file name, size and checksum)</a:t>
            </a:r>
          </a:p>
          <a:p>
            <a:pPr marL="366332" indent="-366332"/>
            <a:r>
              <a:rPr lang="en-US" dirty="0"/>
              <a:t>Generally, many </a:t>
            </a:r>
            <a:r>
              <a:rPr lang="en-US" dirty="0" err="1"/>
              <a:t>organisations</a:t>
            </a:r>
            <a:r>
              <a:rPr lang="en-US" dirty="0"/>
              <a:t> do not copy data between clusters</a:t>
            </a:r>
          </a:p>
          <a:p>
            <a:pPr marL="366332" indent="-366332"/>
            <a:r>
              <a:rPr lang="en-US" dirty="0"/>
              <a:t>Instead they will write data to two clusters as it is being imported</a:t>
            </a:r>
          </a:p>
          <a:p>
            <a:endParaRPr lang="en-US" dirty="0"/>
          </a:p>
        </p:txBody>
      </p:sp>
    </p:spTree>
    <p:extLst>
      <p:ext uri="{BB962C8B-B14F-4D97-AF65-F5344CB8AC3E}">
        <p14:creationId xmlns:p14="http://schemas.microsoft.com/office/powerpoint/2010/main" val="103205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Scalability - solved</a:t>
            </a:r>
          </a:p>
        </p:txBody>
      </p:sp>
      <p:sp>
        <p:nvSpPr>
          <p:cNvPr id="6" name="Text Placeholder 5"/>
          <p:cNvSpPr>
            <a:spLocks noGrp="1"/>
          </p:cNvSpPr>
          <p:nvPr>
            <p:ph type="body" sz="quarter" idx="15"/>
          </p:nvPr>
        </p:nvSpPr>
        <p:spPr/>
        <p:txBody>
          <a:bodyPr/>
          <a:lstStyle/>
          <a:p>
            <a:r>
              <a:rPr lang="en-US" dirty="0"/>
              <a:t>Simple add more nodes to the cluster to increase scale as needed</a:t>
            </a:r>
          </a:p>
          <a:p>
            <a:r>
              <a:rPr lang="en-US" dirty="0"/>
              <a:t>We’ll see how to add nodes in future lectures</a:t>
            </a:r>
          </a:p>
          <a:p>
            <a:r>
              <a:rPr lang="en-US" dirty="0"/>
              <a:t>Inexpensive hardware makes this less costly</a:t>
            </a:r>
          </a:p>
          <a:p>
            <a:r>
              <a:rPr lang="en-US" dirty="0"/>
              <a:t>Increasing the workload only results in a graceful decline in performance, not immediate failure</a:t>
            </a:r>
          </a:p>
        </p:txBody>
      </p:sp>
    </p:spTree>
    <p:extLst>
      <p:ext uri="{BB962C8B-B14F-4D97-AF65-F5344CB8AC3E}">
        <p14:creationId xmlns:p14="http://schemas.microsoft.com/office/powerpoint/2010/main" val="280248551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cluster nodes</a:t>
            </a:r>
          </a:p>
        </p:txBody>
      </p:sp>
      <p:sp>
        <p:nvSpPr>
          <p:cNvPr id="7" name="Text Placeholder 6"/>
          <p:cNvSpPr>
            <a:spLocks noGrp="1"/>
          </p:cNvSpPr>
          <p:nvPr>
            <p:ph type="body" sz="quarter" idx="15"/>
          </p:nvPr>
        </p:nvSpPr>
        <p:spPr/>
        <p:txBody>
          <a:bodyPr/>
          <a:lstStyle/>
          <a:p>
            <a:pPr marL="439598" indent="-439598">
              <a:buFont typeface="+mj-lt"/>
              <a:buAutoNum type="arabicPeriod"/>
            </a:pPr>
            <a:r>
              <a:rPr lang="en-US" dirty="0"/>
              <a:t>Add the names of the nodes to the ‘include’ file(s) if need be</a:t>
            </a:r>
          </a:p>
          <a:p>
            <a:pPr marL="439598" indent="-439598">
              <a:buFont typeface="+mj-lt"/>
              <a:buAutoNum type="arabicPeriod"/>
            </a:pPr>
            <a:r>
              <a:rPr lang="en-US" dirty="0"/>
              <a:t>Update the rack awareness script</a:t>
            </a:r>
          </a:p>
          <a:p>
            <a:pPr marL="439598" indent="-439598">
              <a:buFont typeface="+mj-lt"/>
              <a:buAutoNum type="arabicPeriod"/>
            </a:pPr>
            <a:r>
              <a:rPr lang="en-US" dirty="0"/>
              <a:t>Update the </a:t>
            </a:r>
            <a:r>
              <a:rPr lang="en-US" dirty="0" err="1"/>
              <a:t>NameNode</a:t>
            </a:r>
            <a:r>
              <a:rPr lang="en-US" dirty="0"/>
              <a:t> – </a:t>
            </a:r>
            <a:r>
              <a:rPr lang="en-US" dirty="0" err="1"/>
              <a:t>hdfs</a:t>
            </a:r>
            <a:r>
              <a:rPr lang="en-US" dirty="0"/>
              <a:t> </a:t>
            </a:r>
            <a:r>
              <a:rPr lang="en-US" dirty="0" err="1"/>
              <a:t>dsfadmin</a:t>
            </a:r>
            <a:r>
              <a:rPr lang="en-US" dirty="0"/>
              <a:t> –</a:t>
            </a:r>
            <a:r>
              <a:rPr lang="en-US" dirty="0" err="1"/>
              <a:t>refreshNodes</a:t>
            </a:r>
            <a:endParaRPr lang="en-US" dirty="0"/>
          </a:p>
          <a:p>
            <a:pPr marL="439598" indent="-439598">
              <a:buFont typeface="+mj-lt"/>
              <a:buAutoNum type="arabicPeriod"/>
            </a:pPr>
            <a:r>
              <a:rPr lang="en-US" dirty="0"/>
              <a:t>Update the </a:t>
            </a:r>
            <a:r>
              <a:rPr lang="en-US" dirty="0" err="1"/>
              <a:t>ResourceManager</a:t>
            </a:r>
            <a:r>
              <a:rPr lang="en-US" dirty="0"/>
              <a:t> – yarn </a:t>
            </a:r>
            <a:r>
              <a:rPr lang="en-US" dirty="0" err="1"/>
              <a:t>rmadmin</a:t>
            </a:r>
            <a:r>
              <a:rPr lang="en-US" dirty="0"/>
              <a:t> –</a:t>
            </a:r>
            <a:r>
              <a:rPr lang="en-US" dirty="0" err="1"/>
              <a:t>refreshNodes</a:t>
            </a:r>
            <a:endParaRPr lang="en-US" dirty="0"/>
          </a:p>
          <a:p>
            <a:pPr marL="439598" indent="-439598">
              <a:buFont typeface="+mj-lt"/>
              <a:buAutoNum type="arabicPeriod"/>
            </a:pPr>
            <a:r>
              <a:rPr lang="en-US" dirty="0"/>
              <a:t>Start the new </a:t>
            </a:r>
            <a:r>
              <a:rPr lang="en-US" dirty="0" err="1"/>
              <a:t>DataNodes</a:t>
            </a:r>
            <a:r>
              <a:rPr lang="en-US" dirty="0"/>
              <a:t> and </a:t>
            </a:r>
            <a:r>
              <a:rPr lang="en-US" dirty="0" err="1"/>
              <a:t>NodeManagers</a:t>
            </a:r>
            <a:endParaRPr lang="en-US" dirty="0"/>
          </a:p>
          <a:p>
            <a:pPr marL="439598" indent="-439598">
              <a:buFont typeface="+mj-lt"/>
              <a:buAutoNum type="arabicPeriod"/>
            </a:pPr>
            <a:r>
              <a:rPr lang="en-US" dirty="0"/>
              <a:t>Check that the new nodes appear in the Web UI</a:t>
            </a:r>
          </a:p>
          <a:p>
            <a:pPr marL="439598" indent="-439598">
              <a:buFont typeface="+mj-lt"/>
              <a:buAutoNum type="arabicPeriod"/>
            </a:pPr>
            <a:endParaRPr lang="en-US" dirty="0"/>
          </a:p>
          <a:p>
            <a:pPr marL="366332" indent="-366332"/>
            <a:r>
              <a:rPr lang="en-US" dirty="0"/>
              <a:t>A </a:t>
            </a:r>
            <a:r>
              <a:rPr lang="en-US" dirty="0" err="1"/>
              <a:t>NameNode</a:t>
            </a:r>
            <a:r>
              <a:rPr lang="en-US" dirty="0"/>
              <a:t> will not ‘</a:t>
            </a:r>
            <a:r>
              <a:rPr lang="en-US" dirty="0" err="1"/>
              <a:t>favour</a:t>
            </a:r>
            <a:r>
              <a:rPr lang="en-US" dirty="0"/>
              <a:t>’ a new node</a:t>
            </a:r>
          </a:p>
          <a:p>
            <a:pPr marL="938616" lvl="1" indent="-366332"/>
            <a:r>
              <a:rPr lang="en-US" dirty="0"/>
              <a:t>If all new blocks were written to the new node, this would impact data locality</a:t>
            </a:r>
          </a:p>
          <a:p>
            <a:endParaRPr lang="en-US" dirty="0"/>
          </a:p>
        </p:txBody>
      </p:sp>
    </p:spTree>
    <p:extLst>
      <p:ext uri="{BB962C8B-B14F-4D97-AF65-F5344CB8AC3E}">
        <p14:creationId xmlns:p14="http://schemas.microsoft.com/office/powerpoint/2010/main" val="47216290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cluster nodes</a:t>
            </a:r>
          </a:p>
        </p:txBody>
      </p:sp>
      <p:sp>
        <p:nvSpPr>
          <p:cNvPr id="7" name="Text Placeholder 6"/>
          <p:cNvSpPr>
            <a:spLocks noGrp="1"/>
          </p:cNvSpPr>
          <p:nvPr>
            <p:ph type="body" sz="quarter" idx="15"/>
          </p:nvPr>
        </p:nvSpPr>
        <p:spPr/>
        <p:txBody>
          <a:bodyPr/>
          <a:lstStyle/>
          <a:p>
            <a:pPr marL="439598" indent="-439598">
              <a:buFont typeface="+mj-lt"/>
              <a:buAutoNum type="arabicPeriod"/>
            </a:pPr>
            <a:r>
              <a:rPr lang="en-US" dirty="0"/>
              <a:t>Add the names of the nodes to the ‘exclude’ file(s)</a:t>
            </a:r>
          </a:p>
          <a:p>
            <a:pPr marL="439598" indent="-439598">
              <a:buFont typeface="+mj-lt"/>
              <a:buAutoNum type="arabicPeriod"/>
            </a:pPr>
            <a:r>
              <a:rPr lang="en-US" dirty="0"/>
              <a:t>Update the </a:t>
            </a:r>
            <a:r>
              <a:rPr lang="en-US" dirty="0" err="1"/>
              <a:t>ResourceManager</a:t>
            </a:r>
            <a:r>
              <a:rPr lang="en-US" dirty="0"/>
              <a:t> – yarn </a:t>
            </a:r>
            <a:r>
              <a:rPr lang="en-US" dirty="0" err="1"/>
              <a:t>rmadmin</a:t>
            </a:r>
            <a:r>
              <a:rPr lang="en-US" dirty="0"/>
              <a:t> –</a:t>
            </a:r>
            <a:r>
              <a:rPr lang="en-US" dirty="0" err="1"/>
              <a:t>refreshNodes</a:t>
            </a:r>
            <a:endParaRPr lang="en-US" dirty="0"/>
          </a:p>
          <a:p>
            <a:pPr marL="439598" indent="-439598">
              <a:buFont typeface="+mj-lt"/>
              <a:buAutoNum type="arabicPeriod"/>
            </a:pPr>
            <a:r>
              <a:rPr lang="en-US" dirty="0"/>
              <a:t>Update the </a:t>
            </a:r>
            <a:r>
              <a:rPr lang="en-US" dirty="0" err="1"/>
              <a:t>NameNode</a:t>
            </a:r>
            <a:r>
              <a:rPr lang="en-US" dirty="0"/>
              <a:t> – </a:t>
            </a:r>
            <a:r>
              <a:rPr lang="en-US" dirty="0" err="1"/>
              <a:t>hdfs</a:t>
            </a:r>
            <a:r>
              <a:rPr lang="en-US" dirty="0"/>
              <a:t> </a:t>
            </a:r>
            <a:r>
              <a:rPr lang="en-US" dirty="0" err="1"/>
              <a:t>dfsadmin</a:t>
            </a:r>
            <a:r>
              <a:rPr lang="en-US" dirty="0"/>
              <a:t> –</a:t>
            </a:r>
            <a:r>
              <a:rPr lang="en-US" dirty="0" err="1"/>
              <a:t>refreshNodes</a:t>
            </a:r>
            <a:endParaRPr lang="en-US" dirty="0"/>
          </a:p>
          <a:p>
            <a:pPr marL="439598" indent="-439598">
              <a:buFont typeface="+mj-lt"/>
              <a:buAutoNum type="arabicPeriod"/>
            </a:pPr>
            <a:r>
              <a:rPr lang="en-US" dirty="0"/>
              <a:t>Shut down decommissioned nodes</a:t>
            </a:r>
          </a:p>
          <a:p>
            <a:pPr marL="439598" indent="-439598">
              <a:buFont typeface="+mj-lt"/>
              <a:buAutoNum type="arabicPeriod"/>
            </a:pPr>
            <a:r>
              <a:rPr lang="en-US" dirty="0"/>
              <a:t>Remove the nodes from the ‘include’ and ‘exclude’ files and update the </a:t>
            </a:r>
            <a:r>
              <a:rPr lang="en-US" dirty="0" err="1"/>
              <a:t>NameNode</a:t>
            </a:r>
            <a:endParaRPr lang="en-US" dirty="0"/>
          </a:p>
          <a:p>
            <a:endParaRPr lang="en-US" dirty="0"/>
          </a:p>
        </p:txBody>
      </p:sp>
    </p:spTree>
    <p:extLst>
      <p:ext uri="{BB962C8B-B14F-4D97-AF65-F5344CB8AC3E}">
        <p14:creationId xmlns:p14="http://schemas.microsoft.com/office/powerpoint/2010/main" val="267288626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rebalancing</a:t>
            </a:r>
          </a:p>
        </p:txBody>
      </p:sp>
      <p:sp>
        <p:nvSpPr>
          <p:cNvPr id="7" name="Text Placeholder 6"/>
          <p:cNvSpPr>
            <a:spLocks noGrp="1"/>
          </p:cNvSpPr>
          <p:nvPr>
            <p:ph type="body" sz="quarter" idx="15"/>
          </p:nvPr>
        </p:nvSpPr>
        <p:spPr>
          <a:xfrm>
            <a:off x="414000" y="1544760"/>
            <a:ext cx="9321962" cy="4546800"/>
          </a:xfrm>
        </p:spPr>
        <p:txBody>
          <a:bodyPr/>
          <a:lstStyle/>
          <a:p>
            <a:pPr marL="439598" indent="-439598">
              <a:lnSpc>
                <a:spcPct val="120000"/>
              </a:lnSpc>
            </a:pPr>
            <a:r>
              <a:rPr lang="en-US" dirty="0"/>
              <a:t>A cluster can become imbalanced – e.g. some nodes have much more data than others, perhaps a new node has just been added, therefore it will have far less data than others and will therefore use much more network bandwidth as it retrieves data from other nodes</a:t>
            </a:r>
          </a:p>
          <a:p>
            <a:pPr marL="439598" indent="-439598">
              <a:lnSpc>
                <a:spcPct val="120000"/>
              </a:lnSpc>
            </a:pPr>
            <a:r>
              <a:rPr lang="en-US" dirty="0"/>
              <a:t>Clusters can be rebalanced with </a:t>
            </a:r>
            <a:r>
              <a:rPr lang="en-US" dirty="0" err="1"/>
              <a:t>hdfs</a:t>
            </a:r>
            <a:r>
              <a:rPr lang="en-US" dirty="0"/>
              <a:t> balancer</a:t>
            </a:r>
          </a:p>
          <a:p>
            <a:pPr>
              <a:lnSpc>
                <a:spcPct val="120000"/>
              </a:lnSpc>
            </a:pPr>
            <a:endParaRPr lang="en-US" dirty="0"/>
          </a:p>
        </p:txBody>
      </p:sp>
    </p:spTree>
    <p:extLst>
      <p:ext uri="{BB962C8B-B14F-4D97-AF65-F5344CB8AC3E}">
        <p14:creationId xmlns:p14="http://schemas.microsoft.com/office/powerpoint/2010/main" val="878999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hdfs</a:t>
            </a:r>
            <a:r>
              <a:rPr lang="en-US" dirty="0"/>
              <a:t> balancer</a:t>
            </a:r>
          </a:p>
        </p:txBody>
      </p:sp>
      <p:sp>
        <p:nvSpPr>
          <p:cNvPr id="7" name="Text Placeholder 6"/>
          <p:cNvSpPr>
            <a:spLocks noGrp="1"/>
          </p:cNvSpPr>
          <p:nvPr>
            <p:ph type="body" sz="quarter" idx="15"/>
          </p:nvPr>
        </p:nvSpPr>
        <p:spPr/>
        <p:txBody>
          <a:bodyPr/>
          <a:lstStyle/>
          <a:p>
            <a:pPr marL="439598" indent="-439598"/>
            <a:r>
              <a:rPr lang="en-US" dirty="0"/>
              <a:t>Reviews block data placement and adjusts blocks to ensure all nodes are within x% utilization of each other</a:t>
            </a:r>
          </a:p>
          <a:p>
            <a:pPr marL="439598" indent="-439598"/>
            <a:r>
              <a:rPr lang="en-US" dirty="0"/>
              <a:t>Utilization is the amount of data storage used while x is the threshold</a:t>
            </a:r>
          </a:p>
          <a:p>
            <a:pPr marL="439598" indent="-439598"/>
            <a:r>
              <a:rPr lang="en-US" dirty="0"/>
              <a:t>A node is under-utilized if the utilization is less than the average utilization minus the threshold</a:t>
            </a:r>
          </a:p>
          <a:p>
            <a:pPr marL="439598" indent="-439598"/>
            <a:r>
              <a:rPr lang="en-US" dirty="0"/>
              <a:t>Similarly, a node is over-utilized if the utilization is more than the average utilization plus the threshold</a:t>
            </a:r>
          </a:p>
          <a:p>
            <a:pPr marL="439598" indent="-439598"/>
            <a:r>
              <a:rPr lang="en-US" dirty="0"/>
              <a:t>Does not consider block placement on individual disks on a node, only the utilization as a whole</a:t>
            </a:r>
          </a:p>
          <a:p>
            <a:endParaRPr lang="en-US" dirty="0"/>
          </a:p>
        </p:txBody>
      </p:sp>
    </p:spTree>
    <p:extLst>
      <p:ext uri="{BB962C8B-B14F-4D97-AF65-F5344CB8AC3E}">
        <p14:creationId xmlns:p14="http://schemas.microsoft.com/office/powerpoint/2010/main" val="20772184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hdfs</a:t>
            </a:r>
            <a:r>
              <a:rPr lang="en-US" dirty="0"/>
              <a:t> balancer</a:t>
            </a:r>
          </a:p>
        </p:txBody>
      </p:sp>
      <p:sp>
        <p:nvSpPr>
          <p:cNvPr id="7" name="Text Placeholder 6"/>
          <p:cNvSpPr>
            <a:spLocks noGrp="1"/>
          </p:cNvSpPr>
          <p:nvPr>
            <p:ph type="body" sz="quarter" idx="15"/>
          </p:nvPr>
        </p:nvSpPr>
        <p:spPr/>
        <p:txBody>
          <a:bodyPr/>
          <a:lstStyle/>
          <a:p>
            <a:pPr marL="439598" indent="-439598"/>
            <a:r>
              <a:rPr lang="en-US" dirty="0" err="1"/>
              <a:t>hdfs</a:t>
            </a:r>
            <a:r>
              <a:rPr lang="en-US" dirty="0"/>
              <a:t> balancer –threshold x</a:t>
            </a:r>
          </a:p>
          <a:p>
            <a:pPr marL="439598" indent="-439598"/>
            <a:r>
              <a:rPr lang="en-US" dirty="0"/>
              <a:t>Threshold is optional, defaults to 10</a:t>
            </a:r>
          </a:p>
          <a:p>
            <a:pPr marL="439598" indent="-439598"/>
            <a:r>
              <a:rPr lang="en-US" dirty="0"/>
              <a:t>Rebalancing can be cancelled at any time with ctrl-c</a:t>
            </a:r>
          </a:p>
          <a:p>
            <a:pPr marL="439598" indent="-439598"/>
            <a:r>
              <a:rPr lang="en-US" dirty="0"/>
              <a:t>Bandwidth usage can be controller by setting </a:t>
            </a:r>
            <a:r>
              <a:rPr lang="en-US" dirty="0" err="1"/>
              <a:t>dfs.datanode.balance.bandwidthPerSec</a:t>
            </a:r>
            <a:r>
              <a:rPr lang="en-US" dirty="0"/>
              <a:t> in </a:t>
            </a:r>
            <a:r>
              <a:rPr lang="en-US" dirty="0" err="1"/>
              <a:t>hdfs-site.xml</a:t>
            </a:r>
            <a:endParaRPr lang="en-US" dirty="0"/>
          </a:p>
          <a:p>
            <a:pPr marL="439598" indent="-439598"/>
            <a:endParaRPr lang="en-US" dirty="0"/>
          </a:p>
          <a:p>
            <a:pPr marL="439598" indent="-439598"/>
            <a:r>
              <a:rPr lang="en-US" dirty="0"/>
              <a:t>Rebalance immediately after adding new nodes and during non-peak usage times</a:t>
            </a:r>
          </a:p>
          <a:p>
            <a:pPr marL="1011883" lvl="1" indent="-439598"/>
            <a:r>
              <a:rPr lang="en-US" dirty="0"/>
              <a:t>It doesn’t interfere with existing </a:t>
            </a:r>
            <a:r>
              <a:rPr lang="en-US" dirty="0" err="1"/>
              <a:t>MapReduce</a:t>
            </a:r>
            <a:r>
              <a:rPr lang="en-US" dirty="0"/>
              <a:t> jobs but does use bandwidth</a:t>
            </a:r>
          </a:p>
          <a:p>
            <a:endParaRPr lang="en-US" dirty="0"/>
          </a:p>
        </p:txBody>
      </p:sp>
    </p:spTree>
    <p:extLst>
      <p:ext uri="{BB962C8B-B14F-4D97-AF65-F5344CB8AC3E}">
        <p14:creationId xmlns:p14="http://schemas.microsoft.com/office/powerpoint/2010/main" val="246350276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Troubleshooting</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 File Growth</a:t>
            </a:r>
          </a:p>
        </p:txBody>
      </p:sp>
      <p:sp>
        <p:nvSpPr>
          <p:cNvPr id="7" name="Text Placeholder 6"/>
          <p:cNvSpPr>
            <a:spLocks noGrp="1"/>
          </p:cNvSpPr>
          <p:nvPr>
            <p:ph type="body" sz="quarter" idx="15"/>
          </p:nvPr>
        </p:nvSpPr>
        <p:spPr/>
        <p:txBody>
          <a:bodyPr/>
          <a:lstStyle/>
          <a:p>
            <a:pPr marL="439598" indent="-439598">
              <a:lnSpc>
                <a:spcPct val="90000"/>
              </a:lnSpc>
              <a:spcBef>
                <a:spcPts val="800"/>
              </a:spcBef>
              <a:spcAft>
                <a:spcPts val="800"/>
              </a:spcAft>
            </a:pPr>
            <a:r>
              <a:rPr lang="en-US" sz="1600" dirty="0"/>
              <a:t>Large task logs impact disk usage</a:t>
            </a:r>
          </a:p>
          <a:p>
            <a:pPr marL="1011883" lvl="1" indent="-439598">
              <a:lnSpc>
                <a:spcPct val="90000"/>
              </a:lnSpc>
              <a:spcBef>
                <a:spcPts val="800"/>
              </a:spcBef>
              <a:spcAft>
                <a:spcPts val="800"/>
              </a:spcAft>
            </a:pPr>
            <a:r>
              <a:rPr lang="en-US" sz="1600" dirty="0"/>
              <a:t>The log files are originally written to local disk, not HDFS, on the slave nodes</a:t>
            </a:r>
          </a:p>
          <a:p>
            <a:pPr marL="1011883" lvl="1" indent="-439598">
              <a:lnSpc>
                <a:spcPct val="90000"/>
              </a:lnSpc>
              <a:spcBef>
                <a:spcPts val="800"/>
              </a:spcBef>
              <a:spcAft>
                <a:spcPts val="800"/>
              </a:spcAft>
            </a:pPr>
            <a:r>
              <a:rPr lang="en-US" sz="1600" dirty="0"/>
              <a:t>With log aggregation these move to HDFS</a:t>
            </a:r>
          </a:p>
          <a:p>
            <a:pPr marL="439598" indent="-439598">
              <a:lnSpc>
                <a:spcPct val="90000"/>
              </a:lnSpc>
              <a:spcBef>
                <a:spcPts val="800"/>
              </a:spcBef>
              <a:spcAft>
                <a:spcPts val="800"/>
              </a:spcAft>
            </a:pPr>
            <a:r>
              <a:rPr lang="en-US" sz="1600" dirty="0"/>
              <a:t>Ensure you have enough room for task logs</a:t>
            </a:r>
          </a:p>
          <a:p>
            <a:pPr marL="439598" indent="-439598">
              <a:lnSpc>
                <a:spcPct val="90000"/>
              </a:lnSpc>
              <a:spcBef>
                <a:spcPts val="800"/>
              </a:spcBef>
              <a:spcAft>
                <a:spcPts val="800"/>
              </a:spcAft>
            </a:pPr>
            <a:r>
              <a:rPr lang="en-US" sz="1600" dirty="0"/>
              <a:t>Monitor local disk and HDFS to ensure there isn’t excessive logging</a:t>
            </a:r>
          </a:p>
          <a:p>
            <a:pPr marL="439598" indent="-439598">
              <a:lnSpc>
                <a:spcPct val="90000"/>
              </a:lnSpc>
              <a:spcBef>
                <a:spcPts val="800"/>
              </a:spcBef>
              <a:spcAft>
                <a:spcPts val="800"/>
              </a:spcAft>
            </a:pPr>
            <a:r>
              <a:rPr lang="en-US" sz="1600" dirty="0"/>
              <a:t>You can configure several properties to control task log growth</a:t>
            </a:r>
          </a:p>
          <a:p>
            <a:pPr marL="1011883" lvl="1" indent="-439598">
              <a:lnSpc>
                <a:spcPct val="90000"/>
              </a:lnSpc>
              <a:spcBef>
                <a:spcPts val="800"/>
              </a:spcBef>
              <a:spcAft>
                <a:spcPts val="800"/>
              </a:spcAft>
            </a:pPr>
            <a:r>
              <a:rPr lang="en-US" sz="1600" dirty="0" err="1"/>
              <a:t>yarn.nodemanager.log</a:t>
            </a:r>
            <a:r>
              <a:rPr lang="en-US" sz="1600" dirty="0"/>
              <a:t>-retain-seconds</a:t>
            </a:r>
          </a:p>
          <a:p>
            <a:pPr marL="1261103" lvl="2" indent="-439598">
              <a:lnSpc>
                <a:spcPct val="90000"/>
              </a:lnSpc>
              <a:spcBef>
                <a:spcPts val="800"/>
              </a:spcBef>
              <a:spcAft>
                <a:spcPts val="800"/>
              </a:spcAft>
            </a:pPr>
            <a:r>
              <a:rPr lang="en-US" sz="1600" dirty="0"/>
              <a:t>Retention of local log files without log aggregation</a:t>
            </a:r>
          </a:p>
          <a:p>
            <a:pPr marL="1011883" lvl="1" indent="-439598">
              <a:lnSpc>
                <a:spcPct val="90000"/>
              </a:lnSpc>
              <a:spcBef>
                <a:spcPts val="800"/>
              </a:spcBef>
              <a:spcAft>
                <a:spcPts val="800"/>
              </a:spcAft>
            </a:pPr>
            <a:r>
              <a:rPr lang="en-US" sz="1600" dirty="0" err="1"/>
              <a:t>yarn.log</a:t>
            </a:r>
            <a:r>
              <a:rPr lang="en-US" sz="1600" dirty="0"/>
              <a:t>-</a:t>
            </a:r>
            <a:r>
              <a:rPr lang="en-US" sz="1600" dirty="0" err="1"/>
              <a:t>aggregation.retain</a:t>
            </a:r>
            <a:r>
              <a:rPr lang="en-US" sz="1600" dirty="0"/>
              <a:t>-seconds</a:t>
            </a:r>
          </a:p>
          <a:p>
            <a:pPr marL="1261103" lvl="2" indent="-439598">
              <a:lnSpc>
                <a:spcPct val="90000"/>
              </a:lnSpc>
              <a:spcBef>
                <a:spcPts val="800"/>
              </a:spcBef>
              <a:spcAft>
                <a:spcPts val="800"/>
              </a:spcAft>
            </a:pPr>
            <a:r>
              <a:rPr lang="en-US" sz="1600" dirty="0"/>
              <a:t>Retention of HDFS log files with log aggregation</a:t>
            </a:r>
          </a:p>
          <a:p>
            <a:pPr marL="1011883" lvl="1" indent="-439598">
              <a:lnSpc>
                <a:spcPct val="90000"/>
              </a:lnSpc>
              <a:spcBef>
                <a:spcPts val="800"/>
              </a:spcBef>
              <a:spcAft>
                <a:spcPts val="800"/>
              </a:spcAft>
            </a:pPr>
            <a:r>
              <a:rPr lang="en-US" sz="1600" dirty="0" err="1"/>
              <a:t>yarn.nodemanager.log</a:t>
            </a:r>
            <a:r>
              <a:rPr lang="en-US" sz="1600" dirty="0"/>
              <a:t>-</a:t>
            </a:r>
            <a:r>
              <a:rPr lang="en-US" sz="1600" dirty="0" err="1"/>
              <a:t>aggregation.compression</a:t>
            </a:r>
            <a:r>
              <a:rPr lang="en-US" sz="1600" dirty="0"/>
              <a:t>-type</a:t>
            </a:r>
          </a:p>
          <a:p>
            <a:pPr marL="1261103" lvl="2" indent="-439598">
              <a:lnSpc>
                <a:spcPct val="90000"/>
              </a:lnSpc>
              <a:spcBef>
                <a:spcPts val="800"/>
              </a:spcBef>
              <a:spcAft>
                <a:spcPts val="800"/>
              </a:spcAft>
            </a:pPr>
            <a:r>
              <a:rPr lang="en-US" sz="1600" dirty="0"/>
              <a:t>Type of compression for log files with log aggregation</a:t>
            </a:r>
          </a:p>
          <a:p>
            <a:pPr>
              <a:lnSpc>
                <a:spcPct val="90000"/>
              </a:lnSpc>
              <a:spcBef>
                <a:spcPts val="800"/>
              </a:spcBef>
              <a:spcAft>
                <a:spcPts val="800"/>
              </a:spcAft>
            </a:pPr>
            <a:endParaRPr lang="en-US" sz="1600" dirty="0"/>
          </a:p>
        </p:txBody>
      </p:sp>
    </p:spTree>
    <p:extLst>
      <p:ext uri="{BB962C8B-B14F-4D97-AF65-F5344CB8AC3E}">
        <p14:creationId xmlns:p14="http://schemas.microsoft.com/office/powerpoint/2010/main" val="21303244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Troubleshooting – Common Sources</a:t>
            </a:r>
          </a:p>
        </p:txBody>
      </p:sp>
      <p:sp>
        <p:nvSpPr>
          <p:cNvPr id="7" name="Text Placeholder 6"/>
          <p:cNvSpPr>
            <a:spLocks noGrp="1"/>
          </p:cNvSpPr>
          <p:nvPr>
            <p:ph type="body" sz="quarter" idx="15"/>
          </p:nvPr>
        </p:nvSpPr>
        <p:spPr/>
        <p:txBody>
          <a:bodyPr/>
          <a:lstStyle/>
          <a:p>
            <a:pPr marL="439598" indent="-439598">
              <a:lnSpc>
                <a:spcPct val="90000"/>
              </a:lnSpc>
            </a:pPr>
            <a:r>
              <a:rPr lang="en-US" dirty="0"/>
              <a:t>Misconfiguration</a:t>
            </a:r>
          </a:p>
          <a:p>
            <a:pPr marL="439598" indent="-439598">
              <a:lnSpc>
                <a:spcPct val="90000"/>
              </a:lnSpc>
            </a:pPr>
            <a:r>
              <a:rPr lang="en-US" dirty="0"/>
              <a:t>Hardware failure</a:t>
            </a:r>
          </a:p>
          <a:p>
            <a:pPr marL="439598" indent="-439598">
              <a:lnSpc>
                <a:spcPct val="90000"/>
              </a:lnSpc>
            </a:pPr>
            <a:r>
              <a:rPr lang="en-US" dirty="0"/>
              <a:t>Resource exhaustion</a:t>
            </a:r>
          </a:p>
          <a:p>
            <a:pPr marL="1011883" lvl="1" indent="-439598">
              <a:lnSpc>
                <a:spcPct val="90000"/>
              </a:lnSpc>
            </a:pPr>
            <a:r>
              <a:rPr lang="en-US" dirty="0"/>
              <a:t>Disks</a:t>
            </a:r>
          </a:p>
          <a:p>
            <a:pPr marL="1011883" lvl="1" indent="-439598">
              <a:lnSpc>
                <a:spcPct val="90000"/>
              </a:lnSpc>
            </a:pPr>
            <a:r>
              <a:rPr lang="en-US" dirty="0"/>
              <a:t>RAM</a:t>
            </a:r>
          </a:p>
          <a:p>
            <a:pPr marL="1011883" lvl="1" indent="-439598">
              <a:lnSpc>
                <a:spcPct val="90000"/>
              </a:lnSpc>
            </a:pPr>
            <a:r>
              <a:rPr lang="en-US" dirty="0"/>
              <a:t>Network Bandwidth</a:t>
            </a:r>
          </a:p>
          <a:p>
            <a:pPr marL="439598" indent="-439598">
              <a:lnSpc>
                <a:spcPct val="90000"/>
              </a:lnSpc>
            </a:pPr>
            <a:r>
              <a:rPr lang="en-US" dirty="0"/>
              <a:t>Inability to reach hosts on the network</a:t>
            </a:r>
          </a:p>
          <a:p>
            <a:pPr marL="1011883" lvl="1" indent="-439598">
              <a:lnSpc>
                <a:spcPct val="90000"/>
              </a:lnSpc>
            </a:pPr>
            <a:r>
              <a:rPr lang="en-US" dirty="0"/>
              <a:t>Naming issues</a:t>
            </a:r>
          </a:p>
          <a:p>
            <a:pPr marL="1011883" lvl="1" indent="-439598">
              <a:lnSpc>
                <a:spcPct val="90000"/>
              </a:lnSpc>
            </a:pPr>
            <a:r>
              <a:rPr lang="en-US" dirty="0"/>
              <a:t>Network hardware</a:t>
            </a:r>
          </a:p>
          <a:p>
            <a:pPr marL="1011883" lvl="1" indent="-439598">
              <a:lnSpc>
                <a:spcPct val="90000"/>
              </a:lnSpc>
            </a:pPr>
            <a:r>
              <a:rPr lang="en-US" dirty="0"/>
              <a:t>Network delays</a:t>
            </a:r>
          </a:p>
          <a:p>
            <a:pPr>
              <a:lnSpc>
                <a:spcPct val="90000"/>
              </a:lnSpc>
            </a:pPr>
            <a:endParaRPr lang="en-US" dirty="0"/>
          </a:p>
        </p:txBody>
      </p:sp>
    </p:spTree>
    <p:extLst>
      <p:ext uri="{BB962C8B-B14F-4D97-AF65-F5344CB8AC3E}">
        <p14:creationId xmlns:p14="http://schemas.microsoft.com/office/powerpoint/2010/main" val="1624415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Troubleshooting – Gathering Information</a:t>
            </a:r>
          </a:p>
        </p:txBody>
      </p:sp>
      <p:sp>
        <p:nvSpPr>
          <p:cNvPr id="7" name="Text Placeholder 6"/>
          <p:cNvSpPr>
            <a:spLocks noGrp="1"/>
          </p:cNvSpPr>
          <p:nvPr>
            <p:ph type="body" sz="quarter" idx="15"/>
          </p:nvPr>
        </p:nvSpPr>
        <p:spPr/>
        <p:txBody>
          <a:bodyPr/>
          <a:lstStyle/>
          <a:p>
            <a:pPr marL="439598" indent="-439598"/>
            <a:r>
              <a:rPr lang="en-US" dirty="0"/>
              <a:t>Environment issues</a:t>
            </a:r>
          </a:p>
          <a:p>
            <a:pPr marL="439598" indent="-439598"/>
            <a:r>
              <a:rPr lang="en-US" dirty="0"/>
              <a:t>Dependency components</a:t>
            </a:r>
          </a:p>
          <a:p>
            <a:pPr marL="439598" indent="-439598"/>
            <a:r>
              <a:rPr lang="en-US" dirty="0"/>
              <a:t>Look for predictability – same job, same </a:t>
            </a:r>
            <a:r>
              <a:rPr lang="en-US" dirty="0" err="1"/>
              <a:t>NodeManager</a:t>
            </a:r>
            <a:r>
              <a:rPr lang="en-US" dirty="0"/>
              <a:t>?</a:t>
            </a:r>
          </a:p>
          <a:p>
            <a:pPr marL="439598" indent="-439598"/>
            <a:r>
              <a:rPr lang="en-US" dirty="0"/>
              <a:t>Check your resources</a:t>
            </a:r>
          </a:p>
          <a:p>
            <a:pPr marL="439598" indent="-439598"/>
            <a:r>
              <a:rPr lang="en-US" dirty="0"/>
              <a:t>Check the logs</a:t>
            </a:r>
          </a:p>
          <a:p>
            <a:pPr marL="439598" indent="-439598"/>
            <a:r>
              <a:rPr lang="en-US" dirty="0"/>
              <a:t>Google is your friend! As is the CDH documentation</a:t>
            </a:r>
          </a:p>
          <a:p>
            <a:endParaRPr lang="en-US" dirty="0"/>
          </a:p>
        </p:txBody>
      </p:sp>
    </p:spTree>
    <p:extLst>
      <p:ext uri="{BB962C8B-B14F-4D97-AF65-F5344CB8AC3E}">
        <p14:creationId xmlns:p14="http://schemas.microsoft.com/office/powerpoint/2010/main" val="2296009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HBase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Fault tolerance - solved</a:t>
            </a:r>
          </a:p>
        </p:txBody>
      </p:sp>
      <p:sp>
        <p:nvSpPr>
          <p:cNvPr id="6" name="Text Placeholder 5"/>
          <p:cNvSpPr>
            <a:spLocks noGrp="1"/>
          </p:cNvSpPr>
          <p:nvPr>
            <p:ph type="body" sz="quarter" idx="15"/>
          </p:nvPr>
        </p:nvSpPr>
        <p:spPr/>
        <p:txBody>
          <a:bodyPr/>
          <a:lstStyle/>
          <a:p>
            <a:r>
              <a:rPr lang="en-US" dirty="0"/>
              <a:t>With </a:t>
            </a:r>
            <a:r>
              <a:rPr lang="en-US" dirty="0" err="1"/>
              <a:t>Hadoop</a:t>
            </a:r>
            <a:r>
              <a:rPr lang="en-US" dirty="0"/>
              <a:t> we accept that failure is inevitable</a:t>
            </a:r>
          </a:p>
          <a:p>
            <a:r>
              <a:rPr lang="en-US" dirty="0"/>
              <a:t>Instead of minimizing the possibility of failure, aim to minimize the effect of failure</a:t>
            </a:r>
          </a:p>
          <a:p>
            <a:r>
              <a:rPr lang="en-US" dirty="0"/>
              <a:t>Data replication across nodes so that if one node fails, the data can be re-replicated from one of the other copies</a:t>
            </a:r>
          </a:p>
          <a:p>
            <a:r>
              <a:rPr lang="en-US" dirty="0"/>
              <a:t>Data processing is broken into small tasks so many tasks run in parallel</a:t>
            </a:r>
          </a:p>
          <a:p>
            <a:pPr lvl="1"/>
            <a:r>
              <a:rPr lang="en-US" dirty="0"/>
              <a:t>If one node fails during processing, the small task can be rescheduled elsewhere</a:t>
            </a:r>
          </a:p>
          <a:p>
            <a:r>
              <a:rPr lang="en-US" dirty="0"/>
              <a:t>Nodes that recover can rejoin the system automatically</a:t>
            </a:r>
          </a:p>
          <a:p>
            <a:endParaRPr lang="en-US" dirty="0"/>
          </a:p>
        </p:txBody>
      </p:sp>
    </p:spTree>
    <p:extLst>
      <p:ext uri="{BB962C8B-B14F-4D97-AF65-F5344CB8AC3E}">
        <p14:creationId xmlns:p14="http://schemas.microsoft.com/office/powerpoint/2010/main" val="25648675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Warehousing</a:t>
            </a:r>
          </a:p>
        </p:txBody>
      </p:sp>
      <p:sp>
        <p:nvSpPr>
          <p:cNvPr id="6" name="Text Placeholder 5"/>
          <p:cNvSpPr>
            <a:spLocks noGrp="1"/>
          </p:cNvSpPr>
          <p:nvPr>
            <p:ph type="body" sz="quarter" idx="15"/>
          </p:nvPr>
        </p:nvSpPr>
        <p:spPr/>
        <p:txBody>
          <a:bodyPr/>
          <a:lstStyle/>
          <a:p>
            <a:r>
              <a:rPr lang="en-US" dirty="0" err="1"/>
              <a:t>Hadoop</a:t>
            </a:r>
            <a:r>
              <a:rPr lang="en-US" dirty="0"/>
              <a:t> is just one storage and processing system</a:t>
            </a:r>
          </a:p>
          <a:p>
            <a:r>
              <a:rPr lang="en-US" dirty="0"/>
              <a:t>It can link with many more!</a:t>
            </a:r>
          </a:p>
          <a:p>
            <a:r>
              <a:rPr lang="en-US" dirty="0"/>
              <a:t>There are tools specifically to do this, for example, </a:t>
            </a:r>
            <a:r>
              <a:rPr lang="en-US" dirty="0" err="1"/>
              <a:t>Sqoop</a:t>
            </a:r>
            <a:r>
              <a:rPr lang="en-US" dirty="0"/>
              <a:t> transports data from a SQL database to </a:t>
            </a:r>
            <a:r>
              <a:rPr lang="en-US" dirty="0" err="1"/>
              <a:t>Hadoop</a:t>
            </a:r>
            <a:endParaRPr lang="en-US" dirty="0"/>
          </a:p>
          <a:p>
            <a:r>
              <a:rPr lang="en-US" dirty="0"/>
              <a:t>Sometimes you want to keep data in one place then transfer it to another before/after processing</a:t>
            </a:r>
          </a:p>
          <a:p>
            <a:r>
              <a:rPr lang="en-US" dirty="0"/>
              <a:t>This section particularly focuses on </a:t>
            </a:r>
            <a:r>
              <a:rPr lang="en-US" dirty="0" err="1"/>
              <a:t>HBase</a:t>
            </a:r>
            <a:endParaRPr lang="en-US" dirty="0"/>
          </a:p>
          <a:p>
            <a:endParaRPr lang="en-US" dirty="0"/>
          </a:p>
        </p:txBody>
      </p:sp>
    </p:spTree>
    <p:extLst>
      <p:ext uri="{BB962C8B-B14F-4D97-AF65-F5344CB8AC3E}">
        <p14:creationId xmlns:p14="http://schemas.microsoft.com/office/powerpoint/2010/main" val="322539183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HBase</a:t>
            </a:r>
            <a:r>
              <a:rPr lang="en-US" dirty="0"/>
              <a:t> Overview</a:t>
            </a:r>
          </a:p>
        </p:txBody>
      </p:sp>
      <p:sp>
        <p:nvSpPr>
          <p:cNvPr id="6" name="Text Placeholder 5"/>
          <p:cNvSpPr>
            <a:spLocks noGrp="1"/>
          </p:cNvSpPr>
          <p:nvPr>
            <p:ph type="body" sz="quarter" idx="15"/>
          </p:nvPr>
        </p:nvSpPr>
        <p:spPr/>
        <p:txBody>
          <a:bodyPr/>
          <a:lstStyle/>
          <a:p>
            <a:pPr marL="219799" indent="-219799"/>
            <a:r>
              <a:rPr lang="en-US" dirty="0" err="1"/>
              <a:t>NoSQL</a:t>
            </a:r>
            <a:endParaRPr lang="en-US" dirty="0"/>
          </a:p>
          <a:p>
            <a:pPr marL="219799" indent="-219799"/>
            <a:r>
              <a:rPr lang="en-US" dirty="0"/>
              <a:t>Runs on a </a:t>
            </a:r>
            <a:r>
              <a:rPr lang="en-US" dirty="0" err="1"/>
              <a:t>Hadoop</a:t>
            </a:r>
            <a:r>
              <a:rPr lang="en-US" dirty="0"/>
              <a:t> cluster</a:t>
            </a:r>
          </a:p>
          <a:p>
            <a:pPr marL="219799" indent="-219799"/>
            <a:r>
              <a:rPr lang="en-US" dirty="0"/>
              <a:t>Provides a low latency, updateable record store</a:t>
            </a:r>
          </a:p>
          <a:p>
            <a:pPr marL="219799" indent="-219799"/>
            <a:r>
              <a:rPr lang="en-US" dirty="0"/>
              <a:t>Enables random, </a:t>
            </a:r>
            <a:r>
              <a:rPr lang="en-US" dirty="0" err="1"/>
              <a:t>realtime</a:t>
            </a:r>
            <a:r>
              <a:rPr lang="en-US" dirty="0"/>
              <a:t> read/write access to Big Data</a:t>
            </a:r>
          </a:p>
          <a:p>
            <a:pPr marL="219799" indent="-219799"/>
            <a:r>
              <a:rPr lang="en-US" dirty="0"/>
              <a:t>Hosts very large tables (billions of rows and millions of columns)</a:t>
            </a:r>
          </a:p>
          <a:p>
            <a:pPr marL="219799" indent="-219799"/>
            <a:r>
              <a:rPr lang="en-US" dirty="0"/>
              <a:t>HDFS provides fault tolerance</a:t>
            </a:r>
          </a:p>
          <a:p>
            <a:pPr marL="219799" indent="-219799"/>
            <a:r>
              <a:rPr lang="en-US" dirty="0"/>
              <a:t>Integrates with YARN</a:t>
            </a:r>
          </a:p>
          <a:p>
            <a:pPr marL="219799" indent="-219799"/>
            <a:r>
              <a:rPr lang="en-US" dirty="0"/>
              <a:t>Can </a:t>
            </a:r>
            <a:r>
              <a:rPr lang="en-US" dirty="0" err="1"/>
              <a:t>analyse</a:t>
            </a:r>
            <a:r>
              <a:rPr lang="en-US" dirty="0"/>
              <a:t> using Hive/Pig/Spark </a:t>
            </a:r>
            <a:r>
              <a:rPr lang="en-US" dirty="0" err="1"/>
              <a:t>etc</a:t>
            </a:r>
            <a:endParaRPr lang="en-US" dirty="0"/>
          </a:p>
          <a:p>
            <a:pPr marL="219799" indent="-219799"/>
            <a:r>
              <a:rPr lang="en-US" dirty="0"/>
              <a:t>Best suited for OLAP but adds some OLTP support</a:t>
            </a:r>
          </a:p>
        </p:txBody>
      </p:sp>
    </p:spTree>
    <p:extLst>
      <p:ext uri="{BB962C8B-B14F-4D97-AF65-F5344CB8AC3E}">
        <p14:creationId xmlns:p14="http://schemas.microsoft.com/office/powerpoint/2010/main" val="296335416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Features</a:t>
            </a:r>
          </a:p>
        </p:txBody>
      </p:sp>
      <p:sp>
        <p:nvSpPr>
          <p:cNvPr id="6" name="Text Placeholder 5"/>
          <p:cNvSpPr>
            <a:spLocks noGrp="1"/>
          </p:cNvSpPr>
          <p:nvPr>
            <p:ph type="body" sz="quarter" idx="15"/>
          </p:nvPr>
        </p:nvSpPr>
        <p:spPr/>
        <p:txBody>
          <a:bodyPr/>
          <a:lstStyle/>
          <a:p>
            <a:pPr marL="219799" indent="-219799"/>
            <a:r>
              <a:rPr lang="en-US" dirty="0"/>
              <a:t>Linear and modular scalability</a:t>
            </a:r>
          </a:p>
          <a:p>
            <a:pPr marL="219799" indent="-219799"/>
            <a:r>
              <a:rPr lang="en-US" dirty="0"/>
              <a:t>Consistent read/writes</a:t>
            </a:r>
          </a:p>
          <a:p>
            <a:pPr marL="219799" indent="-219799"/>
            <a:r>
              <a:rPr lang="en-US" dirty="0"/>
              <a:t>Automatic and configurable table sharing</a:t>
            </a:r>
          </a:p>
          <a:p>
            <a:pPr marL="219799" indent="-219799"/>
            <a:r>
              <a:rPr lang="en-US" dirty="0"/>
              <a:t>Automatic failover support</a:t>
            </a:r>
          </a:p>
        </p:txBody>
      </p:sp>
    </p:spTree>
    <p:extLst>
      <p:ext uri="{BB962C8B-B14F-4D97-AF65-F5344CB8AC3E}">
        <p14:creationId xmlns:p14="http://schemas.microsoft.com/office/powerpoint/2010/main" val="26037277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Contains maps of key/value pairs</a:t>
            </a:r>
          </a:p>
          <a:p>
            <a:endParaRPr lang="en-US" dirty="0"/>
          </a:p>
          <a:p>
            <a:r>
              <a:rPr lang="en-US" dirty="0"/>
              <a:t>Keys are made up of multiple components</a:t>
            </a:r>
          </a:p>
          <a:p>
            <a:pPr lvl="1"/>
            <a:r>
              <a:rPr lang="en-US" dirty="0"/>
              <a:t>(column family name, </a:t>
            </a:r>
            <a:r>
              <a:rPr lang="en-US" dirty="0" err="1"/>
              <a:t>rowID</a:t>
            </a:r>
            <a:r>
              <a:rPr lang="en-US" dirty="0"/>
              <a:t>, column qualifier, timestamp) -&gt; value</a:t>
            </a:r>
          </a:p>
          <a:p>
            <a:endParaRPr lang="en-US" dirty="0"/>
          </a:p>
        </p:txBody>
      </p:sp>
      <p:sp>
        <p:nvSpPr>
          <p:cNvPr id="5" name="Title 4"/>
          <p:cNvSpPr>
            <a:spLocks noGrp="1"/>
          </p:cNvSpPr>
          <p:nvPr>
            <p:ph type="title"/>
          </p:nvPr>
        </p:nvSpPr>
        <p:spPr/>
        <p:txBody>
          <a:bodyPr>
            <a:normAutofit/>
          </a:bodyPr>
          <a:lstStyle/>
          <a:p>
            <a:r>
              <a:rPr lang="en-US" dirty="0"/>
              <a:t>Data storage</a:t>
            </a:r>
          </a:p>
        </p:txBody>
      </p:sp>
    </p:spTree>
    <p:extLst>
      <p:ext uri="{BB962C8B-B14F-4D97-AF65-F5344CB8AC3E}">
        <p14:creationId xmlns:p14="http://schemas.microsoft.com/office/powerpoint/2010/main" val="329951515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storage</a:t>
            </a:r>
          </a:p>
        </p:txBody>
      </p:sp>
      <p:sp>
        <p:nvSpPr>
          <p:cNvPr id="6" name="Text Placeholder 5"/>
          <p:cNvSpPr>
            <a:spLocks noGrp="1"/>
          </p:cNvSpPr>
          <p:nvPr>
            <p:ph type="body" sz="quarter" idx="15"/>
          </p:nvPr>
        </p:nvSpPr>
        <p:spPr/>
        <p:txBody>
          <a:bodyPr/>
          <a:lstStyle/>
          <a:p>
            <a:r>
              <a:rPr lang="en-US" dirty="0"/>
              <a:t>Column families determines how it is stored</a:t>
            </a:r>
          </a:p>
          <a:p>
            <a:pPr lvl="1"/>
            <a:r>
              <a:rPr lang="en-US" dirty="0"/>
              <a:t>Compression</a:t>
            </a:r>
          </a:p>
          <a:p>
            <a:pPr lvl="1"/>
            <a:r>
              <a:rPr lang="en-US" dirty="0"/>
              <a:t>Number of versions</a:t>
            </a:r>
          </a:p>
          <a:p>
            <a:pPr lvl="1"/>
            <a:r>
              <a:rPr lang="en-US" dirty="0"/>
              <a:t>Time-to-live for deleted data</a:t>
            </a:r>
          </a:p>
          <a:p>
            <a:endParaRPr lang="en-US" dirty="0"/>
          </a:p>
          <a:p>
            <a:r>
              <a:rPr lang="en-US" dirty="0"/>
              <a:t>All data in the same column family is stored together on disk</a:t>
            </a:r>
          </a:p>
          <a:p>
            <a:endParaRPr lang="en-US" dirty="0"/>
          </a:p>
          <a:p>
            <a:r>
              <a:rPr lang="en-US" dirty="0"/>
              <a:t>Configured by the user when a table is created</a:t>
            </a:r>
          </a:p>
          <a:p>
            <a:endParaRPr lang="en-US" dirty="0"/>
          </a:p>
        </p:txBody>
      </p:sp>
    </p:spTree>
    <p:extLst>
      <p:ext uri="{BB962C8B-B14F-4D97-AF65-F5344CB8AC3E}">
        <p14:creationId xmlns:p14="http://schemas.microsoft.com/office/powerpoint/2010/main" val="33191278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storage</a:t>
            </a:r>
          </a:p>
        </p:txBody>
      </p:sp>
      <p:sp>
        <p:nvSpPr>
          <p:cNvPr id="6" name="Text Placeholder 5"/>
          <p:cNvSpPr>
            <a:spLocks noGrp="1"/>
          </p:cNvSpPr>
          <p:nvPr>
            <p:ph type="body" sz="quarter" idx="15"/>
          </p:nvPr>
        </p:nvSpPr>
        <p:spPr/>
        <p:txBody>
          <a:bodyPr/>
          <a:lstStyle/>
          <a:p>
            <a:r>
              <a:rPr lang="en-US" dirty="0" err="1"/>
              <a:t>RowIDs</a:t>
            </a:r>
            <a:r>
              <a:rPr lang="en-US" dirty="0"/>
              <a:t> are used to access the data and divide the data into regions</a:t>
            </a:r>
          </a:p>
          <a:p>
            <a:r>
              <a:rPr lang="en-US" dirty="0"/>
              <a:t>A region consists of a sorted range of </a:t>
            </a:r>
            <a:r>
              <a:rPr lang="en-US" dirty="0" err="1"/>
              <a:t>rowIDs</a:t>
            </a:r>
            <a:endParaRPr lang="en-US" dirty="0"/>
          </a:p>
          <a:p>
            <a:r>
              <a:rPr lang="en-US" dirty="0"/>
              <a:t>Clients can retrieve a single value for a single key OR all values for a key between a given range</a:t>
            </a:r>
          </a:p>
          <a:p>
            <a:r>
              <a:rPr lang="en-US" dirty="0"/>
              <a:t>Regions are maintained on </a:t>
            </a:r>
            <a:r>
              <a:rPr lang="en-US" dirty="0" err="1"/>
              <a:t>RegionServer</a:t>
            </a:r>
            <a:r>
              <a:rPr lang="en-US" dirty="0"/>
              <a:t> nodes that sit on top of YARN</a:t>
            </a:r>
          </a:p>
        </p:txBody>
      </p:sp>
    </p:spTree>
    <p:extLst>
      <p:ext uri="{BB962C8B-B14F-4D97-AF65-F5344CB8AC3E}">
        <p14:creationId xmlns:p14="http://schemas.microsoft.com/office/powerpoint/2010/main" val="28539279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storage</a:t>
            </a:r>
          </a:p>
        </p:txBody>
      </p:sp>
      <p:sp>
        <p:nvSpPr>
          <p:cNvPr id="6" name="Text Placeholder 5"/>
          <p:cNvSpPr>
            <a:spLocks noGrp="1"/>
          </p:cNvSpPr>
          <p:nvPr>
            <p:ph type="body" sz="quarter" idx="15"/>
          </p:nvPr>
        </p:nvSpPr>
        <p:spPr/>
        <p:txBody>
          <a:bodyPr/>
          <a:lstStyle/>
          <a:p>
            <a:r>
              <a:rPr lang="en-US" dirty="0"/>
              <a:t>The column qualifier is the column name</a:t>
            </a:r>
          </a:p>
          <a:p>
            <a:r>
              <a:rPr lang="en-US" dirty="0"/>
              <a:t>Helps identify a specific piece of information in a row</a:t>
            </a:r>
          </a:p>
          <a:p>
            <a:r>
              <a:rPr lang="en-US" dirty="0"/>
              <a:t>Actually just part of the key, less like traditional row/columnar database format</a:t>
            </a:r>
          </a:p>
          <a:p>
            <a:r>
              <a:rPr lang="en-US" dirty="0"/>
              <a:t>In any row, one or more columns may or may not exist</a:t>
            </a:r>
          </a:p>
          <a:p>
            <a:pPr lvl="1"/>
            <a:r>
              <a:rPr lang="en-US" dirty="0"/>
              <a:t>Does not have a rigid structure</a:t>
            </a:r>
          </a:p>
        </p:txBody>
      </p:sp>
    </p:spTree>
    <p:extLst>
      <p:ext uri="{BB962C8B-B14F-4D97-AF65-F5344CB8AC3E}">
        <p14:creationId xmlns:p14="http://schemas.microsoft.com/office/powerpoint/2010/main" val="170300361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storage</a:t>
            </a:r>
          </a:p>
        </p:txBody>
      </p:sp>
      <p:sp>
        <p:nvSpPr>
          <p:cNvPr id="6" name="Text Placeholder 5"/>
          <p:cNvSpPr>
            <a:spLocks noGrp="1"/>
          </p:cNvSpPr>
          <p:nvPr>
            <p:ph type="body" sz="quarter" idx="15"/>
          </p:nvPr>
        </p:nvSpPr>
        <p:spPr/>
        <p:txBody>
          <a:bodyPr/>
          <a:lstStyle/>
          <a:p>
            <a:r>
              <a:rPr lang="en-US" dirty="0"/>
              <a:t>Timestamp means each value in each row is versioned</a:t>
            </a:r>
          </a:p>
          <a:p>
            <a:r>
              <a:rPr lang="en-US" dirty="0"/>
              <a:t>Allows versioning of data and data updates</a:t>
            </a:r>
          </a:p>
          <a:p>
            <a:r>
              <a:rPr lang="en-US" dirty="0"/>
              <a:t>Writes are atomic so the reader will always read the last written value</a:t>
            </a:r>
          </a:p>
          <a:p>
            <a:r>
              <a:rPr lang="en-US" dirty="0"/>
              <a:t>Readers can request any version of the data</a:t>
            </a:r>
          </a:p>
          <a:p>
            <a:endParaRPr lang="en-US" dirty="0"/>
          </a:p>
        </p:txBody>
      </p:sp>
    </p:spTree>
    <p:extLst>
      <p:ext uri="{BB962C8B-B14F-4D97-AF65-F5344CB8AC3E}">
        <p14:creationId xmlns:p14="http://schemas.microsoft.com/office/powerpoint/2010/main" val="10351327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a:t>
            </a:r>
          </a:p>
        </p:txBody>
      </p:sp>
      <p:sp>
        <p:nvSpPr>
          <p:cNvPr id="6" name="Text Placeholder 5"/>
          <p:cNvSpPr>
            <a:spLocks noGrp="1"/>
          </p:cNvSpPr>
          <p:nvPr>
            <p:ph type="body" sz="quarter" idx="15"/>
          </p:nvPr>
        </p:nvSpPr>
        <p:spPr/>
        <p:txBody>
          <a:bodyPr/>
          <a:lstStyle/>
          <a:p>
            <a:r>
              <a:rPr lang="en-US" dirty="0" err="1"/>
              <a:t>HMaster</a:t>
            </a:r>
            <a:endParaRPr lang="en-US" dirty="0"/>
          </a:p>
          <a:p>
            <a:r>
              <a:rPr lang="en-US" dirty="0"/>
              <a:t>Coordinates databases metadata changes</a:t>
            </a:r>
          </a:p>
          <a:p>
            <a:r>
              <a:rPr lang="en-US" dirty="0"/>
              <a:t>Monitors </a:t>
            </a:r>
            <a:r>
              <a:rPr lang="en-US" dirty="0" err="1"/>
              <a:t>RegionServer</a:t>
            </a:r>
            <a:r>
              <a:rPr lang="en-US" dirty="0"/>
              <a:t> nodes</a:t>
            </a:r>
          </a:p>
          <a:p>
            <a:r>
              <a:rPr lang="en-US" dirty="0"/>
              <a:t>Orchestrates load balancing across </a:t>
            </a:r>
            <a:r>
              <a:rPr lang="en-US" dirty="0" err="1"/>
              <a:t>RegionServer</a:t>
            </a:r>
            <a:r>
              <a:rPr lang="en-US" dirty="0"/>
              <a:t> nodes</a:t>
            </a:r>
          </a:p>
          <a:p>
            <a:r>
              <a:rPr lang="en-US" dirty="0"/>
              <a:t>Orchestrates recovery from failed </a:t>
            </a:r>
            <a:r>
              <a:rPr lang="en-US" dirty="0" err="1"/>
              <a:t>RegionServer</a:t>
            </a:r>
            <a:r>
              <a:rPr lang="en-US" dirty="0"/>
              <a:t> nodes</a:t>
            </a:r>
          </a:p>
          <a:p>
            <a:r>
              <a:rPr lang="en-US" dirty="0"/>
              <a:t>If </a:t>
            </a:r>
            <a:r>
              <a:rPr lang="en-US" dirty="0" err="1"/>
              <a:t>HMaster</a:t>
            </a:r>
            <a:r>
              <a:rPr lang="en-US" dirty="0"/>
              <a:t> fails, the tables are still readable and writeable</a:t>
            </a:r>
          </a:p>
          <a:p>
            <a:pPr lvl="1"/>
            <a:r>
              <a:rPr lang="en-US" dirty="0"/>
              <a:t>Cannot split regions and new clients can’t find region information</a:t>
            </a:r>
          </a:p>
          <a:p>
            <a:pPr lvl="1"/>
            <a:r>
              <a:rPr lang="en-US" dirty="0"/>
              <a:t>Can be configured for High Availability</a:t>
            </a:r>
          </a:p>
          <a:p>
            <a:endParaRPr lang="en-US" dirty="0"/>
          </a:p>
        </p:txBody>
      </p:sp>
    </p:spTree>
    <p:extLst>
      <p:ext uri="{BB962C8B-B14F-4D97-AF65-F5344CB8AC3E}">
        <p14:creationId xmlns:p14="http://schemas.microsoft.com/office/powerpoint/2010/main" val="241418790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Components</a:t>
            </a:r>
          </a:p>
        </p:txBody>
      </p:sp>
      <p:sp>
        <p:nvSpPr>
          <p:cNvPr id="6" name="Text Placeholder 5"/>
          <p:cNvSpPr>
            <a:spLocks noGrp="1"/>
          </p:cNvSpPr>
          <p:nvPr>
            <p:ph type="body" sz="quarter" idx="15"/>
          </p:nvPr>
        </p:nvSpPr>
        <p:spPr>
          <a:xfrm>
            <a:off x="414000" y="1544760"/>
            <a:ext cx="7474942" cy="4546800"/>
          </a:xfrm>
        </p:spPr>
        <p:txBody>
          <a:bodyPr/>
          <a:lstStyle/>
          <a:p>
            <a:pPr marL="219799" indent="-219799">
              <a:lnSpc>
                <a:spcPct val="120000"/>
              </a:lnSpc>
            </a:pPr>
            <a:r>
              <a:rPr lang="en-US" dirty="0" err="1"/>
              <a:t>HFile</a:t>
            </a:r>
            <a:r>
              <a:rPr lang="en-US" dirty="0"/>
              <a:t> – underlying file format to store cells for a table</a:t>
            </a:r>
          </a:p>
          <a:p>
            <a:pPr marL="219799" indent="-219799">
              <a:lnSpc>
                <a:spcPct val="120000"/>
              </a:lnSpc>
            </a:pPr>
            <a:r>
              <a:rPr lang="en-US" dirty="0"/>
              <a:t>Cells are written in an order – increasing row key, then increasing column names, then finally by the timestamp</a:t>
            </a:r>
          </a:p>
          <a:p>
            <a:pPr>
              <a:lnSpc>
                <a:spcPct val="120000"/>
              </a:lnSpc>
            </a:pPr>
            <a:endParaRPr lang="en-US" dirty="0"/>
          </a:p>
        </p:txBody>
      </p:sp>
    </p:spTree>
    <p:extLst>
      <p:ext uri="{BB962C8B-B14F-4D97-AF65-F5344CB8AC3E}">
        <p14:creationId xmlns:p14="http://schemas.microsoft.com/office/powerpoint/2010/main" val="176181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Topics</a:t>
            </a:r>
            <a:endParaRPr lang="en-US" dirty="0"/>
          </a:p>
        </p:txBody>
      </p:sp>
      <p:sp>
        <p:nvSpPr>
          <p:cNvPr id="7" name="Text Placeholder 6"/>
          <p:cNvSpPr>
            <a:spLocks noGrp="1"/>
          </p:cNvSpPr>
          <p:nvPr>
            <p:ph type="body" sz="quarter" idx="15"/>
          </p:nvPr>
        </p:nvSpPr>
        <p:spPr/>
        <p:txBody>
          <a:bodyPr/>
          <a:lstStyle/>
          <a:p>
            <a:pPr>
              <a:lnSpc>
                <a:spcPct val="90000"/>
              </a:lnSpc>
            </a:pPr>
            <a:r>
              <a:rPr lang="en-US" sz="1700" dirty="0"/>
              <a:t>Problems with traditional large-scale computing systems</a:t>
            </a:r>
          </a:p>
          <a:p>
            <a:pPr>
              <a:lnSpc>
                <a:spcPct val="90000"/>
              </a:lnSpc>
            </a:pPr>
            <a:r>
              <a:rPr lang="en-US" sz="1700" dirty="0"/>
              <a:t>Motivation for Big Data technologies</a:t>
            </a:r>
          </a:p>
          <a:p>
            <a:pPr>
              <a:lnSpc>
                <a:spcPct val="90000"/>
              </a:lnSpc>
            </a:pPr>
            <a:r>
              <a:rPr lang="en-US" sz="1700" dirty="0"/>
              <a:t>Fundamental Hadoop </a:t>
            </a:r>
            <a:r>
              <a:rPr lang="en-US" sz="1700" dirty="0" err="1"/>
              <a:t>conceptsCore</a:t>
            </a:r>
            <a:r>
              <a:rPr lang="en-US" sz="1700" dirty="0"/>
              <a:t> components of Hadoop</a:t>
            </a:r>
          </a:p>
          <a:p>
            <a:pPr lvl="1">
              <a:lnSpc>
                <a:spcPct val="90000"/>
              </a:lnSpc>
            </a:pPr>
            <a:r>
              <a:rPr lang="en-US" sz="1700" dirty="0"/>
              <a:t>HDFS</a:t>
            </a:r>
          </a:p>
          <a:p>
            <a:pPr lvl="1">
              <a:lnSpc>
                <a:spcPct val="90000"/>
              </a:lnSpc>
            </a:pPr>
            <a:r>
              <a:rPr lang="en-US" sz="1700" dirty="0" err="1"/>
              <a:t>MapReduce</a:t>
            </a:r>
            <a:endParaRPr lang="en-US" sz="1700" dirty="0"/>
          </a:p>
          <a:p>
            <a:pPr lvl="1">
              <a:lnSpc>
                <a:spcPct val="90000"/>
              </a:lnSpc>
            </a:pPr>
            <a:r>
              <a:rPr lang="en-US" sz="1700" dirty="0"/>
              <a:t>YARN</a:t>
            </a:r>
          </a:p>
          <a:p>
            <a:pPr>
              <a:lnSpc>
                <a:spcPct val="90000"/>
              </a:lnSpc>
            </a:pPr>
            <a:r>
              <a:rPr lang="en-US" sz="1700" dirty="0"/>
              <a:t>Hadoop Ecosystem</a:t>
            </a:r>
          </a:p>
          <a:p>
            <a:pPr lvl="1">
              <a:lnSpc>
                <a:spcPct val="90000"/>
              </a:lnSpc>
            </a:pPr>
            <a:r>
              <a:rPr lang="en-US" sz="1700" dirty="0" err="1"/>
              <a:t>Ambari</a:t>
            </a:r>
            <a:endParaRPr lang="en-US" sz="1700" dirty="0"/>
          </a:p>
          <a:p>
            <a:pPr lvl="1">
              <a:lnSpc>
                <a:spcPct val="90000"/>
              </a:lnSpc>
            </a:pPr>
            <a:r>
              <a:rPr lang="en-US" sz="1700" dirty="0"/>
              <a:t>Hive, Impala</a:t>
            </a:r>
          </a:p>
        </p:txBody>
      </p:sp>
    </p:spTree>
    <p:extLst>
      <p:ext uri="{BB962C8B-B14F-4D97-AF65-F5344CB8AC3E}">
        <p14:creationId xmlns:p14="http://schemas.microsoft.com/office/powerpoint/2010/main" val="308947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Hadoop</a:t>
            </a:r>
            <a:r>
              <a:rPr lang="en-US" dirty="0"/>
              <a:t> core components</a:t>
            </a:r>
          </a:p>
        </p:txBody>
      </p:sp>
      <p:sp>
        <p:nvSpPr>
          <p:cNvPr id="6" name="Text Placeholder 5"/>
          <p:cNvSpPr>
            <a:spLocks noGrp="1"/>
          </p:cNvSpPr>
          <p:nvPr>
            <p:ph type="body" sz="quarter" idx="15"/>
          </p:nvPr>
        </p:nvSpPr>
        <p:spPr/>
        <p:txBody>
          <a:bodyPr/>
          <a:lstStyle/>
          <a:p>
            <a:r>
              <a:rPr lang="en-US" dirty="0" err="1"/>
              <a:t>Hadoop</a:t>
            </a:r>
            <a:r>
              <a:rPr lang="en-US" dirty="0"/>
              <a:t> Distributed File System (HDFS)</a:t>
            </a:r>
          </a:p>
          <a:p>
            <a:r>
              <a:rPr lang="en-US" dirty="0"/>
              <a:t>Yet Another Resource Negotiator (YARN)</a:t>
            </a:r>
          </a:p>
          <a:p>
            <a:r>
              <a:rPr lang="en-US" dirty="0" err="1"/>
              <a:t>MapReduce</a:t>
            </a:r>
            <a:endParaRPr lang="en-US" dirty="0"/>
          </a:p>
          <a:p>
            <a:endParaRPr lang="en-US" dirty="0"/>
          </a:p>
        </p:txBody>
      </p:sp>
    </p:spTree>
    <p:extLst>
      <p:ext uri="{BB962C8B-B14F-4D97-AF65-F5344CB8AC3E}">
        <p14:creationId xmlns:p14="http://schemas.microsoft.com/office/powerpoint/2010/main" val="58818363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Regions</a:t>
            </a:r>
          </a:p>
        </p:txBody>
      </p:sp>
      <p:graphicFrame>
        <p:nvGraphicFramePr>
          <p:cNvPr id="7" name="Diagram 6"/>
          <p:cNvGraphicFramePr/>
          <p:nvPr>
            <p:extLst>
              <p:ext uri="{D42A27DB-BD31-4B8C-83A1-F6EECF244321}">
                <p14:modId xmlns:p14="http://schemas.microsoft.com/office/powerpoint/2010/main" val="1821781355"/>
              </p:ext>
            </p:extLst>
          </p:nvPr>
        </p:nvGraphicFramePr>
        <p:xfrm>
          <a:off x="9398000" y="986119"/>
          <a:ext cx="3048000" cy="4958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15"/>
          </p:nvPr>
        </p:nvSpPr>
        <p:spPr/>
        <p:txBody>
          <a:bodyPr/>
          <a:lstStyle/>
          <a:p>
            <a:r>
              <a:rPr lang="en-US" dirty="0"/>
              <a:t>Regions – availability and distribution of tables</a:t>
            </a:r>
          </a:p>
          <a:p>
            <a:r>
              <a:rPr lang="en-US" dirty="0"/>
              <a:t>A range of consecutive rows, a table subset</a:t>
            </a:r>
          </a:p>
          <a:p>
            <a:r>
              <a:rPr lang="en-US" dirty="0"/>
              <a:t>Region comprised of Stores for each column family</a:t>
            </a:r>
          </a:p>
          <a:p>
            <a:r>
              <a:rPr lang="en-US" dirty="0"/>
              <a:t>Have a unique name made up of a table name, start key, </a:t>
            </a:r>
            <a:r>
              <a:rPr lang="en-US" dirty="0" err="1"/>
              <a:t>regionID</a:t>
            </a:r>
            <a:r>
              <a:rPr lang="en-US" dirty="0"/>
              <a:t>, and an encoded name</a:t>
            </a:r>
          </a:p>
          <a:p>
            <a:r>
              <a:rPr lang="en-US" dirty="0"/>
              <a:t>Also contains an end key, whether the region is split, and whether the region is offline</a:t>
            </a:r>
          </a:p>
          <a:p>
            <a:endParaRPr lang="en-US" dirty="0"/>
          </a:p>
        </p:txBody>
      </p:sp>
    </p:spTree>
    <p:extLst>
      <p:ext uri="{BB962C8B-B14F-4D97-AF65-F5344CB8AC3E}">
        <p14:creationId xmlns:p14="http://schemas.microsoft.com/office/powerpoint/2010/main" val="269243559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Services</a:t>
            </a:r>
          </a:p>
        </p:txBody>
      </p:sp>
      <p:sp>
        <p:nvSpPr>
          <p:cNvPr id="6" name="Text Placeholder 5"/>
          <p:cNvSpPr>
            <a:spLocks noGrp="1"/>
          </p:cNvSpPr>
          <p:nvPr>
            <p:ph type="body" sz="quarter" idx="15"/>
          </p:nvPr>
        </p:nvSpPr>
        <p:spPr/>
        <p:txBody>
          <a:bodyPr/>
          <a:lstStyle/>
          <a:p>
            <a:r>
              <a:rPr lang="en-US" dirty="0"/>
              <a:t>Two key services</a:t>
            </a:r>
          </a:p>
          <a:p>
            <a:pPr lvl="1"/>
            <a:r>
              <a:rPr lang="en-US" dirty="0" err="1"/>
              <a:t>HMaster</a:t>
            </a:r>
            <a:endParaRPr lang="en-US" dirty="0"/>
          </a:p>
          <a:p>
            <a:pPr lvl="2"/>
            <a:r>
              <a:rPr lang="en-US" dirty="0"/>
              <a:t>Coordinates cluster</a:t>
            </a:r>
          </a:p>
          <a:p>
            <a:pPr lvl="2"/>
            <a:r>
              <a:rPr lang="en-US" dirty="0"/>
              <a:t>Master node for controlling</a:t>
            </a:r>
          </a:p>
          <a:p>
            <a:pPr lvl="1"/>
            <a:r>
              <a:rPr lang="en-US" dirty="0" err="1"/>
              <a:t>RegionServer</a:t>
            </a:r>
            <a:endParaRPr lang="en-US" dirty="0"/>
          </a:p>
          <a:p>
            <a:pPr lvl="2"/>
            <a:r>
              <a:rPr lang="en-US" dirty="0"/>
              <a:t>Subset of table data</a:t>
            </a:r>
          </a:p>
          <a:p>
            <a:pPr lvl="2"/>
            <a:r>
              <a:rPr lang="en-US" dirty="0"/>
              <a:t>Horizontally scalable</a:t>
            </a:r>
          </a:p>
          <a:p>
            <a:pPr lvl="2"/>
            <a:r>
              <a:rPr lang="en-US" dirty="0"/>
              <a:t>Worker node for completing tasks and storing</a:t>
            </a:r>
          </a:p>
          <a:p>
            <a:endParaRPr lang="en-US" dirty="0"/>
          </a:p>
        </p:txBody>
      </p:sp>
    </p:spTree>
    <p:extLst>
      <p:ext uri="{BB962C8B-B14F-4D97-AF65-F5344CB8AC3E}">
        <p14:creationId xmlns:p14="http://schemas.microsoft.com/office/powerpoint/2010/main" val="14194102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Hadoop</a:t>
            </a:r>
            <a:r>
              <a:rPr lang="en-US" dirty="0"/>
              <a:t> Integration</a:t>
            </a:r>
          </a:p>
        </p:txBody>
      </p:sp>
      <p:sp>
        <p:nvSpPr>
          <p:cNvPr id="6" name="Text Placeholder 5"/>
          <p:cNvSpPr>
            <a:spLocks noGrp="1"/>
          </p:cNvSpPr>
          <p:nvPr>
            <p:ph type="body" sz="quarter" idx="15"/>
          </p:nvPr>
        </p:nvSpPr>
        <p:spPr>
          <a:xfrm>
            <a:off x="414000" y="1544760"/>
            <a:ext cx="9357529" cy="4546800"/>
          </a:xfrm>
        </p:spPr>
        <p:txBody>
          <a:bodyPr/>
          <a:lstStyle/>
          <a:p>
            <a:pPr marL="219799" indent="-219799">
              <a:lnSpc>
                <a:spcPct val="120000"/>
              </a:lnSpc>
            </a:pPr>
            <a:r>
              <a:rPr lang="en-US" dirty="0" err="1"/>
              <a:t>RegionServers</a:t>
            </a:r>
            <a:r>
              <a:rPr lang="en-US" dirty="0"/>
              <a:t> should be co-located with </a:t>
            </a:r>
            <a:r>
              <a:rPr lang="en-US" dirty="0" err="1"/>
              <a:t>DataNodes</a:t>
            </a:r>
            <a:r>
              <a:rPr lang="en-US" dirty="0"/>
              <a:t> for optimization</a:t>
            </a:r>
          </a:p>
          <a:p>
            <a:pPr marL="219799" indent="-219799">
              <a:lnSpc>
                <a:spcPct val="120000"/>
              </a:lnSpc>
            </a:pPr>
            <a:r>
              <a:rPr lang="en-US" dirty="0"/>
              <a:t>HDFS also provides the fault tolerance</a:t>
            </a:r>
          </a:p>
          <a:p>
            <a:pPr marL="219799" indent="-219799">
              <a:lnSpc>
                <a:spcPct val="120000"/>
              </a:lnSpc>
            </a:pPr>
            <a:r>
              <a:rPr lang="en-US" dirty="0" err="1"/>
              <a:t>DataNode</a:t>
            </a:r>
            <a:r>
              <a:rPr lang="en-US" dirty="0"/>
              <a:t> should write the first copy of the data from the </a:t>
            </a:r>
            <a:r>
              <a:rPr lang="en-US" dirty="0" err="1"/>
              <a:t>RegionServer</a:t>
            </a:r>
            <a:r>
              <a:rPr lang="en-US" dirty="0"/>
              <a:t> to its own disk, meaning that the </a:t>
            </a:r>
            <a:r>
              <a:rPr lang="en-US" dirty="0" err="1"/>
              <a:t>RegionServer</a:t>
            </a:r>
            <a:r>
              <a:rPr lang="en-US" dirty="0"/>
              <a:t> has local access to the data it is in charge of</a:t>
            </a:r>
          </a:p>
          <a:p>
            <a:pPr>
              <a:lnSpc>
                <a:spcPct val="120000"/>
              </a:lnSpc>
            </a:pPr>
            <a:endParaRPr lang="en-US" dirty="0"/>
          </a:p>
        </p:txBody>
      </p:sp>
    </p:spTree>
    <p:extLst>
      <p:ext uri="{BB962C8B-B14F-4D97-AF65-F5344CB8AC3E}">
        <p14:creationId xmlns:p14="http://schemas.microsoft.com/office/powerpoint/2010/main" val="126635580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High Availability</a:t>
            </a:r>
          </a:p>
        </p:txBody>
      </p:sp>
      <p:sp>
        <p:nvSpPr>
          <p:cNvPr id="6" name="Text Placeholder 5"/>
          <p:cNvSpPr>
            <a:spLocks noGrp="1"/>
          </p:cNvSpPr>
          <p:nvPr>
            <p:ph type="body" sz="quarter" idx="15"/>
          </p:nvPr>
        </p:nvSpPr>
        <p:spPr>
          <a:xfrm>
            <a:off x="414000" y="1544760"/>
            <a:ext cx="8236941" cy="4546800"/>
          </a:xfrm>
        </p:spPr>
        <p:txBody>
          <a:bodyPr/>
          <a:lstStyle/>
          <a:p>
            <a:pPr marL="219799" indent="-219799">
              <a:lnSpc>
                <a:spcPct val="120000"/>
              </a:lnSpc>
            </a:pPr>
            <a:r>
              <a:rPr lang="en-US" dirty="0"/>
              <a:t>Two different types – </a:t>
            </a:r>
            <a:r>
              <a:rPr lang="en-US" dirty="0" err="1"/>
              <a:t>HMaster</a:t>
            </a:r>
            <a:r>
              <a:rPr lang="en-US" dirty="0"/>
              <a:t> or </a:t>
            </a:r>
            <a:r>
              <a:rPr lang="en-US" dirty="0" err="1"/>
              <a:t>HBase</a:t>
            </a:r>
            <a:r>
              <a:rPr lang="en-US" dirty="0"/>
              <a:t> read</a:t>
            </a:r>
          </a:p>
          <a:p>
            <a:pPr marL="219799" indent="-219799">
              <a:lnSpc>
                <a:spcPct val="120000"/>
              </a:lnSpc>
            </a:pPr>
            <a:r>
              <a:rPr lang="en-US" dirty="0"/>
              <a:t>Remember high availability means if the core master service goes down, we can still access the cluster the same way we would normally</a:t>
            </a:r>
          </a:p>
          <a:p>
            <a:pPr>
              <a:lnSpc>
                <a:spcPct val="120000"/>
              </a:lnSpc>
            </a:pPr>
            <a:endParaRPr lang="en-US" dirty="0"/>
          </a:p>
        </p:txBody>
      </p:sp>
    </p:spTree>
    <p:extLst>
      <p:ext uri="{BB962C8B-B14F-4D97-AF65-F5344CB8AC3E}">
        <p14:creationId xmlns:p14="http://schemas.microsoft.com/office/powerpoint/2010/main" val="212251679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HMaster</a:t>
            </a:r>
            <a:r>
              <a:rPr lang="en-US" dirty="0"/>
              <a:t> High Availability</a:t>
            </a:r>
          </a:p>
        </p:txBody>
      </p:sp>
      <p:sp>
        <p:nvSpPr>
          <p:cNvPr id="6" name="Text Placeholder 5"/>
          <p:cNvSpPr>
            <a:spLocks noGrp="1"/>
          </p:cNvSpPr>
          <p:nvPr>
            <p:ph type="body" sz="quarter" idx="15"/>
          </p:nvPr>
        </p:nvSpPr>
        <p:spPr/>
        <p:txBody>
          <a:bodyPr/>
          <a:lstStyle/>
          <a:p>
            <a:r>
              <a:rPr lang="en-US" dirty="0"/>
              <a:t>Uses </a:t>
            </a:r>
            <a:r>
              <a:rPr lang="en-US" dirty="0" err="1"/>
              <a:t>ZooKeeper</a:t>
            </a:r>
            <a:r>
              <a:rPr lang="en-US" dirty="0"/>
              <a:t> for leader election</a:t>
            </a:r>
          </a:p>
          <a:p>
            <a:r>
              <a:rPr lang="en-US" dirty="0"/>
              <a:t>Others are stand by nodes</a:t>
            </a:r>
          </a:p>
          <a:p>
            <a:r>
              <a:rPr lang="en-US" dirty="0"/>
              <a:t>On failure, a stand by will assume the primary role</a:t>
            </a:r>
          </a:p>
          <a:p>
            <a:r>
              <a:rPr lang="en-US" dirty="0"/>
              <a:t>When an </a:t>
            </a:r>
            <a:r>
              <a:rPr lang="en-US" dirty="0" err="1"/>
              <a:t>HMaster</a:t>
            </a:r>
            <a:r>
              <a:rPr lang="en-US" dirty="0"/>
              <a:t> node starts, it queries the </a:t>
            </a:r>
            <a:r>
              <a:rPr lang="en-US" dirty="0" err="1"/>
              <a:t>ZooKeeper</a:t>
            </a:r>
            <a:r>
              <a:rPr lang="en-US" dirty="0"/>
              <a:t> and if no other </a:t>
            </a:r>
            <a:r>
              <a:rPr lang="en-US" dirty="0" err="1"/>
              <a:t>HMasters</a:t>
            </a:r>
            <a:r>
              <a:rPr lang="en-US" dirty="0"/>
              <a:t> are running it will become the master, else it will be a stand by</a:t>
            </a:r>
          </a:p>
          <a:p>
            <a:endParaRPr lang="en-US" dirty="0"/>
          </a:p>
        </p:txBody>
      </p:sp>
    </p:spTree>
    <p:extLst>
      <p:ext uri="{BB962C8B-B14F-4D97-AF65-F5344CB8AC3E}">
        <p14:creationId xmlns:p14="http://schemas.microsoft.com/office/powerpoint/2010/main" val="375650434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HBase</a:t>
            </a:r>
            <a:r>
              <a:rPr lang="en-US" dirty="0"/>
              <a:t> Read High Availability</a:t>
            </a:r>
          </a:p>
        </p:txBody>
      </p:sp>
      <p:sp>
        <p:nvSpPr>
          <p:cNvPr id="6" name="Text Placeholder 5"/>
          <p:cNvSpPr>
            <a:spLocks noGrp="1"/>
          </p:cNvSpPr>
          <p:nvPr>
            <p:ph type="body" sz="quarter" idx="15"/>
          </p:nvPr>
        </p:nvSpPr>
        <p:spPr>
          <a:xfrm>
            <a:off x="414000" y="1544760"/>
            <a:ext cx="10164353" cy="4546800"/>
          </a:xfrm>
        </p:spPr>
        <p:txBody>
          <a:bodyPr/>
          <a:lstStyle/>
          <a:p>
            <a:r>
              <a:rPr lang="en-US" dirty="0"/>
              <a:t>Data is held in a primary Region and one or more replicas</a:t>
            </a:r>
          </a:p>
          <a:p>
            <a:r>
              <a:rPr lang="en-US" dirty="0"/>
              <a:t>Any of these can server reads, but writes only go to the primary</a:t>
            </a:r>
          </a:p>
          <a:p>
            <a:r>
              <a:rPr lang="en-US" dirty="0"/>
              <a:t>Replicas then receive updates (this means that data in replicas can be stale)</a:t>
            </a:r>
          </a:p>
          <a:p>
            <a:endParaRPr lang="en-US" dirty="0"/>
          </a:p>
          <a:p>
            <a:r>
              <a:rPr lang="en-US" dirty="0"/>
              <a:t>However the client decides whether they need strict consistency or if they will accept stale data (all results indicate if they are the latest or stale)</a:t>
            </a:r>
          </a:p>
          <a:p>
            <a:endParaRPr lang="en-US" dirty="0"/>
          </a:p>
        </p:txBody>
      </p:sp>
    </p:spTree>
    <p:extLst>
      <p:ext uri="{BB962C8B-B14F-4D97-AF65-F5344CB8AC3E}">
        <p14:creationId xmlns:p14="http://schemas.microsoft.com/office/powerpoint/2010/main" val="242657143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Operations</a:t>
            </a:r>
          </a:p>
        </p:txBody>
      </p:sp>
      <p:sp>
        <p:nvSpPr>
          <p:cNvPr id="6" name="Text Placeholder 5"/>
          <p:cNvSpPr>
            <a:spLocks noGrp="1"/>
          </p:cNvSpPr>
          <p:nvPr>
            <p:ph type="body" sz="quarter" idx="15"/>
          </p:nvPr>
        </p:nvSpPr>
        <p:spPr/>
        <p:txBody>
          <a:bodyPr/>
          <a:lstStyle/>
          <a:p>
            <a:r>
              <a:rPr lang="en-US" dirty="0" err="1"/>
              <a:t>HBase</a:t>
            </a:r>
            <a:r>
              <a:rPr lang="en-US" dirty="0"/>
              <a:t> allows you to interact with your data</a:t>
            </a:r>
          </a:p>
          <a:p>
            <a:endParaRPr lang="en-US" dirty="0"/>
          </a:p>
          <a:p>
            <a:r>
              <a:rPr lang="en-US" dirty="0"/>
              <a:t>Put – add data to a table</a:t>
            </a:r>
          </a:p>
          <a:p>
            <a:r>
              <a:rPr lang="en-US" dirty="0"/>
              <a:t>Get – retrieve data from a table using key(s)</a:t>
            </a:r>
          </a:p>
          <a:p>
            <a:r>
              <a:rPr lang="en-US" dirty="0"/>
              <a:t>Delete – remove data from a table</a:t>
            </a:r>
          </a:p>
          <a:p>
            <a:r>
              <a:rPr lang="en-US" dirty="0"/>
              <a:t>Scan – retrieve data where key(s) are unknown</a:t>
            </a:r>
          </a:p>
          <a:p>
            <a:endParaRPr lang="en-US" dirty="0"/>
          </a:p>
          <a:p>
            <a:r>
              <a:rPr lang="en-US" dirty="0"/>
              <a:t>Does not support SQL</a:t>
            </a:r>
            <a:r>
              <a:rPr lang="en-US" dirty="0">
                <a:solidFill>
                  <a:srgbClr val="004F9F"/>
                </a:solidFill>
              </a:rPr>
              <a:t>*</a:t>
            </a:r>
            <a:endParaRPr lang="en-US" dirty="0"/>
          </a:p>
          <a:p>
            <a:endParaRPr lang="en-US" dirty="0"/>
          </a:p>
        </p:txBody>
      </p:sp>
    </p:spTree>
    <p:extLst>
      <p:ext uri="{BB962C8B-B14F-4D97-AF65-F5344CB8AC3E}">
        <p14:creationId xmlns:p14="http://schemas.microsoft.com/office/powerpoint/2010/main" val="14644422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Operations</a:t>
            </a:r>
          </a:p>
        </p:txBody>
      </p:sp>
      <p:sp>
        <p:nvSpPr>
          <p:cNvPr id="6" name="Text Placeholder 5"/>
          <p:cNvSpPr>
            <a:spLocks noGrp="1"/>
          </p:cNvSpPr>
          <p:nvPr>
            <p:ph type="body" sz="quarter" idx="15"/>
          </p:nvPr>
        </p:nvSpPr>
        <p:spPr/>
        <p:txBody>
          <a:bodyPr/>
          <a:lstStyle/>
          <a:p>
            <a:r>
              <a:rPr lang="en-US" dirty="0"/>
              <a:t>Writes</a:t>
            </a:r>
          </a:p>
          <a:p>
            <a:endParaRPr lang="en-US" dirty="0"/>
          </a:p>
          <a:p>
            <a:r>
              <a:rPr lang="en-US" dirty="0"/>
              <a:t>First written to an in memory store called a ‘</a:t>
            </a:r>
            <a:r>
              <a:rPr lang="en-US" dirty="0" err="1"/>
              <a:t>memstore</a:t>
            </a:r>
            <a:r>
              <a:rPr lang="en-US" dirty="0"/>
              <a:t>’</a:t>
            </a:r>
          </a:p>
          <a:p>
            <a:r>
              <a:rPr lang="en-US" dirty="0"/>
              <a:t>Then written to a log file called a Write Ahead Log (WAL) for durability</a:t>
            </a:r>
          </a:p>
          <a:p>
            <a:r>
              <a:rPr lang="en-US" dirty="0"/>
              <a:t>Once the </a:t>
            </a:r>
            <a:r>
              <a:rPr lang="en-US" dirty="0" err="1"/>
              <a:t>memstore</a:t>
            </a:r>
            <a:r>
              <a:rPr lang="en-US" dirty="0"/>
              <a:t> reaches a configured size, data is flushed to a ‘</a:t>
            </a:r>
            <a:r>
              <a:rPr lang="en-US" dirty="0" err="1"/>
              <a:t>storefile</a:t>
            </a:r>
            <a:r>
              <a:rPr lang="en-US" dirty="0"/>
              <a:t>’ on disk</a:t>
            </a:r>
          </a:p>
          <a:p>
            <a:endParaRPr lang="en-US" dirty="0"/>
          </a:p>
          <a:p>
            <a:r>
              <a:rPr lang="en-US" dirty="0" err="1"/>
              <a:t>Storefiles</a:t>
            </a:r>
            <a:r>
              <a:rPr lang="en-US" dirty="0"/>
              <a:t> are then merged together as new ones are made – this is called ‘compaction’ of which different types exist</a:t>
            </a:r>
          </a:p>
          <a:p>
            <a:endParaRPr lang="en-US" dirty="0"/>
          </a:p>
        </p:txBody>
      </p:sp>
    </p:spTree>
    <p:extLst>
      <p:ext uri="{BB962C8B-B14F-4D97-AF65-F5344CB8AC3E}">
        <p14:creationId xmlns:p14="http://schemas.microsoft.com/office/powerpoint/2010/main" val="307463669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r>
              <a:rPr lang="en-US" dirty="0"/>
              <a:t>Delete</a:t>
            </a:r>
          </a:p>
          <a:p>
            <a:pPr lvl="1"/>
            <a:r>
              <a:rPr lang="en-US" dirty="0"/>
              <a:t>Actually a version of put</a:t>
            </a:r>
          </a:p>
          <a:p>
            <a:pPr lvl="1"/>
            <a:r>
              <a:rPr lang="en-US" dirty="0" err="1"/>
              <a:t>deleteall</a:t>
            </a:r>
            <a:r>
              <a:rPr lang="en-US" dirty="0"/>
              <a:t> ‘users’, ‘9’</a:t>
            </a:r>
          </a:p>
          <a:p>
            <a:pPr lvl="1"/>
            <a:r>
              <a:rPr lang="en-US" dirty="0"/>
              <a:t>Delete all cells as per the specifications</a:t>
            </a:r>
          </a:p>
          <a:p>
            <a:endParaRPr lang="en-US" dirty="0"/>
          </a:p>
        </p:txBody>
      </p:sp>
      <p:sp>
        <p:nvSpPr>
          <p:cNvPr id="5" name="Title 4"/>
          <p:cNvSpPr>
            <a:spLocks noGrp="1"/>
          </p:cNvSpPr>
          <p:nvPr>
            <p:ph type="title"/>
          </p:nvPr>
        </p:nvSpPr>
        <p:spPr/>
        <p:txBody>
          <a:bodyPr>
            <a:normAutofit/>
          </a:bodyPr>
          <a:lstStyle/>
          <a:p>
            <a:r>
              <a:rPr lang="en-US" dirty="0"/>
              <a:t>Operations</a:t>
            </a:r>
          </a:p>
        </p:txBody>
      </p:sp>
      <p:sp>
        <p:nvSpPr>
          <p:cNvPr id="8" name="Content Placeholder 7"/>
          <p:cNvSpPr>
            <a:spLocks noGrp="1"/>
          </p:cNvSpPr>
          <p:nvPr>
            <p:ph sz="quarter" idx="15"/>
          </p:nvPr>
        </p:nvSpPr>
        <p:spPr/>
        <p:txBody>
          <a:bodyPr/>
          <a:lstStyle/>
          <a:p>
            <a:r>
              <a:rPr lang="en-US" dirty="0"/>
              <a:t>Get</a:t>
            </a:r>
          </a:p>
          <a:p>
            <a:pPr lvl="1"/>
            <a:r>
              <a:rPr lang="en-US" dirty="0"/>
              <a:t>Retrieves a single cell, all cells with a matching row key, or all cells with a matching row key in the same column family</a:t>
            </a:r>
          </a:p>
          <a:p>
            <a:pPr lvl="1"/>
            <a:r>
              <a:rPr lang="en-US" dirty="0"/>
              <a:t>get ‘users’, ‘1’</a:t>
            </a:r>
          </a:p>
          <a:p>
            <a:pPr lvl="1"/>
            <a:r>
              <a:rPr lang="en-US" dirty="0"/>
              <a:t>It returns a single row, essentially</a:t>
            </a:r>
          </a:p>
          <a:p>
            <a:endParaRPr lang="en-US" dirty="0"/>
          </a:p>
        </p:txBody>
      </p:sp>
    </p:spTree>
    <p:extLst>
      <p:ext uri="{BB962C8B-B14F-4D97-AF65-F5344CB8AC3E}">
        <p14:creationId xmlns:p14="http://schemas.microsoft.com/office/powerpoint/2010/main" val="64668052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Operations</a:t>
            </a:r>
          </a:p>
        </p:txBody>
      </p:sp>
      <p:sp>
        <p:nvSpPr>
          <p:cNvPr id="6" name="Text Placeholder 5"/>
          <p:cNvSpPr>
            <a:spLocks noGrp="1"/>
          </p:cNvSpPr>
          <p:nvPr>
            <p:ph type="body" sz="quarter" idx="15"/>
          </p:nvPr>
        </p:nvSpPr>
        <p:spPr/>
        <p:txBody>
          <a:bodyPr/>
          <a:lstStyle/>
          <a:p>
            <a:r>
              <a:rPr lang="en-US" dirty="0"/>
              <a:t>Put</a:t>
            </a:r>
          </a:p>
          <a:p>
            <a:pPr lvl="1"/>
            <a:r>
              <a:rPr lang="en-US" dirty="0"/>
              <a:t>Inserts a new version of a cell</a:t>
            </a:r>
          </a:p>
          <a:p>
            <a:endParaRPr lang="en-US" dirty="0"/>
          </a:p>
          <a:p>
            <a:r>
              <a:rPr lang="en-US" dirty="0"/>
              <a:t>Scan</a:t>
            </a:r>
          </a:p>
          <a:p>
            <a:pPr lvl="1"/>
            <a:r>
              <a:rPr lang="en-US" dirty="0"/>
              <a:t>The whole table, or section of (starting and ending at given keys), row by row</a:t>
            </a:r>
          </a:p>
          <a:p>
            <a:pPr lvl="1"/>
            <a:r>
              <a:rPr lang="en-US" dirty="0"/>
              <a:t>scan ‘users’</a:t>
            </a:r>
          </a:p>
          <a:p>
            <a:pPr lvl="1"/>
            <a:r>
              <a:rPr lang="en-US" dirty="0"/>
              <a:t>Expensive</a:t>
            </a:r>
          </a:p>
          <a:p>
            <a:endParaRPr lang="en-US" dirty="0"/>
          </a:p>
        </p:txBody>
      </p:sp>
    </p:spTree>
    <p:extLst>
      <p:ext uri="{BB962C8B-B14F-4D97-AF65-F5344CB8AC3E}">
        <p14:creationId xmlns:p14="http://schemas.microsoft.com/office/powerpoint/2010/main" val="160702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Apache </a:t>
            </a:r>
            <a:r>
              <a:rPr lang="en-GB" dirty="0" err="1"/>
              <a:t>Ambari</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6584704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Command Line Interface</a:t>
            </a:r>
          </a:p>
        </p:txBody>
      </p:sp>
      <p:sp>
        <p:nvSpPr>
          <p:cNvPr id="6" name="Text Placeholder 5"/>
          <p:cNvSpPr>
            <a:spLocks noGrp="1"/>
          </p:cNvSpPr>
          <p:nvPr>
            <p:ph type="body" sz="quarter" idx="15"/>
          </p:nvPr>
        </p:nvSpPr>
        <p:spPr/>
        <p:txBody>
          <a:bodyPr/>
          <a:lstStyle/>
          <a:p>
            <a:r>
              <a:rPr lang="en-US" dirty="0" err="1"/>
              <a:t>HBase</a:t>
            </a:r>
            <a:r>
              <a:rPr lang="en-US" dirty="0"/>
              <a:t> has a CLI you can use to interact with it</a:t>
            </a:r>
          </a:p>
          <a:p>
            <a:r>
              <a:rPr lang="en-US" dirty="0"/>
              <a:t>Range of commands available</a:t>
            </a:r>
          </a:p>
          <a:p>
            <a:pPr lvl="1"/>
            <a:r>
              <a:rPr lang="en-US" dirty="0"/>
              <a:t>General</a:t>
            </a:r>
          </a:p>
          <a:p>
            <a:pPr lvl="1"/>
            <a:r>
              <a:rPr lang="en-US" dirty="0"/>
              <a:t>Table management</a:t>
            </a:r>
          </a:p>
          <a:p>
            <a:pPr lvl="1"/>
            <a:r>
              <a:rPr lang="en-US" dirty="0"/>
              <a:t>Data manipulation</a:t>
            </a:r>
          </a:p>
          <a:p>
            <a:pPr lvl="1"/>
            <a:r>
              <a:rPr lang="en-US" dirty="0"/>
              <a:t>Surgery tools</a:t>
            </a:r>
          </a:p>
          <a:p>
            <a:pPr lvl="1"/>
            <a:r>
              <a:rPr lang="en-US" dirty="0"/>
              <a:t>Cluster replication tools</a:t>
            </a:r>
          </a:p>
          <a:p>
            <a:pPr lvl="1"/>
            <a:r>
              <a:rPr lang="en-US" dirty="0"/>
              <a:t>Security tools</a:t>
            </a:r>
          </a:p>
          <a:p>
            <a:r>
              <a:rPr lang="en-US" dirty="0"/>
              <a:t>./bin/</a:t>
            </a:r>
            <a:r>
              <a:rPr lang="en-US" dirty="0" err="1"/>
              <a:t>hbase</a:t>
            </a:r>
            <a:r>
              <a:rPr lang="en-US" dirty="0"/>
              <a:t> shell</a:t>
            </a:r>
          </a:p>
          <a:p>
            <a:endParaRPr lang="en-US" dirty="0"/>
          </a:p>
        </p:txBody>
      </p:sp>
    </p:spTree>
    <p:extLst>
      <p:ext uri="{BB962C8B-B14F-4D97-AF65-F5344CB8AC3E}">
        <p14:creationId xmlns:p14="http://schemas.microsoft.com/office/powerpoint/2010/main" val="33761883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General</a:t>
            </a:r>
          </a:p>
        </p:txBody>
      </p:sp>
      <p:sp>
        <p:nvSpPr>
          <p:cNvPr id="6" name="Text Placeholder 5"/>
          <p:cNvSpPr>
            <a:spLocks noGrp="1"/>
          </p:cNvSpPr>
          <p:nvPr>
            <p:ph type="body" sz="quarter" idx="15"/>
          </p:nvPr>
        </p:nvSpPr>
        <p:spPr/>
        <p:txBody>
          <a:bodyPr/>
          <a:lstStyle/>
          <a:p>
            <a:r>
              <a:rPr lang="en-US" dirty="0"/>
              <a:t>status - Shows status of coprocessor</a:t>
            </a:r>
          </a:p>
          <a:p>
            <a:pPr lvl="1"/>
            <a:r>
              <a:rPr lang="en-US" dirty="0" err="1"/>
              <a:t>hbase</a:t>
            </a:r>
            <a:r>
              <a:rPr lang="en-US" dirty="0"/>
              <a:t>&gt; status ‘summary’</a:t>
            </a:r>
          </a:p>
          <a:p>
            <a:endParaRPr lang="en-US" dirty="0"/>
          </a:p>
          <a:p>
            <a:r>
              <a:rPr lang="en-US" dirty="0"/>
              <a:t>version – shows </a:t>
            </a:r>
            <a:r>
              <a:rPr lang="en-US" dirty="0" err="1"/>
              <a:t>HBase</a:t>
            </a:r>
            <a:r>
              <a:rPr lang="en-US" dirty="0"/>
              <a:t> version</a:t>
            </a:r>
          </a:p>
          <a:p>
            <a:pPr lvl="1"/>
            <a:r>
              <a:rPr lang="en-US" dirty="0" err="1"/>
              <a:t>hbase</a:t>
            </a:r>
            <a:r>
              <a:rPr lang="en-US" dirty="0"/>
              <a:t>&gt; version</a:t>
            </a:r>
          </a:p>
          <a:p>
            <a:endParaRPr lang="en-US" dirty="0"/>
          </a:p>
          <a:p>
            <a:r>
              <a:rPr lang="en-US" dirty="0" err="1"/>
              <a:t>whoami</a:t>
            </a:r>
            <a:r>
              <a:rPr lang="en-US" dirty="0"/>
              <a:t> – shows current user</a:t>
            </a:r>
          </a:p>
          <a:p>
            <a:pPr lvl="1"/>
            <a:r>
              <a:rPr lang="en-US" dirty="0" err="1"/>
              <a:t>hbase</a:t>
            </a:r>
            <a:r>
              <a:rPr lang="en-US" dirty="0"/>
              <a:t>&gt; </a:t>
            </a:r>
            <a:r>
              <a:rPr lang="en-US" dirty="0" err="1"/>
              <a:t>whoami</a:t>
            </a:r>
            <a:endParaRPr lang="en-US" dirty="0"/>
          </a:p>
          <a:p>
            <a:endParaRPr lang="en-US" dirty="0"/>
          </a:p>
        </p:txBody>
      </p:sp>
    </p:spTree>
    <p:extLst>
      <p:ext uri="{BB962C8B-B14F-4D97-AF65-F5344CB8AC3E}">
        <p14:creationId xmlns:p14="http://schemas.microsoft.com/office/powerpoint/2010/main" val="243269401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373D6E-3B2A-4FF5-BAAF-EB95D5ADAB90}"/>
              </a:ext>
            </a:extLst>
          </p:cNvPr>
          <p:cNvSpPr>
            <a:spLocks noGrp="1"/>
          </p:cNvSpPr>
          <p:nvPr>
            <p:ph type="body" sz="quarter" idx="15"/>
          </p:nvPr>
        </p:nvSpPr>
        <p:spPr/>
        <p:txBody>
          <a:bodyPr/>
          <a:lstStyle/>
          <a:p>
            <a:r>
              <a:rPr lang="en-GB" dirty="0"/>
              <a:t>Alternative way to use </a:t>
            </a:r>
            <a:r>
              <a:rPr lang="en-GB" dirty="0" err="1"/>
              <a:t>Hbase</a:t>
            </a:r>
            <a:endParaRPr lang="en-GB" dirty="0"/>
          </a:p>
          <a:p>
            <a:r>
              <a:rPr lang="en-GB" dirty="0"/>
              <a:t>Forgoes MapReduce for an SQL interface</a:t>
            </a:r>
          </a:p>
          <a:p>
            <a:r>
              <a:rPr lang="en-GB" dirty="0"/>
              <a:t>SQL statements are converted into native API calls</a:t>
            </a:r>
          </a:p>
          <a:p>
            <a:r>
              <a:rPr lang="en-GB" dirty="0"/>
              <a:t>Began as a Salesforce project – open sources in 2014</a:t>
            </a:r>
          </a:p>
          <a:p>
            <a:r>
              <a:rPr lang="en-GB" dirty="0"/>
              <a:t>Yet another reason why MapReduce has fallen out of favour</a:t>
            </a:r>
          </a:p>
        </p:txBody>
      </p:sp>
      <p:sp>
        <p:nvSpPr>
          <p:cNvPr id="3" name="Title 2">
            <a:extLst>
              <a:ext uri="{FF2B5EF4-FFF2-40B4-BE49-F238E27FC236}">
                <a16:creationId xmlns:a16="http://schemas.microsoft.com/office/drawing/2014/main" id="{C0DA05AA-D23E-49C4-AC9E-7BEA01F3EB8E}"/>
              </a:ext>
            </a:extLst>
          </p:cNvPr>
          <p:cNvSpPr>
            <a:spLocks noGrp="1"/>
          </p:cNvSpPr>
          <p:nvPr>
            <p:ph type="title"/>
          </p:nvPr>
        </p:nvSpPr>
        <p:spPr/>
        <p:txBody>
          <a:bodyPr/>
          <a:lstStyle/>
          <a:p>
            <a:r>
              <a:rPr lang="en-GB" dirty="0"/>
              <a:t>Apache Phoenix</a:t>
            </a:r>
          </a:p>
        </p:txBody>
      </p:sp>
    </p:spTree>
    <p:extLst>
      <p:ext uri="{BB962C8B-B14F-4D97-AF65-F5344CB8AC3E}">
        <p14:creationId xmlns:p14="http://schemas.microsoft.com/office/powerpoint/2010/main" val="40353691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Ambari</a:t>
            </a:r>
            <a:r>
              <a:rPr lang="en-US" dirty="0"/>
              <a:t> Server</a:t>
            </a:r>
          </a:p>
        </p:txBody>
      </p:sp>
      <p:sp>
        <p:nvSpPr>
          <p:cNvPr id="6" name="Text Placeholder 5"/>
          <p:cNvSpPr>
            <a:spLocks noGrp="1"/>
          </p:cNvSpPr>
          <p:nvPr>
            <p:ph type="body" sz="quarter" idx="15"/>
          </p:nvPr>
        </p:nvSpPr>
        <p:spPr/>
        <p:txBody>
          <a:bodyPr/>
          <a:lstStyle/>
          <a:p>
            <a:pPr marL="366332" indent="-366332"/>
            <a:r>
              <a:rPr lang="en-GB" dirty="0"/>
              <a:t>The collection point for data from across the cluster</a:t>
            </a:r>
          </a:p>
          <a:p>
            <a:pPr marL="366332" indent="-366332"/>
            <a:r>
              <a:rPr lang="en-GB" dirty="0"/>
              <a:t>Relies on a database that maintains cluster topology, configuration information, and user and group information</a:t>
            </a:r>
          </a:p>
          <a:p>
            <a:pPr marL="366332" indent="-366332"/>
            <a:r>
              <a:rPr lang="en-GB" dirty="0"/>
              <a:t>Cluster nodes have </a:t>
            </a:r>
            <a:r>
              <a:rPr lang="en-GB" dirty="0" err="1"/>
              <a:t>Ambari</a:t>
            </a:r>
            <a:r>
              <a:rPr lang="en-GB" dirty="0"/>
              <a:t> Agent enabling the server to monitor and control</a:t>
            </a:r>
          </a:p>
          <a:p>
            <a:pPr marL="366332" indent="-366332"/>
            <a:r>
              <a:rPr lang="en-GB" dirty="0"/>
              <a:t>Web UI at &lt;</a:t>
            </a:r>
            <a:r>
              <a:rPr lang="en-GB" dirty="0" err="1"/>
              <a:t>server_host_ip</a:t>
            </a:r>
            <a:r>
              <a:rPr lang="en-GB" dirty="0"/>
              <a:t>&gt;:8080</a:t>
            </a:r>
          </a:p>
          <a:p>
            <a:endParaRPr lang="en-US" dirty="0"/>
          </a:p>
        </p:txBody>
      </p:sp>
    </p:spTree>
    <p:extLst>
      <p:ext uri="{BB962C8B-B14F-4D97-AF65-F5344CB8AC3E}">
        <p14:creationId xmlns:p14="http://schemas.microsoft.com/office/powerpoint/2010/main" val="3993817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Users and groups</a:t>
            </a:r>
          </a:p>
        </p:txBody>
      </p:sp>
      <p:sp>
        <p:nvSpPr>
          <p:cNvPr id="6" name="Text Placeholder 5"/>
          <p:cNvSpPr>
            <a:spLocks noGrp="1"/>
          </p:cNvSpPr>
          <p:nvPr>
            <p:ph type="body" sz="quarter" idx="15"/>
          </p:nvPr>
        </p:nvSpPr>
        <p:spPr/>
        <p:txBody>
          <a:bodyPr/>
          <a:lstStyle/>
          <a:p>
            <a:r>
              <a:rPr lang="en-US" dirty="0" err="1"/>
              <a:t>Ambari</a:t>
            </a:r>
            <a:r>
              <a:rPr lang="en-US" dirty="0"/>
              <a:t> </a:t>
            </a:r>
            <a:r>
              <a:rPr lang="en-US" dirty="0" err="1"/>
              <a:t>vs</a:t>
            </a:r>
            <a:r>
              <a:rPr lang="en-US" dirty="0"/>
              <a:t> </a:t>
            </a:r>
            <a:r>
              <a:rPr lang="en-US" dirty="0" err="1"/>
              <a:t>Hadoop</a:t>
            </a:r>
            <a:endParaRPr lang="en-US" dirty="0"/>
          </a:p>
          <a:p>
            <a:r>
              <a:rPr lang="en-US" dirty="0" err="1"/>
              <a:t>Ambari</a:t>
            </a:r>
            <a:r>
              <a:rPr lang="en-US" dirty="0"/>
              <a:t> user privileges set up in web portal with log ins, stored in database</a:t>
            </a:r>
          </a:p>
          <a:p>
            <a:r>
              <a:rPr lang="en-US" dirty="0" err="1"/>
              <a:t>Hadoop</a:t>
            </a:r>
            <a:r>
              <a:rPr lang="en-US" dirty="0"/>
              <a:t> users can be stored in database or Linux /</a:t>
            </a:r>
            <a:r>
              <a:rPr lang="en-US" dirty="0" err="1"/>
              <a:t>etc</a:t>
            </a:r>
            <a:r>
              <a:rPr lang="en-US" dirty="0"/>
              <a:t>/</a:t>
            </a:r>
            <a:r>
              <a:rPr lang="en-US" dirty="0" err="1"/>
              <a:t>passwd</a:t>
            </a:r>
            <a:r>
              <a:rPr lang="en-US" dirty="0"/>
              <a:t> file</a:t>
            </a:r>
          </a:p>
          <a:p>
            <a:r>
              <a:rPr lang="en-US" dirty="0"/>
              <a:t>Different parts of </a:t>
            </a:r>
            <a:r>
              <a:rPr lang="en-US" dirty="0" err="1"/>
              <a:t>Hadoop</a:t>
            </a:r>
            <a:r>
              <a:rPr lang="en-US" dirty="0"/>
              <a:t> may have different permissions</a:t>
            </a:r>
          </a:p>
          <a:p>
            <a:r>
              <a:rPr lang="en-US" dirty="0" err="1"/>
              <a:t>Hadoop</a:t>
            </a:r>
            <a:r>
              <a:rPr lang="en-US" dirty="0"/>
              <a:t> services are run under the ownership of a particular Linux account</a:t>
            </a:r>
          </a:p>
          <a:p>
            <a:endParaRPr lang="en-US" dirty="0"/>
          </a:p>
        </p:txBody>
      </p:sp>
    </p:spTree>
    <p:extLst>
      <p:ext uri="{BB962C8B-B14F-4D97-AF65-F5344CB8AC3E}">
        <p14:creationId xmlns:p14="http://schemas.microsoft.com/office/powerpoint/2010/main" val="26299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Ambari</a:t>
            </a:r>
            <a:r>
              <a:rPr lang="en-US" dirty="0"/>
              <a:t> users and groups</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781192646"/>
              </p:ext>
            </p:extLst>
          </p:nvPr>
        </p:nvGraphicFramePr>
        <p:xfrm>
          <a:off x="493889" y="1653469"/>
          <a:ext cx="10922000" cy="3523488"/>
        </p:xfrm>
        <a:graphic>
          <a:graphicData uri="http://schemas.openxmlformats.org/drawingml/2006/table">
            <a:tbl>
              <a:tblPr firstRow="1" bandRow="1">
                <a:tableStyleId>{10A1B5D5-9B99-4C35-A422-299274C87663}</a:tableStyleId>
              </a:tblPr>
              <a:tblGrid>
                <a:gridCol w="2906889">
                  <a:extLst>
                    <a:ext uri="{9D8B030D-6E8A-4147-A177-3AD203B41FA5}">
                      <a16:colId xmlns:a16="http://schemas.microsoft.com/office/drawing/2014/main" val="1094783661"/>
                    </a:ext>
                  </a:extLst>
                </a:gridCol>
                <a:gridCol w="8015111">
                  <a:extLst>
                    <a:ext uri="{9D8B030D-6E8A-4147-A177-3AD203B41FA5}">
                      <a16:colId xmlns:a16="http://schemas.microsoft.com/office/drawing/2014/main" val="1442842635"/>
                    </a:ext>
                  </a:extLst>
                </a:gridCol>
              </a:tblGrid>
              <a:tr h="445008">
                <a:tc>
                  <a:txBody>
                    <a:bodyPr/>
                    <a:lstStyle/>
                    <a:p>
                      <a:r>
                        <a:rPr lang="en-GB" sz="1800" dirty="0"/>
                        <a:t>Permission type</a:t>
                      </a:r>
                    </a:p>
                  </a:txBody>
                  <a:tcPr marL="121920" marR="121920" marT="54864" marB="54864"/>
                </a:tc>
                <a:tc>
                  <a:txBody>
                    <a:bodyPr/>
                    <a:lstStyle/>
                    <a:p>
                      <a:r>
                        <a:rPr lang="en-GB" sz="1800" dirty="0"/>
                        <a:t>Privileges</a:t>
                      </a:r>
                    </a:p>
                  </a:txBody>
                  <a:tcPr marL="121920" marR="121920" marT="54864" marB="54864"/>
                </a:tc>
                <a:extLst>
                  <a:ext uri="{0D108BD9-81ED-4DB2-BD59-A6C34878D82A}">
                    <a16:rowId xmlns:a16="http://schemas.microsoft.com/office/drawing/2014/main" val="2109913361"/>
                  </a:ext>
                </a:extLst>
              </a:tr>
              <a:tr h="445008">
                <a:tc>
                  <a:txBody>
                    <a:bodyPr/>
                    <a:lstStyle/>
                    <a:p>
                      <a:r>
                        <a:rPr lang="en-GB" sz="1800" dirty="0"/>
                        <a:t>No permissions (default)</a:t>
                      </a:r>
                    </a:p>
                  </a:txBody>
                  <a:tcPr marL="121920" marR="121920" marT="54864" marB="54864"/>
                </a:tc>
                <a:tc>
                  <a:txBody>
                    <a:bodyPr/>
                    <a:lstStyle/>
                    <a:p>
                      <a:r>
                        <a:rPr lang="en-GB" sz="1800" dirty="0"/>
                        <a:t>Log in permitted, but no</a:t>
                      </a:r>
                      <a:r>
                        <a:rPr lang="en-GB" sz="1800" baseline="0" dirty="0"/>
                        <a:t> access to info</a:t>
                      </a:r>
                      <a:endParaRPr lang="en-GB" sz="1800" dirty="0"/>
                    </a:p>
                  </a:txBody>
                  <a:tcPr marL="121920" marR="121920" marT="54864" marB="54864"/>
                </a:tc>
                <a:extLst>
                  <a:ext uri="{0D108BD9-81ED-4DB2-BD59-A6C34878D82A}">
                    <a16:rowId xmlns:a16="http://schemas.microsoft.com/office/drawing/2014/main" val="2458549191"/>
                  </a:ext>
                </a:extLst>
              </a:tr>
              <a:tr h="768096">
                <a:tc>
                  <a:txBody>
                    <a:bodyPr/>
                    <a:lstStyle/>
                    <a:p>
                      <a:r>
                        <a:rPr lang="en-GB" sz="1800" dirty="0"/>
                        <a:t>Read only</a:t>
                      </a:r>
                    </a:p>
                  </a:txBody>
                  <a:tcPr marL="121920" marR="121920" marT="54864" marB="54864"/>
                </a:tc>
                <a:tc>
                  <a:txBody>
                    <a:bodyPr/>
                    <a:lstStyle/>
                    <a:p>
                      <a:r>
                        <a:rPr lang="en-GB" sz="1800" dirty="0"/>
                        <a:t>Log in, can view services</a:t>
                      </a:r>
                      <a:r>
                        <a:rPr lang="en-GB" sz="1800" baseline="0" dirty="0"/>
                        <a:t> and configurations but cannot modify</a:t>
                      </a:r>
                      <a:endParaRPr lang="en-GB" sz="1800" dirty="0"/>
                    </a:p>
                  </a:txBody>
                  <a:tcPr marL="121920" marR="121920" marT="54864" marB="54864"/>
                </a:tc>
                <a:extLst>
                  <a:ext uri="{0D108BD9-81ED-4DB2-BD59-A6C34878D82A}">
                    <a16:rowId xmlns:a16="http://schemas.microsoft.com/office/drawing/2014/main" val="9878753"/>
                  </a:ext>
                </a:extLst>
              </a:tr>
              <a:tr h="768096">
                <a:tc>
                  <a:txBody>
                    <a:bodyPr/>
                    <a:lstStyle/>
                    <a:p>
                      <a:r>
                        <a:rPr lang="en-GB" sz="1800" dirty="0"/>
                        <a:t>Operator</a:t>
                      </a:r>
                    </a:p>
                  </a:txBody>
                  <a:tcPr marL="121920" marR="121920" marT="54864" marB="54864"/>
                </a:tc>
                <a:tc>
                  <a:txBody>
                    <a:bodyPr/>
                    <a:lstStyle/>
                    <a:p>
                      <a:r>
                        <a:rPr lang="en-GB" sz="1800" dirty="0"/>
                        <a:t>Log in, may start, restart, stop, and add new services, can modify or revert configurations</a:t>
                      </a:r>
                    </a:p>
                  </a:txBody>
                  <a:tcPr marL="121920" marR="121920" marT="54864" marB="54864"/>
                </a:tc>
                <a:extLst>
                  <a:ext uri="{0D108BD9-81ED-4DB2-BD59-A6C34878D82A}">
                    <a16:rowId xmlns:a16="http://schemas.microsoft.com/office/drawing/2014/main" val="743550806"/>
                  </a:ext>
                </a:extLst>
              </a:tr>
              <a:tr h="1097280">
                <a:tc>
                  <a:txBody>
                    <a:bodyPr/>
                    <a:lstStyle/>
                    <a:p>
                      <a:r>
                        <a:rPr lang="en-GB" sz="1800" dirty="0"/>
                        <a:t>Admin</a:t>
                      </a:r>
                    </a:p>
                  </a:txBody>
                  <a:tcPr marL="121920" marR="121920" marT="54864" marB="54864"/>
                </a:tc>
                <a:tc>
                  <a:txBody>
                    <a:bodyPr/>
                    <a:lstStyle/>
                    <a:p>
                      <a:r>
                        <a:rPr lang="en-GB" sz="1800" dirty="0"/>
                        <a:t>Log in, full permissions for services and configurations, can</a:t>
                      </a:r>
                      <a:r>
                        <a:rPr lang="en-GB" sz="1800" baseline="0" dirty="0"/>
                        <a:t> manage user and group accounts and change permissions</a:t>
                      </a:r>
                      <a:endParaRPr lang="en-GB" sz="1800" dirty="0"/>
                    </a:p>
                  </a:txBody>
                  <a:tcPr marL="121920" marR="121920" marT="54864" marB="54864"/>
                </a:tc>
                <a:extLst>
                  <a:ext uri="{0D108BD9-81ED-4DB2-BD59-A6C34878D82A}">
                    <a16:rowId xmlns:a16="http://schemas.microsoft.com/office/drawing/2014/main" val="3582331422"/>
                  </a:ext>
                </a:extLst>
              </a:tr>
            </a:tbl>
          </a:graphicData>
        </a:graphic>
      </p:graphicFrame>
      <p:sp>
        <p:nvSpPr>
          <p:cNvPr id="6" name="TextBox 5"/>
          <p:cNvSpPr txBox="1"/>
          <p:nvPr/>
        </p:nvSpPr>
        <p:spPr>
          <a:xfrm>
            <a:off x="492915" y="5373404"/>
            <a:ext cx="11085959" cy="303037"/>
          </a:xfrm>
          <a:prstGeom prst="rect">
            <a:avLst/>
          </a:prstGeom>
          <a:noFill/>
        </p:spPr>
        <p:txBody>
          <a:bodyPr wrap="square" lIns="117226" tIns="58613" rIns="117226" bIns="58613" rtlCol="0">
            <a:spAutoFit/>
          </a:bodyPr>
          <a:lstStyle/>
          <a:p>
            <a:r>
              <a:rPr lang="en-GB" sz="1200" dirty="0"/>
              <a:t>You can also create </a:t>
            </a:r>
            <a:r>
              <a:rPr lang="en-GB" sz="1200" dirty="0" err="1"/>
              <a:t>Ambari</a:t>
            </a:r>
            <a:r>
              <a:rPr lang="en-GB" sz="1200" dirty="0"/>
              <a:t> Views, a custom tool to provide a certain view of the cluster, to which certain users or groups may be assigned access</a:t>
            </a:r>
          </a:p>
        </p:txBody>
      </p:sp>
    </p:spTree>
    <p:extLst>
      <p:ext uri="{BB962C8B-B14F-4D97-AF65-F5344CB8AC3E}">
        <p14:creationId xmlns:p14="http://schemas.microsoft.com/office/powerpoint/2010/main" val="2433529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Ambari</a:t>
            </a:r>
            <a:r>
              <a:rPr lang="en-US" dirty="0"/>
              <a:t> admin</a:t>
            </a:r>
          </a:p>
        </p:txBody>
      </p:sp>
      <p:sp>
        <p:nvSpPr>
          <p:cNvPr id="7" name="Text Placeholder 6"/>
          <p:cNvSpPr>
            <a:spLocks noGrp="1"/>
          </p:cNvSpPr>
          <p:nvPr>
            <p:ph type="body" sz="quarter" idx="15"/>
          </p:nvPr>
        </p:nvSpPr>
        <p:spPr/>
        <p:txBody>
          <a:bodyPr/>
          <a:lstStyle/>
          <a:p>
            <a:r>
              <a:rPr lang="en-US" dirty="0"/>
              <a:t>Select ‘Manage </a:t>
            </a:r>
            <a:r>
              <a:rPr lang="en-US" dirty="0" err="1"/>
              <a:t>Ambari</a:t>
            </a:r>
            <a:r>
              <a:rPr lang="en-US" dirty="0"/>
              <a:t>’ on the admin drop down menu to manage users, groups, and permissions</a:t>
            </a:r>
          </a:p>
          <a:p>
            <a:r>
              <a:rPr lang="en-US" dirty="0"/>
              <a:t>Users</a:t>
            </a:r>
          </a:p>
          <a:p>
            <a:pPr lvl="1"/>
            <a:r>
              <a:rPr lang="en-US" dirty="0"/>
              <a:t>Active/Inactive means whether they can log in</a:t>
            </a:r>
          </a:p>
          <a:p>
            <a:r>
              <a:rPr lang="en-US" dirty="0"/>
              <a:t>Groups</a:t>
            </a:r>
          </a:p>
          <a:p>
            <a:pPr lvl="1"/>
            <a:r>
              <a:rPr lang="en-US" dirty="0"/>
              <a:t>Add users to groups on the group page</a:t>
            </a:r>
          </a:p>
          <a:p>
            <a:r>
              <a:rPr lang="en-US" dirty="0"/>
              <a:t>Permissions page to assign permissions to users and groups</a:t>
            </a:r>
          </a:p>
          <a:p>
            <a:pPr lvl="1"/>
            <a:r>
              <a:rPr lang="en-US" dirty="0"/>
              <a:t>Permissions are additive, that is, a user assigned read only permission who belongs to an operator group will have operator privileges</a:t>
            </a:r>
          </a:p>
          <a:p>
            <a:endParaRPr lang="en-US" dirty="0"/>
          </a:p>
        </p:txBody>
      </p:sp>
    </p:spTree>
    <p:extLst>
      <p:ext uri="{BB962C8B-B14F-4D97-AF65-F5344CB8AC3E}">
        <p14:creationId xmlns:p14="http://schemas.microsoft.com/office/powerpoint/2010/main" val="262963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Hadoop</a:t>
            </a:r>
            <a:r>
              <a:rPr lang="en-US" dirty="0"/>
              <a:t> Configuration Files</a:t>
            </a:r>
          </a:p>
        </p:txBody>
      </p:sp>
      <p:sp>
        <p:nvSpPr>
          <p:cNvPr id="6" name="Text Placeholder 5"/>
          <p:cNvSpPr>
            <a:spLocks noGrp="1"/>
          </p:cNvSpPr>
          <p:nvPr>
            <p:ph type="body" sz="quarter" idx="15"/>
          </p:nvPr>
        </p:nvSpPr>
        <p:spPr/>
        <p:txBody>
          <a:bodyPr/>
          <a:lstStyle/>
          <a:p>
            <a:r>
              <a:rPr lang="en-US" b="1" dirty="0"/>
              <a:t>core-</a:t>
            </a:r>
            <a:r>
              <a:rPr lang="en-US" b="1" dirty="0" err="1"/>
              <a:t>site.xml</a:t>
            </a:r>
            <a:r>
              <a:rPr lang="en-US" b="1" dirty="0"/>
              <a:t> </a:t>
            </a:r>
            <a:r>
              <a:rPr lang="en-US" dirty="0"/>
              <a:t>– core configuration used by a variety of components</a:t>
            </a:r>
          </a:p>
          <a:p>
            <a:r>
              <a:rPr lang="en-US" b="1" dirty="0" err="1"/>
              <a:t>hdfs-site.xml</a:t>
            </a:r>
            <a:r>
              <a:rPr lang="en-US" b="1" dirty="0"/>
              <a:t> </a:t>
            </a:r>
            <a:r>
              <a:rPr lang="en-US" dirty="0"/>
              <a:t>– HDFS configuration mostly used by </a:t>
            </a:r>
            <a:r>
              <a:rPr lang="en-US" dirty="0" err="1"/>
              <a:t>NameNodes</a:t>
            </a:r>
            <a:r>
              <a:rPr lang="en-US" dirty="0"/>
              <a:t>/</a:t>
            </a:r>
            <a:r>
              <a:rPr lang="en-US" dirty="0" err="1"/>
              <a:t>DataNodes</a:t>
            </a:r>
            <a:endParaRPr lang="en-US" dirty="0"/>
          </a:p>
          <a:p>
            <a:r>
              <a:rPr lang="en-US" b="1" dirty="0"/>
              <a:t>yarn-</a:t>
            </a:r>
            <a:r>
              <a:rPr lang="en-US" b="1" dirty="0" err="1"/>
              <a:t>site.xml</a:t>
            </a:r>
            <a:r>
              <a:rPr lang="en-US" b="1" dirty="0"/>
              <a:t> </a:t>
            </a:r>
            <a:r>
              <a:rPr lang="en-US" dirty="0"/>
              <a:t>– YARN configuration used by resource management</a:t>
            </a:r>
          </a:p>
          <a:p>
            <a:r>
              <a:rPr lang="en-US" b="1" dirty="0" err="1"/>
              <a:t>mapred-site.xml</a:t>
            </a:r>
            <a:r>
              <a:rPr lang="en-US" b="1" dirty="0"/>
              <a:t> </a:t>
            </a:r>
            <a:r>
              <a:rPr lang="en-US" dirty="0"/>
              <a:t>– </a:t>
            </a:r>
            <a:r>
              <a:rPr lang="en-US" dirty="0" err="1"/>
              <a:t>MapReduce</a:t>
            </a:r>
            <a:r>
              <a:rPr lang="en-US" dirty="0"/>
              <a:t> configuration</a:t>
            </a:r>
          </a:p>
          <a:p>
            <a:r>
              <a:rPr lang="en-US" b="1" dirty="0" err="1"/>
              <a:t>hadoop-env.sh</a:t>
            </a:r>
            <a:r>
              <a:rPr lang="en-US" b="1" dirty="0"/>
              <a:t> </a:t>
            </a:r>
            <a:r>
              <a:rPr lang="en-US" dirty="0"/>
              <a:t>– bash script file of environment variables used by various scripts and programs</a:t>
            </a:r>
          </a:p>
          <a:p>
            <a:r>
              <a:rPr lang="en-US" b="1" dirty="0"/>
              <a:t>log4j.properties</a:t>
            </a:r>
            <a:r>
              <a:rPr lang="en-US" dirty="0"/>
              <a:t> – Java system log file configuration</a:t>
            </a:r>
          </a:p>
          <a:p>
            <a:r>
              <a:rPr lang="en-US" b="1" dirty="0"/>
              <a:t>hadoop-metrics2.properties </a:t>
            </a:r>
            <a:r>
              <a:rPr lang="en-US" dirty="0"/>
              <a:t>– Java metrics publishing configuration</a:t>
            </a:r>
          </a:p>
          <a:p>
            <a:endParaRPr lang="en-US" dirty="0"/>
          </a:p>
        </p:txBody>
      </p:sp>
    </p:spTree>
    <p:extLst>
      <p:ext uri="{BB962C8B-B14F-4D97-AF65-F5344CB8AC3E}">
        <p14:creationId xmlns:p14="http://schemas.microsoft.com/office/powerpoint/2010/main" val="3610433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There are default files of each</a:t>
            </a:r>
          </a:p>
          <a:p>
            <a:r>
              <a:rPr lang="en-US" dirty="0"/>
              <a:t>You can have different ones across a cluster for different groups which you can manage via </a:t>
            </a:r>
            <a:r>
              <a:rPr lang="en-US" dirty="0" err="1"/>
              <a:t>Ambari</a:t>
            </a:r>
            <a:endParaRPr lang="en-US" dirty="0"/>
          </a:p>
          <a:p>
            <a:r>
              <a:rPr lang="en-US" dirty="0"/>
              <a:t>Users can override settings when submitting a job</a:t>
            </a:r>
          </a:p>
          <a:p>
            <a:pPr lvl="1"/>
            <a:r>
              <a:rPr lang="en-US" dirty="0"/>
              <a:t>yarn jar –D property=value…</a:t>
            </a:r>
          </a:p>
          <a:p>
            <a:endParaRPr lang="en-US" dirty="0"/>
          </a:p>
        </p:txBody>
      </p:sp>
      <p:sp>
        <p:nvSpPr>
          <p:cNvPr id="5" name="Title 4"/>
          <p:cNvSpPr>
            <a:spLocks noGrp="1"/>
          </p:cNvSpPr>
          <p:nvPr>
            <p:ph type="title"/>
          </p:nvPr>
        </p:nvSpPr>
        <p:spPr/>
        <p:txBody>
          <a:bodyPr>
            <a:normAutofit/>
          </a:bodyPr>
          <a:lstStyle/>
          <a:p>
            <a:r>
              <a:rPr lang="en-US" dirty="0" err="1"/>
              <a:t>Hadoop</a:t>
            </a:r>
            <a:r>
              <a:rPr lang="en-US" dirty="0"/>
              <a:t> Configuration Files</a:t>
            </a:r>
          </a:p>
        </p:txBody>
      </p:sp>
    </p:spTree>
    <p:extLst>
      <p:ext uri="{BB962C8B-B14F-4D97-AF65-F5344CB8AC3E}">
        <p14:creationId xmlns:p14="http://schemas.microsoft.com/office/powerpoint/2010/main" val="340007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Hadoop</a:t>
            </a:r>
            <a:r>
              <a:rPr lang="en-US" dirty="0"/>
              <a:t> Configuration Files</a:t>
            </a:r>
          </a:p>
        </p:txBody>
      </p:sp>
      <p:sp>
        <p:nvSpPr>
          <p:cNvPr id="6" name="Content Placeholder 5"/>
          <p:cNvSpPr>
            <a:spLocks noGrp="1"/>
          </p:cNvSpPr>
          <p:nvPr>
            <p:ph sz="quarter" idx="16"/>
          </p:nvPr>
        </p:nvSpPr>
        <p:spPr>
          <a:xfrm>
            <a:off x="6096000" y="1544760"/>
            <a:ext cx="5446889" cy="4546800"/>
          </a:xfrm>
        </p:spPr>
        <p:style>
          <a:lnRef idx="2">
            <a:schemeClr val="accent6"/>
          </a:lnRef>
          <a:fillRef idx="1">
            <a:schemeClr val="lt1"/>
          </a:fillRef>
          <a:effectRef idx="0">
            <a:schemeClr val="accent6"/>
          </a:effectRef>
          <a:fontRef idx="minor">
            <a:schemeClr val="dk1"/>
          </a:fontRef>
        </p:style>
        <p:txBody>
          <a:bodyPr/>
          <a:lstStyle/>
          <a:p>
            <a:pPr marL="0" indent="0">
              <a:buNone/>
            </a:pPr>
            <a:r>
              <a:rPr lang="en-GB" dirty="0"/>
              <a:t>&lt;property&gt;</a:t>
            </a:r>
          </a:p>
          <a:p>
            <a:pPr marL="0" indent="0">
              <a:buNone/>
            </a:pPr>
            <a:r>
              <a:rPr lang="en-GB" dirty="0"/>
              <a:t>	&lt;name&gt;</a:t>
            </a:r>
            <a:r>
              <a:rPr lang="en-GB" dirty="0" err="1"/>
              <a:t>dfs.datanode.data.dir</a:t>
            </a:r>
            <a:r>
              <a:rPr lang="en-GB" dirty="0"/>
              <a:t>&lt;/name&gt;</a:t>
            </a:r>
          </a:p>
          <a:p>
            <a:pPr marL="0" indent="0">
              <a:buNone/>
            </a:pPr>
            <a:r>
              <a:rPr lang="en-GB" dirty="0"/>
              <a:t>	&lt;value&gt;/</a:t>
            </a:r>
            <a:r>
              <a:rPr lang="en-GB" dirty="0" err="1"/>
              <a:t>hadoop</a:t>
            </a:r>
            <a:r>
              <a:rPr lang="en-GB" dirty="0"/>
              <a:t>/</a:t>
            </a:r>
            <a:r>
              <a:rPr lang="en-GB" dirty="0" err="1"/>
              <a:t>hdfs</a:t>
            </a:r>
            <a:r>
              <a:rPr lang="en-GB" dirty="0"/>
              <a:t>/data&lt;/value&gt;</a:t>
            </a:r>
          </a:p>
          <a:p>
            <a:pPr marL="0" indent="0">
              <a:buNone/>
            </a:pPr>
            <a:r>
              <a:rPr lang="en-GB" dirty="0"/>
              <a:t>	&lt;final&gt;true&lt;/final&gt;</a:t>
            </a:r>
          </a:p>
          <a:p>
            <a:pPr marL="0" indent="0">
              <a:buNone/>
            </a:pPr>
            <a:r>
              <a:rPr lang="en-GB" dirty="0"/>
              <a:t>&lt;/property&gt;</a:t>
            </a:r>
          </a:p>
          <a:p>
            <a:pPr marL="0" indent="0">
              <a:buNone/>
            </a:pPr>
            <a:endParaRPr lang="en-US" dirty="0"/>
          </a:p>
        </p:txBody>
      </p:sp>
      <p:sp>
        <p:nvSpPr>
          <p:cNvPr id="7" name="Content Placeholder 6"/>
          <p:cNvSpPr>
            <a:spLocks noGrp="1"/>
          </p:cNvSpPr>
          <p:nvPr>
            <p:ph sz="quarter" idx="15"/>
          </p:nvPr>
        </p:nvSpPr>
        <p:spPr/>
        <p:txBody>
          <a:bodyPr/>
          <a:lstStyle/>
          <a:p>
            <a:r>
              <a:rPr lang="en-US" dirty="0"/>
              <a:t>If you don’t want a user to be able to override a property you can mark it as final</a:t>
            </a:r>
          </a:p>
          <a:p>
            <a:pPr lvl="1"/>
            <a:r>
              <a:rPr lang="en-US" dirty="0"/>
              <a:t>Via the configuration file itself or </a:t>
            </a:r>
            <a:r>
              <a:rPr lang="en-US" dirty="0" err="1"/>
              <a:t>Ambari</a:t>
            </a:r>
            <a:endParaRPr lang="en-US" dirty="0"/>
          </a:p>
          <a:p>
            <a:pPr lvl="1"/>
            <a:r>
              <a:rPr lang="en-US" dirty="0"/>
              <a:t>In </a:t>
            </a:r>
            <a:r>
              <a:rPr lang="en-US" dirty="0" err="1"/>
              <a:t>Ambari</a:t>
            </a:r>
            <a:r>
              <a:rPr lang="en-US" dirty="0"/>
              <a:t> simply click the lock button next to a value</a:t>
            </a:r>
          </a:p>
          <a:p>
            <a:pPr lvl="1"/>
            <a:r>
              <a:rPr lang="en-US" dirty="0"/>
              <a:t>In the file itself…</a:t>
            </a:r>
          </a:p>
          <a:p>
            <a:endParaRPr lang="en-US" dirty="0"/>
          </a:p>
        </p:txBody>
      </p:sp>
    </p:spTree>
    <p:extLst>
      <p:ext uri="{BB962C8B-B14F-4D97-AF65-F5344CB8AC3E}">
        <p14:creationId xmlns:p14="http://schemas.microsoft.com/office/powerpoint/2010/main" val="197751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486" y="627945"/>
            <a:ext cx="10751028" cy="5602111"/>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07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2474828464"/>
              </p:ext>
            </p:extLst>
          </p:nvPr>
        </p:nvGraphicFramePr>
        <p:xfrm>
          <a:off x="1582702" y="1040000"/>
          <a:ext cx="8616709" cy="5228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2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06390" y="1060664"/>
            <a:ext cx="11008278" cy="2594113"/>
          </a:xfrm>
          <a:prstGeom prst="rect">
            <a:avLst/>
          </a:prstGeom>
          <a:ln>
            <a:solidFill>
              <a:srgbClr val="C4C4C4"/>
            </a:solidFill>
          </a:ln>
          <a:effectLst>
            <a:outerShdw blurRad="292100" dist="139700" dir="2700000" algn="tl" rotWithShape="0">
              <a:srgbClr val="333333">
                <a:alpha val="65000"/>
              </a:srgbClr>
            </a:outerShdw>
          </a:effectLst>
        </p:spPr>
      </p:pic>
      <p:sp>
        <p:nvSpPr>
          <p:cNvPr id="3" name="TextBox 2"/>
          <p:cNvSpPr txBox="1"/>
          <p:nvPr/>
        </p:nvSpPr>
        <p:spPr>
          <a:xfrm>
            <a:off x="620889" y="4030356"/>
            <a:ext cx="10893778" cy="1145319"/>
          </a:xfrm>
          <a:prstGeom prst="rect">
            <a:avLst/>
          </a:prstGeom>
          <a:noFill/>
        </p:spPr>
        <p:txBody>
          <a:bodyPr wrap="square" lIns="117226" tIns="58613" rIns="117226" bIns="58613" rtlCol="0">
            <a:spAutoFit/>
          </a:bodyPr>
          <a:lstStyle/>
          <a:p>
            <a:pPr algn="ctr">
              <a:lnSpc>
                <a:spcPct val="120000"/>
              </a:lnSpc>
            </a:pPr>
            <a:r>
              <a:rPr lang="en-GB" sz="1400" dirty="0">
                <a:latin typeface="+mj-lt"/>
              </a:rPr>
              <a:t>Many Hadoop services have their own Web UI. It’s worth remembering some of the ports you access frequently, but you can also use the quick links on the services summary page</a:t>
            </a:r>
          </a:p>
          <a:p>
            <a:pPr algn="ctr">
              <a:lnSpc>
                <a:spcPct val="120000"/>
              </a:lnSpc>
            </a:pPr>
            <a:endParaRPr lang="en-GB" sz="1400" dirty="0">
              <a:latin typeface="+mj-lt"/>
            </a:endParaRPr>
          </a:p>
          <a:p>
            <a:pPr algn="ctr">
              <a:lnSpc>
                <a:spcPct val="120000"/>
              </a:lnSpc>
            </a:pPr>
            <a:r>
              <a:rPr lang="en-GB" sz="1400" dirty="0">
                <a:latin typeface="+mj-lt"/>
              </a:rPr>
              <a:t>The Web UIs tend to include information on how the service is running</a:t>
            </a:r>
          </a:p>
        </p:txBody>
      </p:sp>
    </p:spTree>
    <p:extLst>
      <p:ext uri="{BB962C8B-B14F-4D97-AF65-F5344CB8AC3E}">
        <p14:creationId xmlns:p14="http://schemas.microsoft.com/office/powerpoint/2010/main" val="3585902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5"/>
          </p:nvPr>
        </p:nvSpPr>
        <p:spPr/>
        <p:txBody>
          <a:bodyPr/>
          <a:lstStyle/>
          <a:p>
            <a:r>
              <a:rPr lang="en-GB" sz="1600" b="1" dirty="0"/>
              <a:t>Service Actions </a:t>
            </a:r>
            <a:r>
              <a:rPr lang="en-GB" sz="1600" dirty="0"/>
              <a:t>will be different for each service you look at, allowing you to start or stop particular components of a service, or the entire thing</a:t>
            </a:r>
          </a:p>
        </p:txBody>
      </p:sp>
      <p:sp>
        <p:nvSpPr>
          <p:cNvPr id="11" name="Content Placeholder 10"/>
          <p:cNvSpPr>
            <a:spLocks noGrp="1"/>
          </p:cNvSpPr>
          <p:nvPr>
            <p:ph sz="quarter" idx="16"/>
          </p:nvPr>
        </p:nvSpPr>
        <p:spPr/>
        <p:txBody>
          <a:bodyPr/>
          <a:lstStyle/>
          <a:p>
            <a:r>
              <a:rPr lang="en-GB" b="1" dirty="0"/>
              <a:t>Actions</a:t>
            </a:r>
            <a:r>
              <a:rPr lang="en-GB" dirty="0"/>
              <a:t> are used for starting or stopping the entire cluster or installing new services</a:t>
            </a:r>
          </a:p>
        </p:txBody>
      </p:sp>
      <p:sp>
        <p:nvSpPr>
          <p:cNvPr id="9" name="Title 8"/>
          <p:cNvSpPr>
            <a:spLocks noGrp="1"/>
          </p:cNvSpPr>
          <p:nvPr>
            <p:ph type="title"/>
          </p:nvPr>
        </p:nvSpPr>
        <p:spPr/>
        <p:txBody>
          <a:bodyPr/>
          <a:lstStyle/>
          <a:p>
            <a:r>
              <a:rPr lang="en-US" dirty="0"/>
              <a:t>Actions</a:t>
            </a:r>
          </a:p>
        </p:txBody>
      </p:sp>
      <p:pic>
        <p:nvPicPr>
          <p:cNvPr id="4" name="Picture 3"/>
          <p:cNvPicPr>
            <a:picLocks noChangeAspect="1"/>
          </p:cNvPicPr>
          <p:nvPr/>
        </p:nvPicPr>
        <p:blipFill>
          <a:blip r:embed="rId3"/>
          <a:stretch>
            <a:fillRect/>
          </a:stretch>
        </p:blipFill>
        <p:spPr>
          <a:xfrm>
            <a:off x="7274056" y="2546360"/>
            <a:ext cx="2984721" cy="3437842"/>
          </a:xfrm>
          <a:prstGeom prst="rect">
            <a:avLst/>
          </a:prstGeom>
          <a:ln>
            <a:solidFill>
              <a:srgbClr val="C4C4C4"/>
            </a:solid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1542823" y="2624666"/>
            <a:ext cx="3047913" cy="3541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3794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39284" y="566259"/>
            <a:ext cx="10113433" cy="5725483"/>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253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46591" y="352778"/>
            <a:ext cx="8898818" cy="6097859"/>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646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1847" y="712612"/>
            <a:ext cx="11128307" cy="5432777"/>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225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37192" y="549989"/>
            <a:ext cx="8317617" cy="5758023"/>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3118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7480" y="2159000"/>
            <a:ext cx="11057040" cy="2328333"/>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271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4000" y="1544760"/>
            <a:ext cx="11580444" cy="670684"/>
          </a:xfrm>
        </p:spPr>
        <p:txBody>
          <a:bodyPr/>
          <a:lstStyle/>
          <a:p>
            <a:r>
              <a:rPr lang="en-GB" sz="1600" dirty="0"/>
              <a:t>If the hardware is different in your cluster you may need to change your configuration dependent per machine</a:t>
            </a:r>
            <a:endParaRPr lang="en-US" sz="1600" dirty="0"/>
          </a:p>
          <a:p>
            <a:endParaRPr lang="en-US" sz="1600" dirty="0"/>
          </a:p>
        </p:txBody>
      </p:sp>
      <p:sp>
        <p:nvSpPr>
          <p:cNvPr id="7" name="Title 6"/>
          <p:cNvSpPr>
            <a:spLocks noGrp="1"/>
          </p:cNvSpPr>
          <p:nvPr>
            <p:ph type="title"/>
          </p:nvPr>
        </p:nvSpPr>
        <p:spPr/>
        <p:txBody>
          <a:bodyPr>
            <a:normAutofit/>
          </a:bodyPr>
          <a:lstStyle/>
          <a:p>
            <a:r>
              <a:rPr lang="en-US" dirty="0"/>
              <a:t>Configuration Groups</a:t>
            </a:r>
          </a:p>
        </p:txBody>
      </p:sp>
      <p:pic>
        <p:nvPicPr>
          <p:cNvPr id="5" name="Picture 4"/>
          <p:cNvPicPr>
            <a:picLocks noChangeAspect="1"/>
          </p:cNvPicPr>
          <p:nvPr/>
        </p:nvPicPr>
        <p:blipFill>
          <a:blip r:embed="rId3"/>
          <a:stretch>
            <a:fillRect/>
          </a:stretch>
        </p:blipFill>
        <p:spPr>
          <a:xfrm>
            <a:off x="522111" y="2320309"/>
            <a:ext cx="4755444" cy="1249802"/>
          </a:xfrm>
          <a:prstGeom prst="rect">
            <a:avLst/>
          </a:prstGeom>
          <a:ln>
            <a:solidFill>
              <a:srgbClr val="C4C4C4"/>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5443361" y="2309004"/>
            <a:ext cx="6055312" cy="3730551"/>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771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Client Configuration</a:t>
            </a:r>
          </a:p>
        </p:txBody>
      </p:sp>
      <p:sp>
        <p:nvSpPr>
          <p:cNvPr id="6" name="Text Placeholder 5"/>
          <p:cNvSpPr>
            <a:spLocks noGrp="1"/>
          </p:cNvSpPr>
          <p:nvPr>
            <p:ph type="body" sz="quarter" idx="15"/>
          </p:nvPr>
        </p:nvSpPr>
        <p:spPr/>
        <p:txBody>
          <a:bodyPr/>
          <a:lstStyle/>
          <a:p>
            <a:pPr marL="366332" indent="-366332"/>
            <a:r>
              <a:rPr lang="en-GB" dirty="0" err="1"/>
              <a:t>Ambari</a:t>
            </a:r>
            <a:r>
              <a:rPr lang="en-GB" dirty="0"/>
              <a:t> can install client-side software and sort out client configuration files</a:t>
            </a:r>
          </a:p>
          <a:p>
            <a:pPr marL="366332" indent="-366332"/>
            <a:r>
              <a:rPr lang="en-GB" dirty="0"/>
              <a:t>Alternatively if software is manually installed then </a:t>
            </a:r>
            <a:r>
              <a:rPr lang="en-GB" dirty="0" err="1"/>
              <a:t>Ambari</a:t>
            </a:r>
            <a:r>
              <a:rPr lang="en-GB" dirty="0"/>
              <a:t> can download the client configuration files to it</a:t>
            </a:r>
          </a:p>
          <a:p>
            <a:pPr marL="366332" indent="-366332"/>
            <a:r>
              <a:rPr lang="en-GB" dirty="0"/>
              <a:t>An </a:t>
            </a:r>
            <a:r>
              <a:rPr lang="en-GB" dirty="0" err="1"/>
              <a:t>Ambari</a:t>
            </a:r>
            <a:r>
              <a:rPr lang="en-GB" dirty="0"/>
              <a:t> agent is not required just to download the configuration files but it is for the software</a:t>
            </a:r>
            <a:endParaRPr lang="en-US" dirty="0"/>
          </a:p>
        </p:txBody>
      </p:sp>
    </p:spTree>
    <p:extLst>
      <p:ext uri="{BB962C8B-B14F-4D97-AF65-F5344CB8AC3E}">
        <p14:creationId xmlns:p14="http://schemas.microsoft.com/office/powerpoint/2010/main" val="1919168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Manual Administration</a:t>
            </a:r>
          </a:p>
        </p:txBody>
      </p:sp>
      <p:sp>
        <p:nvSpPr>
          <p:cNvPr id="6" name="Text Placeholder 5"/>
          <p:cNvSpPr>
            <a:spLocks noGrp="1"/>
          </p:cNvSpPr>
          <p:nvPr>
            <p:ph type="body" sz="quarter" idx="15"/>
          </p:nvPr>
        </p:nvSpPr>
        <p:spPr/>
        <p:txBody>
          <a:bodyPr/>
          <a:lstStyle/>
          <a:p>
            <a:pPr marL="366332" indent="-366332"/>
            <a:r>
              <a:rPr lang="en-GB" dirty="0"/>
              <a:t>Not compatible with </a:t>
            </a:r>
            <a:r>
              <a:rPr lang="en-GB" dirty="0" err="1"/>
              <a:t>Ambari</a:t>
            </a:r>
            <a:endParaRPr lang="en-GB" dirty="0"/>
          </a:p>
          <a:p>
            <a:pPr marL="366332" indent="-366332"/>
            <a:r>
              <a:rPr lang="en-GB" dirty="0"/>
              <a:t>Can be slow and error prone but improved with scripting</a:t>
            </a:r>
          </a:p>
          <a:p>
            <a:pPr marL="366332" indent="-366332"/>
            <a:r>
              <a:rPr lang="en-GB" dirty="0"/>
              <a:t>Locate the configuration file and property that needs to be changed</a:t>
            </a:r>
          </a:p>
          <a:p>
            <a:pPr marL="366332" indent="-366332"/>
            <a:r>
              <a:rPr lang="en-GB" dirty="0"/>
              <a:t>Update the property</a:t>
            </a:r>
          </a:p>
          <a:p>
            <a:pPr marL="366332" indent="-366332"/>
            <a:r>
              <a:rPr lang="en-GB" dirty="0"/>
              <a:t>Distribute the changed file to all necessary nodes</a:t>
            </a:r>
          </a:p>
          <a:p>
            <a:pPr marL="366332" indent="-366332"/>
            <a:r>
              <a:rPr lang="en-GB" dirty="0"/>
              <a:t>Restart the service/service components/dependent services to make the changes effective via command line (most commands along the lines of </a:t>
            </a:r>
            <a:r>
              <a:rPr lang="en-GB" dirty="0" err="1"/>
              <a:t>sudo</a:t>
            </a:r>
            <a:r>
              <a:rPr lang="en-GB" dirty="0"/>
              <a:t> service &lt;name&gt; restart)</a:t>
            </a:r>
          </a:p>
          <a:p>
            <a:endParaRPr lang="en-US" dirty="0"/>
          </a:p>
        </p:txBody>
      </p:sp>
    </p:spTree>
    <p:extLst>
      <p:ext uri="{BB962C8B-B14F-4D97-AF65-F5344CB8AC3E}">
        <p14:creationId xmlns:p14="http://schemas.microsoft.com/office/powerpoint/2010/main" val="268402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1582702" y="1040000"/>
          <a:ext cx="8616709" cy="5228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8584502" y="4699504"/>
            <a:ext cx="2392100" cy="441536"/>
          </a:xfrm>
          <a:prstGeom prst="rect">
            <a:avLst/>
          </a:prstGeom>
          <a:noFill/>
        </p:spPr>
        <p:txBody>
          <a:bodyPr wrap="square" lIns="117226" tIns="58613" rIns="117226" bIns="58613" rtlCol="0">
            <a:spAutoFit/>
          </a:bodyPr>
          <a:lstStyle/>
          <a:p>
            <a:r>
              <a:rPr lang="en-GB" sz="2100" dirty="0"/>
              <a:t>Types of data</a:t>
            </a:r>
          </a:p>
        </p:txBody>
      </p:sp>
      <p:sp>
        <p:nvSpPr>
          <p:cNvPr id="15" name="TextBox 14"/>
          <p:cNvSpPr txBox="1"/>
          <p:nvPr/>
        </p:nvSpPr>
        <p:spPr>
          <a:xfrm>
            <a:off x="6691348" y="1157057"/>
            <a:ext cx="5105880" cy="441536"/>
          </a:xfrm>
          <a:prstGeom prst="rect">
            <a:avLst/>
          </a:prstGeom>
          <a:noFill/>
        </p:spPr>
        <p:txBody>
          <a:bodyPr wrap="square" lIns="117226" tIns="58613" rIns="117226" bIns="58613" rtlCol="0">
            <a:spAutoFit/>
          </a:bodyPr>
          <a:lstStyle/>
          <a:p>
            <a:r>
              <a:rPr lang="en-GB" sz="2100" dirty="0"/>
              <a:t>Speed of new data arriving</a:t>
            </a:r>
          </a:p>
        </p:txBody>
      </p:sp>
      <p:sp>
        <p:nvSpPr>
          <p:cNvPr id="16" name="TextBox 15"/>
          <p:cNvSpPr txBox="1"/>
          <p:nvPr/>
        </p:nvSpPr>
        <p:spPr>
          <a:xfrm>
            <a:off x="1158230" y="4883332"/>
            <a:ext cx="2150342" cy="1087867"/>
          </a:xfrm>
          <a:prstGeom prst="rect">
            <a:avLst/>
          </a:prstGeom>
          <a:noFill/>
        </p:spPr>
        <p:txBody>
          <a:bodyPr wrap="square" lIns="117226" tIns="58613" rIns="117226" bIns="58613" rtlCol="0">
            <a:spAutoFit/>
          </a:bodyPr>
          <a:lstStyle/>
          <a:p>
            <a:r>
              <a:rPr lang="en-GB" sz="2100" dirty="0"/>
              <a:t>Amount of data</a:t>
            </a:r>
          </a:p>
          <a:p>
            <a:pPr marL="366332" indent="-366332">
              <a:buFont typeface="Arial" panose="020B0604020202020204" pitchFamily="34" charset="0"/>
              <a:buChar char="•"/>
            </a:pPr>
            <a:endParaRPr lang="en-GB" sz="2100" dirty="0"/>
          </a:p>
          <a:p>
            <a:endParaRPr lang="en-GB" sz="2100" dirty="0"/>
          </a:p>
        </p:txBody>
      </p:sp>
    </p:spTree>
    <p:extLst>
      <p:ext uri="{BB962C8B-B14F-4D97-AF65-F5344CB8AC3E}">
        <p14:creationId xmlns:p14="http://schemas.microsoft.com/office/powerpoint/2010/main" val="3779567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2323556" cy="4546800"/>
          </a:xfrm>
        </p:spPr>
        <p:txBody>
          <a:bodyPr>
            <a:noAutofit/>
          </a:bodyPr>
          <a:lstStyle/>
          <a:p>
            <a:pPr marL="439598" indent="-439598">
              <a:lnSpc>
                <a:spcPct val="80000"/>
              </a:lnSpc>
              <a:buAutoNum type="arabicPeriod"/>
            </a:pPr>
            <a:r>
              <a:rPr lang="en-GB" sz="1600" dirty="0"/>
              <a:t>Knox</a:t>
            </a:r>
          </a:p>
          <a:p>
            <a:pPr marL="439598" indent="-439598">
              <a:lnSpc>
                <a:spcPct val="80000"/>
              </a:lnSpc>
              <a:buAutoNum type="arabicPeriod"/>
            </a:pPr>
            <a:r>
              <a:rPr lang="en-GB" sz="1600" dirty="0" err="1"/>
              <a:t>ZooKeeper</a:t>
            </a:r>
            <a:endParaRPr lang="en-GB" sz="1600" dirty="0"/>
          </a:p>
          <a:p>
            <a:pPr marL="439598" indent="-439598">
              <a:lnSpc>
                <a:spcPct val="80000"/>
              </a:lnSpc>
              <a:buAutoNum type="arabicPeriod"/>
            </a:pPr>
            <a:r>
              <a:rPr lang="en-GB" sz="1600" dirty="0"/>
              <a:t>HDFS</a:t>
            </a:r>
          </a:p>
          <a:p>
            <a:pPr marL="439598" indent="-439598">
              <a:lnSpc>
                <a:spcPct val="80000"/>
              </a:lnSpc>
              <a:buAutoNum type="arabicPeriod"/>
            </a:pPr>
            <a:r>
              <a:rPr lang="en-GB" sz="1600" dirty="0"/>
              <a:t>YARN</a:t>
            </a:r>
          </a:p>
          <a:p>
            <a:pPr marL="439598" indent="-439598">
              <a:lnSpc>
                <a:spcPct val="80000"/>
              </a:lnSpc>
              <a:buAutoNum type="arabicPeriod"/>
            </a:pPr>
            <a:r>
              <a:rPr lang="en-GB" sz="1600" dirty="0" err="1"/>
              <a:t>HBase</a:t>
            </a:r>
            <a:endParaRPr lang="en-GB" sz="1600" dirty="0"/>
          </a:p>
          <a:p>
            <a:pPr marL="439598" indent="-439598">
              <a:lnSpc>
                <a:spcPct val="80000"/>
              </a:lnSpc>
              <a:buAutoNum type="arabicPeriod"/>
            </a:pPr>
            <a:r>
              <a:rPr lang="en-GB" sz="1600" dirty="0"/>
              <a:t>Hive </a:t>
            </a:r>
            <a:r>
              <a:rPr lang="en-GB" sz="1600" dirty="0" err="1"/>
              <a:t>Metastore</a:t>
            </a:r>
            <a:endParaRPr lang="en-GB" sz="1600" dirty="0"/>
          </a:p>
          <a:p>
            <a:pPr marL="439598" indent="-439598">
              <a:lnSpc>
                <a:spcPct val="80000"/>
              </a:lnSpc>
              <a:buAutoNum type="arabicPeriod"/>
            </a:pPr>
            <a:r>
              <a:rPr lang="en-GB" sz="1600" dirty="0"/>
              <a:t>HiveServer2</a:t>
            </a:r>
          </a:p>
          <a:p>
            <a:pPr marL="439598" indent="-439598">
              <a:lnSpc>
                <a:spcPct val="80000"/>
              </a:lnSpc>
              <a:buAutoNum type="arabicPeriod"/>
            </a:pPr>
            <a:r>
              <a:rPr lang="en-GB" sz="1600" dirty="0" err="1"/>
              <a:t>WebHCat</a:t>
            </a:r>
            <a:endParaRPr lang="en-GB" sz="1600" dirty="0"/>
          </a:p>
          <a:p>
            <a:pPr marL="439598" indent="-439598">
              <a:lnSpc>
                <a:spcPct val="80000"/>
              </a:lnSpc>
              <a:buAutoNum type="arabicPeriod"/>
            </a:pPr>
            <a:r>
              <a:rPr lang="en-GB" sz="1600" dirty="0" err="1"/>
              <a:t>Oozie</a:t>
            </a:r>
            <a:endParaRPr lang="en-GB" sz="1600" dirty="0"/>
          </a:p>
          <a:p>
            <a:pPr marL="439598" indent="-439598">
              <a:lnSpc>
                <a:spcPct val="80000"/>
              </a:lnSpc>
              <a:buAutoNum type="arabicPeriod"/>
            </a:pPr>
            <a:r>
              <a:rPr lang="en-GB" sz="1600" dirty="0"/>
              <a:t>Storm</a:t>
            </a:r>
          </a:p>
          <a:p>
            <a:pPr marL="439598" indent="-439598">
              <a:lnSpc>
                <a:spcPct val="80000"/>
              </a:lnSpc>
              <a:buAutoNum type="arabicPeriod"/>
            </a:pPr>
            <a:r>
              <a:rPr lang="en-GB" sz="1600" dirty="0"/>
              <a:t>Kafka</a:t>
            </a:r>
            <a:endParaRPr lang="en-US" sz="1600" dirty="0"/>
          </a:p>
        </p:txBody>
      </p:sp>
      <p:sp>
        <p:nvSpPr>
          <p:cNvPr id="10" name="Content Placeholder 9"/>
          <p:cNvSpPr>
            <a:spLocks noGrp="1"/>
          </p:cNvSpPr>
          <p:nvPr>
            <p:ph sz="quarter" idx="16"/>
          </p:nvPr>
        </p:nvSpPr>
        <p:spPr/>
        <p:txBody>
          <a:bodyPr/>
          <a:lstStyle/>
          <a:p>
            <a:pPr>
              <a:lnSpc>
                <a:spcPct val="80000"/>
              </a:lnSpc>
              <a:buFont typeface="Wingdings" charset="2"/>
              <a:buAutoNum type="arabicPeriod"/>
            </a:pPr>
            <a:r>
              <a:rPr lang="en-GB" sz="1600" dirty="0"/>
              <a:t>Knox</a:t>
            </a:r>
          </a:p>
          <a:p>
            <a:pPr>
              <a:lnSpc>
                <a:spcPct val="80000"/>
              </a:lnSpc>
              <a:buFont typeface="Wingdings" charset="2"/>
              <a:buAutoNum type="arabicPeriod"/>
            </a:pPr>
            <a:r>
              <a:rPr lang="en-GB" sz="1600" dirty="0" err="1"/>
              <a:t>Oozie</a:t>
            </a:r>
            <a:endParaRPr lang="en-GB" sz="1600" dirty="0"/>
          </a:p>
          <a:p>
            <a:pPr>
              <a:lnSpc>
                <a:spcPct val="80000"/>
              </a:lnSpc>
              <a:buFont typeface="Wingdings" charset="2"/>
              <a:buAutoNum type="arabicPeriod"/>
            </a:pPr>
            <a:r>
              <a:rPr lang="en-GB" sz="1600" dirty="0" err="1"/>
              <a:t>WebHCat</a:t>
            </a:r>
            <a:endParaRPr lang="en-GB" sz="1600" dirty="0"/>
          </a:p>
          <a:p>
            <a:pPr>
              <a:lnSpc>
                <a:spcPct val="80000"/>
              </a:lnSpc>
              <a:buFont typeface="Wingdings" charset="2"/>
              <a:buAutoNum type="arabicPeriod"/>
            </a:pPr>
            <a:r>
              <a:rPr lang="en-GB" sz="1600" dirty="0"/>
              <a:t>HiveServer2</a:t>
            </a:r>
          </a:p>
          <a:p>
            <a:pPr>
              <a:lnSpc>
                <a:spcPct val="80000"/>
              </a:lnSpc>
              <a:buFont typeface="Wingdings" charset="2"/>
              <a:buAutoNum type="arabicPeriod"/>
            </a:pPr>
            <a:r>
              <a:rPr lang="en-GB" sz="1600" dirty="0"/>
              <a:t>Hive </a:t>
            </a:r>
            <a:r>
              <a:rPr lang="en-GB" sz="1600" dirty="0" err="1"/>
              <a:t>Metastore</a:t>
            </a:r>
            <a:endParaRPr lang="en-GB" sz="1600" dirty="0"/>
          </a:p>
          <a:p>
            <a:pPr>
              <a:lnSpc>
                <a:spcPct val="80000"/>
              </a:lnSpc>
              <a:buFont typeface="Wingdings" charset="2"/>
              <a:buAutoNum type="arabicPeriod"/>
            </a:pPr>
            <a:r>
              <a:rPr lang="en-GB" sz="1600" dirty="0" err="1"/>
              <a:t>HBase</a:t>
            </a:r>
            <a:endParaRPr lang="en-GB" sz="1600" dirty="0"/>
          </a:p>
          <a:p>
            <a:pPr>
              <a:lnSpc>
                <a:spcPct val="80000"/>
              </a:lnSpc>
              <a:buFont typeface="Wingdings" charset="2"/>
              <a:buAutoNum type="arabicPeriod"/>
            </a:pPr>
            <a:r>
              <a:rPr lang="en-GB" sz="1600" dirty="0"/>
              <a:t>YARN</a:t>
            </a:r>
          </a:p>
          <a:p>
            <a:pPr>
              <a:lnSpc>
                <a:spcPct val="80000"/>
              </a:lnSpc>
              <a:buFont typeface="Wingdings" charset="2"/>
              <a:buAutoNum type="arabicPeriod"/>
            </a:pPr>
            <a:r>
              <a:rPr lang="en-GB" sz="1600" dirty="0"/>
              <a:t>HDFS</a:t>
            </a:r>
          </a:p>
          <a:p>
            <a:pPr>
              <a:lnSpc>
                <a:spcPct val="80000"/>
              </a:lnSpc>
              <a:buFont typeface="Wingdings" charset="2"/>
              <a:buAutoNum type="arabicPeriod"/>
            </a:pPr>
            <a:r>
              <a:rPr lang="en-GB" sz="1600" dirty="0" err="1"/>
              <a:t>ZooKeeper</a:t>
            </a:r>
            <a:endParaRPr lang="en-GB" sz="1600" dirty="0"/>
          </a:p>
          <a:p>
            <a:pPr>
              <a:lnSpc>
                <a:spcPct val="80000"/>
              </a:lnSpc>
              <a:buFont typeface="Wingdings" charset="2"/>
              <a:buAutoNum type="arabicPeriod"/>
            </a:pPr>
            <a:r>
              <a:rPr lang="en-GB" sz="1600" dirty="0"/>
              <a:t>Storm</a:t>
            </a:r>
          </a:p>
          <a:p>
            <a:pPr>
              <a:lnSpc>
                <a:spcPct val="80000"/>
              </a:lnSpc>
              <a:buFont typeface="Wingdings" charset="2"/>
              <a:buAutoNum type="arabicPeriod"/>
            </a:pPr>
            <a:r>
              <a:rPr lang="en-GB" sz="1600" dirty="0"/>
              <a:t>Kafka</a:t>
            </a:r>
          </a:p>
          <a:p>
            <a:pPr>
              <a:lnSpc>
                <a:spcPct val="80000"/>
              </a:lnSpc>
            </a:pPr>
            <a:endParaRPr lang="en-US" sz="1600" dirty="0"/>
          </a:p>
        </p:txBody>
      </p:sp>
      <p:sp>
        <p:nvSpPr>
          <p:cNvPr id="8" name="Title 7"/>
          <p:cNvSpPr>
            <a:spLocks noGrp="1"/>
          </p:cNvSpPr>
          <p:nvPr>
            <p:ph type="title"/>
          </p:nvPr>
        </p:nvSpPr>
        <p:spPr/>
        <p:txBody>
          <a:bodyPr>
            <a:normAutofit/>
          </a:bodyPr>
          <a:lstStyle/>
          <a:p>
            <a:r>
              <a:rPr lang="en-US" dirty="0"/>
              <a:t>Manual Administration</a:t>
            </a:r>
          </a:p>
        </p:txBody>
      </p:sp>
      <p:sp>
        <p:nvSpPr>
          <p:cNvPr id="5" name="TextBox 4"/>
          <p:cNvSpPr txBox="1"/>
          <p:nvPr/>
        </p:nvSpPr>
        <p:spPr>
          <a:xfrm>
            <a:off x="2659146" y="1484054"/>
            <a:ext cx="2914743" cy="1226366"/>
          </a:xfrm>
          <a:prstGeom prst="rect">
            <a:avLst/>
          </a:prstGeom>
        </p:spPr>
        <p:style>
          <a:lnRef idx="2">
            <a:schemeClr val="accent5"/>
          </a:lnRef>
          <a:fillRef idx="1">
            <a:schemeClr val="lt1"/>
          </a:fillRef>
          <a:effectRef idx="0">
            <a:schemeClr val="accent5"/>
          </a:effectRef>
          <a:fontRef idx="minor">
            <a:schemeClr val="dk1"/>
          </a:fontRef>
        </p:style>
        <p:txBody>
          <a:bodyPr wrap="square" lIns="117226" tIns="58613" rIns="117226" bIns="58613" rtlCol="0">
            <a:spAutoFit/>
          </a:bodyPr>
          <a:lstStyle/>
          <a:p>
            <a:r>
              <a:rPr lang="en-GB" sz="1800" dirty="0"/>
              <a:t>If manually starting it must be done in this order via the necessary command via the command line</a:t>
            </a:r>
          </a:p>
        </p:txBody>
      </p:sp>
      <p:sp>
        <p:nvSpPr>
          <p:cNvPr id="7" name="TextBox 6"/>
          <p:cNvSpPr txBox="1"/>
          <p:nvPr/>
        </p:nvSpPr>
        <p:spPr>
          <a:xfrm>
            <a:off x="8711081" y="1485749"/>
            <a:ext cx="2866233" cy="1503365"/>
          </a:xfrm>
          <a:prstGeom prst="rect">
            <a:avLst/>
          </a:prstGeom>
        </p:spPr>
        <p:style>
          <a:lnRef idx="2">
            <a:schemeClr val="accent5"/>
          </a:lnRef>
          <a:fillRef idx="1">
            <a:schemeClr val="lt1"/>
          </a:fillRef>
          <a:effectRef idx="0">
            <a:schemeClr val="accent5"/>
          </a:effectRef>
          <a:fontRef idx="minor">
            <a:schemeClr val="dk1"/>
          </a:fontRef>
        </p:style>
        <p:txBody>
          <a:bodyPr wrap="square" lIns="117226" tIns="58613" rIns="117226" bIns="58613" rtlCol="0">
            <a:spAutoFit/>
          </a:bodyPr>
          <a:lstStyle/>
          <a:p>
            <a:r>
              <a:rPr lang="en-GB" sz="1800" dirty="0"/>
              <a:t>If manually stopping it must be done in this order via the necessary command via the command line</a:t>
            </a:r>
          </a:p>
        </p:txBody>
      </p:sp>
    </p:spTree>
    <p:extLst>
      <p:ext uri="{BB962C8B-B14F-4D97-AF65-F5344CB8AC3E}">
        <p14:creationId xmlns:p14="http://schemas.microsoft.com/office/powerpoint/2010/main" val="362267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HDFS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HDFS</a:t>
            </a:r>
          </a:p>
        </p:txBody>
      </p:sp>
      <p:sp>
        <p:nvSpPr>
          <p:cNvPr id="6" name="Text Placeholder 5"/>
          <p:cNvSpPr>
            <a:spLocks noGrp="1"/>
          </p:cNvSpPr>
          <p:nvPr>
            <p:ph type="body" sz="quarter" idx="15"/>
          </p:nvPr>
        </p:nvSpPr>
        <p:spPr/>
        <p:txBody>
          <a:bodyPr/>
          <a:lstStyle/>
          <a:p>
            <a:r>
              <a:rPr lang="en-US" dirty="0"/>
              <a:t>Inexpensive and reliable storage for large amounts of data</a:t>
            </a:r>
          </a:p>
          <a:p>
            <a:r>
              <a:rPr lang="en-US" dirty="0" err="1"/>
              <a:t>Optimised</a:t>
            </a:r>
            <a:r>
              <a:rPr lang="en-US" dirty="0"/>
              <a:t> for sequential access to relatively small number of large files, not random reads</a:t>
            </a:r>
          </a:p>
          <a:p>
            <a:r>
              <a:rPr lang="en-US" dirty="0"/>
              <a:t>Similarities with a UNIX </a:t>
            </a:r>
            <a:r>
              <a:rPr lang="en-US" dirty="0" err="1"/>
              <a:t>filesystem</a:t>
            </a:r>
            <a:endParaRPr lang="en-US" dirty="0"/>
          </a:p>
          <a:p>
            <a:pPr lvl="1"/>
            <a:r>
              <a:rPr lang="en-US" dirty="0"/>
              <a:t>Hierarchical</a:t>
            </a:r>
          </a:p>
          <a:p>
            <a:pPr lvl="1"/>
            <a:r>
              <a:rPr lang="en-US" dirty="0"/>
              <a:t>File ownership and permissions</a:t>
            </a:r>
          </a:p>
          <a:p>
            <a:r>
              <a:rPr lang="en-US" dirty="0"/>
              <a:t>Some deviations from UNIX</a:t>
            </a:r>
          </a:p>
          <a:p>
            <a:pPr lvl="1"/>
            <a:r>
              <a:rPr lang="en-US" dirty="0"/>
              <a:t>No concept of a ‘current’ directory</a:t>
            </a:r>
          </a:p>
          <a:p>
            <a:pPr lvl="1"/>
            <a:r>
              <a:rPr lang="en-US" dirty="0"/>
              <a:t>Can’t modify files once written</a:t>
            </a:r>
          </a:p>
          <a:p>
            <a:pPr lvl="1"/>
            <a:r>
              <a:rPr lang="en-US" dirty="0"/>
              <a:t>Must use </a:t>
            </a:r>
            <a:r>
              <a:rPr lang="en-US" dirty="0" err="1"/>
              <a:t>Hadoop</a:t>
            </a:r>
            <a:r>
              <a:rPr lang="en-US" dirty="0"/>
              <a:t>-specific utilities or custom code to access HDFS</a:t>
            </a:r>
          </a:p>
        </p:txBody>
      </p:sp>
    </p:spTree>
    <p:extLst>
      <p:ext uri="{BB962C8B-B14F-4D97-AF65-F5344CB8AC3E}">
        <p14:creationId xmlns:p14="http://schemas.microsoft.com/office/powerpoint/2010/main" val="825066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pPr marL="366332" indent="-366332"/>
            <a:r>
              <a:rPr lang="en-US" dirty="0"/>
              <a:t>Typically access HDFS using the </a:t>
            </a:r>
            <a:r>
              <a:rPr lang="en-US" i="1" dirty="0" err="1"/>
              <a:t>hadoop</a:t>
            </a:r>
            <a:r>
              <a:rPr lang="en-US" i="1" dirty="0"/>
              <a:t> </a:t>
            </a:r>
            <a:r>
              <a:rPr lang="en-US" i="1" dirty="0" err="1"/>
              <a:t>fs</a:t>
            </a:r>
            <a:r>
              <a:rPr lang="en-US" dirty="0"/>
              <a:t> OR </a:t>
            </a:r>
            <a:r>
              <a:rPr lang="en-US" i="1" dirty="0" err="1"/>
              <a:t>hdfs</a:t>
            </a:r>
            <a:r>
              <a:rPr lang="en-US" i="1" dirty="0"/>
              <a:t> </a:t>
            </a:r>
            <a:r>
              <a:rPr lang="en-US" i="1" dirty="0" err="1"/>
              <a:t>dfs</a:t>
            </a:r>
            <a:r>
              <a:rPr lang="en-US" i="1" dirty="0"/>
              <a:t> </a:t>
            </a:r>
            <a:r>
              <a:rPr lang="en-US" dirty="0"/>
              <a:t>command</a:t>
            </a:r>
          </a:p>
          <a:p>
            <a:pPr marL="366332" indent="-366332"/>
            <a:endParaRPr lang="en-US" dirty="0"/>
          </a:p>
          <a:p>
            <a:pPr marL="366332" indent="-366332"/>
            <a:r>
              <a:rPr lang="en-US" dirty="0"/>
              <a:t>Example: Display the content of the /user/</a:t>
            </a:r>
            <a:r>
              <a:rPr lang="en-US" dirty="0" err="1"/>
              <a:t>james</a:t>
            </a:r>
            <a:r>
              <a:rPr lang="en-US" dirty="0"/>
              <a:t>/</a:t>
            </a:r>
            <a:r>
              <a:rPr lang="en-US" dirty="0" err="1"/>
              <a:t>times.txt</a:t>
            </a:r>
            <a:r>
              <a:rPr lang="en-US" dirty="0"/>
              <a:t> file</a:t>
            </a:r>
          </a:p>
          <a:p>
            <a:pPr marL="366332" indent="-366332"/>
            <a:endParaRPr lang="en-US" dirty="0"/>
          </a:p>
          <a:p>
            <a:endParaRPr lang="en-US" dirty="0"/>
          </a:p>
          <a:p>
            <a:pPr marL="366332" indent="-366332"/>
            <a:r>
              <a:rPr lang="en-US" dirty="0"/>
              <a:t>Example: Create a directory (below the root) called general</a:t>
            </a:r>
          </a:p>
          <a:p>
            <a:pPr marL="0" indent="0">
              <a:buNone/>
            </a:pPr>
            <a:endParaRPr lang="en-US" dirty="0"/>
          </a:p>
        </p:txBody>
      </p:sp>
      <p:sp>
        <p:nvSpPr>
          <p:cNvPr id="6" name="Title 5"/>
          <p:cNvSpPr>
            <a:spLocks noGrp="1"/>
          </p:cNvSpPr>
          <p:nvPr>
            <p:ph type="title"/>
          </p:nvPr>
        </p:nvSpPr>
        <p:spPr/>
        <p:txBody>
          <a:bodyPr>
            <a:normAutofit/>
          </a:bodyPr>
          <a:lstStyle/>
          <a:p>
            <a:r>
              <a:rPr lang="en-US" dirty="0"/>
              <a:t>Accessing HDFS via the command line</a:t>
            </a:r>
          </a:p>
        </p:txBody>
      </p:sp>
      <p:sp>
        <p:nvSpPr>
          <p:cNvPr id="2" name="TextBox 1"/>
          <p:cNvSpPr txBox="1"/>
          <p:nvPr/>
        </p:nvSpPr>
        <p:spPr>
          <a:xfrm>
            <a:off x="862931" y="3158447"/>
            <a:ext cx="5592436" cy="487703"/>
          </a:xfrm>
          <a:prstGeom prst="rect">
            <a:avLst/>
          </a:prstGeom>
        </p:spPr>
        <p:style>
          <a:lnRef idx="2">
            <a:schemeClr val="accent6"/>
          </a:lnRef>
          <a:fillRef idx="1">
            <a:schemeClr val="lt1"/>
          </a:fillRef>
          <a:effectRef idx="0">
            <a:schemeClr val="accent6"/>
          </a:effectRef>
          <a:fontRef idx="minor">
            <a:schemeClr val="dk1"/>
          </a:fontRef>
        </p:style>
        <p:txBody>
          <a:bodyPr wrap="square" lIns="117226" tIns="58613" rIns="117226" bIns="58613" rtlCol="0">
            <a:spAutoFit/>
          </a:bodyPr>
          <a:lstStyle/>
          <a:p>
            <a:r>
              <a:rPr lang="en-GB" sz="2400" dirty="0"/>
              <a:t>$ hadoop fs –cat /user/james/times.txt</a:t>
            </a:r>
          </a:p>
        </p:txBody>
      </p:sp>
      <p:sp>
        <p:nvSpPr>
          <p:cNvPr id="7" name="TextBox 6"/>
          <p:cNvSpPr txBox="1"/>
          <p:nvPr/>
        </p:nvSpPr>
        <p:spPr>
          <a:xfrm>
            <a:off x="862931" y="4743059"/>
            <a:ext cx="5592436" cy="487703"/>
          </a:xfrm>
          <a:prstGeom prst="rect">
            <a:avLst/>
          </a:prstGeom>
        </p:spPr>
        <p:style>
          <a:lnRef idx="2">
            <a:schemeClr val="accent6"/>
          </a:lnRef>
          <a:fillRef idx="1">
            <a:schemeClr val="lt1"/>
          </a:fillRef>
          <a:effectRef idx="0">
            <a:schemeClr val="accent6"/>
          </a:effectRef>
          <a:fontRef idx="minor">
            <a:schemeClr val="dk1"/>
          </a:fontRef>
        </p:style>
        <p:txBody>
          <a:bodyPr wrap="square" lIns="117226" tIns="58613" rIns="117226" bIns="58613" rtlCol="0">
            <a:spAutoFit/>
          </a:bodyPr>
          <a:lstStyle/>
          <a:p>
            <a:r>
              <a:rPr lang="en-GB" sz="2400" dirty="0"/>
              <a:t>$ </a:t>
            </a:r>
            <a:r>
              <a:rPr lang="en-GB" sz="2400" dirty="0" err="1"/>
              <a:t>hdfs</a:t>
            </a:r>
            <a:r>
              <a:rPr lang="en-GB" sz="2400" dirty="0"/>
              <a:t> </a:t>
            </a:r>
            <a:r>
              <a:rPr lang="en-GB" sz="2400" dirty="0" err="1"/>
              <a:t>dfs</a:t>
            </a:r>
            <a:r>
              <a:rPr lang="en-GB" sz="2400" dirty="0"/>
              <a:t> –</a:t>
            </a:r>
            <a:r>
              <a:rPr lang="en-GB" sz="2400" dirty="0" err="1"/>
              <a:t>mkdir</a:t>
            </a:r>
            <a:r>
              <a:rPr lang="en-GB" sz="2400" dirty="0"/>
              <a:t> /general</a:t>
            </a:r>
          </a:p>
        </p:txBody>
      </p:sp>
    </p:spTree>
    <p:extLst>
      <p:ext uri="{BB962C8B-B14F-4D97-AF65-F5344CB8AC3E}">
        <p14:creationId xmlns:p14="http://schemas.microsoft.com/office/powerpoint/2010/main" val="3113784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pPr marL="366332" indent="-366332"/>
            <a:r>
              <a:rPr lang="en-US" dirty="0"/>
              <a:t>Example: Copy </a:t>
            </a:r>
            <a:r>
              <a:rPr lang="en-US" dirty="0" err="1"/>
              <a:t>input.txt</a:t>
            </a:r>
            <a:r>
              <a:rPr lang="en-US" dirty="0"/>
              <a:t> from local disk to the user’s directory in HDFS</a:t>
            </a:r>
          </a:p>
          <a:p>
            <a:pPr marL="0" indent="0">
              <a:buNone/>
            </a:pPr>
            <a:endParaRPr lang="en-US" dirty="0"/>
          </a:p>
          <a:p>
            <a:pPr marL="366332" indent="-366332"/>
            <a:r>
              <a:rPr lang="en-US" dirty="0"/>
              <a:t>Example: Get a directory listing of the HDFS root directory</a:t>
            </a:r>
          </a:p>
          <a:p>
            <a:pPr marL="0" indent="0">
              <a:buNone/>
            </a:pPr>
            <a:endParaRPr lang="en-US" dirty="0"/>
          </a:p>
          <a:p>
            <a:pPr marL="366332" indent="-366332"/>
            <a:r>
              <a:rPr lang="en-US" dirty="0"/>
              <a:t>Example: Delete the file /reports/</a:t>
            </a:r>
            <a:r>
              <a:rPr lang="en-US" dirty="0" err="1"/>
              <a:t>timesheets.txt</a:t>
            </a:r>
            <a:endParaRPr lang="en-US" dirty="0"/>
          </a:p>
        </p:txBody>
      </p:sp>
      <p:sp>
        <p:nvSpPr>
          <p:cNvPr id="6" name="Title 5"/>
          <p:cNvSpPr>
            <a:spLocks noGrp="1"/>
          </p:cNvSpPr>
          <p:nvPr>
            <p:ph type="title"/>
          </p:nvPr>
        </p:nvSpPr>
        <p:spPr/>
        <p:txBody>
          <a:bodyPr>
            <a:normAutofit/>
          </a:bodyPr>
          <a:lstStyle/>
          <a:p>
            <a:r>
              <a:rPr lang="en-US" dirty="0"/>
              <a:t>Further common command line prompts</a:t>
            </a:r>
          </a:p>
        </p:txBody>
      </p:sp>
      <p:sp>
        <p:nvSpPr>
          <p:cNvPr id="2" name="TextBox 1"/>
          <p:cNvSpPr txBox="1"/>
          <p:nvPr/>
        </p:nvSpPr>
        <p:spPr>
          <a:xfrm>
            <a:off x="1004031" y="3081623"/>
            <a:ext cx="5116221" cy="428967"/>
          </a:xfrm>
          <a:prstGeom prst="rect">
            <a:avLst/>
          </a:prstGeom>
        </p:spPr>
        <p:style>
          <a:lnRef idx="2">
            <a:schemeClr val="accent6"/>
          </a:lnRef>
          <a:fillRef idx="1">
            <a:schemeClr val="lt1"/>
          </a:fillRef>
          <a:effectRef idx="0">
            <a:schemeClr val="accent6"/>
          </a:effectRef>
          <a:fontRef idx="minor">
            <a:schemeClr val="dk1"/>
          </a:fontRef>
        </p:style>
        <p:txBody>
          <a:bodyPr wrap="square" lIns="117226" tIns="58613" rIns="117226" bIns="58613" rtlCol="0">
            <a:spAutoFit/>
          </a:bodyPr>
          <a:lstStyle/>
          <a:p>
            <a:r>
              <a:rPr lang="en-GB" sz="2000" dirty="0"/>
              <a:t>$ hadoop fs –ls /</a:t>
            </a:r>
          </a:p>
        </p:txBody>
      </p:sp>
      <p:sp>
        <p:nvSpPr>
          <p:cNvPr id="7" name="TextBox 6"/>
          <p:cNvSpPr txBox="1"/>
          <p:nvPr/>
        </p:nvSpPr>
        <p:spPr>
          <a:xfrm>
            <a:off x="1004031" y="4189924"/>
            <a:ext cx="5116221" cy="428967"/>
          </a:xfrm>
          <a:prstGeom prst="rect">
            <a:avLst/>
          </a:prstGeom>
        </p:spPr>
        <p:style>
          <a:lnRef idx="2">
            <a:schemeClr val="accent6"/>
          </a:lnRef>
          <a:fillRef idx="1">
            <a:schemeClr val="lt1"/>
          </a:fillRef>
          <a:effectRef idx="0">
            <a:schemeClr val="accent6"/>
          </a:effectRef>
          <a:fontRef idx="minor">
            <a:schemeClr val="dk1"/>
          </a:fontRef>
        </p:style>
        <p:txBody>
          <a:bodyPr wrap="square" lIns="117226" tIns="58613" rIns="117226" bIns="58613" rtlCol="0">
            <a:spAutoFit/>
          </a:bodyPr>
          <a:lstStyle/>
          <a:p>
            <a:r>
              <a:rPr lang="en-GB" sz="2000" dirty="0"/>
              <a:t>$ hadoop fs –</a:t>
            </a:r>
            <a:r>
              <a:rPr lang="en-GB" sz="2000" dirty="0" err="1"/>
              <a:t>rm</a:t>
            </a:r>
            <a:r>
              <a:rPr lang="en-GB" sz="2000" dirty="0"/>
              <a:t> /reports/timesheets.txt</a:t>
            </a:r>
          </a:p>
        </p:txBody>
      </p:sp>
      <p:sp>
        <p:nvSpPr>
          <p:cNvPr id="8" name="TextBox 7"/>
          <p:cNvSpPr txBox="1"/>
          <p:nvPr/>
        </p:nvSpPr>
        <p:spPr>
          <a:xfrm>
            <a:off x="1004030" y="2026246"/>
            <a:ext cx="5116221" cy="428967"/>
          </a:xfrm>
          <a:prstGeom prst="rect">
            <a:avLst/>
          </a:prstGeom>
        </p:spPr>
        <p:style>
          <a:lnRef idx="2">
            <a:schemeClr val="accent6"/>
          </a:lnRef>
          <a:fillRef idx="1">
            <a:schemeClr val="lt1"/>
          </a:fillRef>
          <a:effectRef idx="0">
            <a:schemeClr val="accent6"/>
          </a:effectRef>
          <a:fontRef idx="minor">
            <a:schemeClr val="dk1"/>
          </a:fontRef>
        </p:style>
        <p:txBody>
          <a:bodyPr wrap="square" lIns="117226" tIns="58613" rIns="117226" bIns="58613" rtlCol="0">
            <a:spAutoFit/>
          </a:bodyPr>
          <a:lstStyle/>
          <a:p>
            <a:r>
              <a:rPr lang="en-GB" sz="2000" dirty="0"/>
              <a:t>$ </a:t>
            </a:r>
            <a:r>
              <a:rPr lang="en-GB" sz="2000" dirty="0" err="1"/>
              <a:t>hadoop</a:t>
            </a:r>
            <a:r>
              <a:rPr lang="en-GB" sz="2000" dirty="0"/>
              <a:t> fs –put input.txt input.txt</a:t>
            </a:r>
          </a:p>
        </p:txBody>
      </p:sp>
    </p:spTree>
    <p:extLst>
      <p:ext uri="{BB962C8B-B14F-4D97-AF65-F5344CB8AC3E}">
        <p14:creationId xmlns:p14="http://schemas.microsoft.com/office/powerpoint/2010/main" val="2723286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Remember:</a:t>
            </a:r>
          </a:p>
          <a:p>
            <a:pPr lvl="1"/>
            <a:r>
              <a:rPr lang="en-US" dirty="0"/>
              <a:t>Use </a:t>
            </a:r>
            <a:r>
              <a:rPr lang="en-US" dirty="0" err="1"/>
              <a:t>hadoop</a:t>
            </a:r>
            <a:r>
              <a:rPr lang="en-US" dirty="0"/>
              <a:t> </a:t>
            </a:r>
            <a:r>
              <a:rPr lang="en-US" dirty="0" err="1"/>
              <a:t>fs</a:t>
            </a:r>
            <a:r>
              <a:rPr lang="en-US" dirty="0"/>
              <a:t> –put to copy local files to HDFS</a:t>
            </a:r>
          </a:p>
          <a:p>
            <a:pPr lvl="1"/>
            <a:r>
              <a:rPr lang="en-US" dirty="0"/>
              <a:t>Use </a:t>
            </a:r>
            <a:r>
              <a:rPr lang="en-US" dirty="0" err="1"/>
              <a:t>hadoop</a:t>
            </a:r>
            <a:r>
              <a:rPr lang="en-US" dirty="0"/>
              <a:t> </a:t>
            </a:r>
            <a:r>
              <a:rPr lang="en-US" dirty="0" err="1"/>
              <a:t>fs</a:t>
            </a:r>
            <a:r>
              <a:rPr lang="en-US" dirty="0"/>
              <a:t> –get to copy HDFS files to the local disk</a:t>
            </a:r>
          </a:p>
          <a:p>
            <a:r>
              <a:rPr lang="en-US" dirty="0"/>
              <a:t>Can also access HDFS within Java and some ecosystem projects</a:t>
            </a:r>
          </a:p>
          <a:p>
            <a:endParaRPr lang="en-US" dirty="0"/>
          </a:p>
        </p:txBody>
      </p:sp>
      <p:sp>
        <p:nvSpPr>
          <p:cNvPr id="5" name="Title 4"/>
          <p:cNvSpPr>
            <a:spLocks noGrp="1"/>
          </p:cNvSpPr>
          <p:nvPr>
            <p:ph type="title"/>
          </p:nvPr>
        </p:nvSpPr>
        <p:spPr/>
        <p:txBody>
          <a:bodyPr>
            <a:normAutofit/>
          </a:bodyPr>
          <a:lstStyle/>
          <a:p>
            <a:r>
              <a:rPr lang="en-US" dirty="0"/>
              <a:t>Copying data</a:t>
            </a:r>
          </a:p>
        </p:txBody>
      </p:sp>
    </p:spTree>
    <p:extLst>
      <p:ext uri="{BB962C8B-B14F-4D97-AF65-F5344CB8AC3E}">
        <p14:creationId xmlns:p14="http://schemas.microsoft.com/office/powerpoint/2010/main" val="1466362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HDFS daemons</a:t>
            </a:r>
          </a:p>
        </p:txBody>
      </p:sp>
      <p:sp>
        <p:nvSpPr>
          <p:cNvPr id="6" name="Text Placeholder 5"/>
          <p:cNvSpPr>
            <a:spLocks noGrp="1"/>
          </p:cNvSpPr>
          <p:nvPr>
            <p:ph type="body" sz="quarter" idx="15"/>
          </p:nvPr>
        </p:nvSpPr>
        <p:spPr/>
        <p:txBody>
          <a:bodyPr/>
          <a:lstStyle/>
          <a:p>
            <a:r>
              <a:rPr lang="en-US" dirty="0"/>
              <a:t>HDFS master daemon: </a:t>
            </a:r>
            <a:r>
              <a:rPr lang="en-US" dirty="0" err="1"/>
              <a:t>NameNode</a:t>
            </a:r>
            <a:endParaRPr lang="en-US" dirty="0"/>
          </a:p>
          <a:p>
            <a:pPr lvl="1"/>
            <a:r>
              <a:rPr lang="en-US" dirty="0"/>
              <a:t>Manages namespace and metadata</a:t>
            </a:r>
          </a:p>
          <a:p>
            <a:pPr lvl="1"/>
            <a:r>
              <a:rPr lang="en-US" dirty="0"/>
              <a:t>Monitors slave nodes</a:t>
            </a:r>
          </a:p>
          <a:p>
            <a:r>
              <a:rPr lang="en-US" dirty="0"/>
              <a:t>HDFS slave daemon: </a:t>
            </a:r>
            <a:r>
              <a:rPr lang="en-US" dirty="0" err="1"/>
              <a:t>DataNode</a:t>
            </a:r>
            <a:endParaRPr lang="en-US" dirty="0"/>
          </a:p>
          <a:p>
            <a:pPr lvl="1"/>
            <a:r>
              <a:rPr lang="en-US" dirty="0"/>
              <a:t>Reads and writes data</a:t>
            </a:r>
          </a:p>
          <a:p>
            <a:endParaRPr lang="en-US" dirty="0"/>
          </a:p>
        </p:txBody>
      </p:sp>
    </p:spTree>
    <p:extLst>
      <p:ext uri="{BB962C8B-B14F-4D97-AF65-F5344CB8AC3E}">
        <p14:creationId xmlns:p14="http://schemas.microsoft.com/office/powerpoint/2010/main" val="1515351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How files are stored</a:t>
            </a:r>
          </a:p>
        </p:txBody>
      </p:sp>
      <p:sp>
        <p:nvSpPr>
          <p:cNvPr id="6" name="Content Placeholder 5"/>
          <p:cNvSpPr>
            <a:spLocks noGrp="1"/>
          </p:cNvSpPr>
          <p:nvPr>
            <p:ph sz="quarter" idx="16"/>
          </p:nvPr>
        </p:nvSpPr>
        <p:spPr/>
        <p:txBody>
          <a:bodyPr/>
          <a:lstStyle/>
          <a:p>
            <a:r>
              <a:rPr lang="en-US" dirty="0"/>
              <a:t>The </a:t>
            </a:r>
            <a:r>
              <a:rPr lang="en-US" dirty="0" err="1"/>
              <a:t>NameNode</a:t>
            </a:r>
            <a:r>
              <a:rPr lang="en-US" dirty="0"/>
              <a:t> stores the metadata</a:t>
            </a:r>
          </a:p>
          <a:p>
            <a:pPr lvl="1"/>
            <a:r>
              <a:rPr lang="en-US" dirty="0"/>
              <a:t>Filenames</a:t>
            </a:r>
          </a:p>
          <a:p>
            <a:pPr lvl="1"/>
            <a:r>
              <a:rPr lang="en-US" dirty="0"/>
              <a:t>File locations in HDFS</a:t>
            </a:r>
          </a:p>
          <a:p>
            <a:pPr lvl="1"/>
            <a:r>
              <a:rPr lang="en-US" dirty="0"/>
              <a:t>File ownership and permissions</a:t>
            </a:r>
          </a:p>
          <a:p>
            <a:pPr lvl="1"/>
            <a:r>
              <a:rPr lang="en-US" dirty="0"/>
              <a:t>Block locations</a:t>
            </a:r>
          </a:p>
          <a:p>
            <a:pPr lvl="1"/>
            <a:r>
              <a:rPr lang="en-US" dirty="0"/>
              <a:t>Changes to the metadata are made in RAM and written to a log file on disk called edits</a:t>
            </a:r>
          </a:p>
          <a:p>
            <a:pPr lvl="1"/>
            <a:r>
              <a:rPr lang="en-US" dirty="0"/>
              <a:t>Metadata filename is called </a:t>
            </a:r>
            <a:r>
              <a:rPr lang="en-US" dirty="0" err="1"/>
              <a:t>fsimage</a:t>
            </a:r>
            <a:endParaRPr lang="en-US" dirty="0"/>
          </a:p>
          <a:p>
            <a:endParaRPr lang="en-US" dirty="0"/>
          </a:p>
        </p:txBody>
      </p:sp>
      <p:sp>
        <p:nvSpPr>
          <p:cNvPr id="7" name="Content Placeholder 6"/>
          <p:cNvSpPr>
            <a:spLocks noGrp="1"/>
          </p:cNvSpPr>
          <p:nvPr>
            <p:ph sz="quarter" idx="15"/>
          </p:nvPr>
        </p:nvSpPr>
        <p:spPr/>
        <p:txBody>
          <a:bodyPr/>
          <a:lstStyle/>
          <a:p>
            <a:r>
              <a:rPr lang="en-US" dirty="0"/>
              <a:t>Data files are split into blocks (the size can be set, the default is 64MB, </a:t>
            </a:r>
            <a:r>
              <a:rPr lang="en-US" dirty="0" err="1"/>
              <a:t>Cloudera</a:t>
            </a:r>
            <a:r>
              <a:rPr lang="en-US" dirty="0"/>
              <a:t> recommends 128MB) and distributed</a:t>
            </a:r>
          </a:p>
          <a:p>
            <a:r>
              <a:rPr lang="en-US" dirty="0"/>
              <a:t>Each block is replicated on multiple data nodes (the number of replications can be set, the default is 3)</a:t>
            </a:r>
          </a:p>
          <a:p>
            <a:r>
              <a:rPr lang="en-US" dirty="0" err="1"/>
              <a:t>DataNodes</a:t>
            </a:r>
            <a:r>
              <a:rPr lang="en-US" dirty="0"/>
              <a:t> communicate with the </a:t>
            </a:r>
            <a:r>
              <a:rPr lang="en-US" dirty="0" err="1"/>
              <a:t>NameNode</a:t>
            </a:r>
            <a:endParaRPr lang="en-US" dirty="0"/>
          </a:p>
          <a:p>
            <a:endParaRPr lang="en-US" dirty="0"/>
          </a:p>
        </p:txBody>
      </p:sp>
    </p:spTree>
    <p:extLst>
      <p:ext uri="{BB962C8B-B14F-4D97-AF65-F5344CB8AC3E}">
        <p14:creationId xmlns:p14="http://schemas.microsoft.com/office/powerpoint/2010/main" val="232565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First copy of the block is placed on the same node as the client</a:t>
            </a:r>
          </a:p>
          <a:p>
            <a:pPr lvl="1"/>
            <a:r>
              <a:rPr lang="en-US" dirty="0"/>
              <a:t>If the client is not part of the cluster it is random</a:t>
            </a:r>
          </a:p>
          <a:p>
            <a:pPr lvl="2"/>
            <a:r>
              <a:rPr lang="en-US" dirty="0"/>
              <a:t>It will try to find one that is not too busy</a:t>
            </a:r>
          </a:p>
          <a:p>
            <a:r>
              <a:rPr lang="en-US" dirty="0"/>
              <a:t>Second copy is placed on a node residing on a different rack</a:t>
            </a:r>
          </a:p>
          <a:p>
            <a:r>
              <a:rPr lang="en-US" dirty="0"/>
              <a:t>Third copy is placed on a different node in the same rack as the second copy</a:t>
            </a:r>
          </a:p>
          <a:p>
            <a:r>
              <a:rPr lang="en-US" dirty="0"/>
              <a:t>If there is no rack topology</a:t>
            </a:r>
          </a:p>
          <a:p>
            <a:pPr lvl="1"/>
            <a:r>
              <a:rPr lang="en-US" dirty="0"/>
              <a:t>The first copy is still placed on the same node as the client</a:t>
            </a:r>
          </a:p>
          <a:p>
            <a:pPr lvl="1"/>
            <a:r>
              <a:rPr lang="en-US" dirty="0"/>
              <a:t>The other two copies will be placed on different nodes</a:t>
            </a:r>
          </a:p>
        </p:txBody>
      </p:sp>
      <p:sp>
        <p:nvSpPr>
          <p:cNvPr id="5" name="Title 4"/>
          <p:cNvSpPr>
            <a:spLocks noGrp="1"/>
          </p:cNvSpPr>
          <p:nvPr>
            <p:ph type="title"/>
          </p:nvPr>
        </p:nvSpPr>
        <p:spPr/>
        <p:txBody>
          <a:bodyPr>
            <a:normAutofit/>
          </a:bodyPr>
          <a:lstStyle/>
          <a:p>
            <a:r>
              <a:rPr lang="en-US" dirty="0"/>
              <a:t>Block Replication</a:t>
            </a:r>
          </a:p>
        </p:txBody>
      </p:sp>
    </p:spTree>
    <p:extLst>
      <p:ext uri="{BB962C8B-B14F-4D97-AF65-F5344CB8AC3E}">
        <p14:creationId xmlns:p14="http://schemas.microsoft.com/office/powerpoint/2010/main" val="1504977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files are stored</a:t>
            </a:r>
          </a:p>
        </p:txBody>
      </p:sp>
      <p:sp>
        <p:nvSpPr>
          <p:cNvPr id="7" name="Vertical Scroll 6"/>
          <p:cNvSpPr/>
          <p:nvPr/>
        </p:nvSpPr>
        <p:spPr>
          <a:xfrm>
            <a:off x="507026" y="1748118"/>
            <a:ext cx="2294540" cy="3720353"/>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600" dirty="0"/>
              <a:t>Very </a:t>
            </a:r>
            <a:r>
              <a:rPr lang="en-GB" sz="1600"/>
              <a:t>Large Data </a:t>
            </a:r>
            <a:r>
              <a:rPr lang="en-GB" sz="1600" dirty="0"/>
              <a:t>File</a:t>
            </a:r>
          </a:p>
        </p:txBody>
      </p:sp>
      <p:sp>
        <p:nvSpPr>
          <p:cNvPr id="8" name="Rounded Rectangle 7"/>
          <p:cNvSpPr/>
          <p:nvPr/>
        </p:nvSpPr>
        <p:spPr>
          <a:xfrm>
            <a:off x="3312545" y="1821899"/>
            <a:ext cx="1656271" cy="869543"/>
          </a:xfrm>
          <a:prstGeom prst="round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600" dirty="0"/>
              <a:t>Block 1</a:t>
            </a:r>
          </a:p>
        </p:txBody>
      </p:sp>
      <p:sp>
        <p:nvSpPr>
          <p:cNvPr id="9" name="Rounded Rectangle 8"/>
          <p:cNvSpPr/>
          <p:nvPr/>
        </p:nvSpPr>
        <p:spPr>
          <a:xfrm>
            <a:off x="3312543" y="3186888"/>
            <a:ext cx="1656271" cy="869543"/>
          </a:xfrm>
          <a:prstGeom prst="roundRect">
            <a:avLst/>
          </a:prstGeom>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t>Block 2</a:t>
            </a:r>
          </a:p>
        </p:txBody>
      </p:sp>
      <p:sp>
        <p:nvSpPr>
          <p:cNvPr id="10" name="Rounded Rectangle 9"/>
          <p:cNvSpPr/>
          <p:nvPr/>
        </p:nvSpPr>
        <p:spPr>
          <a:xfrm>
            <a:off x="3312542" y="4551878"/>
            <a:ext cx="1656271" cy="869543"/>
          </a:xfrm>
          <a:prstGeom prst="round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1600" dirty="0"/>
              <a:t>Block 3</a:t>
            </a:r>
          </a:p>
        </p:txBody>
      </p:sp>
      <p:sp>
        <p:nvSpPr>
          <p:cNvPr id="11" name="Rectangle 10"/>
          <p:cNvSpPr/>
          <p:nvPr/>
        </p:nvSpPr>
        <p:spPr>
          <a:xfrm>
            <a:off x="6021204" y="1081681"/>
            <a:ext cx="1932317" cy="11743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t" anchorCtr="0"/>
          <a:lstStyle/>
          <a:p>
            <a:pPr algn="ctr"/>
            <a:r>
              <a:rPr lang="en-GB" sz="1600"/>
              <a:t>Data </a:t>
            </a:r>
            <a:r>
              <a:rPr lang="en-GB" sz="1600" dirty="0"/>
              <a:t>Node</a:t>
            </a:r>
          </a:p>
        </p:txBody>
      </p:sp>
      <p:sp>
        <p:nvSpPr>
          <p:cNvPr id="16" name="Rectangle 15"/>
          <p:cNvSpPr/>
          <p:nvPr/>
        </p:nvSpPr>
        <p:spPr>
          <a:xfrm>
            <a:off x="9990912" y="672353"/>
            <a:ext cx="1618381" cy="945183"/>
          </a:xfrm>
          <a:prstGeom prst="rect">
            <a:avLst/>
          </a:prstGeom>
        </p:spPr>
        <p:style>
          <a:lnRef idx="2">
            <a:schemeClr val="accent5"/>
          </a:lnRef>
          <a:fillRef idx="1">
            <a:schemeClr val="lt1"/>
          </a:fillRef>
          <a:effectRef idx="0">
            <a:schemeClr val="accent5"/>
          </a:effectRef>
          <a:fontRef idx="minor">
            <a:schemeClr val="dk1"/>
          </a:fontRef>
        </p:style>
        <p:txBody>
          <a:bodyPr lIns="117226" tIns="58613" rIns="117226" bIns="58613" rtlCol="0" anchor="ctr"/>
          <a:lstStyle/>
          <a:p>
            <a:pPr algn="ctr"/>
            <a:r>
              <a:rPr lang="en-GB" sz="1800" dirty="0"/>
              <a:t>Name Node:</a:t>
            </a:r>
          </a:p>
          <a:p>
            <a:pPr algn="ctr"/>
            <a:r>
              <a:rPr lang="en-GB" sz="1800"/>
              <a:t>Metadata</a:t>
            </a:r>
            <a:endParaRPr lang="en-GB" sz="1800" dirty="0"/>
          </a:p>
        </p:txBody>
      </p:sp>
      <p:sp>
        <p:nvSpPr>
          <p:cNvPr id="18" name="Rectangle 17"/>
          <p:cNvSpPr/>
          <p:nvPr/>
        </p:nvSpPr>
        <p:spPr>
          <a:xfrm>
            <a:off x="8735842" y="4158147"/>
            <a:ext cx="1932317" cy="11743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t" anchorCtr="0"/>
          <a:lstStyle/>
          <a:p>
            <a:pPr algn="ctr"/>
            <a:r>
              <a:rPr lang="en-GB" sz="1600"/>
              <a:t>Data </a:t>
            </a:r>
            <a:r>
              <a:rPr lang="en-GB" sz="1600" dirty="0"/>
              <a:t>Node</a:t>
            </a:r>
          </a:p>
        </p:txBody>
      </p:sp>
      <p:sp>
        <p:nvSpPr>
          <p:cNvPr id="19" name="Rectangle 18"/>
          <p:cNvSpPr/>
          <p:nvPr/>
        </p:nvSpPr>
        <p:spPr>
          <a:xfrm>
            <a:off x="8735842" y="2099062"/>
            <a:ext cx="1932317" cy="11743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t" anchorCtr="0"/>
          <a:lstStyle/>
          <a:p>
            <a:pPr algn="ctr"/>
            <a:r>
              <a:rPr lang="en-GB" sz="1600"/>
              <a:t>Data </a:t>
            </a:r>
            <a:r>
              <a:rPr lang="en-GB" sz="1600" dirty="0"/>
              <a:t>Node</a:t>
            </a:r>
          </a:p>
        </p:txBody>
      </p:sp>
      <p:sp>
        <p:nvSpPr>
          <p:cNvPr id="20" name="Rectangle 19"/>
          <p:cNvSpPr/>
          <p:nvPr/>
        </p:nvSpPr>
        <p:spPr>
          <a:xfrm>
            <a:off x="6021204" y="3098436"/>
            <a:ext cx="1932317" cy="11743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t" anchorCtr="0"/>
          <a:lstStyle/>
          <a:p>
            <a:pPr algn="ctr"/>
            <a:r>
              <a:rPr lang="en-GB" sz="1600"/>
              <a:t>Data </a:t>
            </a:r>
            <a:r>
              <a:rPr lang="en-GB" sz="1600" dirty="0"/>
              <a:t>Node</a:t>
            </a:r>
          </a:p>
        </p:txBody>
      </p:sp>
      <p:sp>
        <p:nvSpPr>
          <p:cNvPr id="21" name="Rectangle 20"/>
          <p:cNvSpPr/>
          <p:nvPr/>
        </p:nvSpPr>
        <p:spPr>
          <a:xfrm>
            <a:off x="6021204" y="5074041"/>
            <a:ext cx="1932317" cy="11743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t" anchorCtr="0"/>
          <a:lstStyle/>
          <a:p>
            <a:pPr algn="ctr"/>
            <a:r>
              <a:rPr lang="en-GB" sz="1600"/>
              <a:t>Data </a:t>
            </a:r>
            <a:r>
              <a:rPr lang="en-GB" sz="1600" dirty="0"/>
              <a:t>Node</a:t>
            </a:r>
          </a:p>
        </p:txBody>
      </p:sp>
      <p:sp>
        <p:nvSpPr>
          <p:cNvPr id="22" name="Left Brace 21"/>
          <p:cNvSpPr/>
          <p:nvPr/>
        </p:nvSpPr>
        <p:spPr>
          <a:xfrm>
            <a:off x="2663893" y="1759341"/>
            <a:ext cx="701040" cy="3768916"/>
          </a:xfrm>
          <a:prstGeom prst="leftBrace">
            <a:avLst/>
          </a:prstGeom>
        </p:spPr>
        <p:style>
          <a:lnRef idx="2">
            <a:schemeClr val="accent4"/>
          </a:lnRef>
          <a:fillRef idx="0">
            <a:schemeClr val="accent4"/>
          </a:fillRef>
          <a:effectRef idx="1">
            <a:schemeClr val="accent4"/>
          </a:effectRef>
          <a:fontRef idx="minor">
            <a:schemeClr val="tx1"/>
          </a:fontRef>
        </p:style>
        <p:txBody>
          <a:bodyPr lIns="117226" tIns="58613" rIns="117226" bIns="58613" rtlCol="0" anchor="ctr"/>
          <a:lstStyle/>
          <a:p>
            <a:pPr algn="ctr"/>
            <a:endParaRPr lang="en-GB"/>
          </a:p>
        </p:txBody>
      </p:sp>
      <p:sp>
        <p:nvSpPr>
          <p:cNvPr id="23" name="Rounded Rectangle 22"/>
          <p:cNvSpPr/>
          <p:nvPr/>
        </p:nvSpPr>
        <p:spPr>
          <a:xfrm>
            <a:off x="6145584" y="1470019"/>
            <a:ext cx="1015901" cy="388766"/>
          </a:xfrm>
          <a:prstGeom prst="round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400" dirty="0"/>
              <a:t>Block 1</a:t>
            </a:r>
          </a:p>
        </p:txBody>
      </p:sp>
      <p:sp>
        <p:nvSpPr>
          <p:cNvPr id="24" name="Rounded Rectangle 23"/>
          <p:cNvSpPr/>
          <p:nvPr/>
        </p:nvSpPr>
        <p:spPr>
          <a:xfrm>
            <a:off x="8824026" y="2498541"/>
            <a:ext cx="1015901" cy="388766"/>
          </a:xfrm>
          <a:prstGeom prst="round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400" dirty="0"/>
              <a:t>Block 1</a:t>
            </a:r>
          </a:p>
        </p:txBody>
      </p:sp>
      <p:sp>
        <p:nvSpPr>
          <p:cNvPr id="25" name="Rounded Rectangle 24"/>
          <p:cNvSpPr/>
          <p:nvPr/>
        </p:nvSpPr>
        <p:spPr>
          <a:xfrm>
            <a:off x="6103604" y="5502219"/>
            <a:ext cx="1015901" cy="388766"/>
          </a:xfrm>
          <a:prstGeom prst="round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400" dirty="0"/>
              <a:t>Block 1</a:t>
            </a:r>
          </a:p>
        </p:txBody>
      </p:sp>
      <p:sp>
        <p:nvSpPr>
          <p:cNvPr id="26" name="Rounded Rectangle 25"/>
          <p:cNvSpPr/>
          <p:nvPr/>
        </p:nvSpPr>
        <p:spPr>
          <a:xfrm>
            <a:off x="6103605" y="3481147"/>
            <a:ext cx="977820" cy="281023"/>
          </a:xfrm>
          <a:prstGeom prst="roundRect">
            <a:avLst/>
          </a:prstGeom>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400" dirty="0"/>
              <a:t>Block 2</a:t>
            </a:r>
          </a:p>
        </p:txBody>
      </p:sp>
      <p:sp>
        <p:nvSpPr>
          <p:cNvPr id="27" name="Rounded Rectangle 26"/>
          <p:cNvSpPr/>
          <p:nvPr/>
        </p:nvSpPr>
        <p:spPr>
          <a:xfrm>
            <a:off x="9631973" y="2939869"/>
            <a:ext cx="977820" cy="281023"/>
          </a:xfrm>
          <a:prstGeom prst="roundRect">
            <a:avLst/>
          </a:prstGeom>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400" dirty="0"/>
              <a:t>Block 2</a:t>
            </a:r>
          </a:p>
        </p:txBody>
      </p:sp>
      <p:sp>
        <p:nvSpPr>
          <p:cNvPr id="28" name="Rounded Rectangle 27"/>
          <p:cNvSpPr/>
          <p:nvPr/>
        </p:nvSpPr>
        <p:spPr>
          <a:xfrm>
            <a:off x="8862107" y="4631820"/>
            <a:ext cx="977820" cy="281023"/>
          </a:xfrm>
          <a:prstGeom prst="roundRect">
            <a:avLst/>
          </a:prstGeom>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400" dirty="0"/>
              <a:t>Block 2</a:t>
            </a:r>
          </a:p>
        </p:txBody>
      </p:sp>
      <p:sp>
        <p:nvSpPr>
          <p:cNvPr id="29" name="Rounded Rectangle 28"/>
          <p:cNvSpPr/>
          <p:nvPr/>
        </p:nvSpPr>
        <p:spPr>
          <a:xfrm>
            <a:off x="6905159" y="1887738"/>
            <a:ext cx="1002355" cy="293688"/>
          </a:xfrm>
          <a:prstGeom prst="round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1400" dirty="0"/>
              <a:t>Block 3</a:t>
            </a:r>
          </a:p>
        </p:txBody>
      </p:sp>
      <p:sp>
        <p:nvSpPr>
          <p:cNvPr id="30" name="Rounded Rectangle 29"/>
          <p:cNvSpPr/>
          <p:nvPr/>
        </p:nvSpPr>
        <p:spPr>
          <a:xfrm>
            <a:off x="6891184" y="3868246"/>
            <a:ext cx="1002355" cy="293688"/>
          </a:xfrm>
          <a:prstGeom prst="round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1400" dirty="0"/>
              <a:t>Block 3</a:t>
            </a:r>
          </a:p>
        </p:txBody>
      </p:sp>
      <p:sp>
        <p:nvSpPr>
          <p:cNvPr id="31" name="Rounded Rectangle 30"/>
          <p:cNvSpPr/>
          <p:nvPr/>
        </p:nvSpPr>
        <p:spPr>
          <a:xfrm>
            <a:off x="6887157" y="5899108"/>
            <a:ext cx="1002355" cy="293688"/>
          </a:xfrm>
          <a:prstGeom prst="round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1400" dirty="0"/>
              <a:t>Block 3</a:t>
            </a:r>
          </a:p>
        </p:txBody>
      </p:sp>
      <p:cxnSp>
        <p:nvCxnSpPr>
          <p:cNvPr id="35" name="Elbow Connector 34"/>
          <p:cNvCxnSpPr>
            <a:stCxn id="8" idx="3"/>
            <a:endCxn id="23" idx="1"/>
          </p:cNvCxnSpPr>
          <p:nvPr/>
        </p:nvCxnSpPr>
        <p:spPr>
          <a:xfrm flipV="1">
            <a:off x="4968816" y="1664403"/>
            <a:ext cx="1176769" cy="5922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8" idx="3"/>
            <a:endCxn id="24" idx="1"/>
          </p:cNvCxnSpPr>
          <p:nvPr/>
        </p:nvCxnSpPr>
        <p:spPr>
          <a:xfrm>
            <a:off x="4968815" y="2256671"/>
            <a:ext cx="3855211" cy="43625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8" idx="3"/>
            <a:endCxn id="25" idx="1"/>
          </p:cNvCxnSpPr>
          <p:nvPr/>
        </p:nvCxnSpPr>
        <p:spPr>
          <a:xfrm>
            <a:off x="4968815" y="2256671"/>
            <a:ext cx="1134789" cy="343993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9" idx="3"/>
            <a:endCxn id="27" idx="1"/>
          </p:cNvCxnSpPr>
          <p:nvPr/>
        </p:nvCxnSpPr>
        <p:spPr>
          <a:xfrm flipV="1">
            <a:off x="4968814" y="3080381"/>
            <a:ext cx="4663159" cy="541279"/>
          </a:xfrm>
          <a:prstGeom prst="bentConnector3">
            <a:avLst>
              <a:gd name="adj1" fmla="val 154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p:cNvCxnSpPr>
            <a:stCxn id="9" idx="3"/>
            <a:endCxn id="26" idx="1"/>
          </p:cNvCxnSpPr>
          <p:nvPr/>
        </p:nvCxnSpPr>
        <p:spPr>
          <a:xfrm flipV="1">
            <a:off x="4968814" y="3621659"/>
            <a:ext cx="1134791" cy="1"/>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Elbow Connector 47"/>
          <p:cNvCxnSpPr>
            <a:stCxn id="9" idx="3"/>
            <a:endCxn id="28" idx="1"/>
          </p:cNvCxnSpPr>
          <p:nvPr/>
        </p:nvCxnSpPr>
        <p:spPr>
          <a:xfrm>
            <a:off x="4968813" y="3621660"/>
            <a:ext cx="3893293" cy="1150672"/>
          </a:xfrm>
          <a:prstGeom prst="bentConnector3">
            <a:avLst>
              <a:gd name="adj1" fmla="val 1868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Elbow Connector 50"/>
          <p:cNvCxnSpPr>
            <a:stCxn id="10" idx="3"/>
            <a:endCxn id="29" idx="1"/>
          </p:cNvCxnSpPr>
          <p:nvPr/>
        </p:nvCxnSpPr>
        <p:spPr>
          <a:xfrm flipV="1">
            <a:off x="4968812" y="2034582"/>
            <a:ext cx="1936347" cy="2952067"/>
          </a:xfrm>
          <a:prstGeom prst="bentConnector3">
            <a:avLst>
              <a:gd name="adj1" fmla="val 45248"/>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Elbow Connector 53"/>
          <p:cNvCxnSpPr>
            <a:stCxn id="10" idx="3"/>
            <a:endCxn id="30" idx="1"/>
          </p:cNvCxnSpPr>
          <p:nvPr/>
        </p:nvCxnSpPr>
        <p:spPr>
          <a:xfrm flipV="1">
            <a:off x="4968813" y="4015090"/>
            <a:ext cx="1922372" cy="971560"/>
          </a:xfrm>
          <a:prstGeom prst="bentConnector3">
            <a:avLst>
              <a:gd name="adj1" fmla="val 45214"/>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6" name="Elbow Connector 55"/>
          <p:cNvCxnSpPr>
            <a:stCxn id="10" idx="3"/>
            <a:endCxn id="31" idx="1"/>
          </p:cNvCxnSpPr>
          <p:nvPr/>
        </p:nvCxnSpPr>
        <p:spPr>
          <a:xfrm>
            <a:off x="4968813" y="4986649"/>
            <a:ext cx="1918345" cy="1059302"/>
          </a:xfrm>
          <a:prstGeom prst="bentConnector3">
            <a:avLst>
              <a:gd name="adj1" fmla="val 45203"/>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98192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EE6394D-F927-486D-AA21-805E39FCDDEC}"/>
              </a:ext>
            </a:extLst>
          </p:cNvPr>
          <p:cNvGraphicFramePr/>
          <p:nvPr>
            <p:extLst>
              <p:ext uri="{D42A27DB-BD31-4B8C-83A1-F6EECF244321}">
                <p14:modId xmlns:p14="http://schemas.microsoft.com/office/powerpoint/2010/main" val="778142307"/>
              </p:ext>
            </p:extLst>
          </p:nvPr>
        </p:nvGraphicFramePr>
        <p:xfrm>
          <a:off x="1582702" y="1040000"/>
          <a:ext cx="8616709" cy="5228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84BA7A-F0F5-4130-A761-6FF10E4FB94E}"/>
              </a:ext>
            </a:extLst>
          </p:cNvPr>
          <p:cNvSpPr txBox="1"/>
          <p:nvPr/>
        </p:nvSpPr>
        <p:spPr>
          <a:xfrm>
            <a:off x="6691348" y="1157057"/>
            <a:ext cx="5105880" cy="441536"/>
          </a:xfrm>
          <a:prstGeom prst="rect">
            <a:avLst/>
          </a:prstGeom>
          <a:noFill/>
        </p:spPr>
        <p:txBody>
          <a:bodyPr wrap="square" lIns="117226" tIns="58613" rIns="117226" bIns="58613" rtlCol="0">
            <a:spAutoFit/>
          </a:bodyPr>
          <a:lstStyle/>
          <a:p>
            <a:r>
              <a:rPr lang="en-GB" sz="2100" dirty="0"/>
              <a:t>Speed of new data arriving</a:t>
            </a:r>
          </a:p>
        </p:txBody>
      </p:sp>
      <p:sp>
        <p:nvSpPr>
          <p:cNvPr id="7" name="TextBox 6">
            <a:extLst>
              <a:ext uri="{FF2B5EF4-FFF2-40B4-BE49-F238E27FC236}">
                <a16:creationId xmlns:a16="http://schemas.microsoft.com/office/drawing/2014/main" id="{58CF4837-04AD-42BF-BF9A-DC5700EA5764}"/>
              </a:ext>
            </a:extLst>
          </p:cNvPr>
          <p:cNvSpPr txBox="1"/>
          <p:nvPr/>
        </p:nvSpPr>
        <p:spPr>
          <a:xfrm>
            <a:off x="8049069" y="5482939"/>
            <a:ext cx="2150342" cy="1087867"/>
          </a:xfrm>
          <a:prstGeom prst="rect">
            <a:avLst/>
          </a:prstGeom>
          <a:noFill/>
        </p:spPr>
        <p:txBody>
          <a:bodyPr wrap="square" lIns="117226" tIns="58613" rIns="117226" bIns="58613" rtlCol="0">
            <a:spAutoFit/>
          </a:bodyPr>
          <a:lstStyle/>
          <a:p>
            <a:r>
              <a:rPr lang="en-GB" sz="2100" dirty="0"/>
              <a:t>Amount of data</a:t>
            </a:r>
          </a:p>
          <a:p>
            <a:pPr marL="366332" indent="-366332">
              <a:buFont typeface="Arial" panose="020B0604020202020204" pitchFamily="34" charset="0"/>
              <a:buChar char="•"/>
            </a:pPr>
            <a:endParaRPr lang="en-GB" sz="2100" dirty="0"/>
          </a:p>
          <a:p>
            <a:endParaRPr lang="en-GB" sz="2100" dirty="0"/>
          </a:p>
        </p:txBody>
      </p:sp>
      <p:sp>
        <p:nvSpPr>
          <p:cNvPr id="8" name="TextBox 7">
            <a:extLst>
              <a:ext uri="{FF2B5EF4-FFF2-40B4-BE49-F238E27FC236}">
                <a16:creationId xmlns:a16="http://schemas.microsoft.com/office/drawing/2014/main" id="{DAD29DC2-16B0-49F2-8ED5-D023A36054E5}"/>
              </a:ext>
            </a:extLst>
          </p:cNvPr>
          <p:cNvSpPr txBox="1"/>
          <p:nvPr/>
        </p:nvSpPr>
        <p:spPr>
          <a:xfrm>
            <a:off x="8606220" y="2570900"/>
            <a:ext cx="2392100" cy="441536"/>
          </a:xfrm>
          <a:prstGeom prst="rect">
            <a:avLst/>
          </a:prstGeom>
          <a:noFill/>
        </p:spPr>
        <p:txBody>
          <a:bodyPr wrap="square" lIns="117226" tIns="58613" rIns="117226" bIns="58613" rtlCol="0">
            <a:spAutoFit/>
          </a:bodyPr>
          <a:lstStyle/>
          <a:p>
            <a:r>
              <a:rPr lang="en-GB" sz="2100" dirty="0"/>
              <a:t>Types of data</a:t>
            </a:r>
          </a:p>
        </p:txBody>
      </p:sp>
      <p:sp>
        <p:nvSpPr>
          <p:cNvPr id="9" name="TextBox 8">
            <a:extLst>
              <a:ext uri="{FF2B5EF4-FFF2-40B4-BE49-F238E27FC236}">
                <a16:creationId xmlns:a16="http://schemas.microsoft.com/office/drawing/2014/main" id="{F5F19DDA-22EA-4543-9F97-332B5F7BCCD8}"/>
              </a:ext>
            </a:extLst>
          </p:cNvPr>
          <p:cNvSpPr txBox="1"/>
          <p:nvPr/>
        </p:nvSpPr>
        <p:spPr>
          <a:xfrm>
            <a:off x="1785680" y="5108184"/>
            <a:ext cx="2150342" cy="2057363"/>
          </a:xfrm>
          <a:prstGeom prst="rect">
            <a:avLst/>
          </a:prstGeom>
          <a:noFill/>
        </p:spPr>
        <p:txBody>
          <a:bodyPr wrap="square" lIns="117226" tIns="58613" rIns="117226" bIns="58613" rtlCol="0">
            <a:spAutoFit/>
          </a:bodyPr>
          <a:lstStyle/>
          <a:p>
            <a:r>
              <a:rPr lang="en-GB" sz="2100" dirty="0"/>
              <a:t>Is the data trustworthy, secure and compliant?</a:t>
            </a:r>
          </a:p>
          <a:p>
            <a:pPr marL="366332" indent="-366332">
              <a:buFont typeface="Arial" panose="020B0604020202020204" pitchFamily="34" charset="0"/>
              <a:buChar char="•"/>
            </a:pPr>
            <a:endParaRPr lang="en-GB" sz="2100" dirty="0"/>
          </a:p>
          <a:p>
            <a:endParaRPr lang="en-GB" sz="2100" dirty="0"/>
          </a:p>
        </p:txBody>
      </p:sp>
      <p:sp>
        <p:nvSpPr>
          <p:cNvPr id="10" name="TextBox 9">
            <a:extLst>
              <a:ext uri="{FF2B5EF4-FFF2-40B4-BE49-F238E27FC236}">
                <a16:creationId xmlns:a16="http://schemas.microsoft.com/office/drawing/2014/main" id="{023A9920-4CBB-489B-9E50-9D0E505E907D}"/>
              </a:ext>
            </a:extLst>
          </p:cNvPr>
          <p:cNvSpPr txBox="1"/>
          <p:nvPr/>
        </p:nvSpPr>
        <p:spPr>
          <a:xfrm>
            <a:off x="1068650" y="2695138"/>
            <a:ext cx="2150342" cy="1411032"/>
          </a:xfrm>
          <a:prstGeom prst="rect">
            <a:avLst/>
          </a:prstGeom>
          <a:noFill/>
        </p:spPr>
        <p:txBody>
          <a:bodyPr wrap="square" lIns="117226" tIns="58613" rIns="117226" bIns="58613" rtlCol="0">
            <a:spAutoFit/>
          </a:bodyPr>
          <a:lstStyle/>
          <a:p>
            <a:r>
              <a:rPr lang="en-GB" sz="2100" dirty="0"/>
              <a:t>Is the data worth keeping?</a:t>
            </a:r>
          </a:p>
          <a:p>
            <a:pPr marL="366332" indent="-366332">
              <a:buFont typeface="Arial" panose="020B0604020202020204" pitchFamily="34" charset="0"/>
              <a:buChar char="•"/>
            </a:pPr>
            <a:endParaRPr lang="en-GB" sz="2100" dirty="0"/>
          </a:p>
          <a:p>
            <a:endParaRPr lang="en-GB" sz="2100" dirty="0"/>
          </a:p>
        </p:txBody>
      </p:sp>
    </p:spTree>
    <p:extLst>
      <p:ext uri="{BB962C8B-B14F-4D97-AF65-F5344CB8AC3E}">
        <p14:creationId xmlns:p14="http://schemas.microsoft.com/office/powerpoint/2010/main" val="2217245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HDFS </a:t>
            </a:r>
            <a:r>
              <a:rPr lang="en-US" dirty="0" err="1"/>
              <a:t>NameNode</a:t>
            </a:r>
            <a:endParaRPr lang="en-US" dirty="0"/>
          </a:p>
        </p:txBody>
      </p:sp>
      <p:sp>
        <p:nvSpPr>
          <p:cNvPr id="6" name="Text Placeholder 5"/>
          <p:cNvSpPr>
            <a:spLocks noGrp="1"/>
          </p:cNvSpPr>
          <p:nvPr>
            <p:ph type="body" sz="quarter" idx="15"/>
          </p:nvPr>
        </p:nvSpPr>
        <p:spPr/>
        <p:txBody>
          <a:bodyPr/>
          <a:lstStyle/>
          <a:p>
            <a:r>
              <a:rPr lang="en-US" dirty="0"/>
              <a:t>The </a:t>
            </a:r>
            <a:r>
              <a:rPr lang="en-US" dirty="0" err="1"/>
              <a:t>NameNode</a:t>
            </a:r>
            <a:r>
              <a:rPr lang="en-US" dirty="0"/>
              <a:t> must always be running otherwise the cluster becomes inaccessible, making it a single point of failure</a:t>
            </a:r>
          </a:p>
          <a:p>
            <a:r>
              <a:rPr lang="en-US" dirty="0"/>
              <a:t>High Availability mode solves this</a:t>
            </a:r>
          </a:p>
          <a:p>
            <a:pPr lvl="1"/>
            <a:r>
              <a:rPr lang="en-US" dirty="0"/>
              <a:t>Two </a:t>
            </a:r>
            <a:r>
              <a:rPr lang="en-US" dirty="0" err="1"/>
              <a:t>NameNodes</a:t>
            </a:r>
            <a:r>
              <a:rPr lang="en-US" dirty="0"/>
              <a:t> – Active and Standby</a:t>
            </a:r>
          </a:p>
          <a:p>
            <a:r>
              <a:rPr lang="en-US" dirty="0"/>
              <a:t>Classically, there could be two </a:t>
            </a:r>
            <a:r>
              <a:rPr lang="en-US" dirty="0" err="1"/>
              <a:t>NameNodes</a:t>
            </a:r>
            <a:r>
              <a:rPr lang="en-US" dirty="0"/>
              <a:t>, but the second was the Secondary </a:t>
            </a:r>
            <a:r>
              <a:rPr lang="en-US" dirty="0" err="1"/>
              <a:t>NameNode</a:t>
            </a:r>
            <a:r>
              <a:rPr lang="en-US" dirty="0"/>
              <a:t> and was used for bookkeeping, not backup like the Active/Standby setup</a:t>
            </a:r>
          </a:p>
          <a:p>
            <a:r>
              <a:rPr lang="en-US" dirty="0"/>
              <a:t>Data never travels via the </a:t>
            </a:r>
            <a:r>
              <a:rPr lang="en-US" dirty="0" err="1"/>
              <a:t>NameNode</a:t>
            </a:r>
            <a:r>
              <a:rPr lang="en-US" dirty="0"/>
              <a:t> – it is not a bottleneck</a:t>
            </a:r>
          </a:p>
        </p:txBody>
      </p:sp>
    </p:spTree>
    <p:extLst>
      <p:ext uri="{BB962C8B-B14F-4D97-AF65-F5344CB8AC3E}">
        <p14:creationId xmlns:p14="http://schemas.microsoft.com/office/powerpoint/2010/main" val="2246138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NameNode</a:t>
            </a:r>
            <a:endParaRPr lang="en-US" dirty="0"/>
          </a:p>
        </p:txBody>
      </p:sp>
      <p:sp>
        <p:nvSpPr>
          <p:cNvPr id="6" name="Content Placeholder 5"/>
          <p:cNvSpPr>
            <a:spLocks noGrp="1"/>
          </p:cNvSpPr>
          <p:nvPr>
            <p:ph sz="quarter" idx="15"/>
          </p:nvPr>
        </p:nvSpPr>
        <p:spPr/>
        <p:txBody>
          <a:bodyPr/>
          <a:lstStyle/>
          <a:p>
            <a:r>
              <a:rPr lang="en-US" dirty="0"/>
              <a:t>All metadata is held in RAM for fast response</a:t>
            </a:r>
          </a:p>
          <a:p>
            <a:r>
              <a:rPr lang="en-US" dirty="0"/>
              <a:t>Each item consumes 150-200 bytes of RAM</a:t>
            </a:r>
          </a:p>
          <a:p>
            <a:pPr lvl="1"/>
            <a:r>
              <a:rPr lang="en-US" dirty="0"/>
              <a:t>Filenames</a:t>
            </a:r>
          </a:p>
          <a:p>
            <a:pPr lvl="1"/>
            <a:r>
              <a:rPr lang="en-US" dirty="0"/>
              <a:t>Permissions</a:t>
            </a:r>
          </a:p>
          <a:p>
            <a:pPr lvl="1"/>
            <a:r>
              <a:rPr lang="en-US" dirty="0"/>
              <a:t>Block information</a:t>
            </a:r>
          </a:p>
          <a:p>
            <a:r>
              <a:rPr lang="en-US" dirty="0"/>
              <a:t>Consider why HDFS prefers fewer, larger files:</a:t>
            </a:r>
          </a:p>
          <a:p>
            <a:endParaRPr lang="en-US" dirty="0"/>
          </a:p>
        </p:txBody>
      </p:sp>
      <p:sp>
        <p:nvSpPr>
          <p:cNvPr id="9" name="Content Placeholder 8"/>
          <p:cNvSpPr>
            <a:spLocks noGrp="1"/>
          </p:cNvSpPr>
          <p:nvPr>
            <p:ph sz="quarter" idx="16"/>
          </p:nvPr>
        </p:nvSpPr>
        <p:spPr/>
        <p:txBody>
          <a:bodyPr/>
          <a:lstStyle/>
          <a:p>
            <a:r>
              <a:rPr lang="en-US" dirty="0"/>
              <a:t>1 x 1 GB file</a:t>
            </a:r>
          </a:p>
          <a:p>
            <a:pPr lvl="1"/>
            <a:r>
              <a:rPr lang="en-US" dirty="0"/>
              <a:t>Name: 1 item</a:t>
            </a:r>
          </a:p>
          <a:p>
            <a:pPr lvl="1"/>
            <a:r>
              <a:rPr lang="en-US" dirty="0"/>
              <a:t>Blocks: 8 items</a:t>
            </a:r>
          </a:p>
          <a:p>
            <a:pPr lvl="1"/>
            <a:r>
              <a:rPr lang="en-US" dirty="0"/>
              <a:t>Total: 9 items</a:t>
            </a:r>
          </a:p>
          <a:p>
            <a:pPr lvl="1"/>
            <a:endParaRPr lang="en-US" dirty="0"/>
          </a:p>
          <a:p>
            <a:r>
              <a:rPr lang="en-US" dirty="0"/>
              <a:t>1000 x 1 MB files</a:t>
            </a:r>
          </a:p>
          <a:p>
            <a:pPr lvl="1"/>
            <a:r>
              <a:rPr lang="en-US" dirty="0"/>
              <a:t>Name: 1000 items</a:t>
            </a:r>
          </a:p>
          <a:p>
            <a:pPr lvl="1"/>
            <a:r>
              <a:rPr lang="en-US" dirty="0"/>
              <a:t>Blocks: 1000 items</a:t>
            </a:r>
          </a:p>
          <a:p>
            <a:pPr lvl="1"/>
            <a:r>
              <a:rPr lang="en-US" dirty="0"/>
              <a:t>Total: 2000 items</a:t>
            </a:r>
          </a:p>
          <a:p>
            <a:pPr lvl="1"/>
            <a:endParaRPr lang="en-US" dirty="0"/>
          </a:p>
          <a:p>
            <a:endParaRPr lang="en-US" dirty="0"/>
          </a:p>
        </p:txBody>
      </p:sp>
    </p:spTree>
    <p:extLst>
      <p:ext uri="{BB962C8B-B14F-4D97-AF65-F5344CB8AC3E}">
        <p14:creationId xmlns:p14="http://schemas.microsoft.com/office/powerpoint/2010/main" val="734975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Secondary </a:t>
            </a:r>
            <a:r>
              <a:rPr lang="en-US" dirty="0" err="1"/>
              <a:t>NameNode</a:t>
            </a:r>
            <a:endParaRPr lang="en-US" dirty="0"/>
          </a:p>
        </p:txBody>
      </p:sp>
      <p:sp>
        <p:nvSpPr>
          <p:cNvPr id="6" name="Text Placeholder 5"/>
          <p:cNvSpPr>
            <a:spLocks noGrp="1"/>
          </p:cNvSpPr>
          <p:nvPr>
            <p:ph type="body" sz="quarter" idx="15"/>
          </p:nvPr>
        </p:nvSpPr>
        <p:spPr>
          <a:xfrm>
            <a:off x="414000" y="1544760"/>
            <a:ext cx="9463063" cy="4546800"/>
          </a:xfrm>
        </p:spPr>
        <p:txBody>
          <a:bodyPr/>
          <a:lstStyle/>
          <a:p>
            <a:pPr>
              <a:lnSpc>
                <a:spcPct val="120000"/>
              </a:lnSpc>
            </a:pPr>
            <a:r>
              <a:rPr lang="en-US" dirty="0" err="1"/>
              <a:t>NameNode</a:t>
            </a:r>
            <a:r>
              <a:rPr lang="en-US" dirty="0"/>
              <a:t> keeps metadata and writes changes to the edits file</a:t>
            </a:r>
          </a:p>
          <a:p>
            <a:pPr>
              <a:lnSpc>
                <a:spcPct val="120000"/>
              </a:lnSpc>
            </a:pPr>
            <a:r>
              <a:rPr lang="en-US" dirty="0"/>
              <a:t>Secondary </a:t>
            </a:r>
            <a:r>
              <a:rPr lang="en-US" dirty="0" err="1"/>
              <a:t>NameNode</a:t>
            </a:r>
            <a:r>
              <a:rPr lang="en-US" dirty="0"/>
              <a:t> then performs memory-intensive admin for the </a:t>
            </a:r>
            <a:r>
              <a:rPr lang="en-US" dirty="0" err="1"/>
              <a:t>NameNode</a:t>
            </a:r>
            <a:endParaRPr lang="en-US" dirty="0"/>
          </a:p>
          <a:p>
            <a:pPr lvl="1">
              <a:lnSpc>
                <a:spcPct val="120000"/>
              </a:lnSpc>
            </a:pPr>
            <a:r>
              <a:rPr lang="en-US" dirty="0"/>
              <a:t>Combines a prior snapshot of the metadata and edit log into a new snapshot</a:t>
            </a:r>
          </a:p>
          <a:p>
            <a:pPr lvl="1">
              <a:lnSpc>
                <a:spcPct val="120000"/>
              </a:lnSpc>
            </a:pPr>
            <a:r>
              <a:rPr lang="en-US" dirty="0"/>
              <a:t>This new snapshot is then transferred back to the </a:t>
            </a:r>
            <a:r>
              <a:rPr lang="en-US" dirty="0" err="1"/>
              <a:t>NameNode</a:t>
            </a:r>
            <a:endParaRPr lang="en-US" dirty="0"/>
          </a:p>
          <a:p>
            <a:pPr>
              <a:lnSpc>
                <a:spcPct val="120000"/>
              </a:lnSpc>
            </a:pPr>
            <a:r>
              <a:rPr lang="en-US" dirty="0"/>
              <a:t>Secondary </a:t>
            </a:r>
            <a:r>
              <a:rPr lang="en-US" dirty="0" err="1"/>
              <a:t>NameNode</a:t>
            </a:r>
            <a:r>
              <a:rPr lang="en-US" dirty="0"/>
              <a:t> should typically run on a separate machine as it requires just as much RAM as the </a:t>
            </a:r>
            <a:r>
              <a:rPr lang="en-US" dirty="0" err="1"/>
              <a:t>NameNode</a:t>
            </a:r>
            <a:endParaRPr lang="en-US" dirty="0"/>
          </a:p>
          <a:p>
            <a:pPr>
              <a:lnSpc>
                <a:spcPct val="120000"/>
              </a:lnSpc>
            </a:pPr>
            <a:endParaRPr lang="en-US" dirty="0"/>
          </a:p>
        </p:txBody>
      </p:sp>
    </p:spTree>
    <p:extLst>
      <p:ext uri="{BB962C8B-B14F-4D97-AF65-F5344CB8AC3E}">
        <p14:creationId xmlns:p14="http://schemas.microsoft.com/office/powerpoint/2010/main" val="2868622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High Availability</a:t>
            </a:r>
          </a:p>
        </p:txBody>
      </p:sp>
      <p:sp>
        <p:nvSpPr>
          <p:cNvPr id="6" name="Text Placeholder 5"/>
          <p:cNvSpPr>
            <a:spLocks noGrp="1"/>
          </p:cNvSpPr>
          <p:nvPr>
            <p:ph type="body" sz="quarter" idx="15"/>
          </p:nvPr>
        </p:nvSpPr>
        <p:spPr/>
        <p:txBody>
          <a:bodyPr/>
          <a:lstStyle/>
          <a:p>
            <a:r>
              <a:rPr lang="en-US" dirty="0"/>
              <a:t>Eliminates Single Point of Failure (SPOF) with the </a:t>
            </a:r>
            <a:r>
              <a:rPr lang="en-US" dirty="0" err="1"/>
              <a:t>NameNode</a:t>
            </a:r>
            <a:endParaRPr lang="en-US" dirty="0"/>
          </a:p>
          <a:p>
            <a:r>
              <a:rPr lang="en-US" dirty="0"/>
              <a:t>Standby </a:t>
            </a:r>
            <a:r>
              <a:rPr lang="en-US" dirty="0" err="1"/>
              <a:t>NameNode</a:t>
            </a:r>
            <a:r>
              <a:rPr lang="en-US" dirty="0"/>
              <a:t> takes over when the Active </a:t>
            </a:r>
            <a:r>
              <a:rPr lang="en-US" dirty="0" err="1"/>
              <a:t>NameNode</a:t>
            </a:r>
            <a:r>
              <a:rPr lang="en-US" dirty="0"/>
              <a:t> fails</a:t>
            </a:r>
          </a:p>
          <a:p>
            <a:pPr lvl="1"/>
            <a:r>
              <a:rPr lang="en-US" dirty="0"/>
              <a:t>Standby </a:t>
            </a:r>
            <a:r>
              <a:rPr lang="en-US" dirty="0" err="1"/>
              <a:t>NameNode</a:t>
            </a:r>
            <a:r>
              <a:rPr lang="en-US" dirty="0"/>
              <a:t> also acts as Secondary </a:t>
            </a:r>
            <a:r>
              <a:rPr lang="en-US" dirty="0" err="1"/>
              <a:t>NameNode</a:t>
            </a:r>
            <a:r>
              <a:rPr lang="en-US" dirty="0"/>
              <a:t> as it does </a:t>
            </a:r>
            <a:r>
              <a:rPr lang="en-US" dirty="0" err="1"/>
              <a:t>checkpointing</a:t>
            </a:r>
            <a:r>
              <a:rPr lang="en-US" dirty="0"/>
              <a:t> as well</a:t>
            </a:r>
          </a:p>
          <a:p>
            <a:endParaRPr lang="en-US" dirty="0"/>
          </a:p>
        </p:txBody>
      </p:sp>
    </p:spTree>
    <p:extLst>
      <p:ext uri="{BB962C8B-B14F-4D97-AF65-F5344CB8AC3E}">
        <p14:creationId xmlns:p14="http://schemas.microsoft.com/office/powerpoint/2010/main" val="743298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Reading a File</a:t>
            </a:r>
          </a:p>
        </p:txBody>
      </p:sp>
      <p:sp>
        <p:nvSpPr>
          <p:cNvPr id="6" name="Text Placeholder 5"/>
          <p:cNvSpPr>
            <a:spLocks noGrp="1"/>
          </p:cNvSpPr>
          <p:nvPr>
            <p:ph type="body" sz="quarter" idx="15"/>
          </p:nvPr>
        </p:nvSpPr>
        <p:spPr>
          <a:xfrm>
            <a:off x="414000" y="1544760"/>
            <a:ext cx="8598820" cy="4546800"/>
          </a:xfrm>
        </p:spPr>
        <p:txBody>
          <a:bodyPr/>
          <a:lstStyle/>
          <a:p>
            <a:pPr>
              <a:lnSpc>
                <a:spcPct val="120000"/>
              </a:lnSpc>
            </a:pPr>
            <a:r>
              <a:rPr lang="en-US" dirty="0"/>
              <a:t>Client connects to the </a:t>
            </a:r>
            <a:r>
              <a:rPr lang="en-US" dirty="0" err="1"/>
              <a:t>NameNode</a:t>
            </a:r>
            <a:endParaRPr lang="en-US" dirty="0"/>
          </a:p>
          <a:p>
            <a:pPr>
              <a:lnSpc>
                <a:spcPct val="120000"/>
              </a:lnSpc>
            </a:pPr>
            <a:endParaRPr lang="en-US" dirty="0"/>
          </a:p>
          <a:p>
            <a:pPr>
              <a:lnSpc>
                <a:spcPct val="120000"/>
              </a:lnSpc>
            </a:pPr>
            <a:r>
              <a:rPr lang="en-US" dirty="0" err="1"/>
              <a:t>NameNode</a:t>
            </a:r>
            <a:r>
              <a:rPr lang="en-US" dirty="0"/>
              <a:t> returns the name and locations of the first few blocks of the file</a:t>
            </a:r>
          </a:p>
          <a:p>
            <a:pPr lvl="1">
              <a:lnSpc>
                <a:spcPct val="120000"/>
              </a:lnSpc>
            </a:pPr>
            <a:r>
              <a:rPr lang="en-US" dirty="0"/>
              <a:t>Block locations are returned closest first</a:t>
            </a:r>
          </a:p>
          <a:p>
            <a:pPr>
              <a:lnSpc>
                <a:spcPct val="120000"/>
              </a:lnSpc>
            </a:pPr>
            <a:endParaRPr lang="en-US" dirty="0"/>
          </a:p>
          <a:p>
            <a:pPr>
              <a:lnSpc>
                <a:spcPct val="120000"/>
              </a:lnSpc>
            </a:pPr>
            <a:r>
              <a:rPr lang="en-US" dirty="0"/>
              <a:t>Client connects to the first of the </a:t>
            </a:r>
            <a:r>
              <a:rPr lang="en-US" dirty="0" err="1"/>
              <a:t>DataNodes</a:t>
            </a:r>
            <a:r>
              <a:rPr lang="en-US" dirty="0"/>
              <a:t> and reads the block</a:t>
            </a:r>
          </a:p>
          <a:p>
            <a:pPr lvl="1">
              <a:lnSpc>
                <a:spcPct val="120000"/>
              </a:lnSpc>
            </a:pPr>
            <a:r>
              <a:rPr lang="en-US" dirty="0"/>
              <a:t>If the </a:t>
            </a:r>
            <a:r>
              <a:rPr lang="en-US" dirty="0" err="1"/>
              <a:t>DataNode</a:t>
            </a:r>
            <a:r>
              <a:rPr lang="en-US" dirty="0"/>
              <a:t> fails during the read, the client will simply connect to the next one in the list to read the block</a:t>
            </a:r>
          </a:p>
          <a:p>
            <a:pPr>
              <a:lnSpc>
                <a:spcPct val="120000"/>
              </a:lnSpc>
            </a:pPr>
            <a:endParaRPr lang="en-US" dirty="0"/>
          </a:p>
        </p:txBody>
      </p:sp>
    </p:spTree>
    <p:extLst>
      <p:ext uri="{BB962C8B-B14F-4D97-AF65-F5344CB8AC3E}">
        <p14:creationId xmlns:p14="http://schemas.microsoft.com/office/powerpoint/2010/main" val="3906456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a File</a:t>
            </a:r>
          </a:p>
        </p:txBody>
      </p:sp>
      <p:sp>
        <p:nvSpPr>
          <p:cNvPr id="6" name="Text Placeholder 5"/>
          <p:cNvSpPr>
            <a:spLocks noGrp="1"/>
          </p:cNvSpPr>
          <p:nvPr>
            <p:ph type="body" sz="quarter" idx="15"/>
          </p:nvPr>
        </p:nvSpPr>
        <p:spPr>
          <a:xfrm>
            <a:off x="414000" y="1544760"/>
            <a:ext cx="9992192" cy="4546800"/>
          </a:xfrm>
        </p:spPr>
        <p:txBody>
          <a:bodyPr/>
          <a:lstStyle/>
          <a:p>
            <a:pPr>
              <a:lnSpc>
                <a:spcPct val="120000"/>
              </a:lnSpc>
            </a:pPr>
            <a:r>
              <a:rPr lang="en-US" dirty="0"/>
              <a:t>Client connects to the </a:t>
            </a:r>
            <a:r>
              <a:rPr lang="en-US" dirty="0" err="1"/>
              <a:t>NameNode</a:t>
            </a:r>
            <a:endParaRPr lang="en-US" dirty="0"/>
          </a:p>
          <a:p>
            <a:pPr>
              <a:lnSpc>
                <a:spcPct val="120000"/>
              </a:lnSpc>
            </a:pPr>
            <a:r>
              <a:rPr lang="en-US" dirty="0" err="1"/>
              <a:t>NameNode</a:t>
            </a:r>
            <a:r>
              <a:rPr lang="en-US" dirty="0"/>
              <a:t> places an entry for the file in the metadata then returns the block name and list of </a:t>
            </a:r>
            <a:r>
              <a:rPr lang="en-US" dirty="0" err="1"/>
              <a:t>DataNodes</a:t>
            </a:r>
            <a:r>
              <a:rPr lang="en-US" dirty="0"/>
              <a:t> to the client</a:t>
            </a:r>
          </a:p>
          <a:p>
            <a:pPr>
              <a:lnSpc>
                <a:spcPct val="120000"/>
              </a:lnSpc>
            </a:pPr>
            <a:r>
              <a:rPr lang="en-US" dirty="0"/>
              <a:t>Client connects to the first </a:t>
            </a:r>
            <a:r>
              <a:rPr lang="en-US" dirty="0" err="1"/>
              <a:t>DataNode</a:t>
            </a:r>
            <a:r>
              <a:rPr lang="en-US" dirty="0"/>
              <a:t> and starts sending data</a:t>
            </a:r>
          </a:p>
          <a:p>
            <a:pPr>
              <a:lnSpc>
                <a:spcPct val="120000"/>
              </a:lnSpc>
            </a:pPr>
            <a:r>
              <a:rPr lang="en-US" dirty="0"/>
              <a:t>As data is received by the first </a:t>
            </a:r>
            <a:r>
              <a:rPr lang="en-US" dirty="0" err="1"/>
              <a:t>DataNode</a:t>
            </a:r>
            <a:r>
              <a:rPr lang="en-US" dirty="0"/>
              <a:t>, it connects to the second and starts sending data</a:t>
            </a:r>
          </a:p>
          <a:p>
            <a:pPr>
              <a:lnSpc>
                <a:spcPct val="120000"/>
              </a:lnSpc>
            </a:pPr>
            <a:r>
              <a:rPr lang="en-US" dirty="0"/>
              <a:t>Similarly, the second </a:t>
            </a:r>
            <a:r>
              <a:rPr lang="en-US" dirty="0" err="1"/>
              <a:t>DataNode</a:t>
            </a:r>
            <a:r>
              <a:rPr lang="en-US" dirty="0"/>
              <a:t> connects to the third</a:t>
            </a:r>
          </a:p>
          <a:p>
            <a:pPr>
              <a:lnSpc>
                <a:spcPct val="120000"/>
              </a:lnSpc>
            </a:pPr>
            <a:r>
              <a:rPr lang="en-US" dirty="0" err="1"/>
              <a:t>ack</a:t>
            </a:r>
            <a:r>
              <a:rPr lang="en-US" dirty="0"/>
              <a:t> packets from the pipeline are sent back to the client</a:t>
            </a:r>
          </a:p>
          <a:p>
            <a:pPr>
              <a:lnSpc>
                <a:spcPct val="120000"/>
              </a:lnSpc>
            </a:pPr>
            <a:r>
              <a:rPr lang="en-US" dirty="0"/>
              <a:t>Client reports to the </a:t>
            </a:r>
            <a:r>
              <a:rPr lang="en-US" dirty="0" err="1"/>
              <a:t>NameNode</a:t>
            </a:r>
            <a:r>
              <a:rPr lang="en-US" dirty="0"/>
              <a:t> when the block is written</a:t>
            </a:r>
          </a:p>
          <a:p>
            <a:pPr>
              <a:lnSpc>
                <a:spcPct val="120000"/>
              </a:lnSpc>
            </a:pPr>
            <a:endParaRPr lang="en-US" dirty="0"/>
          </a:p>
        </p:txBody>
      </p:sp>
    </p:spTree>
    <p:extLst>
      <p:ext uri="{BB962C8B-B14F-4D97-AF65-F5344CB8AC3E}">
        <p14:creationId xmlns:p14="http://schemas.microsoft.com/office/powerpoint/2010/main" val="1967697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Writing a File</a:t>
            </a:r>
          </a:p>
        </p:txBody>
      </p:sp>
      <p:sp>
        <p:nvSpPr>
          <p:cNvPr id="7" name="Content Placeholder 6"/>
          <p:cNvSpPr>
            <a:spLocks noGrp="1"/>
          </p:cNvSpPr>
          <p:nvPr>
            <p:ph sz="quarter" idx="16"/>
          </p:nvPr>
        </p:nvSpPr>
        <p:spPr/>
        <p:txBody>
          <a:bodyPr/>
          <a:lstStyle/>
          <a:p>
            <a:r>
              <a:rPr lang="en-US" dirty="0"/>
              <a:t>As data is written, the client calculates a checksum for each block</a:t>
            </a:r>
          </a:p>
          <a:p>
            <a:pPr lvl="1"/>
            <a:r>
              <a:rPr lang="en-US" dirty="0"/>
              <a:t>Sent to the </a:t>
            </a:r>
            <a:r>
              <a:rPr lang="en-US" dirty="0" err="1"/>
              <a:t>DataNode</a:t>
            </a:r>
            <a:r>
              <a:rPr lang="en-US" dirty="0"/>
              <a:t> with the data</a:t>
            </a:r>
          </a:p>
          <a:p>
            <a:pPr lvl="1"/>
            <a:r>
              <a:rPr lang="en-US" dirty="0"/>
              <a:t>Written with each data block</a:t>
            </a:r>
          </a:p>
          <a:p>
            <a:pPr lvl="1"/>
            <a:r>
              <a:rPr lang="en-US" dirty="0"/>
              <a:t>Used to ensure the integrity of the data</a:t>
            </a:r>
          </a:p>
          <a:p>
            <a:endParaRPr lang="en-US" dirty="0"/>
          </a:p>
        </p:txBody>
      </p:sp>
      <p:sp>
        <p:nvSpPr>
          <p:cNvPr id="8" name="Content Placeholder 7"/>
          <p:cNvSpPr>
            <a:spLocks noGrp="1"/>
          </p:cNvSpPr>
          <p:nvPr>
            <p:ph sz="quarter" idx="15"/>
          </p:nvPr>
        </p:nvSpPr>
        <p:spPr/>
        <p:txBody>
          <a:bodyPr/>
          <a:lstStyle/>
          <a:p>
            <a:r>
              <a:rPr lang="en-US" dirty="0"/>
              <a:t>If a </a:t>
            </a:r>
            <a:r>
              <a:rPr lang="en-US" dirty="0" err="1"/>
              <a:t>DataNode</a:t>
            </a:r>
            <a:r>
              <a:rPr lang="en-US" dirty="0"/>
              <a:t> in the pipeline fails:</a:t>
            </a:r>
          </a:p>
          <a:p>
            <a:pPr lvl="1"/>
            <a:r>
              <a:rPr lang="en-US" dirty="0"/>
              <a:t>The pipeline is closed</a:t>
            </a:r>
          </a:p>
          <a:p>
            <a:pPr lvl="1"/>
            <a:r>
              <a:rPr lang="en-US" dirty="0"/>
              <a:t>A new pipeline is opened with two good nodes</a:t>
            </a:r>
          </a:p>
          <a:p>
            <a:pPr lvl="1"/>
            <a:r>
              <a:rPr lang="en-US" dirty="0"/>
              <a:t>The data continues to be written to the two good nodes in the pipeline</a:t>
            </a:r>
          </a:p>
          <a:p>
            <a:pPr lvl="1"/>
            <a:r>
              <a:rPr lang="en-US" dirty="0"/>
              <a:t>The </a:t>
            </a:r>
            <a:r>
              <a:rPr lang="en-US" dirty="0" err="1"/>
              <a:t>NameNode</a:t>
            </a:r>
            <a:r>
              <a:rPr lang="en-US" dirty="0"/>
              <a:t> will </a:t>
            </a:r>
            <a:r>
              <a:rPr lang="en-US" dirty="0" err="1"/>
              <a:t>realise</a:t>
            </a:r>
            <a:r>
              <a:rPr lang="en-US" dirty="0"/>
              <a:t> the block is under-replicated and re-replicate the block to another </a:t>
            </a:r>
            <a:r>
              <a:rPr lang="en-US" dirty="0" err="1"/>
              <a:t>DataNode</a:t>
            </a:r>
            <a:endParaRPr lang="en-US" dirty="0"/>
          </a:p>
          <a:p>
            <a:endParaRPr lang="en-US" dirty="0"/>
          </a:p>
        </p:txBody>
      </p:sp>
    </p:spTree>
    <p:extLst>
      <p:ext uri="{BB962C8B-B14F-4D97-AF65-F5344CB8AC3E}">
        <p14:creationId xmlns:p14="http://schemas.microsoft.com/office/powerpoint/2010/main" val="3889838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Dealing with Data Corruption</a:t>
            </a:r>
          </a:p>
        </p:txBody>
      </p:sp>
      <p:sp>
        <p:nvSpPr>
          <p:cNvPr id="6" name="Text Placeholder 5"/>
          <p:cNvSpPr>
            <a:spLocks noGrp="1"/>
          </p:cNvSpPr>
          <p:nvPr>
            <p:ph type="body" sz="quarter" idx="15"/>
          </p:nvPr>
        </p:nvSpPr>
        <p:spPr/>
        <p:txBody>
          <a:bodyPr/>
          <a:lstStyle/>
          <a:p>
            <a:r>
              <a:rPr lang="en-US" dirty="0"/>
              <a:t>‘Live’ checksum is compared to the initial checksum from when the block was created</a:t>
            </a:r>
          </a:p>
          <a:p>
            <a:r>
              <a:rPr lang="en-US" dirty="0"/>
              <a:t>If they differ the client will read from the next </a:t>
            </a:r>
            <a:r>
              <a:rPr lang="en-US" dirty="0" err="1"/>
              <a:t>DataNode</a:t>
            </a:r>
            <a:endParaRPr lang="en-US" dirty="0"/>
          </a:p>
          <a:p>
            <a:r>
              <a:rPr lang="en-US" dirty="0"/>
              <a:t>The </a:t>
            </a:r>
            <a:r>
              <a:rPr lang="en-US" dirty="0" err="1"/>
              <a:t>NameNode</a:t>
            </a:r>
            <a:r>
              <a:rPr lang="en-US" dirty="0"/>
              <a:t> is informed that a corrupted version of the block has been found</a:t>
            </a:r>
          </a:p>
          <a:p>
            <a:r>
              <a:rPr lang="en-US" dirty="0"/>
              <a:t>The </a:t>
            </a:r>
            <a:r>
              <a:rPr lang="en-US" dirty="0" err="1"/>
              <a:t>NameNode</a:t>
            </a:r>
            <a:r>
              <a:rPr lang="en-US" dirty="0"/>
              <a:t> will re-replicate the block somewhere else</a:t>
            </a:r>
          </a:p>
          <a:p>
            <a:r>
              <a:rPr lang="en-US" dirty="0"/>
              <a:t>The </a:t>
            </a:r>
            <a:r>
              <a:rPr lang="en-US" dirty="0" err="1"/>
              <a:t>DataNode</a:t>
            </a:r>
            <a:r>
              <a:rPr lang="en-US" dirty="0"/>
              <a:t> will verify the checksums regularly (every three weeks is the default) </a:t>
            </a:r>
          </a:p>
        </p:txBody>
      </p:sp>
    </p:spTree>
    <p:extLst>
      <p:ext uri="{BB962C8B-B14F-4D97-AF65-F5344CB8AC3E}">
        <p14:creationId xmlns:p14="http://schemas.microsoft.com/office/powerpoint/2010/main" val="807433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Reliability and Recovery</a:t>
            </a:r>
          </a:p>
        </p:txBody>
      </p:sp>
      <p:sp>
        <p:nvSpPr>
          <p:cNvPr id="6" name="Content Placeholder 5"/>
          <p:cNvSpPr>
            <a:spLocks noGrp="1"/>
          </p:cNvSpPr>
          <p:nvPr>
            <p:ph sz="quarter" idx="16"/>
          </p:nvPr>
        </p:nvSpPr>
        <p:spPr/>
        <p:txBody>
          <a:bodyPr/>
          <a:lstStyle/>
          <a:p>
            <a:r>
              <a:rPr lang="en-US" dirty="0"/>
              <a:t>A </a:t>
            </a:r>
            <a:r>
              <a:rPr lang="en-US" dirty="0" err="1"/>
              <a:t>DataNode</a:t>
            </a:r>
            <a:r>
              <a:rPr lang="en-US" dirty="0"/>
              <a:t> can rejoin a cluster after being down</a:t>
            </a:r>
          </a:p>
          <a:p>
            <a:pPr lvl="1"/>
            <a:r>
              <a:rPr lang="en-US" dirty="0"/>
              <a:t>The </a:t>
            </a:r>
            <a:r>
              <a:rPr lang="en-US" dirty="0" err="1"/>
              <a:t>NameNode</a:t>
            </a:r>
            <a:r>
              <a:rPr lang="en-US" dirty="0"/>
              <a:t> will ensure the blocks are not over-replicated by instructing </a:t>
            </a:r>
            <a:r>
              <a:rPr lang="en-US" dirty="0" err="1"/>
              <a:t>DataNodes</a:t>
            </a:r>
            <a:r>
              <a:rPr lang="en-US" dirty="0"/>
              <a:t> to remove excess copies</a:t>
            </a:r>
          </a:p>
          <a:p>
            <a:pPr lvl="1"/>
            <a:r>
              <a:rPr lang="en-US" dirty="0"/>
              <a:t>Not all blocks will necessarily be removed from the </a:t>
            </a:r>
            <a:r>
              <a:rPr lang="en-US" dirty="0" err="1"/>
              <a:t>DataNode</a:t>
            </a:r>
            <a:r>
              <a:rPr lang="en-US" dirty="0"/>
              <a:t> that was temporarily down</a:t>
            </a:r>
          </a:p>
          <a:p>
            <a:endParaRPr lang="en-US" dirty="0"/>
          </a:p>
        </p:txBody>
      </p:sp>
      <p:sp>
        <p:nvSpPr>
          <p:cNvPr id="7" name="Content Placeholder 6"/>
          <p:cNvSpPr>
            <a:spLocks noGrp="1"/>
          </p:cNvSpPr>
          <p:nvPr>
            <p:ph sz="quarter" idx="15"/>
          </p:nvPr>
        </p:nvSpPr>
        <p:spPr/>
        <p:txBody>
          <a:bodyPr/>
          <a:lstStyle/>
          <a:p>
            <a:r>
              <a:rPr lang="en-US" dirty="0" err="1"/>
              <a:t>DataNodes</a:t>
            </a:r>
            <a:r>
              <a:rPr lang="en-US" dirty="0"/>
              <a:t> sends ‘heartbeats’ to the </a:t>
            </a:r>
            <a:r>
              <a:rPr lang="en-US" dirty="0" err="1"/>
              <a:t>NameNode</a:t>
            </a:r>
            <a:r>
              <a:rPr lang="en-US" dirty="0"/>
              <a:t> every 3 seconds</a:t>
            </a:r>
          </a:p>
          <a:p>
            <a:r>
              <a:rPr lang="en-US" dirty="0"/>
              <a:t>After a period without any heartbeats the </a:t>
            </a:r>
            <a:r>
              <a:rPr lang="en-US" dirty="0" err="1"/>
              <a:t>DataNode</a:t>
            </a:r>
            <a:r>
              <a:rPr lang="en-US" dirty="0"/>
              <a:t> is assumed to be lost</a:t>
            </a:r>
          </a:p>
          <a:p>
            <a:pPr lvl="1"/>
            <a:r>
              <a:rPr lang="en-US" dirty="0"/>
              <a:t>The </a:t>
            </a:r>
            <a:r>
              <a:rPr lang="en-US" dirty="0" err="1"/>
              <a:t>NameNode</a:t>
            </a:r>
            <a:r>
              <a:rPr lang="en-US" dirty="0"/>
              <a:t> will then determine what blocks it held</a:t>
            </a:r>
          </a:p>
          <a:p>
            <a:pPr lvl="1"/>
            <a:r>
              <a:rPr lang="en-US" dirty="0"/>
              <a:t>The </a:t>
            </a:r>
            <a:r>
              <a:rPr lang="en-US" dirty="0" err="1"/>
              <a:t>NameNode</a:t>
            </a:r>
            <a:r>
              <a:rPr lang="en-US" dirty="0"/>
              <a:t> will find other </a:t>
            </a:r>
            <a:r>
              <a:rPr lang="en-US" dirty="0" err="1"/>
              <a:t>DataNodes</a:t>
            </a:r>
            <a:r>
              <a:rPr lang="en-US" dirty="0"/>
              <a:t> with these blocks</a:t>
            </a:r>
          </a:p>
          <a:p>
            <a:pPr lvl="1"/>
            <a:r>
              <a:rPr lang="en-US" dirty="0"/>
              <a:t>The </a:t>
            </a:r>
            <a:r>
              <a:rPr lang="en-US" dirty="0" err="1"/>
              <a:t>NameNode</a:t>
            </a:r>
            <a:r>
              <a:rPr lang="en-US" dirty="0"/>
              <a:t> then instructs these </a:t>
            </a:r>
            <a:r>
              <a:rPr lang="en-US" dirty="0" err="1"/>
              <a:t>DataNodes</a:t>
            </a:r>
            <a:r>
              <a:rPr lang="en-US" dirty="0"/>
              <a:t> to copy the blocks elsewhere to avoid under-replication</a:t>
            </a:r>
          </a:p>
          <a:p>
            <a:endParaRPr lang="en-US" dirty="0"/>
          </a:p>
        </p:txBody>
      </p:sp>
    </p:spTree>
    <p:extLst>
      <p:ext uri="{BB962C8B-B14F-4D97-AF65-F5344CB8AC3E}">
        <p14:creationId xmlns:p14="http://schemas.microsoft.com/office/powerpoint/2010/main" val="4029832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MapReduce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Volume</a:t>
            </a:r>
          </a:p>
        </p:txBody>
      </p:sp>
      <p:sp>
        <p:nvSpPr>
          <p:cNvPr id="6" name="Text Placeholder 5"/>
          <p:cNvSpPr>
            <a:spLocks noGrp="1"/>
          </p:cNvSpPr>
          <p:nvPr>
            <p:ph type="body" sz="quarter" idx="15"/>
          </p:nvPr>
        </p:nvSpPr>
        <p:spPr/>
        <p:txBody>
          <a:bodyPr/>
          <a:lstStyle/>
          <a:p>
            <a:pPr marL="219799" indent="-219799"/>
            <a:r>
              <a:rPr lang="en-US" dirty="0"/>
              <a:t>Google processes over 24 petabytes of data a day</a:t>
            </a:r>
          </a:p>
          <a:p>
            <a:pPr marL="219799" indent="-219799"/>
            <a:r>
              <a:rPr lang="en-US" dirty="0"/>
              <a:t>There are over 86 million </a:t>
            </a:r>
            <a:r>
              <a:rPr lang="en-US" dirty="0" err="1"/>
              <a:t>WordPress</a:t>
            </a:r>
            <a:r>
              <a:rPr lang="en-US" dirty="0"/>
              <a:t> websites</a:t>
            </a:r>
          </a:p>
          <a:p>
            <a:pPr marL="219799" indent="-219799"/>
            <a:r>
              <a:rPr lang="en-US" dirty="0"/>
              <a:t>More than 1.5 billion shares are traded on the New York Stock Exchange every day</a:t>
            </a:r>
          </a:p>
          <a:p>
            <a:pPr marL="219799" indent="-219799"/>
            <a:r>
              <a:rPr lang="en-US" dirty="0"/>
              <a:t>Facebook users create 2.7 billion comments and likes every day</a:t>
            </a:r>
          </a:p>
          <a:p>
            <a:endParaRPr lang="en-US" dirty="0"/>
          </a:p>
        </p:txBody>
      </p:sp>
    </p:spTree>
    <p:extLst>
      <p:ext uri="{BB962C8B-B14F-4D97-AF65-F5344CB8AC3E}">
        <p14:creationId xmlns:p14="http://schemas.microsoft.com/office/powerpoint/2010/main" val="1458244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MapReduce</a:t>
            </a:r>
            <a:r>
              <a:rPr lang="en-US" dirty="0"/>
              <a:t> nodes</a:t>
            </a:r>
          </a:p>
        </p:txBody>
      </p:sp>
      <p:sp>
        <p:nvSpPr>
          <p:cNvPr id="6" name="Text Placeholder 5"/>
          <p:cNvSpPr>
            <a:spLocks noGrp="1"/>
          </p:cNvSpPr>
          <p:nvPr>
            <p:ph type="body" sz="quarter" idx="15"/>
          </p:nvPr>
        </p:nvSpPr>
        <p:spPr/>
        <p:txBody>
          <a:bodyPr/>
          <a:lstStyle/>
          <a:p>
            <a:r>
              <a:rPr lang="en-US" dirty="0"/>
              <a:t>Similar Master/Slave architecture as with HDFS</a:t>
            </a:r>
          </a:p>
          <a:p>
            <a:r>
              <a:rPr lang="en-US" dirty="0"/>
              <a:t>Master node distributes data and work that is performed by the slave nodes</a:t>
            </a:r>
          </a:p>
          <a:p>
            <a:r>
              <a:rPr lang="en-US" dirty="0"/>
              <a:t>A daemon is a program running on the node</a:t>
            </a:r>
          </a:p>
        </p:txBody>
      </p:sp>
    </p:spTree>
    <p:extLst>
      <p:ext uri="{BB962C8B-B14F-4D97-AF65-F5344CB8AC3E}">
        <p14:creationId xmlns:p14="http://schemas.microsoft.com/office/powerpoint/2010/main" val="3355358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6206400" y="1544760"/>
            <a:ext cx="5675156" cy="4546800"/>
          </a:xfrm>
        </p:spPr>
        <p:txBody>
          <a:bodyPr/>
          <a:lstStyle/>
          <a:p>
            <a:r>
              <a:rPr lang="en-US" dirty="0" err="1"/>
              <a:t>MapReduce</a:t>
            </a:r>
            <a:r>
              <a:rPr lang="en-US" dirty="0"/>
              <a:t> v2 (MRv2)</a:t>
            </a:r>
          </a:p>
          <a:p>
            <a:pPr lvl="1"/>
            <a:r>
              <a:rPr lang="en-US" dirty="0"/>
              <a:t>Built on top of YARN (Yet Another Resource Negotiator)</a:t>
            </a:r>
          </a:p>
          <a:p>
            <a:pPr lvl="1"/>
            <a:r>
              <a:rPr lang="en-US" dirty="0" err="1"/>
              <a:t>ResourceManager</a:t>
            </a:r>
            <a:r>
              <a:rPr lang="en-US" dirty="0"/>
              <a:t>/</a:t>
            </a:r>
            <a:r>
              <a:rPr lang="en-US" dirty="0" err="1"/>
              <a:t>NodeManager</a:t>
            </a:r>
            <a:r>
              <a:rPr lang="en-US" dirty="0"/>
              <a:t> architecture</a:t>
            </a:r>
          </a:p>
          <a:p>
            <a:pPr lvl="2"/>
            <a:r>
              <a:rPr lang="en-US" dirty="0"/>
              <a:t>Increases scalability</a:t>
            </a:r>
          </a:p>
          <a:p>
            <a:pPr lvl="1"/>
            <a:r>
              <a:rPr lang="en-US" dirty="0"/>
              <a:t>Node resources can be used for any type of task</a:t>
            </a:r>
          </a:p>
          <a:p>
            <a:pPr lvl="1"/>
            <a:r>
              <a:rPr lang="en-US" dirty="0"/>
              <a:t>Improves cluster utilization</a:t>
            </a:r>
          </a:p>
          <a:p>
            <a:pPr lvl="1"/>
            <a:r>
              <a:rPr lang="en-US" dirty="0"/>
              <a:t>Support for non-MR jobs</a:t>
            </a:r>
          </a:p>
          <a:p>
            <a:endParaRPr lang="en-US" dirty="0"/>
          </a:p>
        </p:txBody>
      </p:sp>
      <p:sp>
        <p:nvSpPr>
          <p:cNvPr id="5" name="Title 4"/>
          <p:cNvSpPr>
            <a:spLocks noGrp="1"/>
          </p:cNvSpPr>
          <p:nvPr>
            <p:ph type="title"/>
          </p:nvPr>
        </p:nvSpPr>
        <p:spPr/>
        <p:txBody>
          <a:bodyPr>
            <a:normAutofit/>
          </a:bodyPr>
          <a:lstStyle/>
          <a:p>
            <a:r>
              <a:rPr lang="en-US" dirty="0"/>
              <a:t>Versions</a:t>
            </a:r>
          </a:p>
        </p:txBody>
      </p:sp>
      <p:sp>
        <p:nvSpPr>
          <p:cNvPr id="8" name="Content Placeholder 7"/>
          <p:cNvSpPr>
            <a:spLocks noGrp="1"/>
          </p:cNvSpPr>
          <p:nvPr>
            <p:ph sz="quarter" idx="15"/>
          </p:nvPr>
        </p:nvSpPr>
        <p:spPr/>
        <p:txBody>
          <a:bodyPr/>
          <a:lstStyle/>
          <a:p>
            <a:r>
              <a:rPr lang="en-US" dirty="0" err="1"/>
              <a:t>MapReduce</a:t>
            </a:r>
            <a:r>
              <a:rPr lang="en-US" dirty="0"/>
              <a:t> v1 (MRv1 or Classic </a:t>
            </a:r>
            <a:r>
              <a:rPr lang="en-US" dirty="0" err="1"/>
              <a:t>MapReduce</a:t>
            </a:r>
            <a:r>
              <a:rPr lang="en-US" dirty="0"/>
              <a:t>)</a:t>
            </a:r>
          </a:p>
          <a:p>
            <a:pPr lvl="1"/>
            <a:r>
              <a:rPr lang="en-US" dirty="0" err="1"/>
              <a:t>JobTracker</a:t>
            </a:r>
            <a:r>
              <a:rPr lang="en-US" dirty="0"/>
              <a:t>/</a:t>
            </a:r>
            <a:r>
              <a:rPr lang="en-US" dirty="0" err="1"/>
              <a:t>TaskTracker</a:t>
            </a:r>
            <a:r>
              <a:rPr lang="en-US" dirty="0"/>
              <a:t> architecture</a:t>
            </a:r>
          </a:p>
          <a:p>
            <a:pPr lvl="1"/>
            <a:r>
              <a:rPr lang="en-US" dirty="0"/>
              <a:t>One </a:t>
            </a:r>
            <a:r>
              <a:rPr lang="en-US" dirty="0" err="1"/>
              <a:t>JobTracker</a:t>
            </a:r>
            <a:r>
              <a:rPr lang="en-US" dirty="0"/>
              <a:t> per cluster (limit 4000 nodes)</a:t>
            </a:r>
          </a:p>
          <a:p>
            <a:pPr lvl="1"/>
            <a:r>
              <a:rPr lang="en-US" dirty="0"/>
              <a:t>Slots on slave nodes designed for Map or Reduce tasks</a:t>
            </a:r>
          </a:p>
          <a:p>
            <a:endParaRPr lang="en-US" dirty="0"/>
          </a:p>
        </p:txBody>
      </p:sp>
    </p:spTree>
    <p:extLst>
      <p:ext uri="{BB962C8B-B14F-4D97-AF65-F5344CB8AC3E}">
        <p14:creationId xmlns:p14="http://schemas.microsoft.com/office/powerpoint/2010/main" val="2612278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MRv2 daemons</a:t>
            </a:r>
          </a:p>
        </p:txBody>
      </p:sp>
      <p:sp>
        <p:nvSpPr>
          <p:cNvPr id="7" name="Rectangle 6"/>
          <p:cNvSpPr/>
          <p:nvPr/>
        </p:nvSpPr>
        <p:spPr>
          <a:xfrm>
            <a:off x="2143185" y="2762649"/>
            <a:ext cx="2693123" cy="1055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en-GB" sz="1600"/>
          </a:p>
        </p:txBody>
      </p:sp>
      <p:sp>
        <p:nvSpPr>
          <p:cNvPr id="8" name="Rectangle 7"/>
          <p:cNvSpPr/>
          <p:nvPr/>
        </p:nvSpPr>
        <p:spPr>
          <a:xfrm>
            <a:off x="2346385" y="2545262"/>
            <a:ext cx="2693123" cy="1055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r>
              <a:rPr lang="en-GB" sz="1600" dirty="0" err="1"/>
              <a:t>ResourceManager</a:t>
            </a:r>
            <a:r>
              <a:rPr lang="en-GB" sz="1600" dirty="0"/>
              <a:t> (Active &amp; Standby</a:t>
            </a:r>
          </a:p>
        </p:txBody>
      </p:sp>
      <p:sp>
        <p:nvSpPr>
          <p:cNvPr id="9" name="Rectangle 8"/>
          <p:cNvSpPr/>
          <p:nvPr/>
        </p:nvSpPr>
        <p:spPr>
          <a:xfrm>
            <a:off x="7251704" y="2110488"/>
            <a:ext cx="2892960" cy="5279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endParaRPr lang="en-GB" sz="1600" dirty="0"/>
          </a:p>
        </p:txBody>
      </p:sp>
      <p:sp>
        <p:nvSpPr>
          <p:cNvPr id="10" name="Rectangle 9"/>
          <p:cNvSpPr/>
          <p:nvPr/>
        </p:nvSpPr>
        <p:spPr>
          <a:xfrm>
            <a:off x="7251704" y="2921138"/>
            <a:ext cx="2892960" cy="5279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endParaRPr lang="en-GB" sz="1600" dirty="0"/>
          </a:p>
        </p:txBody>
      </p:sp>
      <p:sp>
        <p:nvSpPr>
          <p:cNvPr id="11" name="Rectangle 10"/>
          <p:cNvSpPr/>
          <p:nvPr/>
        </p:nvSpPr>
        <p:spPr>
          <a:xfrm>
            <a:off x="7251703" y="3731787"/>
            <a:ext cx="2892960" cy="745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r>
              <a:rPr lang="en-GB" sz="1600" dirty="0"/>
              <a:t> </a:t>
            </a:r>
            <a:r>
              <a:rPr lang="en-GB" sz="1600" dirty="0" err="1"/>
              <a:t>ApplicationMaster</a:t>
            </a:r>
            <a:endParaRPr lang="en-GB" sz="1600" dirty="0"/>
          </a:p>
        </p:txBody>
      </p:sp>
      <p:cxnSp>
        <p:nvCxnSpPr>
          <p:cNvPr id="12" name="Straight Arrow Connector 11"/>
          <p:cNvCxnSpPr>
            <a:endCxn id="10" idx="1"/>
          </p:cNvCxnSpPr>
          <p:nvPr/>
        </p:nvCxnSpPr>
        <p:spPr>
          <a:xfrm>
            <a:off x="5039509" y="3185106"/>
            <a:ext cx="22121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6320521" y="2374454"/>
            <a:ext cx="0" cy="2615064"/>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p:cNvCxnSpPr>
            <a:endCxn id="9" idx="1"/>
          </p:cNvCxnSpPr>
          <p:nvPr/>
        </p:nvCxnSpPr>
        <p:spPr>
          <a:xfrm>
            <a:off x="6320522" y="2374455"/>
            <a:ext cx="93118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endCxn id="11" idx="1"/>
          </p:cNvCxnSpPr>
          <p:nvPr/>
        </p:nvCxnSpPr>
        <p:spPr>
          <a:xfrm>
            <a:off x="6320522" y="4104536"/>
            <a:ext cx="9311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2346385" y="4443697"/>
            <a:ext cx="2693123" cy="1055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600" dirty="0"/>
              <a:t>Job History Server</a:t>
            </a:r>
          </a:p>
        </p:txBody>
      </p:sp>
      <p:cxnSp>
        <p:nvCxnSpPr>
          <p:cNvPr id="26" name="Straight Connector 25"/>
          <p:cNvCxnSpPr/>
          <p:nvPr/>
        </p:nvCxnSpPr>
        <p:spPr>
          <a:xfrm flipH="1">
            <a:off x="5039508" y="4971633"/>
            <a:ext cx="128101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6604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Nodes and daemons</a:t>
            </a:r>
          </a:p>
        </p:txBody>
      </p:sp>
      <p:sp>
        <p:nvSpPr>
          <p:cNvPr id="7" name="Rectangle 6"/>
          <p:cNvSpPr/>
          <p:nvPr/>
        </p:nvSpPr>
        <p:spPr>
          <a:xfrm>
            <a:off x="526929" y="3515405"/>
            <a:ext cx="2503515" cy="98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en-GB" sz="1600"/>
          </a:p>
        </p:txBody>
      </p:sp>
      <p:sp>
        <p:nvSpPr>
          <p:cNvPr id="8" name="Rectangle 7"/>
          <p:cNvSpPr/>
          <p:nvPr/>
        </p:nvSpPr>
        <p:spPr>
          <a:xfrm>
            <a:off x="715823" y="3313323"/>
            <a:ext cx="2503515" cy="98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r>
              <a:rPr lang="en-GB" sz="1600" dirty="0" err="1"/>
              <a:t>ResourceManager</a:t>
            </a:r>
            <a:r>
              <a:rPr lang="en-GB" sz="1600" dirty="0"/>
              <a:t> (Active &amp; Standby</a:t>
            </a:r>
          </a:p>
        </p:txBody>
      </p:sp>
      <p:sp>
        <p:nvSpPr>
          <p:cNvPr id="9" name="Rectangle 8"/>
          <p:cNvSpPr/>
          <p:nvPr/>
        </p:nvSpPr>
        <p:spPr>
          <a:xfrm>
            <a:off x="4762561" y="2909159"/>
            <a:ext cx="4238624" cy="4907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r>
              <a:rPr lang="en-GB" sz="1600" dirty="0"/>
              <a:t> / </a:t>
            </a:r>
            <a:r>
              <a:rPr lang="en-GB" sz="1600" dirty="0" err="1"/>
              <a:t>DataNode</a:t>
            </a:r>
            <a:endParaRPr lang="en-GB" sz="1600" dirty="0"/>
          </a:p>
        </p:txBody>
      </p:sp>
      <p:sp>
        <p:nvSpPr>
          <p:cNvPr id="10" name="Rectangle 9"/>
          <p:cNvSpPr/>
          <p:nvPr/>
        </p:nvSpPr>
        <p:spPr>
          <a:xfrm>
            <a:off x="4762561" y="3662736"/>
            <a:ext cx="4238623" cy="4907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r>
              <a:rPr lang="en-GB" sz="1600" dirty="0"/>
              <a:t> / </a:t>
            </a:r>
            <a:r>
              <a:rPr lang="en-GB" sz="1600" dirty="0" err="1"/>
              <a:t>DataNode</a:t>
            </a:r>
            <a:endParaRPr lang="en-GB" sz="1600" dirty="0"/>
          </a:p>
        </p:txBody>
      </p:sp>
      <p:cxnSp>
        <p:nvCxnSpPr>
          <p:cNvPr id="12" name="Straight Arrow Connector 11"/>
          <p:cNvCxnSpPr>
            <a:endCxn id="10" idx="1"/>
          </p:cNvCxnSpPr>
          <p:nvPr/>
        </p:nvCxnSpPr>
        <p:spPr>
          <a:xfrm>
            <a:off x="3219336" y="3908120"/>
            <a:ext cx="154322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3896939" y="3154542"/>
            <a:ext cx="0" cy="2490379"/>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p:cNvCxnSpPr>
            <a:endCxn id="9" idx="1"/>
          </p:cNvCxnSpPr>
          <p:nvPr/>
        </p:nvCxnSpPr>
        <p:spPr>
          <a:xfrm>
            <a:off x="3896939" y="3154542"/>
            <a:ext cx="86562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3896939" y="4762819"/>
            <a:ext cx="8656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715823" y="4864602"/>
            <a:ext cx="2503515" cy="9815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7226" tIns="58613" rIns="117226" bIns="58613" rtlCol="0" anchor="ctr"/>
          <a:lstStyle/>
          <a:p>
            <a:pPr algn="ctr"/>
            <a:r>
              <a:rPr lang="en-GB" sz="1600" dirty="0"/>
              <a:t>Job History Server</a:t>
            </a:r>
          </a:p>
        </p:txBody>
      </p:sp>
      <p:cxnSp>
        <p:nvCxnSpPr>
          <p:cNvPr id="17" name="Straight Connector 16"/>
          <p:cNvCxnSpPr/>
          <p:nvPr/>
        </p:nvCxnSpPr>
        <p:spPr>
          <a:xfrm flipH="1">
            <a:off x="3219338" y="5355368"/>
            <a:ext cx="652650" cy="0"/>
          </a:xfrm>
          <a:prstGeom prst="line">
            <a:avLst/>
          </a:prstGeom>
        </p:spPr>
        <p:style>
          <a:lnRef idx="2">
            <a:schemeClr val="dk1"/>
          </a:lnRef>
          <a:fillRef idx="0">
            <a:schemeClr val="dk1"/>
          </a:fillRef>
          <a:effectRef idx="1">
            <a:schemeClr val="dk1"/>
          </a:effectRef>
          <a:fontRef idx="minor">
            <a:schemeClr val="tx1"/>
          </a:fontRef>
        </p:style>
      </p:cxnSp>
      <p:sp>
        <p:nvSpPr>
          <p:cNvPr id="21" name="Rectangle 20"/>
          <p:cNvSpPr/>
          <p:nvPr/>
        </p:nvSpPr>
        <p:spPr>
          <a:xfrm>
            <a:off x="4762561" y="4488918"/>
            <a:ext cx="4238623" cy="4907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r>
              <a:rPr lang="en-GB" sz="1600" dirty="0"/>
              <a:t> / </a:t>
            </a:r>
            <a:r>
              <a:rPr lang="en-GB" sz="1600" dirty="0" err="1"/>
              <a:t>DataNode</a:t>
            </a:r>
            <a:endParaRPr lang="en-GB" sz="1600" dirty="0"/>
          </a:p>
        </p:txBody>
      </p:sp>
      <p:sp>
        <p:nvSpPr>
          <p:cNvPr id="22" name="Rectangle 21"/>
          <p:cNvSpPr/>
          <p:nvPr/>
        </p:nvSpPr>
        <p:spPr>
          <a:xfrm>
            <a:off x="4762561" y="5382516"/>
            <a:ext cx="4238624" cy="4907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26" tIns="58613" rIns="117226" bIns="58613" rtlCol="0" anchor="ctr"/>
          <a:lstStyle/>
          <a:p>
            <a:pPr algn="ctr"/>
            <a:r>
              <a:rPr lang="en-GB" sz="1600" dirty="0" err="1"/>
              <a:t>NodeManager</a:t>
            </a:r>
            <a:r>
              <a:rPr lang="en-GB" sz="1600" dirty="0"/>
              <a:t> / </a:t>
            </a:r>
            <a:r>
              <a:rPr lang="en-GB" sz="1600" dirty="0" err="1"/>
              <a:t>DataNode</a:t>
            </a:r>
            <a:endParaRPr lang="en-GB" sz="1600" dirty="0"/>
          </a:p>
        </p:txBody>
      </p:sp>
      <p:cxnSp>
        <p:nvCxnSpPr>
          <p:cNvPr id="23" name="Straight Arrow Connector 22"/>
          <p:cNvCxnSpPr/>
          <p:nvPr/>
        </p:nvCxnSpPr>
        <p:spPr>
          <a:xfrm>
            <a:off x="3896939" y="5644920"/>
            <a:ext cx="84067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9665103" y="3890693"/>
            <a:ext cx="1912870" cy="853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17226" tIns="58613" rIns="117226" bIns="58613" rtlCol="0" anchor="ctr"/>
          <a:lstStyle/>
          <a:p>
            <a:pPr algn="ctr"/>
            <a:r>
              <a:rPr lang="en-GB" sz="1600" dirty="0" err="1"/>
              <a:t>NameNode</a:t>
            </a:r>
            <a:r>
              <a:rPr lang="en-GB" sz="1600" dirty="0"/>
              <a:t>(s)</a:t>
            </a:r>
          </a:p>
        </p:txBody>
      </p:sp>
      <p:cxnSp>
        <p:nvCxnSpPr>
          <p:cNvPr id="34" name="Straight Connector 33"/>
          <p:cNvCxnSpPr/>
          <p:nvPr/>
        </p:nvCxnSpPr>
        <p:spPr>
          <a:xfrm flipV="1">
            <a:off x="9410499" y="3154543"/>
            <a:ext cx="0" cy="2473356"/>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a:stCxn id="33" idx="1"/>
          </p:cNvCxnSpPr>
          <p:nvPr/>
        </p:nvCxnSpPr>
        <p:spPr>
          <a:xfrm flipH="1" flipV="1">
            <a:off x="9410499" y="4317308"/>
            <a:ext cx="254604" cy="1"/>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Arrow Connector 43"/>
          <p:cNvCxnSpPr>
            <a:endCxn id="9" idx="3"/>
          </p:cNvCxnSpPr>
          <p:nvPr/>
        </p:nvCxnSpPr>
        <p:spPr>
          <a:xfrm flipH="1">
            <a:off x="9001184" y="3154543"/>
            <a:ext cx="4093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endCxn id="10" idx="3"/>
          </p:cNvCxnSpPr>
          <p:nvPr/>
        </p:nvCxnSpPr>
        <p:spPr>
          <a:xfrm flipH="1">
            <a:off x="9001184" y="3908120"/>
            <a:ext cx="4093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21" idx="3"/>
          </p:cNvCxnSpPr>
          <p:nvPr/>
        </p:nvCxnSpPr>
        <p:spPr>
          <a:xfrm flipH="1">
            <a:off x="9001184" y="4734302"/>
            <a:ext cx="4093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a:endCxn id="22" idx="3"/>
          </p:cNvCxnSpPr>
          <p:nvPr/>
        </p:nvCxnSpPr>
        <p:spPr>
          <a:xfrm flipH="1">
            <a:off x="9001184" y="5619390"/>
            <a:ext cx="409315" cy="85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 Placeholder 10"/>
          <p:cNvSpPr>
            <a:spLocks noGrp="1"/>
          </p:cNvSpPr>
          <p:nvPr>
            <p:ph type="body" sz="quarter" idx="15"/>
          </p:nvPr>
        </p:nvSpPr>
        <p:spPr>
          <a:xfrm>
            <a:off x="414000" y="1544760"/>
            <a:ext cx="11404800" cy="995115"/>
          </a:xfrm>
        </p:spPr>
        <p:txBody>
          <a:bodyPr/>
          <a:lstStyle/>
          <a:p>
            <a:pPr>
              <a:lnSpc>
                <a:spcPct val="80000"/>
              </a:lnSpc>
              <a:spcBef>
                <a:spcPts val="700"/>
              </a:spcBef>
              <a:spcAft>
                <a:spcPts val="700"/>
              </a:spcAft>
            </a:pPr>
            <a:r>
              <a:rPr lang="en-US" dirty="0"/>
              <a:t>Don’t confuse the previous slides with the HDFS nodes and daemons</a:t>
            </a:r>
          </a:p>
          <a:p>
            <a:pPr>
              <a:lnSpc>
                <a:spcPct val="80000"/>
              </a:lnSpc>
              <a:spcBef>
                <a:spcPts val="700"/>
              </a:spcBef>
              <a:spcAft>
                <a:spcPts val="700"/>
              </a:spcAft>
            </a:pPr>
            <a:r>
              <a:rPr lang="en-US" dirty="0"/>
              <a:t>HDFS provides distributed data</a:t>
            </a:r>
          </a:p>
          <a:p>
            <a:pPr>
              <a:lnSpc>
                <a:spcPct val="80000"/>
              </a:lnSpc>
              <a:spcBef>
                <a:spcPts val="700"/>
              </a:spcBef>
              <a:spcAft>
                <a:spcPts val="700"/>
              </a:spcAft>
            </a:pPr>
            <a:r>
              <a:rPr lang="en-US" dirty="0"/>
              <a:t>MRv1/MRv2 &amp; YARN provides distributed processing</a:t>
            </a:r>
          </a:p>
        </p:txBody>
      </p:sp>
    </p:spTree>
    <p:extLst>
      <p:ext uri="{BB962C8B-B14F-4D97-AF65-F5344CB8AC3E}">
        <p14:creationId xmlns:p14="http://schemas.microsoft.com/office/powerpoint/2010/main" val="2385828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Running an application in YARN</a:t>
            </a:r>
          </a:p>
        </p:txBody>
      </p:sp>
      <p:sp>
        <p:nvSpPr>
          <p:cNvPr id="2" name="Rounded Rectangle 1"/>
          <p:cNvSpPr/>
          <p:nvPr/>
        </p:nvSpPr>
        <p:spPr>
          <a:xfrm>
            <a:off x="8033279" y="1592503"/>
            <a:ext cx="3175207" cy="15397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t" anchorCtr="0"/>
          <a:lstStyle/>
          <a:p>
            <a:r>
              <a:rPr lang="en-GB" sz="1800" dirty="0" err="1">
                <a:solidFill>
                  <a:schemeClr val="bg1"/>
                </a:solidFill>
              </a:rPr>
              <a:t>NodeManager</a:t>
            </a:r>
            <a:endParaRPr lang="en-GB" sz="1800" dirty="0">
              <a:solidFill>
                <a:schemeClr val="bg1"/>
              </a:solidFill>
            </a:endParaRPr>
          </a:p>
        </p:txBody>
      </p:sp>
      <p:sp>
        <p:nvSpPr>
          <p:cNvPr id="11" name="Rounded Rectangle 10"/>
          <p:cNvSpPr/>
          <p:nvPr/>
        </p:nvSpPr>
        <p:spPr>
          <a:xfrm>
            <a:off x="8251560" y="2247690"/>
            <a:ext cx="1184949" cy="739622"/>
          </a:xfrm>
          <a:prstGeom prst="roundRect">
            <a:avLst/>
          </a:prstGeom>
          <a:ln/>
        </p:spPr>
        <p:style>
          <a:lnRef idx="2">
            <a:schemeClr val="accent6"/>
          </a:lnRef>
          <a:fillRef idx="1">
            <a:schemeClr val="lt1"/>
          </a:fillRef>
          <a:effectRef idx="0">
            <a:schemeClr val="accent6"/>
          </a:effectRef>
          <a:fontRef idx="minor">
            <a:schemeClr val="dk1"/>
          </a:fontRef>
        </p:style>
        <p:txBody>
          <a:bodyPr lIns="117226" tIns="58613" rIns="117226" bIns="58613" rtlCol="0" anchor="ctr"/>
          <a:lstStyle/>
          <a:p>
            <a:pPr algn="ctr"/>
            <a:r>
              <a:rPr lang="en-GB" sz="1600" dirty="0">
                <a:solidFill>
                  <a:schemeClr val="tx1"/>
                </a:solidFill>
              </a:rPr>
              <a:t>1 GB</a:t>
            </a:r>
          </a:p>
          <a:p>
            <a:pPr algn="ctr"/>
            <a:r>
              <a:rPr lang="en-GB" sz="1600" dirty="0">
                <a:solidFill>
                  <a:schemeClr val="tx1"/>
                </a:solidFill>
              </a:rPr>
              <a:t>1 core</a:t>
            </a:r>
          </a:p>
        </p:txBody>
      </p:sp>
      <p:sp>
        <p:nvSpPr>
          <p:cNvPr id="28" name="Rounded Rectangle 27"/>
          <p:cNvSpPr/>
          <p:nvPr/>
        </p:nvSpPr>
        <p:spPr>
          <a:xfrm>
            <a:off x="9726189" y="2247690"/>
            <a:ext cx="1184949" cy="739622"/>
          </a:xfrm>
          <a:prstGeom prst="roundRect">
            <a:avLst/>
          </a:prstGeom>
          <a:ln/>
        </p:spPr>
        <p:style>
          <a:lnRef idx="2">
            <a:schemeClr val="accent6"/>
          </a:lnRef>
          <a:fillRef idx="1">
            <a:schemeClr val="lt1"/>
          </a:fillRef>
          <a:effectRef idx="0">
            <a:schemeClr val="accent6"/>
          </a:effectRef>
          <a:fontRef idx="minor">
            <a:schemeClr val="dk1"/>
          </a:fontRef>
        </p:style>
        <p:txBody>
          <a:bodyPr lIns="117226" tIns="58613" rIns="117226" bIns="58613" rtlCol="0" anchor="ctr"/>
          <a:lstStyle/>
          <a:p>
            <a:pPr algn="ctr"/>
            <a:r>
              <a:rPr lang="en-GB" sz="1600" dirty="0">
                <a:solidFill>
                  <a:schemeClr val="tx1"/>
                </a:solidFill>
              </a:rPr>
              <a:t>3 GB</a:t>
            </a:r>
          </a:p>
          <a:p>
            <a:pPr algn="ctr"/>
            <a:r>
              <a:rPr lang="en-GB" sz="1600" dirty="0">
                <a:solidFill>
                  <a:schemeClr val="tx1"/>
                </a:solidFill>
              </a:rPr>
              <a:t>1 core</a:t>
            </a:r>
          </a:p>
        </p:txBody>
      </p:sp>
      <p:sp>
        <p:nvSpPr>
          <p:cNvPr id="29" name="Rounded Rectangle 28"/>
          <p:cNvSpPr/>
          <p:nvPr/>
        </p:nvSpPr>
        <p:spPr>
          <a:xfrm>
            <a:off x="8033279" y="3905944"/>
            <a:ext cx="3175207" cy="15397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t" anchorCtr="0"/>
          <a:lstStyle/>
          <a:p>
            <a:r>
              <a:rPr lang="en-GB" sz="1800" dirty="0" err="1">
                <a:solidFill>
                  <a:srgbClr val="FFFFFF"/>
                </a:solidFill>
              </a:rPr>
              <a:t>NodeManager</a:t>
            </a:r>
            <a:endParaRPr lang="en-GB" sz="1800" dirty="0">
              <a:solidFill>
                <a:srgbClr val="FFFFFF"/>
              </a:solidFill>
            </a:endParaRPr>
          </a:p>
        </p:txBody>
      </p:sp>
      <p:sp>
        <p:nvSpPr>
          <p:cNvPr id="30" name="Rounded Rectangle 29"/>
          <p:cNvSpPr/>
          <p:nvPr/>
        </p:nvSpPr>
        <p:spPr>
          <a:xfrm>
            <a:off x="8435589" y="4552912"/>
            <a:ext cx="2289131" cy="739622"/>
          </a:xfrm>
          <a:prstGeom prst="roundRect">
            <a:avLst/>
          </a:prstGeom>
          <a:ln/>
        </p:spPr>
        <p:style>
          <a:lnRef idx="2">
            <a:schemeClr val="accent6"/>
          </a:lnRef>
          <a:fillRef idx="1">
            <a:schemeClr val="lt1"/>
          </a:fillRef>
          <a:effectRef idx="0">
            <a:schemeClr val="accent6"/>
          </a:effectRef>
          <a:fontRef idx="minor">
            <a:schemeClr val="dk1"/>
          </a:fontRef>
        </p:style>
        <p:txBody>
          <a:bodyPr lIns="117226" tIns="58613" rIns="117226" bIns="58613" rtlCol="0" anchor="ctr"/>
          <a:lstStyle/>
          <a:p>
            <a:pPr algn="ctr"/>
            <a:r>
              <a:rPr lang="en-GB" sz="1600" dirty="0">
                <a:solidFill>
                  <a:schemeClr val="tx1"/>
                </a:solidFill>
              </a:rPr>
              <a:t>Application Master</a:t>
            </a:r>
          </a:p>
        </p:txBody>
      </p:sp>
      <p:sp>
        <p:nvSpPr>
          <p:cNvPr id="7" name="Text Placeholder 6"/>
          <p:cNvSpPr>
            <a:spLocks noGrp="1"/>
          </p:cNvSpPr>
          <p:nvPr>
            <p:ph type="body" sz="quarter" idx="15"/>
          </p:nvPr>
        </p:nvSpPr>
        <p:spPr>
          <a:xfrm>
            <a:off x="414000" y="1544760"/>
            <a:ext cx="7609412" cy="4546800"/>
          </a:xfrm>
        </p:spPr>
        <p:txBody>
          <a:bodyPr/>
          <a:lstStyle/>
          <a:p>
            <a:pPr>
              <a:lnSpc>
                <a:spcPct val="90000"/>
              </a:lnSpc>
            </a:pPr>
            <a:r>
              <a:rPr lang="en-US" dirty="0"/>
              <a:t>Containers</a:t>
            </a:r>
          </a:p>
          <a:p>
            <a:pPr lvl="1">
              <a:lnSpc>
                <a:spcPct val="90000"/>
              </a:lnSpc>
            </a:pPr>
            <a:r>
              <a:rPr lang="en-US" dirty="0"/>
              <a:t>Allocated by the </a:t>
            </a:r>
            <a:r>
              <a:rPr lang="en-US" dirty="0" err="1"/>
              <a:t>ResourceManager</a:t>
            </a:r>
            <a:endParaRPr lang="en-US" dirty="0"/>
          </a:p>
          <a:p>
            <a:pPr lvl="1">
              <a:lnSpc>
                <a:spcPct val="90000"/>
              </a:lnSpc>
            </a:pPr>
            <a:r>
              <a:rPr lang="en-US" dirty="0"/>
              <a:t>Requires a certain amount of resources (memory, CPU)</a:t>
            </a:r>
          </a:p>
          <a:p>
            <a:pPr lvl="1">
              <a:lnSpc>
                <a:spcPct val="90000"/>
              </a:lnSpc>
            </a:pPr>
            <a:r>
              <a:rPr lang="en-US" dirty="0"/>
              <a:t>Applications run in one or more containers</a:t>
            </a:r>
          </a:p>
          <a:p>
            <a:pPr>
              <a:lnSpc>
                <a:spcPct val="90000"/>
              </a:lnSpc>
            </a:pPr>
            <a:endParaRPr lang="en-US" dirty="0"/>
          </a:p>
          <a:p>
            <a:pPr>
              <a:lnSpc>
                <a:spcPct val="90000"/>
              </a:lnSpc>
            </a:pPr>
            <a:r>
              <a:rPr lang="en-US" dirty="0" err="1"/>
              <a:t>ApplicationMaster</a:t>
            </a:r>
            <a:endParaRPr lang="en-US" dirty="0"/>
          </a:p>
          <a:p>
            <a:pPr lvl="1">
              <a:lnSpc>
                <a:spcPct val="90000"/>
              </a:lnSpc>
            </a:pPr>
            <a:r>
              <a:rPr lang="en-US" dirty="0"/>
              <a:t>One per application</a:t>
            </a:r>
          </a:p>
          <a:p>
            <a:pPr lvl="1">
              <a:lnSpc>
                <a:spcPct val="90000"/>
              </a:lnSpc>
            </a:pPr>
            <a:r>
              <a:rPr lang="en-US" dirty="0"/>
              <a:t>Framework specific (</a:t>
            </a:r>
            <a:r>
              <a:rPr lang="en-US" dirty="0" err="1"/>
              <a:t>MRAppMaster</a:t>
            </a:r>
            <a:r>
              <a:rPr lang="en-US" dirty="0"/>
              <a:t> for </a:t>
            </a:r>
            <a:r>
              <a:rPr lang="en-US" dirty="0" err="1"/>
              <a:t>MapReduce</a:t>
            </a:r>
            <a:r>
              <a:rPr lang="en-US" dirty="0"/>
              <a:t>)</a:t>
            </a:r>
          </a:p>
          <a:p>
            <a:pPr lvl="1">
              <a:lnSpc>
                <a:spcPct val="90000"/>
              </a:lnSpc>
            </a:pPr>
            <a:r>
              <a:rPr lang="en-US" dirty="0"/>
              <a:t>Runs in a container</a:t>
            </a:r>
          </a:p>
          <a:p>
            <a:pPr lvl="1">
              <a:lnSpc>
                <a:spcPct val="90000"/>
              </a:lnSpc>
            </a:pPr>
            <a:r>
              <a:rPr lang="en-US" dirty="0"/>
              <a:t>Requests more containers to run application tasks</a:t>
            </a:r>
          </a:p>
          <a:p>
            <a:pPr>
              <a:lnSpc>
                <a:spcPct val="90000"/>
              </a:lnSpc>
            </a:pPr>
            <a:endParaRPr lang="en-US" dirty="0"/>
          </a:p>
        </p:txBody>
      </p:sp>
    </p:spTree>
    <p:extLst>
      <p:ext uri="{BB962C8B-B14F-4D97-AF65-F5344CB8AC3E}">
        <p14:creationId xmlns:p14="http://schemas.microsoft.com/office/powerpoint/2010/main" val="4000221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Terminology</a:t>
            </a:r>
          </a:p>
        </p:txBody>
      </p:sp>
      <p:sp>
        <p:nvSpPr>
          <p:cNvPr id="6" name="Text Placeholder 5"/>
          <p:cNvSpPr>
            <a:spLocks noGrp="1"/>
          </p:cNvSpPr>
          <p:nvPr>
            <p:ph type="body" sz="quarter" idx="15"/>
          </p:nvPr>
        </p:nvSpPr>
        <p:spPr/>
        <p:txBody>
          <a:bodyPr/>
          <a:lstStyle/>
          <a:p>
            <a:pPr>
              <a:lnSpc>
                <a:spcPct val="90000"/>
              </a:lnSpc>
              <a:spcBef>
                <a:spcPts val="600"/>
              </a:spcBef>
              <a:spcAft>
                <a:spcPts val="600"/>
              </a:spcAft>
            </a:pPr>
            <a:r>
              <a:rPr lang="en-US" dirty="0"/>
              <a:t>Job / application</a:t>
            </a:r>
          </a:p>
          <a:p>
            <a:pPr lvl="1">
              <a:lnSpc>
                <a:spcPct val="90000"/>
              </a:lnSpc>
              <a:spcBef>
                <a:spcPts val="600"/>
              </a:spcBef>
              <a:spcAft>
                <a:spcPts val="600"/>
              </a:spcAft>
            </a:pPr>
            <a:r>
              <a:rPr lang="en-US" dirty="0"/>
              <a:t>A Mapper, a Reducer and a list of inputs</a:t>
            </a:r>
          </a:p>
          <a:p>
            <a:pPr>
              <a:lnSpc>
                <a:spcPct val="90000"/>
              </a:lnSpc>
              <a:spcBef>
                <a:spcPts val="600"/>
              </a:spcBef>
              <a:spcAft>
                <a:spcPts val="600"/>
              </a:spcAft>
            </a:pPr>
            <a:endParaRPr lang="en-US" dirty="0"/>
          </a:p>
          <a:p>
            <a:pPr>
              <a:lnSpc>
                <a:spcPct val="90000"/>
              </a:lnSpc>
              <a:spcBef>
                <a:spcPts val="600"/>
              </a:spcBef>
              <a:spcAft>
                <a:spcPts val="600"/>
              </a:spcAft>
            </a:pPr>
            <a:r>
              <a:rPr lang="en-US" dirty="0"/>
              <a:t>Task</a:t>
            </a:r>
          </a:p>
          <a:p>
            <a:pPr lvl="1">
              <a:lnSpc>
                <a:spcPct val="90000"/>
              </a:lnSpc>
              <a:spcBef>
                <a:spcPts val="600"/>
              </a:spcBef>
              <a:spcAft>
                <a:spcPts val="600"/>
              </a:spcAft>
            </a:pPr>
            <a:r>
              <a:rPr lang="en-US" dirty="0"/>
              <a:t>An individual unit of work</a:t>
            </a:r>
          </a:p>
          <a:p>
            <a:pPr lvl="1">
              <a:lnSpc>
                <a:spcPct val="90000"/>
              </a:lnSpc>
              <a:spcBef>
                <a:spcPts val="600"/>
              </a:spcBef>
              <a:spcAft>
                <a:spcPts val="600"/>
              </a:spcAft>
            </a:pPr>
            <a:r>
              <a:rPr lang="en-US" dirty="0"/>
              <a:t>A job is broken down into tasks</a:t>
            </a:r>
          </a:p>
          <a:p>
            <a:pPr lvl="1">
              <a:lnSpc>
                <a:spcPct val="90000"/>
              </a:lnSpc>
              <a:spcBef>
                <a:spcPts val="600"/>
              </a:spcBef>
              <a:spcAft>
                <a:spcPts val="600"/>
              </a:spcAft>
            </a:pPr>
            <a:r>
              <a:rPr lang="en-US" dirty="0"/>
              <a:t>Each task is either a Map or Reduce task</a:t>
            </a:r>
          </a:p>
          <a:p>
            <a:pPr lvl="1">
              <a:lnSpc>
                <a:spcPct val="90000"/>
              </a:lnSpc>
              <a:spcBef>
                <a:spcPts val="600"/>
              </a:spcBef>
              <a:spcAft>
                <a:spcPts val="600"/>
              </a:spcAft>
            </a:pPr>
            <a:r>
              <a:rPr lang="en-US" dirty="0"/>
              <a:t>Runs in a container on a slave node</a:t>
            </a:r>
          </a:p>
          <a:p>
            <a:pPr>
              <a:lnSpc>
                <a:spcPct val="90000"/>
              </a:lnSpc>
              <a:spcBef>
                <a:spcPts val="600"/>
              </a:spcBef>
              <a:spcAft>
                <a:spcPts val="600"/>
              </a:spcAft>
            </a:pPr>
            <a:endParaRPr lang="en-US" dirty="0"/>
          </a:p>
          <a:p>
            <a:pPr>
              <a:lnSpc>
                <a:spcPct val="90000"/>
              </a:lnSpc>
              <a:spcBef>
                <a:spcPts val="600"/>
              </a:spcBef>
              <a:spcAft>
                <a:spcPts val="600"/>
              </a:spcAft>
            </a:pPr>
            <a:r>
              <a:rPr lang="en-US" dirty="0"/>
              <a:t>Client</a:t>
            </a:r>
          </a:p>
          <a:p>
            <a:pPr lvl="1">
              <a:lnSpc>
                <a:spcPct val="90000"/>
              </a:lnSpc>
              <a:spcBef>
                <a:spcPts val="600"/>
              </a:spcBef>
              <a:spcAft>
                <a:spcPts val="600"/>
              </a:spcAft>
            </a:pPr>
            <a:r>
              <a:rPr lang="en-US" dirty="0"/>
              <a:t>The program that submits the job to the </a:t>
            </a:r>
            <a:r>
              <a:rPr lang="en-US" dirty="0" err="1"/>
              <a:t>ResourceManager</a:t>
            </a:r>
            <a:endParaRPr lang="en-US" dirty="0"/>
          </a:p>
          <a:p>
            <a:pPr>
              <a:lnSpc>
                <a:spcPct val="90000"/>
              </a:lnSpc>
              <a:spcBef>
                <a:spcPts val="600"/>
              </a:spcBef>
              <a:spcAft>
                <a:spcPts val="600"/>
              </a:spcAft>
            </a:pPr>
            <a:endParaRPr lang="en-US" dirty="0"/>
          </a:p>
        </p:txBody>
      </p:sp>
    </p:spTree>
    <p:extLst>
      <p:ext uri="{BB962C8B-B14F-4D97-AF65-F5344CB8AC3E}">
        <p14:creationId xmlns:p14="http://schemas.microsoft.com/office/powerpoint/2010/main" val="360584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ctr"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1">
            <a:schemeClr val="accent3"/>
          </a:lnRef>
          <a:fillRef idx="3">
            <a:schemeClr val="accent3"/>
          </a:fillRef>
          <a:effectRef idx="2">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ctr"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ctr"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ctr"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Vertical Scroll 73"/>
          <p:cNvSpPr/>
          <p:nvPr/>
        </p:nvSpPr>
        <p:spPr>
          <a:xfrm>
            <a:off x="10182630" y="530271"/>
            <a:ext cx="1709937" cy="1133204"/>
          </a:xfrm>
          <a:prstGeom prst="verticalScroll">
            <a:avLst/>
          </a:prstGeom>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r>
              <a:rPr lang="en-GB" dirty="0"/>
              <a:t>HDFS</a:t>
            </a:r>
            <a:r>
              <a:rPr lang="en-GB"/>
              <a:t>: mydata</a:t>
            </a:r>
            <a:endParaRPr lang="en-GB" dirty="0"/>
          </a:p>
        </p:txBody>
      </p:sp>
      <p:sp>
        <p:nvSpPr>
          <p:cNvPr id="75" name="Rectangle 74"/>
          <p:cNvSpPr/>
          <p:nvPr/>
        </p:nvSpPr>
        <p:spPr>
          <a:xfrm>
            <a:off x="7683261" y="1715910"/>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dirty="0">
                <a:solidFill>
                  <a:srgbClr val="FFFFFF"/>
                </a:solidFill>
              </a:rPr>
              <a:t>Block1</a:t>
            </a:r>
          </a:p>
        </p:txBody>
      </p:sp>
      <p:sp>
        <p:nvSpPr>
          <p:cNvPr id="76" name="Rectangle 75"/>
          <p:cNvSpPr/>
          <p:nvPr/>
        </p:nvSpPr>
        <p:spPr>
          <a:xfrm>
            <a:off x="7713144" y="2872475"/>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dirty="0">
                <a:solidFill>
                  <a:srgbClr val="FFFFFF"/>
                </a:solidFill>
              </a:rPr>
              <a:t>Block2</a:t>
            </a:r>
          </a:p>
        </p:txBody>
      </p:sp>
      <p:cxnSp>
        <p:nvCxnSpPr>
          <p:cNvPr id="78" name="Straight Connector 77"/>
          <p:cNvCxnSpPr>
            <a:stCxn id="74" idx="1"/>
            <a:endCxn id="75" idx="3"/>
          </p:cNvCxnSpPr>
          <p:nvPr/>
        </p:nvCxnSpPr>
        <p:spPr>
          <a:xfrm flipH="1">
            <a:off x="8913708" y="1096873"/>
            <a:ext cx="1410573" cy="86768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74" idx="1"/>
            <a:endCxn id="76" idx="3"/>
          </p:cNvCxnSpPr>
          <p:nvPr/>
        </p:nvCxnSpPr>
        <p:spPr>
          <a:xfrm flipH="1">
            <a:off x="8943591" y="1096873"/>
            <a:ext cx="1380690" cy="2024253"/>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429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cxnSp>
        <p:nvCxnSpPr>
          <p:cNvPr id="3" name="Straight Arrow Connector 2"/>
          <p:cNvCxnSpPr>
            <a:stCxn id="29" idx="2"/>
          </p:cNvCxnSpPr>
          <p:nvPr/>
        </p:nvCxnSpPr>
        <p:spPr>
          <a:xfrm flipH="1">
            <a:off x="1426234" y="2271241"/>
            <a:ext cx="1932" cy="418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7471" y="325843"/>
            <a:ext cx="3299951" cy="764702"/>
          </a:xfrm>
          <a:prstGeom prst="rect">
            <a:avLst/>
          </a:prstGeom>
          <a:noFill/>
          <a:ln>
            <a:solidFill>
              <a:schemeClr val="tx1"/>
            </a:solidFill>
          </a:ln>
        </p:spPr>
        <p:txBody>
          <a:bodyPr wrap="square" lIns="117226" tIns="58613" rIns="117226" bIns="58613" rtlCol="0">
            <a:spAutoFit/>
          </a:bodyPr>
          <a:lstStyle/>
          <a:p>
            <a:r>
              <a:rPr lang="en-GB" sz="2100" dirty="0"/>
              <a:t>$ </a:t>
            </a:r>
            <a:r>
              <a:rPr lang="en-GB" sz="2100" dirty="0" err="1"/>
              <a:t>hadoop</a:t>
            </a:r>
            <a:r>
              <a:rPr lang="en-GB" sz="2100" dirty="0"/>
              <a:t> jar MyMR.jar </a:t>
            </a:r>
            <a:r>
              <a:rPr lang="en-GB" sz="2100" err="1"/>
              <a:t>MyDriver</a:t>
            </a:r>
            <a:r>
              <a:rPr lang="en-GB" sz="2100"/>
              <a:t> mydata </a:t>
            </a:r>
            <a:r>
              <a:rPr lang="en-GB" sz="2100" dirty="0" err="1"/>
              <a:t>outdir</a:t>
            </a:r>
            <a:endParaRPr lang="en-GB" sz="2100" dirty="0"/>
          </a:p>
        </p:txBody>
      </p:sp>
      <p:cxnSp>
        <p:nvCxnSpPr>
          <p:cNvPr id="36" name="Straight Arrow Connector 35"/>
          <p:cNvCxnSpPr>
            <a:stCxn id="8" idx="3"/>
            <a:endCxn id="31" idx="1"/>
          </p:cNvCxnSpPr>
          <p:nvPr/>
        </p:nvCxnSpPr>
        <p:spPr>
          <a:xfrm>
            <a:off x="2977928" y="3217621"/>
            <a:ext cx="1024729" cy="967466"/>
          </a:xfrm>
          <a:prstGeom prst="straightConnector1">
            <a:avLst/>
          </a:prstGeom>
          <a:ln w="76200" cmpd="sng">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078927" y="4185087"/>
            <a:ext cx="4019360" cy="441536"/>
          </a:xfrm>
          <a:prstGeom prst="rect">
            <a:avLst/>
          </a:prstGeom>
          <a:noFill/>
          <a:ln>
            <a:solidFill>
              <a:schemeClr val="bg1"/>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Tree>
    <p:extLst>
      <p:ext uri="{BB962C8B-B14F-4D97-AF65-F5344CB8AC3E}">
        <p14:creationId xmlns:p14="http://schemas.microsoft.com/office/powerpoint/2010/main" val="2104806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cxnSp>
        <p:nvCxnSpPr>
          <p:cNvPr id="3" name="Straight Arrow Connector 2"/>
          <p:cNvCxnSpPr>
            <a:stCxn id="29" idx="2"/>
          </p:cNvCxnSpPr>
          <p:nvPr/>
        </p:nvCxnSpPr>
        <p:spPr>
          <a:xfrm flipH="1">
            <a:off x="1426234" y="2271241"/>
            <a:ext cx="1932" cy="418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7471" y="325843"/>
            <a:ext cx="3299951" cy="764702"/>
          </a:xfrm>
          <a:prstGeom prst="rect">
            <a:avLst/>
          </a:prstGeom>
          <a:noFill/>
          <a:ln>
            <a:solidFill>
              <a:schemeClr val="tx1"/>
            </a:solidFill>
          </a:ln>
        </p:spPr>
        <p:txBody>
          <a:bodyPr wrap="square" lIns="117226" tIns="58613" rIns="117226" bIns="58613" rtlCol="0">
            <a:spAutoFit/>
          </a:bodyPr>
          <a:lstStyle/>
          <a:p>
            <a:r>
              <a:rPr lang="en-GB" sz="2100" dirty="0"/>
              <a:t>$ </a:t>
            </a:r>
            <a:r>
              <a:rPr lang="en-GB" sz="2100" dirty="0" err="1"/>
              <a:t>hadoop</a:t>
            </a:r>
            <a:r>
              <a:rPr lang="en-GB" sz="2100" dirty="0"/>
              <a:t> jar MyMR.jar </a:t>
            </a:r>
            <a:r>
              <a:rPr lang="en-GB" sz="2100" err="1"/>
              <a:t>MyDriver</a:t>
            </a:r>
            <a:r>
              <a:rPr lang="en-GB" sz="2100"/>
              <a:t> mydata </a:t>
            </a:r>
            <a:r>
              <a:rPr lang="en-GB" sz="2100" dirty="0" err="1"/>
              <a:t>outdir</a:t>
            </a:r>
            <a:endParaRPr lang="en-GB" sz="2100" dirty="0"/>
          </a:p>
        </p:txBody>
      </p:sp>
      <p:sp>
        <p:nvSpPr>
          <p:cNvPr id="39" name="TextBox 38"/>
          <p:cNvSpPr txBox="1"/>
          <p:nvPr/>
        </p:nvSpPr>
        <p:spPr>
          <a:xfrm>
            <a:off x="4078927" y="4185087"/>
            <a:ext cx="4019360" cy="441536"/>
          </a:xfrm>
          <a:prstGeom prst="rect">
            <a:avLst/>
          </a:prstGeom>
          <a:noFill/>
          <a:ln>
            <a:solidFill>
              <a:schemeClr val="bg1"/>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cxnSp>
        <p:nvCxnSpPr>
          <p:cNvPr id="33" name="Straight Arrow Connector 32"/>
          <p:cNvCxnSpPr/>
          <p:nvPr/>
        </p:nvCxnSpPr>
        <p:spPr>
          <a:xfrm flipH="1" flipV="1">
            <a:off x="2995857" y="3250492"/>
            <a:ext cx="1024729" cy="967466"/>
          </a:xfrm>
          <a:prstGeom prst="straightConnector1">
            <a:avLst/>
          </a:prstGeom>
          <a:ln w="76200" cmpd="sng">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39883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cxnSp>
        <p:nvCxnSpPr>
          <p:cNvPr id="4" name="Straight Arrow Connector 3"/>
          <p:cNvCxnSpPr>
            <a:stCxn id="39" idx="0"/>
            <a:endCxn id="34" idx="2"/>
          </p:cNvCxnSpPr>
          <p:nvPr/>
        </p:nvCxnSpPr>
        <p:spPr>
          <a:xfrm flipH="1" flipV="1">
            <a:off x="5283685" y="2989637"/>
            <a:ext cx="804922" cy="1195450"/>
          </a:xfrm>
          <a:prstGeom prst="straightConnector1">
            <a:avLst/>
          </a:prstGeom>
          <a:ln w="57150" cmpd="sng">
            <a:tailEnd type="triangl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481033" y="1082023"/>
            <a:ext cx="1609844"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Map Task 1</a:t>
            </a:r>
          </a:p>
        </p:txBody>
      </p:sp>
      <p:sp>
        <p:nvSpPr>
          <p:cNvPr id="34" name="TextBox 33"/>
          <p:cNvSpPr txBox="1"/>
          <p:nvPr/>
        </p:nvSpPr>
        <p:spPr>
          <a:xfrm>
            <a:off x="4478763" y="2594267"/>
            <a:ext cx="1609844"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Map Task 2</a:t>
            </a:r>
          </a:p>
        </p:txBody>
      </p:sp>
      <p:cxnSp>
        <p:nvCxnSpPr>
          <p:cNvPr id="3" name="Straight Arrow Connector 2"/>
          <p:cNvCxnSpPr>
            <a:stCxn id="75" idx="1"/>
          </p:cNvCxnSpPr>
          <p:nvPr/>
        </p:nvCxnSpPr>
        <p:spPr>
          <a:xfrm flipH="1">
            <a:off x="6090876" y="1277267"/>
            <a:ext cx="1592384" cy="0"/>
          </a:xfrm>
          <a:prstGeom prst="straightConnector1">
            <a:avLst/>
          </a:prstGeom>
          <a:ln w="57150" cmpd="sng">
            <a:solidFill>
              <a:schemeClr val="tx2">
                <a:lumMod val="25000"/>
                <a:lumOff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a:off x="6090876" y="2795427"/>
            <a:ext cx="1592384" cy="0"/>
          </a:xfrm>
          <a:prstGeom prst="straightConnector1">
            <a:avLst/>
          </a:prstGeom>
          <a:ln w="57150" cmpd="sng">
            <a:solidFill>
              <a:schemeClr val="tx2">
                <a:lumMod val="25000"/>
                <a:lumOff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endCxn id="33" idx="2"/>
          </p:cNvCxnSpPr>
          <p:nvPr/>
        </p:nvCxnSpPr>
        <p:spPr>
          <a:xfrm flipH="1" flipV="1">
            <a:off x="5285955" y="1477393"/>
            <a:ext cx="804924" cy="2684478"/>
          </a:xfrm>
          <a:prstGeom prst="straightConnector1">
            <a:avLst/>
          </a:prstGeom>
          <a:ln w="57150" cmpd="sng">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4808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Velocity</a:t>
            </a:r>
          </a:p>
        </p:txBody>
      </p:sp>
      <p:sp>
        <p:nvSpPr>
          <p:cNvPr id="6" name="Text Placeholder 5"/>
          <p:cNvSpPr>
            <a:spLocks noGrp="1"/>
          </p:cNvSpPr>
          <p:nvPr>
            <p:ph type="body" sz="quarter" idx="15"/>
          </p:nvPr>
        </p:nvSpPr>
        <p:spPr/>
        <p:txBody>
          <a:bodyPr/>
          <a:lstStyle/>
          <a:p>
            <a:pPr marL="219799" indent="-219799"/>
            <a:r>
              <a:rPr lang="en-US" dirty="0"/>
              <a:t>Processes are increasingly autonomous</a:t>
            </a:r>
          </a:p>
          <a:p>
            <a:pPr marL="219799" indent="-219799"/>
            <a:r>
              <a:rPr lang="en-US" dirty="0"/>
              <a:t>Systems are increasingly interconnected</a:t>
            </a:r>
          </a:p>
          <a:p>
            <a:pPr marL="219799" indent="-219799"/>
            <a:r>
              <a:rPr lang="en-US" dirty="0"/>
              <a:t>People are increasingly interacting online</a:t>
            </a:r>
          </a:p>
          <a:p>
            <a:endParaRPr lang="en-US" dirty="0"/>
          </a:p>
        </p:txBody>
      </p:sp>
    </p:spTree>
    <p:extLst>
      <p:ext uri="{BB962C8B-B14F-4D97-AF65-F5344CB8AC3E}">
        <p14:creationId xmlns:p14="http://schemas.microsoft.com/office/powerpoint/2010/main" val="16047160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 </a:t>
            </a:r>
            <a:r>
              <a:rPr lang="en-GB" sz="1600" dirty="0" err="1"/>
              <a:t>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chemeClr val="bg1"/>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33" name="TextBox 32"/>
          <p:cNvSpPr txBox="1"/>
          <p:nvPr/>
        </p:nvSpPr>
        <p:spPr>
          <a:xfrm>
            <a:off x="4181982" y="1082023"/>
            <a:ext cx="1609844"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Map Task 1</a:t>
            </a:r>
          </a:p>
        </p:txBody>
      </p:sp>
      <p:sp>
        <p:nvSpPr>
          <p:cNvPr id="34" name="TextBox 33"/>
          <p:cNvSpPr txBox="1"/>
          <p:nvPr/>
        </p:nvSpPr>
        <p:spPr>
          <a:xfrm>
            <a:off x="4179713" y="2594267"/>
            <a:ext cx="1609844"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Map Task 2</a:t>
            </a:r>
          </a:p>
        </p:txBody>
      </p:sp>
      <p:sp>
        <p:nvSpPr>
          <p:cNvPr id="42" name="TextBox 41"/>
          <p:cNvSpPr txBox="1"/>
          <p:nvPr/>
        </p:nvSpPr>
        <p:spPr>
          <a:xfrm>
            <a:off x="6109533" y="2566678"/>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 data</a:t>
            </a:r>
          </a:p>
        </p:txBody>
      </p:sp>
      <p:sp>
        <p:nvSpPr>
          <p:cNvPr id="44" name="TextBox 43"/>
          <p:cNvSpPr txBox="1"/>
          <p:nvPr/>
        </p:nvSpPr>
        <p:spPr>
          <a:xfrm>
            <a:off x="6112285" y="1074135"/>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cxnSp>
        <p:nvCxnSpPr>
          <p:cNvPr id="10" name="Straight Arrow Connector 9"/>
          <p:cNvCxnSpPr>
            <a:stCxn id="33" idx="3"/>
            <a:endCxn id="44" idx="1"/>
          </p:cNvCxnSpPr>
          <p:nvPr/>
        </p:nvCxnSpPr>
        <p:spPr>
          <a:xfrm>
            <a:off x="5791826" y="1279708"/>
            <a:ext cx="320459" cy="15195"/>
          </a:xfrm>
          <a:prstGeom prst="straightConnector1">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12" name="Straight Arrow Connector 11"/>
          <p:cNvCxnSpPr>
            <a:stCxn id="34" idx="3"/>
            <a:endCxn id="42" idx="1"/>
          </p:cNvCxnSpPr>
          <p:nvPr/>
        </p:nvCxnSpPr>
        <p:spPr>
          <a:xfrm flipV="1">
            <a:off x="5789557" y="2787446"/>
            <a:ext cx="319976" cy="4506"/>
          </a:xfrm>
          <a:prstGeom prst="straightConnector1">
            <a:avLst/>
          </a:prstGeom>
          <a:ln w="57150" cmpd="sng">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32773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42" name="TextBox 41"/>
          <p:cNvSpPr txBox="1"/>
          <p:nvPr/>
        </p:nvSpPr>
        <p:spPr>
          <a:xfrm>
            <a:off x="6109533" y="2611501"/>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sp>
        <p:nvSpPr>
          <p:cNvPr id="44" name="TextBox 43"/>
          <p:cNvSpPr txBox="1"/>
          <p:nvPr/>
        </p:nvSpPr>
        <p:spPr>
          <a:xfrm>
            <a:off x="6112285" y="1074135"/>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cxnSp>
        <p:nvCxnSpPr>
          <p:cNvPr id="36" name="Straight Arrow Connector 35"/>
          <p:cNvCxnSpPr/>
          <p:nvPr/>
        </p:nvCxnSpPr>
        <p:spPr>
          <a:xfrm flipH="1" flipV="1">
            <a:off x="2977928" y="3217621"/>
            <a:ext cx="1024729" cy="967466"/>
          </a:xfrm>
          <a:prstGeom prst="straightConnector1">
            <a:avLst/>
          </a:prstGeom>
          <a:ln w="57150" cmpd="sng">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454697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74743"/>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1533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15" name="Rectangle 14"/>
          <p:cNvSpPr/>
          <p:nvPr/>
        </p:nvSpPr>
        <p:spPr>
          <a:xfrm>
            <a:off x="284804" y="4343508"/>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295841"/>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52385"/>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62509"/>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31" name="Rectangle 30"/>
          <p:cNvSpPr/>
          <p:nvPr/>
        </p:nvSpPr>
        <p:spPr>
          <a:xfrm>
            <a:off x="4002657" y="363039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sp>
        <p:nvSpPr>
          <p:cNvPr id="32" name="Rectangle 31"/>
          <p:cNvSpPr/>
          <p:nvPr/>
        </p:nvSpPr>
        <p:spPr>
          <a:xfrm>
            <a:off x="4002655" y="5175059"/>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solidFill>
                  <a:srgbClr val="FFFFFF"/>
                </a:solidFill>
              </a:rPr>
              <a:t>NodeManager</a:t>
            </a:r>
            <a:r>
              <a:rPr lang="en-GB" sz="1600" dirty="0">
                <a:solidFill>
                  <a:srgbClr val="FFFFFF"/>
                </a:solidFill>
              </a:rPr>
              <a:t> </a:t>
            </a:r>
            <a:r>
              <a:rPr lang="en-GB" sz="1600">
                <a:solidFill>
                  <a:srgbClr val="FFFFFF"/>
                </a:solidFill>
              </a:rPr>
              <a:t>/ DataNode</a:t>
            </a:r>
            <a:endParaRPr lang="en-GB" sz="1600" dirty="0">
              <a:solidFill>
                <a:srgbClr val="FFFFFF"/>
              </a:solidFill>
            </a:endParaRPr>
          </a:p>
        </p:txBody>
      </p:sp>
      <p:cxnSp>
        <p:nvCxnSpPr>
          <p:cNvPr id="35" name="Straight Connector 34"/>
          <p:cNvCxnSpPr/>
          <p:nvPr/>
        </p:nvCxnSpPr>
        <p:spPr>
          <a:xfrm>
            <a:off x="3381555" y="1055084"/>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02680"/>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71445"/>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55084"/>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02263"/>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70146"/>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14814"/>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55084"/>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54766"/>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55084"/>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02263"/>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70146"/>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14814"/>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13675"/>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58710"/>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70146"/>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42" name="TextBox 41"/>
          <p:cNvSpPr txBox="1"/>
          <p:nvPr/>
        </p:nvSpPr>
        <p:spPr>
          <a:xfrm>
            <a:off x="6293565" y="2596560"/>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sp>
        <p:nvSpPr>
          <p:cNvPr id="44" name="TextBox 43"/>
          <p:cNvSpPr txBox="1"/>
          <p:nvPr/>
        </p:nvSpPr>
        <p:spPr>
          <a:xfrm>
            <a:off x="6296317" y="1059194"/>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cxnSp>
        <p:nvCxnSpPr>
          <p:cNvPr id="36" name="Straight Arrow Connector 35"/>
          <p:cNvCxnSpPr>
            <a:stCxn id="39" idx="0"/>
            <a:endCxn id="33" idx="2"/>
          </p:cNvCxnSpPr>
          <p:nvPr/>
        </p:nvCxnSpPr>
        <p:spPr>
          <a:xfrm flipH="1" flipV="1">
            <a:off x="5148113" y="2987193"/>
            <a:ext cx="940494" cy="11829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138733" y="2591823"/>
            <a:ext cx="2018759"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Reduce Task 1</a:t>
            </a:r>
          </a:p>
        </p:txBody>
      </p:sp>
      <p:sp>
        <p:nvSpPr>
          <p:cNvPr id="34" name="TextBox 33"/>
          <p:cNvSpPr txBox="1"/>
          <p:nvPr/>
        </p:nvSpPr>
        <p:spPr>
          <a:xfrm>
            <a:off x="4138731" y="5671070"/>
            <a:ext cx="2018759"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Reduce Task 2</a:t>
            </a:r>
          </a:p>
        </p:txBody>
      </p:sp>
      <p:cxnSp>
        <p:nvCxnSpPr>
          <p:cNvPr id="38" name="Straight Arrow Connector 37"/>
          <p:cNvCxnSpPr>
            <a:stCxn id="39" idx="2"/>
            <a:endCxn id="34" idx="0"/>
          </p:cNvCxnSpPr>
          <p:nvPr/>
        </p:nvCxnSpPr>
        <p:spPr>
          <a:xfrm flipH="1">
            <a:off x="5148111" y="4611682"/>
            <a:ext cx="940496" cy="105938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51178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42" name="TextBox 41"/>
          <p:cNvSpPr txBox="1"/>
          <p:nvPr/>
        </p:nvSpPr>
        <p:spPr>
          <a:xfrm>
            <a:off x="6293565" y="2611501"/>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sp>
        <p:nvSpPr>
          <p:cNvPr id="44" name="TextBox 43"/>
          <p:cNvSpPr txBox="1"/>
          <p:nvPr/>
        </p:nvSpPr>
        <p:spPr>
          <a:xfrm>
            <a:off x="6296317" y="1074135"/>
            <a:ext cx="1279043" cy="441536"/>
          </a:xfrm>
          <a:prstGeom prst="rect">
            <a:avLst/>
          </a:prstGeom>
          <a:solidFill>
            <a:schemeClr val="bg2"/>
          </a:solidFill>
          <a:ln>
            <a:solidFill>
              <a:schemeClr val="tx1"/>
            </a:solidFill>
          </a:ln>
        </p:spPr>
        <p:txBody>
          <a:bodyPr wrap="square" lIns="117226" tIns="58613" rIns="117226" bIns="58613" rtlCol="0">
            <a:spAutoFit/>
          </a:bodyPr>
          <a:lstStyle/>
          <a:p>
            <a:r>
              <a:rPr lang="en-GB" sz="2100" dirty="0"/>
              <a:t>Int</a:t>
            </a:r>
            <a:r>
              <a:rPr lang="en-GB" sz="2100"/>
              <a:t>. data</a:t>
            </a:r>
            <a:endParaRPr lang="en-GB" sz="2100" dirty="0"/>
          </a:p>
        </p:txBody>
      </p:sp>
      <p:sp>
        <p:nvSpPr>
          <p:cNvPr id="33" name="TextBox 32"/>
          <p:cNvSpPr txBox="1"/>
          <p:nvPr/>
        </p:nvSpPr>
        <p:spPr>
          <a:xfrm>
            <a:off x="4138733" y="2606764"/>
            <a:ext cx="2018759"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Reduce Task 1</a:t>
            </a:r>
          </a:p>
        </p:txBody>
      </p:sp>
      <p:sp>
        <p:nvSpPr>
          <p:cNvPr id="34" name="TextBox 33"/>
          <p:cNvSpPr txBox="1"/>
          <p:nvPr/>
        </p:nvSpPr>
        <p:spPr>
          <a:xfrm>
            <a:off x="4138731" y="5686011"/>
            <a:ext cx="2018759"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Reduce Task 2</a:t>
            </a:r>
          </a:p>
        </p:txBody>
      </p:sp>
      <p:cxnSp>
        <p:nvCxnSpPr>
          <p:cNvPr id="3" name="Straight Arrow Connector 2"/>
          <p:cNvCxnSpPr>
            <a:stCxn id="44" idx="2"/>
          </p:cNvCxnSpPr>
          <p:nvPr/>
        </p:nvCxnSpPr>
        <p:spPr>
          <a:xfrm flipH="1">
            <a:off x="5290869" y="1515671"/>
            <a:ext cx="1644970" cy="1057981"/>
          </a:xfrm>
          <a:prstGeom prst="straightConnector1">
            <a:avLst/>
          </a:prstGeom>
          <a:ln w="57150" cmpd="sng">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4" idx="2"/>
            <a:endCxn id="34" idx="0"/>
          </p:cNvCxnSpPr>
          <p:nvPr/>
        </p:nvCxnSpPr>
        <p:spPr>
          <a:xfrm flipH="1">
            <a:off x="5148111" y="1515671"/>
            <a:ext cx="1787728" cy="4170340"/>
          </a:xfrm>
          <a:prstGeom prst="straightConnector1">
            <a:avLst/>
          </a:prstGeom>
          <a:ln w="57150" cmpd="sng">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2" idx="2"/>
            <a:endCxn id="34" idx="0"/>
          </p:cNvCxnSpPr>
          <p:nvPr/>
        </p:nvCxnSpPr>
        <p:spPr>
          <a:xfrm flipH="1">
            <a:off x="5148111" y="3053037"/>
            <a:ext cx="1784976" cy="2632974"/>
          </a:xfrm>
          <a:prstGeom prst="straightConnector1">
            <a:avLst/>
          </a:prstGeom>
          <a:ln w="57150" cmpd="sng">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2" idx="2"/>
            <a:endCxn id="33" idx="3"/>
          </p:cNvCxnSpPr>
          <p:nvPr/>
        </p:nvCxnSpPr>
        <p:spPr>
          <a:xfrm flipH="1" flipV="1">
            <a:off x="6157492" y="2804449"/>
            <a:ext cx="775595" cy="248588"/>
          </a:xfrm>
          <a:prstGeom prst="straightConnector1">
            <a:avLst/>
          </a:prstGeom>
          <a:ln w="57150" cmpd="sn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9023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33" name="TextBox 32"/>
          <p:cNvSpPr txBox="1"/>
          <p:nvPr/>
        </p:nvSpPr>
        <p:spPr>
          <a:xfrm>
            <a:off x="4138733" y="2606764"/>
            <a:ext cx="2018759"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Reduce Task 1</a:t>
            </a:r>
          </a:p>
        </p:txBody>
      </p:sp>
      <p:sp>
        <p:nvSpPr>
          <p:cNvPr id="34" name="TextBox 33"/>
          <p:cNvSpPr txBox="1"/>
          <p:nvPr/>
        </p:nvSpPr>
        <p:spPr>
          <a:xfrm>
            <a:off x="4138731" y="5686011"/>
            <a:ext cx="2018759" cy="395370"/>
          </a:xfrm>
          <a:prstGeom prst="rect">
            <a:avLst/>
          </a:prstGeom>
          <a:ln/>
        </p:spPr>
        <p:style>
          <a:lnRef idx="3">
            <a:schemeClr val="lt1"/>
          </a:lnRef>
          <a:fillRef idx="1">
            <a:schemeClr val="accent3"/>
          </a:fillRef>
          <a:effectRef idx="1">
            <a:schemeClr val="accent3"/>
          </a:effectRef>
          <a:fontRef idx="minor">
            <a:schemeClr val="lt1"/>
          </a:fontRef>
        </p:style>
        <p:txBody>
          <a:bodyPr wrap="square" lIns="117226" tIns="58613" rIns="117226" bIns="58613" rtlCol="0">
            <a:spAutoFit/>
          </a:bodyPr>
          <a:lstStyle/>
          <a:p>
            <a:r>
              <a:rPr lang="en-GB" sz="1800" dirty="0"/>
              <a:t>Reduce Task 2</a:t>
            </a:r>
          </a:p>
        </p:txBody>
      </p:sp>
      <p:sp>
        <p:nvSpPr>
          <p:cNvPr id="38" name="TextBox 37"/>
          <p:cNvSpPr txBox="1"/>
          <p:nvPr/>
        </p:nvSpPr>
        <p:spPr>
          <a:xfrm>
            <a:off x="6296317" y="2644279"/>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part-00000</a:t>
            </a:r>
          </a:p>
        </p:txBody>
      </p:sp>
      <p:sp>
        <p:nvSpPr>
          <p:cNvPr id="41" name="TextBox 40"/>
          <p:cNvSpPr txBox="1"/>
          <p:nvPr/>
        </p:nvSpPr>
        <p:spPr>
          <a:xfrm>
            <a:off x="6584699" y="5752968"/>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part-00001</a:t>
            </a:r>
          </a:p>
        </p:txBody>
      </p:sp>
      <p:sp>
        <p:nvSpPr>
          <p:cNvPr id="45" name="Vertical Scroll 44"/>
          <p:cNvSpPr/>
          <p:nvPr/>
        </p:nvSpPr>
        <p:spPr>
          <a:xfrm>
            <a:off x="10066922" y="5028391"/>
            <a:ext cx="1709937" cy="1133204"/>
          </a:xfrm>
          <a:prstGeom prst="verticalScroll">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600" dirty="0"/>
              <a:t>HDFS: </a:t>
            </a:r>
            <a:r>
              <a:rPr lang="en-GB" sz="1600" dirty="0" err="1"/>
              <a:t>outdir</a:t>
            </a:r>
            <a:endParaRPr lang="en-GB" sz="1600" dirty="0"/>
          </a:p>
        </p:txBody>
      </p:sp>
      <p:cxnSp>
        <p:nvCxnSpPr>
          <p:cNvPr id="4" name="Straight Connector 3"/>
          <p:cNvCxnSpPr>
            <a:stCxn id="38" idx="3"/>
            <a:endCxn id="45" idx="1"/>
          </p:cNvCxnSpPr>
          <p:nvPr/>
        </p:nvCxnSpPr>
        <p:spPr>
          <a:xfrm>
            <a:off x="7575360" y="2818881"/>
            <a:ext cx="2633213" cy="2776112"/>
          </a:xfrm>
          <a:prstGeom prst="line">
            <a:avLst/>
          </a:prstGeom>
          <a:ln w="57150" cmpd="sng">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1" idx="3"/>
            <a:endCxn id="45" idx="1"/>
          </p:cNvCxnSpPr>
          <p:nvPr/>
        </p:nvCxnSpPr>
        <p:spPr>
          <a:xfrm flipV="1">
            <a:off x="7863742" y="5594993"/>
            <a:ext cx="2344831" cy="332577"/>
          </a:xfrm>
          <a:prstGeom prst="line">
            <a:avLst/>
          </a:prstGeom>
          <a:ln w="57150" cmpd="sng">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947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1">
            <a:schemeClr val="accent3"/>
          </a:lnRef>
          <a:fillRef idx="3">
            <a:schemeClr val="accent3"/>
          </a:fillRef>
          <a:effectRef idx="2">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38" name="TextBox 37"/>
          <p:cNvSpPr txBox="1"/>
          <p:nvPr/>
        </p:nvSpPr>
        <p:spPr>
          <a:xfrm>
            <a:off x="6296317" y="2644279"/>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part-00000</a:t>
            </a:r>
          </a:p>
        </p:txBody>
      </p:sp>
      <p:sp>
        <p:nvSpPr>
          <p:cNvPr id="41" name="TextBox 40"/>
          <p:cNvSpPr txBox="1"/>
          <p:nvPr/>
        </p:nvSpPr>
        <p:spPr>
          <a:xfrm>
            <a:off x="6584699" y="5752968"/>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part-00001</a:t>
            </a:r>
          </a:p>
        </p:txBody>
      </p:sp>
      <p:cxnSp>
        <p:nvCxnSpPr>
          <p:cNvPr id="3" name="Straight Arrow Connector 2"/>
          <p:cNvCxnSpPr>
            <a:endCxn id="15" idx="3"/>
          </p:cNvCxnSpPr>
          <p:nvPr/>
        </p:nvCxnSpPr>
        <p:spPr>
          <a:xfrm flipH="1">
            <a:off x="2977927" y="4358448"/>
            <a:ext cx="1101000" cy="527938"/>
          </a:xfrm>
          <a:prstGeom prst="straightConnector1">
            <a:avLst/>
          </a:prstGeom>
          <a:ln w="57150" cmpd="sn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54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1">
            <a:schemeClr val="accent3"/>
          </a:lnRef>
          <a:fillRef idx="3">
            <a:schemeClr val="accent3"/>
          </a:fillRef>
          <a:effectRef idx="2">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9" name="TextBox 38"/>
          <p:cNvSpPr txBox="1"/>
          <p:nvPr/>
        </p:nvSpPr>
        <p:spPr>
          <a:xfrm>
            <a:off x="4078927" y="4185087"/>
            <a:ext cx="4019360" cy="441536"/>
          </a:xfrm>
          <a:prstGeom prst="rect">
            <a:avLst/>
          </a:prstGeom>
          <a:noFill/>
          <a:ln>
            <a:solidFill>
              <a:srgbClr val="FFFFFF"/>
            </a:solidFill>
          </a:ln>
        </p:spPr>
        <p:txBody>
          <a:bodyPr wrap="square" lIns="117226" tIns="58613" rIns="117226" bIns="58613" rtlCol="0">
            <a:spAutoFit/>
          </a:bodyPr>
          <a:lstStyle/>
          <a:p>
            <a:r>
              <a:rPr lang="en-GB" sz="2100" dirty="0" err="1">
                <a:solidFill>
                  <a:srgbClr val="FFFFFF"/>
                </a:solidFill>
              </a:rPr>
              <a:t>MapReduce</a:t>
            </a:r>
            <a:r>
              <a:rPr lang="en-GB" sz="2100" dirty="0">
                <a:solidFill>
                  <a:srgbClr val="FFFFFF"/>
                </a:solidFill>
              </a:rPr>
              <a:t> Application Master</a:t>
            </a:r>
          </a:p>
        </p:txBody>
      </p:sp>
      <p:sp>
        <p:nvSpPr>
          <p:cNvPr id="38" name="TextBox 37"/>
          <p:cNvSpPr txBox="1"/>
          <p:nvPr/>
        </p:nvSpPr>
        <p:spPr>
          <a:xfrm>
            <a:off x="6296317" y="2644279"/>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part-00000</a:t>
            </a:r>
          </a:p>
        </p:txBody>
      </p:sp>
      <p:sp>
        <p:nvSpPr>
          <p:cNvPr id="41" name="TextBox 40"/>
          <p:cNvSpPr txBox="1"/>
          <p:nvPr/>
        </p:nvSpPr>
        <p:spPr>
          <a:xfrm>
            <a:off x="6584699" y="5752968"/>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part-00001</a:t>
            </a:r>
          </a:p>
        </p:txBody>
      </p:sp>
      <p:cxnSp>
        <p:nvCxnSpPr>
          <p:cNvPr id="3" name="Straight Arrow Connector 2"/>
          <p:cNvCxnSpPr>
            <a:endCxn id="8" idx="3"/>
          </p:cNvCxnSpPr>
          <p:nvPr/>
        </p:nvCxnSpPr>
        <p:spPr>
          <a:xfrm flipH="1" flipV="1">
            <a:off x="2977927" y="3217621"/>
            <a:ext cx="1101000" cy="1140828"/>
          </a:xfrm>
          <a:prstGeom prst="straightConnector1">
            <a:avLst/>
          </a:prstGeom>
          <a:ln w="57150" cmpd="sn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2303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804" y="2689684"/>
            <a:ext cx="2693123" cy="1055874"/>
          </a:xfrm>
          <a:prstGeom prst="rect">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2100" dirty="0" err="1"/>
              <a:t>ResourceManager</a:t>
            </a:r>
            <a:r>
              <a:rPr lang="en-GB" sz="2100" dirty="0"/>
              <a:t> (Active &amp; Standby)</a:t>
            </a:r>
          </a:p>
        </p:txBody>
      </p:sp>
      <p:sp>
        <p:nvSpPr>
          <p:cNvPr id="9" name="Rectangle 8"/>
          <p:cNvSpPr/>
          <p:nvPr/>
        </p:nvSpPr>
        <p:spPr>
          <a:xfrm>
            <a:off x="4002659" y="530271"/>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15" name="Rectangle 14"/>
          <p:cNvSpPr/>
          <p:nvPr/>
        </p:nvSpPr>
        <p:spPr>
          <a:xfrm>
            <a:off x="284804" y="4358449"/>
            <a:ext cx="2693123" cy="1055874"/>
          </a:xfrm>
          <a:prstGeom prst="rect">
            <a:avLst/>
          </a:prstGeom>
        </p:spPr>
        <p:style>
          <a:lnRef idx="3">
            <a:schemeClr val="lt1"/>
          </a:lnRef>
          <a:fillRef idx="1">
            <a:schemeClr val="dk1"/>
          </a:fillRef>
          <a:effectRef idx="1">
            <a:schemeClr val="dk1"/>
          </a:effectRef>
          <a:fontRef idx="minor">
            <a:schemeClr val="lt1"/>
          </a:fontRef>
        </p:style>
        <p:txBody>
          <a:bodyPr lIns="117226" tIns="58613" rIns="117226" bIns="58613" rtlCol="0" anchor="ctr"/>
          <a:lstStyle/>
          <a:p>
            <a:pPr algn="ctr"/>
            <a:r>
              <a:rPr lang="en-GB" sz="1600" dirty="0"/>
              <a:t>Job History Server</a:t>
            </a:r>
          </a:p>
        </p:txBody>
      </p:sp>
      <p:sp>
        <p:nvSpPr>
          <p:cNvPr id="20" name="Rectangle 19"/>
          <p:cNvSpPr/>
          <p:nvPr/>
        </p:nvSpPr>
        <p:spPr>
          <a:xfrm>
            <a:off x="9911876" y="3310782"/>
            <a:ext cx="2057745" cy="91785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2100" dirty="0" err="1"/>
              <a:t>NameNode</a:t>
            </a:r>
            <a:r>
              <a:rPr lang="en-GB" sz="2100" dirty="0"/>
              <a:t>(s)</a:t>
            </a:r>
          </a:p>
        </p:txBody>
      </p:sp>
      <p:sp>
        <p:nvSpPr>
          <p:cNvPr id="29" name="Rounded Rectangle 28"/>
          <p:cNvSpPr/>
          <p:nvPr/>
        </p:nvSpPr>
        <p:spPr>
          <a:xfrm>
            <a:off x="542520" y="1567326"/>
            <a:ext cx="1771291" cy="703915"/>
          </a:xfrm>
          <a:prstGeom prst="round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600" dirty="0"/>
              <a:t>Client</a:t>
            </a:r>
          </a:p>
        </p:txBody>
      </p:sp>
      <p:sp>
        <p:nvSpPr>
          <p:cNvPr id="30" name="Rectangle 29"/>
          <p:cNvSpPr/>
          <p:nvPr/>
        </p:nvSpPr>
        <p:spPr>
          <a:xfrm>
            <a:off x="4002658" y="207745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1" name="Rectangle 30"/>
          <p:cNvSpPr/>
          <p:nvPr/>
        </p:nvSpPr>
        <p:spPr>
          <a:xfrm>
            <a:off x="4002657" y="3645332"/>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sp>
        <p:nvSpPr>
          <p:cNvPr id="32" name="Rectangle 31"/>
          <p:cNvSpPr/>
          <p:nvPr/>
        </p:nvSpPr>
        <p:spPr>
          <a:xfrm>
            <a:off x="4002655" y="5190000"/>
            <a:ext cx="5118084" cy="1079509"/>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t" anchorCtr="0"/>
          <a:lstStyle/>
          <a:p>
            <a:pPr algn="ctr"/>
            <a:r>
              <a:rPr lang="en-GB" sz="1600" dirty="0" err="1"/>
              <a:t>NodeManager</a:t>
            </a:r>
            <a:r>
              <a:rPr lang="en-GB" sz="1600" dirty="0"/>
              <a:t> </a:t>
            </a:r>
            <a:r>
              <a:rPr lang="en-GB" sz="1600"/>
              <a:t>/ DataNode</a:t>
            </a:r>
            <a:endParaRPr lang="en-GB" sz="1600" dirty="0"/>
          </a:p>
        </p:txBody>
      </p:sp>
      <p:cxnSp>
        <p:nvCxnSpPr>
          <p:cNvPr id="35" name="Straight Connector 34"/>
          <p:cNvCxnSpPr/>
          <p:nvPr/>
        </p:nvCxnSpPr>
        <p:spPr>
          <a:xfrm>
            <a:off x="3381555" y="1070025"/>
            <a:ext cx="31733" cy="465973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8" idx="3"/>
          </p:cNvCxnSpPr>
          <p:nvPr/>
        </p:nvCxnSpPr>
        <p:spPr>
          <a:xfrm>
            <a:off x="2977927" y="3217621"/>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stCxn id="15" idx="3"/>
          </p:cNvCxnSpPr>
          <p:nvPr/>
        </p:nvCxnSpPr>
        <p:spPr>
          <a:xfrm>
            <a:off x="2977927" y="4886386"/>
            <a:ext cx="426632"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1"/>
          </p:cNvCxnSpPr>
          <p:nvPr/>
        </p:nvCxnSpPr>
        <p:spPr>
          <a:xfrm>
            <a:off x="3381555" y="1070025"/>
            <a:ext cx="621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30" idx="1"/>
          </p:cNvCxnSpPr>
          <p:nvPr/>
        </p:nvCxnSpPr>
        <p:spPr>
          <a:xfrm>
            <a:off x="3413289" y="2617204"/>
            <a:ext cx="589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1" idx="1"/>
          </p:cNvCxnSpPr>
          <p:nvPr/>
        </p:nvCxnSpPr>
        <p:spPr>
          <a:xfrm>
            <a:off x="3404560" y="4185087"/>
            <a:ext cx="5980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endCxn id="32" idx="1"/>
          </p:cNvCxnSpPr>
          <p:nvPr/>
        </p:nvCxnSpPr>
        <p:spPr>
          <a:xfrm>
            <a:off x="3413289" y="5729755"/>
            <a:ext cx="5893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9477555" y="1070025"/>
            <a:ext cx="0" cy="465973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20" idx="1"/>
          </p:cNvCxnSpPr>
          <p:nvPr/>
        </p:nvCxnSpPr>
        <p:spPr>
          <a:xfrm flipH="1">
            <a:off x="9477555" y="3769707"/>
            <a:ext cx="43432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a:endCxn id="9" idx="3"/>
          </p:cNvCxnSpPr>
          <p:nvPr/>
        </p:nvCxnSpPr>
        <p:spPr>
          <a:xfrm flipH="1">
            <a:off x="9120743" y="1070025"/>
            <a:ext cx="356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endCxn id="30" idx="3"/>
          </p:cNvCxnSpPr>
          <p:nvPr/>
        </p:nvCxnSpPr>
        <p:spPr>
          <a:xfrm flipH="1">
            <a:off x="9120742" y="2617204"/>
            <a:ext cx="3568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endCxn id="31" idx="3"/>
          </p:cNvCxnSpPr>
          <p:nvPr/>
        </p:nvCxnSpPr>
        <p:spPr>
          <a:xfrm flipH="1">
            <a:off x="9120741" y="4185087"/>
            <a:ext cx="3568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32" idx="3"/>
          </p:cNvCxnSpPr>
          <p:nvPr/>
        </p:nvCxnSpPr>
        <p:spPr>
          <a:xfrm flipH="1">
            <a:off x="9120739" y="5729755"/>
            <a:ext cx="3568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Rectangle 74"/>
          <p:cNvSpPr/>
          <p:nvPr/>
        </p:nvSpPr>
        <p:spPr>
          <a:xfrm>
            <a:off x="7683261" y="1028616"/>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Block1</a:t>
            </a:r>
          </a:p>
        </p:txBody>
      </p:sp>
      <p:sp>
        <p:nvSpPr>
          <p:cNvPr id="76" name="Rectangle 75"/>
          <p:cNvSpPr/>
          <p:nvPr/>
        </p:nvSpPr>
        <p:spPr>
          <a:xfrm>
            <a:off x="7683261" y="2573651"/>
            <a:ext cx="1230447" cy="497302"/>
          </a:xfrm>
          <a:prstGeom prst="rect">
            <a:avLst/>
          </a:prstGeom>
          <a:ln/>
        </p:spPr>
        <p:style>
          <a:lnRef idx="3">
            <a:schemeClr val="lt1"/>
          </a:lnRef>
          <a:fillRef idx="1">
            <a:schemeClr val="accent2"/>
          </a:fillRef>
          <a:effectRef idx="1">
            <a:schemeClr val="accent2"/>
          </a:effectRef>
          <a:fontRef idx="minor">
            <a:schemeClr val="lt1"/>
          </a:fontRef>
        </p:style>
        <p:txBody>
          <a:bodyPr lIns="117226" tIns="58613" rIns="117226" bIns="58613" rtlCol="0" anchor="ctr"/>
          <a:lstStyle/>
          <a:p>
            <a:pPr algn="ctr"/>
            <a:r>
              <a:rPr lang="en-GB" sz="1600" dirty="0">
                <a:solidFill>
                  <a:srgbClr val="FFFFFF"/>
                </a:solidFill>
              </a:rPr>
              <a:t>Block2</a:t>
            </a:r>
          </a:p>
        </p:txBody>
      </p:sp>
      <p:sp>
        <p:nvSpPr>
          <p:cNvPr id="38" name="TextBox 37"/>
          <p:cNvSpPr txBox="1"/>
          <p:nvPr/>
        </p:nvSpPr>
        <p:spPr>
          <a:xfrm>
            <a:off x="6296317" y="2644279"/>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part-00000</a:t>
            </a:r>
          </a:p>
        </p:txBody>
      </p:sp>
      <p:sp>
        <p:nvSpPr>
          <p:cNvPr id="41" name="TextBox 40"/>
          <p:cNvSpPr txBox="1"/>
          <p:nvPr/>
        </p:nvSpPr>
        <p:spPr>
          <a:xfrm>
            <a:off x="6584699" y="5752968"/>
            <a:ext cx="1279043" cy="349203"/>
          </a:xfrm>
          <a:prstGeom prst="rect">
            <a:avLst/>
          </a:prstGeom>
          <a:solidFill>
            <a:schemeClr val="bg2"/>
          </a:solidFill>
          <a:ln>
            <a:solidFill>
              <a:schemeClr val="tx1"/>
            </a:solidFill>
          </a:ln>
        </p:spPr>
        <p:txBody>
          <a:bodyPr wrap="square" lIns="117226" tIns="58613" rIns="117226" bIns="58613" rtlCol="0">
            <a:spAutoFit/>
          </a:bodyPr>
          <a:lstStyle/>
          <a:p>
            <a:r>
              <a:rPr lang="en-GB" sz="1500" dirty="0"/>
              <a:t>part-00001</a:t>
            </a:r>
          </a:p>
        </p:txBody>
      </p:sp>
    </p:spTree>
    <p:extLst>
      <p:ext uri="{BB962C8B-B14F-4D97-AF65-F5344CB8AC3E}">
        <p14:creationId xmlns:p14="http://schemas.microsoft.com/office/powerpoint/2010/main" val="1087651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ResourceManager</a:t>
            </a:r>
            <a:endParaRPr lang="en-US" dirty="0"/>
          </a:p>
        </p:txBody>
      </p:sp>
      <p:sp>
        <p:nvSpPr>
          <p:cNvPr id="6" name="Text Placeholder 5"/>
          <p:cNvSpPr>
            <a:spLocks noGrp="1"/>
          </p:cNvSpPr>
          <p:nvPr>
            <p:ph type="body" sz="quarter" idx="15"/>
          </p:nvPr>
        </p:nvSpPr>
        <p:spPr/>
        <p:txBody>
          <a:bodyPr/>
          <a:lstStyle/>
          <a:p>
            <a:pPr>
              <a:lnSpc>
                <a:spcPct val="90000"/>
              </a:lnSpc>
            </a:pPr>
            <a:r>
              <a:rPr lang="en-US" dirty="0"/>
              <a:t>Manages nodes</a:t>
            </a:r>
          </a:p>
          <a:p>
            <a:pPr lvl="1">
              <a:lnSpc>
                <a:spcPct val="90000"/>
              </a:lnSpc>
            </a:pPr>
            <a:r>
              <a:rPr lang="en-US" dirty="0"/>
              <a:t>Tracks heartbeats from </a:t>
            </a:r>
            <a:r>
              <a:rPr lang="en-US" dirty="0" err="1"/>
              <a:t>NodeManagers</a:t>
            </a:r>
            <a:endParaRPr lang="en-US" dirty="0"/>
          </a:p>
          <a:p>
            <a:pPr>
              <a:lnSpc>
                <a:spcPct val="90000"/>
              </a:lnSpc>
            </a:pPr>
            <a:r>
              <a:rPr lang="en-US" dirty="0"/>
              <a:t>Runs a scheduler</a:t>
            </a:r>
          </a:p>
          <a:p>
            <a:pPr lvl="1">
              <a:lnSpc>
                <a:spcPct val="90000"/>
              </a:lnSpc>
            </a:pPr>
            <a:r>
              <a:rPr lang="en-US" dirty="0"/>
              <a:t>Determines how resources are allocated</a:t>
            </a:r>
          </a:p>
          <a:p>
            <a:pPr lvl="1">
              <a:lnSpc>
                <a:spcPct val="90000"/>
              </a:lnSpc>
            </a:pPr>
            <a:r>
              <a:rPr lang="en-US" dirty="0"/>
              <a:t>Manages containers</a:t>
            </a:r>
          </a:p>
          <a:p>
            <a:pPr>
              <a:lnSpc>
                <a:spcPct val="90000"/>
              </a:lnSpc>
            </a:pPr>
            <a:r>
              <a:rPr lang="en-US" dirty="0"/>
              <a:t>Handles </a:t>
            </a:r>
            <a:r>
              <a:rPr lang="en-US" dirty="0" err="1"/>
              <a:t>ApplicationMasters</a:t>
            </a:r>
            <a:r>
              <a:rPr lang="en-US" dirty="0"/>
              <a:t>’ requests for resources</a:t>
            </a:r>
          </a:p>
          <a:p>
            <a:pPr lvl="1">
              <a:lnSpc>
                <a:spcPct val="90000"/>
              </a:lnSpc>
            </a:pPr>
            <a:r>
              <a:rPr lang="en-US" dirty="0"/>
              <a:t>De-allocates containers when they expire or the application completes</a:t>
            </a:r>
          </a:p>
          <a:p>
            <a:pPr>
              <a:lnSpc>
                <a:spcPct val="90000"/>
              </a:lnSpc>
            </a:pPr>
            <a:r>
              <a:rPr lang="en-US" dirty="0"/>
              <a:t>Manages </a:t>
            </a:r>
            <a:r>
              <a:rPr lang="en-US" dirty="0" err="1"/>
              <a:t>ApplicationMasters</a:t>
            </a:r>
            <a:endParaRPr lang="en-US" dirty="0"/>
          </a:p>
          <a:p>
            <a:pPr lvl="1">
              <a:lnSpc>
                <a:spcPct val="90000"/>
              </a:lnSpc>
            </a:pPr>
            <a:r>
              <a:rPr lang="en-US" dirty="0"/>
              <a:t>Creates a container for </a:t>
            </a:r>
            <a:r>
              <a:rPr lang="en-US" dirty="0" err="1"/>
              <a:t>ApplicationMasters</a:t>
            </a:r>
            <a:r>
              <a:rPr lang="en-US" dirty="0"/>
              <a:t> and tracks heartbeats</a:t>
            </a:r>
          </a:p>
          <a:p>
            <a:pPr>
              <a:lnSpc>
                <a:spcPct val="90000"/>
              </a:lnSpc>
            </a:pPr>
            <a:r>
              <a:rPr lang="en-US" dirty="0"/>
              <a:t>Manages cluster-level security</a:t>
            </a:r>
          </a:p>
          <a:p>
            <a:pPr>
              <a:lnSpc>
                <a:spcPct val="90000"/>
              </a:lnSpc>
            </a:pPr>
            <a:endParaRPr lang="en-US" dirty="0"/>
          </a:p>
        </p:txBody>
      </p:sp>
    </p:spTree>
    <p:extLst>
      <p:ext uri="{BB962C8B-B14F-4D97-AF65-F5344CB8AC3E}">
        <p14:creationId xmlns:p14="http://schemas.microsoft.com/office/powerpoint/2010/main" val="3764002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NodeManager</a:t>
            </a:r>
            <a:endParaRPr lang="en-US" dirty="0"/>
          </a:p>
        </p:txBody>
      </p:sp>
      <p:sp>
        <p:nvSpPr>
          <p:cNvPr id="6" name="Text Placeholder 5"/>
          <p:cNvSpPr>
            <a:spLocks noGrp="1"/>
          </p:cNvSpPr>
          <p:nvPr>
            <p:ph type="body" sz="quarter" idx="15"/>
          </p:nvPr>
        </p:nvSpPr>
        <p:spPr/>
        <p:txBody>
          <a:bodyPr/>
          <a:lstStyle/>
          <a:p>
            <a:pPr>
              <a:lnSpc>
                <a:spcPct val="90000"/>
              </a:lnSpc>
              <a:spcBef>
                <a:spcPts val="700"/>
              </a:spcBef>
              <a:spcAft>
                <a:spcPts val="700"/>
              </a:spcAft>
            </a:pPr>
            <a:r>
              <a:rPr lang="en-US" dirty="0"/>
              <a:t>Communicates with the </a:t>
            </a:r>
            <a:r>
              <a:rPr lang="en-US" dirty="0" err="1"/>
              <a:t>ResourceManager</a:t>
            </a:r>
            <a:endParaRPr lang="en-US" dirty="0"/>
          </a:p>
          <a:p>
            <a:pPr lvl="1">
              <a:lnSpc>
                <a:spcPct val="90000"/>
              </a:lnSpc>
              <a:spcBef>
                <a:spcPts val="700"/>
              </a:spcBef>
              <a:spcAft>
                <a:spcPts val="700"/>
              </a:spcAft>
            </a:pPr>
            <a:r>
              <a:rPr lang="en-US" dirty="0"/>
              <a:t>Registers and provides info on node resources</a:t>
            </a:r>
          </a:p>
          <a:p>
            <a:pPr lvl="1">
              <a:lnSpc>
                <a:spcPct val="90000"/>
              </a:lnSpc>
              <a:spcBef>
                <a:spcPts val="700"/>
              </a:spcBef>
              <a:spcAft>
                <a:spcPts val="700"/>
              </a:spcAft>
            </a:pPr>
            <a:r>
              <a:rPr lang="en-US" dirty="0"/>
              <a:t>Sends heartbeats and container status</a:t>
            </a:r>
          </a:p>
          <a:p>
            <a:pPr>
              <a:lnSpc>
                <a:spcPct val="90000"/>
              </a:lnSpc>
              <a:spcBef>
                <a:spcPts val="700"/>
              </a:spcBef>
              <a:spcAft>
                <a:spcPts val="700"/>
              </a:spcAft>
            </a:pPr>
            <a:r>
              <a:rPr lang="en-US" dirty="0"/>
              <a:t>Manages processes in containers</a:t>
            </a:r>
          </a:p>
          <a:p>
            <a:pPr lvl="1">
              <a:lnSpc>
                <a:spcPct val="90000"/>
              </a:lnSpc>
              <a:spcBef>
                <a:spcPts val="700"/>
              </a:spcBef>
              <a:spcAft>
                <a:spcPts val="700"/>
              </a:spcAft>
            </a:pPr>
            <a:r>
              <a:rPr lang="en-US" dirty="0"/>
              <a:t>Launches </a:t>
            </a:r>
            <a:r>
              <a:rPr lang="en-US" dirty="0" err="1"/>
              <a:t>ApplicationMasters</a:t>
            </a:r>
            <a:r>
              <a:rPr lang="en-US" dirty="0"/>
              <a:t> on request from </a:t>
            </a:r>
            <a:r>
              <a:rPr lang="en-US" dirty="0" err="1"/>
              <a:t>ResourceManager</a:t>
            </a:r>
            <a:endParaRPr lang="en-US" dirty="0"/>
          </a:p>
          <a:p>
            <a:pPr lvl="1">
              <a:lnSpc>
                <a:spcPct val="90000"/>
              </a:lnSpc>
              <a:spcBef>
                <a:spcPts val="700"/>
              </a:spcBef>
              <a:spcAft>
                <a:spcPts val="700"/>
              </a:spcAft>
            </a:pPr>
            <a:r>
              <a:rPr lang="en-US" dirty="0"/>
              <a:t>Launches application processes on request from </a:t>
            </a:r>
            <a:r>
              <a:rPr lang="en-US" dirty="0" err="1"/>
              <a:t>ApplicationMasters</a:t>
            </a:r>
            <a:endParaRPr lang="en-US" dirty="0"/>
          </a:p>
          <a:p>
            <a:pPr lvl="1">
              <a:lnSpc>
                <a:spcPct val="90000"/>
              </a:lnSpc>
              <a:spcBef>
                <a:spcPts val="700"/>
              </a:spcBef>
              <a:spcAft>
                <a:spcPts val="700"/>
              </a:spcAft>
            </a:pPr>
            <a:r>
              <a:rPr lang="en-US" dirty="0"/>
              <a:t>Monitors resource usage by containers and kills runaway processes</a:t>
            </a:r>
          </a:p>
          <a:p>
            <a:pPr>
              <a:lnSpc>
                <a:spcPct val="90000"/>
              </a:lnSpc>
              <a:spcBef>
                <a:spcPts val="700"/>
              </a:spcBef>
              <a:spcAft>
                <a:spcPts val="700"/>
              </a:spcAft>
            </a:pPr>
            <a:r>
              <a:rPr lang="en-US" dirty="0"/>
              <a:t>Provides logging services to applications</a:t>
            </a:r>
          </a:p>
          <a:p>
            <a:pPr lvl="1">
              <a:lnSpc>
                <a:spcPct val="90000"/>
              </a:lnSpc>
              <a:spcBef>
                <a:spcPts val="700"/>
              </a:spcBef>
              <a:spcAft>
                <a:spcPts val="700"/>
              </a:spcAft>
            </a:pPr>
            <a:r>
              <a:rPr lang="en-US" dirty="0"/>
              <a:t>Aggregates logs for an application and saves them to HDFS</a:t>
            </a:r>
          </a:p>
          <a:p>
            <a:pPr>
              <a:lnSpc>
                <a:spcPct val="90000"/>
              </a:lnSpc>
              <a:spcBef>
                <a:spcPts val="700"/>
              </a:spcBef>
              <a:spcAft>
                <a:spcPts val="700"/>
              </a:spcAft>
            </a:pPr>
            <a:r>
              <a:rPr lang="en-US" dirty="0"/>
              <a:t>Runs auxiliary services</a:t>
            </a:r>
          </a:p>
          <a:p>
            <a:pPr>
              <a:lnSpc>
                <a:spcPct val="90000"/>
              </a:lnSpc>
              <a:spcBef>
                <a:spcPts val="700"/>
              </a:spcBef>
              <a:spcAft>
                <a:spcPts val="700"/>
              </a:spcAft>
            </a:pPr>
            <a:r>
              <a:rPr lang="en-US" dirty="0"/>
              <a:t>Maintains node-level security</a:t>
            </a:r>
          </a:p>
          <a:p>
            <a:pPr>
              <a:lnSpc>
                <a:spcPct val="90000"/>
              </a:lnSpc>
              <a:spcBef>
                <a:spcPts val="700"/>
              </a:spcBef>
              <a:spcAft>
                <a:spcPts val="700"/>
              </a:spcAft>
            </a:pPr>
            <a:endParaRPr lang="en-US" dirty="0"/>
          </a:p>
        </p:txBody>
      </p:sp>
    </p:spTree>
    <p:extLst>
      <p:ext uri="{BB962C8B-B14F-4D97-AF65-F5344CB8AC3E}">
        <p14:creationId xmlns:p14="http://schemas.microsoft.com/office/powerpoint/2010/main" val="376907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Variety</a:t>
            </a:r>
          </a:p>
        </p:txBody>
      </p:sp>
      <p:sp>
        <p:nvSpPr>
          <p:cNvPr id="6" name="Text Placeholder 5"/>
          <p:cNvSpPr>
            <a:spLocks noGrp="1"/>
          </p:cNvSpPr>
          <p:nvPr>
            <p:ph type="body" sz="quarter" idx="15"/>
          </p:nvPr>
        </p:nvSpPr>
        <p:spPr/>
        <p:txBody>
          <a:bodyPr/>
          <a:lstStyle/>
          <a:p>
            <a:pPr>
              <a:lnSpc>
                <a:spcPct val="90000"/>
              </a:lnSpc>
              <a:spcBef>
                <a:spcPts val="600"/>
              </a:spcBef>
              <a:spcAft>
                <a:spcPts val="600"/>
              </a:spcAft>
            </a:pPr>
            <a:r>
              <a:rPr lang="en-US" dirty="0"/>
              <a:t>Different kinds of data </a:t>
            </a:r>
          </a:p>
          <a:p>
            <a:pPr lvl="1">
              <a:lnSpc>
                <a:spcPct val="90000"/>
              </a:lnSpc>
              <a:spcBef>
                <a:spcPts val="600"/>
              </a:spcBef>
              <a:spcAft>
                <a:spcPts val="600"/>
              </a:spcAft>
            </a:pPr>
            <a:r>
              <a:rPr lang="en-US" dirty="0"/>
              <a:t>Social network connections</a:t>
            </a:r>
          </a:p>
          <a:p>
            <a:pPr lvl="1">
              <a:lnSpc>
                <a:spcPct val="90000"/>
              </a:lnSpc>
              <a:spcBef>
                <a:spcPts val="600"/>
              </a:spcBef>
              <a:spcAft>
                <a:spcPts val="600"/>
              </a:spcAft>
            </a:pPr>
            <a:r>
              <a:rPr lang="en-US" dirty="0"/>
              <a:t>Log files</a:t>
            </a:r>
          </a:p>
          <a:p>
            <a:pPr lvl="1">
              <a:lnSpc>
                <a:spcPct val="90000"/>
              </a:lnSpc>
              <a:spcBef>
                <a:spcPts val="600"/>
              </a:spcBef>
              <a:spcAft>
                <a:spcPts val="600"/>
              </a:spcAft>
            </a:pPr>
            <a:r>
              <a:rPr lang="en-US" dirty="0"/>
              <a:t>Electronic records</a:t>
            </a:r>
          </a:p>
          <a:p>
            <a:pPr lvl="1">
              <a:lnSpc>
                <a:spcPct val="90000"/>
              </a:lnSpc>
              <a:spcBef>
                <a:spcPts val="600"/>
              </a:spcBef>
              <a:spcAft>
                <a:spcPts val="600"/>
              </a:spcAft>
            </a:pPr>
            <a:r>
              <a:rPr lang="en-US" dirty="0"/>
              <a:t>Images</a:t>
            </a:r>
          </a:p>
          <a:p>
            <a:pPr lvl="1">
              <a:lnSpc>
                <a:spcPct val="90000"/>
              </a:lnSpc>
              <a:spcBef>
                <a:spcPts val="600"/>
              </a:spcBef>
              <a:spcAft>
                <a:spcPts val="600"/>
              </a:spcAft>
            </a:pPr>
            <a:r>
              <a:rPr lang="en-US" dirty="0"/>
              <a:t>Audio</a:t>
            </a:r>
          </a:p>
          <a:p>
            <a:pPr lvl="1">
              <a:lnSpc>
                <a:spcPct val="90000"/>
              </a:lnSpc>
              <a:spcBef>
                <a:spcPts val="600"/>
              </a:spcBef>
              <a:spcAft>
                <a:spcPts val="600"/>
              </a:spcAft>
            </a:pPr>
            <a:r>
              <a:rPr lang="en-US" dirty="0"/>
              <a:t>Video</a:t>
            </a:r>
          </a:p>
          <a:p>
            <a:pPr lvl="1">
              <a:lnSpc>
                <a:spcPct val="90000"/>
              </a:lnSpc>
              <a:spcBef>
                <a:spcPts val="600"/>
              </a:spcBef>
              <a:spcAft>
                <a:spcPts val="600"/>
              </a:spcAft>
            </a:pPr>
            <a:r>
              <a:rPr lang="en-US" dirty="0"/>
              <a:t>Ratings and reviews</a:t>
            </a:r>
          </a:p>
          <a:p>
            <a:pPr lvl="1">
              <a:lnSpc>
                <a:spcPct val="90000"/>
              </a:lnSpc>
              <a:spcBef>
                <a:spcPts val="600"/>
              </a:spcBef>
              <a:spcAft>
                <a:spcPts val="600"/>
              </a:spcAft>
            </a:pPr>
            <a:r>
              <a:rPr lang="en-US" dirty="0"/>
              <a:t>Email</a:t>
            </a:r>
          </a:p>
          <a:p>
            <a:pPr lvl="1">
              <a:lnSpc>
                <a:spcPct val="90000"/>
              </a:lnSpc>
              <a:spcBef>
                <a:spcPts val="600"/>
              </a:spcBef>
              <a:spcAft>
                <a:spcPts val="600"/>
              </a:spcAft>
            </a:pPr>
            <a:r>
              <a:rPr lang="en-US" dirty="0"/>
              <a:t>Text</a:t>
            </a:r>
          </a:p>
          <a:p>
            <a:pPr>
              <a:lnSpc>
                <a:spcPct val="90000"/>
              </a:lnSpc>
              <a:spcBef>
                <a:spcPts val="600"/>
              </a:spcBef>
              <a:spcAft>
                <a:spcPts val="600"/>
              </a:spcAft>
            </a:pPr>
            <a:r>
              <a:rPr lang="en-US" dirty="0"/>
              <a:t>Not necessarily well structured</a:t>
            </a:r>
          </a:p>
          <a:p>
            <a:pPr>
              <a:lnSpc>
                <a:spcPct val="90000"/>
              </a:lnSpc>
              <a:spcBef>
                <a:spcPts val="600"/>
              </a:spcBef>
              <a:spcAft>
                <a:spcPts val="600"/>
              </a:spcAft>
            </a:pPr>
            <a:endParaRPr lang="en-US" dirty="0"/>
          </a:p>
        </p:txBody>
      </p:sp>
    </p:spTree>
    <p:extLst>
      <p:ext uri="{BB962C8B-B14F-4D97-AF65-F5344CB8AC3E}">
        <p14:creationId xmlns:p14="http://schemas.microsoft.com/office/powerpoint/2010/main" val="36244281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Cluster resource allocation</a:t>
            </a:r>
          </a:p>
        </p:txBody>
      </p:sp>
      <p:sp>
        <p:nvSpPr>
          <p:cNvPr id="6" name="Text Placeholder 5"/>
          <p:cNvSpPr>
            <a:spLocks noGrp="1"/>
          </p:cNvSpPr>
          <p:nvPr>
            <p:ph type="body" sz="quarter" idx="15"/>
          </p:nvPr>
        </p:nvSpPr>
        <p:spPr/>
        <p:txBody>
          <a:bodyPr/>
          <a:lstStyle/>
          <a:p>
            <a:pPr>
              <a:lnSpc>
                <a:spcPct val="90000"/>
              </a:lnSpc>
            </a:pPr>
            <a:r>
              <a:rPr lang="en-US" sz="1700" dirty="0" err="1"/>
              <a:t>ApplicationMaster</a:t>
            </a:r>
            <a:endParaRPr lang="en-US" sz="1700" dirty="0"/>
          </a:p>
          <a:p>
            <a:pPr lvl="1">
              <a:lnSpc>
                <a:spcPct val="90000"/>
              </a:lnSpc>
            </a:pPr>
            <a:r>
              <a:rPr lang="en-US" sz="1700" dirty="0"/>
              <a:t>Negotiates with the </a:t>
            </a:r>
            <a:r>
              <a:rPr lang="en-US" sz="1700" dirty="0" err="1"/>
              <a:t>ResourceManager</a:t>
            </a:r>
            <a:r>
              <a:rPr lang="en-US" sz="1700" dirty="0"/>
              <a:t> to obtain containers for the job</a:t>
            </a:r>
          </a:p>
          <a:p>
            <a:pPr lvl="1">
              <a:lnSpc>
                <a:spcPct val="90000"/>
              </a:lnSpc>
            </a:pPr>
            <a:r>
              <a:rPr lang="en-US" sz="1700" dirty="0"/>
              <a:t>Presents containers to </a:t>
            </a:r>
            <a:r>
              <a:rPr lang="en-US" sz="1700" dirty="0" err="1"/>
              <a:t>NodeManagers</a:t>
            </a:r>
            <a:endParaRPr lang="en-US" sz="1700" dirty="0"/>
          </a:p>
          <a:p>
            <a:pPr>
              <a:lnSpc>
                <a:spcPct val="90000"/>
              </a:lnSpc>
            </a:pPr>
            <a:r>
              <a:rPr lang="en-US" sz="1700" dirty="0" err="1"/>
              <a:t>ResourceManager</a:t>
            </a:r>
            <a:endParaRPr lang="en-US" sz="1700" dirty="0"/>
          </a:p>
          <a:p>
            <a:pPr lvl="1">
              <a:lnSpc>
                <a:spcPct val="90000"/>
              </a:lnSpc>
            </a:pPr>
            <a:r>
              <a:rPr lang="en-US" sz="1700" dirty="0"/>
              <a:t>Grants containers</a:t>
            </a:r>
          </a:p>
          <a:p>
            <a:pPr lvl="1">
              <a:lnSpc>
                <a:spcPct val="90000"/>
              </a:lnSpc>
            </a:pPr>
            <a:r>
              <a:rPr lang="en-US" sz="1700" dirty="0"/>
              <a:t>Performs cluster scheduling</a:t>
            </a:r>
          </a:p>
          <a:p>
            <a:pPr>
              <a:lnSpc>
                <a:spcPct val="90000"/>
              </a:lnSpc>
            </a:pPr>
            <a:r>
              <a:rPr lang="en-US" sz="1700" dirty="0" err="1"/>
              <a:t>NodeManager</a:t>
            </a:r>
            <a:endParaRPr lang="en-US" sz="1700" dirty="0"/>
          </a:p>
          <a:p>
            <a:pPr lvl="1">
              <a:lnSpc>
                <a:spcPct val="90000"/>
              </a:lnSpc>
            </a:pPr>
            <a:r>
              <a:rPr lang="en-US" sz="1700" dirty="0"/>
              <a:t>Manages life-cycle of containers</a:t>
            </a:r>
          </a:p>
          <a:p>
            <a:pPr lvl="1">
              <a:lnSpc>
                <a:spcPct val="90000"/>
              </a:lnSpc>
            </a:pPr>
            <a:r>
              <a:rPr lang="en-US" sz="1700" dirty="0"/>
              <a:t>Launches Map and Reduce tasks in containers</a:t>
            </a:r>
          </a:p>
          <a:p>
            <a:pPr lvl="1">
              <a:lnSpc>
                <a:spcPct val="90000"/>
              </a:lnSpc>
            </a:pPr>
            <a:r>
              <a:rPr lang="en-US" sz="1700" dirty="0"/>
              <a:t>Monitors resource consumption</a:t>
            </a:r>
          </a:p>
          <a:p>
            <a:pPr>
              <a:lnSpc>
                <a:spcPct val="90000"/>
              </a:lnSpc>
            </a:pPr>
            <a:endParaRPr lang="en-US" sz="1700" dirty="0"/>
          </a:p>
        </p:txBody>
      </p:sp>
    </p:spTree>
    <p:extLst>
      <p:ext uri="{BB962C8B-B14F-4D97-AF65-F5344CB8AC3E}">
        <p14:creationId xmlns:p14="http://schemas.microsoft.com/office/powerpoint/2010/main" val="18933432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Cluster resource allocation</a:t>
            </a:r>
          </a:p>
        </p:txBody>
      </p:sp>
      <p:sp>
        <p:nvSpPr>
          <p:cNvPr id="6" name="Text Placeholder 5"/>
          <p:cNvSpPr>
            <a:spLocks noGrp="1"/>
          </p:cNvSpPr>
          <p:nvPr>
            <p:ph type="body" sz="quarter" idx="15"/>
          </p:nvPr>
        </p:nvSpPr>
        <p:spPr/>
        <p:txBody>
          <a:bodyPr/>
          <a:lstStyle/>
          <a:p>
            <a:pPr>
              <a:buFont typeface="+mj-lt"/>
              <a:buAutoNum type="arabicPeriod"/>
            </a:pPr>
            <a:r>
              <a:rPr lang="en-US" dirty="0"/>
              <a:t>The </a:t>
            </a:r>
            <a:r>
              <a:rPr lang="en-US" dirty="0" err="1"/>
              <a:t>ResourceManager</a:t>
            </a:r>
            <a:r>
              <a:rPr lang="en-US" dirty="0"/>
              <a:t> Scheduler allocates a container for the </a:t>
            </a:r>
            <a:r>
              <a:rPr lang="en-US" dirty="0" err="1"/>
              <a:t>ApplicationMaster</a:t>
            </a:r>
            <a:endParaRPr lang="en-US" dirty="0"/>
          </a:p>
          <a:p>
            <a:pPr>
              <a:buFont typeface="+mj-lt"/>
              <a:buAutoNum type="arabicPeriod"/>
            </a:pPr>
            <a:r>
              <a:rPr lang="en-US" dirty="0"/>
              <a:t>The </a:t>
            </a:r>
            <a:r>
              <a:rPr lang="en-US" dirty="0" err="1"/>
              <a:t>ResourceManager</a:t>
            </a:r>
            <a:r>
              <a:rPr lang="en-US" dirty="0"/>
              <a:t> asks a </a:t>
            </a:r>
            <a:r>
              <a:rPr lang="en-US" dirty="0" err="1"/>
              <a:t>NodeManager</a:t>
            </a:r>
            <a:r>
              <a:rPr lang="en-US" dirty="0"/>
              <a:t> to launch the </a:t>
            </a:r>
            <a:r>
              <a:rPr lang="en-US" dirty="0" err="1"/>
              <a:t>ApplicationMaster</a:t>
            </a:r>
            <a:endParaRPr lang="en-US" dirty="0"/>
          </a:p>
          <a:p>
            <a:pPr>
              <a:buFont typeface="+mj-lt"/>
              <a:buAutoNum type="arabicPeriod"/>
            </a:pPr>
            <a:r>
              <a:rPr lang="en-US" dirty="0"/>
              <a:t>The </a:t>
            </a:r>
            <a:r>
              <a:rPr lang="en-US" dirty="0" err="1"/>
              <a:t>ApplicationMaster</a:t>
            </a:r>
            <a:r>
              <a:rPr lang="en-US" dirty="0"/>
              <a:t> determines the number of Map tasks based on the Input Splits</a:t>
            </a:r>
          </a:p>
          <a:p>
            <a:pPr>
              <a:buFont typeface="+mj-lt"/>
              <a:buAutoNum type="arabicPeriod"/>
            </a:pPr>
            <a:r>
              <a:rPr lang="en-US" dirty="0"/>
              <a:t>The </a:t>
            </a:r>
            <a:r>
              <a:rPr lang="en-US" dirty="0" err="1"/>
              <a:t>ApplicationMaster</a:t>
            </a:r>
            <a:r>
              <a:rPr lang="en-US" dirty="0"/>
              <a:t> asks the </a:t>
            </a:r>
            <a:r>
              <a:rPr lang="en-US" dirty="0" err="1"/>
              <a:t>ResourceManager</a:t>
            </a:r>
            <a:r>
              <a:rPr lang="en-US" dirty="0"/>
              <a:t> to assign containers for each Map task</a:t>
            </a:r>
          </a:p>
          <a:p>
            <a:pPr>
              <a:buFont typeface="+mj-lt"/>
              <a:buAutoNum type="arabicPeriod"/>
            </a:pPr>
            <a:r>
              <a:rPr lang="en-US" dirty="0"/>
              <a:t>The </a:t>
            </a:r>
            <a:r>
              <a:rPr lang="en-US" dirty="0" err="1"/>
              <a:t>ResourceManager</a:t>
            </a:r>
            <a:r>
              <a:rPr lang="en-US" dirty="0"/>
              <a:t> Scheduler decides where to run the Map tasks based on memory requirements and data locality</a:t>
            </a:r>
          </a:p>
          <a:p>
            <a:pPr>
              <a:buFont typeface="+mj-lt"/>
              <a:buAutoNum type="arabicPeriod"/>
            </a:pPr>
            <a:r>
              <a:rPr lang="en-US" dirty="0"/>
              <a:t>The </a:t>
            </a:r>
            <a:r>
              <a:rPr lang="en-US" dirty="0" err="1"/>
              <a:t>ApplicationMaster</a:t>
            </a:r>
            <a:r>
              <a:rPr lang="en-US" dirty="0"/>
              <a:t> asks the assigned </a:t>
            </a:r>
            <a:r>
              <a:rPr lang="en-US" dirty="0" err="1"/>
              <a:t>NodeManagers</a:t>
            </a:r>
            <a:r>
              <a:rPr lang="en-US" dirty="0"/>
              <a:t> to run the Map tasks</a:t>
            </a:r>
          </a:p>
          <a:p>
            <a:pPr>
              <a:buFont typeface="+mj-lt"/>
              <a:buAutoNum type="arabicPeriod"/>
            </a:pPr>
            <a:endParaRPr lang="en-US" dirty="0"/>
          </a:p>
        </p:txBody>
      </p:sp>
    </p:spTree>
    <p:extLst>
      <p:ext uri="{BB962C8B-B14F-4D97-AF65-F5344CB8AC3E}">
        <p14:creationId xmlns:p14="http://schemas.microsoft.com/office/powerpoint/2010/main" val="10874671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6"/>
          </p:nvPr>
        </p:nvSpPr>
        <p:spPr/>
        <p:txBody>
          <a:bodyPr/>
          <a:lstStyle/>
          <a:p>
            <a:r>
              <a:rPr lang="en-US" dirty="0" err="1"/>
              <a:t>ApplicationMaster</a:t>
            </a:r>
            <a:endParaRPr lang="en-US" dirty="0"/>
          </a:p>
          <a:p>
            <a:pPr lvl="1"/>
            <a:r>
              <a:rPr lang="en-US" dirty="0"/>
              <a:t>If an application fails or if the </a:t>
            </a:r>
            <a:r>
              <a:rPr lang="en-US" dirty="0" err="1"/>
              <a:t>ApplicationMaster</a:t>
            </a:r>
            <a:r>
              <a:rPr lang="en-US" dirty="0"/>
              <a:t> stops sending heartbeats then the </a:t>
            </a:r>
            <a:r>
              <a:rPr lang="en-US" dirty="0" err="1"/>
              <a:t>ResourceManager</a:t>
            </a:r>
            <a:r>
              <a:rPr lang="en-US" dirty="0"/>
              <a:t> will reattempt the whole application (default 2 times)</a:t>
            </a:r>
          </a:p>
          <a:p>
            <a:pPr lvl="1"/>
            <a:r>
              <a:rPr lang="en-US" dirty="0"/>
              <a:t>Job recovery</a:t>
            </a:r>
          </a:p>
          <a:p>
            <a:pPr lvl="2"/>
            <a:r>
              <a:rPr lang="en-US" dirty="0"/>
              <a:t>If false, all tasks will re-run</a:t>
            </a:r>
          </a:p>
          <a:p>
            <a:pPr lvl="2"/>
            <a:r>
              <a:rPr lang="en-US" dirty="0"/>
              <a:t>If true, </a:t>
            </a:r>
            <a:r>
              <a:rPr lang="en-US" dirty="0" err="1"/>
              <a:t>ApplicationMaster</a:t>
            </a:r>
            <a:r>
              <a:rPr lang="en-US" dirty="0"/>
              <a:t> retrieves state of tasks when it restarts; only incomplete tasks will be rerun</a:t>
            </a:r>
          </a:p>
          <a:p>
            <a:endParaRPr lang="en-US" dirty="0"/>
          </a:p>
        </p:txBody>
      </p:sp>
      <p:sp>
        <p:nvSpPr>
          <p:cNvPr id="5" name="Title 4"/>
          <p:cNvSpPr>
            <a:spLocks noGrp="1"/>
          </p:cNvSpPr>
          <p:nvPr>
            <p:ph type="title"/>
          </p:nvPr>
        </p:nvSpPr>
        <p:spPr/>
        <p:txBody>
          <a:bodyPr>
            <a:normAutofit/>
          </a:bodyPr>
          <a:lstStyle/>
          <a:p>
            <a:r>
              <a:rPr lang="en-US" dirty="0"/>
              <a:t>Fault Tolerance</a:t>
            </a:r>
          </a:p>
        </p:txBody>
      </p:sp>
      <p:sp>
        <p:nvSpPr>
          <p:cNvPr id="9" name="Content Placeholder 8"/>
          <p:cNvSpPr>
            <a:spLocks noGrp="1"/>
          </p:cNvSpPr>
          <p:nvPr>
            <p:ph sz="quarter" idx="15"/>
          </p:nvPr>
        </p:nvSpPr>
        <p:spPr/>
        <p:txBody>
          <a:bodyPr/>
          <a:lstStyle/>
          <a:p>
            <a:r>
              <a:rPr lang="en-US" dirty="0"/>
              <a:t>When something fails…</a:t>
            </a:r>
          </a:p>
          <a:p>
            <a:r>
              <a:rPr lang="en-US" dirty="0"/>
              <a:t>Task (Containers)</a:t>
            </a:r>
          </a:p>
          <a:p>
            <a:pPr lvl="1"/>
            <a:r>
              <a:rPr lang="en-US" dirty="0" err="1"/>
              <a:t>ApplicationMaster</a:t>
            </a:r>
            <a:r>
              <a:rPr lang="en-US" dirty="0"/>
              <a:t> reattempts tasks that complete with exceptions or stop responding (default 4 times)</a:t>
            </a:r>
          </a:p>
          <a:p>
            <a:pPr lvl="1"/>
            <a:r>
              <a:rPr lang="en-US" dirty="0"/>
              <a:t>Applications with too many failed tasks are considered failed</a:t>
            </a:r>
          </a:p>
          <a:p>
            <a:endParaRPr lang="en-US" dirty="0"/>
          </a:p>
        </p:txBody>
      </p:sp>
    </p:spTree>
    <p:extLst>
      <p:ext uri="{BB962C8B-B14F-4D97-AF65-F5344CB8AC3E}">
        <p14:creationId xmlns:p14="http://schemas.microsoft.com/office/powerpoint/2010/main" val="34950326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Fault Tolerance</a:t>
            </a:r>
          </a:p>
        </p:txBody>
      </p:sp>
      <p:sp>
        <p:nvSpPr>
          <p:cNvPr id="7" name="Content Placeholder 6"/>
          <p:cNvSpPr>
            <a:spLocks noGrp="1"/>
          </p:cNvSpPr>
          <p:nvPr>
            <p:ph sz="quarter" idx="16"/>
          </p:nvPr>
        </p:nvSpPr>
        <p:spPr/>
        <p:txBody>
          <a:bodyPr/>
          <a:lstStyle/>
          <a:p>
            <a:r>
              <a:rPr lang="en-US" dirty="0" err="1"/>
              <a:t>ResourceManager</a:t>
            </a:r>
            <a:endParaRPr lang="en-US" dirty="0"/>
          </a:p>
          <a:p>
            <a:pPr lvl="1"/>
            <a:r>
              <a:rPr lang="en-US" dirty="0"/>
              <a:t>No applications or tasks can be launched if the </a:t>
            </a:r>
            <a:r>
              <a:rPr lang="en-US" dirty="0" err="1"/>
              <a:t>ResourceManager</a:t>
            </a:r>
            <a:r>
              <a:rPr lang="en-US" dirty="0"/>
              <a:t> is unavailable</a:t>
            </a:r>
          </a:p>
          <a:p>
            <a:pPr lvl="1"/>
            <a:r>
              <a:rPr lang="en-US" dirty="0"/>
              <a:t>Can be configured with high availability</a:t>
            </a:r>
          </a:p>
          <a:p>
            <a:endParaRPr lang="en-US" dirty="0"/>
          </a:p>
        </p:txBody>
      </p:sp>
      <p:sp>
        <p:nvSpPr>
          <p:cNvPr id="8" name="Content Placeholder 7"/>
          <p:cNvSpPr>
            <a:spLocks noGrp="1"/>
          </p:cNvSpPr>
          <p:nvPr>
            <p:ph sz="quarter" idx="15"/>
          </p:nvPr>
        </p:nvSpPr>
        <p:spPr/>
        <p:txBody>
          <a:bodyPr/>
          <a:lstStyle/>
          <a:p>
            <a:r>
              <a:rPr lang="en-US" dirty="0"/>
              <a:t>When something fails…</a:t>
            </a:r>
          </a:p>
          <a:p>
            <a:r>
              <a:rPr lang="en-US" dirty="0" err="1"/>
              <a:t>NodeManager</a:t>
            </a:r>
            <a:endParaRPr lang="en-US" dirty="0"/>
          </a:p>
          <a:p>
            <a:pPr lvl="1"/>
            <a:r>
              <a:rPr lang="en-US" dirty="0"/>
              <a:t>If the </a:t>
            </a:r>
            <a:r>
              <a:rPr lang="en-US" dirty="0" err="1"/>
              <a:t>NodeManager</a:t>
            </a:r>
            <a:r>
              <a:rPr lang="en-US" dirty="0"/>
              <a:t> stops sending heartbeats to the </a:t>
            </a:r>
            <a:r>
              <a:rPr lang="en-US" dirty="0" err="1"/>
              <a:t>ResourceManager</a:t>
            </a:r>
            <a:r>
              <a:rPr lang="en-US" dirty="0"/>
              <a:t>, it is removed from the list of active nodes</a:t>
            </a:r>
          </a:p>
          <a:p>
            <a:pPr lvl="1"/>
            <a:r>
              <a:rPr lang="en-US" dirty="0"/>
              <a:t>Tasks on the node will be treated as failed by the </a:t>
            </a:r>
            <a:r>
              <a:rPr lang="en-US" dirty="0" err="1"/>
              <a:t>ApplicationMaster</a:t>
            </a:r>
            <a:endParaRPr lang="en-US" dirty="0"/>
          </a:p>
          <a:p>
            <a:pPr lvl="1"/>
            <a:r>
              <a:rPr lang="en-US" dirty="0"/>
              <a:t>If the </a:t>
            </a:r>
            <a:r>
              <a:rPr lang="en-US" dirty="0" err="1"/>
              <a:t>ApplicationMaster</a:t>
            </a:r>
            <a:r>
              <a:rPr lang="en-US" dirty="0"/>
              <a:t> node fails, it will be treated as a failed application</a:t>
            </a:r>
          </a:p>
          <a:p>
            <a:endParaRPr lang="en-US" dirty="0"/>
          </a:p>
        </p:txBody>
      </p:sp>
    </p:spTree>
    <p:extLst>
      <p:ext uri="{BB962C8B-B14F-4D97-AF65-F5344CB8AC3E}">
        <p14:creationId xmlns:p14="http://schemas.microsoft.com/office/powerpoint/2010/main" val="2701753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Log aggregation</a:t>
            </a:r>
          </a:p>
        </p:txBody>
      </p:sp>
      <p:sp>
        <p:nvSpPr>
          <p:cNvPr id="6" name="Text Placeholder 5"/>
          <p:cNvSpPr>
            <a:spLocks noGrp="1"/>
          </p:cNvSpPr>
          <p:nvPr>
            <p:ph type="body" sz="quarter" idx="15"/>
          </p:nvPr>
        </p:nvSpPr>
        <p:spPr/>
        <p:txBody>
          <a:bodyPr/>
          <a:lstStyle/>
          <a:p>
            <a:r>
              <a:rPr lang="en-US" dirty="0"/>
              <a:t>Debugging distributed processes can be difficult</a:t>
            </a:r>
          </a:p>
          <a:p>
            <a:pPr lvl="1"/>
            <a:r>
              <a:rPr lang="en-US" dirty="0"/>
              <a:t>Logs are saved locally on nodes</a:t>
            </a:r>
          </a:p>
          <a:p>
            <a:r>
              <a:rPr lang="en-US" dirty="0"/>
              <a:t>YARN provides application log aggregation services</a:t>
            </a:r>
          </a:p>
          <a:p>
            <a:pPr lvl="1"/>
            <a:r>
              <a:rPr lang="en-US" dirty="0" err="1"/>
              <a:t>NodeManagers</a:t>
            </a:r>
            <a:r>
              <a:rPr lang="en-US" dirty="0"/>
              <a:t> move local log to HDFS</a:t>
            </a:r>
          </a:p>
          <a:p>
            <a:pPr lvl="1"/>
            <a:r>
              <a:rPr lang="en-US" dirty="0"/>
              <a:t>Aggregated by job</a:t>
            </a:r>
          </a:p>
          <a:p>
            <a:pPr lvl="1"/>
            <a:r>
              <a:rPr lang="en-US" dirty="0"/>
              <a:t>Can be accessed from HDFS client, command line or Web UI</a:t>
            </a:r>
          </a:p>
          <a:p>
            <a:endParaRPr lang="en-US" dirty="0"/>
          </a:p>
        </p:txBody>
      </p:sp>
    </p:spTree>
    <p:extLst>
      <p:ext uri="{BB962C8B-B14F-4D97-AF65-F5344CB8AC3E}">
        <p14:creationId xmlns:p14="http://schemas.microsoft.com/office/powerpoint/2010/main" val="23528290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MapReduce</a:t>
            </a:r>
            <a:endParaRPr lang="en-US" dirty="0"/>
          </a:p>
        </p:txBody>
      </p:sp>
      <p:sp>
        <p:nvSpPr>
          <p:cNvPr id="6" name="Text Placeholder 5"/>
          <p:cNvSpPr>
            <a:spLocks noGrp="1"/>
          </p:cNvSpPr>
          <p:nvPr>
            <p:ph type="body" sz="quarter" idx="15"/>
          </p:nvPr>
        </p:nvSpPr>
        <p:spPr/>
        <p:txBody>
          <a:bodyPr/>
          <a:lstStyle/>
          <a:p>
            <a:r>
              <a:rPr lang="en-US" dirty="0"/>
              <a:t>Programming model</a:t>
            </a:r>
          </a:p>
          <a:p>
            <a:r>
              <a:rPr lang="en-US" dirty="0"/>
              <a:t>Record-oriented data processing (key-value pairs)</a:t>
            </a:r>
          </a:p>
          <a:p>
            <a:r>
              <a:rPr lang="en-US" dirty="0"/>
              <a:t>Facilitates task distribution across multiple nodes</a:t>
            </a:r>
          </a:p>
          <a:p>
            <a:pPr lvl="1"/>
            <a:r>
              <a:rPr lang="en-US" dirty="0"/>
              <a:t>Each node processes data stored on that node where possible</a:t>
            </a:r>
          </a:p>
          <a:p>
            <a:r>
              <a:rPr lang="en-US" dirty="0"/>
              <a:t>Automatic parallelization and distribution</a:t>
            </a:r>
          </a:p>
          <a:p>
            <a:r>
              <a:rPr lang="en-US" dirty="0"/>
              <a:t>Easy abstraction for programmers</a:t>
            </a:r>
          </a:p>
          <a:p>
            <a:r>
              <a:rPr lang="en-US" dirty="0"/>
              <a:t>Keeps ‘housekeeping’ out of the way</a:t>
            </a:r>
          </a:p>
          <a:p>
            <a:endParaRPr lang="en-US" dirty="0"/>
          </a:p>
        </p:txBody>
      </p:sp>
    </p:spTree>
    <p:extLst>
      <p:ext uri="{BB962C8B-B14F-4D97-AF65-F5344CB8AC3E}">
        <p14:creationId xmlns:p14="http://schemas.microsoft.com/office/powerpoint/2010/main" val="4011744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MapReduce</a:t>
            </a:r>
            <a:endParaRPr lang="en-US" dirty="0"/>
          </a:p>
        </p:txBody>
      </p:sp>
      <p:sp>
        <p:nvSpPr>
          <p:cNvPr id="6" name="Text Placeholder 5"/>
          <p:cNvSpPr>
            <a:spLocks noGrp="1"/>
          </p:cNvSpPr>
          <p:nvPr>
            <p:ph type="body" sz="quarter" idx="15"/>
          </p:nvPr>
        </p:nvSpPr>
        <p:spPr/>
        <p:txBody>
          <a:bodyPr/>
          <a:lstStyle/>
          <a:p>
            <a:r>
              <a:rPr lang="en-US" dirty="0"/>
              <a:t>Consists of two developer-created phases</a:t>
            </a:r>
          </a:p>
          <a:p>
            <a:pPr lvl="1"/>
            <a:r>
              <a:rPr lang="en-US" dirty="0"/>
              <a:t>Map</a:t>
            </a:r>
          </a:p>
          <a:p>
            <a:pPr lvl="2"/>
            <a:r>
              <a:rPr lang="en-US" dirty="0"/>
              <a:t>Always runs first</a:t>
            </a:r>
          </a:p>
          <a:p>
            <a:pPr lvl="2"/>
            <a:r>
              <a:rPr lang="en-US" dirty="0"/>
              <a:t>Usually used to filter, transform or parse data</a:t>
            </a:r>
          </a:p>
          <a:p>
            <a:pPr lvl="2"/>
            <a:r>
              <a:rPr lang="en-US" dirty="0"/>
              <a:t>Works on an individual record at a time</a:t>
            </a:r>
          </a:p>
          <a:p>
            <a:pPr lvl="2"/>
            <a:r>
              <a:rPr lang="en-US" dirty="0"/>
              <a:t>The number of Map tasks is determined by the amount of input data</a:t>
            </a:r>
          </a:p>
          <a:p>
            <a:pPr lvl="2"/>
            <a:r>
              <a:rPr lang="en-US" dirty="0"/>
              <a:t>For each input record, a Map task will emit zero or more records as output</a:t>
            </a:r>
          </a:p>
          <a:p>
            <a:endParaRPr lang="en-US" dirty="0"/>
          </a:p>
        </p:txBody>
      </p:sp>
    </p:spTree>
    <p:extLst>
      <p:ext uri="{BB962C8B-B14F-4D97-AF65-F5344CB8AC3E}">
        <p14:creationId xmlns:p14="http://schemas.microsoft.com/office/powerpoint/2010/main" val="933120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MapReduce</a:t>
            </a:r>
            <a:endParaRPr lang="en-US" dirty="0"/>
          </a:p>
        </p:txBody>
      </p:sp>
      <p:sp>
        <p:nvSpPr>
          <p:cNvPr id="6" name="Text Placeholder 5"/>
          <p:cNvSpPr>
            <a:spLocks noGrp="1"/>
          </p:cNvSpPr>
          <p:nvPr>
            <p:ph type="body" sz="quarter" idx="15"/>
          </p:nvPr>
        </p:nvSpPr>
        <p:spPr/>
        <p:txBody>
          <a:bodyPr/>
          <a:lstStyle/>
          <a:p>
            <a:r>
              <a:rPr lang="en-US" dirty="0"/>
              <a:t>Consists of two developer-created phases</a:t>
            </a:r>
          </a:p>
          <a:p>
            <a:pPr lvl="1"/>
            <a:r>
              <a:rPr lang="en-US" dirty="0"/>
              <a:t>Reduce</a:t>
            </a:r>
          </a:p>
          <a:p>
            <a:pPr lvl="2"/>
            <a:r>
              <a:rPr lang="en-US" dirty="0"/>
              <a:t>Optional</a:t>
            </a:r>
          </a:p>
          <a:p>
            <a:pPr lvl="2"/>
            <a:r>
              <a:rPr lang="en-US" dirty="0" err="1"/>
              <a:t>Summarises</a:t>
            </a:r>
            <a:r>
              <a:rPr lang="en-US" dirty="0"/>
              <a:t> data from the map function (aggregation)</a:t>
            </a:r>
          </a:p>
          <a:p>
            <a:endParaRPr lang="en-US" dirty="0"/>
          </a:p>
          <a:p>
            <a:r>
              <a:rPr lang="en-US" dirty="0"/>
              <a:t>In between these there is the shuffle and sort</a:t>
            </a:r>
          </a:p>
          <a:p>
            <a:pPr lvl="1"/>
            <a:r>
              <a:rPr lang="en-US" dirty="0"/>
              <a:t>Automatically sorts and merges the map tasks</a:t>
            </a:r>
          </a:p>
          <a:p>
            <a:endParaRPr lang="en-US" dirty="0"/>
          </a:p>
        </p:txBody>
      </p:sp>
    </p:spTree>
    <p:extLst>
      <p:ext uri="{BB962C8B-B14F-4D97-AF65-F5344CB8AC3E}">
        <p14:creationId xmlns:p14="http://schemas.microsoft.com/office/powerpoint/2010/main" val="19311318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414000" y="1544760"/>
            <a:ext cx="11404800" cy="1159638"/>
          </a:xfrm>
        </p:spPr>
        <p:txBody>
          <a:bodyPr/>
          <a:lstStyle/>
          <a:p>
            <a:r>
              <a:rPr lang="en-US" dirty="0"/>
              <a:t>Aim: Input – text file with sentences</a:t>
            </a:r>
          </a:p>
          <a:p>
            <a:r>
              <a:rPr lang="en-US" dirty="0"/>
              <a:t>Output – file with a list of words that appear in the text and how many times they appear</a:t>
            </a:r>
          </a:p>
        </p:txBody>
      </p:sp>
      <p:sp>
        <p:nvSpPr>
          <p:cNvPr id="6" name="Title 5"/>
          <p:cNvSpPr>
            <a:spLocks noGrp="1"/>
          </p:cNvSpPr>
          <p:nvPr>
            <p:ph type="title"/>
          </p:nvPr>
        </p:nvSpPr>
        <p:spPr/>
        <p:txBody>
          <a:bodyPr>
            <a:normAutofit/>
          </a:bodyPr>
          <a:lstStyle/>
          <a:p>
            <a:r>
              <a:rPr lang="en-US" dirty="0"/>
              <a:t>Example : Word Count</a:t>
            </a:r>
          </a:p>
        </p:txBody>
      </p:sp>
      <p:sp>
        <p:nvSpPr>
          <p:cNvPr id="2" name="Rectangle 1"/>
          <p:cNvSpPr/>
          <p:nvPr/>
        </p:nvSpPr>
        <p:spPr>
          <a:xfrm>
            <a:off x="870227" y="4119975"/>
            <a:ext cx="3786664" cy="910950"/>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the cat sat on the mat</a:t>
            </a:r>
          </a:p>
          <a:p>
            <a:r>
              <a:rPr lang="en-GB" sz="1600" dirty="0">
                <a:solidFill>
                  <a:schemeClr val="tx1"/>
                </a:solidFill>
              </a:rPr>
              <a:t>the antelope sat on the seat</a:t>
            </a:r>
          </a:p>
        </p:txBody>
      </p:sp>
      <p:sp>
        <p:nvSpPr>
          <p:cNvPr id="7" name="Rectangle 6"/>
          <p:cNvSpPr/>
          <p:nvPr/>
        </p:nvSpPr>
        <p:spPr>
          <a:xfrm>
            <a:off x="7071829" y="3391905"/>
            <a:ext cx="2682203" cy="2745902"/>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30000"/>
              </a:lnSpc>
            </a:pPr>
            <a:r>
              <a:rPr lang="en-GB" sz="1800" dirty="0">
                <a:solidFill>
                  <a:schemeClr val="tx1"/>
                </a:solidFill>
              </a:rPr>
              <a:t>antelope	1</a:t>
            </a:r>
          </a:p>
          <a:p>
            <a:pPr>
              <a:lnSpc>
                <a:spcPct val="130000"/>
              </a:lnSpc>
            </a:pPr>
            <a:r>
              <a:rPr lang="en-GB" sz="1800" dirty="0">
                <a:solidFill>
                  <a:schemeClr val="tx1"/>
                </a:solidFill>
              </a:rPr>
              <a:t>Cat	1</a:t>
            </a:r>
          </a:p>
          <a:p>
            <a:pPr>
              <a:lnSpc>
                <a:spcPct val="130000"/>
              </a:lnSpc>
            </a:pPr>
            <a:r>
              <a:rPr lang="en-GB" sz="1800" dirty="0">
                <a:solidFill>
                  <a:schemeClr val="tx1"/>
                </a:solidFill>
              </a:rPr>
              <a:t>Ma	1</a:t>
            </a:r>
          </a:p>
          <a:p>
            <a:pPr>
              <a:lnSpc>
                <a:spcPct val="130000"/>
              </a:lnSpc>
            </a:pPr>
            <a:r>
              <a:rPr lang="en-GB" sz="1800" dirty="0">
                <a:solidFill>
                  <a:schemeClr val="tx1"/>
                </a:solidFill>
              </a:rPr>
              <a:t>On	2</a:t>
            </a:r>
          </a:p>
          <a:p>
            <a:pPr>
              <a:lnSpc>
                <a:spcPct val="130000"/>
              </a:lnSpc>
            </a:pPr>
            <a:r>
              <a:rPr lang="en-GB" sz="1800" dirty="0">
                <a:solidFill>
                  <a:schemeClr val="tx1"/>
                </a:solidFill>
              </a:rPr>
              <a:t>Sat	2</a:t>
            </a:r>
          </a:p>
          <a:p>
            <a:pPr>
              <a:lnSpc>
                <a:spcPct val="130000"/>
              </a:lnSpc>
            </a:pPr>
            <a:r>
              <a:rPr lang="en-GB" sz="1800" dirty="0">
                <a:solidFill>
                  <a:schemeClr val="tx1"/>
                </a:solidFill>
              </a:rPr>
              <a:t>Seat	1</a:t>
            </a:r>
          </a:p>
          <a:p>
            <a:pPr>
              <a:lnSpc>
                <a:spcPct val="130000"/>
              </a:lnSpc>
            </a:pPr>
            <a:r>
              <a:rPr lang="en-GB" sz="1800" dirty="0">
                <a:solidFill>
                  <a:schemeClr val="tx1"/>
                </a:solidFill>
              </a:rPr>
              <a:t>The	4</a:t>
            </a:r>
          </a:p>
        </p:txBody>
      </p:sp>
      <p:sp>
        <p:nvSpPr>
          <p:cNvPr id="8" name="TextBox 7"/>
          <p:cNvSpPr txBox="1"/>
          <p:nvPr/>
        </p:nvSpPr>
        <p:spPr>
          <a:xfrm>
            <a:off x="917267" y="3698841"/>
            <a:ext cx="3739624" cy="364592"/>
          </a:xfrm>
          <a:prstGeom prst="rect">
            <a:avLst/>
          </a:prstGeom>
          <a:noFill/>
        </p:spPr>
        <p:txBody>
          <a:bodyPr wrap="square" lIns="117226" tIns="58613" rIns="117226" bIns="58613" rtlCol="0">
            <a:spAutoFit/>
          </a:bodyPr>
          <a:lstStyle/>
          <a:p>
            <a:pPr algn="ctr"/>
            <a:r>
              <a:rPr lang="en-GB" sz="1600" b="1" dirty="0">
                <a:solidFill>
                  <a:srgbClr val="F08300"/>
                </a:solidFill>
              </a:rPr>
              <a:t>Input Data</a:t>
            </a:r>
          </a:p>
        </p:txBody>
      </p:sp>
      <p:sp>
        <p:nvSpPr>
          <p:cNvPr id="9" name="TextBox 8"/>
          <p:cNvSpPr txBox="1"/>
          <p:nvPr/>
        </p:nvSpPr>
        <p:spPr>
          <a:xfrm>
            <a:off x="7079416" y="2966377"/>
            <a:ext cx="2681240" cy="364592"/>
          </a:xfrm>
          <a:prstGeom prst="rect">
            <a:avLst/>
          </a:prstGeom>
          <a:noFill/>
        </p:spPr>
        <p:txBody>
          <a:bodyPr wrap="square" lIns="117226" tIns="58613" rIns="117226" bIns="58613" rtlCol="0">
            <a:spAutoFit/>
          </a:bodyPr>
          <a:lstStyle/>
          <a:p>
            <a:pPr algn="ctr"/>
            <a:r>
              <a:rPr lang="en-GB" sz="1600" b="1" dirty="0">
                <a:solidFill>
                  <a:srgbClr val="F08300"/>
                </a:solidFill>
              </a:rPr>
              <a:t>Output Data</a:t>
            </a:r>
          </a:p>
        </p:txBody>
      </p:sp>
      <p:cxnSp>
        <p:nvCxnSpPr>
          <p:cNvPr id="11" name="Straight Arrow Connector 10"/>
          <p:cNvCxnSpPr>
            <a:stCxn id="2" idx="3"/>
          </p:cNvCxnSpPr>
          <p:nvPr/>
        </p:nvCxnSpPr>
        <p:spPr>
          <a:xfrm>
            <a:off x="4656891" y="4575450"/>
            <a:ext cx="2414939" cy="1"/>
          </a:xfrm>
          <a:prstGeom prst="straightConnector1">
            <a:avLst/>
          </a:prstGeom>
          <a:ln w="57150" cmpd="sng">
            <a:solidFill>
              <a:schemeClr val="accent5"/>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68889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Example : Word Count</a:t>
            </a:r>
          </a:p>
        </p:txBody>
      </p:sp>
      <p:sp>
        <p:nvSpPr>
          <p:cNvPr id="2" name="Rectangle 1"/>
          <p:cNvSpPr/>
          <p:nvPr/>
        </p:nvSpPr>
        <p:spPr>
          <a:xfrm>
            <a:off x="585200" y="2111744"/>
            <a:ext cx="4437904" cy="910950"/>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2000" dirty="0">
                <a:solidFill>
                  <a:schemeClr val="tx1"/>
                </a:solidFill>
              </a:rPr>
              <a:t>the cat sat on the mat</a:t>
            </a:r>
          </a:p>
          <a:p>
            <a:r>
              <a:rPr lang="en-GB" sz="2000" dirty="0">
                <a:solidFill>
                  <a:schemeClr val="tx1"/>
                </a:solidFill>
              </a:rPr>
              <a:t>the antelope sat on the seat</a:t>
            </a:r>
          </a:p>
        </p:txBody>
      </p:sp>
      <p:sp>
        <p:nvSpPr>
          <p:cNvPr id="8" name="TextBox 7"/>
          <p:cNvSpPr txBox="1"/>
          <p:nvPr/>
        </p:nvSpPr>
        <p:spPr>
          <a:xfrm>
            <a:off x="647922" y="1643577"/>
            <a:ext cx="1955321" cy="364592"/>
          </a:xfrm>
          <a:prstGeom prst="rect">
            <a:avLst/>
          </a:prstGeom>
          <a:noFill/>
        </p:spPr>
        <p:txBody>
          <a:bodyPr wrap="square" lIns="117226" tIns="58613" rIns="117226" bIns="58613" rtlCol="0">
            <a:spAutoFit/>
          </a:bodyPr>
          <a:lstStyle/>
          <a:p>
            <a:r>
              <a:rPr lang="en-GB" sz="1600" b="1" dirty="0">
                <a:solidFill>
                  <a:schemeClr val="accent6"/>
                </a:solidFill>
              </a:rPr>
              <a:t>Input Data</a:t>
            </a:r>
          </a:p>
        </p:txBody>
      </p:sp>
      <p:cxnSp>
        <p:nvCxnSpPr>
          <p:cNvPr id="12" name="Straight Arrow Connector 11"/>
          <p:cNvCxnSpPr>
            <a:stCxn id="2" idx="2"/>
          </p:cNvCxnSpPr>
          <p:nvPr/>
        </p:nvCxnSpPr>
        <p:spPr>
          <a:xfrm>
            <a:off x="2804152" y="3022693"/>
            <a:ext cx="0" cy="1097282"/>
          </a:xfrm>
          <a:prstGeom prst="straightConnector1">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92873" y="4137227"/>
            <a:ext cx="672337" cy="479630"/>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gn="ctr"/>
            <a:r>
              <a:rPr lang="en-GB" sz="2000" dirty="0">
                <a:solidFill>
                  <a:schemeClr val="tx1"/>
                </a:solidFill>
              </a:rPr>
              <a:t>0</a:t>
            </a:r>
          </a:p>
        </p:txBody>
      </p:sp>
      <p:sp>
        <p:nvSpPr>
          <p:cNvPr id="16" name="Rectangle 15"/>
          <p:cNvSpPr/>
          <p:nvPr/>
        </p:nvSpPr>
        <p:spPr>
          <a:xfrm>
            <a:off x="1267647" y="4133773"/>
            <a:ext cx="4516073" cy="483084"/>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2000" dirty="0">
                <a:solidFill>
                  <a:schemeClr val="tx1"/>
                </a:solidFill>
              </a:rPr>
              <a:t>the cat sat on the mat</a:t>
            </a:r>
          </a:p>
        </p:txBody>
      </p:sp>
      <p:sp>
        <p:nvSpPr>
          <p:cNvPr id="17" name="Rectangle 16"/>
          <p:cNvSpPr/>
          <p:nvPr/>
        </p:nvSpPr>
        <p:spPr>
          <a:xfrm>
            <a:off x="589037" y="4616859"/>
            <a:ext cx="672337" cy="493432"/>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gn="ctr"/>
            <a:r>
              <a:rPr lang="en-GB" sz="2000" dirty="0">
                <a:solidFill>
                  <a:schemeClr val="tx1"/>
                </a:solidFill>
              </a:rPr>
              <a:t>23</a:t>
            </a:r>
          </a:p>
        </p:txBody>
      </p:sp>
      <p:sp>
        <p:nvSpPr>
          <p:cNvPr id="18" name="Rectangle 17"/>
          <p:cNvSpPr/>
          <p:nvPr/>
        </p:nvSpPr>
        <p:spPr>
          <a:xfrm>
            <a:off x="1263812" y="4627206"/>
            <a:ext cx="4516073" cy="483084"/>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2000" dirty="0">
                <a:solidFill>
                  <a:schemeClr val="tx1"/>
                </a:solidFill>
              </a:rPr>
              <a:t>the antelope sat on the seat</a:t>
            </a:r>
          </a:p>
        </p:txBody>
      </p:sp>
      <p:sp>
        <p:nvSpPr>
          <p:cNvPr id="21" name="Rectangle 20"/>
          <p:cNvSpPr/>
          <p:nvPr/>
        </p:nvSpPr>
        <p:spPr>
          <a:xfrm>
            <a:off x="592873" y="5110293"/>
            <a:ext cx="664665" cy="493432"/>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gn="ctr"/>
            <a:r>
              <a:rPr lang="en-GB" sz="2000" dirty="0">
                <a:solidFill>
                  <a:schemeClr val="tx1"/>
                </a:solidFill>
              </a:rPr>
              <a:t>52</a:t>
            </a:r>
          </a:p>
        </p:txBody>
      </p:sp>
      <p:sp>
        <p:nvSpPr>
          <p:cNvPr id="22" name="Rectangle 21"/>
          <p:cNvSpPr/>
          <p:nvPr/>
        </p:nvSpPr>
        <p:spPr>
          <a:xfrm>
            <a:off x="1259976" y="5120640"/>
            <a:ext cx="4516073" cy="483084"/>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2000" dirty="0">
                <a:solidFill>
                  <a:schemeClr val="tx1"/>
                </a:solidFill>
              </a:rPr>
              <a:t>…</a:t>
            </a:r>
          </a:p>
        </p:txBody>
      </p:sp>
      <p:sp>
        <p:nvSpPr>
          <p:cNvPr id="23" name="TextBox 22"/>
          <p:cNvSpPr txBox="1"/>
          <p:nvPr/>
        </p:nvSpPr>
        <p:spPr>
          <a:xfrm>
            <a:off x="582518" y="3651197"/>
            <a:ext cx="2546815" cy="364592"/>
          </a:xfrm>
          <a:prstGeom prst="rect">
            <a:avLst/>
          </a:prstGeom>
          <a:noFill/>
        </p:spPr>
        <p:txBody>
          <a:bodyPr wrap="square" lIns="117226" tIns="58613" rIns="117226" bIns="58613" rtlCol="0">
            <a:spAutoFit/>
          </a:bodyPr>
          <a:lstStyle/>
          <a:p>
            <a:r>
              <a:rPr lang="en-GB" sz="1600" b="1" dirty="0">
                <a:solidFill>
                  <a:schemeClr val="accent6"/>
                </a:solidFill>
              </a:rPr>
              <a:t>Record Reader</a:t>
            </a:r>
          </a:p>
        </p:txBody>
      </p:sp>
      <p:sp>
        <p:nvSpPr>
          <p:cNvPr id="27" name="TextBox 26"/>
          <p:cNvSpPr txBox="1"/>
          <p:nvPr/>
        </p:nvSpPr>
        <p:spPr>
          <a:xfrm>
            <a:off x="6622708" y="1998335"/>
            <a:ext cx="1401840" cy="364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117226" tIns="58613" rIns="117226" bIns="58613" rtlCol="0">
            <a:spAutoFit/>
          </a:bodyPr>
          <a:lstStyle/>
          <a:p>
            <a:pPr algn="ctr"/>
            <a:r>
              <a:rPr lang="en-GB" sz="1600" b="1" dirty="0"/>
              <a:t>Mapper</a:t>
            </a:r>
          </a:p>
        </p:txBody>
      </p:sp>
      <p:sp>
        <p:nvSpPr>
          <p:cNvPr id="28" name="TextBox 27"/>
          <p:cNvSpPr txBox="1"/>
          <p:nvPr/>
        </p:nvSpPr>
        <p:spPr>
          <a:xfrm>
            <a:off x="6622708" y="4690670"/>
            <a:ext cx="1401840" cy="364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117226" tIns="58613" rIns="117226" bIns="58613" rtlCol="0">
            <a:spAutoFit/>
          </a:bodyPr>
          <a:lstStyle/>
          <a:p>
            <a:pPr algn="ctr"/>
            <a:r>
              <a:rPr lang="en-GB" sz="1600" b="1" dirty="0"/>
              <a:t>Mapper</a:t>
            </a:r>
          </a:p>
        </p:txBody>
      </p:sp>
      <p:cxnSp>
        <p:nvCxnSpPr>
          <p:cNvPr id="30" name="Elbow Connector 29"/>
          <p:cNvCxnSpPr>
            <a:stCxn id="16" idx="3"/>
            <a:endCxn id="27" idx="1"/>
          </p:cNvCxnSpPr>
          <p:nvPr/>
        </p:nvCxnSpPr>
        <p:spPr>
          <a:xfrm flipV="1">
            <a:off x="5783720" y="2180631"/>
            <a:ext cx="838988" cy="2194684"/>
          </a:xfrm>
          <a:prstGeom prst="bentConnector3">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18" idx="3"/>
            <a:endCxn id="28" idx="1"/>
          </p:cNvCxnSpPr>
          <p:nvPr/>
        </p:nvCxnSpPr>
        <p:spPr>
          <a:xfrm>
            <a:off x="5779885" y="4868748"/>
            <a:ext cx="842823" cy="4218"/>
          </a:xfrm>
          <a:prstGeom prst="straightConnector1">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8524673" y="1002837"/>
            <a:ext cx="1847494" cy="2342646"/>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20000"/>
              </a:lnSpc>
            </a:pPr>
            <a:r>
              <a:rPr lang="en-GB" sz="1600" dirty="0">
                <a:solidFill>
                  <a:schemeClr val="tx1"/>
                </a:solidFill>
              </a:rPr>
              <a:t>The	1</a:t>
            </a:r>
          </a:p>
          <a:p>
            <a:pPr>
              <a:lnSpc>
                <a:spcPct val="120000"/>
              </a:lnSpc>
            </a:pPr>
            <a:r>
              <a:rPr lang="en-GB" sz="1600" dirty="0">
                <a:solidFill>
                  <a:schemeClr val="tx1"/>
                </a:solidFill>
              </a:rPr>
              <a:t>Cat	1</a:t>
            </a:r>
          </a:p>
          <a:p>
            <a:pPr>
              <a:lnSpc>
                <a:spcPct val="120000"/>
              </a:lnSpc>
            </a:pPr>
            <a:r>
              <a:rPr lang="en-GB" sz="1600" dirty="0">
                <a:solidFill>
                  <a:schemeClr val="tx1"/>
                </a:solidFill>
              </a:rPr>
              <a:t>Sat	1</a:t>
            </a:r>
          </a:p>
          <a:p>
            <a:pPr>
              <a:lnSpc>
                <a:spcPct val="120000"/>
              </a:lnSpc>
            </a:pPr>
            <a:r>
              <a:rPr lang="en-GB" sz="1600" dirty="0">
                <a:solidFill>
                  <a:schemeClr val="tx1"/>
                </a:solidFill>
              </a:rPr>
              <a:t>On	1</a:t>
            </a:r>
          </a:p>
          <a:p>
            <a:pPr>
              <a:lnSpc>
                <a:spcPct val="120000"/>
              </a:lnSpc>
            </a:pPr>
            <a:r>
              <a:rPr lang="en-GB" sz="1600" dirty="0">
                <a:solidFill>
                  <a:schemeClr val="tx1"/>
                </a:solidFill>
              </a:rPr>
              <a:t>The	1</a:t>
            </a:r>
          </a:p>
          <a:p>
            <a:pPr>
              <a:lnSpc>
                <a:spcPct val="120000"/>
              </a:lnSpc>
            </a:pPr>
            <a:r>
              <a:rPr lang="en-GB" sz="1600" dirty="0">
                <a:solidFill>
                  <a:schemeClr val="tx1"/>
                </a:solidFill>
              </a:rPr>
              <a:t>Mat	1</a:t>
            </a:r>
          </a:p>
        </p:txBody>
      </p:sp>
      <p:sp>
        <p:nvSpPr>
          <p:cNvPr id="34" name="Rectangle 33"/>
          <p:cNvSpPr/>
          <p:nvPr/>
        </p:nvSpPr>
        <p:spPr>
          <a:xfrm>
            <a:off x="8524672" y="3770790"/>
            <a:ext cx="1847495" cy="2178886"/>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20000"/>
              </a:lnSpc>
            </a:pPr>
            <a:r>
              <a:rPr lang="en-GB" sz="1600" dirty="0">
                <a:solidFill>
                  <a:schemeClr val="tx1"/>
                </a:solidFill>
              </a:rPr>
              <a:t>The	1</a:t>
            </a:r>
          </a:p>
          <a:p>
            <a:pPr>
              <a:lnSpc>
                <a:spcPct val="120000"/>
              </a:lnSpc>
            </a:pPr>
            <a:r>
              <a:rPr lang="en-GB" sz="1600" dirty="0">
                <a:solidFill>
                  <a:schemeClr val="tx1"/>
                </a:solidFill>
              </a:rPr>
              <a:t>Antelope	1</a:t>
            </a:r>
          </a:p>
          <a:p>
            <a:pPr>
              <a:lnSpc>
                <a:spcPct val="120000"/>
              </a:lnSpc>
            </a:pPr>
            <a:r>
              <a:rPr lang="en-GB" sz="1600" dirty="0">
                <a:solidFill>
                  <a:schemeClr val="tx1"/>
                </a:solidFill>
              </a:rPr>
              <a:t>Sat	1</a:t>
            </a:r>
          </a:p>
          <a:p>
            <a:pPr>
              <a:lnSpc>
                <a:spcPct val="120000"/>
              </a:lnSpc>
            </a:pPr>
            <a:r>
              <a:rPr lang="en-GB" sz="1600" dirty="0">
                <a:solidFill>
                  <a:schemeClr val="tx1"/>
                </a:solidFill>
              </a:rPr>
              <a:t>On	1</a:t>
            </a:r>
          </a:p>
          <a:p>
            <a:pPr>
              <a:lnSpc>
                <a:spcPct val="120000"/>
              </a:lnSpc>
            </a:pPr>
            <a:r>
              <a:rPr lang="en-GB" sz="1600" dirty="0">
                <a:solidFill>
                  <a:schemeClr val="tx1"/>
                </a:solidFill>
              </a:rPr>
              <a:t>The	1</a:t>
            </a:r>
          </a:p>
          <a:p>
            <a:pPr>
              <a:lnSpc>
                <a:spcPct val="120000"/>
              </a:lnSpc>
            </a:pPr>
            <a:r>
              <a:rPr lang="en-GB" sz="1600" dirty="0">
                <a:solidFill>
                  <a:schemeClr val="tx1"/>
                </a:solidFill>
              </a:rPr>
              <a:t>Seat	1</a:t>
            </a:r>
          </a:p>
        </p:txBody>
      </p:sp>
      <p:cxnSp>
        <p:nvCxnSpPr>
          <p:cNvPr id="36" name="Straight Arrow Connector 35"/>
          <p:cNvCxnSpPr>
            <a:stCxn id="27" idx="3"/>
            <a:endCxn id="33" idx="1"/>
          </p:cNvCxnSpPr>
          <p:nvPr/>
        </p:nvCxnSpPr>
        <p:spPr>
          <a:xfrm flipV="1">
            <a:off x="8024548" y="2174160"/>
            <a:ext cx="500125" cy="6471"/>
          </a:xfrm>
          <a:prstGeom prst="straightConnector1">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8" idx="3"/>
            <a:endCxn id="34" idx="1"/>
          </p:cNvCxnSpPr>
          <p:nvPr/>
        </p:nvCxnSpPr>
        <p:spPr>
          <a:xfrm flipV="1">
            <a:off x="8024548" y="4860233"/>
            <a:ext cx="500124" cy="12733"/>
          </a:xfrm>
          <a:prstGeom prst="straightConnector1">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4187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6E29-C016-48CC-B342-EDAF91B58762}"/>
              </a:ext>
            </a:extLst>
          </p:cNvPr>
          <p:cNvSpPr>
            <a:spLocks noGrp="1"/>
          </p:cNvSpPr>
          <p:nvPr>
            <p:ph type="body" sz="quarter" idx="15"/>
          </p:nvPr>
        </p:nvSpPr>
        <p:spPr/>
        <p:txBody>
          <a:bodyPr/>
          <a:lstStyle/>
          <a:p>
            <a:r>
              <a:rPr lang="en-GB" dirty="0"/>
              <a:t>Can the source be verified?</a:t>
            </a:r>
          </a:p>
          <a:p>
            <a:r>
              <a:rPr lang="en-GB" dirty="0"/>
              <a:t>Was the data added by a known source?</a:t>
            </a:r>
          </a:p>
          <a:p>
            <a:r>
              <a:rPr lang="en-GB" dirty="0"/>
              <a:t>Has it survived intact (integrity)?</a:t>
            </a:r>
          </a:p>
          <a:p>
            <a:endParaRPr lang="en-GB" dirty="0"/>
          </a:p>
          <a:p>
            <a:r>
              <a:rPr lang="en-GB" dirty="0"/>
              <a:t>Typically, data is implicitly trusted, provided the source and collect method(s) are appropriate</a:t>
            </a:r>
          </a:p>
        </p:txBody>
      </p:sp>
      <p:sp>
        <p:nvSpPr>
          <p:cNvPr id="3" name="Title 2">
            <a:extLst>
              <a:ext uri="{FF2B5EF4-FFF2-40B4-BE49-F238E27FC236}">
                <a16:creationId xmlns:a16="http://schemas.microsoft.com/office/drawing/2014/main" id="{2864888C-C440-4F70-9AD9-D0D7A4C2D205}"/>
              </a:ext>
            </a:extLst>
          </p:cNvPr>
          <p:cNvSpPr>
            <a:spLocks noGrp="1"/>
          </p:cNvSpPr>
          <p:nvPr>
            <p:ph type="title"/>
          </p:nvPr>
        </p:nvSpPr>
        <p:spPr/>
        <p:txBody>
          <a:bodyPr/>
          <a:lstStyle/>
          <a:p>
            <a:r>
              <a:rPr lang="en-GB" dirty="0"/>
              <a:t>Veracity</a:t>
            </a:r>
          </a:p>
        </p:txBody>
      </p:sp>
    </p:spTree>
    <p:extLst>
      <p:ext uri="{BB962C8B-B14F-4D97-AF65-F5344CB8AC3E}">
        <p14:creationId xmlns:p14="http://schemas.microsoft.com/office/powerpoint/2010/main" val="591213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4000" y="1544760"/>
            <a:ext cx="7958996" cy="877440"/>
          </a:xfrm>
        </p:spPr>
        <p:txBody>
          <a:bodyPr/>
          <a:lstStyle/>
          <a:p>
            <a:pPr>
              <a:lnSpc>
                <a:spcPct val="120000"/>
              </a:lnSpc>
            </a:pPr>
            <a:r>
              <a:rPr lang="en-US" dirty="0"/>
              <a:t>Many Mappers can run in parallel. Say our input file was even larger, other Mappers may run on another node.</a:t>
            </a:r>
          </a:p>
        </p:txBody>
      </p:sp>
      <p:sp>
        <p:nvSpPr>
          <p:cNvPr id="6" name="Title 5"/>
          <p:cNvSpPr>
            <a:spLocks noGrp="1"/>
          </p:cNvSpPr>
          <p:nvPr>
            <p:ph type="title"/>
          </p:nvPr>
        </p:nvSpPr>
        <p:spPr/>
        <p:txBody>
          <a:bodyPr>
            <a:normAutofit/>
          </a:bodyPr>
          <a:lstStyle/>
          <a:p>
            <a:r>
              <a:rPr lang="en-US" dirty="0"/>
              <a:t>Example : Word Count</a:t>
            </a:r>
          </a:p>
        </p:txBody>
      </p:sp>
      <p:sp>
        <p:nvSpPr>
          <p:cNvPr id="2" name="Rectangle 1"/>
          <p:cNvSpPr/>
          <p:nvPr/>
        </p:nvSpPr>
        <p:spPr>
          <a:xfrm>
            <a:off x="611511" y="3786156"/>
            <a:ext cx="3069093" cy="1152309"/>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500" dirty="0">
                <a:solidFill>
                  <a:schemeClr val="tx1"/>
                </a:solidFill>
              </a:rPr>
              <a:t>the cat sat on the mat</a:t>
            </a:r>
          </a:p>
          <a:p>
            <a:r>
              <a:rPr lang="en-GB" sz="1500" dirty="0">
                <a:solidFill>
                  <a:schemeClr val="tx1"/>
                </a:solidFill>
              </a:rPr>
              <a:t>the antelope sat on the seat</a:t>
            </a:r>
          </a:p>
          <a:p>
            <a:r>
              <a:rPr lang="en-GB" sz="1500" dirty="0">
                <a:solidFill>
                  <a:schemeClr val="tx1"/>
                </a:solidFill>
              </a:rPr>
              <a:t>the person drove the vehicle to get the package</a:t>
            </a:r>
          </a:p>
        </p:txBody>
      </p:sp>
      <p:sp>
        <p:nvSpPr>
          <p:cNvPr id="8" name="TextBox 7"/>
          <p:cNvSpPr txBox="1"/>
          <p:nvPr/>
        </p:nvSpPr>
        <p:spPr>
          <a:xfrm>
            <a:off x="666486" y="3274707"/>
            <a:ext cx="1955321" cy="364592"/>
          </a:xfrm>
          <a:prstGeom prst="rect">
            <a:avLst/>
          </a:prstGeom>
          <a:noFill/>
        </p:spPr>
        <p:txBody>
          <a:bodyPr wrap="square" lIns="117226" tIns="58613" rIns="117226" bIns="58613" rtlCol="0">
            <a:spAutoFit/>
          </a:bodyPr>
          <a:lstStyle/>
          <a:p>
            <a:r>
              <a:rPr lang="en-GB" sz="1600" b="1" dirty="0">
                <a:solidFill>
                  <a:srgbClr val="F08300"/>
                </a:solidFill>
              </a:rPr>
              <a:t>Input Data</a:t>
            </a:r>
          </a:p>
        </p:txBody>
      </p:sp>
      <p:sp>
        <p:nvSpPr>
          <p:cNvPr id="12" name="Left Brace 11"/>
          <p:cNvSpPr/>
          <p:nvPr/>
        </p:nvSpPr>
        <p:spPr>
          <a:xfrm>
            <a:off x="3910642" y="2738439"/>
            <a:ext cx="345057" cy="291358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lIns="117226" tIns="58613" rIns="117226" bIns="58613" rtlCol="0" anchor="ctr"/>
          <a:lstStyle/>
          <a:p>
            <a:pPr algn="ctr"/>
            <a:endParaRPr lang="en-GB"/>
          </a:p>
        </p:txBody>
      </p:sp>
      <p:sp>
        <p:nvSpPr>
          <p:cNvPr id="13" name="Rectangle 12"/>
          <p:cNvSpPr/>
          <p:nvPr/>
        </p:nvSpPr>
        <p:spPr>
          <a:xfrm>
            <a:off x="4267196" y="2955283"/>
            <a:ext cx="3555483" cy="673405"/>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500" dirty="0">
                <a:solidFill>
                  <a:schemeClr val="tx1"/>
                </a:solidFill>
              </a:rPr>
              <a:t>the cat sat on the mat</a:t>
            </a:r>
          </a:p>
          <a:p>
            <a:r>
              <a:rPr lang="en-GB" sz="1500" dirty="0">
                <a:solidFill>
                  <a:schemeClr val="tx1"/>
                </a:solidFill>
              </a:rPr>
              <a:t>the antelope sat on the seat</a:t>
            </a:r>
          </a:p>
        </p:txBody>
      </p:sp>
      <p:sp>
        <p:nvSpPr>
          <p:cNvPr id="14" name="Rectangle 13"/>
          <p:cNvSpPr/>
          <p:nvPr/>
        </p:nvSpPr>
        <p:spPr>
          <a:xfrm>
            <a:off x="4267196" y="4676945"/>
            <a:ext cx="3555483" cy="73426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500" dirty="0">
                <a:solidFill>
                  <a:schemeClr val="tx1"/>
                </a:solidFill>
              </a:rPr>
              <a:t>the person drove the vehicle to get the package</a:t>
            </a:r>
          </a:p>
        </p:txBody>
      </p:sp>
      <p:sp>
        <p:nvSpPr>
          <p:cNvPr id="15" name="TextBox 14"/>
          <p:cNvSpPr txBox="1"/>
          <p:nvPr/>
        </p:nvSpPr>
        <p:spPr>
          <a:xfrm>
            <a:off x="4458804" y="2516841"/>
            <a:ext cx="1316271" cy="364592"/>
          </a:xfrm>
          <a:prstGeom prst="rect">
            <a:avLst/>
          </a:prstGeom>
          <a:noFill/>
        </p:spPr>
        <p:txBody>
          <a:bodyPr wrap="square" lIns="117226" tIns="58613" rIns="117226" bIns="58613" rtlCol="0">
            <a:spAutoFit/>
          </a:bodyPr>
          <a:lstStyle/>
          <a:p>
            <a:r>
              <a:rPr lang="en-GB" sz="1600" b="1" dirty="0">
                <a:solidFill>
                  <a:srgbClr val="F08300"/>
                </a:solidFill>
              </a:rPr>
              <a:t>Node 1</a:t>
            </a:r>
          </a:p>
        </p:txBody>
      </p:sp>
      <p:sp>
        <p:nvSpPr>
          <p:cNvPr id="16" name="TextBox 15"/>
          <p:cNvSpPr txBox="1"/>
          <p:nvPr/>
        </p:nvSpPr>
        <p:spPr>
          <a:xfrm>
            <a:off x="4482323" y="4250453"/>
            <a:ext cx="1316271" cy="364592"/>
          </a:xfrm>
          <a:prstGeom prst="rect">
            <a:avLst/>
          </a:prstGeom>
          <a:noFill/>
        </p:spPr>
        <p:txBody>
          <a:bodyPr wrap="square" lIns="117226" tIns="58613" rIns="117226" bIns="58613" rtlCol="0">
            <a:spAutoFit/>
          </a:bodyPr>
          <a:lstStyle/>
          <a:p>
            <a:r>
              <a:rPr lang="en-GB" sz="1600" b="1" dirty="0">
                <a:solidFill>
                  <a:srgbClr val="F08300"/>
                </a:solidFill>
              </a:rPr>
              <a:t>Node 2</a:t>
            </a:r>
          </a:p>
        </p:txBody>
      </p:sp>
      <p:sp>
        <p:nvSpPr>
          <p:cNvPr id="18" name="Rectangle 17"/>
          <p:cNvSpPr/>
          <p:nvPr/>
        </p:nvSpPr>
        <p:spPr>
          <a:xfrm>
            <a:off x="9205348" y="2068722"/>
            <a:ext cx="2272141" cy="991832"/>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500" dirty="0">
                <a:solidFill>
                  <a:schemeClr val="tx1"/>
                </a:solidFill>
              </a:rPr>
              <a:t>The	1</a:t>
            </a:r>
          </a:p>
          <a:p>
            <a:r>
              <a:rPr lang="en-GB" sz="1500" dirty="0">
                <a:solidFill>
                  <a:schemeClr val="tx1"/>
                </a:solidFill>
              </a:rPr>
              <a:t>Cat	1</a:t>
            </a:r>
          </a:p>
          <a:p>
            <a:r>
              <a:rPr lang="en-GB" sz="1500" dirty="0">
                <a:solidFill>
                  <a:schemeClr val="tx1"/>
                </a:solidFill>
              </a:rPr>
              <a:t>Sat	1</a:t>
            </a:r>
          </a:p>
          <a:p>
            <a:r>
              <a:rPr lang="en-GB" sz="1500" dirty="0">
                <a:solidFill>
                  <a:schemeClr val="tx1"/>
                </a:solidFill>
              </a:rPr>
              <a:t>…</a:t>
            </a:r>
          </a:p>
        </p:txBody>
      </p:sp>
      <p:sp>
        <p:nvSpPr>
          <p:cNvPr id="19" name="Rectangle 18"/>
          <p:cNvSpPr/>
          <p:nvPr/>
        </p:nvSpPr>
        <p:spPr>
          <a:xfrm>
            <a:off x="9206743" y="3054958"/>
            <a:ext cx="2272141" cy="102361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500" dirty="0">
                <a:solidFill>
                  <a:schemeClr val="tx1"/>
                </a:solidFill>
              </a:rPr>
              <a:t>The	1</a:t>
            </a:r>
          </a:p>
          <a:p>
            <a:r>
              <a:rPr lang="en-GB" sz="1500" dirty="0">
                <a:solidFill>
                  <a:schemeClr val="tx1"/>
                </a:solidFill>
              </a:rPr>
              <a:t>Antelope	1</a:t>
            </a:r>
          </a:p>
          <a:p>
            <a:r>
              <a:rPr lang="en-GB" sz="1500" dirty="0">
                <a:solidFill>
                  <a:schemeClr val="tx1"/>
                </a:solidFill>
              </a:rPr>
              <a:t>Sat	1</a:t>
            </a:r>
          </a:p>
          <a:p>
            <a:r>
              <a:rPr lang="en-GB" sz="1500" dirty="0">
                <a:solidFill>
                  <a:schemeClr val="tx1"/>
                </a:solidFill>
              </a:rPr>
              <a:t>…</a:t>
            </a:r>
          </a:p>
        </p:txBody>
      </p:sp>
      <p:cxnSp>
        <p:nvCxnSpPr>
          <p:cNvPr id="21" name="Straight Arrow Connector 20"/>
          <p:cNvCxnSpPr>
            <a:stCxn id="13" idx="3"/>
          </p:cNvCxnSpPr>
          <p:nvPr/>
        </p:nvCxnSpPr>
        <p:spPr>
          <a:xfrm flipV="1">
            <a:off x="7822679" y="3291985"/>
            <a:ext cx="1382669" cy="1"/>
          </a:xfrm>
          <a:prstGeom prst="straightConnector1">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8070064" y="2838953"/>
            <a:ext cx="1049199" cy="364592"/>
          </a:xfrm>
          <a:prstGeom prst="rect">
            <a:avLst/>
          </a:prstGeom>
          <a:noFill/>
        </p:spPr>
        <p:txBody>
          <a:bodyPr wrap="square" lIns="117226" tIns="58613" rIns="117226" bIns="58613" rtlCol="0">
            <a:spAutoFit/>
          </a:bodyPr>
          <a:lstStyle/>
          <a:p>
            <a:r>
              <a:rPr lang="en-GB" sz="1600" b="1" dirty="0">
                <a:solidFill>
                  <a:srgbClr val="7713B2"/>
                </a:solidFill>
              </a:rPr>
              <a:t>Map</a:t>
            </a:r>
          </a:p>
        </p:txBody>
      </p:sp>
      <p:sp>
        <p:nvSpPr>
          <p:cNvPr id="23" name="Rectangle 22"/>
          <p:cNvSpPr/>
          <p:nvPr/>
        </p:nvSpPr>
        <p:spPr>
          <a:xfrm>
            <a:off x="9206743" y="4577921"/>
            <a:ext cx="2272141" cy="179505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500" dirty="0">
                <a:solidFill>
                  <a:schemeClr val="tx1"/>
                </a:solidFill>
              </a:rPr>
              <a:t>The	1</a:t>
            </a:r>
          </a:p>
          <a:p>
            <a:r>
              <a:rPr lang="en-GB" sz="1500" dirty="0">
                <a:solidFill>
                  <a:schemeClr val="tx1"/>
                </a:solidFill>
              </a:rPr>
              <a:t>Person	1</a:t>
            </a:r>
          </a:p>
          <a:p>
            <a:r>
              <a:rPr lang="en-GB" sz="1500" dirty="0">
                <a:solidFill>
                  <a:schemeClr val="tx1"/>
                </a:solidFill>
              </a:rPr>
              <a:t>Drove	1</a:t>
            </a:r>
          </a:p>
          <a:p>
            <a:r>
              <a:rPr lang="en-GB" sz="1500" dirty="0">
                <a:solidFill>
                  <a:schemeClr val="tx1"/>
                </a:solidFill>
              </a:rPr>
              <a:t>…</a:t>
            </a:r>
          </a:p>
        </p:txBody>
      </p:sp>
      <p:cxnSp>
        <p:nvCxnSpPr>
          <p:cNvPr id="24" name="Straight Arrow Connector 23"/>
          <p:cNvCxnSpPr/>
          <p:nvPr/>
        </p:nvCxnSpPr>
        <p:spPr>
          <a:xfrm flipV="1">
            <a:off x="7818844" y="5089729"/>
            <a:ext cx="1382669" cy="1"/>
          </a:xfrm>
          <a:prstGeom prst="straightConnector1">
            <a:avLst/>
          </a:prstGeom>
          <a:ln w="57150" cmpd="sng">
            <a:solidFill>
              <a:srgbClr val="4591CE"/>
            </a:solidFill>
            <a:tailEnd type="triangle"/>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8089234" y="4636697"/>
            <a:ext cx="1049199" cy="364592"/>
          </a:xfrm>
          <a:prstGeom prst="rect">
            <a:avLst/>
          </a:prstGeom>
          <a:noFill/>
        </p:spPr>
        <p:txBody>
          <a:bodyPr wrap="square" lIns="117226" tIns="58613" rIns="117226" bIns="58613" rtlCol="0">
            <a:spAutoFit/>
          </a:bodyPr>
          <a:lstStyle/>
          <a:p>
            <a:r>
              <a:rPr lang="en-GB" sz="1600" b="1" dirty="0">
                <a:solidFill>
                  <a:srgbClr val="7713B2"/>
                </a:solidFill>
              </a:rPr>
              <a:t>Map</a:t>
            </a:r>
          </a:p>
        </p:txBody>
      </p:sp>
    </p:spTree>
    <p:extLst>
      <p:ext uri="{BB962C8B-B14F-4D97-AF65-F5344CB8AC3E}">
        <p14:creationId xmlns:p14="http://schemas.microsoft.com/office/powerpoint/2010/main" val="36108954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 Word Count</a:t>
            </a:r>
          </a:p>
        </p:txBody>
      </p:sp>
      <p:sp>
        <p:nvSpPr>
          <p:cNvPr id="26" name="Rectangle 25"/>
          <p:cNvSpPr/>
          <p:nvPr/>
        </p:nvSpPr>
        <p:spPr>
          <a:xfrm>
            <a:off x="2251351" y="1793788"/>
            <a:ext cx="2479860" cy="210995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20000"/>
              </a:lnSpc>
            </a:pPr>
            <a:r>
              <a:rPr lang="en-GB" sz="1600" dirty="0">
                <a:solidFill>
                  <a:schemeClr val="tx1"/>
                </a:solidFill>
              </a:rPr>
              <a:t>The	1</a:t>
            </a:r>
          </a:p>
          <a:p>
            <a:pPr>
              <a:lnSpc>
                <a:spcPct val="120000"/>
              </a:lnSpc>
            </a:pPr>
            <a:r>
              <a:rPr lang="en-GB" sz="1600" dirty="0">
                <a:solidFill>
                  <a:schemeClr val="tx1"/>
                </a:solidFill>
              </a:rPr>
              <a:t>Cat	1</a:t>
            </a:r>
          </a:p>
          <a:p>
            <a:pPr>
              <a:lnSpc>
                <a:spcPct val="120000"/>
              </a:lnSpc>
            </a:pPr>
            <a:r>
              <a:rPr lang="en-GB" sz="1600" dirty="0">
                <a:solidFill>
                  <a:schemeClr val="tx1"/>
                </a:solidFill>
              </a:rPr>
              <a:t>Sat	1</a:t>
            </a:r>
          </a:p>
          <a:p>
            <a:pPr>
              <a:lnSpc>
                <a:spcPct val="120000"/>
              </a:lnSpc>
            </a:pPr>
            <a:r>
              <a:rPr lang="en-GB" sz="1600" dirty="0">
                <a:solidFill>
                  <a:schemeClr val="tx1"/>
                </a:solidFill>
              </a:rPr>
              <a:t>On	1</a:t>
            </a:r>
          </a:p>
          <a:p>
            <a:pPr>
              <a:lnSpc>
                <a:spcPct val="120000"/>
              </a:lnSpc>
            </a:pPr>
            <a:r>
              <a:rPr lang="en-GB" sz="1600" dirty="0">
                <a:solidFill>
                  <a:schemeClr val="tx1"/>
                </a:solidFill>
              </a:rPr>
              <a:t>The	1</a:t>
            </a:r>
          </a:p>
          <a:p>
            <a:pPr>
              <a:lnSpc>
                <a:spcPct val="120000"/>
              </a:lnSpc>
            </a:pPr>
            <a:r>
              <a:rPr lang="en-GB" sz="1600" dirty="0">
                <a:solidFill>
                  <a:schemeClr val="tx1"/>
                </a:solidFill>
              </a:rPr>
              <a:t>Mat	1</a:t>
            </a:r>
          </a:p>
        </p:txBody>
      </p:sp>
      <p:sp>
        <p:nvSpPr>
          <p:cNvPr id="27" name="Rectangle 26"/>
          <p:cNvSpPr/>
          <p:nvPr/>
        </p:nvSpPr>
        <p:spPr>
          <a:xfrm>
            <a:off x="2251350" y="4091871"/>
            <a:ext cx="2479860" cy="202242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20000"/>
              </a:lnSpc>
            </a:pPr>
            <a:r>
              <a:rPr lang="en-GB" sz="1600" dirty="0">
                <a:solidFill>
                  <a:schemeClr val="tx1"/>
                </a:solidFill>
              </a:rPr>
              <a:t>the		1</a:t>
            </a:r>
          </a:p>
          <a:p>
            <a:pPr>
              <a:lnSpc>
                <a:spcPct val="120000"/>
              </a:lnSpc>
            </a:pPr>
            <a:r>
              <a:rPr lang="en-GB" sz="1600" dirty="0">
                <a:solidFill>
                  <a:schemeClr val="tx1"/>
                </a:solidFill>
              </a:rPr>
              <a:t>antelope		1</a:t>
            </a:r>
          </a:p>
          <a:p>
            <a:pPr>
              <a:lnSpc>
                <a:spcPct val="120000"/>
              </a:lnSpc>
            </a:pPr>
            <a:r>
              <a:rPr lang="en-GB" sz="1600" dirty="0">
                <a:solidFill>
                  <a:schemeClr val="tx1"/>
                </a:solidFill>
              </a:rPr>
              <a:t>sat		1</a:t>
            </a:r>
          </a:p>
          <a:p>
            <a:pPr>
              <a:lnSpc>
                <a:spcPct val="120000"/>
              </a:lnSpc>
            </a:pPr>
            <a:r>
              <a:rPr lang="en-GB" sz="1600" dirty="0">
                <a:solidFill>
                  <a:schemeClr val="tx1"/>
                </a:solidFill>
              </a:rPr>
              <a:t>on		1</a:t>
            </a:r>
          </a:p>
          <a:p>
            <a:pPr>
              <a:lnSpc>
                <a:spcPct val="120000"/>
              </a:lnSpc>
            </a:pPr>
            <a:r>
              <a:rPr lang="en-GB" sz="1600" dirty="0">
                <a:solidFill>
                  <a:schemeClr val="tx1"/>
                </a:solidFill>
              </a:rPr>
              <a:t>the		1</a:t>
            </a:r>
          </a:p>
          <a:p>
            <a:pPr>
              <a:lnSpc>
                <a:spcPct val="120000"/>
              </a:lnSpc>
            </a:pPr>
            <a:r>
              <a:rPr lang="en-GB" sz="1600" dirty="0">
                <a:solidFill>
                  <a:schemeClr val="tx1"/>
                </a:solidFill>
              </a:rPr>
              <a:t>seat		1</a:t>
            </a:r>
          </a:p>
        </p:txBody>
      </p:sp>
      <p:sp>
        <p:nvSpPr>
          <p:cNvPr id="28" name="Quad Arrow 27"/>
          <p:cNvSpPr/>
          <p:nvPr/>
        </p:nvSpPr>
        <p:spPr>
          <a:xfrm>
            <a:off x="4983563" y="2929587"/>
            <a:ext cx="2300377" cy="2031066"/>
          </a:xfrm>
          <a:prstGeom prst="quadArrow">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800" dirty="0"/>
              <a:t>Shuffle &amp; Sort</a:t>
            </a:r>
          </a:p>
        </p:txBody>
      </p:sp>
      <p:sp>
        <p:nvSpPr>
          <p:cNvPr id="29" name="Rectangle 28"/>
          <p:cNvSpPr/>
          <p:nvPr/>
        </p:nvSpPr>
        <p:spPr>
          <a:xfrm>
            <a:off x="7536291" y="2605395"/>
            <a:ext cx="3290231" cy="2591753"/>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20000"/>
              </a:lnSpc>
            </a:pPr>
            <a:r>
              <a:rPr lang="en-GB" sz="1600" dirty="0">
                <a:solidFill>
                  <a:schemeClr val="tx1"/>
                </a:solidFill>
              </a:rPr>
              <a:t>antelope	1</a:t>
            </a:r>
          </a:p>
          <a:p>
            <a:pPr>
              <a:lnSpc>
                <a:spcPct val="120000"/>
              </a:lnSpc>
            </a:pPr>
            <a:r>
              <a:rPr lang="en-GB" sz="1600" dirty="0">
                <a:solidFill>
                  <a:schemeClr val="tx1"/>
                </a:solidFill>
              </a:rPr>
              <a:t>cat		1</a:t>
            </a:r>
          </a:p>
          <a:p>
            <a:pPr>
              <a:lnSpc>
                <a:spcPct val="120000"/>
              </a:lnSpc>
            </a:pPr>
            <a:r>
              <a:rPr lang="en-GB" sz="1600" dirty="0">
                <a:solidFill>
                  <a:schemeClr val="tx1"/>
                </a:solidFill>
              </a:rPr>
              <a:t>mat		1</a:t>
            </a:r>
          </a:p>
          <a:p>
            <a:pPr>
              <a:lnSpc>
                <a:spcPct val="120000"/>
              </a:lnSpc>
            </a:pPr>
            <a:r>
              <a:rPr lang="en-GB" sz="1600" dirty="0">
                <a:solidFill>
                  <a:schemeClr val="tx1"/>
                </a:solidFill>
              </a:rPr>
              <a:t>on		1,1</a:t>
            </a:r>
          </a:p>
          <a:p>
            <a:pPr>
              <a:lnSpc>
                <a:spcPct val="120000"/>
              </a:lnSpc>
            </a:pPr>
            <a:r>
              <a:rPr lang="en-GB" sz="1600" dirty="0">
                <a:solidFill>
                  <a:schemeClr val="tx1"/>
                </a:solidFill>
              </a:rPr>
              <a:t>sat		1,1</a:t>
            </a:r>
          </a:p>
          <a:p>
            <a:pPr>
              <a:lnSpc>
                <a:spcPct val="120000"/>
              </a:lnSpc>
            </a:pPr>
            <a:r>
              <a:rPr lang="en-GB" sz="1600" dirty="0">
                <a:solidFill>
                  <a:schemeClr val="tx1"/>
                </a:solidFill>
              </a:rPr>
              <a:t>seat		1</a:t>
            </a:r>
          </a:p>
          <a:p>
            <a:pPr>
              <a:lnSpc>
                <a:spcPct val="120000"/>
              </a:lnSpc>
            </a:pPr>
            <a:r>
              <a:rPr lang="en-GB" sz="1600" dirty="0">
                <a:solidFill>
                  <a:schemeClr val="tx1"/>
                </a:solidFill>
              </a:rPr>
              <a:t>the		1,1,1,1</a:t>
            </a:r>
          </a:p>
        </p:txBody>
      </p:sp>
      <p:sp>
        <p:nvSpPr>
          <p:cNvPr id="9" name="TextBox 8"/>
          <p:cNvSpPr txBox="1"/>
          <p:nvPr/>
        </p:nvSpPr>
        <p:spPr>
          <a:xfrm>
            <a:off x="953899" y="3659153"/>
            <a:ext cx="1403231" cy="364592"/>
          </a:xfrm>
          <a:prstGeom prst="rect">
            <a:avLst/>
          </a:prstGeom>
          <a:noFill/>
        </p:spPr>
        <p:txBody>
          <a:bodyPr wrap="square" lIns="117226" tIns="58613" rIns="117226" bIns="58613" rtlCol="0">
            <a:spAutoFit/>
          </a:bodyPr>
          <a:lstStyle/>
          <a:p>
            <a:r>
              <a:rPr lang="en-GB" sz="1600" b="1" dirty="0">
                <a:solidFill>
                  <a:srgbClr val="F08300"/>
                </a:solidFill>
              </a:rPr>
              <a:t>Node 1</a:t>
            </a:r>
          </a:p>
        </p:txBody>
      </p:sp>
    </p:spTree>
    <p:extLst>
      <p:ext uri="{BB962C8B-B14F-4D97-AF65-F5344CB8AC3E}">
        <p14:creationId xmlns:p14="http://schemas.microsoft.com/office/powerpoint/2010/main" val="3272989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 Word Count</a:t>
            </a:r>
          </a:p>
        </p:txBody>
      </p:sp>
      <p:sp>
        <p:nvSpPr>
          <p:cNvPr id="26" name="Rectangle 25"/>
          <p:cNvSpPr/>
          <p:nvPr/>
        </p:nvSpPr>
        <p:spPr>
          <a:xfrm>
            <a:off x="2674190" y="2069451"/>
            <a:ext cx="1959182" cy="3245279"/>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30000"/>
              </a:lnSpc>
            </a:pPr>
            <a:r>
              <a:rPr lang="en-GB" sz="1600" dirty="0">
                <a:solidFill>
                  <a:schemeClr val="tx1"/>
                </a:solidFill>
              </a:rPr>
              <a:t>The	1</a:t>
            </a:r>
          </a:p>
          <a:p>
            <a:pPr>
              <a:lnSpc>
                <a:spcPct val="130000"/>
              </a:lnSpc>
            </a:pPr>
            <a:r>
              <a:rPr lang="en-GB" sz="1600" dirty="0">
                <a:solidFill>
                  <a:schemeClr val="tx1"/>
                </a:solidFill>
              </a:rPr>
              <a:t>Person	1</a:t>
            </a:r>
          </a:p>
          <a:p>
            <a:pPr>
              <a:lnSpc>
                <a:spcPct val="130000"/>
              </a:lnSpc>
            </a:pPr>
            <a:r>
              <a:rPr lang="en-GB" sz="1600" dirty="0">
                <a:solidFill>
                  <a:schemeClr val="tx1"/>
                </a:solidFill>
              </a:rPr>
              <a:t>Drove	1</a:t>
            </a:r>
          </a:p>
          <a:p>
            <a:pPr>
              <a:lnSpc>
                <a:spcPct val="130000"/>
              </a:lnSpc>
            </a:pPr>
            <a:r>
              <a:rPr lang="en-GB" sz="1600" dirty="0">
                <a:solidFill>
                  <a:schemeClr val="tx1"/>
                </a:solidFill>
              </a:rPr>
              <a:t>The	1</a:t>
            </a:r>
          </a:p>
          <a:p>
            <a:pPr>
              <a:lnSpc>
                <a:spcPct val="130000"/>
              </a:lnSpc>
            </a:pPr>
            <a:r>
              <a:rPr lang="en-GB" sz="1600" dirty="0">
                <a:solidFill>
                  <a:schemeClr val="tx1"/>
                </a:solidFill>
              </a:rPr>
              <a:t>Vehicle	1</a:t>
            </a:r>
          </a:p>
          <a:p>
            <a:pPr>
              <a:lnSpc>
                <a:spcPct val="130000"/>
              </a:lnSpc>
            </a:pPr>
            <a:r>
              <a:rPr lang="en-GB" sz="1600" dirty="0">
                <a:solidFill>
                  <a:schemeClr val="tx1"/>
                </a:solidFill>
              </a:rPr>
              <a:t>To	1</a:t>
            </a:r>
          </a:p>
          <a:p>
            <a:pPr>
              <a:lnSpc>
                <a:spcPct val="130000"/>
              </a:lnSpc>
            </a:pPr>
            <a:r>
              <a:rPr lang="en-GB" sz="1600" dirty="0">
                <a:solidFill>
                  <a:schemeClr val="tx1"/>
                </a:solidFill>
              </a:rPr>
              <a:t>Get	1</a:t>
            </a:r>
          </a:p>
          <a:p>
            <a:pPr>
              <a:lnSpc>
                <a:spcPct val="130000"/>
              </a:lnSpc>
            </a:pPr>
            <a:r>
              <a:rPr lang="en-GB" sz="1600" dirty="0">
                <a:solidFill>
                  <a:schemeClr val="tx1"/>
                </a:solidFill>
              </a:rPr>
              <a:t>The	1</a:t>
            </a:r>
          </a:p>
          <a:p>
            <a:pPr>
              <a:lnSpc>
                <a:spcPct val="130000"/>
              </a:lnSpc>
            </a:pPr>
            <a:r>
              <a:rPr lang="en-GB" sz="1600" dirty="0">
                <a:solidFill>
                  <a:schemeClr val="tx1"/>
                </a:solidFill>
              </a:rPr>
              <a:t>Package	1</a:t>
            </a:r>
          </a:p>
          <a:p>
            <a:pPr>
              <a:lnSpc>
                <a:spcPct val="130000"/>
              </a:lnSpc>
            </a:pPr>
            <a:endParaRPr lang="en-GB" sz="1600" dirty="0">
              <a:solidFill>
                <a:schemeClr val="tx1"/>
              </a:solidFill>
            </a:endParaRPr>
          </a:p>
        </p:txBody>
      </p:sp>
      <p:sp>
        <p:nvSpPr>
          <p:cNvPr id="28" name="Quad Arrow 27"/>
          <p:cNvSpPr/>
          <p:nvPr/>
        </p:nvSpPr>
        <p:spPr>
          <a:xfrm>
            <a:off x="4945812" y="2413467"/>
            <a:ext cx="2300377" cy="2031066"/>
          </a:xfrm>
          <a:prstGeom prst="quadArrow">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800" dirty="0"/>
              <a:t>Shuffle &amp; Sort</a:t>
            </a:r>
          </a:p>
        </p:txBody>
      </p:sp>
      <p:sp>
        <p:nvSpPr>
          <p:cNvPr id="29" name="Rectangle 28"/>
          <p:cNvSpPr/>
          <p:nvPr/>
        </p:nvSpPr>
        <p:spPr>
          <a:xfrm>
            <a:off x="7465219" y="2237569"/>
            <a:ext cx="2036722" cy="2850325"/>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30000"/>
              </a:lnSpc>
            </a:pPr>
            <a:r>
              <a:rPr lang="en-GB" sz="1600" dirty="0">
                <a:solidFill>
                  <a:schemeClr val="tx1"/>
                </a:solidFill>
              </a:rPr>
              <a:t>Drove	1</a:t>
            </a:r>
          </a:p>
          <a:p>
            <a:pPr>
              <a:lnSpc>
                <a:spcPct val="130000"/>
              </a:lnSpc>
            </a:pPr>
            <a:r>
              <a:rPr lang="en-GB" sz="1600" dirty="0">
                <a:solidFill>
                  <a:schemeClr val="tx1"/>
                </a:solidFill>
              </a:rPr>
              <a:t>Vehicle	1</a:t>
            </a:r>
          </a:p>
          <a:p>
            <a:pPr>
              <a:lnSpc>
                <a:spcPct val="130000"/>
              </a:lnSpc>
            </a:pPr>
            <a:r>
              <a:rPr lang="en-GB" sz="1600" dirty="0">
                <a:solidFill>
                  <a:schemeClr val="tx1"/>
                </a:solidFill>
              </a:rPr>
              <a:t>Get	1</a:t>
            </a:r>
          </a:p>
          <a:p>
            <a:pPr>
              <a:lnSpc>
                <a:spcPct val="130000"/>
              </a:lnSpc>
            </a:pPr>
            <a:r>
              <a:rPr lang="en-GB" sz="1600" dirty="0">
                <a:solidFill>
                  <a:schemeClr val="tx1"/>
                </a:solidFill>
              </a:rPr>
              <a:t>package	1</a:t>
            </a:r>
          </a:p>
          <a:p>
            <a:pPr>
              <a:lnSpc>
                <a:spcPct val="130000"/>
              </a:lnSpc>
            </a:pPr>
            <a:r>
              <a:rPr lang="en-GB" sz="1600" dirty="0">
                <a:solidFill>
                  <a:schemeClr val="tx1"/>
                </a:solidFill>
              </a:rPr>
              <a:t>Person	1</a:t>
            </a:r>
          </a:p>
          <a:p>
            <a:pPr>
              <a:lnSpc>
                <a:spcPct val="130000"/>
              </a:lnSpc>
            </a:pPr>
            <a:r>
              <a:rPr lang="en-GB" sz="1600" dirty="0">
                <a:solidFill>
                  <a:schemeClr val="tx1"/>
                </a:solidFill>
              </a:rPr>
              <a:t>The	1,1,1</a:t>
            </a:r>
          </a:p>
          <a:p>
            <a:pPr>
              <a:lnSpc>
                <a:spcPct val="130000"/>
              </a:lnSpc>
            </a:pPr>
            <a:r>
              <a:rPr lang="en-GB" sz="1600" dirty="0">
                <a:solidFill>
                  <a:schemeClr val="tx1"/>
                </a:solidFill>
              </a:rPr>
              <a:t>To	1</a:t>
            </a:r>
          </a:p>
        </p:txBody>
      </p:sp>
      <p:sp>
        <p:nvSpPr>
          <p:cNvPr id="9" name="TextBox 8"/>
          <p:cNvSpPr txBox="1"/>
          <p:nvPr/>
        </p:nvSpPr>
        <p:spPr>
          <a:xfrm>
            <a:off x="1142056" y="3471022"/>
            <a:ext cx="1403231" cy="364592"/>
          </a:xfrm>
          <a:prstGeom prst="rect">
            <a:avLst/>
          </a:prstGeom>
          <a:noFill/>
        </p:spPr>
        <p:txBody>
          <a:bodyPr wrap="square" lIns="117226" tIns="58613" rIns="117226" bIns="58613" rtlCol="0">
            <a:spAutoFit/>
          </a:bodyPr>
          <a:lstStyle/>
          <a:p>
            <a:r>
              <a:rPr lang="en-GB" sz="1600" b="1" dirty="0">
                <a:solidFill>
                  <a:srgbClr val="F08300"/>
                </a:solidFill>
              </a:rPr>
              <a:t>Node 2</a:t>
            </a:r>
          </a:p>
        </p:txBody>
      </p:sp>
    </p:spTree>
    <p:extLst>
      <p:ext uri="{BB962C8B-B14F-4D97-AF65-F5344CB8AC3E}">
        <p14:creationId xmlns:p14="http://schemas.microsoft.com/office/powerpoint/2010/main" val="28748341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 Word Count</a:t>
            </a:r>
          </a:p>
        </p:txBody>
      </p:sp>
      <p:sp>
        <p:nvSpPr>
          <p:cNvPr id="28" name="Quad Arrow 27"/>
          <p:cNvSpPr/>
          <p:nvPr/>
        </p:nvSpPr>
        <p:spPr>
          <a:xfrm>
            <a:off x="4781175" y="2954347"/>
            <a:ext cx="2300377" cy="2031066"/>
          </a:xfrm>
          <a:prstGeom prst="quadArrow">
            <a:avLst/>
          </a:prstGeom>
        </p:spPr>
        <p:style>
          <a:lnRef idx="3">
            <a:schemeClr val="lt1"/>
          </a:lnRef>
          <a:fillRef idx="1">
            <a:schemeClr val="accent1"/>
          </a:fillRef>
          <a:effectRef idx="1">
            <a:schemeClr val="accent1"/>
          </a:effectRef>
          <a:fontRef idx="minor">
            <a:schemeClr val="lt1"/>
          </a:fontRef>
        </p:style>
        <p:txBody>
          <a:bodyPr lIns="117226" tIns="58613" rIns="117226" bIns="58613" rtlCol="0" anchor="ctr"/>
          <a:lstStyle/>
          <a:p>
            <a:pPr algn="ctr"/>
            <a:r>
              <a:rPr lang="en-GB" sz="1800" dirty="0"/>
              <a:t>Shuffle &amp; Sort</a:t>
            </a:r>
          </a:p>
        </p:txBody>
      </p:sp>
      <p:sp>
        <p:nvSpPr>
          <p:cNvPr id="29" name="Rectangle 28"/>
          <p:cNvSpPr/>
          <p:nvPr/>
        </p:nvSpPr>
        <p:spPr>
          <a:xfrm>
            <a:off x="1516823" y="4087971"/>
            <a:ext cx="3058099" cy="1979287"/>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Drove	1</a:t>
            </a:r>
          </a:p>
          <a:p>
            <a:r>
              <a:rPr lang="en-GB" sz="1600" dirty="0">
                <a:solidFill>
                  <a:schemeClr val="tx1"/>
                </a:solidFill>
              </a:rPr>
              <a:t>Vehicle	1</a:t>
            </a:r>
          </a:p>
          <a:p>
            <a:r>
              <a:rPr lang="en-GB" sz="1600" dirty="0">
                <a:solidFill>
                  <a:schemeClr val="tx1"/>
                </a:solidFill>
              </a:rPr>
              <a:t>Get	1</a:t>
            </a:r>
          </a:p>
          <a:p>
            <a:r>
              <a:rPr lang="en-GB" sz="1600" dirty="0">
                <a:solidFill>
                  <a:schemeClr val="tx1"/>
                </a:solidFill>
              </a:rPr>
              <a:t>Package	1</a:t>
            </a:r>
          </a:p>
          <a:p>
            <a:r>
              <a:rPr lang="en-GB" sz="1600" dirty="0">
                <a:solidFill>
                  <a:schemeClr val="tx1"/>
                </a:solidFill>
              </a:rPr>
              <a:t>Person	1</a:t>
            </a:r>
          </a:p>
          <a:p>
            <a:r>
              <a:rPr lang="en-GB" sz="1600" dirty="0">
                <a:solidFill>
                  <a:schemeClr val="tx1"/>
                </a:solidFill>
              </a:rPr>
              <a:t>The	1,1,1</a:t>
            </a:r>
          </a:p>
          <a:p>
            <a:r>
              <a:rPr lang="en-GB" sz="1600" dirty="0">
                <a:solidFill>
                  <a:schemeClr val="tx1"/>
                </a:solidFill>
              </a:rPr>
              <a:t>To	1</a:t>
            </a:r>
          </a:p>
        </p:txBody>
      </p:sp>
      <p:sp>
        <p:nvSpPr>
          <p:cNvPr id="10" name="Rectangle 9"/>
          <p:cNvSpPr/>
          <p:nvPr/>
        </p:nvSpPr>
        <p:spPr>
          <a:xfrm>
            <a:off x="1516823" y="1864960"/>
            <a:ext cx="3058099" cy="1991746"/>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Antelope	1</a:t>
            </a:r>
          </a:p>
          <a:p>
            <a:r>
              <a:rPr lang="en-GB" sz="1600" dirty="0">
                <a:solidFill>
                  <a:schemeClr val="tx1"/>
                </a:solidFill>
              </a:rPr>
              <a:t>Cat	1</a:t>
            </a:r>
          </a:p>
          <a:p>
            <a:r>
              <a:rPr lang="en-GB" sz="1600" dirty="0">
                <a:solidFill>
                  <a:schemeClr val="tx1"/>
                </a:solidFill>
              </a:rPr>
              <a:t>Mat	1</a:t>
            </a:r>
          </a:p>
          <a:p>
            <a:r>
              <a:rPr lang="en-GB" sz="1600" dirty="0">
                <a:solidFill>
                  <a:schemeClr val="tx1"/>
                </a:solidFill>
              </a:rPr>
              <a:t>On	1,1</a:t>
            </a:r>
          </a:p>
          <a:p>
            <a:r>
              <a:rPr lang="en-GB" sz="1600" dirty="0">
                <a:solidFill>
                  <a:schemeClr val="tx1"/>
                </a:solidFill>
              </a:rPr>
              <a:t>Sat	1,1</a:t>
            </a:r>
          </a:p>
          <a:p>
            <a:r>
              <a:rPr lang="en-GB" sz="1600" dirty="0">
                <a:solidFill>
                  <a:schemeClr val="tx1"/>
                </a:solidFill>
              </a:rPr>
              <a:t>Seat	1</a:t>
            </a:r>
          </a:p>
          <a:p>
            <a:r>
              <a:rPr lang="en-GB" sz="1600" dirty="0">
                <a:solidFill>
                  <a:schemeClr val="tx1"/>
                </a:solidFill>
              </a:rPr>
              <a:t>The	1,1,1,1</a:t>
            </a:r>
          </a:p>
        </p:txBody>
      </p:sp>
      <p:sp>
        <p:nvSpPr>
          <p:cNvPr id="11" name="Rectangle 10"/>
          <p:cNvSpPr/>
          <p:nvPr/>
        </p:nvSpPr>
        <p:spPr>
          <a:xfrm>
            <a:off x="7297978" y="1165375"/>
            <a:ext cx="2509718" cy="1539023"/>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Antelope	1</a:t>
            </a:r>
          </a:p>
          <a:p>
            <a:r>
              <a:rPr lang="en-GB" sz="1600" dirty="0">
                <a:solidFill>
                  <a:schemeClr val="tx1"/>
                </a:solidFill>
              </a:rPr>
              <a:t>Cat	1</a:t>
            </a:r>
          </a:p>
          <a:p>
            <a:r>
              <a:rPr lang="en-GB" sz="1600" dirty="0">
                <a:solidFill>
                  <a:schemeClr val="tx1"/>
                </a:solidFill>
              </a:rPr>
              <a:t>Mat	1</a:t>
            </a:r>
          </a:p>
          <a:p>
            <a:r>
              <a:rPr lang="en-GB" sz="1600" dirty="0">
                <a:solidFill>
                  <a:schemeClr val="tx1"/>
                </a:solidFill>
              </a:rPr>
              <a:t>Drove	1</a:t>
            </a:r>
          </a:p>
          <a:p>
            <a:r>
              <a:rPr lang="en-GB" sz="1600" dirty="0">
                <a:solidFill>
                  <a:schemeClr val="tx1"/>
                </a:solidFill>
              </a:rPr>
              <a:t>On	1,1</a:t>
            </a:r>
          </a:p>
        </p:txBody>
      </p:sp>
      <p:sp>
        <p:nvSpPr>
          <p:cNvPr id="12" name="Rectangle 11"/>
          <p:cNvSpPr/>
          <p:nvPr/>
        </p:nvSpPr>
        <p:spPr>
          <a:xfrm>
            <a:off x="7297978" y="2994914"/>
            <a:ext cx="2509718" cy="1308606"/>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Vehicle	1</a:t>
            </a:r>
          </a:p>
          <a:p>
            <a:r>
              <a:rPr lang="en-GB" sz="1600" dirty="0">
                <a:solidFill>
                  <a:schemeClr val="tx1"/>
                </a:solidFill>
              </a:rPr>
              <a:t>Sat	1,1</a:t>
            </a:r>
          </a:p>
          <a:p>
            <a:r>
              <a:rPr lang="en-GB" sz="1600" dirty="0">
                <a:solidFill>
                  <a:schemeClr val="tx1"/>
                </a:solidFill>
              </a:rPr>
              <a:t>Person	1</a:t>
            </a:r>
          </a:p>
          <a:p>
            <a:r>
              <a:rPr lang="en-GB" sz="1600" dirty="0">
                <a:solidFill>
                  <a:schemeClr val="tx1"/>
                </a:solidFill>
              </a:rPr>
              <a:t>Seat	1</a:t>
            </a:r>
          </a:p>
        </p:txBody>
      </p:sp>
      <p:sp>
        <p:nvSpPr>
          <p:cNvPr id="13" name="Rectangle 12"/>
          <p:cNvSpPr/>
          <p:nvPr/>
        </p:nvSpPr>
        <p:spPr>
          <a:xfrm>
            <a:off x="7297978" y="4619337"/>
            <a:ext cx="2509718" cy="1477024"/>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Get	1</a:t>
            </a:r>
          </a:p>
          <a:p>
            <a:r>
              <a:rPr lang="en-GB" sz="1600" dirty="0">
                <a:solidFill>
                  <a:schemeClr val="tx1"/>
                </a:solidFill>
              </a:rPr>
              <a:t>Package	1</a:t>
            </a:r>
          </a:p>
          <a:p>
            <a:r>
              <a:rPr lang="en-GB" sz="1600" dirty="0">
                <a:solidFill>
                  <a:schemeClr val="tx1"/>
                </a:solidFill>
              </a:rPr>
              <a:t>The	1,1,1,1,1,1,1</a:t>
            </a:r>
          </a:p>
          <a:p>
            <a:r>
              <a:rPr lang="en-GB" sz="1600" dirty="0">
                <a:solidFill>
                  <a:schemeClr val="tx1"/>
                </a:solidFill>
              </a:rPr>
              <a:t>To	1</a:t>
            </a:r>
          </a:p>
        </p:txBody>
      </p:sp>
    </p:spTree>
    <p:extLst>
      <p:ext uri="{BB962C8B-B14F-4D97-AF65-F5344CB8AC3E}">
        <p14:creationId xmlns:p14="http://schemas.microsoft.com/office/powerpoint/2010/main" val="26238201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Example : Word Count</a:t>
            </a:r>
          </a:p>
        </p:txBody>
      </p:sp>
      <p:sp>
        <p:nvSpPr>
          <p:cNvPr id="11" name="Rectangle 10"/>
          <p:cNvSpPr/>
          <p:nvPr/>
        </p:nvSpPr>
        <p:spPr>
          <a:xfrm>
            <a:off x="1496716" y="1538421"/>
            <a:ext cx="2943706" cy="1387355"/>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Antelope	1</a:t>
            </a:r>
          </a:p>
          <a:p>
            <a:r>
              <a:rPr lang="en-GB" sz="1600" dirty="0">
                <a:solidFill>
                  <a:schemeClr val="tx1"/>
                </a:solidFill>
              </a:rPr>
              <a:t>Cat	1</a:t>
            </a:r>
          </a:p>
          <a:p>
            <a:r>
              <a:rPr lang="en-GB" sz="1600" dirty="0">
                <a:solidFill>
                  <a:schemeClr val="tx1"/>
                </a:solidFill>
              </a:rPr>
              <a:t>Mat	1</a:t>
            </a:r>
          </a:p>
          <a:p>
            <a:r>
              <a:rPr lang="en-GB" sz="1600" dirty="0">
                <a:solidFill>
                  <a:schemeClr val="tx1"/>
                </a:solidFill>
              </a:rPr>
              <a:t>Drove	1</a:t>
            </a:r>
          </a:p>
          <a:p>
            <a:r>
              <a:rPr lang="en-GB" sz="1600" dirty="0">
                <a:solidFill>
                  <a:schemeClr val="tx1"/>
                </a:solidFill>
              </a:rPr>
              <a:t>On	1,1</a:t>
            </a:r>
          </a:p>
        </p:txBody>
      </p:sp>
      <p:sp>
        <p:nvSpPr>
          <p:cNvPr id="12" name="Rectangle 11"/>
          <p:cNvSpPr/>
          <p:nvPr/>
        </p:nvSpPr>
        <p:spPr>
          <a:xfrm>
            <a:off x="1496716" y="3340007"/>
            <a:ext cx="2943706" cy="115721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Vehicle	1</a:t>
            </a:r>
          </a:p>
          <a:p>
            <a:r>
              <a:rPr lang="en-GB" sz="1600" dirty="0">
                <a:solidFill>
                  <a:schemeClr val="tx1"/>
                </a:solidFill>
              </a:rPr>
              <a:t>Sat	1,1</a:t>
            </a:r>
          </a:p>
          <a:p>
            <a:r>
              <a:rPr lang="en-GB" sz="1600" dirty="0">
                <a:solidFill>
                  <a:schemeClr val="tx1"/>
                </a:solidFill>
              </a:rPr>
              <a:t>Person	1</a:t>
            </a:r>
          </a:p>
          <a:p>
            <a:r>
              <a:rPr lang="en-GB" sz="1600" dirty="0">
                <a:solidFill>
                  <a:schemeClr val="tx1"/>
                </a:solidFill>
              </a:rPr>
              <a:t>Seat	1</a:t>
            </a:r>
          </a:p>
        </p:txBody>
      </p:sp>
      <p:sp>
        <p:nvSpPr>
          <p:cNvPr id="13" name="Rectangle 12"/>
          <p:cNvSpPr/>
          <p:nvPr/>
        </p:nvSpPr>
        <p:spPr>
          <a:xfrm>
            <a:off x="1496716" y="4827423"/>
            <a:ext cx="2943706" cy="1157211"/>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r>
              <a:rPr lang="en-GB" sz="1600" dirty="0">
                <a:solidFill>
                  <a:schemeClr val="tx1"/>
                </a:solidFill>
              </a:rPr>
              <a:t>Get	1</a:t>
            </a:r>
          </a:p>
          <a:p>
            <a:r>
              <a:rPr lang="en-GB" sz="1600" dirty="0">
                <a:solidFill>
                  <a:schemeClr val="tx1"/>
                </a:solidFill>
              </a:rPr>
              <a:t>Package	1</a:t>
            </a:r>
          </a:p>
          <a:p>
            <a:r>
              <a:rPr lang="en-GB" sz="1600" dirty="0">
                <a:solidFill>
                  <a:schemeClr val="tx1"/>
                </a:solidFill>
              </a:rPr>
              <a:t>The	1,1,1,1,1,1,1</a:t>
            </a:r>
          </a:p>
          <a:p>
            <a:r>
              <a:rPr lang="en-GB" sz="1600" dirty="0">
                <a:solidFill>
                  <a:schemeClr val="tx1"/>
                </a:solidFill>
              </a:rPr>
              <a:t>To	1</a:t>
            </a:r>
          </a:p>
        </p:txBody>
      </p:sp>
      <p:sp>
        <p:nvSpPr>
          <p:cNvPr id="2" name="Rounded Rectangle 1"/>
          <p:cNvSpPr/>
          <p:nvPr/>
        </p:nvSpPr>
        <p:spPr>
          <a:xfrm>
            <a:off x="5747790" y="1298300"/>
            <a:ext cx="2790298" cy="1756054"/>
          </a:xfrm>
          <a:prstGeom prst="roundRect">
            <a:avLst/>
          </a:prstGeom>
        </p:spPr>
        <p:style>
          <a:lnRef idx="2">
            <a:schemeClr val="accent4"/>
          </a:lnRef>
          <a:fillRef idx="1">
            <a:schemeClr val="lt1"/>
          </a:fillRef>
          <a:effectRef idx="0">
            <a:schemeClr val="accent4"/>
          </a:effectRef>
          <a:fontRef idx="minor">
            <a:schemeClr val="dk1"/>
          </a:fontRef>
        </p:style>
        <p:txBody>
          <a:bodyPr lIns="117226" tIns="23076" rIns="117226" bIns="23076" rtlCol="0" anchor="t" anchorCtr="0"/>
          <a:lstStyle/>
          <a:p>
            <a:pPr>
              <a:lnSpc>
                <a:spcPct val="120000"/>
              </a:lnSpc>
            </a:pPr>
            <a:r>
              <a:rPr lang="en-GB" sz="1600" dirty="0"/>
              <a:t>Antelope	1</a:t>
            </a:r>
          </a:p>
          <a:p>
            <a:pPr>
              <a:lnSpc>
                <a:spcPct val="120000"/>
              </a:lnSpc>
            </a:pPr>
            <a:r>
              <a:rPr lang="en-GB" sz="1600" dirty="0"/>
              <a:t>Cat	1</a:t>
            </a:r>
          </a:p>
          <a:p>
            <a:pPr>
              <a:lnSpc>
                <a:spcPct val="120000"/>
              </a:lnSpc>
            </a:pPr>
            <a:r>
              <a:rPr lang="en-GB" sz="1600" dirty="0"/>
              <a:t>Mat	1</a:t>
            </a:r>
          </a:p>
          <a:p>
            <a:pPr>
              <a:lnSpc>
                <a:spcPct val="120000"/>
              </a:lnSpc>
            </a:pPr>
            <a:r>
              <a:rPr lang="en-GB" sz="1600" dirty="0"/>
              <a:t>Drove	1</a:t>
            </a:r>
          </a:p>
          <a:p>
            <a:pPr>
              <a:lnSpc>
                <a:spcPct val="120000"/>
              </a:lnSpc>
            </a:pPr>
            <a:r>
              <a:rPr lang="en-GB" sz="1600" dirty="0"/>
              <a:t>On	2</a:t>
            </a:r>
          </a:p>
        </p:txBody>
      </p:sp>
      <p:sp>
        <p:nvSpPr>
          <p:cNvPr id="14" name="Rounded Rectangle 13"/>
          <p:cNvSpPr/>
          <p:nvPr/>
        </p:nvSpPr>
        <p:spPr>
          <a:xfrm>
            <a:off x="8601835" y="3143355"/>
            <a:ext cx="2790298" cy="1460084"/>
          </a:xfrm>
          <a:prstGeom prst="roundRect">
            <a:avLst/>
          </a:prstGeom>
        </p:spPr>
        <p:style>
          <a:lnRef idx="2">
            <a:schemeClr val="accent4"/>
          </a:lnRef>
          <a:fillRef idx="1">
            <a:schemeClr val="lt1"/>
          </a:fillRef>
          <a:effectRef idx="0">
            <a:schemeClr val="accent4"/>
          </a:effectRef>
          <a:fontRef idx="minor">
            <a:schemeClr val="dk1"/>
          </a:fontRef>
        </p:style>
        <p:txBody>
          <a:bodyPr lIns="117226" tIns="58613" rIns="117226" bIns="58613" rtlCol="0" anchor="t" anchorCtr="0"/>
          <a:lstStyle/>
          <a:p>
            <a:pPr>
              <a:lnSpc>
                <a:spcPct val="120000"/>
              </a:lnSpc>
            </a:pPr>
            <a:r>
              <a:rPr lang="en-GB" sz="1600" dirty="0"/>
              <a:t>Vehicle	1</a:t>
            </a:r>
          </a:p>
          <a:p>
            <a:pPr>
              <a:lnSpc>
                <a:spcPct val="120000"/>
              </a:lnSpc>
            </a:pPr>
            <a:r>
              <a:rPr lang="en-GB" sz="1600" dirty="0"/>
              <a:t>Sat	2</a:t>
            </a:r>
          </a:p>
          <a:p>
            <a:pPr>
              <a:lnSpc>
                <a:spcPct val="120000"/>
              </a:lnSpc>
            </a:pPr>
            <a:r>
              <a:rPr lang="en-GB" sz="1600" dirty="0"/>
              <a:t>Person	1</a:t>
            </a:r>
          </a:p>
          <a:p>
            <a:pPr>
              <a:lnSpc>
                <a:spcPct val="120000"/>
              </a:lnSpc>
            </a:pPr>
            <a:r>
              <a:rPr lang="en-GB" sz="1600" dirty="0"/>
              <a:t>Seat	1</a:t>
            </a:r>
          </a:p>
        </p:txBody>
      </p:sp>
      <p:sp>
        <p:nvSpPr>
          <p:cNvPr id="15" name="Rounded Rectangle 14"/>
          <p:cNvSpPr/>
          <p:nvPr/>
        </p:nvSpPr>
        <p:spPr>
          <a:xfrm>
            <a:off x="5747788" y="4780240"/>
            <a:ext cx="2790298" cy="1460084"/>
          </a:xfrm>
          <a:prstGeom prst="roundRect">
            <a:avLst/>
          </a:prstGeom>
        </p:spPr>
        <p:style>
          <a:lnRef idx="2">
            <a:schemeClr val="accent4"/>
          </a:lnRef>
          <a:fillRef idx="1">
            <a:schemeClr val="lt1"/>
          </a:fillRef>
          <a:effectRef idx="0">
            <a:schemeClr val="accent4"/>
          </a:effectRef>
          <a:fontRef idx="minor">
            <a:schemeClr val="dk1"/>
          </a:fontRef>
        </p:style>
        <p:txBody>
          <a:bodyPr lIns="117226" tIns="58613" rIns="117226" bIns="58613" rtlCol="0" anchor="t" anchorCtr="0"/>
          <a:lstStyle/>
          <a:p>
            <a:pPr>
              <a:lnSpc>
                <a:spcPct val="120000"/>
              </a:lnSpc>
            </a:pPr>
            <a:r>
              <a:rPr lang="en-GB" sz="1600" dirty="0"/>
              <a:t>Get	1</a:t>
            </a:r>
          </a:p>
          <a:p>
            <a:pPr>
              <a:lnSpc>
                <a:spcPct val="120000"/>
              </a:lnSpc>
            </a:pPr>
            <a:r>
              <a:rPr lang="en-GB" sz="1600" dirty="0"/>
              <a:t>Package	1</a:t>
            </a:r>
          </a:p>
          <a:p>
            <a:pPr>
              <a:lnSpc>
                <a:spcPct val="120000"/>
              </a:lnSpc>
            </a:pPr>
            <a:r>
              <a:rPr lang="en-GB" sz="1600" dirty="0"/>
              <a:t>The	7</a:t>
            </a:r>
          </a:p>
          <a:p>
            <a:pPr>
              <a:lnSpc>
                <a:spcPct val="120000"/>
              </a:lnSpc>
            </a:pPr>
            <a:r>
              <a:rPr lang="en-GB" sz="1600" dirty="0"/>
              <a:t>To	1</a:t>
            </a:r>
          </a:p>
        </p:txBody>
      </p:sp>
      <p:sp>
        <p:nvSpPr>
          <p:cNvPr id="4" name="TextBox 3"/>
          <p:cNvSpPr txBox="1"/>
          <p:nvPr/>
        </p:nvSpPr>
        <p:spPr>
          <a:xfrm>
            <a:off x="5991750" y="888799"/>
            <a:ext cx="2071917" cy="364592"/>
          </a:xfrm>
          <a:prstGeom prst="rect">
            <a:avLst/>
          </a:prstGeom>
          <a:noFill/>
        </p:spPr>
        <p:txBody>
          <a:bodyPr wrap="square" lIns="117226" tIns="58613" rIns="117226" bIns="58613" rtlCol="0">
            <a:spAutoFit/>
          </a:bodyPr>
          <a:lstStyle/>
          <a:p>
            <a:r>
              <a:rPr lang="en-GB" sz="1600" b="1" dirty="0">
                <a:solidFill>
                  <a:schemeClr val="accent4"/>
                </a:solidFill>
              </a:rPr>
              <a:t>part-r-00000</a:t>
            </a:r>
          </a:p>
        </p:txBody>
      </p:sp>
      <p:sp>
        <p:nvSpPr>
          <p:cNvPr id="16" name="TextBox 15"/>
          <p:cNvSpPr txBox="1"/>
          <p:nvPr/>
        </p:nvSpPr>
        <p:spPr>
          <a:xfrm>
            <a:off x="8801671" y="2735545"/>
            <a:ext cx="2071917" cy="364592"/>
          </a:xfrm>
          <a:prstGeom prst="rect">
            <a:avLst/>
          </a:prstGeom>
          <a:noFill/>
        </p:spPr>
        <p:txBody>
          <a:bodyPr wrap="square" lIns="117226" tIns="58613" rIns="117226" bIns="58613" rtlCol="0">
            <a:spAutoFit/>
          </a:bodyPr>
          <a:lstStyle/>
          <a:p>
            <a:r>
              <a:rPr lang="en-GB" sz="1600" b="1" dirty="0">
                <a:solidFill>
                  <a:schemeClr val="accent4"/>
                </a:solidFill>
              </a:rPr>
              <a:t>part-r-00001</a:t>
            </a:r>
          </a:p>
        </p:txBody>
      </p:sp>
      <p:sp>
        <p:nvSpPr>
          <p:cNvPr id="17" name="TextBox 16"/>
          <p:cNvSpPr txBox="1"/>
          <p:nvPr/>
        </p:nvSpPr>
        <p:spPr>
          <a:xfrm>
            <a:off x="5929037" y="4365884"/>
            <a:ext cx="2071917" cy="364592"/>
          </a:xfrm>
          <a:prstGeom prst="rect">
            <a:avLst/>
          </a:prstGeom>
          <a:noFill/>
        </p:spPr>
        <p:txBody>
          <a:bodyPr wrap="square" lIns="117226" tIns="58613" rIns="117226" bIns="58613" rtlCol="0">
            <a:spAutoFit/>
          </a:bodyPr>
          <a:lstStyle/>
          <a:p>
            <a:r>
              <a:rPr lang="en-GB" sz="1600" b="1" dirty="0">
                <a:solidFill>
                  <a:schemeClr val="accent4"/>
                </a:solidFill>
              </a:rPr>
              <a:t>part-r-00002</a:t>
            </a:r>
          </a:p>
        </p:txBody>
      </p:sp>
      <p:cxnSp>
        <p:nvCxnSpPr>
          <p:cNvPr id="8" name="Straight Arrow Connector 7"/>
          <p:cNvCxnSpPr>
            <a:endCxn id="2" idx="1"/>
          </p:cNvCxnSpPr>
          <p:nvPr/>
        </p:nvCxnSpPr>
        <p:spPr>
          <a:xfrm flipV="1">
            <a:off x="4440422" y="2176327"/>
            <a:ext cx="1307368" cy="55756"/>
          </a:xfrm>
          <a:prstGeom prst="straightConnector1">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23" name="Straight Arrow Connector 22"/>
          <p:cNvCxnSpPr>
            <a:stCxn id="12" idx="3"/>
            <a:endCxn id="14" idx="1"/>
          </p:cNvCxnSpPr>
          <p:nvPr/>
        </p:nvCxnSpPr>
        <p:spPr>
          <a:xfrm flipV="1">
            <a:off x="4440422" y="3873397"/>
            <a:ext cx="4161413" cy="45216"/>
          </a:xfrm>
          <a:prstGeom prst="straightConnector1">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26" name="Straight Arrow Connector 25"/>
          <p:cNvCxnSpPr/>
          <p:nvPr/>
        </p:nvCxnSpPr>
        <p:spPr>
          <a:xfrm>
            <a:off x="4440421" y="5556641"/>
            <a:ext cx="1307367" cy="0"/>
          </a:xfrm>
          <a:prstGeom prst="straightConnector1">
            <a:avLst/>
          </a:prstGeom>
          <a:ln w="57150" cmpd="sng">
            <a:tailEnd type="triangle"/>
          </a:ln>
        </p:spPr>
        <p:style>
          <a:lnRef idx="2">
            <a:schemeClr val="accent5"/>
          </a:lnRef>
          <a:fillRef idx="0">
            <a:schemeClr val="accent5"/>
          </a:fillRef>
          <a:effectRef idx="1">
            <a:schemeClr val="accent5"/>
          </a:effectRef>
          <a:fontRef idx="minor">
            <a:schemeClr val="tx1"/>
          </a:fontRef>
        </p:style>
      </p:cxnSp>
      <p:sp>
        <p:nvSpPr>
          <p:cNvPr id="27" name="TextBox 26"/>
          <p:cNvSpPr txBox="1"/>
          <p:nvPr/>
        </p:nvSpPr>
        <p:spPr>
          <a:xfrm>
            <a:off x="4440419" y="1754865"/>
            <a:ext cx="1427996" cy="364592"/>
          </a:xfrm>
          <a:prstGeom prst="rect">
            <a:avLst/>
          </a:prstGeom>
          <a:noFill/>
        </p:spPr>
        <p:txBody>
          <a:bodyPr wrap="square" lIns="117226" tIns="58613" rIns="117226" bIns="58613" rtlCol="0">
            <a:spAutoFit/>
          </a:bodyPr>
          <a:lstStyle/>
          <a:p>
            <a:r>
              <a:rPr lang="en-GB" sz="1600" b="1" dirty="0">
                <a:solidFill>
                  <a:schemeClr val="accent5"/>
                </a:solidFill>
              </a:rPr>
              <a:t>Reduce</a:t>
            </a:r>
          </a:p>
        </p:txBody>
      </p:sp>
      <p:sp>
        <p:nvSpPr>
          <p:cNvPr id="30" name="TextBox 29"/>
          <p:cNvSpPr txBox="1"/>
          <p:nvPr/>
        </p:nvSpPr>
        <p:spPr>
          <a:xfrm>
            <a:off x="5747787" y="3507865"/>
            <a:ext cx="1486133" cy="364592"/>
          </a:xfrm>
          <a:prstGeom prst="rect">
            <a:avLst/>
          </a:prstGeom>
          <a:noFill/>
        </p:spPr>
        <p:txBody>
          <a:bodyPr wrap="square" lIns="117226" tIns="58613" rIns="117226" bIns="58613" rtlCol="0">
            <a:spAutoFit/>
          </a:bodyPr>
          <a:lstStyle/>
          <a:p>
            <a:r>
              <a:rPr lang="en-GB" sz="1600" b="1" dirty="0">
                <a:solidFill>
                  <a:schemeClr val="accent5"/>
                </a:solidFill>
              </a:rPr>
              <a:t>Reduce</a:t>
            </a:r>
          </a:p>
        </p:txBody>
      </p:sp>
      <p:sp>
        <p:nvSpPr>
          <p:cNvPr id="31" name="TextBox 30"/>
          <p:cNvSpPr txBox="1"/>
          <p:nvPr/>
        </p:nvSpPr>
        <p:spPr>
          <a:xfrm>
            <a:off x="4474863" y="5139387"/>
            <a:ext cx="1393552" cy="364592"/>
          </a:xfrm>
          <a:prstGeom prst="rect">
            <a:avLst/>
          </a:prstGeom>
          <a:noFill/>
        </p:spPr>
        <p:txBody>
          <a:bodyPr wrap="square" lIns="117226" tIns="58613" rIns="117226" bIns="58613" rtlCol="0">
            <a:spAutoFit/>
          </a:bodyPr>
          <a:lstStyle/>
          <a:p>
            <a:r>
              <a:rPr lang="en-GB" sz="1600" b="1" dirty="0">
                <a:solidFill>
                  <a:schemeClr val="accent5"/>
                </a:solidFill>
              </a:rPr>
              <a:t>Reduce</a:t>
            </a:r>
          </a:p>
        </p:txBody>
      </p:sp>
    </p:spTree>
    <p:extLst>
      <p:ext uri="{BB962C8B-B14F-4D97-AF65-F5344CB8AC3E}">
        <p14:creationId xmlns:p14="http://schemas.microsoft.com/office/powerpoint/2010/main" val="25696801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 Word Count</a:t>
            </a:r>
          </a:p>
        </p:txBody>
      </p:sp>
      <p:sp>
        <p:nvSpPr>
          <p:cNvPr id="13" name="Rectangle 12"/>
          <p:cNvSpPr/>
          <p:nvPr/>
        </p:nvSpPr>
        <p:spPr>
          <a:xfrm>
            <a:off x="1175887" y="2870936"/>
            <a:ext cx="2543826" cy="1477024"/>
          </a:xfrm>
          <a:prstGeom prst="rect">
            <a:avLst/>
          </a:prstGeom>
        </p:spPr>
        <p:style>
          <a:lnRef idx="2">
            <a:schemeClr val="accent6"/>
          </a:lnRef>
          <a:fillRef idx="1">
            <a:schemeClr val="lt1"/>
          </a:fillRef>
          <a:effectRef idx="0">
            <a:schemeClr val="accent6"/>
          </a:effectRef>
          <a:fontRef idx="minor">
            <a:schemeClr val="dk1"/>
          </a:fontRef>
        </p:style>
        <p:txBody>
          <a:bodyPr lIns="117226" tIns="58613" rIns="117226" bIns="58613" rtlCol="0" anchor="t" anchorCtr="0"/>
          <a:lstStyle/>
          <a:p>
            <a:pPr>
              <a:lnSpc>
                <a:spcPct val="120000"/>
              </a:lnSpc>
            </a:pPr>
            <a:r>
              <a:rPr lang="en-GB" sz="1600" dirty="0">
                <a:solidFill>
                  <a:schemeClr val="tx1"/>
                </a:solidFill>
              </a:rPr>
              <a:t>Get	1</a:t>
            </a:r>
          </a:p>
          <a:p>
            <a:pPr>
              <a:lnSpc>
                <a:spcPct val="120000"/>
              </a:lnSpc>
            </a:pPr>
            <a:r>
              <a:rPr lang="en-GB" sz="1600" dirty="0">
                <a:solidFill>
                  <a:schemeClr val="tx1"/>
                </a:solidFill>
              </a:rPr>
              <a:t>Package	1</a:t>
            </a:r>
          </a:p>
          <a:p>
            <a:pPr>
              <a:lnSpc>
                <a:spcPct val="120000"/>
              </a:lnSpc>
            </a:pPr>
            <a:r>
              <a:rPr lang="en-GB" sz="1600" dirty="0">
                <a:solidFill>
                  <a:schemeClr val="tx1"/>
                </a:solidFill>
              </a:rPr>
              <a:t>The	1,1,1,1,1,1,1</a:t>
            </a:r>
          </a:p>
          <a:p>
            <a:pPr>
              <a:lnSpc>
                <a:spcPct val="120000"/>
              </a:lnSpc>
            </a:pPr>
            <a:r>
              <a:rPr lang="en-GB" sz="1600" dirty="0">
                <a:solidFill>
                  <a:schemeClr val="tx1"/>
                </a:solidFill>
              </a:rPr>
              <a:t>To	1</a:t>
            </a:r>
          </a:p>
        </p:txBody>
      </p:sp>
      <p:sp>
        <p:nvSpPr>
          <p:cNvPr id="15" name="Rounded Rectangle 14"/>
          <p:cNvSpPr/>
          <p:nvPr/>
        </p:nvSpPr>
        <p:spPr>
          <a:xfrm>
            <a:off x="8349281" y="2919775"/>
            <a:ext cx="2170998" cy="1552802"/>
          </a:xfrm>
          <a:prstGeom prst="roundRect">
            <a:avLst/>
          </a:prstGeom>
        </p:spPr>
        <p:style>
          <a:lnRef idx="2">
            <a:schemeClr val="accent4"/>
          </a:lnRef>
          <a:fillRef idx="1">
            <a:schemeClr val="lt1"/>
          </a:fillRef>
          <a:effectRef idx="0">
            <a:schemeClr val="accent4"/>
          </a:effectRef>
          <a:fontRef idx="minor">
            <a:schemeClr val="dk1"/>
          </a:fontRef>
        </p:style>
        <p:txBody>
          <a:bodyPr lIns="117226" tIns="58613" rIns="117226" bIns="58613" rtlCol="0" anchor="t" anchorCtr="0"/>
          <a:lstStyle/>
          <a:p>
            <a:pPr>
              <a:lnSpc>
                <a:spcPct val="120000"/>
              </a:lnSpc>
            </a:pPr>
            <a:r>
              <a:rPr lang="en-GB" sz="1600" dirty="0"/>
              <a:t>Get	1</a:t>
            </a:r>
          </a:p>
          <a:p>
            <a:pPr>
              <a:lnSpc>
                <a:spcPct val="120000"/>
              </a:lnSpc>
            </a:pPr>
            <a:r>
              <a:rPr lang="en-GB" sz="1600" dirty="0"/>
              <a:t>Package	1</a:t>
            </a:r>
          </a:p>
          <a:p>
            <a:pPr>
              <a:lnSpc>
                <a:spcPct val="120000"/>
              </a:lnSpc>
            </a:pPr>
            <a:r>
              <a:rPr lang="en-GB" sz="1600" dirty="0"/>
              <a:t>The	7</a:t>
            </a:r>
          </a:p>
          <a:p>
            <a:pPr>
              <a:lnSpc>
                <a:spcPct val="120000"/>
              </a:lnSpc>
            </a:pPr>
            <a:r>
              <a:rPr lang="en-GB" sz="1600" dirty="0"/>
              <a:t>To	1</a:t>
            </a:r>
          </a:p>
        </p:txBody>
      </p:sp>
      <p:sp>
        <p:nvSpPr>
          <p:cNvPr id="17" name="TextBox 16"/>
          <p:cNvSpPr txBox="1"/>
          <p:nvPr/>
        </p:nvSpPr>
        <p:spPr>
          <a:xfrm>
            <a:off x="8342387" y="2459097"/>
            <a:ext cx="2071917" cy="364592"/>
          </a:xfrm>
          <a:prstGeom prst="rect">
            <a:avLst/>
          </a:prstGeom>
          <a:noFill/>
        </p:spPr>
        <p:txBody>
          <a:bodyPr wrap="square" lIns="117226" tIns="58613" rIns="117226" bIns="58613" rtlCol="0">
            <a:spAutoFit/>
          </a:bodyPr>
          <a:lstStyle/>
          <a:p>
            <a:pPr algn="ctr"/>
            <a:r>
              <a:rPr lang="en-GB" sz="1600" b="1" dirty="0">
                <a:solidFill>
                  <a:schemeClr val="accent4"/>
                </a:solidFill>
              </a:rPr>
              <a:t>part-r-00002</a:t>
            </a:r>
          </a:p>
        </p:txBody>
      </p:sp>
      <p:sp>
        <p:nvSpPr>
          <p:cNvPr id="31" name="TextBox 30"/>
          <p:cNvSpPr txBox="1"/>
          <p:nvPr/>
        </p:nvSpPr>
        <p:spPr>
          <a:xfrm>
            <a:off x="5319367" y="2322277"/>
            <a:ext cx="1690308" cy="272259"/>
          </a:xfrm>
          <a:prstGeom prst="rect">
            <a:avLst/>
          </a:prstGeom>
        </p:spPr>
        <p:style>
          <a:lnRef idx="2">
            <a:schemeClr val="accent3"/>
          </a:lnRef>
          <a:fillRef idx="1">
            <a:schemeClr val="lt1"/>
          </a:fillRef>
          <a:effectRef idx="0">
            <a:schemeClr val="accent3"/>
          </a:effectRef>
          <a:fontRef idx="minor">
            <a:schemeClr val="dk1"/>
          </a:fontRef>
        </p:style>
        <p:txBody>
          <a:bodyPr wrap="square" lIns="117226" tIns="58613" rIns="117226" bIns="58613" rtlCol="0">
            <a:spAutoFit/>
          </a:bodyPr>
          <a:lstStyle/>
          <a:p>
            <a:pPr algn="ctr"/>
            <a:r>
              <a:rPr lang="en-GB" dirty="0"/>
              <a:t>reduce ()</a:t>
            </a:r>
          </a:p>
        </p:txBody>
      </p:sp>
      <p:sp>
        <p:nvSpPr>
          <p:cNvPr id="20" name="TextBox 19"/>
          <p:cNvSpPr txBox="1"/>
          <p:nvPr/>
        </p:nvSpPr>
        <p:spPr>
          <a:xfrm>
            <a:off x="5309675" y="2923721"/>
            <a:ext cx="1690308" cy="272259"/>
          </a:xfrm>
          <a:prstGeom prst="rect">
            <a:avLst/>
          </a:prstGeom>
        </p:spPr>
        <p:style>
          <a:lnRef idx="2">
            <a:schemeClr val="accent3"/>
          </a:lnRef>
          <a:fillRef idx="1">
            <a:schemeClr val="lt1"/>
          </a:fillRef>
          <a:effectRef idx="0">
            <a:schemeClr val="accent3"/>
          </a:effectRef>
          <a:fontRef idx="minor">
            <a:schemeClr val="dk1"/>
          </a:fontRef>
        </p:style>
        <p:txBody>
          <a:bodyPr wrap="square" lIns="117226" tIns="58613" rIns="117226" bIns="58613" rtlCol="0">
            <a:spAutoFit/>
          </a:bodyPr>
          <a:lstStyle/>
          <a:p>
            <a:pPr algn="ctr"/>
            <a:r>
              <a:rPr lang="en-GB" dirty="0"/>
              <a:t>reduce ()</a:t>
            </a:r>
          </a:p>
        </p:txBody>
      </p:sp>
      <p:sp>
        <p:nvSpPr>
          <p:cNvPr id="21" name="TextBox 20"/>
          <p:cNvSpPr txBox="1"/>
          <p:nvPr/>
        </p:nvSpPr>
        <p:spPr>
          <a:xfrm>
            <a:off x="5313507" y="3609447"/>
            <a:ext cx="1690308" cy="272259"/>
          </a:xfrm>
          <a:prstGeom prst="rect">
            <a:avLst/>
          </a:prstGeom>
        </p:spPr>
        <p:style>
          <a:lnRef idx="2">
            <a:schemeClr val="accent3"/>
          </a:lnRef>
          <a:fillRef idx="1">
            <a:schemeClr val="lt1"/>
          </a:fillRef>
          <a:effectRef idx="0">
            <a:schemeClr val="accent3"/>
          </a:effectRef>
          <a:fontRef idx="minor">
            <a:schemeClr val="dk1"/>
          </a:fontRef>
        </p:style>
        <p:txBody>
          <a:bodyPr wrap="square" lIns="117226" tIns="58613" rIns="117226" bIns="58613" rtlCol="0">
            <a:spAutoFit/>
          </a:bodyPr>
          <a:lstStyle/>
          <a:p>
            <a:pPr algn="ctr"/>
            <a:r>
              <a:rPr lang="en-GB" dirty="0"/>
              <a:t>reduce ()</a:t>
            </a:r>
          </a:p>
        </p:txBody>
      </p:sp>
      <p:sp>
        <p:nvSpPr>
          <p:cNvPr id="22" name="TextBox 21"/>
          <p:cNvSpPr txBox="1"/>
          <p:nvPr/>
        </p:nvSpPr>
        <p:spPr>
          <a:xfrm>
            <a:off x="5290504" y="4223369"/>
            <a:ext cx="1690308" cy="272259"/>
          </a:xfrm>
          <a:prstGeom prst="rect">
            <a:avLst/>
          </a:prstGeom>
        </p:spPr>
        <p:style>
          <a:lnRef idx="2">
            <a:schemeClr val="accent3"/>
          </a:lnRef>
          <a:fillRef idx="1">
            <a:schemeClr val="lt1"/>
          </a:fillRef>
          <a:effectRef idx="0">
            <a:schemeClr val="accent3"/>
          </a:effectRef>
          <a:fontRef idx="minor">
            <a:schemeClr val="dk1"/>
          </a:fontRef>
        </p:style>
        <p:txBody>
          <a:bodyPr wrap="square" lIns="117226" tIns="58613" rIns="117226" bIns="58613" rtlCol="0">
            <a:spAutoFit/>
          </a:bodyPr>
          <a:lstStyle/>
          <a:p>
            <a:pPr algn="ctr"/>
            <a:r>
              <a:rPr lang="en-GB" dirty="0"/>
              <a:t>reduce ()</a:t>
            </a:r>
          </a:p>
        </p:txBody>
      </p:sp>
      <p:cxnSp>
        <p:nvCxnSpPr>
          <p:cNvPr id="9" name="Elbow Connector 8"/>
          <p:cNvCxnSpPr>
            <a:endCxn id="31" idx="1"/>
          </p:cNvCxnSpPr>
          <p:nvPr/>
        </p:nvCxnSpPr>
        <p:spPr>
          <a:xfrm flipV="1">
            <a:off x="3719713" y="2458407"/>
            <a:ext cx="1599654" cy="593399"/>
          </a:xfrm>
          <a:prstGeom prst="bentConnector3">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18" name="Elbow Connector 17"/>
          <p:cNvCxnSpPr>
            <a:endCxn id="20" idx="1"/>
          </p:cNvCxnSpPr>
          <p:nvPr/>
        </p:nvCxnSpPr>
        <p:spPr>
          <a:xfrm flipV="1">
            <a:off x="3705282" y="3059851"/>
            <a:ext cx="1604393" cy="295632"/>
          </a:xfrm>
          <a:prstGeom prst="bentConnector3">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24" name="Elbow Connector 23"/>
          <p:cNvCxnSpPr>
            <a:endCxn id="21" idx="1"/>
          </p:cNvCxnSpPr>
          <p:nvPr/>
        </p:nvCxnSpPr>
        <p:spPr>
          <a:xfrm flipV="1">
            <a:off x="3702914" y="3745577"/>
            <a:ext cx="1610593" cy="1187"/>
          </a:xfrm>
          <a:prstGeom prst="bentConnector3">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28" name="Elbow Connector 27"/>
          <p:cNvCxnSpPr>
            <a:endCxn id="22" idx="1"/>
          </p:cNvCxnSpPr>
          <p:nvPr/>
        </p:nvCxnSpPr>
        <p:spPr>
          <a:xfrm>
            <a:off x="3709397" y="4095866"/>
            <a:ext cx="1581107" cy="263633"/>
          </a:xfrm>
          <a:prstGeom prst="bentConnector3">
            <a:avLst/>
          </a:prstGeom>
          <a:ln w="57150" cmpd="sng">
            <a:tailEnd type="triangle"/>
          </a:ln>
        </p:spPr>
        <p:style>
          <a:lnRef idx="2">
            <a:schemeClr val="accent5"/>
          </a:lnRef>
          <a:fillRef idx="0">
            <a:schemeClr val="accent5"/>
          </a:fillRef>
          <a:effectRef idx="1">
            <a:schemeClr val="accent5"/>
          </a:effectRef>
          <a:fontRef idx="minor">
            <a:schemeClr val="tx1"/>
          </a:fontRef>
        </p:style>
      </p:cxnSp>
      <p:cxnSp>
        <p:nvCxnSpPr>
          <p:cNvPr id="32" name="Elbow Connector 31"/>
          <p:cNvCxnSpPr>
            <a:stCxn id="31" idx="3"/>
          </p:cNvCxnSpPr>
          <p:nvPr/>
        </p:nvCxnSpPr>
        <p:spPr>
          <a:xfrm>
            <a:off x="7009675" y="2458407"/>
            <a:ext cx="1339605" cy="764122"/>
          </a:xfrm>
          <a:prstGeom prst="bentConnector3">
            <a:avLst/>
          </a:prstGeom>
          <a:ln w="57150" cmpd="sng">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0" idx="3"/>
          </p:cNvCxnSpPr>
          <p:nvPr/>
        </p:nvCxnSpPr>
        <p:spPr>
          <a:xfrm>
            <a:off x="6999983" y="3059851"/>
            <a:ext cx="1349297" cy="517231"/>
          </a:xfrm>
          <a:prstGeom prst="bentConnector3">
            <a:avLst>
              <a:gd name="adj1" fmla="val 50000"/>
            </a:avLst>
          </a:prstGeom>
          <a:ln w="57150" cmpd="sng">
            <a:tailEnd type="triangle"/>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21" idx="3"/>
          </p:cNvCxnSpPr>
          <p:nvPr/>
        </p:nvCxnSpPr>
        <p:spPr>
          <a:xfrm>
            <a:off x="7003815" y="3745577"/>
            <a:ext cx="1345465" cy="176550"/>
          </a:xfrm>
          <a:prstGeom prst="bentConnector3">
            <a:avLst/>
          </a:prstGeom>
          <a:ln w="57150" cmpd="sng">
            <a:tailEnd type="triangle"/>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2" idx="3"/>
          </p:cNvCxnSpPr>
          <p:nvPr/>
        </p:nvCxnSpPr>
        <p:spPr>
          <a:xfrm flipV="1">
            <a:off x="6980812" y="4223370"/>
            <a:ext cx="1368468" cy="136129"/>
          </a:xfrm>
          <a:prstGeom prst="bentConnector3">
            <a:avLst/>
          </a:prstGeom>
          <a:ln w="57150" cmpd="sn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725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Example : Word Count</a:t>
            </a:r>
          </a:p>
        </p:txBody>
      </p:sp>
      <p:sp>
        <p:nvSpPr>
          <p:cNvPr id="6" name="Text Placeholder 5"/>
          <p:cNvSpPr>
            <a:spLocks noGrp="1"/>
          </p:cNvSpPr>
          <p:nvPr>
            <p:ph type="body" sz="quarter" idx="15"/>
          </p:nvPr>
        </p:nvSpPr>
        <p:spPr/>
        <p:txBody>
          <a:bodyPr/>
          <a:lstStyle/>
          <a:p>
            <a:r>
              <a:rPr lang="en-US" dirty="0"/>
              <a:t>Word counting is challenging over massive amounts of data</a:t>
            </a:r>
          </a:p>
          <a:p>
            <a:pPr lvl="1"/>
            <a:r>
              <a:rPr lang="en-US" dirty="0"/>
              <a:t>Using a single node would take too long</a:t>
            </a:r>
          </a:p>
          <a:p>
            <a:pPr lvl="1"/>
            <a:r>
              <a:rPr lang="en-US" dirty="0"/>
              <a:t>The number of unique words could exceed memory</a:t>
            </a:r>
          </a:p>
          <a:p>
            <a:r>
              <a:rPr lang="en-US" dirty="0"/>
              <a:t>Statistics are simply aggregate functions</a:t>
            </a:r>
          </a:p>
          <a:p>
            <a:pPr lvl="1"/>
            <a:r>
              <a:rPr lang="en-US" dirty="0"/>
              <a:t>Easy to make in </a:t>
            </a:r>
            <a:r>
              <a:rPr lang="en-US" dirty="0" err="1"/>
              <a:t>MapReduce</a:t>
            </a:r>
            <a:endParaRPr lang="en-US" dirty="0"/>
          </a:p>
          <a:p>
            <a:r>
              <a:rPr lang="en-US" dirty="0" err="1"/>
              <a:t>MapReduce</a:t>
            </a:r>
            <a:r>
              <a:rPr lang="en-US" dirty="0"/>
              <a:t> breaks down the complex tasks to run in parallel making it quicker and more efficient</a:t>
            </a:r>
          </a:p>
          <a:p>
            <a:r>
              <a:rPr lang="en-US" dirty="0"/>
              <a:t>Many tasks have commonality with counting words such as log file analysis</a:t>
            </a:r>
          </a:p>
          <a:p>
            <a:endParaRPr lang="en-US" dirty="0"/>
          </a:p>
        </p:txBody>
      </p:sp>
    </p:spTree>
    <p:extLst>
      <p:ext uri="{BB962C8B-B14F-4D97-AF65-F5344CB8AC3E}">
        <p14:creationId xmlns:p14="http://schemas.microsoft.com/office/powerpoint/2010/main" val="36927464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Potential bottleneck – Shuffle &amp; Sort </a:t>
            </a:r>
          </a:p>
        </p:txBody>
      </p:sp>
      <p:sp>
        <p:nvSpPr>
          <p:cNvPr id="6" name="Text Placeholder 5"/>
          <p:cNvSpPr>
            <a:spLocks noGrp="1"/>
          </p:cNvSpPr>
          <p:nvPr>
            <p:ph type="body" sz="quarter" idx="15"/>
          </p:nvPr>
        </p:nvSpPr>
        <p:spPr/>
        <p:txBody>
          <a:bodyPr/>
          <a:lstStyle/>
          <a:p>
            <a:pPr>
              <a:lnSpc>
                <a:spcPct val="120000"/>
              </a:lnSpc>
            </a:pPr>
            <a:r>
              <a:rPr lang="en-US" dirty="0"/>
              <a:t>At first it may appear that the Shuffle &amp; Sort is a bottleneck</a:t>
            </a:r>
          </a:p>
          <a:p>
            <a:pPr lvl="1">
              <a:lnSpc>
                <a:spcPct val="120000"/>
              </a:lnSpc>
            </a:pPr>
            <a:r>
              <a:rPr lang="en-US" dirty="0"/>
              <a:t>The reduce() method in the Reducers can’t start until all Mappers have finished</a:t>
            </a:r>
          </a:p>
          <a:p>
            <a:pPr>
              <a:lnSpc>
                <a:spcPct val="120000"/>
              </a:lnSpc>
            </a:pPr>
            <a:r>
              <a:rPr lang="en-US" dirty="0"/>
              <a:t>However, </a:t>
            </a:r>
            <a:r>
              <a:rPr lang="en-US" dirty="0" err="1"/>
              <a:t>Hadoop</a:t>
            </a:r>
            <a:r>
              <a:rPr lang="en-US" dirty="0"/>
              <a:t> will start to transfer data from the Mappers to the Reducers as soon as Mappers complete work</a:t>
            </a:r>
          </a:p>
          <a:p>
            <a:pPr lvl="1">
              <a:lnSpc>
                <a:spcPct val="120000"/>
              </a:lnSpc>
            </a:pPr>
            <a:r>
              <a:rPr lang="en-US" dirty="0"/>
              <a:t>This avoids large amounts of data transferring as soon as the last Mapper finishes</a:t>
            </a:r>
          </a:p>
          <a:p>
            <a:pPr lvl="1">
              <a:lnSpc>
                <a:spcPct val="120000"/>
              </a:lnSpc>
            </a:pPr>
            <a:r>
              <a:rPr lang="en-US" dirty="0"/>
              <a:t>The reduce() method still doesn’t start until all intermediate data has been transferred and sorted</a:t>
            </a:r>
          </a:p>
          <a:p>
            <a:pPr>
              <a:lnSpc>
                <a:spcPct val="120000"/>
              </a:lnSpc>
            </a:pPr>
            <a:endParaRPr lang="en-US" dirty="0"/>
          </a:p>
        </p:txBody>
      </p:sp>
    </p:spTree>
    <p:extLst>
      <p:ext uri="{BB962C8B-B14F-4D97-AF65-F5344CB8AC3E}">
        <p14:creationId xmlns:p14="http://schemas.microsoft.com/office/powerpoint/2010/main" val="4410765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Potential bottleneck – Slow Mappers</a:t>
            </a:r>
          </a:p>
        </p:txBody>
      </p:sp>
      <p:sp>
        <p:nvSpPr>
          <p:cNvPr id="6" name="Text Placeholder 5"/>
          <p:cNvSpPr>
            <a:spLocks noGrp="1"/>
          </p:cNvSpPr>
          <p:nvPr>
            <p:ph type="body" sz="quarter" idx="15"/>
          </p:nvPr>
        </p:nvSpPr>
        <p:spPr>
          <a:xfrm>
            <a:off x="414000" y="1544760"/>
            <a:ext cx="10423333" cy="4546800"/>
          </a:xfrm>
        </p:spPr>
        <p:txBody>
          <a:bodyPr/>
          <a:lstStyle/>
          <a:p>
            <a:pPr>
              <a:lnSpc>
                <a:spcPct val="120000"/>
              </a:lnSpc>
            </a:pPr>
            <a:r>
              <a:rPr lang="en-US" dirty="0"/>
              <a:t>What if one Mapper runs much slower than others, perhaps due to faulty hardware</a:t>
            </a:r>
          </a:p>
          <a:p>
            <a:pPr lvl="1">
              <a:lnSpc>
                <a:spcPct val="120000"/>
              </a:lnSpc>
            </a:pPr>
            <a:r>
              <a:rPr lang="en-US" dirty="0"/>
              <a:t>The reduce() method cannot start until all Mappers have completed</a:t>
            </a:r>
          </a:p>
          <a:p>
            <a:pPr>
              <a:lnSpc>
                <a:spcPct val="120000"/>
              </a:lnSpc>
            </a:pPr>
            <a:r>
              <a:rPr lang="en-US" dirty="0" err="1"/>
              <a:t>Hadoop</a:t>
            </a:r>
            <a:r>
              <a:rPr lang="en-US" dirty="0"/>
              <a:t> uses speculative execution to mitigate this</a:t>
            </a:r>
          </a:p>
          <a:p>
            <a:pPr lvl="1">
              <a:lnSpc>
                <a:spcPct val="120000"/>
              </a:lnSpc>
            </a:pPr>
            <a:r>
              <a:rPr lang="en-US" dirty="0"/>
              <a:t>If a Mapper appears to be running significantly slower than others, a new instance of the Mapper will be started on another machine, operating on the same data, a new task attempt</a:t>
            </a:r>
          </a:p>
          <a:p>
            <a:pPr lvl="1">
              <a:lnSpc>
                <a:spcPct val="120000"/>
              </a:lnSpc>
            </a:pPr>
            <a:r>
              <a:rPr lang="en-US" dirty="0"/>
              <a:t>The result of the first Mapper to finish will be used</a:t>
            </a:r>
          </a:p>
          <a:p>
            <a:pPr lvl="1">
              <a:lnSpc>
                <a:spcPct val="120000"/>
              </a:lnSpc>
            </a:pPr>
            <a:r>
              <a:rPr lang="en-US" dirty="0" err="1"/>
              <a:t>Hadoop</a:t>
            </a:r>
            <a:r>
              <a:rPr lang="en-US" dirty="0"/>
              <a:t> will kill off the Mapper still running</a:t>
            </a:r>
          </a:p>
          <a:p>
            <a:pPr>
              <a:lnSpc>
                <a:spcPct val="120000"/>
              </a:lnSpc>
            </a:pPr>
            <a:endParaRPr lang="en-US" dirty="0"/>
          </a:p>
        </p:txBody>
      </p:sp>
    </p:spTree>
    <p:extLst>
      <p:ext uri="{BB962C8B-B14F-4D97-AF65-F5344CB8AC3E}">
        <p14:creationId xmlns:p14="http://schemas.microsoft.com/office/powerpoint/2010/main" val="31680969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Ecosystem</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15155734"/>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2621</TotalTime>
  <Words>10859</Words>
  <Application>Microsoft Office PowerPoint</Application>
  <PresentationFormat>Widescreen</PresentationFormat>
  <Paragraphs>1847</Paragraphs>
  <Slides>213</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213</vt:i4>
      </vt:variant>
    </vt:vector>
  </HeadingPairs>
  <TitlesOfParts>
    <vt:vector size="219" baseType="lpstr">
      <vt:lpstr>Arial</vt:lpstr>
      <vt:lpstr>Lucida Sans</vt:lpstr>
      <vt:lpstr>Segoe UI</vt:lpstr>
      <vt:lpstr>Segoe UI Light</vt:lpstr>
      <vt:lpstr>Wingdings</vt:lpstr>
      <vt:lpstr>QAC_Powerpoint_Template</vt:lpstr>
      <vt:lpstr>Big Data Administration</vt:lpstr>
      <vt:lpstr>Topics</vt:lpstr>
      <vt:lpstr>PowerPoint Presentation</vt:lpstr>
      <vt:lpstr>PowerPoint Presentation</vt:lpstr>
      <vt:lpstr>PowerPoint Presentation</vt:lpstr>
      <vt:lpstr>Volume</vt:lpstr>
      <vt:lpstr>Velocity</vt:lpstr>
      <vt:lpstr>Variety</vt:lpstr>
      <vt:lpstr>Veracity</vt:lpstr>
      <vt:lpstr>Value</vt:lpstr>
      <vt:lpstr>Traditional large-scale computation </vt:lpstr>
      <vt:lpstr>Scalability</vt:lpstr>
      <vt:lpstr>Distributed systems</vt:lpstr>
      <vt:lpstr>Distributed systems complexity</vt:lpstr>
      <vt:lpstr>The Hadoop solution</vt:lpstr>
      <vt:lpstr>Data access bottleneck - solved</vt:lpstr>
      <vt:lpstr>Disk performance - solved</vt:lpstr>
      <vt:lpstr>Scalability - solved</vt:lpstr>
      <vt:lpstr>Fault tolerance - solved</vt:lpstr>
      <vt:lpstr>Hadoop core components</vt:lpstr>
      <vt:lpstr>Apache Ambari</vt:lpstr>
      <vt:lpstr>Ambari Server</vt:lpstr>
      <vt:lpstr>Users and groups</vt:lpstr>
      <vt:lpstr>Ambari users and groups</vt:lpstr>
      <vt:lpstr>Ambari admin</vt:lpstr>
      <vt:lpstr>Hadoop Configuration Files</vt:lpstr>
      <vt:lpstr>Hadoop Configuration Files</vt:lpstr>
      <vt:lpstr>Hadoop Configuration Files</vt:lpstr>
      <vt:lpstr>PowerPoint Presentation</vt:lpstr>
      <vt:lpstr>PowerPoint Presentation</vt:lpstr>
      <vt:lpstr>Actions</vt:lpstr>
      <vt:lpstr>PowerPoint Presentation</vt:lpstr>
      <vt:lpstr>PowerPoint Presentation</vt:lpstr>
      <vt:lpstr>PowerPoint Presentation</vt:lpstr>
      <vt:lpstr>PowerPoint Presentation</vt:lpstr>
      <vt:lpstr>PowerPoint Presentation</vt:lpstr>
      <vt:lpstr>Configuration Groups</vt:lpstr>
      <vt:lpstr>Client Configuration</vt:lpstr>
      <vt:lpstr>Manual Administration</vt:lpstr>
      <vt:lpstr>Manual Administration</vt:lpstr>
      <vt:lpstr>HDFS</vt:lpstr>
      <vt:lpstr>HDFS</vt:lpstr>
      <vt:lpstr>Accessing HDFS via the command line</vt:lpstr>
      <vt:lpstr>Further common command line prompts</vt:lpstr>
      <vt:lpstr>Copying data</vt:lpstr>
      <vt:lpstr>HDFS daemons</vt:lpstr>
      <vt:lpstr>How files are stored</vt:lpstr>
      <vt:lpstr>Block Replication</vt:lpstr>
      <vt:lpstr>How files are stored</vt:lpstr>
      <vt:lpstr>HDFS NameNode</vt:lpstr>
      <vt:lpstr>NameNode</vt:lpstr>
      <vt:lpstr>Secondary NameNode</vt:lpstr>
      <vt:lpstr>High Availability</vt:lpstr>
      <vt:lpstr>Reading a File</vt:lpstr>
      <vt:lpstr>Writing a File</vt:lpstr>
      <vt:lpstr>Writing a File</vt:lpstr>
      <vt:lpstr>Dealing with Data Corruption</vt:lpstr>
      <vt:lpstr>Data Reliability and Recovery</vt:lpstr>
      <vt:lpstr>MapReduce</vt:lpstr>
      <vt:lpstr>MapReduce nodes</vt:lpstr>
      <vt:lpstr>Versions</vt:lpstr>
      <vt:lpstr>MRv2 daemons</vt:lpstr>
      <vt:lpstr>Nodes and daemons</vt:lpstr>
      <vt:lpstr>Running an application in YARN</vt:lpstr>
      <vt:lpstr>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ResourceManager</vt:lpstr>
      <vt:lpstr>NodeManager</vt:lpstr>
      <vt:lpstr>Cluster resource allocation</vt:lpstr>
      <vt:lpstr>Cluster resource allocation</vt:lpstr>
      <vt:lpstr>Fault Tolerance</vt:lpstr>
      <vt:lpstr>Fault Tolerance</vt:lpstr>
      <vt:lpstr>Log aggregation</vt:lpstr>
      <vt:lpstr>MapReduce</vt:lpstr>
      <vt:lpstr>MapReduce</vt:lpstr>
      <vt:lpstr>MapReduce</vt:lpstr>
      <vt:lpstr>Example : Word Count</vt:lpstr>
      <vt:lpstr>Example : Word Count</vt:lpstr>
      <vt:lpstr>Example : Word Count</vt:lpstr>
      <vt:lpstr>Example : Word Count</vt:lpstr>
      <vt:lpstr>Example : Word Count</vt:lpstr>
      <vt:lpstr>Example : Word Count</vt:lpstr>
      <vt:lpstr>Example : Word Count</vt:lpstr>
      <vt:lpstr>Example : Word Count</vt:lpstr>
      <vt:lpstr>Example : Word Count</vt:lpstr>
      <vt:lpstr>Potential bottleneck – Shuffle &amp; Sort </vt:lpstr>
      <vt:lpstr>Potential bottleneck – Slow Mappers</vt:lpstr>
      <vt:lpstr>Ecosystem</vt:lpstr>
      <vt:lpstr>Ecosystem components</vt:lpstr>
      <vt:lpstr>Apache Pig</vt:lpstr>
      <vt:lpstr>Apache Hive</vt:lpstr>
      <vt:lpstr>Impala</vt:lpstr>
      <vt:lpstr>Apache Sqoop – SQL to Hadoop</vt:lpstr>
      <vt:lpstr>Apache Flume</vt:lpstr>
      <vt:lpstr>Apache Oozie</vt:lpstr>
      <vt:lpstr>PowerPoint Presentation</vt:lpstr>
      <vt:lpstr>Admin</vt:lpstr>
      <vt:lpstr>Topics</vt:lpstr>
      <vt:lpstr>Hadoop Ports</vt:lpstr>
      <vt:lpstr>Common Web UI Ports for Users</vt:lpstr>
      <vt:lpstr>Rack Topology Awareness</vt:lpstr>
      <vt:lpstr>Rack Topology Script</vt:lpstr>
      <vt:lpstr>Hadoop Security</vt:lpstr>
      <vt:lpstr>Kerberos</vt:lpstr>
      <vt:lpstr>Hive</vt:lpstr>
      <vt:lpstr>Hive</vt:lpstr>
      <vt:lpstr>Hive</vt:lpstr>
      <vt:lpstr>The Hive Metastore Service</vt:lpstr>
      <vt:lpstr>Hive – Installation and Configuration</vt:lpstr>
      <vt:lpstr>Shared Metastore </vt:lpstr>
      <vt:lpstr>Shared Metastore </vt:lpstr>
      <vt:lpstr>ZooKeeper</vt:lpstr>
      <vt:lpstr>zoo.cfg</vt:lpstr>
      <vt:lpstr>Installing and Configuring HiveServer2</vt:lpstr>
      <vt:lpstr>Impala</vt:lpstr>
      <vt:lpstr>Impala</vt:lpstr>
      <vt:lpstr>Installing, Configuring and Starting Impala</vt:lpstr>
      <vt:lpstr>Installing Impala</vt:lpstr>
      <vt:lpstr>Impala HDFS Configuration</vt:lpstr>
      <vt:lpstr>etc/default/impala – startup options</vt:lpstr>
      <vt:lpstr>Starting Impala </vt:lpstr>
      <vt:lpstr>Client Interaction</vt:lpstr>
      <vt:lpstr>Pig</vt:lpstr>
      <vt:lpstr>Hadoop Clients</vt:lpstr>
      <vt:lpstr>Client Installation and Hadoop APIs</vt:lpstr>
      <vt:lpstr>Client Configuration</vt:lpstr>
      <vt:lpstr>Hue</vt:lpstr>
      <vt:lpstr>Further Configuration</vt:lpstr>
      <vt:lpstr>Trash</vt:lpstr>
      <vt:lpstr>Resource Allocation and Process Size</vt:lpstr>
      <vt:lpstr>File Compression</vt:lpstr>
      <vt:lpstr>File Compression</vt:lpstr>
      <vt:lpstr>Speculative Execution</vt:lpstr>
      <vt:lpstr>High Availability</vt:lpstr>
      <vt:lpstr>HDFS High Availability</vt:lpstr>
      <vt:lpstr>HDFS High availability</vt:lpstr>
      <vt:lpstr>HDFS High Availability</vt:lpstr>
      <vt:lpstr>Failover</vt:lpstr>
      <vt:lpstr>Automatic Failover</vt:lpstr>
      <vt:lpstr>Fencing</vt:lpstr>
      <vt:lpstr>HDFS HA Deployment</vt:lpstr>
      <vt:lpstr>JournalNodes</vt:lpstr>
      <vt:lpstr>Shared Edits Directory</vt:lpstr>
      <vt:lpstr>The Standby NameNode</vt:lpstr>
      <vt:lpstr>ZooKeeper Failover Controller</vt:lpstr>
      <vt:lpstr>core-site.xml for HDFS HA</vt:lpstr>
      <vt:lpstr>hdfs-site.xml for HDFS HA</vt:lpstr>
      <vt:lpstr>hdfs-site.xml for HDFS HA</vt:lpstr>
      <vt:lpstr>Jobs</vt:lpstr>
      <vt:lpstr>Displaying Jobs</vt:lpstr>
      <vt:lpstr>Killing Jobs</vt:lpstr>
      <vt:lpstr>Job Scheduling in YARN</vt:lpstr>
      <vt:lpstr>The Fair Scheduler</vt:lpstr>
      <vt:lpstr>The Fair Scheduler</vt:lpstr>
      <vt:lpstr>Single Resource Fairness</vt:lpstr>
      <vt:lpstr>Minimum Resources</vt:lpstr>
      <vt:lpstr>Minimum Resources</vt:lpstr>
      <vt:lpstr>Minimum Resources</vt:lpstr>
      <vt:lpstr>Minimum Resources</vt:lpstr>
      <vt:lpstr>Pools with weights</vt:lpstr>
      <vt:lpstr>Pools with weights</vt:lpstr>
      <vt:lpstr>Dominant Resource Fairness</vt:lpstr>
      <vt:lpstr>Resource Allocation for Pools and Users</vt:lpstr>
      <vt:lpstr>Resource Allocation for Pools and Users</vt:lpstr>
      <vt:lpstr>fair-scheduler.xml</vt:lpstr>
      <vt:lpstr>Checking HDFS status</vt:lpstr>
      <vt:lpstr>dfsadmin</vt:lpstr>
      <vt:lpstr>Backing up</vt:lpstr>
      <vt:lpstr>Adding cluster nodes</vt:lpstr>
      <vt:lpstr>Removing cluster nodes</vt:lpstr>
      <vt:lpstr>Cluster rebalancing</vt:lpstr>
      <vt:lpstr>hdfs balancer</vt:lpstr>
      <vt:lpstr>hdfs balancer</vt:lpstr>
      <vt:lpstr>Troubleshooting</vt:lpstr>
      <vt:lpstr>Log File Growth</vt:lpstr>
      <vt:lpstr>Troubleshooting – Common Sources</vt:lpstr>
      <vt:lpstr>Troubleshooting – Gathering Information</vt:lpstr>
      <vt:lpstr>HBase</vt:lpstr>
      <vt:lpstr>Data Warehousing</vt:lpstr>
      <vt:lpstr>HBase Overview</vt:lpstr>
      <vt:lpstr>Features</vt:lpstr>
      <vt:lpstr>Data storage</vt:lpstr>
      <vt:lpstr>Data storage</vt:lpstr>
      <vt:lpstr>Data storage</vt:lpstr>
      <vt:lpstr>Data storage</vt:lpstr>
      <vt:lpstr>Data storage</vt:lpstr>
      <vt:lpstr>Components</vt:lpstr>
      <vt:lpstr>Components</vt:lpstr>
      <vt:lpstr>Regions</vt:lpstr>
      <vt:lpstr>Services</vt:lpstr>
      <vt:lpstr>Hadoop Integration</vt:lpstr>
      <vt:lpstr>High Availability</vt:lpstr>
      <vt:lpstr>HMaster High Availability</vt:lpstr>
      <vt:lpstr>HBase Read High Availability</vt:lpstr>
      <vt:lpstr>Operations</vt:lpstr>
      <vt:lpstr>Operations</vt:lpstr>
      <vt:lpstr>Operations</vt:lpstr>
      <vt:lpstr>Operations</vt:lpstr>
      <vt:lpstr>Command Line Interface</vt:lpstr>
      <vt:lpstr>General</vt:lpstr>
      <vt:lpstr>Apache Phoenix</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Thomas Knowles</cp:lastModifiedBy>
  <cp:revision>194</cp:revision>
  <dcterms:created xsi:type="dcterms:W3CDTF">2016-09-15T10:26:31Z</dcterms:created>
  <dcterms:modified xsi:type="dcterms:W3CDTF">2017-11-16T15:59:01Z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