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3.png" ContentType="image/png"/>
  <Override PartName="/ppt/media/image1.jpeg" ContentType="image/jpe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27" name="PlaceHolder 2"/>
          <p:cNvSpPr>
            <a:spLocks noGrp="1"/>
          </p:cNvSpPr>
          <p:nvPr>
            <p:ph type="body"/>
          </p:nvPr>
        </p:nvSpPr>
        <p:spPr>
          <a:xfrm>
            <a:off x="342000" y="1276920"/>
            <a:ext cx="94287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28" name="PlaceHolder 3"/>
          <p:cNvSpPr>
            <a:spLocks noGrp="1"/>
          </p:cNvSpPr>
          <p:nvPr>
            <p:ph type="body"/>
          </p:nvPr>
        </p:nvSpPr>
        <p:spPr>
          <a:xfrm>
            <a:off x="342000" y="3240360"/>
            <a:ext cx="9428760" cy="179280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30" name="PlaceHolder 2"/>
          <p:cNvSpPr>
            <a:spLocks noGrp="1"/>
          </p:cNvSpPr>
          <p:nvPr>
            <p:ph type="body"/>
          </p:nvPr>
        </p:nvSpPr>
        <p:spPr>
          <a:xfrm>
            <a:off x="342000" y="127692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31" name="PlaceHolder 3"/>
          <p:cNvSpPr>
            <a:spLocks noGrp="1"/>
          </p:cNvSpPr>
          <p:nvPr>
            <p:ph type="body"/>
          </p:nvPr>
        </p:nvSpPr>
        <p:spPr>
          <a:xfrm>
            <a:off x="5173560" y="127692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32" name="PlaceHolder 4"/>
          <p:cNvSpPr>
            <a:spLocks noGrp="1"/>
          </p:cNvSpPr>
          <p:nvPr>
            <p:ph type="body"/>
          </p:nvPr>
        </p:nvSpPr>
        <p:spPr>
          <a:xfrm>
            <a:off x="342000" y="324036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33" name="PlaceHolder 5"/>
          <p:cNvSpPr>
            <a:spLocks noGrp="1"/>
          </p:cNvSpPr>
          <p:nvPr>
            <p:ph type="body"/>
          </p:nvPr>
        </p:nvSpPr>
        <p:spPr>
          <a:xfrm>
            <a:off x="5173560" y="324036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35" name="PlaceHolder 2"/>
          <p:cNvSpPr>
            <a:spLocks noGrp="1"/>
          </p:cNvSpPr>
          <p:nvPr>
            <p:ph type="body"/>
          </p:nvPr>
        </p:nvSpPr>
        <p:spPr>
          <a:xfrm>
            <a:off x="342000" y="1276920"/>
            <a:ext cx="303588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36" name="PlaceHolder 3"/>
          <p:cNvSpPr>
            <a:spLocks noGrp="1"/>
          </p:cNvSpPr>
          <p:nvPr>
            <p:ph type="body"/>
          </p:nvPr>
        </p:nvSpPr>
        <p:spPr>
          <a:xfrm>
            <a:off x="3530160" y="1276920"/>
            <a:ext cx="303588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37" name="PlaceHolder 4"/>
          <p:cNvSpPr>
            <a:spLocks noGrp="1"/>
          </p:cNvSpPr>
          <p:nvPr>
            <p:ph type="body"/>
          </p:nvPr>
        </p:nvSpPr>
        <p:spPr>
          <a:xfrm>
            <a:off x="6717960" y="1276920"/>
            <a:ext cx="303588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38" name="PlaceHolder 5"/>
          <p:cNvSpPr>
            <a:spLocks noGrp="1"/>
          </p:cNvSpPr>
          <p:nvPr>
            <p:ph type="body"/>
          </p:nvPr>
        </p:nvSpPr>
        <p:spPr>
          <a:xfrm>
            <a:off x="342000" y="3240360"/>
            <a:ext cx="303588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39" name="PlaceHolder 6"/>
          <p:cNvSpPr>
            <a:spLocks noGrp="1"/>
          </p:cNvSpPr>
          <p:nvPr>
            <p:ph type="body"/>
          </p:nvPr>
        </p:nvSpPr>
        <p:spPr>
          <a:xfrm>
            <a:off x="3530160" y="3240360"/>
            <a:ext cx="303588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40" name="PlaceHolder 7"/>
          <p:cNvSpPr>
            <a:spLocks noGrp="1"/>
          </p:cNvSpPr>
          <p:nvPr>
            <p:ph type="body"/>
          </p:nvPr>
        </p:nvSpPr>
        <p:spPr>
          <a:xfrm>
            <a:off x="6717960" y="3240360"/>
            <a:ext cx="3035880" cy="179280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45" name="PlaceHolder 2"/>
          <p:cNvSpPr>
            <a:spLocks noGrp="1"/>
          </p:cNvSpPr>
          <p:nvPr>
            <p:ph type="subTitle"/>
          </p:nvPr>
        </p:nvSpPr>
        <p:spPr>
          <a:xfrm>
            <a:off x="342000" y="1276920"/>
            <a:ext cx="9428760" cy="37587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47" name="PlaceHolder 2"/>
          <p:cNvSpPr>
            <a:spLocks noGrp="1"/>
          </p:cNvSpPr>
          <p:nvPr>
            <p:ph type="body"/>
          </p:nvPr>
        </p:nvSpPr>
        <p:spPr>
          <a:xfrm>
            <a:off x="342000" y="1276920"/>
            <a:ext cx="9428760" cy="375876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49" name="PlaceHolder 2"/>
          <p:cNvSpPr>
            <a:spLocks noGrp="1"/>
          </p:cNvSpPr>
          <p:nvPr>
            <p:ph type="body"/>
          </p:nvPr>
        </p:nvSpPr>
        <p:spPr>
          <a:xfrm>
            <a:off x="342000" y="1276920"/>
            <a:ext cx="4601160" cy="3758760"/>
          </a:xfrm>
          <a:prstGeom prst="rect">
            <a:avLst/>
          </a:prstGeom>
        </p:spPr>
        <p:txBody>
          <a:bodyPr lIns="0" rIns="0" tIns="0" bIns="0">
            <a:normAutofit/>
          </a:bodyPr>
          <a:p>
            <a:endParaRPr b="0" lang="en-GB" sz="1490" spc="-1" strike="noStrike">
              <a:solidFill>
                <a:srgbClr val="565759"/>
              </a:solidFill>
              <a:latin typeface="Arial"/>
            </a:endParaRPr>
          </a:p>
        </p:txBody>
      </p:sp>
      <p:sp>
        <p:nvSpPr>
          <p:cNvPr id="50" name="PlaceHolder 3"/>
          <p:cNvSpPr>
            <a:spLocks noGrp="1"/>
          </p:cNvSpPr>
          <p:nvPr>
            <p:ph type="body"/>
          </p:nvPr>
        </p:nvSpPr>
        <p:spPr>
          <a:xfrm>
            <a:off x="5173560" y="1276920"/>
            <a:ext cx="4601160" cy="375876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342000" y="102960"/>
            <a:ext cx="7544880" cy="44200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54" name="PlaceHolder 2"/>
          <p:cNvSpPr>
            <a:spLocks noGrp="1"/>
          </p:cNvSpPr>
          <p:nvPr>
            <p:ph type="body"/>
          </p:nvPr>
        </p:nvSpPr>
        <p:spPr>
          <a:xfrm>
            <a:off x="342000" y="127692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55" name="PlaceHolder 3"/>
          <p:cNvSpPr>
            <a:spLocks noGrp="1"/>
          </p:cNvSpPr>
          <p:nvPr>
            <p:ph type="body"/>
          </p:nvPr>
        </p:nvSpPr>
        <p:spPr>
          <a:xfrm>
            <a:off x="5173560" y="1276920"/>
            <a:ext cx="4601160" cy="3758760"/>
          </a:xfrm>
          <a:prstGeom prst="rect">
            <a:avLst/>
          </a:prstGeom>
        </p:spPr>
        <p:txBody>
          <a:bodyPr lIns="0" rIns="0" tIns="0" bIns="0">
            <a:normAutofit/>
          </a:bodyPr>
          <a:p>
            <a:endParaRPr b="0" lang="en-GB" sz="1490" spc="-1" strike="noStrike">
              <a:solidFill>
                <a:srgbClr val="565759"/>
              </a:solidFill>
              <a:latin typeface="Arial"/>
            </a:endParaRPr>
          </a:p>
        </p:txBody>
      </p:sp>
      <p:sp>
        <p:nvSpPr>
          <p:cNvPr id="56" name="PlaceHolder 4"/>
          <p:cNvSpPr>
            <a:spLocks noGrp="1"/>
          </p:cNvSpPr>
          <p:nvPr>
            <p:ph type="body"/>
          </p:nvPr>
        </p:nvSpPr>
        <p:spPr>
          <a:xfrm>
            <a:off x="342000" y="324036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6" name="PlaceHolder 2"/>
          <p:cNvSpPr>
            <a:spLocks noGrp="1"/>
          </p:cNvSpPr>
          <p:nvPr>
            <p:ph type="subTitle"/>
          </p:nvPr>
        </p:nvSpPr>
        <p:spPr>
          <a:xfrm>
            <a:off x="342000" y="1276920"/>
            <a:ext cx="9428760" cy="37587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58" name="PlaceHolder 2"/>
          <p:cNvSpPr>
            <a:spLocks noGrp="1"/>
          </p:cNvSpPr>
          <p:nvPr>
            <p:ph type="body"/>
          </p:nvPr>
        </p:nvSpPr>
        <p:spPr>
          <a:xfrm>
            <a:off x="342000" y="1276920"/>
            <a:ext cx="4601160" cy="3758760"/>
          </a:xfrm>
          <a:prstGeom prst="rect">
            <a:avLst/>
          </a:prstGeom>
        </p:spPr>
        <p:txBody>
          <a:bodyPr lIns="0" rIns="0" tIns="0" bIns="0">
            <a:normAutofit/>
          </a:bodyPr>
          <a:p>
            <a:endParaRPr b="0" lang="en-GB" sz="1490" spc="-1" strike="noStrike">
              <a:solidFill>
                <a:srgbClr val="565759"/>
              </a:solidFill>
              <a:latin typeface="Arial"/>
            </a:endParaRPr>
          </a:p>
        </p:txBody>
      </p:sp>
      <p:sp>
        <p:nvSpPr>
          <p:cNvPr id="59" name="PlaceHolder 3"/>
          <p:cNvSpPr>
            <a:spLocks noGrp="1"/>
          </p:cNvSpPr>
          <p:nvPr>
            <p:ph type="body"/>
          </p:nvPr>
        </p:nvSpPr>
        <p:spPr>
          <a:xfrm>
            <a:off x="5173560" y="127692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60" name="PlaceHolder 4"/>
          <p:cNvSpPr>
            <a:spLocks noGrp="1"/>
          </p:cNvSpPr>
          <p:nvPr>
            <p:ph type="body"/>
          </p:nvPr>
        </p:nvSpPr>
        <p:spPr>
          <a:xfrm>
            <a:off x="5173560" y="324036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62" name="PlaceHolder 2"/>
          <p:cNvSpPr>
            <a:spLocks noGrp="1"/>
          </p:cNvSpPr>
          <p:nvPr>
            <p:ph type="body"/>
          </p:nvPr>
        </p:nvSpPr>
        <p:spPr>
          <a:xfrm>
            <a:off x="342000" y="127692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63" name="PlaceHolder 3"/>
          <p:cNvSpPr>
            <a:spLocks noGrp="1"/>
          </p:cNvSpPr>
          <p:nvPr>
            <p:ph type="body"/>
          </p:nvPr>
        </p:nvSpPr>
        <p:spPr>
          <a:xfrm>
            <a:off x="5173560" y="127692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64" name="PlaceHolder 4"/>
          <p:cNvSpPr>
            <a:spLocks noGrp="1"/>
          </p:cNvSpPr>
          <p:nvPr>
            <p:ph type="body"/>
          </p:nvPr>
        </p:nvSpPr>
        <p:spPr>
          <a:xfrm>
            <a:off x="342000" y="3240360"/>
            <a:ext cx="9428760" cy="179280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66" name="PlaceHolder 2"/>
          <p:cNvSpPr>
            <a:spLocks noGrp="1"/>
          </p:cNvSpPr>
          <p:nvPr>
            <p:ph type="body"/>
          </p:nvPr>
        </p:nvSpPr>
        <p:spPr>
          <a:xfrm>
            <a:off x="342000" y="1276920"/>
            <a:ext cx="94287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67" name="PlaceHolder 3"/>
          <p:cNvSpPr>
            <a:spLocks noGrp="1"/>
          </p:cNvSpPr>
          <p:nvPr>
            <p:ph type="body"/>
          </p:nvPr>
        </p:nvSpPr>
        <p:spPr>
          <a:xfrm>
            <a:off x="342000" y="3240360"/>
            <a:ext cx="9428760" cy="179280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69" name="PlaceHolder 2"/>
          <p:cNvSpPr>
            <a:spLocks noGrp="1"/>
          </p:cNvSpPr>
          <p:nvPr>
            <p:ph type="body"/>
          </p:nvPr>
        </p:nvSpPr>
        <p:spPr>
          <a:xfrm>
            <a:off x="342000" y="127692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70" name="PlaceHolder 3"/>
          <p:cNvSpPr>
            <a:spLocks noGrp="1"/>
          </p:cNvSpPr>
          <p:nvPr>
            <p:ph type="body"/>
          </p:nvPr>
        </p:nvSpPr>
        <p:spPr>
          <a:xfrm>
            <a:off x="5173560" y="127692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71" name="PlaceHolder 4"/>
          <p:cNvSpPr>
            <a:spLocks noGrp="1"/>
          </p:cNvSpPr>
          <p:nvPr>
            <p:ph type="body"/>
          </p:nvPr>
        </p:nvSpPr>
        <p:spPr>
          <a:xfrm>
            <a:off x="342000" y="324036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72" name="PlaceHolder 5"/>
          <p:cNvSpPr>
            <a:spLocks noGrp="1"/>
          </p:cNvSpPr>
          <p:nvPr>
            <p:ph type="body"/>
          </p:nvPr>
        </p:nvSpPr>
        <p:spPr>
          <a:xfrm>
            <a:off x="5173560" y="324036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74" name="PlaceHolder 2"/>
          <p:cNvSpPr>
            <a:spLocks noGrp="1"/>
          </p:cNvSpPr>
          <p:nvPr>
            <p:ph type="body"/>
          </p:nvPr>
        </p:nvSpPr>
        <p:spPr>
          <a:xfrm>
            <a:off x="342000" y="1276920"/>
            <a:ext cx="303588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75" name="PlaceHolder 3"/>
          <p:cNvSpPr>
            <a:spLocks noGrp="1"/>
          </p:cNvSpPr>
          <p:nvPr>
            <p:ph type="body"/>
          </p:nvPr>
        </p:nvSpPr>
        <p:spPr>
          <a:xfrm>
            <a:off x="3530160" y="1276920"/>
            <a:ext cx="303588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76" name="PlaceHolder 4"/>
          <p:cNvSpPr>
            <a:spLocks noGrp="1"/>
          </p:cNvSpPr>
          <p:nvPr>
            <p:ph type="body"/>
          </p:nvPr>
        </p:nvSpPr>
        <p:spPr>
          <a:xfrm>
            <a:off x="6717960" y="1276920"/>
            <a:ext cx="303588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77" name="PlaceHolder 5"/>
          <p:cNvSpPr>
            <a:spLocks noGrp="1"/>
          </p:cNvSpPr>
          <p:nvPr>
            <p:ph type="body"/>
          </p:nvPr>
        </p:nvSpPr>
        <p:spPr>
          <a:xfrm>
            <a:off x="342000" y="3240360"/>
            <a:ext cx="303588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78" name="PlaceHolder 6"/>
          <p:cNvSpPr>
            <a:spLocks noGrp="1"/>
          </p:cNvSpPr>
          <p:nvPr>
            <p:ph type="body"/>
          </p:nvPr>
        </p:nvSpPr>
        <p:spPr>
          <a:xfrm>
            <a:off x="3530160" y="3240360"/>
            <a:ext cx="303588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79" name="PlaceHolder 7"/>
          <p:cNvSpPr>
            <a:spLocks noGrp="1"/>
          </p:cNvSpPr>
          <p:nvPr>
            <p:ph type="body"/>
          </p:nvPr>
        </p:nvSpPr>
        <p:spPr>
          <a:xfrm>
            <a:off x="6717960" y="3240360"/>
            <a:ext cx="3035880" cy="179280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8" name="PlaceHolder 2"/>
          <p:cNvSpPr>
            <a:spLocks noGrp="1"/>
          </p:cNvSpPr>
          <p:nvPr>
            <p:ph type="body"/>
          </p:nvPr>
        </p:nvSpPr>
        <p:spPr>
          <a:xfrm>
            <a:off x="342000" y="1276920"/>
            <a:ext cx="9428760" cy="375876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10" name="PlaceHolder 2"/>
          <p:cNvSpPr>
            <a:spLocks noGrp="1"/>
          </p:cNvSpPr>
          <p:nvPr>
            <p:ph type="body"/>
          </p:nvPr>
        </p:nvSpPr>
        <p:spPr>
          <a:xfrm>
            <a:off x="342000" y="1276920"/>
            <a:ext cx="4601160" cy="3758760"/>
          </a:xfrm>
          <a:prstGeom prst="rect">
            <a:avLst/>
          </a:prstGeom>
        </p:spPr>
        <p:txBody>
          <a:bodyPr lIns="0" rIns="0" tIns="0" bIns="0">
            <a:normAutofit/>
          </a:bodyPr>
          <a:p>
            <a:endParaRPr b="0" lang="en-GB" sz="1490" spc="-1" strike="noStrike">
              <a:solidFill>
                <a:srgbClr val="565759"/>
              </a:solidFill>
              <a:latin typeface="Arial"/>
            </a:endParaRPr>
          </a:p>
        </p:txBody>
      </p:sp>
      <p:sp>
        <p:nvSpPr>
          <p:cNvPr id="11" name="PlaceHolder 3"/>
          <p:cNvSpPr>
            <a:spLocks noGrp="1"/>
          </p:cNvSpPr>
          <p:nvPr>
            <p:ph type="body"/>
          </p:nvPr>
        </p:nvSpPr>
        <p:spPr>
          <a:xfrm>
            <a:off x="5173560" y="1276920"/>
            <a:ext cx="4601160" cy="375876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42000" y="102960"/>
            <a:ext cx="7544880" cy="44200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15" name="PlaceHolder 2"/>
          <p:cNvSpPr>
            <a:spLocks noGrp="1"/>
          </p:cNvSpPr>
          <p:nvPr>
            <p:ph type="body"/>
          </p:nvPr>
        </p:nvSpPr>
        <p:spPr>
          <a:xfrm>
            <a:off x="342000" y="127692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16" name="PlaceHolder 3"/>
          <p:cNvSpPr>
            <a:spLocks noGrp="1"/>
          </p:cNvSpPr>
          <p:nvPr>
            <p:ph type="body"/>
          </p:nvPr>
        </p:nvSpPr>
        <p:spPr>
          <a:xfrm>
            <a:off x="5173560" y="1276920"/>
            <a:ext cx="4601160" cy="3758760"/>
          </a:xfrm>
          <a:prstGeom prst="rect">
            <a:avLst/>
          </a:prstGeom>
        </p:spPr>
        <p:txBody>
          <a:bodyPr lIns="0" rIns="0" tIns="0" bIns="0">
            <a:normAutofit/>
          </a:bodyPr>
          <a:p>
            <a:endParaRPr b="0" lang="en-GB" sz="1490" spc="-1" strike="noStrike">
              <a:solidFill>
                <a:srgbClr val="565759"/>
              </a:solidFill>
              <a:latin typeface="Arial"/>
            </a:endParaRPr>
          </a:p>
        </p:txBody>
      </p:sp>
      <p:sp>
        <p:nvSpPr>
          <p:cNvPr id="17" name="PlaceHolder 4"/>
          <p:cNvSpPr>
            <a:spLocks noGrp="1"/>
          </p:cNvSpPr>
          <p:nvPr>
            <p:ph type="body"/>
          </p:nvPr>
        </p:nvSpPr>
        <p:spPr>
          <a:xfrm>
            <a:off x="342000" y="324036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19" name="PlaceHolder 2"/>
          <p:cNvSpPr>
            <a:spLocks noGrp="1"/>
          </p:cNvSpPr>
          <p:nvPr>
            <p:ph type="body"/>
          </p:nvPr>
        </p:nvSpPr>
        <p:spPr>
          <a:xfrm>
            <a:off x="342000" y="1276920"/>
            <a:ext cx="4601160" cy="3758760"/>
          </a:xfrm>
          <a:prstGeom prst="rect">
            <a:avLst/>
          </a:prstGeom>
        </p:spPr>
        <p:txBody>
          <a:bodyPr lIns="0" rIns="0" tIns="0" bIns="0">
            <a:normAutofit/>
          </a:bodyPr>
          <a:p>
            <a:endParaRPr b="0" lang="en-GB" sz="1490" spc="-1" strike="noStrike">
              <a:solidFill>
                <a:srgbClr val="565759"/>
              </a:solidFill>
              <a:latin typeface="Arial"/>
            </a:endParaRPr>
          </a:p>
        </p:txBody>
      </p:sp>
      <p:sp>
        <p:nvSpPr>
          <p:cNvPr id="20" name="PlaceHolder 3"/>
          <p:cNvSpPr>
            <a:spLocks noGrp="1"/>
          </p:cNvSpPr>
          <p:nvPr>
            <p:ph type="body"/>
          </p:nvPr>
        </p:nvSpPr>
        <p:spPr>
          <a:xfrm>
            <a:off x="5173560" y="127692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21" name="PlaceHolder 4"/>
          <p:cNvSpPr>
            <a:spLocks noGrp="1"/>
          </p:cNvSpPr>
          <p:nvPr>
            <p:ph type="body"/>
          </p:nvPr>
        </p:nvSpPr>
        <p:spPr>
          <a:xfrm>
            <a:off x="5173560" y="324036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23" name="PlaceHolder 2"/>
          <p:cNvSpPr>
            <a:spLocks noGrp="1"/>
          </p:cNvSpPr>
          <p:nvPr>
            <p:ph type="body"/>
          </p:nvPr>
        </p:nvSpPr>
        <p:spPr>
          <a:xfrm>
            <a:off x="342000" y="127692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24" name="PlaceHolder 3"/>
          <p:cNvSpPr>
            <a:spLocks noGrp="1"/>
          </p:cNvSpPr>
          <p:nvPr>
            <p:ph type="body"/>
          </p:nvPr>
        </p:nvSpPr>
        <p:spPr>
          <a:xfrm>
            <a:off x="5173560" y="127692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25" name="PlaceHolder 4"/>
          <p:cNvSpPr>
            <a:spLocks noGrp="1"/>
          </p:cNvSpPr>
          <p:nvPr>
            <p:ph type="body"/>
          </p:nvPr>
        </p:nvSpPr>
        <p:spPr>
          <a:xfrm>
            <a:off x="342000" y="3240360"/>
            <a:ext cx="9428760" cy="179280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p>
            <a:r>
              <a:rPr b="0" lang="en-GB" sz="1400" spc="-1" strike="noStrike">
                <a:latin typeface="Times New Roman"/>
              </a:rPr>
              <a:t>&lt;date/time&gt;</a:t>
            </a:r>
            <a:endParaRPr b="0" lang="en-GB"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p>
            <a:pPr algn="ctr"/>
            <a:r>
              <a:rPr b="0" lang="en-GB" sz="1400" spc="-1" strike="noStrike">
                <a:latin typeface="Times New Roman"/>
              </a:rPr>
              <a:t>&lt;footer&gt;</a:t>
            </a:r>
            <a:endParaRPr b="0" lang="en-GB"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p>
            <a:pPr algn="r"/>
            <a:fld id="{DBC0AC09-CEEA-480C-8C44-0D81CD257508}"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body"/>
          </p:nvPr>
        </p:nvSpPr>
        <p:spPr>
          <a:xfrm>
            <a:off x="342000" y="1276920"/>
            <a:ext cx="9428760" cy="3758760"/>
          </a:xfrm>
          <a:prstGeom prst="rect">
            <a:avLst/>
          </a:prstGeom>
        </p:spPr>
        <p:txBody>
          <a:bodyPr/>
          <a:p>
            <a:pPr marL="432000" indent="-324000">
              <a:lnSpc>
                <a:spcPct val="100000"/>
              </a:lnSpc>
              <a:spcBef>
                <a:spcPts val="1001"/>
              </a:spcBef>
              <a:spcAft>
                <a:spcPts val="1001"/>
              </a:spcAft>
              <a:buClr>
                <a:srgbClr val="000000"/>
              </a:buClr>
              <a:buSzPct val="45000"/>
              <a:buFont typeface="Wingdings" charset="2"/>
              <a:buChar char=""/>
            </a:pPr>
            <a:r>
              <a:rPr b="0" lang="en-GB" sz="1800" spc="-1" strike="noStrike">
                <a:solidFill>
                  <a:srgbClr val="565759"/>
                </a:solidFill>
                <a:latin typeface="Arial"/>
              </a:rPr>
              <a:t>Click to edit Master text styles</a:t>
            </a:r>
            <a:endParaRPr b="0" lang="en-GB" sz="1800" spc="-1" strike="noStrike">
              <a:solidFill>
                <a:srgbClr val="565759"/>
              </a:solidFill>
              <a:latin typeface="Arial"/>
            </a:endParaRPr>
          </a:p>
          <a:p>
            <a:pPr lvl="1" marL="864000" indent="-324000">
              <a:lnSpc>
                <a:spcPct val="100000"/>
              </a:lnSpc>
              <a:spcBef>
                <a:spcPts val="1001"/>
              </a:spcBef>
              <a:spcAft>
                <a:spcPts val="1001"/>
              </a:spcAft>
              <a:buClr>
                <a:srgbClr val="000000"/>
              </a:buClr>
              <a:buSzPct val="75000"/>
              <a:buFont typeface="Symbol" charset="2"/>
              <a:buChar char=""/>
            </a:pPr>
            <a:r>
              <a:rPr b="0" lang="en-GB" sz="1800" spc="-1" strike="noStrike">
                <a:solidFill>
                  <a:srgbClr val="565759"/>
                </a:solidFill>
                <a:latin typeface="Arial"/>
              </a:rPr>
              <a:t>Second level</a:t>
            </a:r>
            <a:endParaRPr b="0" lang="en-GB" sz="1800" spc="-1" strike="noStrike">
              <a:solidFill>
                <a:srgbClr val="565759"/>
              </a:solidFill>
              <a:latin typeface="Arial"/>
            </a:endParaRPr>
          </a:p>
          <a:p>
            <a:pPr lvl="2" marL="1296000" indent="-288000">
              <a:lnSpc>
                <a:spcPct val="100000"/>
              </a:lnSpc>
              <a:spcBef>
                <a:spcPts val="1001"/>
              </a:spcBef>
              <a:spcAft>
                <a:spcPts val="1001"/>
              </a:spcAft>
              <a:buClr>
                <a:srgbClr val="000000"/>
              </a:buClr>
              <a:buSzPct val="45000"/>
              <a:buFont typeface="Wingdings" charset="2"/>
              <a:buChar char=""/>
            </a:pPr>
            <a:r>
              <a:rPr b="0" lang="en-GB" sz="1800" spc="-1" strike="noStrike">
                <a:solidFill>
                  <a:srgbClr val="565759"/>
                </a:solidFill>
                <a:latin typeface="Arial"/>
              </a:rPr>
              <a:t>Third level</a:t>
            </a:r>
            <a:endParaRPr b="0" lang="en-GB" sz="1800" spc="-1" strike="noStrike">
              <a:solidFill>
                <a:srgbClr val="565759"/>
              </a:solidFill>
              <a:latin typeface="Arial"/>
            </a:endParaRPr>
          </a:p>
          <a:p>
            <a:pPr lvl="3" marL="1728000" indent="-216000">
              <a:lnSpc>
                <a:spcPct val="100000"/>
              </a:lnSpc>
              <a:spcBef>
                <a:spcPts val="1001"/>
              </a:spcBef>
              <a:spcAft>
                <a:spcPts val="1001"/>
              </a:spcAft>
              <a:buClr>
                <a:srgbClr val="000000"/>
              </a:buClr>
              <a:buSzPct val="75000"/>
              <a:buFont typeface="Symbol" charset="2"/>
              <a:buChar char=""/>
            </a:pPr>
            <a:r>
              <a:rPr b="0" lang="en-GB" sz="1800" spc="-1" strike="noStrike">
                <a:solidFill>
                  <a:srgbClr val="565759"/>
                </a:solidFill>
                <a:latin typeface="Arial"/>
              </a:rPr>
              <a:t>Fourth level</a:t>
            </a:r>
            <a:endParaRPr b="0" lang="en-GB" sz="1800" spc="-1" strike="noStrike">
              <a:solidFill>
                <a:srgbClr val="565759"/>
              </a:solidFill>
              <a:latin typeface="Arial"/>
            </a:endParaRPr>
          </a:p>
          <a:p>
            <a:pPr lvl="4" marL="2160000" indent="-216000">
              <a:lnSpc>
                <a:spcPct val="100000"/>
              </a:lnSpc>
              <a:spcBef>
                <a:spcPts val="1001"/>
              </a:spcBef>
              <a:spcAft>
                <a:spcPts val="1001"/>
              </a:spcAft>
              <a:buClr>
                <a:srgbClr val="000000"/>
              </a:buClr>
              <a:buSzPct val="45000"/>
              <a:buFont typeface="Wingdings" charset="2"/>
              <a:buChar char=""/>
            </a:pPr>
            <a:r>
              <a:rPr b="0" lang="en-GB" sz="1800" spc="-1" strike="noStrike">
                <a:solidFill>
                  <a:srgbClr val="565759"/>
                </a:solidFill>
                <a:latin typeface="Arial"/>
              </a:rPr>
              <a:t>Fifth level</a:t>
            </a:r>
            <a:endParaRPr b="0" lang="en-GB" sz="1800" spc="-1" strike="noStrike">
              <a:solidFill>
                <a:srgbClr val="565759"/>
              </a:solidFill>
              <a:latin typeface="Arial"/>
            </a:endParaRPr>
          </a:p>
        </p:txBody>
      </p:sp>
      <p:sp>
        <p:nvSpPr>
          <p:cNvPr id="42" name="PlaceHolder 2"/>
          <p:cNvSpPr>
            <a:spLocks noGrp="1"/>
          </p:cNvSpPr>
          <p:nvPr>
            <p:ph type="title"/>
          </p:nvPr>
        </p:nvSpPr>
        <p:spPr>
          <a:xfrm>
            <a:off x="342000" y="102960"/>
            <a:ext cx="7544880" cy="953280"/>
          </a:xfrm>
          <a:prstGeom prst="rect">
            <a:avLst/>
          </a:prstGeom>
        </p:spPr>
        <p:txBody>
          <a:bodyPr anchor="b">
            <a:normAutofit/>
          </a:bodyPr>
          <a:p>
            <a:pPr>
              <a:lnSpc>
                <a:spcPct val="100000"/>
              </a:lnSpc>
            </a:pPr>
            <a:r>
              <a:rPr b="0" lang="en-GB" sz="3600" spc="-1" strike="noStrike">
                <a:solidFill>
                  <a:srgbClr val="0d3d59"/>
                </a:solidFill>
                <a:latin typeface="Arial"/>
              </a:rPr>
              <a:t>Click to edit Master title style</a:t>
            </a:r>
            <a:endParaRPr b="0" lang="en-GB" sz="3600" spc="-1" strike="noStrike">
              <a:solidFill>
                <a:srgbClr val="565759"/>
              </a:solidFill>
              <a:latin typeface="Segoe UI"/>
            </a:endParaRPr>
          </a:p>
        </p:txBody>
      </p:sp>
      <p:sp>
        <p:nvSpPr>
          <p:cNvPr id="43" name="CustomShape 3"/>
          <p:cNvSpPr/>
          <p:nvPr/>
        </p:nvSpPr>
        <p:spPr>
          <a:xfrm>
            <a:off x="7491600" y="5293800"/>
            <a:ext cx="2351520" cy="301320"/>
          </a:xfrm>
          <a:prstGeom prst="rect">
            <a:avLst/>
          </a:prstGeom>
          <a:noFill/>
          <a:ln>
            <a:noFill/>
          </a:ln>
        </p:spPr>
        <p:style>
          <a:lnRef idx="0"/>
          <a:fillRef idx="0"/>
          <a:effectRef idx="0"/>
          <a:fontRef idx="minor"/>
        </p:style>
        <p:txBody>
          <a:bodyPr anchor="ctr"/>
          <a:p>
            <a:pPr algn="r">
              <a:lnSpc>
                <a:spcPct val="100000"/>
              </a:lnSpc>
            </a:pPr>
            <a:fld id="{89DD70AB-A5F6-4E56-B785-E1108D440374}" type="slidenum">
              <a:rPr b="0" lang="en-GB" sz="1000" spc="-1" strike="noStrike">
                <a:solidFill>
                  <a:srgbClr val="008fd0"/>
                </a:solidFill>
                <a:latin typeface="Arial"/>
              </a:rPr>
              <a:t>&lt;number&gt;</a:t>
            </a:fld>
            <a:endParaRPr b="0" lang="en-GB" sz="1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0" name="" descr=""/>
          <p:cNvPicPr/>
          <p:nvPr/>
        </p:nvPicPr>
        <p:blipFill>
          <a:blip r:embed="rId1"/>
          <a:stretch/>
        </p:blipFill>
        <p:spPr>
          <a:xfrm>
            <a:off x="720000" y="2232000"/>
            <a:ext cx="3096000" cy="3096000"/>
          </a:xfrm>
          <a:prstGeom prst="rect">
            <a:avLst/>
          </a:prstGeom>
          <a:ln>
            <a:noFill/>
          </a:ln>
        </p:spPr>
      </p:pic>
      <p:sp>
        <p:nvSpPr>
          <p:cNvPr id="81" name="TextShape 1"/>
          <p:cNvSpPr txBox="1"/>
          <p:nvPr/>
        </p:nvSpPr>
        <p:spPr>
          <a:xfrm>
            <a:off x="504000" y="226080"/>
            <a:ext cx="9071640" cy="946440"/>
          </a:xfrm>
          <a:prstGeom prst="rect">
            <a:avLst/>
          </a:prstGeom>
          <a:noFill/>
          <a:ln>
            <a:noFill/>
          </a:ln>
        </p:spPr>
        <p:txBody>
          <a:bodyPr lIns="0" rIns="0" tIns="0" bIns="0" anchor="ctr"/>
          <a:p>
            <a:pPr algn="ctr"/>
            <a:r>
              <a:rPr b="0" lang="en-GB" sz="4400" spc="-1" strike="noStrike">
                <a:latin typeface="Arial"/>
              </a:rPr>
              <a:t>Linux</a:t>
            </a:r>
            <a:endParaRPr b="0" lang="en-GB" sz="4400" spc="-1" strike="noStrike">
              <a:latin typeface="Arial"/>
            </a:endParaRPr>
          </a:p>
        </p:txBody>
      </p:sp>
      <p:sp>
        <p:nvSpPr>
          <p:cNvPr id="82" name="TextShape 2"/>
          <p:cNvSpPr txBox="1"/>
          <p:nvPr/>
        </p:nvSpPr>
        <p:spPr>
          <a:xfrm>
            <a:off x="504000" y="311760"/>
            <a:ext cx="9071640" cy="3288240"/>
          </a:xfrm>
          <a:prstGeom prst="rect">
            <a:avLst/>
          </a:prstGeom>
          <a:noFill/>
          <a:ln>
            <a:noFill/>
          </a:ln>
        </p:spPr>
        <p:txBody>
          <a:bodyPr lIns="0" rIns="0" tIns="0" bIns="0" anchor="ctr"/>
          <a:p>
            <a:pPr algn="ctr"/>
            <a:r>
              <a:rPr b="0" lang="en-GB" sz="3200" spc="-1" strike="noStrike">
                <a:latin typeface="Arial"/>
              </a:rPr>
              <a:t>Interacting With Linux</a:t>
            </a:r>
            <a:endParaRPr b="0" lang="en-GB" sz="3200" spc="-1" strike="noStrike">
              <a:latin typeface="Arial"/>
            </a:endParaRPr>
          </a:p>
        </p:txBody>
      </p:sp>
      <p:pic>
        <p:nvPicPr>
          <p:cNvPr id="83" name="" descr=""/>
          <p:cNvPicPr/>
          <p:nvPr/>
        </p:nvPicPr>
        <p:blipFill>
          <a:blip r:embed="rId2"/>
          <a:stretch/>
        </p:blipFill>
        <p:spPr>
          <a:xfrm>
            <a:off x="6192000" y="2047680"/>
            <a:ext cx="2843280" cy="3352320"/>
          </a:xfrm>
          <a:prstGeom prst="rect">
            <a:avLst/>
          </a:prstGeom>
          <a:ln>
            <a:noFill/>
          </a:ln>
        </p:spPr>
      </p:pic>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504000" y="226080"/>
            <a:ext cx="9071640" cy="421920"/>
          </a:xfrm>
          <a:prstGeom prst="rect">
            <a:avLst/>
          </a:prstGeom>
          <a:noFill/>
          <a:ln>
            <a:noFill/>
          </a:ln>
        </p:spPr>
        <p:txBody>
          <a:bodyPr lIns="0" rIns="0" tIns="0" bIns="0" anchor="ctr"/>
          <a:p>
            <a:pPr algn="ctr"/>
            <a:r>
              <a:rPr b="0" lang="en-GB" sz="2800" spc="-1" strike="noStrike">
                <a:latin typeface="Arial"/>
              </a:rPr>
              <a:t>Command Line Scan</a:t>
            </a:r>
            <a:endParaRPr b="0" lang="en-GB" sz="2800" spc="-1" strike="noStrike">
              <a:latin typeface="Arial"/>
            </a:endParaRPr>
          </a:p>
        </p:txBody>
      </p:sp>
      <p:sp>
        <p:nvSpPr>
          <p:cNvPr id="131" name="TextShape 2"/>
          <p:cNvSpPr txBox="1"/>
          <p:nvPr/>
        </p:nvSpPr>
        <p:spPr>
          <a:xfrm>
            <a:off x="504360" y="720000"/>
            <a:ext cx="9071640" cy="4752000"/>
          </a:xfrm>
          <a:prstGeom prst="rect">
            <a:avLst/>
          </a:prstGeom>
          <a:noFill/>
          <a:ln>
            <a:noFill/>
          </a:ln>
        </p:spPr>
        <p:txBody>
          <a:bodyPr lIns="0" rIns="0" tIns="0" bIns="0">
            <a:normAutofit/>
          </a:bodyPr>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r>
              <a:rPr b="0" lang="en-GB" sz="1500" spc="-1" strike="noStrike">
                <a:latin typeface="Arial"/>
              </a:rPr>
              <a:t>When we type a command at the shell prompt, we can continue the line for as long as we want, until we type the carriage-return character (&lt;CR&gt;). This character is one of the shell's special characters, and the shell understands it as the end-of-line marker.</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Once the shell receives the &lt;CR&gt;, it will parse the entire line. This involves scanning the line from left to right, one character at a time. Every character the shell reads is interpreted and the line is recreated accordingly. </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If a character is "normal”, it will be put straight back onto the line. Any special character (special shell characters are often referred to as meta-characters) will be actioned and the result of that action will be substituted back on the line. </a:t>
            </a:r>
            <a:endParaRPr b="0" lang="en-GB" sz="1500" spc="-1" strike="noStrike">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504000" y="226080"/>
            <a:ext cx="9071640" cy="421920"/>
          </a:xfrm>
          <a:prstGeom prst="rect">
            <a:avLst/>
          </a:prstGeom>
          <a:noFill/>
          <a:ln>
            <a:noFill/>
          </a:ln>
        </p:spPr>
        <p:txBody>
          <a:bodyPr lIns="0" rIns="0" tIns="0" bIns="0" anchor="ctr"/>
          <a:p>
            <a:pPr algn="ctr"/>
            <a:r>
              <a:rPr b="0" lang="en-GB" sz="2800" spc="-1" strike="noStrike">
                <a:latin typeface="Arial"/>
              </a:rPr>
              <a:t>Command Line Scan</a:t>
            </a:r>
            <a:endParaRPr b="0" lang="en-GB" sz="2800" spc="-1" strike="noStrike">
              <a:latin typeface="Arial"/>
            </a:endParaRPr>
          </a:p>
        </p:txBody>
      </p:sp>
      <p:sp>
        <p:nvSpPr>
          <p:cNvPr id="133" name="TextShape 2"/>
          <p:cNvSpPr txBox="1"/>
          <p:nvPr/>
        </p:nvSpPr>
        <p:spPr>
          <a:xfrm>
            <a:off x="504360" y="720000"/>
            <a:ext cx="9071640" cy="4752000"/>
          </a:xfrm>
          <a:prstGeom prst="rect">
            <a:avLst/>
          </a:prstGeom>
          <a:noFill/>
          <a:ln>
            <a:noFill/>
          </a:ln>
        </p:spPr>
        <p:txBody>
          <a:bodyPr lIns="0" rIns="0" tIns="0" bIns="0">
            <a:normAutofit/>
          </a:bodyPr>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r>
              <a:rPr b="0" lang="en-GB" sz="1500" spc="-1" strike="noStrike">
                <a:latin typeface="Arial"/>
                <a:ea typeface="WenQuanYi Micro Hei"/>
              </a:rPr>
              <a:t>If we type the following command, </a:t>
            </a:r>
            <a:r>
              <a:rPr b="0" lang="en-GB" sz="1500" spc="-1" strike="noStrike">
                <a:latin typeface="Arial"/>
              </a:rPr>
              <a:t>the shell will read each character on that line looking for special characters needing action.  It will come across the dollar sign, $, and the asterisk, *.   </a:t>
            </a:r>
            <a:r>
              <a:rPr b="0" lang="en-GB" sz="1500" spc="-1" strike="noStrike">
                <a:latin typeface="Arial"/>
              </a:rPr>
              <a:t>	</a:t>
            </a:r>
            <a:endParaRPr b="0" lang="en-GB" sz="1500" spc="-1" strike="noStrike">
              <a:latin typeface="Arial"/>
            </a:endParaRPr>
          </a:p>
          <a:p>
            <a:pPr lvl="1" marL="864000" indent="-324000">
              <a:spcBef>
                <a:spcPts val="1134"/>
              </a:spcBef>
              <a:buClr>
                <a:srgbClr val="000000"/>
              </a:buClr>
              <a:buSzPct val="75000"/>
              <a:buFont typeface="Symbol" charset="2"/>
              <a:buChar char=""/>
            </a:pPr>
            <a:r>
              <a:rPr b="0" lang="en-GB" sz="1500" spc="-1" strike="noStrike">
                <a:latin typeface="Arial"/>
              </a:rPr>
              <a:t>$ ls -l $HOME /tmp/* &lt;CR&gt; </a:t>
            </a:r>
            <a:endParaRPr b="0" lang="en-GB" sz="1500" spc="-1" strike="noStrike">
              <a:latin typeface="Arial"/>
            </a:endParaRPr>
          </a:p>
          <a:p>
            <a:pPr marL="432000" indent="-324000">
              <a:spcBef>
                <a:spcPts val="1417"/>
              </a:spcBef>
              <a:buClr>
                <a:srgbClr val="000000"/>
              </a:buClr>
              <a:buSzPct val="45000"/>
              <a:buFont typeface="Wingdings" charset="2"/>
              <a:buChar char=""/>
            </a:pPr>
            <a:endParaRPr b="0" lang="en-GB" sz="1500" spc="-1" strike="noStrike">
              <a:latin typeface="Arial"/>
            </a:endParaRPr>
          </a:p>
          <a:p>
            <a:pPr marL="432000" indent="-324000">
              <a:spcBef>
                <a:spcPts val="1417"/>
              </a:spcBef>
              <a:buClr>
                <a:srgbClr val="000000"/>
              </a:buClr>
              <a:buSzPct val="45000"/>
              <a:buFont typeface="Wingdings" charset="2"/>
              <a:buChar char=""/>
            </a:pPr>
            <a:r>
              <a:rPr b="0" lang="en-GB" sz="1500" spc="-1" strike="noStrike">
                <a:latin typeface="Arial"/>
              </a:rPr>
              <a:t>Both of these characters are special and need to be evaluated.  The result of this evaluation will be put back on the line.  After this, the recreated line may look like this:</a:t>
            </a:r>
            <a:endParaRPr b="0" lang="en-GB" sz="1500" spc="-1" strike="noStrike">
              <a:latin typeface="Arial"/>
            </a:endParaRPr>
          </a:p>
          <a:p>
            <a:pPr lvl="1" marL="864000" indent="-324000">
              <a:spcBef>
                <a:spcPts val="1134"/>
              </a:spcBef>
              <a:buClr>
                <a:srgbClr val="000000"/>
              </a:buClr>
              <a:buSzPct val="75000"/>
              <a:buFont typeface="Symbol" charset="2"/>
              <a:buChar char=""/>
            </a:pPr>
            <a:r>
              <a:rPr b="0" lang="en-GB" sz="1500" spc="-1" strike="noStrike">
                <a:latin typeface="Arial"/>
              </a:rPr>
              <a:t>$ ls -l /home/laura /tmp/ins.log /tmp/logfile.txt</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Now, and only now, after the scan, will the shell try to locate the command</a:t>
            </a:r>
            <a:endParaRPr b="0" lang="en-GB" sz="1500" spc="-1" strike="noStrike">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504000" y="226080"/>
            <a:ext cx="9071640" cy="421920"/>
          </a:xfrm>
          <a:prstGeom prst="rect">
            <a:avLst/>
          </a:prstGeom>
          <a:noFill/>
          <a:ln>
            <a:noFill/>
          </a:ln>
        </p:spPr>
        <p:txBody>
          <a:bodyPr lIns="0" rIns="0" tIns="0" bIns="0" anchor="ctr"/>
          <a:p>
            <a:pPr algn="ctr"/>
            <a:r>
              <a:rPr b="0" lang="en-GB" sz="2800" spc="-1" strike="noStrike">
                <a:latin typeface="Arial"/>
              </a:rPr>
              <a:t>Shell Meta-Characters</a:t>
            </a:r>
            <a:endParaRPr b="0" lang="en-GB" sz="2800" spc="-1" strike="noStrike">
              <a:latin typeface="Arial"/>
            </a:endParaRPr>
          </a:p>
        </p:txBody>
      </p:sp>
      <p:sp>
        <p:nvSpPr>
          <p:cNvPr id="135" name="TextShape 2"/>
          <p:cNvSpPr txBox="1"/>
          <p:nvPr/>
        </p:nvSpPr>
        <p:spPr>
          <a:xfrm>
            <a:off x="504360" y="720000"/>
            <a:ext cx="9071640" cy="4752000"/>
          </a:xfrm>
          <a:prstGeom prst="rect">
            <a:avLst/>
          </a:prstGeom>
          <a:noFill/>
          <a:ln>
            <a:noFill/>
          </a:ln>
        </p:spPr>
        <p:txBody>
          <a:bodyPr lIns="0" rIns="0" tIns="0" bIns="0">
            <a:normAutofit/>
          </a:bodyPr>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r>
              <a:rPr b="0" lang="en-GB" sz="1500" spc="-1" strike="noStrike">
                <a:latin typeface="Arial"/>
              </a:rPr>
              <a:t>The shell interprets certain characters in different ways:</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Several other characters are also recognised by shells</a:t>
            </a:r>
            <a:endParaRPr b="0" lang="en-GB" sz="1500" spc="-1" strike="noStrike">
              <a:latin typeface="Arial"/>
            </a:endParaRPr>
          </a:p>
          <a:p>
            <a:pPr lvl="1" marL="864000" indent="-324000">
              <a:spcBef>
                <a:spcPts val="1134"/>
              </a:spcBef>
              <a:buClr>
                <a:srgbClr val="000000"/>
              </a:buClr>
              <a:buSzPct val="75000"/>
              <a:buFont typeface="Symbol" charset="2"/>
              <a:buChar char=""/>
            </a:pPr>
            <a:r>
              <a:rPr b="0" lang="en-GB" sz="1500" spc="-1" strike="noStrike">
                <a:latin typeface="Arial"/>
              </a:rPr>
              <a:t>For example ; (semicolon) allows to separate commands</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Use ‘man bash’ for a full list and description</a:t>
            </a:r>
            <a:endParaRPr b="0" lang="en-GB" sz="1500" spc="-1" strike="noStrike">
              <a:latin typeface="Arial"/>
            </a:endParaRPr>
          </a:p>
        </p:txBody>
      </p:sp>
      <p:sp>
        <p:nvSpPr>
          <p:cNvPr id="136" name="CustomShape 3"/>
          <p:cNvSpPr/>
          <p:nvPr/>
        </p:nvSpPr>
        <p:spPr>
          <a:xfrm>
            <a:off x="288000" y="1459800"/>
            <a:ext cx="9576000" cy="1492200"/>
          </a:xfrm>
          <a:prstGeom prst="roundRect">
            <a:avLst>
              <a:gd name="adj" fmla="val 13136"/>
            </a:avLst>
          </a:prstGeom>
          <a:gradFill rotWithShape="0">
            <a:gsLst>
              <a:gs pos="0">
                <a:srgbClr val="ffffff"/>
              </a:gs>
              <a:gs pos="100000">
                <a:srgbClr val="eeefd7"/>
              </a:gs>
            </a:gsLst>
            <a:path path="rect"/>
          </a:gradFill>
          <a:ln w="9360">
            <a:solidFill>
              <a:srgbClr val="808080"/>
            </a:solidFill>
            <a:round/>
          </a:ln>
          <a:effectLst>
            <a:outerShdw dist="0" dir="0">
              <a:srgbClr val="000000">
                <a:alpha val="40000"/>
              </a:srgbClr>
            </a:outerShdw>
          </a:effectLst>
        </p:spPr>
        <p:style>
          <a:lnRef idx="0"/>
          <a:fillRef idx="0"/>
          <a:effectRef idx="0"/>
          <a:fontRef idx="minor"/>
        </p:style>
        <p:txBody>
          <a:bodyPr wrap="none" lIns="90000" rIns="90000" tIns="45000" bIns="45000" anchor="ctr"/>
          <a:p>
            <a:pPr marL="88920" indent="272880">
              <a:lnSpc>
                <a:spcPct val="100000"/>
              </a:lnSpc>
            </a:pPr>
            <a:r>
              <a:rPr b="1" lang="en-GB" sz="1600" spc="-1" strike="noStrike">
                <a:solidFill>
                  <a:srgbClr val="0000c8"/>
                </a:solidFill>
                <a:latin typeface="Segoe UI"/>
              </a:rPr>
              <a:t>whitespaces</a:t>
            </a:r>
            <a:r>
              <a:rPr b="1" lang="en-GB" sz="1600" spc="-1" strike="noStrike">
                <a:solidFill>
                  <a:srgbClr val="0000c8"/>
                </a:solidFill>
                <a:latin typeface="Segoe UI"/>
              </a:rPr>
              <a:t>	</a:t>
            </a:r>
            <a:r>
              <a:rPr b="0" lang="en-GB" sz="1600" spc="-1" strike="noStrike">
                <a:solidFill>
                  <a:srgbClr val="565759"/>
                </a:solidFill>
                <a:latin typeface="Segoe UI"/>
              </a:rPr>
              <a:t>space and tab for horizontal spacing and newline for vertical spacing</a:t>
            </a:r>
            <a:endParaRPr b="0" lang="en-GB" sz="1600" spc="-1" strike="noStrike">
              <a:latin typeface="Arial"/>
            </a:endParaRPr>
          </a:p>
          <a:p>
            <a:pPr marL="88920" indent="272880">
              <a:lnSpc>
                <a:spcPct val="100000"/>
              </a:lnSpc>
            </a:pPr>
            <a:r>
              <a:rPr b="1" lang="en-GB" sz="1600" spc="-1" strike="noStrike">
                <a:solidFill>
                  <a:srgbClr val="0000c8"/>
                </a:solidFill>
                <a:latin typeface="Segoe UI"/>
              </a:rPr>
              <a:t>wildcards</a:t>
            </a:r>
            <a:r>
              <a:rPr b="1" lang="en-GB" sz="1600" spc="-1" strike="noStrike">
                <a:solidFill>
                  <a:srgbClr val="0000c8"/>
                </a:solidFill>
                <a:latin typeface="Segoe UI"/>
              </a:rPr>
              <a:t>	</a:t>
            </a:r>
            <a:r>
              <a:rPr b="0" lang="en-GB" sz="1600" spc="-1" strike="noStrike">
                <a:solidFill>
                  <a:srgbClr val="565759"/>
                </a:solidFill>
                <a:latin typeface="Segoe UI"/>
              </a:rPr>
              <a:t>to generate filenames (aka globbing)</a:t>
            </a:r>
            <a:endParaRPr b="0" lang="en-GB" sz="1600" spc="-1" strike="noStrike">
              <a:latin typeface="Arial"/>
            </a:endParaRPr>
          </a:p>
          <a:p>
            <a:pPr marL="88920" indent="272880">
              <a:lnSpc>
                <a:spcPct val="100000"/>
              </a:lnSpc>
            </a:pPr>
            <a:r>
              <a:rPr b="1" lang="en-GB" sz="1600" spc="-1" strike="noStrike">
                <a:solidFill>
                  <a:srgbClr val="0000c8"/>
                </a:solidFill>
                <a:latin typeface="Segoe UI"/>
              </a:rPr>
              <a:t>quotations</a:t>
            </a:r>
            <a:r>
              <a:rPr b="1" lang="en-GB" sz="1600" spc="-1" strike="noStrike">
                <a:solidFill>
                  <a:srgbClr val="0000c8"/>
                </a:solidFill>
                <a:latin typeface="Segoe UI"/>
              </a:rPr>
              <a:t>	</a:t>
            </a:r>
            <a:r>
              <a:rPr b="0" lang="en-GB" sz="1600" spc="-1" strike="noStrike">
                <a:solidFill>
                  <a:srgbClr val="565759"/>
                </a:solidFill>
                <a:latin typeface="Segoe UI"/>
              </a:rPr>
              <a:t>to protect other special characters from the shell scan</a:t>
            </a:r>
            <a:endParaRPr b="0" lang="en-GB" sz="1600" spc="-1" strike="noStrike">
              <a:latin typeface="Arial"/>
            </a:endParaRPr>
          </a:p>
          <a:p>
            <a:pPr marL="88920" indent="272880">
              <a:lnSpc>
                <a:spcPct val="100000"/>
              </a:lnSpc>
            </a:pPr>
            <a:r>
              <a:rPr b="1" lang="en-GB" sz="1600" spc="-1" strike="noStrike">
                <a:solidFill>
                  <a:srgbClr val="0000c8"/>
                </a:solidFill>
                <a:latin typeface="Segoe UI"/>
              </a:rPr>
              <a:t>expansions</a:t>
            </a:r>
            <a:r>
              <a:rPr b="1" lang="en-GB" sz="1600" spc="-1" strike="noStrike">
                <a:solidFill>
                  <a:srgbClr val="0000c8"/>
                </a:solidFill>
                <a:latin typeface="Segoe UI"/>
              </a:rPr>
              <a:t>	</a:t>
            </a:r>
            <a:r>
              <a:rPr b="0" lang="en-GB" sz="1600" spc="-1" strike="noStrike">
                <a:solidFill>
                  <a:srgbClr val="565759"/>
                </a:solidFill>
                <a:latin typeface="Segoe UI"/>
              </a:rPr>
              <a:t>to provide variable and command substitution</a:t>
            </a:r>
            <a:endParaRPr b="0" lang="en-GB" sz="1600" spc="-1" strike="noStrike">
              <a:latin typeface="Arial"/>
            </a:endParaRPr>
          </a:p>
          <a:p>
            <a:pPr marL="88920" indent="272880">
              <a:lnSpc>
                <a:spcPct val="100000"/>
              </a:lnSpc>
            </a:pPr>
            <a:r>
              <a:rPr b="1" lang="en-GB" sz="1600" spc="-1" strike="noStrike">
                <a:solidFill>
                  <a:srgbClr val="0000c8"/>
                </a:solidFill>
                <a:latin typeface="Segoe UI"/>
              </a:rPr>
              <a:t>redirection</a:t>
            </a:r>
            <a:r>
              <a:rPr b="1" lang="en-GB" sz="1600" spc="-1" strike="noStrike">
                <a:solidFill>
                  <a:srgbClr val="0000c8"/>
                </a:solidFill>
                <a:latin typeface="Segoe UI"/>
              </a:rPr>
              <a:t>	</a:t>
            </a:r>
            <a:r>
              <a:rPr b="0" lang="en-GB" sz="1600" spc="-1" strike="noStrike">
                <a:solidFill>
                  <a:srgbClr val="565759"/>
                </a:solidFill>
                <a:latin typeface="Segoe UI"/>
              </a:rPr>
              <a:t>to</a:t>
            </a:r>
            <a:r>
              <a:rPr b="1" lang="en-GB" sz="1600" spc="-1" strike="noStrike">
                <a:solidFill>
                  <a:srgbClr val="0000c8"/>
                </a:solidFill>
                <a:latin typeface="Segoe UI"/>
              </a:rPr>
              <a:t> </a:t>
            </a:r>
            <a:r>
              <a:rPr b="0" lang="en-GB" sz="1600" spc="-1" strike="noStrike">
                <a:solidFill>
                  <a:srgbClr val="565759"/>
                </a:solidFill>
                <a:latin typeface="Segoe UI"/>
              </a:rPr>
              <a:t>manipulate data streams used (and generated) by commands</a:t>
            </a:r>
            <a:endParaRPr b="0" lang="en-GB" sz="1600" spc="-1" strike="noStrike">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360000" y="1008000"/>
            <a:ext cx="9428760" cy="3758760"/>
          </a:xfrm>
          <a:prstGeom prst="rect">
            <a:avLst/>
          </a:prstGeom>
          <a:noFill/>
          <a:ln>
            <a:noFill/>
          </a:ln>
        </p:spPr>
        <p:txBody>
          <a:bodyPr/>
          <a:p>
            <a:pPr marL="185760" indent="-18540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All UNIX shells expand wildcards before invoking the specified command</a:t>
            </a:r>
            <a:endParaRPr b="0" lang="en-GB" sz="1800" spc="-1" strike="noStrike">
              <a:solidFill>
                <a:srgbClr val="565759"/>
              </a:solidFill>
              <a:latin typeface="Arial"/>
            </a:endParaRPr>
          </a:p>
          <a:p>
            <a:pPr lvl="1" marL="622440" indent="-16488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Expansion of wildcards means generating filenames</a:t>
            </a:r>
            <a:endParaRPr b="0" lang="en-GB" sz="1800" spc="-1" strike="noStrike">
              <a:solidFill>
                <a:srgbClr val="565759"/>
              </a:solidFill>
              <a:latin typeface="Arial"/>
            </a:endParaRPr>
          </a:p>
          <a:p>
            <a:pPr lvl="1" marL="622440" indent="-16488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The command is given a list of matched filenames</a:t>
            </a:r>
            <a:endParaRPr b="0" lang="en-GB" sz="1800" spc="-1" strike="noStrike">
              <a:solidFill>
                <a:srgbClr val="565759"/>
              </a:solidFill>
              <a:latin typeface="Arial"/>
            </a:endParaRPr>
          </a:p>
          <a:p>
            <a:pPr lvl="1" marL="622440" indent="-16488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Wildcards are expanded at all points on the command line</a:t>
            </a:r>
            <a:endParaRPr b="0" lang="en-GB" sz="1800" spc="-1" strike="noStrike">
              <a:solidFill>
                <a:srgbClr val="565759"/>
              </a:solidFill>
              <a:latin typeface="Arial"/>
            </a:endParaRPr>
          </a:p>
          <a:p>
            <a:pPr lvl="1" marL="622440" indent="-16488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The shell has no knowledge of the underlying command</a:t>
            </a:r>
            <a:endParaRPr b="0" lang="en-GB" sz="1800" spc="-1" strike="noStrike">
              <a:solidFill>
                <a:srgbClr val="565759"/>
              </a:solidFill>
              <a:latin typeface="Arial"/>
            </a:endParaRPr>
          </a:p>
          <a:p>
            <a:pPr marL="185760" indent="-18540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Filenames are matched in the given directory </a:t>
            </a:r>
            <a:endParaRPr b="0" lang="en-GB" sz="1800" spc="-1" strike="noStrike">
              <a:solidFill>
                <a:srgbClr val="565759"/>
              </a:solidFill>
              <a:latin typeface="Arial"/>
            </a:endParaRPr>
          </a:p>
        </p:txBody>
      </p:sp>
      <p:sp>
        <p:nvSpPr>
          <p:cNvPr id="138" name="TextShape 2"/>
          <p:cNvSpPr txBox="1"/>
          <p:nvPr/>
        </p:nvSpPr>
        <p:spPr>
          <a:xfrm>
            <a:off x="375120" y="288000"/>
            <a:ext cx="7544880" cy="449280"/>
          </a:xfrm>
          <a:prstGeom prst="rect">
            <a:avLst/>
          </a:prstGeom>
          <a:noFill/>
          <a:ln>
            <a:noFill/>
          </a:ln>
        </p:spPr>
        <p:txBody>
          <a:bodyPr anchor="b"/>
          <a:p>
            <a:pPr>
              <a:lnSpc>
                <a:spcPct val="100000"/>
              </a:lnSpc>
            </a:pPr>
            <a:r>
              <a:rPr b="0" lang="en-GB" sz="2800" spc="-1" strike="noStrike">
                <a:solidFill>
                  <a:srgbClr val="0d3d59"/>
                </a:solidFill>
                <a:latin typeface="Arial"/>
              </a:rPr>
              <a:t>Expanding wildcard characters </a:t>
            </a:r>
            <a:r>
              <a:rPr b="0" lang="en-GB" sz="3200" spc="-1" strike="noStrike">
                <a:solidFill>
                  <a:srgbClr val="0d3d59"/>
                </a:solidFill>
                <a:latin typeface="Arial"/>
              </a:rPr>
              <a:t>(globbing)</a:t>
            </a:r>
            <a:endParaRPr b="0" lang="en-GB" sz="3200" spc="-1" strike="noStrike">
              <a:solidFill>
                <a:srgbClr val="565759"/>
              </a:solidFill>
              <a:latin typeface="Segoe UI"/>
            </a:endParaRPr>
          </a:p>
        </p:txBody>
      </p:sp>
      <p:sp>
        <p:nvSpPr>
          <p:cNvPr id="139" name="CustomShape 3"/>
          <p:cNvSpPr/>
          <p:nvPr/>
        </p:nvSpPr>
        <p:spPr>
          <a:xfrm>
            <a:off x="2393640" y="4391640"/>
            <a:ext cx="532080" cy="279720"/>
          </a:xfrm>
          <a:prstGeom prst="rect">
            <a:avLst/>
          </a:prstGeom>
          <a:noFill/>
          <a:ln w="9360">
            <a:noFill/>
          </a:ln>
        </p:spPr>
        <p:style>
          <a:lnRef idx="0"/>
          <a:fillRef idx="0"/>
          <a:effectRef idx="0"/>
          <a:fontRef idx="minor"/>
        </p:style>
        <p:txBody>
          <a:bodyPr lIns="44280" rIns="44280" tIns="17640" bIns="17640"/>
          <a:p>
            <a:pPr marL="318960" indent="-318600">
              <a:lnSpc>
                <a:spcPct val="107000"/>
              </a:lnSpc>
              <a:spcAft>
                <a:spcPts val="1349"/>
              </a:spcAft>
            </a:pPr>
            <a:r>
              <a:rPr b="1" lang="en-GB" sz="1500" spc="-1" strike="noStrike">
                <a:solidFill>
                  <a:srgbClr val="0000c8"/>
                </a:solidFill>
                <a:latin typeface="Segoe UI"/>
              </a:rPr>
              <a:t>my</a:t>
            </a:r>
            <a:r>
              <a:rPr b="1" lang="en-GB" sz="1500" spc="-1" strike="noStrike">
                <a:solidFill>
                  <a:srgbClr val="0000c8"/>
                </a:solidFill>
                <a:latin typeface="Courier New"/>
              </a:rPr>
              <a:t>*</a:t>
            </a:r>
            <a:endParaRPr b="0" lang="en-GB" sz="1500" spc="-1" strike="noStrike">
              <a:latin typeface="Arial"/>
            </a:endParaRPr>
          </a:p>
        </p:txBody>
      </p:sp>
      <p:sp>
        <p:nvSpPr>
          <p:cNvPr id="140" name="CustomShape 4"/>
          <p:cNvSpPr/>
          <p:nvPr/>
        </p:nvSpPr>
        <p:spPr>
          <a:xfrm>
            <a:off x="1751400" y="4903560"/>
            <a:ext cx="1225080" cy="279720"/>
          </a:xfrm>
          <a:prstGeom prst="rect">
            <a:avLst/>
          </a:prstGeom>
          <a:noFill/>
          <a:ln w="9360">
            <a:noFill/>
          </a:ln>
        </p:spPr>
        <p:style>
          <a:lnRef idx="0"/>
          <a:fillRef idx="0"/>
          <a:effectRef idx="0"/>
          <a:fontRef idx="minor"/>
        </p:style>
        <p:txBody>
          <a:bodyPr lIns="44280" rIns="44280" tIns="17640" bIns="17640"/>
          <a:p>
            <a:pPr marL="318960" indent="-318600">
              <a:lnSpc>
                <a:spcPct val="107000"/>
              </a:lnSpc>
              <a:spcAft>
                <a:spcPts val="1349"/>
              </a:spcAft>
            </a:pPr>
            <a:r>
              <a:rPr b="1" lang="en-GB" sz="1500" spc="-1" strike="noStrike">
                <a:solidFill>
                  <a:srgbClr val="0000c8"/>
                </a:solidFill>
                <a:latin typeface="Courier New"/>
              </a:rPr>
              <a:t>/</a:t>
            </a:r>
            <a:r>
              <a:rPr b="1" lang="en-GB" sz="1500" spc="-1" strike="noStrike">
                <a:solidFill>
                  <a:srgbClr val="0000c8"/>
                </a:solidFill>
                <a:latin typeface="Segoe UI"/>
              </a:rPr>
              <a:t>tmp/my</a:t>
            </a:r>
            <a:r>
              <a:rPr b="1" lang="en-GB" sz="1500" spc="-1" strike="noStrike">
                <a:solidFill>
                  <a:srgbClr val="0000c8"/>
                </a:solidFill>
                <a:latin typeface="Courier New"/>
              </a:rPr>
              <a:t>*</a:t>
            </a:r>
            <a:endParaRPr b="0" lang="en-GB" sz="1500" spc="-1" strike="noStrike">
              <a:latin typeface="Arial"/>
            </a:endParaRPr>
          </a:p>
        </p:txBody>
      </p:sp>
      <p:sp>
        <p:nvSpPr>
          <p:cNvPr id="141" name="CustomShape 5"/>
          <p:cNvSpPr/>
          <p:nvPr/>
        </p:nvSpPr>
        <p:spPr>
          <a:xfrm>
            <a:off x="5684400" y="4375800"/>
            <a:ext cx="3158640" cy="267480"/>
          </a:xfrm>
          <a:prstGeom prst="rect">
            <a:avLst/>
          </a:prstGeom>
          <a:noFill/>
          <a:ln w="9360">
            <a:noFill/>
          </a:ln>
        </p:spPr>
        <p:style>
          <a:lnRef idx="0"/>
          <a:fillRef idx="0"/>
          <a:effectRef idx="0"/>
          <a:fontRef idx="minor"/>
        </p:style>
        <p:txBody>
          <a:bodyPr lIns="44280" rIns="44280" tIns="17640" bIns="17640"/>
          <a:p>
            <a:pPr marL="318960" indent="-318600">
              <a:lnSpc>
                <a:spcPct val="109000"/>
              </a:lnSpc>
              <a:spcAft>
                <a:spcPts val="1375"/>
              </a:spcAft>
            </a:pPr>
            <a:r>
              <a:rPr b="1" lang="en-GB" sz="1400" spc="-1" strike="noStrike">
                <a:solidFill>
                  <a:srgbClr val="0000c8"/>
                </a:solidFill>
                <a:latin typeface="Segoe UI"/>
              </a:rPr>
              <a:t>my</a:t>
            </a:r>
            <a:r>
              <a:rPr b="0" lang="en-GB" sz="1400" spc="-1" strike="noStrike">
                <a:solidFill>
                  <a:srgbClr val="000066"/>
                </a:solidFill>
                <a:latin typeface="Segoe UI"/>
              </a:rPr>
              <a:t>  </a:t>
            </a:r>
            <a:r>
              <a:rPr b="1" lang="en-GB" sz="1400" spc="-1" strike="noStrike">
                <a:solidFill>
                  <a:srgbClr val="0000c8"/>
                </a:solidFill>
                <a:latin typeface="Segoe UI"/>
              </a:rPr>
              <a:t>myfile1</a:t>
            </a:r>
            <a:r>
              <a:rPr b="0" lang="en-GB" sz="1400" spc="-1" strike="noStrike">
                <a:solidFill>
                  <a:srgbClr val="000066"/>
                </a:solidFill>
                <a:latin typeface="Segoe UI"/>
              </a:rPr>
              <a:t>  </a:t>
            </a:r>
            <a:r>
              <a:rPr b="1" lang="en-GB" sz="1400" spc="-1" strike="noStrike">
                <a:solidFill>
                  <a:srgbClr val="0000c8"/>
                </a:solidFill>
                <a:latin typeface="Segoe UI"/>
              </a:rPr>
              <a:t>myfile2</a:t>
            </a:r>
            <a:r>
              <a:rPr b="0" lang="en-GB" sz="1400" spc="-1" strike="noStrike">
                <a:solidFill>
                  <a:srgbClr val="000066"/>
                </a:solidFill>
                <a:latin typeface="Segoe UI"/>
              </a:rPr>
              <a:t>  </a:t>
            </a:r>
            <a:r>
              <a:rPr b="1" lang="en-GB" sz="1400" spc="-1" strike="noStrike">
                <a:solidFill>
                  <a:srgbClr val="0000c8"/>
                </a:solidFill>
                <a:latin typeface="Segoe UI"/>
              </a:rPr>
              <a:t>myprog</a:t>
            </a:r>
            <a:endParaRPr b="0" lang="en-GB" sz="1400" spc="-1" strike="noStrike">
              <a:latin typeface="Arial"/>
            </a:endParaRPr>
          </a:p>
        </p:txBody>
      </p:sp>
      <p:sp>
        <p:nvSpPr>
          <p:cNvPr id="142" name="CustomShape 6"/>
          <p:cNvSpPr/>
          <p:nvPr/>
        </p:nvSpPr>
        <p:spPr>
          <a:xfrm>
            <a:off x="5661000" y="4793040"/>
            <a:ext cx="3166560" cy="477720"/>
          </a:xfrm>
          <a:prstGeom prst="rect">
            <a:avLst/>
          </a:prstGeom>
          <a:noFill/>
          <a:ln w="9360">
            <a:noFill/>
          </a:ln>
        </p:spPr>
        <p:style>
          <a:lnRef idx="0"/>
          <a:fillRef idx="0"/>
          <a:effectRef idx="0"/>
          <a:fontRef idx="minor"/>
        </p:style>
        <p:txBody>
          <a:bodyPr lIns="44280" rIns="44280" tIns="17640" bIns="17640"/>
          <a:p>
            <a:pPr>
              <a:lnSpc>
                <a:spcPct val="104000"/>
              </a:lnSpc>
              <a:spcAft>
                <a:spcPts val="1301"/>
              </a:spcAft>
            </a:pPr>
            <a:r>
              <a:rPr b="1" lang="en-GB" sz="1400" spc="-1" strike="noStrike">
                <a:solidFill>
                  <a:srgbClr val="0000c8"/>
                </a:solidFill>
                <a:latin typeface="Courier New"/>
              </a:rPr>
              <a:t>/</a:t>
            </a:r>
            <a:r>
              <a:rPr b="1" lang="en-GB" sz="1400" spc="-1" strike="noStrike">
                <a:solidFill>
                  <a:srgbClr val="0000c8"/>
                </a:solidFill>
                <a:latin typeface="Segoe UI"/>
              </a:rPr>
              <a:t>tmp/myriad</a:t>
            </a:r>
            <a:r>
              <a:rPr b="1" lang="en-GB" sz="1400" spc="-1" strike="noStrike">
                <a:solidFill>
                  <a:srgbClr val="0000c8"/>
                </a:solidFill>
                <a:latin typeface="Courier New"/>
              </a:rPr>
              <a:t>  /</a:t>
            </a:r>
            <a:r>
              <a:rPr b="1" lang="en-GB" sz="1400" spc="-1" strike="noStrike">
                <a:solidFill>
                  <a:srgbClr val="0000c8"/>
                </a:solidFill>
                <a:latin typeface="Segoe UI"/>
              </a:rPr>
              <a:t>tmp/mystic</a:t>
            </a:r>
            <a:r>
              <a:rPr b="1" lang="en-GB" sz="1400" spc="-1" strike="noStrike">
                <a:solidFill>
                  <a:srgbClr val="0000c8"/>
                </a:solidFill>
                <a:latin typeface="Courier New"/>
              </a:rPr>
              <a:t> /</a:t>
            </a:r>
            <a:r>
              <a:rPr b="1" lang="en-GB" sz="1400" spc="-1" strike="noStrike">
                <a:solidFill>
                  <a:srgbClr val="0000c8"/>
                </a:solidFill>
                <a:latin typeface="Segoe UI"/>
              </a:rPr>
              <a:t>tmp/myrtle</a:t>
            </a:r>
            <a:r>
              <a:rPr b="1" lang="en-GB" sz="1400" spc="-1" strike="noStrike">
                <a:solidFill>
                  <a:srgbClr val="0000c8"/>
                </a:solidFill>
                <a:latin typeface="Courier New"/>
              </a:rPr>
              <a:t>  /</a:t>
            </a:r>
            <a:r>
              <a:rPr b="1" lang="en-GB" sz="1400" spc="-1" strike="noStrike">
                <a:solidFill>
                  <a:srgbClr val="0000c8"/>
                </a:solidFill>
                <a:latin typeface="Segoe UI"/>
              </a:rPr>
              <a:t>tmp/myth</a:t>
            </a:r>
            <a:endParaRPr b="0" lang="en-GB" sz="1400" spc="-1" strike="noStrike">
              <a:latin typeface="Arial"/>
            </a:endParaRPr>
          </a:p>
        </p:txBody>
      </p:sp>
      <p:sp>
        <p:nvSpPr>
          <p:cNvPr id="143" name="Line 7"/>
          <p:cNvSpPr/>
          <p:nvPr/>
        </p:nvSpPr>
        <p:spPr>
          <a:xfrm>
            <a:off x="3125880" y="4563360"/>
            <a:ext cx="472680" cy="0"/>
          </a:xfrm>
          <a:prstGeom prst="line">
            <a:avLst/>
          </a:prstGeom>
          <a:ln w="54000">
            <a:solidFill>
              <a:srgbClr val="128f20"/>
            </a:solidFill>
            <a:miter/>
            <a:tailEnd len="med" type="triangle" w="med"/>
          </a:ln>
        </p:spPr>
        <p:style>
          <a:lnRef idx="0"/>
          <a:fillRef idx="0"/>
          <a:effectRef idx="0"/>
          <a:fontRef idx="minor"/>
        </p:style>
      </p:sp>
      <p:sp>
        <p:nvSpPr>
          <p:cNvPr id="144" name="CustomShape 8"/>
          <p:cNvSpPr/>
          <p:nvPr/>
        </p:nvSpPr>
        <p:spPr>
          <a:xfrm>
            <a:off x="3615120" y="4161960"/>
            <a:ext cx="1373040" cy="1243800"/>
          </a:xfrm>
          <a:prstGeom prst="roundRect">
            <a:avLst>
              <a:gd name="adj" fmla="val 20903"/>
            </a:avLst>
          </a:prstGeom>
          <a:gradFill rotWithShape="0">
            <a:gsLst>
              <a:gs pos="0">
                <a:srgbClr val="ffffff"/>
              </a:gs>
              <a:gs pos="100000">
                <a:srgbClr val="eeefd7"/>
              </a:gs>
            </a:gsLst>
            <a:path path="rect"/>
          </a:gradFill>
          <a:ln w="9360">
            <a:solidFill>
              <a:srgbClr val="808080"/>
            </a:solidFill>
            <a:round/>
          </a:ln>
          <a:effectLst>
            <a:outerShdw dist="0" dir="0">
              <a:srgbClr val="000000">
                <a:alpha val="40000"/>
              </a:srgbClr>
            </a:outerShdw>
          </a:effectLst>
        </p:spPr>
        <p:style>
          <a:lnRef idx="0"/>
          <a:fillRef idx="0"/>
          <a:effectRef idx="0"/>
          <a:fontRef idx="minor"/>
        </p:style>
        <p:txBody>
          <a:bodyPr wrap="none" lIns="90000" rIns="90000" tIns="45000" bIns="45000" anchor="ctr"/>
          <a:p>
            <a:pPr marL="88920" algn="ctr">
              <a:lnSpc>
                <a:spcPct val="100000"/>
              </a:lnSpc>
            </a:pPr>
            <a:r>
              <a:rPr b="1" lang="en-GB" sz="2000" spc="-1" strike="noStrike">
                <a:solidFill>
                  <a:srgbClr val="0000c8"/>
                </a:solidFill>
                <a:latin typeface="Segoe UI"/>
              </a:rPr>
              <a:t>THE</a:t>
            </a:r>
            <a:br/>
            <a:r>
              <a:rPr b="1" lang="en-GB" sz="2000" spc="-1" strike="noStrike">
                <a:solidFill>
                  <a:srgbClr val="0000c8"/>
                </a:solidFill>
                <a:latin typeface="Segoe UI"/>
              </a:rPr>
              <a:t>SHELL</a:t>
            </a:r>
            <a:endParaRPr b="0" lang="en-GB" sz="2000" spc="-1" strike="noStrike">
              <a:latin typeface="Arial"/>
            </a:endParaRPr>
          </a:p>
          <a:p>
            <a:pPr marL="88920" algn="ctr">
              <a:lnSpc>
                <a:spcPct val="100000"/>
              </a:lnSpc>
            </a:pPr>
            <a:r>
              <a:rPr b="1" lang="en-GB" sz="2000" spc="-1" strike="noStrike">
                <a:solidFill>
                  <a:srgbClr val="0000c8"/>
                </a:solidFill>
                <a:latin typeface="Segoe UI"/>
              </a:rPr>
              <a:t>SCAN</a:t>
            </a:r>
            <a:endParaRPr b="0" lang="en-GB" sz="2000" spc="-1" strike="noStrike">
              <a:latin typeface="Arial"/>
            </a:endParaRPr>
          </a:p>
        </p:txBody>
      </p:sp>
      <p:sp>
        <p:nvSpPr>
          <p:cNvPr id="145" name="CustomShape 9"/>
          <p:cNvSpPr/>
          <p:nvPr/>
        </p:nvSpPr>
        <p:spPr>
          <a:xfrm>
            <a:off x="5473080" y="3850920"/>
            <a:ext cx="3551400" cy="1602360"/>
          </a:xfrm>
          <a:prstGeom prst="roundRect">
            <a:avLst>
              <a:gd name="adj" fmla="val 16667"/>
            </a:avLst>
          </a:prstGeom>
          <a:noFill/>
          <a:ln w="25560">
            <a:solidFill>
              <a:srgbClr val="c1c9d8"/>
            </a:solidFill>
            <a:round/>
          </a:ln>
        </p:spPr>
        <p:style>
          <a:lnRef idx="0"/>
          <a:fillRef idx="0"/>
          <a:effectRef idx="0"/>
          <a:fontRef idx="minor"/>
        </p:style>
        <p:txBody>
          <a:bodyPr wrap="none" lIns="90000" rIns="90000" tIns="45000" bIns="45000"/>
          <a:p>
            <a:pPr algn="ctr">
              <a:lnSpc>
                <a:spcPct val="100000"/>
              </a:lnSpc>
            </a:pPr>
            <a:r>
              <a:rPr b="0" lang="en-GB" sz="1500" spc="-1" strike="noStrike">
                <a:solidFill>
                  <a:srgbClr val="5e5f62"/>
                </a:solidFill>
                <a:latin typeface="Segoe UI"/>
              </a:rPr>
              <a:t>What is passed to the command:</a:t>
            </a:r>
            <a:endParaRPr b="0" lang="en-GB" sz="1500" spc="-1" strike="noStrike">
              <a:latin typeface="Arial"/>
            </a:endParaRPr>
          </a:p>
        </p:txBody>
      </p:sp>
      <p:sp>
        <p:nvSpPr>
          <p:cNvPr id="146" name="CustomShape 10"/>
          <p:cNvSpPr/>
          <p:nvPr/>
        </p:nvSpPr>
        <p:spPr>
          <a:xfrm>
            <a:off x="708480" y="3846960"/>
            <a:ext cx="2417400" cy="1598400"/>
          </a:xfrm>
          <a:prstGeom prst="roundRect">
            <a:avLst>
              <a:gd name="adj" fmla="val 16667"/>
            </a:avLst>
          </a:prstGeom>
          <a:noFill/>
          <a:ln w="25560">
            <a:solidFill>
              <a:srgbClr val="c1c9d8"/>
            </a:solidFill>
            <a:round/>
          </a:ln>
        </p:spPr>
        <p:style>
          <a:lnRef idx="0"/>
          <a:fillRef idx="0"/>
          <a:effectRef idx="0"/>
          <a:fontRef idx="minor"/>
        </p:style>
        <p:txBody>
          <a:bodyPr wrap="none" lIns="90000" rIns="90000" tIns="45000" bIns="45000"/>
          <a:p>
            <a:pPr algn="ctr">
              <a:lnSpc>
                <a:spcPct val="100000"/>
              </a:lnSpc>
            </a:pPr>
            <a:r>
              <a:rPr b="0" lang="en-GB" sz="1500" spc="-1" strike="noStrike">
                <a:solidFill>
                  <a:srgbClr val="5e5f62"/>
                </a:solidFill>
                <a:latin typeface="Segoe UI"/>
              </a:rPr>
              <a:t>What the user typed:</a:t>
            </a:r>
            <a:endParaRPr b="0" lang="en-GB" sz="1500" spc="-1" strike="noStrike">
              <a:latin typeface="Arial"/>
            </a:endParaRPr>
          </a:p>
        </p:txBody>
      </p:sp>
      <p:sp>
        <p:nvSpPr>
          <p:cNvPr id="147" name="Line 11"/>
          <p:cNvSpPr/>
          <p:nvPr/>
        </p:nvSpPr>
        <p:spPr>
          <a:xfrm>
            <a:off x="3133800" y="5067000"/>
            <a:ext cx="472320" cy="0"/>
          </a:xfrm>
          <a:prstGeom prst="line">
            <a:avLst/>
          </a:prstGeom>
          <a:ln w="54000">
            <a:solidFill>
              <a:srgbClr val="128f20"/>
            </a:solidFill>
            <a:miter/>
            <a:tailEnd len="med" type="triangle" w="med"/>
          </a:ln>
        </p:spPr>
        <p:style>
          <a:lnRef idx="0"/>
          <a:fillRef idx="0"/>
          <a:effectRef idx="0"/>
          <a:fontRef idx="minor"/>
        </p:style>
      </p:sp>
      <p:sp>
        <p:nvSpPr>
          <p:cNvPr id="148" name="Line 12"/>
          <p:cNvSpPr/>
          <p:nvPr/>
        </p:nvSpPr>
        <p:spPr>
          <a:xfrm>
            <a:off x="5000400" y="4547520"/>
            <a:ext cx="472320" cy="0"/>
          </a:xfrm>
          <a:prstGeom prst="line">
            <a:avLst/>
          </a:prstGeom>
          <a:ln w="54000">
            <a:solidFill>
              <a:srgbClr val="128f20"/>
            </a:solidFill>
            <a:miter/>
            <a:tailEnd len="med" type="triangle" w="med"/>
          </a:ln>
        </p:spPr>
        <p:style>
          <a:lnRef idx="0"/>
          <a:fillRef idx="0"/>
          <a:effectRef idx="0"/>
          <a:fontRef idx="minor"/>
        </p:style>
      </p:sp>
      <p:sp>
        <p:nvSpPr>
          <p:cNvPr id="149" name="Line 13"/>
          <p:cNvSpPr/>
          <p:nvPr/>
        </p:nvSpPr>
        <p:spPr>
          <a:xfrm>
            <a:off x="4992480" y="5059440"/>
            <a:ext cx="472680" cy="0"/>
          </a:xfrm>
          <a:prstGeom prst="line">
            <a:avLst/>
          </a:prstGeom>
          <a:ln w="54000">
            <a:solidFill>
              <a:srgbClr val="128f20"/>
            </a:solidFill>
            <a:miter/>
            <a:tailEnd len="med" type="triangle" w="med"/>
          </a:ln>
        </p:spPr>
        <p:style>
          <a:lnRef idx="0"/>
          <a:fillRef idx="0"/>
          <a:effectRef idx="0"/>
          <a:fontRef idx="minor"/>
        </p:style>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342000" y="1276920"/>
            <a:ext cx="9428760" cy="3758760"/>
          </a:xfrm>
          <a:prstGeom prst="rect">
            <a:avLst/>
          </a:prstGeom>
          <a:noFill/>
          <a:ln>
            <a:noFill/>
          </a:ln>
        </p:spPr>
        <p:txBody>
          <a:bodyPr/>
          <a:p>
            <a:pPr marL="185760" indent="-18540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The shell carries out globbing (wildcard expansion)</a:t>
            </a:r>
            <a:endParaRPr b="0" lang="en-GB" sz="1800" spc="-1" strike="noStrike">
              <a:solidFill>
                <a:srgbClr val="565759"/>
              </a:solidFill>
              <a:latin typeface="Arial"/>
            </a:endParaRPr>
          </a:p>
          <a:p>
            <a:pPr marL="185760" indent="-18540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Does not include filenames starting with a dot </a:t>
            </a:r>
            <a:r>
              <a:rPr b="1" lang="en-GB" sz="1800" spc="-1" strike="noStrike">
                <a:solidFill>
                  <a:srgbClr val="0000c8"/>
                </a:solidFill>
                <a:latin typeface="Arial"/>
              </a:rPr>
              <a:t>.</a:t>
            </a:r>
            <a:endParaRPr b="0" lang="en-GB" sz="1800" spc="-1" strike="noStrike">
              <a:solidFill>
                <a:srgbClr val="565759"/>
              </a:solidFill>
              <a:latin typeface="Arial"/>
            </a:endParaRPr>
          </a:p>
          <a:p>
            <a:pPr>
              <a:lnSpc>
                <a:spcPct val="100000"/>
              </a:lnSpc>
              <a:spcBef>
                <a:spcPts val="1001"/>
              </a:spcBef>
              <a:spcAft>
                <a:spcPts val="1001"/>
              </a:spcAft>
            </a:pPr>
            <a:endParaRPr b="0" lang="en-GB" sz="1800" spc="-1" strike="noStrike">
              <a:solidFill>
                <a:srgbClr val="565759"/>
              </a:solidFill>
              <a:latin typeface="Arial"/>
            </a:endParaRPr>
          </a:p>
          <a:p>
            <a:pPr>
              <a:lnSpc>
                <a:spcPct val="100000"/>
              </a:lnSpc>
              <a:spcBef>
                <a:spcPts val="1001"/>
              </a:spcBef>
              <a:spcAft>
                <a:spcPts val="1001"/>
              </a:spcAft>
            </a:pPr>
            <a:endParaRPr b="0" lang="en-GB" sz="1800" spc="-1" strike="noStrike">
              <a:solidFill>
                <a:srgbClr val="565759"/>
              </a:solidFill>
              <a:latin typeface="Arial"/>
            </a:endParaRPr>
          </a:p>
          <a:p>
            <a:pPr>
              <a:lnSpc>
                <a:spcPct val="100000"/>
              </a:lnSpc>
              <a:spcBef>
                <a:spcPts val="1001"/>
              </a:spcBef>
              <a:spcAft>
                <a:spcPts val="1001"/>
              </a:spcAft>
            </a:pPr>
            <a:endParaRPr b="0" lang="en-GB" sz="1800" spc="-1" strike="noStrike">
              <a:solidFill>
                <a:srgbClr val="565759"/>
              </a:solidFill>
              <a:latin typeface="Arial"/>
            </a:endParaRPr>
          </a:p>
          <a:p>
            <a:pPr>
              <a:lnSpc>
                <a:spcPct val="100000"/>
              </a:lnSpc>
              <a:spcBef>
                <a:spcPts val="1001"/>
              </a:spcBef>
              <a:spcAft>
                <a:spcPts val="1001"/>
              </a:spcAft>
            </a:pPr>
            <a:endParaRPr b="0" lang="en-GB" sz="1800" spc="-1" strike="noStrike">
              <a:solidFill>
                <a:srgbClr val="565759"/>
              </a:solidFill>
              <a:latin typeface="Arial"/>
            </a:endParaRPr>
          </a:p>
          <a:p>
            <a:pPr marL="185760" indent="-18540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Example:</a:t>
            </a:r>
            <a:endParaRPr b="0" lang="en-GB" sz="1800" spc="-1" strike="noStrike">
              <a:solidFill>
                <a:srgbClr val="565759"/>
              </a:solidFill>
              <a:latin typeface="Arial"/>
            </a:endParaRPr>
          </a:p>
        </p:txBody>
      </p:sp>
      <p:sp>
        <p:nvSpPr>
          <p:cNvPr id="151" name="TextShape 2"/>
          <p:cNvSpPr txBox="1"/>
          <p:nvPr/>
        </p:nvSpPr>
        <p:spPr>
          <a:xfrm>
            <a:off x="342000" y="102960"/>
            <a:ext cx="7544880" cy="953280"/>
          </a:xfrm>
          <a:prstGeom prst="rect">
            <a:avLst/>
          </a:prstGeom>
          <a:noFill/>
          <a:ln>
            <a:noFill/>
          </a:ln>
        </p:spPr>
        <p:txBody>
          <a:bodyPr anchor="b"/>
          <a:p>
            <a:pPr>
              <a:lnSpc>
                <a:spcPct val="100000"/>
              </a:lnSpc>
            </a:pPr>
            <a:r>
              <a:rPr b="0" lang="en-GB" sz="3600" spc="-1" strike="noStrike">
                <a:solidFill>
                  <a:srgbClr val="0d3d59"/>
                </a:solidFill>
                <a:latin typeface="Arial"/>
              </a:rPr>
              <a:t>File name shorthand</a:t>
            </a:r>
            <a:endParaRPr b="0" lang="en-GB" sz="3600" spc="-1" strike="noStrike">
              <a:solidFill>
                <a:srgbClr val="565759"/>
              </a:solidFill>
              <a:latin typeface="Segoe UI"/>
            </a:endParaRPr>
          </a:p>
        </p:txBody>
      </p:sp>
      <p:sp>
        <p:nvSpPr>
          <p:cNvPr id="152" name="CustomShape 3"/>
          <p:cNvSpPr/>
          <p:nvPr/>
        </p:nvSpPr>
        <p:spPr>
          <a:xfrm>
            <a:off x="2880360" y="3142080"/>
            <a:ext cx="186840" cy="303120"/>
          </a:xfrm>
          <a:prstGeom prst="rect">
            <a:avLst/>
          </a:prstGeom>
          <a:noFill/>
          <a:ln w="9360">
            <a:noFill/>
          </a:ln>
        </p:spPr>
        <p:style>
          <a:lnRef idx="0"/>
          <a:fillRef idx="0"/>
          <a:effectRef idx="0"/>
          <a:fontRef idx="minor"/>
        </p:style>
      </p:sp>
      <p:sp>
        <p:nvSpPr>
          <p:cNvPr id="153" name="CustomShape 4"/>
          <p:cNvSpPr/>
          <p:nvPr/>
        </p:nvSpPr>
        <p:spPr>
          <a:xfrm>
            <a:off x="725040" y="4316400"/>
            <a:ext cx="5362200" cy="383040"/>
          </a:xfrm>
          <a:prstGeom prst="rect">
            <a:avLst/>
          </a:prstGeom>
          <a:solidFill>
            <a:srgbClr val="b8def5"/>
          </a:solidFill>
          <a:ln w="12600">
            <a:solidFill>
              <a:srgbClr val="565759"/>
            </a:solidFill>
            <a:miter/>
          </a:ln>
          <a:effectLst>
            <a:outerShdw dist="75858" dir="2700000">
              <a:srgbClr val="000000">
                <a:alpha val="40000"/>
              </a:srgbClr>
            </a:outerShdw>
          </a:effectLst>
        </p:spPr>
        <p:style>
          <a:lnRef idx="0"/>
          <a:fillRef idx="0"/>
          <a:effectRef idx="0"/>
          <a:fontRef idx="minor"/>
        </p:style>
        <p:txBody>
          <a:bodyPr lIns="44280" rIns="44280" tIns="17640" bIns="17640" anchor="ctr"/>
          <a:p>
            <a:pPr>
              <a:lnSpc>
                <a:spcPct val="100000"/>
              </a:lnSpc>
              <a:spcBef>
                <a:spcPts val="300"/>
              </a:spcBef>
            </a:pPr>
            <a:r>
              <a:rPr b="0" lang="en-GB" sz="2400" spc="-1" strike="noStrike">
                <a:solidFill>
                  <a:srgbClr val="565759"/>
                </a:solidFill>
                <a:latin typeface="Courier New"/>
              </a:rPr>
              <a:t>$ </a:t>
            </a:r>
            <a:r>
              <a:rPr b="1" lang="en-GB" sz="2400" spc="-1" strike="noStrike">
                <a:solidFill>
                  <a:srgbClr val="565759"/>
                </a:solidFill>
                <a:latin typeface="Courier New"/>
              </a:rPr>
              <a:t>ls ~/q*[0-9]</a:t>
            </a:r>
            <a:endParaRPr b="0" lang="en-GB" sz="2400" spc="-1" strike="noStrike">
              <a:latin typeface="Arial"/>
            </a:endParaRPr>
          </a:p>
        </p:txBody>
      </p:sp>
      <p:sp>
        <p:nvSpPr>
          <p:cNvPr id="154" name="CustomShape 5"/>
          <p:cNvSpPr/>
          <p:nvPr/>
        </p:nvSpPr>
        <p:spPr>
          <a:xfrm>
            <a:off x="732600" y="2154240"/>
            <a:ext cx="8630280" cy="1591200"/>
          </a:xfrm>
          <a:prstGeom prst="flowChartAlternateProcess">
            <a:avLst/>
          </a:prstGeom>
          <a:gradFill rotWithShape="0">
            <a:gsLst>
              <a:gs pos="0">
                <a:srgbClr val="ffffff"/>
              </a:gs>
              <a:gs pos="100000">
                <a:srgbClr val="eeefd7"/>
              </a:gs>
            </a:gsLst>
            <a:path path="rect"/>
          </a:gradFill>
          <a:ln w="9360">
            <a:solidFill>
              <a:srgbClr val="808080"/>
            </a:solidFill>
            <a:round/>
          </a:ln>
          <a:effectLst>
            <a:outerShdw dist="0" dir="0">
              <a:srgbClr val="000000">
                <a:alpha val="40000"/>
              </a:srgbClr>
            </a:outerShdw>
          </a:effectLst>
        </p:spPr>
        <p:style>
          <a:lnRef idx="0"/>
          <a:fillRef idx="0"/>
          <a:effectRef idx="0"/>
          <a:fontRef idx="minor"/>
        </p:style>
        <p:txBody>
          <a:bodyPr wrap="none" lIns="90000" rIns="90000" tIns="45000" bIns="45000" anchor="ctr"/>
          <a:p>
            <a:pPr marL="88920">
              <a:lnSpc>
                <a:spcPct val="100000"/>
              </a:lnSpc>
            </a:pPr>
            <a:r>
              <a:rPr b="1" lang="en-GB" sz="1600" spc="-1" strike="noStrike">
                <a:solidFill>
                  <a:srgbClr val="0000c8"/>
                </a:solidFill>
                <a:latin typeface="Segoe UI"/>
              </a:rPr>
              <a:t>	</a:t>
            </a:r>
            <a:r>
              <a:rPr b="1" lang="en-GB" sz="1600" spc="-1" strike="noStrike">
                <a:solidFill>
                  <a:srgbClr val="0000c8"/>
                </a:solidFill>
                <a:latin typeface="Segoe UI"/>
              </a:rPr>
              <a:t>*</a:t>
            </a:r>
            <a:r>
              <a:rPr b="1" lang="en-GB" sz="1600" spc="-1" strike="noStrike">
                <a:solidFill>
                  <a:srgbClr val="0000c8"/>
                </a:solidFill>
                <a:latin typeface="Segoe UI"/>
              </a:rPr>
              <a:t>	</a:t>
            </a:r>
            <a:r>
              <a:rPr b="0" lang="en-GB" sz="1600" spc="-1" strike="noStrike">
                <a:solidFill>
                  <a:srgbClr val="565759"/>
                </a:solidFill>
                <a:latin typeface="Segoe UI"/>
              </a:rPr>
              <a:t>zero or more characters</a:t>
            </a:r>
            <a:endParaRPr b="0" lang="en-GB" sz="1600" spc="-1" strike="noStrike">
              <a:latin typeface="Arial"/>
            </a:endParaRPr>
          </a:p>
          <a:p>
            <a:pPr marL="88920">
              <a:lnSpc>
                <a:spcPct val="100000"/>
              </a:lnSpc>
            </a:pPr>
            <a:r>
              <a:rPr b="1" lang="en-GB" sz="1600" spc="-1" strike="noStrike">
                <a:solidFill>
                  <a:srgbClr val="0000c8"/>
                </a:solidFill>
                <a:latin typeface="Segoe UI"/>
              </a:rPr>
              <a:t>	</a:t>
            </a:r>
            <a:r>
              <a:rPr b="1" lang="en-GB" sz="1600" spc="-1" strike="noStrike">
                <a:solidFill>
                  <a:srgbClr val="0000c8"/>
                </a:solidFill>
                <a:latin typeface="Segoe UI"/>
              </a:rPr>
              <a:t>?</a:t>
            </a:r>
            <a:r>
              <a:rPr b="1" lang="en-GB" sz="1600" spc="-1" strike="noStrike">
                <a:solidFill>
                  <a:srgbClr val="0000c8"/>
                </a:solidFill>
                <a:latin typeface="Segoe UI"/>
              </a:rPr>
              <a:t>	</a:t>
            </a:r>
            <a:r>
              <a:rPr b="0" lang="en-GB" sz="1600" spc="-1" strike="noStrike">
                <a:solidFill>
                  <a:srgbClr val="565759"/>
                </a:solidFill>
                <a:latin typeface="Segoe UI"/>
              </a:rPr>
              <a:t>exactly one character</a:t>
            </a:r>
            <a:endParaRPr b="0" lang="en-GB" sz="1600" spc="-1" strike="noStrike">
              <a:latin typeface="Arial"/>
            </a:endParaRPr>
          </a:p>
          <a:p>
            <a:pPr marL="88920">
              <a:lnSpc>
                <a:spcPct val="100000"/>
              </a:lnSpc>
            </a:pPr>
            <a:r>
              <a:rPr b="1" lang="en-GB" sz="1600" spc="-1" strike="noStrike">
                <a:solidFill>
                  <a:srgbClr val="0000c8"/>
                </a:solidFill>
                <a:latin typeface="Segoe UI"/>
              </a:rPr>
              <a:t>	</a:t>
            </a:r>
            <a:r>
              <a:rPr b="1" lang="en-GB" sz="1600" spc="-1" strike="noStrike">
                <a:solidFill>
                  <a:srgbClr val="0000c8"/>
                </a:solidFill>
                <a:latin typeface="Segoe UI"/>
              </a:rPr>
              <a:t>[abc]</a:t>
            </a:r>
            <a:r>
              <a:rPr b="1" lang="en-GB" sz="1600" spc="-1" strike="noStrike">
                <a:solidFill>
                  <a:srgbClr val="0000c8"/>
                </a:solidFill>
                <a:latin typeface="Segoe UI"/>
              </a:rPr>
              <a:t>	</a:t>
            </a:r>
            <a:r>
              <a:rPr b="0" lang="en-GB" sz="1600" spc="-1" strike="noStrike">
                <a:solidFill>
                  <a:srgbClr val="565759"/>
                </a:solidFill>
                <a:latin typeface="Segoe UI"/>
              </a:rPr>
              <a:t>one character, either a or b or c</a:t>
            </a:r>
            <a:endParaRPr b="0" lang="en-GB" sz="1600" spc="-1" strike="noStrike">
              <a:latin typeface="Arial"/>
            </a:endParaRPr>
          </a:p>
          <a:p>
            <a:pPr marL="88920">
              <a:lnSpc>
                <a:spcPct val="100000"/>
              </a:lnSpc>
            </a:pPr>
            <a:r>
              <a:rPr b="1" lang="en-GB" sz="1600" spc="-1" strike="noStrike">
                <a:solidFill>
                  <a:srgbClr val="0000c8"/>
                </a:solidFill>
                <a:latin typeface="Segoe UI"/>
              </a:rPr>
              <a:t>	</a:t>
            </a:r>
            <a:r>
              <a:rPr b="1" lang="en-GB" sz="1600" spc="-1" strike="noStrike">
                <a:solidFill>
                  <a:srgbClr val="0000c8"/>
                </a:solidFill>
                <a:latin typeface="Segoe UI"/>
              </a:rPr>
              <a:t>[A-Z]</a:t>
            </a:r>
            <a:r>
              <a:rPr b="1" lang="en-GB" sz="1600" spc="-1" strike="noStrike">
                <a:solidFill>
                  <a:srgbClr val="0000c8"/>
                </a:solidFill>
                <a:latin typeface="Segoe UI"/>
              </a:rPr>
              <a:t>	</a:t>
            </a:r>
            <a:r>
              <a:rPr b="0" lang="en-GB" sz="1600" spc="-1" strike="noStrike">
                <a:solidFill>
                  <a:srgbClr val="565759"/>
                </a:solidFill>
                <a:latin typeface="Segoe UI"/>
              </a:rPr>
              <a:t>one character, in the range A-Z</a:t>
            </a:r>
            <a:endParaRPr b="0" lang="en-GB" sz="1600" spc="-1" strike="noStrike">
              <a:latin typeface="Arial"/>
            </a:endParaRPr>
          </a:p>
          <a:p>
            <a:pPr marL="88920">
              <a:lnSpc>
                <a:spcPct val="100000"/>
              </a:lnSpc>
            </a:pPr>
            <a:r>
              <a:rPr b="1" lang="en-GB" sz="1600" spc="-1" strike="noStrike">
                <a:solidFill>
                  <a:srgbClr val="0000c8"/>
                </a:solidFill>
                <a:latin typeface="Segoe UI"/>
              </a:rPr>
              <a:t>	</a:t>
            </a:r>
            <a:r>
              <a:rPr b="1" lang="en-GB" sz="1600" spc="-1" strike="noStrike">
                <a:solidFill>
                  <a:srgbClr val="0000c8"/>
                </a:solidFill>
                <a:latin typeface="Segoe UI"/>
              </a:rPr>
              <a:t>[!abc]</a:t>
            </a:r>
            <a:r>
              <a:rPr b="1" lang="en-GB" sz="1600" spc="-1" strike="noStrike">
                <a:solidFill>
                  <a:srgbClr val="0000c8"/>
                </a:solidFill>
                <a:latin typeface="Segoe UI"/>
              </a:rPr>
              <a:t>	</a:t>
            </a:r>
            <a:r>
              <a:rPr b="0" lang="en-GB" sz="1600" spc="-1" strike="noStrike">
                <a:solidFill>
                  <a:srgbClr val="565759"/>
                </a:solidFill>
                <a:latin typeface="Segoe UI"/>
              </a:rPr>
              <a:t>one character, neither a nor b nor c</a:t>
            </a:r>
            <a:endParaRPr b="0" lang="en-GB" sz="1600" spc="-1" strike="noStrike">
              <a:latin typeface="Arial"/>
            </a:endParaRPr>
          </a:p>
          <a:p>
            <a:pPr marL="88920">
              <a:lnSpc>
                <a:spcPct val="100000"/>
              </a:lnSpc>
            </a:pPr>
            <a:r>
              <a:rPr b="1" lang="en-GB" sz="1600" spc="-1" strike="noStrike">
                <a:solidFill>
                  <a:srgbClr val="0000c8"/>
                </a:solidFill>
                <a:latin typeface="Segoe UI"/>
              </a:rPr>
              <a:t>	</a:t>
            </a:r>
            <a:r>
              <a:rPr b="1" lang="en-GB" sz="1600" spc="-1" strike="noStrike">
                <a:solidFill>
                  <a:srgbClr val="0000c8"/>
                </a:solidFill>
                <a:latin typeface="Segoe UI"/>
              </a:rPr>
              <a:t>~</a:t>
            </a:r>
            <a:r>
              <a:rPr b="1" lang="en-GB" sz="1600" spc="-1" strike="noStrike">
                <a:solidFill>
                  <a:srgbClr val="0000c8"/>
                </a:solidFill>
                <a:latin typeface="Segoe UI"/>
              </a:rPr>
              <a:t>	</a:t>
            </a:r>
            <a:r>
              <a:rPr b="0" lang="en-GB" sz="1600" spc="-1" strike="noStrike">
                <a:solidFill>
                  <a:srgbClr val="565759"/>
                </a:solidFill>
                <a:latin typeface="Segoe UI"/>
              </a:rPr>
              <a:t>the user's home directory</a:t>
            </a:r>
            <a:endParaRPr b="0" lang="en-GB" sz="1600" spc="-1" strike="noStrike">
              <a:latin typeface="Arial"/>
            </a:endParaRPr>
          </a:p>
        </p:txBody>
      </p:sp>
      <p:sp>
        <p:nvSpPr>
          <p:cNvPr id="155" name="CustomShape 6"/>
          <p:cNvSpPr/>
          <p:nvPr/>
        </p:nvSpPr>
        <p:spPr>
          <a:xfrm>
            <a:off x="5984640" y="4001760"/>
            <a:ext cx="3378240" cy="981360"/>
          </a:xfrm>
          <a:prstGeom prst="rect">
            <a:avLst/>
          </a:prstGeom>
          <a:gradFill rotWithShape="0">
            <a:gsLst>
              <a:gs pos="0">
                <a:srgbClr val="ffefd1"/>
              </a:gs>
              <a:gs pos="100000">
                <a:srgbClr val="f0ebd5"/>
              </a:gs>
            </a:gsLst>
            <a:lin ang="4200000"/>
          </a:gradFill>
          <a:ln w="12600">
            <a:solidFill>
              <a:srgbClr val="000000"/>
            </a:solidFill>
            <a:miter/>
          </a:ln>
          <a:effectLst>
            <a:outerShdw dist="0" dir="0">
              <a:srgbClr val="6d6d6d">
                <a:alpha val="65000"/>
              </a:srgbClr>
            </a:outerShdw>
          </a:effectLst>
        </p:spPr>
        <p:style>
          <a:lnRef idx="0"/>
          <a:fillRef idx="0"/>
          <a:effectRef idx="0"/>
          <a:fontRef idx="minor"/>
        </p:style>
        <p:txBody>
          <a:bodyPr lIns="95400" rIns="95400" tIns="108000" bIns="50760"/>
          <a:p>
            <a:pPr algn="ctr">
              <a:lnSpc>
                <a:spcPct val="100000"/>
              </a:lnSpc>
            </a:pPr>
            <a:r>
              <a:rPr b="0" i="1" lang="en-GB" sz="1800" spc="-1" strike="noStrike">
                <a:solidFill>
                  <a:srgbClr val="565759"/>
                </a:solidFill>
                <a:latin typeface="Segoe UI"/>
              </a:rPr>
              <a:t>list files within our home </a:t>
            </a:r>
            <a:br/>
            <a:r>
              <a:rPr b="0" i="1" lang="en-GB" sz="1800" spc="-1" strike="noStrike">
                <a:solidFill>
                  <a:srgbClr val="565759"/>
                </a:solidFill>
                <a:latin typeface="Segoe UI"/>
              </a:rPr>
              <a:t>that start with </a:t>
            </a:r>
            <a:r>
              <a:rPr b="1" i="1" lang="en-GB" sz="1800" spc="-1" strike="noStrike">
                <a:solidFill>
                  <a:srgbClr val="0000c8"/>
                </a:solidFill>
                <a:latin typeface="Segoe UI"/>
              </a:rPr>
              <a:t>q </a:t>
            </a:r>
            <a:br/>
            <a:r>
              <a:rPr b="0" i="1" lang="en-GB" sz="1800" spc="-1" strike="noStrike">
                <a:solidFill>
                  <a:srgbClr val="565759"/>
                </a:solidFill>
                <a:latin typeface="Segoe UI"/>
              </a:rPr>
              <a:t>and end with a digit</a:t>
            </a:r>
            <a:endParaRPr b="0" lang="en-GB" sz="1800" spc="-1" strike="noStrike">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342000" y="1276920"/>
            <a:ext cx="9428760" cy="3758760"/>
          </a:xfrm>
          <a:prstGeom prst="rect">
            <a:avLst/>
          </a:prstGeom>
          <a:noFill/>
          <a:ln>
            <a:noFill/>
          </a:ln>
        </p:spPr>
        <p:txBody>
          <a:bodyPr/>
          <a:p>
            <a:pPr marL="185760" indent="-18540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Available in </a:t>
            </a:r>
            <a:r>
              <a:rPr b="1" lang="en-GB" sz="1800" spc="-1" strike="noStrike">
                <a:solidFill>
                  <a:srgbClr val="0000c8"/>
                </a:solidFill>
                <a:latin typeface="Arial"/>
              </a:rPr>
              <a:t>ksh</a:t>
            </a:r>
            <a:r>
              <a:rPr b="0" lang="en-GB" sz="1800" spc="-1" strike="noStrike">
                <a:solidFill>
                  <a:srgbClr val="565759"/>
                </a:solidFill>
                <a:latin typeface="Arial"/>
              </a:rPr>
              <a:t> and </a:t>
            </a:r>
            <a:r>
              <a:rPr b="1" lang="en-GB" sz="1800" spc="-1" strike="noStrike">
                <a:solidFill>
                  <a:srgbClr val="0000c8"/>
                </a:solidFill>
                <a:latin typeface="Arial"/>
              </a:rPr>
              <a:t>bash</a:t>
            </a:r>
            <a:endParaRPr b="0" lang="en-GB" sz="1800" spc="-1" strike="noStrike">
              <a:solidFill>
                <a:srgbClr val="565759"/>
              </a:solidFill>
              <a:latin typeface="Arial"/>
            </a:endParaRPr>
          </a:p>
          <a:p>
            <a:pPr lvl="1" marL="622440" indent="-16488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Help in avoiding ‘locale’ problems with character matching</a:t>
            </a:r>
            <a:endParaRPr b="0" lang="en-GB" sz="1800" spc="-1" strike="noStrike">
              <a:solidFill>
                <a:srgbClr val="565759"/>
              </a:solidFill>
              <a:latin typeface="Arial"/>
            </a:endParaRPr>
          </a:p>
          <a:p>
            <a:pPr marL="185760" indent="-18540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Common character classes:</a:t>
            </a:r>
            <a:endParaRPr b="0" lang="en-GB" sz="1800" spc="-1" strike="noStrike">
              <a:solidFill>
                <a:srgbClr val="565759"/>
              </a:solidFill>
              <a:latin typeface="Arial"/>
            </a:endParaRPr>
          </a:p>
          <a:p>
            <a:pPr lvl="1" marL="622440" indent="-164880">
              <a:lnSpc>
                <a:spcPct val="100000"/>
              </a:lnSpc>
              <a:spcBef>
                <a:spcPts val="1001"/>
              </a:spcBef>
              <a:spcAft>
                <a:spcPts val="1001"/>
              </a:spcAft>
              <a:buClr>
                <a:srgbClr val="008fd0"/>
              </a:buClr>
              <a:buFont typeface="Arial"/>
              <a:buChar char="›"/>
            </a:pPr>
            <a:r>
              <a:rPr b="1" lang="en-GB" sz="1800" spc="-1" strike="noStrike">
                <a:solidFill>
                  <a:srgbClr val="0000c8"/>
                </a:solidFill>
                <a:latin typeface="Arial"/>
              </a:rPr>
              <a:t>alnum</a:t>
            </a:r>
            <a:r>
              <a:rPr b="0" lang="en-GB" sz="1800" spc="-1" strike="noStrike">
                <a:solidFill>
                  <a:srgbClr val="565759"/>
                </a:solidFill>
                <a:latin typeface="Arial"/>
              </a:rPr>
              <a:t>, </a:t>
            </a:r>
            <a:r>
              <a:rPr b="1" lang="en-GB" sz="1800" spc="-1" strike="noStrike">
                <a:solidFill>
                  <a:srgbClr val="0000c8"/>
                </a:solidFill>
                <a:latin typeface="Arial"/>
              </a:rPr>
              <a:t>alpha</a:t>
            </a:r>
            <a:r>
              <a:rPr b="0" lang="en-GB" sz="1800" spc="-1" strike="noStrike">
                <a:solidFill>
                  <a:srgbClr val="565759"/>
                </a:solidFill>
                <a:latin typeface="Arial"/>
              </a:rPr>
              <a:t>, </a:t>
            </a:r>
            <a:r>
              <a:rPr b="1" lang="en-GB" sz="1800" spc="-1" strike="noStrike">
                <a:solidFill>
                  <a:srgbClr val="0000c8"/>
                </a:solidFill>
                <a:latin typeface="Arial"/>
              </a:rPr>
              <a:t>digit</a:t>
            </a:r>
            <a:r>
              <a:rPr b="0" lang="en-GB" sz="1800" spc="-1" strike="noStrike">
                <a:solidFill>
                  <a:srgbClr val="565759"/>
                </a:solidFill>
                <a:latin typeface="Arial"/>
              </a:rPr>
              <a:t>, </a:t>
            </a:r>
            <a:r>
              <a:rPr b="1" lang="en-GB" sz="1800" spc="-1" strike="noStrike">
                <a:solidFill>
                  <a:srgbClr val="0000c8"/>
                </a:solidFill>
                <a:latin typeface="Arial"/>
              </a:rPr>
              <a:t>lower</a:t>
            </a:r>
            <a:r>
              <a:rPr b="0" lang="en-GB" sz="1800" spc="-1" strike="noStrike">
                <a:solidFill>
                  <a:srgbClr val="565759"/>
                </a:solidFill>
                <a:latin typeface="Arial"/>
              </a:rPr>
              <a:t>, </a:t>
            </a:r>
            <a:r>
              <a:rPr b="1" lang="en-GB" sz="1800" spc="-1" strike="noStrike">
                <a:solidFill>
                  <a:srgbClr val="0000c8"/>
                </a:solidFill>
                <a:latin typeface="Arial"/>
              </a:rPr>
              <a:t>upper</a:t>
            </a:r>
            <a:r>
              <a:rPr b="0" lang="en-GB" sz="1800" spc="-1" strike="noStrike">
                <a:solidFill>
                  <a:srgbClr val="565759"/>
                </a:solidFill>
                <a:latin typeface="Arial"/>
              </a:rPr>
              <a:t>, </a:t>
            </a:r>
            <a:r>
              <a:rPr b="1" lang="en-GB" sz="1800" spc="-1" strike="noStrike">
                <a:solidFill>
                  <a:srgbClr val="0000c8"/>
                </a:solidFill>
                <a:latin typeface="Arial"/>
              </a:rPr>
              <a:t>punct</a:t>
            </a:r>
            <a:endParaRPr b="0" lang="en-GB" sz="1800" spc="-1" strike="noStrike">
              <a:solidFill>
                <a:srgbClr val="565759"/>
              </a:solidFill>
              <a:latin typeface="Arial"/>
            </a:endParaRPr>
          </a:p>
          <a:p>
            <a:pPr marL="185760" indent="-18540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Examples: comparison of character set  with  character class notations</a:t>
            </a:r>
            <a:br/>
            <a:r>
              <a:rPr b="0" lang="en-GB" sz="1800" spc="-1" strike="noStrike">
                <a:solidFill>
                  <a:srgbClr val="565759"/>
                </a:solidFill>
                <a:latin typeface="Arial"/>
              </a:rPr>
              <a:t> </a:t>
            </a:r>
            <a:endParaRPr b="0" lang="en-GB" sz="1800" spc="-1" strike="noStrike">
              <a:solidFill>
                <a:srgbClr val="565759"/>
              </a:solidFill>
              <a:latin typeface="Arial"/>
            </a:endParaRPr>
          </a:p>
        </p:txBody>
      </p:sp>
      <p:sp>
        <p:nvSpPr>
          <p:cNvPr id="157" name="TextShape 2"/>
          <p:cNvSpPr txBox="1"/>
          <p:nvPr/>
        </p:nvSpPr>
        <p:spPr>
          <a:xfrm>
            <a:off x="342000" y="102960"/>
            <a:ext cx="7544880" cy="953280"/>
          </a:xfrm>
          <a:prstGeom prst="rect">
            <a:avLst/>
          </a:prstGeom>
          <a:noFill/>
          <a:ln>
            <a:noFill/>
          </a:ln>
        </p:spPr>
        <p:txBody>
          <a:bodyPr anchor="b"/>
          <a:p>
            <a:pPr>
              <a:lnSpc>
                <a:spcPct val="100000"/>
              </a:lnSpc>
            </a:pPr>
            <a:r>
              <a:rPr b="0" lang="en-GB" sz="3600" spc="-1" strike="noStrike">
                <a:solidFill>
                  <a:srgbClr val="0d3d59"/>
                </a:solidFill>
                <a:latin typeface="Arial"/>
              </a:rPr>
              <a:t>Shell character classes</a:t>
            </a:r>
            <a:endParaRPr b="0" lang="en-GB" sz="3600" spc="-1" strike="noStrike">
              <a:solidFill>
                <a:srgbClr val="565759"/>
              </a:solidFill>
              <a:latin typeface="Segoe UI"/>
            </a:endParaRPr>
          </a:p>
        </p:txBody>
      </p:sp>
      <p:sp>
        <p:nvSpPr>
          <p:cNvPr id="158" name="CustomShape 3"/>
          <p:cNvSpPr/>
          <p:nvPr/>
        </p:nvSpPr>
        <p:spPr>
          <a:xfrm>
            <a:off x="330480" y="3621240"/>
            <a:ext cx="4165200" cy="1253160"/>
          </a:xfrm>
          <a:prstGeom prst="rect">
            <a:avLst/>
          </a:prstGeom>
          <a:solidFill>
            <a:srgbClr val="b8def5"/>
          </a:solidFill>
          <a:ln w="12600">
            <a:solidFill>
              <a:srgbClr val="565759"/>
            </a:solidFill>
            <a:miter/>
          </a:ln>
          <a:effectLst>
            <a:outerShdw dist="75858" dir="2700000">
              <a:srgbClr val="000000">
                <a:alpha val="40000"/>
              </a:srgbClr>
            </a:outerShdw>
          </a:effectLst>
        </p:spPr>
        <p:style>
          <a:lnRef idx="0"/>
          <a:fillRef idx="0"/>
          <a:effectRef idx="0"/>
          <a:fontRef idx="minor"/>
        </p:style>
        <p:txBody>
          <a:bodyPr lIns="44280" rIns="44280" tIns="17640" bIns="17640" anchor="ctr"/>
          <a:p>
            <a:pPr>
              <a:lnSpc>
                <a:spcPct val="150000"/>
              </a:lnSpc>
              <a:spcBef>
                <a:spcPts val="300"/>
              </a:spcBef>
            </a:pPr>
            <a:r>
              <a:rPr b="0" lang="en-GB" sz="1600" spc="-1" strike="noStrike">
                <a:solidFill>
                  <a:srgbClr val="565759"/>
                </a:solidFill>
                <a:latin typeface="Courier New"/>
              </a:rPr>
              <a:t>$ </a:t>
            </a:r>
            <a:r>
              <a:rPr b="1" lang="en-GB" sz="1600" spc="-1" strike="noStrike">
                <a:solidFill>
                  <a:srgbClr val="565759"/>
                </a:solidFill>
                <a:latin typeface="Courier New"/>
              </a:rPr>
              <a:t>ls </a:t>
            </a:r>
            <a:r>
              <a:rPr b="1" lang="en-GB" sz="1600" spc="-1" strike="noStrike">
                <a:solidFill>
                  <a:srgbClr val="4290e6"/>
                </a:solidFill>
                <a:latin typeface="Courier New"/>
              </a:rPr>
              <a:t>[A-Z]</a:t>
            </a:r>
            <a:r>
              <a:rPr b="1" lang="en-GB" sz="1600" spc="-1" strike="noStrike">
                <a:solidFill>
                  <a:srgbClr val="565759"/>
                </a:solidFill>
                <a:latin typeface="Courier New"/>
              </a:rPr>
              <a:t>*</a:t>
            </a:r>
            <a:endParaRPr b="0" lang="en-GB" sz="1600" spc="-1" strike="noStrike">
              <a:latin typeface="Arial"/>
            </a:endParaRPr>
          </a:p>
          <a:p>
            <a:pPr>
              <a:lnSpc>
                <a:spcPct val="150000"/>
              </a:lnSpc>
              <a:spcBef>
                <a:spcPts val="300"/>
              </a:spcBef>
            </a:pPr>
            <a:r>
              <a:rPr b="0" lang="en-GB" sz="1600" spc="-1" strike="noStrike">
                <a:solidFill>
                  <a:srgbClr val="565759"/>
                </a:solidFill>
                <a:latin typeface="Courier New"/>
              </a:rPr>
              <a:t>$ </a:t>
            </a:r>
            <a:r>
              <a:rPr b="1" lang="en-GB" sz="1600" spc="-1" strike="noStrike">
                <a:solidFill>
                  <a:srgbClr val="565759"/>
                </a:solidFill>
                <a:latin typeface="Courier New"/>
              </a:rPr>
              <a:t>ls /etc/</a:t>
            </a:r>
            <a:r>
              <a:rPr b="1" lang="en-GB" sz="1600" spc="-1" strike="noStrike">
                <a:solidFill>
                  <a:srgbClr val="4290e6"/>
                </a:solidFill>
                <a:latin typeface="Courier New"/>
              </a:rPr>
              <a:t>[!a-z]</a:t>
            </a:r>
            <a:r>
              <a:rPr b="1" lang="en-GB" sz="1600" spc="-1" strike="noStrike">
                <a:solidFill>
                  <a:srgbClr val="565759"/>
                </a:solidFill>
                <a:latin typeface="Courier New"/>
              </a:rPr>
              <a:t>*</a:t>
            </a:r>
            <a:endParaRPr b="0" lang="en-GB" sz="1600" spc="-1" strike="noStrike">
              <a:latin typeface="Arial"/>
            </a:endParaRPr>
          </a:p>
          <a:p>
            <a:pPr>
              <a:lnSpc>
                <a:spcPct val="150000"/>
              </a:lnSpc>
              <a:spcBef>
                <a:spcPts val="300"/>
              </a:spcBef>
            </a:pPr>
            <a:r>
              <a:rPr b="0" lang="en-GB" sz="1600" spc="-1" strike="noStrike">
                <a:solidFill>
                  <a:srgbClr val="565759"/>
                </a:solidFill>
                <a:latin typeface="Courier New"/>
              </a:rPr>
              <a:t>$ </a:t>
            </a:r>
            <a:r>
              <a:rPr b="1" lang="en-GB" sz="1600" spc="-1" strike="noStrike">
                <a:solidFill>
                  <a:srgbClr val="565759"/>
                </a:solidFill>
                <a:latin typeface="Courier New"/>
              </a:rPr>
              <a:t>ls </a:t>
            </a:r>
            <a:r>
              <a:rPr b="1" lang="en-GB" sz="1600" spc="-1" strike="noStrike">
                <a:solidFill>
                  <a:srgbClr val="4290e6"/>
                </a:solidFill>
                <a:latin typeface="Courier New"/>
              </a:rPr>
              <a:t>[a-z]</a:t>
            </a:r>
            <a:r>
              <a:rPr b="1" lang="en-GB" sz="1600" spc="-1" strike="noStrike">
                <a:solidFill>
                  <a:srgbClr val="565759"/>
                </a:solidFill>
                <a:latin typeface="Courier New"/>
              </a:rPr>
              <a:t>*</a:t>
            </a:r>
            <a:r>
              <a:rPr b="1" lang="en-GB" sz="1600" spc="-1" strike="noStrike">
                <a:solidFill>
                  <a:srgbClr val="4290e6"/>
                </a:solidFill>
                <a:latin typeface="Courier New"/>
              </a:rPr>
              <a:t>[0-9]</a:t>
            </a:r>
            <a:r>
              <a:rPr b="1" lang="en-GB" sz="1600" spc="-1" strike="noStrike">
                <a:solidFill>
                  <a:srgbClr val="565759"/>
                </a:solidFill>
                <a:latin typeface="Courier New"/>
              </a:rPr>
              <a:t>	</a:t>
            </a:r>
            <a:endParaRPr b="0" lang="en-GB" sz="1600" spc="-1" strike="noStrike">
              <a:latin typeface="Arial"/>
            </a:endParaRPr>
          </a:p>
        </p:txBody>
      </p:sp>
      <p:sp>
        <p:nvSpPr>
          <p:cNvPr id="159" name="CustomShape 4"/>
          <p:cNvSpPr/>
          <p:nvPr/>
        </p:nvSpPr>
        <p:spPr>
          <a:xfrm>
            <a:off x="4795560" y="3619800"/>
            <a:ext cx="4165200" cy="1262520"/>
          </a:xfrm>
          <a:prstGeom prst="rect">
            <a:avLst/>
          </a:prstGeom>
          <a:solidFill>
            <a:srgbClr val="b8def5"/>
          </a:solidFill>
          <a:ln w="12600">
            <a:solidFill>
              <a:srgbClr val="565759"/>
            </a:solidFill>
            <a:miter/>
          </a:ln>
          <a:effectLst>
            <a:outerShdw dist="75858" dir="2700000">
              <a:srgbClr val="000000">
                <a:alpha val="40000"/>
              </a:srgbClr>
            </a:outerShdw>
          </a:effectLst>
        </p:spPr>
        <p:style>
          <a:lnRef idx="0"/>
          <a:fillRef idx="0"/>
          <a:effectRef idx="0"/>
          <a:fontRef idx="minor"/>
        </p:style>
        <p:txBody>
          <a:bodyPr lIns="44280" rIns="44280" tIns="17640" bIns="17640" anchor="ctr"/>
          <a:p>
            <a:pPr>
              <a:lnSpc>
                <a:spcPct val="150000"/>
              </a:lnSpc>
              <a:spcBef>
                <a:spcPts val="300"/>
              </a:spcBef>
            </a:pPr>
            <a:r>
              <a:rPr b="0" lang="en-GB" sz="1600" spc="-1" strike="noStrike">
                <a:solidFill>
                  <a:srgbClr val="565759"/>
                </a:solidFill>
                <a:latin typeface="Courier New"/>
              </a:rPr>
              <a:t>$ </a:t>
            </a:r>
            <a:r>
              <a:rPr b="1" lang="en-GB" sz="1600" spc="-1" strike="noStrike">
                <a:solidFill>
                  <a:srgbClr val="565759"/>
                </a:solidFill>
                <a:latin typeface="Courier New"/>
              </a:rPr>
              <a:t>ls [</a:t>
            </a:r>
            <a:r>
              <a:rPr b="1" lang="en-GB" sz="1600" spc="-1" strike="noStrike">
                <a:solidFill>
                  <a:srgbClr val="4290e6"/>
                </a:solidFill>
                <a:latin typeface="Courier New"/>
              </a:rPr>
              <a:t>[:upper:]</a:t>
            </a:r>
            <a:r>
              <a:rPr b="1" lang="en-GB" sz="1600" spc="-1" strike="noStrike">
                <a:solidFill>
                  <a:srgbClr val="565759"/>
                </a:solidFill>
                <a:latin typeface="Courier New"/>
              </a:rPr>
              <a:t>]*</a:t>
            </a:r>
            <a:endParaRPr b="0" lang="en-GB" sz="1600" spc="-1" strike="noStrike">
              <a:latin typeface="Arial"/>
            </a:endParaRPr>
          </a:p>
          <a:p>
            <a:pPr>
              <a:lnSpc>
                <a:spcPct val="150000"/>
              </a:lnSpc>
              <a:spcBef>
                <a:spcPts val="300"/>
              </a:spcBef>
            </a:pPr>
            <a:r>
              <a:rPr b="0" lang="en-GB" sz="1600" spc="-1" strike="noStrike">
                <a:solidFill>
                  <a:srgbClr val="565759"/>
                </a:solidFill>
                <a:latin typeface="Courier New"/>
              </a:rPr>
              <a:t>$ </a:t>
            </a:r>
            <a:r>
              <a:rPr b="1" lang="en-GB" sz="1600" spc="-1" strike="noStrike">
                <a:solidFill>
                  <a:srgbClr val="565759"/>
                </a:solidFill>
                <a:latin typeface="Courier New"/>
              </a:rPr>
              <a:t>ls /etc/[!</a:t>
            </a:r>
            <a:r>
              <a:rPr b="1" lang="en-GB" sz="1600" spc="-1" strike="noStrike">
                <a:solidFill>
                  <a:srgbClr val="4290e6"/>
                </a:solidFill>
                <a:latin typeface="Courier New"/>
              </a:rPr>
              <a:t>[:lower:]</a:t>
            </a:r>
            <a:r>
              <a:rPr b="1" lang="en-GB" sz="1600" spc="-1" strike="noStrike">
                <a:solidFill>
                  <a:srgbClr val="565759"/>
                </a:solidFill>
                <a:latin typeface="Courier New"/>
              </a:rPr>
              <a:t>]*</a:t>
            </a:r>
            <a:endParaRPr b="0" lang="en-GB" sz="1600" spc="-1" strike="noStrike">
              <a:latin typeface="Arial"/>
            </a:endParaRPr>
          </a:p>
          <a:p>
            <a:pPr>
              <a:lnSpc>
                <a:spcPct val="150000"/>
              </a:lnSpc>
              <a:spcBef>
                <a:spcPts val="300"/>
              </a:spcBef>
            </a:pPr>
            <a:r>
              <a:rPr b="0" lang="en-GB" sz="1600" spc="-1" strike="noStrike">
                <a:solidFill>
                  <a:srgbClr val="565759"/>
                </a:solidFill>
                <a:latin typeface="Courier New"/>
              </a:rPr>
              <a:t>$ </a:t>
            </a:r>
            <a:r>
              <a:rPr b="1" lang="en-GB" sz="1600" spc="-1" strike="noStrike">
                <a:solidFill>
                  <a:srgbClr val="565759"/>
                </a:solidFill>
                <a:latin typeface="Courier New"/>
              </a:rPr>
              <a:t>ls [</a:t>
            </a:r>
            <a:r>
              <a:rPr b="1" lang="en-GB" sz="1600" spc="-1" strike="noStrike">
                <a:solidFill>
                  <a:srgbClr val="4290e6"/>
                </a:solidFill>
                <a:latin typeface="Courier New"/>
              </a:rPr>
              <a:t>[:lower]</a:t>
            </a:r>
            <a:r>
              <a:rPr b="1" lang="en-GB" sz="1600" spc="-1" strike="noStrike">
                <a:solidFill>
                  <a:srgbClr val="565759"/>
                </a:solidFill>
                <a:latin typeface="Courier New"/>
              </a:rPr>
              <a:t>]*[</a:t>
            </a:r>
            <a:r>
              <a:rPr b="1" lang="en-GB" sz="1600" spc="-1" strike="noStrike">
                <a:solidFill>
                  <a:srgbClr val="4290e6"/>
                </a:solidFill>
                <a:latin typeface="Courier New"/>
              </a:rPr>
              <a:t>[:digit:]</a:t>
            </a:r>
            <a:r>
              <a:rPr b="1" lang="en-GB" sz="1600" spc="-1" strike="noStrike">
                <a:solidFill>
                  <a:srgbClr val="565759"/>
                </a:solidFill>
                <a:latin typeface="Courier New"/>
              </a:rPr>
              <a:t>]</a:t>
            </a:r>
            <a:r>
              <a:rPr b="1" lang="en-GB" sz="1600" spc="-1" strike="noStrike">
                <a:solidFill>
                  <a:srgbClr val="565759"/>
                </a:solidFill>
                <a:latin typeface="Courier New"/>
              </a:rPr>
              <a:t>	</a:t>
            </a:r>
            <a:endParaRPr b="0" lang="en-GB" sz="1600" spc="-1" strike="noStrike">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342000" y="1276920"/>
            <a:ext cx="9428760" cy="3758760"/>
          </a:xfrm>
          <a:prstGeom prst="rect">
            <a:avLst/>
          </a:prstGeom>
          <a:noFill/>
          <a:ln>
            <a:noFill/>
          </a:ln>
        </p:spPr>
        <p:txBody>
          <a:bodyPr/>
          <a:p>
            <a:pPr marL="185760" indent="-18540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Assigning variable value</a:t>
            </a:r>
            <a:endParaRPr b="0" lang="en-GB" sz="1800" spc="-1" strike="noStrike">
              <a:solidFill>
                <a:srgbClr val="565759"/>
              </a:solidFill>
              <a:latin typeface="Arial"/>
            </a:endParaRPr>
          </a:p>
          <a:p>
            <a:pPr marL="457200">
              <a:lnSpc>
                <a:spcPct val="100000"/>
              </a:lnSpc>
              <a:spcBef>
                <a:spcPts val="1001"/>
              </a:spcBef>
              <a:spcAft>
                <a:spcPts val="1001"/>
              </a:spcAft>
            </a:pPr>
            <a:endParaRPr b="0" lang="en-GB" sz="1800" spc="-1" strike="noStrike">
              <a:solidFill>
                <a:srgbClr val="565759"/>
              </a:solidFill>
              <a:latin typeface="Arial"/>
            </a:endParaRPr>
          </a:p>
          <a:p>
            <a:pPr marL="185760" indent="-18540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Reading variable value (variable expansion)</a:t>
            </a:r>
            <a:endParaRPr b="0" lang="en-GB" sz="1800" spc="-1" strike="noStrike">
              <a:solidFill>
                <a:srgbClr val="565759"/>
              </a:solidFill>
              <a:latin typeface="Arial"/>
            </a:endParaRPr>
          </a:p>
          <a:p>
            <a:endParaRPr b="0" lang="en-GB" sz="1800" spc="-1" strike="noStrike">
              <a:solidFill>
                <a:srgbClr val="565759"/>
              </a:solidFill>
              <a:latin typeface="Arial"/>
            </a:endParaRPr>
          </a:p>
          <a:p>
            <a:pPr marL="457200">
              <a:lnSpc>
                <a:spcPct val="100000"/>
              </a:lnSpc>
              <a:spcBef>
                <a:spcPts val="1001"/>
              </a:spcBef>
              <a:spcAft>
                <a:spcPts val="1001"/>
              </a:spcAft>
            </a:pPr>
            <a:endParaRPr b="0" lang="en-GB" sz="1800" spc="-1" strike="noStrike">
              <a:solidFill>
                <a:srgbClr val="565759"/>
              </a:solidFill>
              <a:latin typeface="Arial"/>
            </a:endParaRPr>
          </a:p>
          <a:p>
            <a:pPr marL="185760" indent="-18540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Command expansion:</a:t>
            </a:r>
            <a:endParaRPr b="0" lang="en-GB" sz="1800" spc="-1" strike="noStrike">
              <a:solidFill>
                <a:srgbClr val="565759"/>
              </a:solidFill>
              <a:latin typeface="Arial"/>
            </a:endParaRPr>
          </a:p>
          <a:p>
            <a:endParaRPr b="0" lang="en-GB" sz="1800" spc="-1" strike="noStrike">
              <a:solidFill>
                <a:srgbClr val="565759"/>
              </a:solidFill>
              <a:latin typeface="Arial"/>
            </a:endParaRPr>
          </a:p>
        </p:txBody>
      </p:sp>
      <p:sp>
        <p:nvSpPr>
          <p:cNvPr id="161" name="TextShape 2"/>
          <p:cNvSpPr txBox="1"/>
          <p:nvPr/>
        </p:nvSpPr>
        <p:spPr>
          <a:xfrm>
            <a:off x="342000" y="102960"/>
            <a:ext cx="7544880" cy="953280"/>
          </a:xfrm>
          <a:prstGeom prst="rect">
            <a:avLst/>
          </a:prstGeom>
          <a:noFill/>
          <a:ln>
            <a:noFill/>
          </a:ln>
        </p:spPr>
        <p:txBody>
          <a:bodyPr anchor="b"/>
          <a:p>
            <a:pPr>
              <a:lnSpc>
                <a:spcPct val="100000"/>
              </a:lnSpc>
            </a:pPr>
            <a:r>
              <a:rPr b="0" lang="en-GB" sz="3600" spc="-1" strike="noStrike">
                <a:solidFill>
                  <a:srgbClr val="0d3d59"/>
                </a:solidFill>
                <a:latin typeface="Arial"/>
              </a:rPr>
              <a:t>Variable and command expansion</a:t>
            </a:r>
            <a:endParaRPr b="0" lang="en-GB" sz="3600" spc="-1" strike="noStrike">
              <a:solidFill>
                <a:srgbClr val="565759"/>
              </a:solidFill>
              <a:latin typeface="Segoe UI"/>
            </a:endParaRPr>
          </a:p>
        </p:txBody>
      </p:sp>
      <p:sp>
        <p:nvSpPr>
          <p:cNvPr id="162" name="CustomShape 3"/>
          <p:cNvSpPr/>
          <p:nvPr/>
        </p:nvSpPr>
        <p:spPr>
          <a:xfrm>
            <a:off x="665640" y="3870360"/>
            <a:ext cx="5730840" cy="941760"/>
          </a:xfrm>
          <a:prstGeom prst="rect">
            <a:avLst/>
          </a:prstGeom>
          <a:solidFill>
            <a:srgbClr val="b8def5"/>
          </a:solidFill>
          <a:ln w="12600">
            <a:solidFill>
              <a:srgbClr val="565759"/>
            </a:solidFill>
            <a:miter/>
          </a:ln>
          <a:effectLst>
            <a:outerShdw dist="75858" dir="2700000">
              <a:srgbClr val="000000">
                <a:alpha val="40000"/>
              </a:srgbClr>
            </a:outerShdw>
          </a:effectLst>
        </p:spPr>
        <p:style>
          <a:lnRef idx="0"/>
          <a:fillRef idx="0"/>
          <a:effectRef idx="0"/>
          <a:fontRef idx="minor"/>
        </p:style>
        <p:txBody>
          <a:bodyPr lIns="44280" rIns="44280" tIns="17640" bIns="17640" anchor="ctr"/>
          <a:p>
            <a:pPr>
              <a:lnSpc>
                <a:spcPct val="90000"/>
              </a:lnSpc>
              <a:spcBef>
                <a:spcPts val="300"/>
              </a:spcBef>
            </a:pPr>
            <a:r>
              <a:rPr b="0" lang="en-GB" sz="2000" spc="-1" strike="noStrike">
                <a:solidFill>
                  <a:srgbClr val="565759"/>
                </a:solidFill>
                <a:latin typeface="Courier New"/>
              </a:rPr>
              <a:t>$ </a:t>
            </a:r>
            <a:r>
              <a:rPr b="1" lang="en-GB" sz="2000" spc="-1" strike="noStrike">
                <a:solidFill>
                  <a:srgbClr val="565759"/>
                </a:solidFill>
                <a:latin typeface="Courier New"/>
              </a:rPr>
              <a:t>version=$(uname –r)</a:t>
            </a:r>
            <a:endParaRPr b="0" lang="en-GB" sz="2000" spc="-1" strike="noStrike">
              <a:latin typeface="Arial"/>
            </a:endParaRPr>
          </a:p>
          <a:p>
            <a:pPr>
              <a:lnSpc>
                <a:spcPct val="90000"/>
              </a:lnSpc>
              <a:spcBef>
                <a:spcPts val="300"/>
              </a:spcBef>
            </a:pPr>
            <a:r>
              <a:rPr b="0" lang="en-GB" sz="2000" spc="-1" strike="noStrike">
                <a:solidFill>
                  <a:srgbClr val="565759"/>
                </a:solidFill>
                <a:latin typeface="Courier New"/>
              </a:rPr>
              <a:t>$ </a:t>
            </a:r>
            <a:r>
              <a:rPr b="1" lang="en-GB" sz="2000" spc="-1" strike="noStrike">
                <a:solidFill>
                  <a:srgbClr val="565759"/>
                </a:solidFill>
                <a:latin typeface="Courier New"/>
              </a:rPr>
              <a:t>echo $version</a:t>
            </a:r>
            <a:endParaRPr b="0" lang="en-GB" sz="2000" spc="-1" strike="noStrike">
              <a:latin typeface="Arial"/>
            </a:endParaRPr>
          </a:p>
          <a:p>
            <a:pPr>
              <a:lnSpc>
                <a:spcPct val="90000"/>
              </a:lnSpc>
              <a:spcBef>
                <a:spcPts val="300"/>
              </a:spcBef>
            </a:pPr>
            <a:r>
              <a:rPr b="0" lang="en-GB" sz="2000" spc="-1" strike="noStrike">
                <a:solidFill>
                  <a:srgbClr val="565759"/>
                </a:solidFill>
                <a:latin typeface="Courier New"/>
              </a:rPr>
              <a:t>2.6.18-92.el5</a:t>
            </a:r>
            <a:endParaRPr b="0" lang="en-GB" sz="2000" spc="-1" strike="noStrike">
              <a:latin typeface="Arial"/>
            </a:endParaRPr>
          </a:p>
        </p:txBody>
      </p:sp>
      <p:sp>
        <p:nvSpPr>
          <p:cNvPr id="163" name="CustomShape 4"/>
          <p:cNvSpPr/>
          <p:nvPr/>
        </p:nvSpPr>
        <p:spPr>
          <a:xfrm>
            <a:off x="658800" y="1593360"/>
            <a:ext cx="9086400" cy="366840"/>
          </a:xfrm>
          <a:prstGeom prst="rect">
            <a:avLst/>
          </a:prstGeom>
          <a:solidFill>
            <a:srgbClr val="b8def5"/>
          </a:solidFill>
          <a:ln w="12600">
            <a:solidFill>
              <a:srgbClr val="565759"/>
            </a:solidFill>
            <a:miter/>
          </a:ln>
          <a:effectLst>
            <a:outerShdw dist="75858" dir="2700000">
              <a:srgbClr val="000000">
                <a:alpha val="40000"/>
              </a:srgbClr>
            </a:outerShdw>
          </a:effectLst>
        </p:spPr>
        <p:style>
          <a:lnRef idx="0"/>
          <a:fillRef idx="0"/>
          <a:effectRef idx="0"/>
          <a:fontRef idx="minor"/>
        </p:style>
        <p:txBody>
          <a:bodyPr lIns="44280" rIns="44280" tIns="17640" bIns="17640" anchor="ctr"/>
          <a:p>
            <a:pPr>
              <a:lnSpc>
                <a:spcPct val="90000"/>
              </a:lnSpc>
              <a:spcBef>
                <a:spcPts val="300"/>
              </a:spcBef>
            </a:pPr>
            <a:r>
              <a:rPr b="0" lang="en-GB" sz="2000" spc="-1" strike="noStrike">
                <a:solidFill>
                  <a:srgbClr val="565759"/>
                </a:solidFill>
                <a:latin typeface="Courier New"/>
              </a:rPr>
              <a:t>$ </a:t>
            </a:r>
            <a:r>
              <a:rPr b="1" lang="en-GB" sz="2000" spc="-1" strike="noStrike">
                <a:solidFill>
                  <a:srgbClr val="565759"/>
                </a:solidFill>
                <a:latin typeface="Courier New"/>
              </a:rPr>
              <a:t>Log_File=mylog1</a:t>
            </a:r>
            <a:endParaRPr b="0" lang="en-GB" sz="2000" spc="-1" strike="noStrike">
              <a:latin typeface="Arial"/>
            </a:endParaRPr>
          </a:p>
        </p:txBody>
      </p:sp>
      <p:sp>
        <p:nvSpPr>
          <p:cNvPr id="164" name="CustomShape 5"/>
          <p:cNvSpPr/>
          <p:nvPr/>
        </p:nvSpPr>
        <p:spPr>
          <a:xfrm>
            <a:off x="3987360" y="4165200"/>
            <a:ext cx="5772600" cy="941760"/>
          </a:xfrm>
          <a:prstGeom prst="rect">
            <a:avLst/>
          </a:prstGeom>
          <a:solidFill>
            <a:srgbClr val="b8def5"/>
          </a:solidFill>
          <a:ln w="12600">
            <a:solidFill>
              <a:srgbClr val="565759"/>
            </a:solidFill>
            <a:miter/>
          </a:ln>
          <a:effectLst>
            <a:outerShdw dist="75858" dir="2700000">
              <a:srgbClr val="000000">
                <a:alpha val="40000"/>
              </a:srgbClr>
            </a:outerShdw>
          </a:effectLst>
        </p:spPr>
        <p:style>
          <a:lnRef idx="0"/>
          <a:fillRef idx="0"/>
          <a:effectRef idx="0"/>
          <a:fontRef idx="minor"/>
        </p:style>
        <p:txBody>
          <a:bodyPr lIns="44280" rIns="44280" tIns="17640" bIns="17640" anchor="ctr"/>
          <a:p>
            <a:pPr>
              <a:lnSpc>
                <a:spcPct val="90000"/>
              </a:lnSpc>
              <a:spcBef>
                <a:spcPts val="300"/>
              </a:spcBef>
            </a:pPr>
            <a:r>
              <a:rPr b="0" lang="en-GB" sz="2000" spc="-1" strike="noStrike">
                <a:solidFill>
                  <a:srgbClr val="565759"/>
                </a:solidFill>
                <a:latin typeface="Courier New"/>
              </a:rPr>
              <a:t>$ </a:t>
            </a:r>
            <a:r>
              <a:rPr b="1" lang="en-GB" sz="2000" spc="-1" strike="noStrike">
                <a:solidFill>
                  <a:srgbClr val="565759"/>
                </a:solidFill>
                <a:latin typeface="Courier New"/>
              </a:rPr>
              <a:t>version=`uname –r`</a:t>
            </a:r>
            <a:endParaRPr b="0" lang="en-GB" sz="2000" spc="-1" strike="noStrike">
              <a:latin typeface="Arial"/>
            </a:endParaRPr>
          </a:p>
          <a:p>
            <a:pPr>
              <a:lnSpc>
                <a:spcPct val="90000"/>
              </a:lnSpc>
              <a:spcBef>
                <a:spcPts val="300"/>
              </a:spcBef>
            </a:pPr>
            <a:r>
              <a:rPr b="0" lang="en-GB" sz="2000" spc="-1" strike="noStrike">
                <a:solidFill>
                  <a:srgbClr val="565759"/>
                </a:solidFill>
                <a:latin typeface="Courier New"/>
              </a:rPr>
              <a:t>$ </a:t>
            </a:r>
            <a:r>
              <a:rPr b="1" lang="en-GB" sz="2000" spc="-1" strike="noStrike">
                <a:solidFill>
                  <a:srgbClr val="565759"/>
                </a:solidFill>
                <a:latin typeface="Courier New"/>
              </a:rPr>
              <a:t>echo $version</a:t>
            </a:r>
            <a:endParaRPr b="0" lang="en-GB" sz="2000" spc="-1" strike="noStrike">
              <a:latin typeface="Arial"/>
            </a:endParaRPr>
          </a:p>
          <a:p>
            <a:pPr>
              <a:lnSpc>
                <a:spcPct val="90000"/>
              </a:lnSpc>
              <a:spcBef>
                <a:spcPts val="300"/>
              </a:spcBef>
            </a:pPr>
            <a:r>
              <a:rPr b="0" lang="en-GB" sz="2000" spc="-1" strike="noStrike">
                <a:solidFill>
                  <a:srgbClr val="565759"/>
                </a:solidFill>
                <a:latin typeface="Courier New"/>
              </a:rPr>
              <a:t>2.6.18-92.el5</a:t>
            </a:r>
            <a:endParaRPr b="0" lang="en-GB" sz="2000" spc="-1" strike="noStrike">
              <a:latin typeface="Arial"/>
            </a:endParaRPr>
          </a:p>
        </p:txBody>
      </p:sp>
      <p:sp>
        <p:nvSpPr>
          <p:cNvPr id="165" name="CustomShape 6"/>
          <p:cNvSpPr/>
          <p:nvPr/>
        </p:nvSpPr>
        <p:spPr>
          <a:xfrm>
            <a:off x="658800" y="2609280"/>
            <a:ext cx="5408640" cy="650520"/>
          </a:xfrm>
          <a:prstGeom prst="rect">
            <a:avLst/>
          </a:prstGeom>
          <a:solidFill>
            <a:srgbClr val="b8def5"/>
          </a:solidFill>
          <a:ln w="12600">
            <a:solidFill>
              <a:srgbClr val="565759"/>
            </a:solidFill>
            <a:miter/>
          </a:ln>
          <a:effectLst>
            <a:outerShdw dist="75858" dir="2700000">
              <a:srgbClr val="000000">
                <a:alpha val="40000"/>
              </a:srgbClr>
            </a:outerShdw>
          </a:effectLst>
        </p:spPr>
        <p:style>
          <a:lnRef idx="0"/>
          <a:fillRef idx="0"/>
          <a:effectRef idx="0"/>
          <a:fontRef idx="minor"/>
        </p:style>
        <p:txBody>
          <a:bodyPr lIns="44280" rIns="44280" tIns="17640" bIns="17640" anchor="ctr"/>
          <a:p>
            <a:pPr>
              <a:lnSpc>
                <a:spcPct val="90000"/>
              </a:lnSpc>
              <a:spcBef>
                <a:spcPts val="300"/>
              </a:spcBef>
            </a:pPr>
            <a:r>
              <a:rPr b="0" lang="en-GB" sz="2000" spc="-1" strike="noStrike">
                <a:solidFill>
                  <a:srgbClr val="565759"/>
                </a:solidFill>
                <a:latin typeface="Courier New"/>
              </a:rPr>
              <a:t>$ </a:t>
            </a:r>
            <a:r>
              <a:rPr b="1" lang="en-GB" sz="2000" spc="-1" strike="noStrike">
                <a:solidFill>
                  <a:srgbClr val="565759"/>
                </a:solidFill>
                <a:latin typeface="Courier New"/>
              </a:rPr>
              <a:t>echo $Log_File</a:t>
            </a:r>
            <a:endParaRPr b="0" lang="en-GB" sz="2000" spc="-1" strike="noStrike">
              <a:latin typeface="Arial"/>
            </a:endParaRPr>
          </a:p>
          <a:p>
            <a:pPr>
              <a:lnSpc>
                <a:spcPct val="90000"/>
              </a:lnSpc>
              <a:spcBef>
                <a:spcPts val="300"/>
              </a:spcBef>
            </a:pPr>
            <a:r>
              <a:rPr b="0" lang="en-GB" sz="2000" spc="-1" strike="noStrike">
                <a:solidFill>
                  <a:srgbClr val="565759"/>
                </a:solidFill>
                <a:latin typeface="Courier New"/>
              </a:rPr>
              <a:t>mylog1 </a:t>
            </a:r>
            <a:endParaRPr b="0" lang="en-GB" sz="2000" spc="-1" strike="noStrike">
              <a:latin typeface="Arial"/>
            </a:endParaRPr>
          </a:p>
        </p:txBody>
      </p:sp>
      <p:sp>
        <p:nvSpPr>
          <p:cNvPr id="166" name="CustomShape 7"/>
          <p:cNvSpPr/>
          <p:nvPr/>
        </p:nvSpPr>
        <p:spPr>
          <a:xfrm>
            <a:off x="3987360" y="2737800"/>
            <a:ext cx="5787000" cy="635400"/>
          </a:xfrm>
          <a:prstGeom prst="rect">
            <a:avLst/>
          </a:prstGeom>
          <a:solidFill>
            <a:srgbClr val="b8def5"/>
          </a:solidFill>
          <a:ln w="12600">
            <a:solidFill>
              <a:srgbClr val="565759"/>
            </a:solidFill>
            <a:miter/>
          </a:ln>
          <a:effectLst>
            <a:outerShdw dist="75858" dir="2700000">
              <a:srgbClr val="000000">
                <a:alpha val="40000"/>
              </a:srgbClr>
            </a:outerShdw>
          </a:effectLst>
        </p:spPr>
        <p:style>
          <a:lnRef idx="0"/>
          <a:fillRef idx="0"/>
          <a:effectRef idx="0"/>
          <a:fontRef idx="minor"/>
        </p:style>
        <p:txBody>
          <a:bodyPr lIns="44280" rIns="44280" tIns="17640" bIns="17640" anchor="ctr"/>
          <a:p>
            <a:pPr>
              <a:lnSpc>
                <a:spcPct val="90000"/>
              </a:lnSpc>
              <a:spcBef>
                <a:spcPts val="300"/>
              </a:spcBef>
            </a:pPr>
            <a:r>
              <a:rPr b="0" lang="en-GB" sz="2000" spc="-1" strike="noStrike">
                <a:solidFill>
                  <a:srgbClr val="565759"/>
                </a:solidFill>
                <a:latin typeface="Courier New"/>
              </a:rPr>
              <a:t>$ </a:t>
            </a:r>
            <a:r>
              <a:rPr b="1" lang="en-GB" sz="2000" spc="-1" strike="noStrike">
                <a:solidFill>
                  <a:srgbClr val="565759"/>
                </a:solidFill>
                <a:latin typeface="Courier New"/>
              </a:rPr>
              <a:t>echo ${Log_File}</a:t>
            </a:r>
            <a:endParaRPr b="0" lang="en-GB" sz="2000" spc="-1" strike="noStrike">
              <a:latin typeface="Arial"/>
            </a:endParaRPr>
          </a:p>
          <a:p>
            <a:pPr>
              <a:lnSpc>
                <a:spcPct val="90000"/>
              </a:lnSpc>
              <a:spcBef>
                <a:spcPts val="300"/>
              </a:spcBef>
            </a:pPr>
            <a:r>
              <a:rPr b="0" lang="en-GB" sz="2000" spc="-1" strike="noStrike">
                <a:solidFill>
                  <a:srgbClr val="565759"/>
                </a:solidFill>
                <a:latin typeface="Courier New"/>
              </a:rPr>
              <a:t>mylog1</a:t>
            </a:r>
            <a:endParaRPr b="0" lang="en-GB" sz="2000" spc="-1" strike="noStrike">
              <a:latin typeface="Arial"/>
            </a:endParaRPr>
          </a:p>
        </p:txBody>
      </p:sp>
      <p:sp>
        <p:nvSpPr>
          <p:cNvPr id="167" name="CustomShape 8"/>
          <p:cNvSpPr/>
          <p:nvPr/>
        </p:nvSpPr>
        <p:spPr>
          <a:xfrm>
            <a:off x="6985080" y="1663200"/>
            <a:ext cx="2740320" cy="620280"/>
          </a:xfrm>
          <a:prstGeom prst="rect">
            <a:avLst/>
          </a:prstGeom>
          <a:gradFill rotWithShape="0">
            <a:gsLst>
              <a:gs pos="0">
                <a:srgbClr val="ffefd1"/>
              </a:gs>
              <a:gs pos="100000">
                <a:srgbClr val="f0ebd5"/>
              </a:gs>
            </a:gsLst>
            <a:lin ang="4200000"/>
          </a:gradFill>
          <a:ln w="12600">
            <a:solidFill>
              <a:srgbClr val="000000"/>
            </a:solidFill>
            <a:miter/>
          </a:ln>
          <a:effectLst>
            <a:outerShdw dist="0" dir="0">
              <a:srgbClr val="6d6d6d">
                <a:alpha val="65000"/>
              </a:srgbClr>
            </a:outerShdw>
          </a:effectLst>
        </p:spPr>
        <p:style>
          <a:lnRef idx="0"/>
          <a:fillRef idx="0"/>
          <a:effectRef idx="0"/>
          <a:fontRef idx="minor"/>
        </p:style>
        <p:txBody>
          <a:bodyPr lIns="95400" rIns="95400" tIns="36000" bIns="36000"/>
          <a:p>
            <a:pPr algn="ctr">
              <a:lnSpc>
                <a:spcPct val="100000"/>
              </a:lnSpc>
            </a:pPr>
            <a:r>
              <a:rPr b="0" lang="en-GB" sz="1800" spc="-1" strike="noStrike">
                <a:solidFill>
                  <a:srgbClr val="565759"/>
                </a:solidFill>
                <a:latin typeface="Segoe UI"/>
              </a:rPr>
              <a:t>no spaces around = sign</a:t>
            </a:r>
            <a:endParaRPr b="0" lang="en-GB" sz="1800" spc="-1" strike="noStrike">
              <a:latin typeface="Arial"/>
            </a:endParaRPr>
          </a:p>
        </p:txBody>
      </p:sp>
      <p:sp>
        <p:nvSpPr>
          <p:cNvPr id="168" name="CustomShape 9"/>
          <p:cNvSpPr/>
          <p:nvPr/>
        </p:nvSpPr>
        <p:spPr>
          <a:xfrm>
            <a:off x="6985080" y="2850840"/>
            <a:ext cx="2779560" cy="620280"/>
          </a:xfrm>
          <a:prstGeom prst="rect">
            <a:avLst/>
          </a:prstGeom>
          <a:gradFill rotWithShape="0">
            <a:gsLst>
              <a:gs pos="0">
                <a:srgbClr val="ffefd1"/>
              </a:gs>
              <a:gs pos="100000">
                <a:srgbClr val="f0ebd5"/>
              </a:gs>
            </a:gsLst>
            <a:lin ang="4200000"/>
          </a:gradFill>
          <a:ln w="12600">
            <a:solidFill>
              <a:srgbClr val="000000"/>
            </a:solidFill>
            <a:miter/>
          </a:ln>
          <a:effectLst>
            <a:outerShdw dist="0" dir="0">
              <a:srgbClr val="6d6d6d">
                <a:alpha val="65000"/>
              </a:srgbClr>
            </a:outerShdw>
          </a:effectLst>
        </p:spPr>
        <p:style>
          <a:lnRef idx="0"/>
          <a:fillRef idx="0"/>
          <a:effectRef idx="0"/>
          <a:fontRef idx="minor"/>
        </p:style>
        <p:txBody>
          <a:bodyPr lIns="95400" rIns="95400" tIns="36000" bIns="36000"/>
          <a:p>
            <a:pPr algn="ctr">
              <a:lnSpc>
                <a:spcPct val="100000"/>
              </a:lnSpc>
            </a:pPr>
            <a:r>
              <a:rPr b="0" lang="en-GB" sz="1800" spc="-1" strike="noStrike">
                <a:solidFill>
                  <a:srgbClr val="565759"/>
                </a:solidFill>
                <a:latin typeface="Segoe UI"/>
              </a:rPr>
              <a:t>two syntax methods:</a:t>
            </a:r>
            <a:endParaRPr b="0" lang="en-GB" sz="1800" spc="-1" strike="noStrike">
              <a:latin typeface="Arial"/>
            </a:endParaRPr>
          </a:p>
          <a:p>
            <a:pPr algn="ctr">
              <a:lnSpc>
                <a:spcPct val="100000"/>
              </a:lnSpc>
            </a:pPr>
            <a:r>
              <a:rPr b="1" lang="en-GB" sz="1800" spc="-1" strike="noStrike">
                <a:solidFill>
                  <a:srgbClr val="0000c8"/>
                </a:solidFill>
                <a:latin typeface="Segoe UI"/>
              </a:rPr>
              <a:t>$var </a:t>
            </a:r>
            <a:r>
              <a:rPr b="0" lang="en-GB" sz="1800" spc="-1" strike="noStrike">
                <a:solidFill>
                  <a:srgbClr val="565759"/>
                </a:solidFill>
                <a:latin typeface="Segoe UI"/>
              </a:rPr>
              <a:t>and </a:t>
            </a:r>
            <a:r>
              <a:rPr b="1" lang="en-GB" sz="1800" spc="-1" strike="noStrike">
                <a:solidFill>
                  <a:srgbClr val="0000c8"/>
                </a:solidFill>
                <a:latin typeface="Segoe UI"/>
              </a:rPr>
              <a:t>${var}</a:t>
            </a:r>
            <a:endParaRPr b="0" lang="en-GB" sz="1800" spc="-1" strike="noStrike">
              <a:latin typeface="Arial"/>
            </a:endParaRPr>
          </a:p>
        </p:txBody>
      </p:sp>
      <p:sp>
        <p:nvSpPr>
          <p:cNvPr id="169" name="CustomShape 10"/>
          <p:cNvSpPr/>
          <p:nvPr/>
        </p:nvSpPr>
        <p:spPr>
          <a:xfrm>
            <a:off x="6985080" y="4734360"/>
            <a:ext cx="2763720" cy="707040"/>
          </a:xfrm>
          <a:prstGeom prst="rect">
            <a:avLst/>
          </a:prstGeom>
          <a:gradFill rotWithShape="0">
            <a:gsLst>
              <a:gs pos="0">
                <a:srgbClr val="ffefd1"/>
              </a:gs>
              <a:gs pos="100000">
                <a:srgbClr val="f0ebd5"/>
              </a:gs>
            </a:gsLst>
            <a:lin ang="4200000"/>
          </a:gradFill>
          <a:ln w="12600">
            <a:solidFill>
              <a:srgbClr val="000000"/>
            </a:solidFill>
            <a:miter/>
          </a:ln>
          <a:effectLst>
            <a:outerShdw dist="0" dir="0">
              <a:srgbClr val="6d6d6d">
                <a:alpha val="65000"/>
              </a:srgbClr>
            </a:outerShdw>
          </a:effectLst>
        </p:spPr>
        <p:style>
          <a:lnRef idx="0"/>
          <a:fillRef idx="0"/>
          <a:effectRef idx="0"/>
          <a:fontRef idx="minor"/>
        </p:style>
        <p:txBody>
          <a:bodyPr lIns="95400" rIns="95400" tIns="108000" bIns="50760"/>
          <a:p>
            <a:pPr algn="ctr">
              <a:lnSpc>
                <a:spcPct val="100000"/>
              </a:lnSpc>
            </a:pPr>
            <a:r>
              <a:rPr b="0" lang="en-GB" sz="1800" spc="-1" strike="noStrike">
                <a:solidFill>
                  <a:srgbClr val="565759"/>
                </a:solidFill>
                <a:latin typeface="Segoe UI"/>
              </a:rPr>
              <a:t>`back-ticks` are difficult to read</a:t>
            </a:r>
            <a:endParaRPr b="0" lang="en-GB" sz="1800" spc="-1" strike="noStrike">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342000" y="1276920"/>
            <a:ext cx="9428760" cy="3758760"/>
          </a:xfrm>
          <a:prstGeom prst="rect">
            <a:avLst/>
          </a:prstGeom>
          <a:noFill/>
          <a:ln>
            <a:noFill/>
          </a:ln>
        </p:spPr>
        <p:txBody>
          <a:bodyPr/>
          <a:p>
            <a:pPr marL="185760" indent="-18540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Create messages (possibly log entry)</a:t>
            </a:r>
            <a:endParaRPr b="0" lang="en-GB" sz="1800" spc="-1" strike="noStrike">
              <a:solidFill>
                <a:srgbClr val="565759"/>
              </a:solidFill>
              <a:latin typeface="Arial"/>
            </a:endParaRPr>
          </a:p>
          <a:p>
            <a:pPr>
              <a:lnSpc>
                <a:spcPct val="100000"/>
              </a:lnSpc>
              <a:spcBef>
                <a:spcPts val="1001"/>
              </a:spcBef>
              <a:spcAft>
                <a:spcPts val="1001"/>
              </a:spcAft>
            </a:pPr>
            <a:endParaRPr b="0" lang="en-GB" sz="1800" spc="-1" strike="noStrike">
              <a:solidFill>
                <a:srgbClr val="565759"/>
              </a:solidFill>
              <a:latin typeface="Arial"/>
            </a:endParaRPr>
          </a:p>
          <a:p>
            <a:endParaRPr b="0" lang="en-GB" sz="1800" spc="-1" strike="noStrike">
              <a:solidFill>
                <a:srgbClr val="565759"/>
              </a:solidFill>
              <a:latin typeface="Arial"/>
            </a:endParaRPr>
          </a:p>
          <a:p>
            <a:pPr marL="457200">
              <a:lnSpc>
                <a:spcPct val="100000"/>
              </a:lnSpc>
              <a:spcBef>
                <a:spcPts val="1001"/>
              </a:spcBef>
              <a:spcAft>
                <a:spcPts val="1001"/>
              </a:spcAft>
            </a:pPr>
            <a:endParaRPr b="0" lang="en-GB" sz="1800" spc="-1" strike="noStrike">
              <a:solidFill>
                <a:srgbClr val="565759"/>
              </a:solidFill>
              <a:latin typeface="Arial"/>
            </a:endParaRPr>
          </a:p>
          <a:p>
            <a:pPr marL="185760" indent="-18540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Automate variable assignment</a:t>
            </a:r>
            <a:endParaRPr b="0" lang="en-GB" sz="1800" spc="-1" strike="noStrike">
              <a:solidFill>
                <a:srgbClr val="565759"/>
              </a:solidFill>
              <a:latin typeface="Arial"/>
            </a:endParaRPr>
          </a:p>
          <a:p>
            <a:pPr>
              <a:lnSpc>
                <a:spcPct val="100000"/>
              </a:lnSpc>
              <a:spcBef>
                <a:spcPts val="1001"/>
              </a:spcBef>
              <a:spcAft>
                <a:spcPts val="1001"/>
              </a:spcAft>
            </a:pPr>
            <a:endParaRPr b="0" lang="en-GB" sz="1800" spc="-1" strike="noStrike">
              <a:solidFill>
                <a:srgbClr val="565759"/>
              </a:solidFill>
              <a:latin typeface="Arial"/>
            </a:endParaRPr>
          </a:p>
          <a:p>
            <a:pPr marL="457200">
              <a:lnSpc>
                <a:spcPct val="100000"/>
              </a:lnSpc>
              <a:spcBef>
                <a:spcPts val="1001"/>
              </a:spcBef>
              <a:spcAft>
                <a:spcPts val="1001"/>
              </a:spcAft>
            </a:pPr>
            <a:endParaRPr b="0" lang="en-GB" sz="1800" spc="-1" strike="noStrike">
              <a:solidFill>
                <a:srgbClr val="565759"/>
              </a:solidFill>
              <a:latin typeface="Arial"/>
            </a:endParaRPr>
          </a:p>
          <a:p>
            <a:pPr marL="185760" indent="-18540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Command substitutions can be nested</a:t>
            </a:r>
            <a:endParaRPr b="0" lang="en-GB" sz="1800" spc="-1" strike="noStrike">
              <a:solidFill>
                <a:srgbClr val="565759"/>
              </a:solidFill>
              <a:latin typeface="Arial"/>
            </a:endParaRPr>
          </a:p>
        </p:txBody>
      </p:sp>
      <p:sp>
        <p:nvSpPr>
          <p:cNvPr id="171" name="TextShape 2"/>
          <p:cNvSpPr txBox="1"/>
          <p:nvPr/>
        </p:nvSpPr>
        <p:spPr>
          <a:xfrm>
            <a:off x="342000" y="102960"/>
            <a:ext cx="7544880" cy="953280"/>
          </a:xfrm>
          <a:prstGeom prst="rect">
            <a:avLst/>
          </a:prstGeom>
          <a:noFill/>
          <a:ln>
            <a:noFill/>
          </a:ln>
        </p:spPr>
        <p:txBody>
          <a:bodyPr anchor="b"/>
          <a:p>
            <a:pPr>
              <a:lnSpc>
                <a:spcPct val="100000"/>
              </a:lnSpc>
            </a:pPr>
            <a:r>
              <a:rPr b="0" lang="en-GB" sz="3600" spc="-1" strike="noStrike">
                <a:solidFill>
                  <a:srgbClr val="0d3d59"/>
                </a:solidFill>
                <a:latin typeface="Arial"/>
              </a:rPr>
              <a:t>Examples of command substitution</a:t>
            </a:r>
            <a:endParaRPr b="0" lang="en-GB" sz="3600" spc="-1" strike="noStrike">
              <a:solidFill>
                <a:srgbClr val="565759"/>
              </a:solidFill>
              <a:latin typeface="Segoe UI"/>
            </a:endParaRPr>
          </a:p>
        </p:txBody>
      </p:sp>
      <p:sp>
        <p:nvSpPr>
          <p:cNvPr id="172" name="CustomShape 3"/>
          <p:cNvSpPr/>
          <p:nvPr/>
        </p:nvSpPr>
        <p:spPr>
          <a:xfrm>
            <a:off x="720000" y="4464000"/>
            <a:ext cx="8630280" cy="582840"/>
          </a:xfrm>
          <a:prstGeom prst="rect">
            <a:avLst/>
          </a:prstGeom>
          <a:solidFill>
            <a:srgbClr val="b8def5"/>
          </a:solidFill>
          <a:ln w="12600">
            <a:solidFill>
              <a:srgbClr val="565759"/>
            </a:solidFill>
            <a:miter/>
          </a:ln>
          <a:effectLst>
            <a:outerShdw dist="75858" dir="2700000">
              <a:srgbClr val="000000">
                <a:alpha val="40000"/>
              </a:srgbClr>
            </a:outerShdw>
          </a:effectLst>
        </p:spPr>
        <p:style>
          <a:lnRef idx="0"/>
          <a:fillRef idx="0"/>
          <a:effectRef idx="0"/>
          <a:fontRef idx="minor"/>
        </p:style>
        <p:txBody>
          <a:bodyPr lIns="44280" rIns="44280" tIns="17640" bIns="17640" anchor="ctr"/>
          <a:p>
            <a:pPr>
              <a:lnSpc>
                <a:spcPct val="90000"/>
              </a:lnSpc>
              <a:spcBef>
                <a:spcPts val="300"/>
              </a:spcBef>
            </a:pPr>
            <a:r>
              <a:rPr b="0" lang="en-GB" sz="1600" spc="-1" strike="noStrike">
                <a:solidFill>
                  <a:srgbClr val="565759"/>
                </a:solidFill>
                <a:latin typeface="Courier New"/>
              </a:rPr>
              <a:t>$ </a:t>
            </a:r>
            <a:r>
              <a:rPr b="1" lang="en-GB" sz="1600" spc="-1" strike="noStrike">
                <a:solidFill>
                  <a:srgbClr val="565759"/>
                </a:solidFill>
                <a:latin typeface="Courier New"/>
              </a:rPr>
              <a:t>echo $(basename $(tty))</a:t>
            </a:r>
            <a:endParaRPr b="0" lang="en-GB" sz="1600" spc="-1" strike="noStrike">
              <a:latin typeface="Arial"/>
            </a:endParaRPr>
          </a:p>
          <a:p>
            <a:pPr>
              <a:lnSpc>
                <a:spcPct val="90000"/>
              </a:lnSpc>
              <a:spcBef>
                <a:spcPts val="300"/>
              </a:spcBef>
            </a:pPr>
            <a:r>
              <a:rPr b="0" lang="en-GB" sz="1600" spc="-1" strike="noStrike">
                <a:solidFill>
                  <a:srgbClr val="565759"/>
                </a:solidFill>
                <a:latin typeface="Courier New"/>
              </a:rPr>
              <a:t>console</a:t>
            </a:r>
            <a:endParaRPr b="0" lang="en-GB" sz="1600" spc="-1" strike="noStrike">
              <a:latin typeface="Arial"/>
            </a:endParaRPr>
          </a:p>
        </p:txBody>
      </p:sp>
      <p:sp>
        <p:nvSpPr>
          <p:cNvPr id="173" name="CustomShape 4"/>
          <p:cNvSpPr/>
          <p:nvPr/>
        </p:nvSpPr>
        <p:spPr>
          <a:xfrm>
            <a:off x="708840" y="3223080"/>
            <a:ext cx="8630280" cy="847800"/>
          </a:xfrm>
          <a:prstGeom prst="rect">
            <a:avLst/>
          </a:prstGeom>
          <a:solidFill>
            <a:srgbClr val="b8def5"/>
          </a:solidFill>
          <a:ln w="12600">
            <a:solidFill>
              <a:srgbClr val="565759"/>
            </a:solidFill>
            <a:miter/>
          </a:ln>
          <a:effectLst>
            <a:outerShdw dist="75858" dir="2700000">
              <a:srgbClr val="000000">
                <a:alpha val="40000"/>
              </a:srgbClr>
            </a:outerShdw>
          </a:effectLst>
        </p:spPr>
        <p:style>
          <a:lnRef idx="0"/>
          <a:fillRef idx="0"/>
          <a:effectRef idx="0"/>
          <a:fontRef idx="minor"/>
        </p:style>
        <p:txBody>
          <a:bodyPr lIns="44280" rIns="44280" tIns="17640" bIns="17640" anchor="ctr"/>
          <a:p>
            <a:pPr>
              <a:lnSpc>
                <a:spcPct val="90000"/>
              </a:lnSpc>
              <a:spcBef>
                <a:spcPts val="300"/>
              </a:spcBef>
            </a:pPr>
            <a:r>
              <a:rPr b="0" lang="en-GB" sz="1600" spc="-1" strike="noStrike">
                <a:solidFill>
                  <a:srgbClr val="565759"/>
                </a:solidFill>
                <a:latin typeface="Courier New"/>
              </a:rPr>
              <a:t>$ </a:t>
            </a:r>
            <a:r>
              <a:rPr b="1" lang="en-GB" sz="1600" spc="-1" strike="noStrike">
                <a:solidFill>
                  <a:srgbClr val="565759"/>
                </a:solidFill>
                <a:latin typeface="Courier New"/>
              </a:rPr>
              <a:t>Time_stamp="Backup started at $(date)"</a:t>
            </a:r>
            <a:endParaRPr b="0" lang="en-GB" sz="1600" spc="-1" strike="noStrike">
              <a:latin typeface="Arial"/>
            </a:endParaRPr>
          </a:p>
          <a:p>
            <a:pPr>
              <a:lnSpc>
                <a:spcPct val="90000"/>
              </a:lnSpc>
              <a:spcBef>
                <a:spcPts val="300"/>
              </a:spcBef>
            </a:pPr>
            <a:r>
              <a:rPr b="0" lang="en-GB" sz="1600" spc="-1" strike="noStrike">
                <a:solidFill>
                  <a:srgbClr val="565759"/>
                </a:solidFill>
                <a:latin typeface="Courier New"/>
              </a:rPr>
              <a:t>$ </a:t>
            </a:r>
            <a:r>
              <a:rPr b="1" lang="en-GB" sz="1600" spc="-1" strike="noStrike">
                <a:solidFill>
                  <a:srgbClr val="565759"/>
                </a:solidFill>
                <a:latin typeface="Courier New"/>
              </a:rPr>
              <a:t>echo $Time_stamp</a:t>
            </a:r>
            <a:endParaRPr b="0" lang="en-GB" sz="1600" spc="-1" strike="noStrike">
              <a:latin typeface="Arial"/>
            </a:endParaRPr>
          </a:p>
          <a:p>
            <a:pPr>
              <a:lnSpc>
                <a:spcPct val="90000"/>
              </a:lnSpc>
              <a:spcBef>
                <a:spcPts val="300"/>
              </a:spcBef>
            </a:pPr>
            <a:r>
              <a:rPr b="0" lang="en-GB" sz="1500" spc="-1" strike="noStrike">
                <a:solidFill>
                  <a:srgbClr val="565759"/>
                </a:solidFill>
                <a:latin typeface="Courier New"/>
              </a:rPr>
              <a:t>Backup started at Wed Apr 7  21:43:38 BST 1999</a:t>
            </a:r>
            <a:endParaRPr b="0" lang="en-GB" sz="1500" spc="-1" strike="noStrike">
              <a:latin typeface="Arial"/>
            </a:endParaRPr>
          </a:p>
        </p:txBody>
      </p:sp>
      <p:sp>
        <p:nvSpPr>
          <p:cNvPr id="174" name="CustomShape 5"/>
          <p:cNvSpPr/>
          <p:nvPr/>
        </p:nvSpPr>
        <p:spPr>
          <a:xfrm>
            <a:off x="721800" y="1669320"/>
            <a:ext cx="6262920" cy="1078200"/>
          </a:xfrm>
          <a:prstGeom prst="rect">
            <a:avLst/>
          </a:prstGeom>
          <a:solidFill>
            <a:srgbClr val="b8def5"/>
          </a:solidFill>
          <a:ln w="12600">
            <a:solidFill>
              <a:srgbClr val="565759"/>
            </a:solidFill>
            <a:miter/>
          </a:ln>
          <a:effectLst>
            <a:outerShdw dist="75858" dir="2700000">
              <a:srgbClr val="000000">
                <a:alpha val="40000"/>
              </a:srgbClr>
            </a:outerShdw>
          </a:effectLst>
        </p:spPr>
        <p:style>
          <a:lnRef idx="0"/>
          <a:fillRef idx="0"/>
          <a:effectRef idx="0"/>
          <a:fontRef idx="minor"/>
        </p:style>
        <p:txBody>
          <a:bodyPr lIns="44280" rIns="44280" tIns="17640" bIns="17640" anchor="ctr"/>
          <a:p>
            <a:pPr marL="322200" indent="-321840">
              <a:lnSpc>
                <a:spcPct val="90000"/>
              </a:lnSpc>
              <a:spcBef>
                <a:spcPts val="300"/>
              </a:spcBef>
            </a:pPr>
            <a:r>
              <a:rPr b="0" lang="en-GB" sz="1600" spc="-1" strike="noStrike">
                <a:solidFill>
                  <a:srgbClr val="565759"/>
                </a:solidFill>
                <a:latin typeface="Courier New"/>
              </a:rPr>
              <a:t>$ </a:t>
            </a:r>
            <a:r>
              <a:rPr b="1" lang="en-GB" sz="1600" spc="-1" strike="noStrike">
                <a:solidFill>
                  <a:srgbClr val="565759"/>
                </a:solidFill>
                <a:latin typeface="Courier New"/>
              </a:rPr>
              <a:t>tty</a:t>
            </a:r>
            <a:endParaRPr b="0" lang="en-GB" sz="1600" spc="-1" strike="noStrike">
              <a:latin typeface="Arial"/>
            </a:endParaRPr>
          </a:p>
          <a:p>
            <a:pPr marL="322200" indent="-321840">
              <a:lnSpc>
                <a:spcPct val="90000"/>
              </a:lnSpc>
              <a:spcBef>
                <a:spcPts val="300"/>
              </a:spcBef>
            </a:pPr>
            <a:r>
              <a:rPr b="0" lang="en-GB" sz="1600" spc="-1" strike="noStrike">
                <a:solidFill>
                  <a:srgbClr val="565759"/>
                </a:solidFill>
                <a:latin typeface="Courier New"/>
              </a:rPr>
              <a:t>/dev/console</a:t>
            </a:r>
            <a:endParaRPr b="0" lang="en-GB" sz="1600" spc="-1" strike="noStrike">
              <a:latin typeface="Arial"/>
            </a:endParaRPr>
          </a:p>
          <a:p>
            <a:pPr marL="322200" indent="-321840">
              <a:lnSpc>
                <a:spcPct val="90000"/>
              </a:lnSpc>
              <a:spcBef>
                <a:spcPts val="300"/>
              </a:spcBef>
            </a:pPr>
            <a:r>
              <a:rPr b="0" lang="en-GB" sz="1600" spc="-1" strike="noStrike">
                <a:solidFill>
                  <a:srgbClr val="565759"/>
                </a:solidFill>
                <a:latin typeface="Courier New"/>
              </a:rPr>
              <a:t>$ </a:t>
            </a:r>
            <a:r>
              <a:rPr b="1" lang="en-GB" sz="1600" spc="-1" strike="noStrike">
                <a:solidFill>
                  <a:srgbClr val="565759"/>
                </a:solidFill>
                <a:latin typeface="Courier New"/>
              </a:rPr>
              <a:t>date +%D</a:t>
            </a:r>
            <a:endParaRPr b="0" lang="en-GB" sz="1600" spc="-1" strike="noStrike">
              <a:latin typeface="Arial"/>
            </a:endParaRPr>
          </a:p>
          <a:p>
            <a:pPr marL="322200" indent="-321840">
              <a:lnSpc>
                <a:spcPct val="90000"/>
              </a:lnSpc>
              <a:spcBef>
                <a:spcPts val="300"/>
              </a:spcBef>
            </a:pPr>
            <a:r>
              <a:rPr b="0" lang="en-GB" sz="1600" spc="-1" strike="noStrike">
                <a:solidFill>
                  <a:srgbClr val="565759"/>
                </a:solidFill>
                <a:latin typeface="Courier New"/>
              </a:rPr>
              <a:t>03/25/98</a:t>
            </a:r>
            <a:endParaRPr b="0" lang="en-GB" sz="1600" spc="-1" strike="noStrike">
              <a:latin typeface="Arial"/>
            </a:endParaRPr>
          </a:p>
        </p:txBody>
      </p:sp>
      <p:sp>
        <p:nvSpPr>
          <p:cNvPr id="175" name="CustomShape 6"/>
          <p:cNvSpPr/>
          <p:nvPr/>
        </p:nvSpPr>
        <p:spPr>
          <a:xfrm>
            <a:off x="3240000" y="1872000"/>
            <a:ext cx="6252480" cy="1048680"/>
          </a:xfrm>
          <a:prstGeom prst="rect">
            <a:avLst/>
          </a:prstGeom>
          <a:solidFill>
            <a:srgbClr val="b8def5"/>
          </a:solidFill>
          <a:ln w="12600">
            <a:solidFill>
              <a:srgbClr val="565759"/>
            </a:solidFill>
            <a:miter/>
          </a:ln>
          <a:effectLst>
            <a:outerShdw dist="75858" dir="2700000">
              <a:srgbClr val="000000">
                <a:alpha val="40000"/>
              </a:srgbClr>
            </a:outerShdw>
          </a:effectLst>
        </p:spPr>
        <p:style>
          <a:lnRef idx="0"/>
          <a:fillRef idx="0"/>
          <a:effectRef idx="0"/>
          <a:fontRef idx="minor"/>
        </p:style>
        <p:txBody>
          <a:bodyPr lIns="44280" rIns="44280" tIns="17640" bIns="17640" anchor="ctr"/>
          <a:p>
            <a:pPr marL="322200" indent="-321840">
              <a:lnSpc>
                <a:spcPct val="100000"/>
              </a:lnSpc>
            </a:pPr>
            <a:r>
              <a:rPr b="0" lang="en-GB" sz="1600" spc="-1" strike="noStrike">
                <a:solidFill>
                  <a:srgbClr val="565759"/>
                </a:solidFill>
                <a:latin typeface="Courier New"/>
              </a:rPr>
              <a:t>$ </a:t>
            </a:r>
            <a:r>
              <a:rPr b="1" lang="en-GB" sz="1600" spc="-1" strike="noStrike">
                <a:solidFill>
                  <a:srgbClr val="565759"/>
                </a:solidFill>
                <a:latin typeface="Courier New"/>
              </a:rPr>
              <a:t>echo "I am working on $(tty) screen"</a:t>
            </a:r>
            <a:endParaRPr b="0" lang="en-GB" sz="1600" spc="-1" strike="noStrike">
              <a:latin typeface="Arial"/>
            </a:endParaRPr>
          </a:p>
          <a:p>
            <a:pPr marL="322200" indent="-321840">
              <a:lnSpc>
                <a:spcPct val="100000"/>
              </a:lnSpc>
            </a:pPr>
            <a:r>
              <a:rPr b="0" lang="en-GB" sz="1600" spc="-1" strike="noStrike">
                <a:solidFill>
                  <a:srgbClr val="565759"/>
                </a:solidFill>
                <a:latin typeface="Courier New"/>
              </a:rPr>
              <a:t>I am working on /dev/tty1 screen</a:t>
            </a:r>
            <a:endParaRPr b="0" lang="en-GB" sz="1600" spc="-1" strike="noStrike">
              <a:latin typeface="Arial"/>
            </a:endParaRPr>
          </a:p>
          <a:p>
            <a:pPr marL="322200" indent="-321840">
              <a:lnSpc>
                <a:spcPct val="100000"/>
              </a:lnSpc>
            </a:pPr>
            <a:r>
              <a:rPr b="0" lang="en-GB" sz="1600" spc="-1" strike="noStrike">
                <a:solidFill>
                  <a:srgbClr val="565759"/>
                </a:solidFill>
                <a:latin typeface="Courier New"/>
              </a:rPr>
              <a:t>$ </a:t>
            </a:r>
            <a:r>
              <a:rPr b="1" lang="en-GB" sz="1600" spc="-1" strike="noStrike">
                <a:solidFill>
                  <a:srgbClr val="565759"/>
                </a:solidFill>
                <a:latin typeface="Courier New"/>
              </a:rPr>
              <a:t>echo "Today’s date is: $(date +%D)"</a:t>
            </a:r>
            <a:endParaRPr b="0" lang="en-GB" sz="1600" spc="-1" strike="noStrike">
              <a:latin typeface="Arial"/>
            </a:endParaRPr>
          </a:p>
          <a:p>
            <a:pPr marL="322200" indent="-321840">
              <a:lnSpc>
                <a:spcPct val="100000"/>
              </a:lnSpc>
            </a:pPr>
            <a:r>
              <a:rPr b="0" lang="en-GB" sz="1600" spc="-1" strike="noStrike">
                <a:solidFill>
                  <a:srgbClr val="565759"/>
                </a:solidFill>
                <a:latin typeface="Courier New"/>
              </a:rPr>
              <a:t>Today’s date is: 03/25/98</a:t>
            </a:r>
            <a:endParaRPr b="0" lang="en-GB" sz="1600" spc="-1" strike="noStrike">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342000" y="1276920"/>
            <a:ext cx="9428760" cy="3758760"/>
          </a:xfrm>
          <a:prstGeom prst="rect">
            <a:avLst/>
          </a:prstGeom>
          <a:noFill/>
          <a:ln>
            <a:noFill/>
          </a:ln>
        </p:spPr>
        <p:txBody>
          <a:bodyPr/>
          <a:p>
            <a:pPr marL="185760" indent="-18540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Prevent the shell from recognising special characters:</a:t>
            </a:r>
            <a:endParaRPr b="0" lang="en-GB" sz="1800" spc="-1" strike="noStrike">
              <a:solidFill>
                <a:srgbClr val="565759"/>
              </a:solidFill>
              <a:latin typeface="Arial"/>
            </a:endParaRPr>
          </a:p>
          <a:p>
            <a:endParaRPr b="0" lang="en-GB" sz="1800" spc="-1" strike="noStrike">
              <a:solidFill>
                <a:srgbClr val="565759"/>
              </a:solidFill>
              <a:latin typeface="Arial"/>
            </a:endParaRPr>
          </a:p>
          <a:p>
            <a:endParaRPr b="0" lang="en-GB" sz="1800" spc="-1" strike="noStrike">
              <a:solidFill>
                <a:srgbClr val="565759"/>
              </a:solidFill>
              <a:latin typeface="Arial"/>
            </a:endParaRPr>
          </a:p>
          <a:p>
            <a:pPr marL="457200">
              <a:lnSpc>
                <a:spcPct val="100000"/>
              </a:lnSpc>
              <a:spcBef>
                <a:spcPts val="1001"/>
              </a:spcBef>
              <a:spcAft>
                <a:spcPts val="1001"/>
              </a:spcAft>
            </a:pPr>
            <a:endParaRPr b="0" lang="en-GB" sz="1800" spc="-1" strike="noStrike">
              <a:solidFill>
                <a:srgbClr val="565759"/>
              </a:solidFill>
              <a:latin typeface="Arial"/>
            </a:endParaRPr>
          </a:p>
          <a:p>
            <a:endParaRPr b="0" lang="en-GB" sz="1800" spc="-1" strike="noStrike">
              <a:solidFill>
                <a:srgbClr val="565759"/>
              </a:solidFill>
              <a:latin typeface="Arial"/>
            </a:endParaRPr>
          </a:p>
          <a:p>
            <a:pPr marL="185760" indent="-18540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Quotes are also used to preserve spaces or tabs</a:t>
            </a:r>
            <a:endParaRPr b="0" lang="en-GB" sz="1800" spc="-1" strike="noStrike">
              <a:solidFill>
                <a:srgbClr val="565759"/>
              </a:solidFill>
              <a:latin typeface="Arial"/>
            </a:endParaRPr>
          </a:p>
        </p:txBody>
      </p:sp>
      <p:sp>
        <p:nvSpPr>
          <p:cNvPr id="177" name="TextShape 2"/>
          <p:cNvSpPr txBox="1"/>
          <p:nvPr/>
        </p:nvSpPr>
        <p:spPr>
          <a:xfrm>
            <a:off x="342000" y="102960"/>
            <a:ext cx="7544880" cy="953280"/>
          </a:xfrm>
          <a:prstGeom prst="rect">
            <a:avLst/>
          </a:prstGeom>
          <a:noFill/>
          <a:ln>
            <a:noFill/>
          </a:ln>
        </p:spPr>
        <p:txBody>
          <a:bodyPr anchor="b"/>
          <a:p>
            <a:pPr>
              <a:lnSpc>
                <a:spcPct val="100000"/>
              </a:lnSpc>
            </a:pPr>
            <a:r>
              <a:rPr b="0" lang="en-GB" sz="3600" spc="-1" strike="noStrike">
                <a:solidFill>
                  <a:srgbClr val="0d3d59"/>
                </a:solidFill>
                <a:latin typeface="Arial"/>
              </a:rPr>
              <a:t>Quoting</a:t>
            </a:r>
            <a:endParaRPr b="0" lang="en-GB" sz="3600" spc="-1" strike="noStrike">
              <a:solidFill>
                <a:srgbClr val="565759"/>
              </a:solidFill>
              <a:latin typeface="Segoe UI"/>
            </a:endParaRPr>
          </a:p>
        </p:txBody>
      </p:sp>
      <p:sp>
        <p:nvSpPr>
          <p:cNvPr id="178" name="CustomShape 3"/>
          <p:cNvSpPr/>
          <p:nvPr/>
        </p:nvSpPr>
        <p:spPr>
          <a:xfrm>
            <a:off x="716760" y="3842280"/>
            <a:ext cx="5370120" cy="1047240"/>
          </a:xfrm>
          <a:prstGeom prst="rect">
            <a:avLst/>
          </a:prstGeom>
          <a:solidFill>
            <a:srgbClr val="b8def5"/>
          </a:solidFill>
          <a:ln w="12600">
            <a:solidFill>
              <a:srgbClr val="565759"/>
            </a:solidFill>
            <a:miter/>
          </a:ln>
          <a:effectLst>
            <a:outerShdw dist="75858" dir="2700000">
              <a:srgbClr val="000000">
                <a:alpha val="40000"/>
              </a:srgbClr>
            </a:outerShdw>
          </a:effectLst>
        </p:spPr>
        <p:style>
          <a:lnRef idx="0"/>
          <a:fillRef idx="0"/>
          <a:effectRef idx="0"/>
          <a:fontRef idx="minor"/>
        </p:style>
        <p:txBody>
          <a:bodyPr lIns="44280" rIns="44280" tIns="17640" bIns="17640" anchor="ctr"/>
          <a:p>
            <a:pPr marL="318960" indent="-318600">
              <a:lnSpc>
                <a:spcPct val="90000"/>
              </a:lnSpc>
              <a:spcBef>
                <a:spcPts val="300"/>
              </a:spcBef>
            </a:pPr>
            <a:r>
              <a:rPr b="0" lang="en-GB" sz="1600" spc="-1" strike="noStrike">
                <a:solidFill>
                  <a:srgbClr val="565759"/>
                </a:solidFill>
                <a:latin typeface="Courier New"/>
              </a:rPr>
              <a:t>$ </a:t>
            </a:r>
            <a:r>
              <a:rPr b="1" lang="en-GB" sz="1600" spc="-1" strike="noStrike">
                <a:solidFill>
                  <a:srgbClr val="565759"/>
                </a:solidFill>
                <a:latin typeface="Courier New"/>
              </a:rPr>
              <a:t>echo *.c</a:t>
            </a:r>
            <a:endParaRPr b="0" lang="en-GB" sz="1600" spc="-1" strike="noStrike">
              <a:latin typeface="Arial"/>
            </a:endParaRPr>
          </a:p>
          <a:p>
            <a:pPr marL="318960" indent="-318600">
              <a:lnSpc>
                <a:spcPct val="90000"/>
              </a:lnSpc>
              <a:spcBef>
                <a:spcPts val="300"/>
              </a:spcBef>
            </a:pPr>
            <a:r>
              <a:rPr b="0" lang="en-GB" sz="1600" spc="-1" strike="noStrike">
                <a:solidFill>
                  <a:srgbClr val="565759"/>
                </a:solidFill>
                <a:latin typeface="Courier New"/>
              </a:rPr>
              <a:t>main.c  temp.c  fred.c</a:t>
            </a:r>
            <a:endParaRPr b="0" lang="en-GB" sz="1600" spc="-1" strike="noStrike">
              <a:latin typeface="Arial"/>
            </a:endParaRPr>
          </a:p>
          <a:p>
            <a:pPr marL="318960" indent="-318600">
              <a:lnSpc>
                <a:spcPct val="90000"/>
              </a:lnSpc>
              <a:spcBef>
                <a:spcPts val="300"/>
              </a:spcBef>
            </a:pPr>
            <a:r>
              <a:rPr b="0" lang="en-GB" sz="1600" spc="-1" strike="noStrike">
                <a:solidFill>
                  <a:srgbClr val="565759"/>
                </a:solidFill>
                <a:latin typeface="Courier New"/>
              </a:rPr>
              <a:t>$ </a:t>
            </a:r>
            <a:r>
              <a:rPr b="1" lang="en-GB" sz="1600" spc="-1" strike="noStrike">
                <a:solidFill>
                  <a:srgbClr val="565759"/>
                </a:solidFill>
                <a:latin typeface="Courier New"/>
              </a:rPr>
              <a:t>echo '*.c'</a:t>
            </a:r>
            <a:endParaRPr b="0" lang="en-GB" sz="1600" spc="-1" strike="noStrike">
              <a:latin typeface="Arial"/>
            </a:endParaRPr>
          </a:p>
          <a:p>
            <a:pPr marL="318960" indent="-318600">
              <a:lnSpc>
                <a:spcPct val="90000"/>
              </a:lnSpc>
              <a:spcBef>
                <a:spcPts val="300"/>
              </a:spcBef>
            </a:pPr>
            <a:r>
              <a:rPr b="0" lang="en-GB" sz="1600" spc="-1" strike="noStrike">
                <a:solidFill>
                  <a:srgbClr val="565759"/>
                </a:solidFill>
                <a:latin typeface="Courier New"/>
              </a:rPr>
              <a:t>*.c</a:t>
            </a:r>
            <a:endParaRPr b="0" lang="en-GB" sz="1600" spc="-1" strike="noStrike">
              <a:latin typeface="Arial"/>
            </a:endParaRPr>
          </a:p>
        </p:txBody>
      </p:sp>
      <p:sp>
        <p:nvSpPr>
          <p:cNvPr id="179" name="CustomShape 4"/>
          <p:cNvSpPr/>
          <p:nvPr/>
        </p:nvSpPr>
        <p:spPr>
          <a:xfrm>
            <a:off x="4008240" y="3994920"/>
            <a:ext cx="5346720" cy="1028880"/>
          </a:xfrm>
          <a:prstGeom prst="rect">
            <a:avLst/>
          </a:prstGeom>
          <a:solidFill>
            <a:srgbClr val="b8def5"/>
          </a:solidFill>
          <a:ln w="12600">
            <a:solidFill>
              <a:srgbClr val="565759"/>
            </a:solidFill>
            <a:miter/>
          </a:ln>
          <a:effectLst>
            <a:outerShdw dist="75858" dir="2700000">
              <a:srgbClr val="000000">
                <a:alpha val="40000"/>
              </a:srgbClr>
            </a:outerShdw>
          </a:effectLst>
        </p:spPr>
        <p:style>
          <a:lnRef idx="0"/>
          <a:fillRef idx="0"/>
          <a:effectRef idx="0"/>
          <a:fontRef idx="minor"/>
        </p:style>
        <p:txBody>
          <a:bodyPr lIns="44280" rIns="44280" tIns="17640" bIns="17640" anchor="ctr"/>
          <a:p>
            <a:pPr marL="318960" indent="-318600">
              <a:lnSpc>
                <a:spcPct val="90000"/>
              </a:lnSpc>
              <a:spcBef>
                <a:spcPts val="300"/>
              </a:spcBef>
            </a:pPr>
            <a:r>
              <a:rPr b="0" lang="en-GB" sz="1600" spc="-1" strike="noStrike">
                <a:solidFill>
                  <a:srgbClr val="565759"/>
                </a:solidFill>
                <a:latin typeface="Courier New"/>
              </a:rPr>
              <a:t>$ </a:t>
            </a:r>
            <a:r>
              <a:rPr b="1" lang="en-GB" sz="1600" spc="-1" strike="noStrike">
                <a:solidFill>
                  <a:srgbClr val="565759"/>
                </a:solidFill>
                <a:latin typeface="Courier New"/>
              </a:rPr>
              <a:t>echo Fred      Bloggs</a:t>
            </a:r>
            <a:endParaRPr b="0" lang="en-GB" sz="1600" spc="-1" strike="noStrike">
              <a:latin typeface="Arial"/>
            </a:endParaRPr>
          </a:p>
          <a:p>
            <a:pPr marL="318960" indent="-318600">
              <a:lnSpc>
                <a:spcPct val="90000"/>
              </a:lnSpc>
              <a:spcBef>
                <a:spcPts val="300"/>
              </a:spcBef>
            </a:pPr>
            <a:r>
              <a:rPr b="0" lang="en-GB" sz="1600" spc="-1" strike="noStrike">
                <a:solidFill>
                  <a:srgbClr val="565759"/>
                </a:solidFill>
                <a:latin typeface="Courier New"/>
              </a:rPr>
              <a:t>Fred Bloggs</a:t>
            </a:r>
            <a:endParaRPr b="0" lang="en-GB" sz="1600" spc="-1" strike="noStrike">
              <a:latin typeface="Arial"/>
            </a:endParaRPr>
          </a:p>
          <a:p>
            <a:pPr marL="318960" indent="-318600">
              <a:lnSpc>
                <a:spcPct val="90000"/>
              </a:lnSpc>
              <a:spcBef>
                <a:spcPts val="300"/>
              </a:spcBef>
            </a:pPr>
            <a:r>
              <a:rPr b="0" lang="en-GB" sz="1600" spc="-1" strike="noStrike">
                <a:solidFill>
                  <a:srgbClr val="565759"/>
                </a:solidFill>
                <a:latin typeface="Courier New"/>
              </a:rPr>
              <a:t>$</a:t>
            </a:r>
            <a:r>
              <a:rPr b="1" lang="en-GB" sz="1600" spc="-1" strike="noStrike">
                <a:solidFill>
                  <a:srgbClr val="565759"/>
                </a:solidFill>
                <a:latin typeface="Courier New"/>
              </a:rPr>
              <a:t> echo 'Fred      Bloggs'</a:t>
            </a:r>
            <a:endParaRPr b="0" lang="en-GB" sz="1600" spc="-1" strike="noStrike">
              <a:latin typeface="Arial"/>
            </a:endParaRPr>
          </a:p>
          <a:p>
            <a:pPr marL="318960" indent="-318600">
              <a:lnSpc>
                <a:spcPct val="90000"/>
              </a:lnSpc>
              <a:spcBef>
                <a:spcPts val="300"/>
              </a:spcBef>
            </a:pPr>
            <a:r>
              <a:rPr b="0" lang="en-GB" sz="1600" spc="-1" strike="noStrike">
                <a:solidFill>
                  <a:srgbClr val="565759"/>
                </a:solidFill>
                <a:latin typeface="Courier New"/>
              </a:rPr>
              <a:t>Fred         Bloggs</a:t>
            </a:r>
            <a:endParaRPr b="0" lang="en-GB" sz="1600" spc="-1" strike="noStrike">
              <a:latin typeface="Arial"/>
            </a:endParaRPr>
          </a:p>
        </p:txBody>
      </p:sp>
      <p:sp>
        <p:nvSpPr>
          <p:cNvPr id="180" name="CustomShape 5"/>
          <p:cNvSpPr/>
          <p:nvPr/>
        </p:nvSpPr>
        <p:spPr>
          <a:xfrm>
            <a:off x="732600" y="1635120"/>
            <a:ext cx="8630280" cy="1591560"/>
          </a:xfrm>
          <a:prstGeom prst="flowChartAlternateProcess">
            <a:avLst/>
          </a:prstGeom>
          <a:gradFill rotWithShape="0">
            <a:gsLst>
              <a:gs pos="0">
                <a:srgbClr val="ffffff"/>
              </a:gs>
              <a:gs pos="100000">
                <a:srgbClr val="eeefd7"/>
              </a:gs>
            </a:gsLst>
            <a:path path="rect"/>
          </a:gradFill>
          <a:ln w="9360">
            <a:solidFill>
              <a:srgbClr val="808080"/>
            </a:solidFill>
            <a:round/>
          </a:ln>
          <a:effectLst>
            <a:outerShdw dist="0" dir="0">
              <a:srgbClr val="000000">
                <a:alpha val="40000"/>
              </a:srgbClr>
            </a:outerShdw>
          </a:effectLst>
        </p:spPr>
        <p:style>
          <a:lnRef idx="0"/>
          <a:fillRef idx="0"/>
          <a:effectRef idx="0"/>
          <a:fontRef idx="minor"/>
        </p:style>
        <p:txBody>
          <a:bodyPr wrap="none" lIns="90000" rIns="90000" tIns="45000" bIns="45000" anchor="ctr"/>
          <a:p>
            <a:pPr marL="355680" indent="187200">
              <a:lnSpc>
                <a:spcPct val="110000"/>
              </a:lnSpc>
              <a:spcBef>
                <a:spcPts val="249"/>
              </a:spcBef>
              <a:spcAft>
                <a:spcPts val="249"/>
              </a:spcAft>
            </a:pPr>
            <a:r>
              <a:rPr b="1" lang="en-GB" sz="2200" spc="-1" strike="noStrike">
                <a:solidFill>
                  <a:srgbClr val="0000c8"/>
                </a:solidFill>
                <a:latin typeface="Times New Roman"/>
              </a:rPr>
              <a:t>'</a:t>
            </a:r>
            <a:r>
              <a:rPr b="1" lang="en-GB" sz="1800" spc="-1" strike="noStrike">
                <a:solidFill>
                  <a:srgbClr val="000046"/>
                </a:solidFill>
                <a:latin typeface="Segoe UI"/>
              </a:rPr>
              <a:t>    </a:t>
            </a:r>
            <a:r>
              <a:rPr b="1" lang="en-GB" sz="1800" spc="-1" strike="noStrike">
                <a:solidFill>
                  <a:srgbClr val="000046"/>
                </a:solidFill>
                <a:latin typeface="Segoe UI"/>
              </a:rPr>
              <a:t>	</a:t>
            </a:r>
            <a:r>
              <a:rPr b="0" lang="en-GB" sz="1800" spc="-1" strike="noStrike">
                <a:solidFill>
                  <a:srgbClr val="000046"/>
                </a:solidFill>
                <a:latin typeface="Segoe UI"/>
              </a:rPr>
              <a:t>single quotes disable recognition of all special characters</a:t>
            </a:r>
            <a:endParaRPr b="0" lang="en-GB" sz="1800" spc="-1" strike="noStrike">
              <a:latin typeface="Arial"/>
            </a:endParaRPr>
          </a:p>
          <a:p>
            <a:pPr marL="355680" indent="187200">
              <a:lnSpc>
                <a:spcPct val="110000"/>
              </a:lnSpc>
              <a:spcBef>
                <a:spcPts val="249"/>
              </a:spcBef>
              <a:spcAft>
                <a:spcPts val="249"/>
              </a:spcAft>
            </a:pPr>
            <a:r>
              <a:rPr b="1" lang="en-GB" sz="2200" spc="-1" strike="noStrike">
                <a:solidFill>
                  <a:srgbClr val="0000c8"/>
                </a:solidFill>
                <a:latin typeface="Times New Roman"/>
              </a:rPr>
              <a:t>"</a:t>
            </a:r>
            <a:r>
              <a:rPr b="1" lang="en-GB" sz="1800" spc="-1" strike="noStrike">
                <a:solidFill>
                  <a:srgbClr val="000046"/>
                </a:solidFill>
                <a:latin typeface="Segoe UI"/>
              </a:rPr>
              <a:t>   </a:t>
            </a:r>
            <a:r>
              <a:rPr b="1" lang="en-GB" sz="1800" spc="-1" strike="noStrike">
                <a:solidFill>
                  <a:srgbClr val="000046"/>
                </a:solidFill>
                <a:latin typeface="Segoe UI"/>
              </a:rPr>
              <a:t>	</a:t>
            </a:r>
            <a:r>
              <a:rPr b="0" lang="en-GB" sz="1800" spc="-1" strike="noStrike">
                <a:solidFill>
                  <a:srgbClr val="000046"/>
                </a:solidFill>
                <a:latin typeface="Segoe UI"/>
              </a:rPr>
              <a:t>double quotes protect most special characters, with few </a:t>
            </a:r>
            <a:r>
              <a:rPr b="0" lang="en-GB" sz="1800" spc="-1" strike="noStrike">
                <a:solidFill>
                  <a:srgbClr val="000046"/>
                </a:solidFill>
                <a:latin typeface="Segoe UI"/>
              </a:rPr>
              <a:t>	</a:t>
            </a:r>
            <a:r>
              <a:rPr b="0" lang="en-GB" sz="1800" spc="-1" strike="noStrike">
                <a:solidFill>
                  <a:srgbClr val="000046"/>
                </a:solidFill>
                <a:latin typeface="Segoe UI"/>
              </a:rPr>
              <a:t>  </a:t>
            </a:r>
            <a:br/>
            <a:r>
              <a:rPr b="0" lang="en-GB" sz="1800" spc="-1" strike="noStrike">
                <a:solidFill>
                  <a:srgbClr val="000046"/>
                </a:solidFill>
                <a:latin typeface="Segoe UI"/>
              </a:rPr>
              <a:t>     </a:t>
            </a:r>
            <a:r>
              <a:rPr b="0" lang="en-GB" sz="1800" spc="-1" strike="noStrike">
                <a:solidFill>
                  <a:srgbClr val="000046"/>
                </a:solidFill>
                <a:latin typeface="Segoe UI"/>
              </a:rPr>
              <a:t>	</a:t>
            </a:r>
            <a:r>
              <a:rPr b="0" lang="en-GB" sz="1800" spc="-1" strike="noStrike">
                <a:solidFill>
                  <a:srgbClr val="000046"/>
                </a:solidFill>
                <a:latin typeface="Segoe UI"/>
              </a:rPr>
              <a:t>	</a:t>
            </a:r>
            <a:r>
              <a:rPr b="0" lang="en-GB" sz="1800" spc="-1" strike="noStrike">
                <a:solidFill>
                  <a:srgbClr val="000046"/>
                </a:solidFill>
                <a:latin typeface="Segoe UI"/>
              </a:rPr>
              <a:t>exceptions (to allow variable and command substitution)‏</a:t>
            </a:r>
            <a:endParaRPr b="0" lang="en-GB" sz="1800" spc="-1" strike="noStrike">
              <a:latin typeface="Arial"/>
            </a:endParaRPr>
          </a:p>
          <a:p>
            <a:pPr marL="355680" indent="187200">
              <a:lnSpc>
                <a:spcPct val="110000"/>
              </a:lnSpc>
              <a:spcBef>
                <a:spcPts val="249"/>
              </a:spcBef>
              <a:spcAft>
                <a:spcPts val="249"/>
              </a:spcAft>
            </a:pPr>
            <a:r>
              <a:rPr b="1" lang="en-GB" sz="2200" spc="-1" strike="noStrike">
                <a:solidFill>
                  <a:srgbClr val="0000c8"/>
                </a:solidFill>
                <a:latin typeface="Segoe UI"/>
              </a:rPr>
              <a:t>\</a:t>
            </a:r>
            <a:r>
              <a:rPr b="1" lang="en-GB" sz="1800" spc="-1" strike="noStrike">
                <a:solidFill>
                  <a:srgbClr val="000046"/>
                </a:solidFill>
                <a:latin typeface="Segoe UI"/>
              </a:rPr>
              <a:t>    </a:t>
            </a:r>
            <a:r>
              <a:rPr b="1" lang="en-GB" sz="1800" spc="-1" strike="noStrike">
                <a:solidFill>
                  <a:srgbClr val="000046"/>
                </a:solidFill>
                <a:latin typeface="Segoe UI"/>
              </a:rPr>
              <a:t>	</a:t>
            </a:r>
            <a:r>
              <a:rPr b="0" lang="en-GB" sz="1800" spc="-1" strike="noStrike">
                <a:solidFill>
                  <a:srgbClr val="000046"/>
                </a:solidFill>
                <a:latin typeface="Segoe UI"/>
              </a:rPr>
              <a:t>backstroke "escapes" special meaning of the next character</a:t>
            </a:r>
            <a:endParaRPr b="0" lang="en-GB" sz="1800" spc="-1" strike="noStrike">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504000" y="226080"/>
            <a:ext cx="9071640" cy="421920"/>
          </a:xfrm>
          <a:prstGeom prst="rect">
            <a:avLst/>
          </a:prstGeom>
          <a:noFill/>
          <a:ln>
            <a:noFill/>
          </a:ln>
        </p:spPr>
        <p:txBody>
          <a:bodyPr lIns="0" rIns="0" tIns="0" bIns="0" anchor="ctr"/>
          <a:p>
            <a:pPr algn="ctr"/>
            <a:r>
              <a:rPr b="0" lang="en-GB" sz="2800" spc="-1" strike="noStrike">
                <a:latin typeface="Arial"/>
              </a:rPr>
              <a:t>Kernel and Shells</a:t>
            </a:r>
            <a:endParaRPr b="0" lang="en-GB" sz="2800" spc="-1" strike="noStrike">
              <a:latin typeface="Arial"/>
            </a:endParaRPr>
          </a:p>
        </p:txBody>
      </p:sp>
      <p:sp>
        <p:nvSpPr>
          <p:cNvPr id="85" name="TextShape 2"/>
          <p:cNvSpPr txBox="1"/>
          <p:nvPr/>
        </p:nvSpPr>
        <p:spPr>
          <a:xfrm>
            <a:off x="504360" y="720000"/>
            <a:ext cx="9071640" cy="4752000"/>
          </a:xfrm>
          <a:prstGeom prst="rect">
            <a:avLst/>
          </a:prstGeom>
          <a:noFill/>
          <a:ln>
            <a:noFill/>
          </a:ln>
        </p:spPr>
        <p:txBody>
          <a:bodyPr lIns="0" rIns="0" tIns="0" bIns="0">
            <a:normAutofit/>
          </a:bodyPr>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r>
              <a:rPr b="0" lang="en-GB" sz="1500" spc="-1" strike="noStrike">
                <a:latin typeface="Arial"/>
              </a:rPr>
              <a:t>The core or key components of the operating system consists of many kernel subsystems such as:</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lvl="1" marL="864000" indent="-324000">
              <a:spcBef>
                <a:spcPts val="1134"/>
              </a:spcBef>
              <a:buClr>
                <a:srgbClr val="000000"/>
              </a:buClr>
              <a:buSzPct val="75000"/>
              <a:buFont typeface="Symbol" charset="2"/>
              <a:buChar char=""/>
            </a:pPr>
            <a:r>
              <a:rPr b="0" lang="en-GB" sz="1500" spc="-1" strike="noStrike">
                <a:latin typeface="Arial"/>
              </a:rPr>
              <a:t>Process management</a:t>
            </a:r>
            <a:endParaRPr b="0" lang="en-GB" sz="1500" spc="-1" strike="noStrike">
              <a:latin typeface="Arial"/>
            </a:endParaRPr>
          </a:p>
          <a:p>
            <a:pPr lvl="1" marL="864000" indent="-324000">
              <a:spcBef>
                <a:spcPts val="1134"/>
              </a:spcBef>
              <a:buClr>
                <a:srgbClr val="000000"/>
              </a:buClr>
              <a:buSzPct val="75000"/>
              <a:buFont typeface="Symbol" charset="2"/>
              <a:buChar char=""/>
            </a:pPr>
            <a:r>
              <a:rPr b="0" lang="en-GB" sz="1500" spc="-1" strike="noStrike">
                <a:latin typeface="Arial"/>
              </a:rPr>
              <a:t>Scheduling</a:t>
            </a:r>
            <a:endParaRPr b="0" lang="en-GB" sz="1500" spc="-1" strike="noStrike">
              <a:latin typeface="Arial"/>
            </a:endParaRPr>
          </a:p>
          <a:p>
            <a:pPr lvl="1" marL="864000" indent="-324000">
              <a:spcBef>
                <a:spcPts val="1134"/>
              </a:spcBef>
              <a:buClr>
                <a:srgbClr val="000000"/>
              </a:buClr>
              <a:buSzPct val="75000"/>
              <a:buFont typeface="Symbol" charset="2"/>
              <a:buChar char=""/>
            </a:pPr>
            <a:r>
              <a:rPr b="0" lang="en-GB" sz="1500" spc="-1" strike="noStrike">
                <a:latin typeface="Arial"/>
              </a:rPr>
              <a:t>File management</a:t>
            </a:r>
            <a:endParaRPr b="0" lang="en-GB" sz="1500" spc="-1" strike="noStrike">
              <a:latin typeface="Arial"/>
            </a:endParaRPr>
          </a:p>
          <a:p>
            <a:pPr lvl="1" marL="864000" indent="-324000">
              <a:spcBef>
                <a:spcPts val="1134"/>
              </a:spcBef>
              <a:buClr>
                <a:srgbClr val="000000"/>
              </a:buClr>
              <a:buSzPct val="75000"/>
              <a:buFont typeface="Symbol" charset="2"/>
              <a:buChar char=""/>
            </a:pPr>
            <a:r>
              <a:rPr b="0" lang="en-GB" sz="1500" spc="-1" strike="noStrike">
                <a:latin typeface="Arial"/>
              </a:rPr>
              <a:t>Device management</a:t>
            </a:r>
            <a:endParaRPr b="0" lang="en-GB" sz="1500" spc="-1" strike="noStrike">
              <a:latin typeface="Arial"/>
            </a:endParaRPr>
          </a:p>
          <a:p>
            <a:pPr lvl="1" marL="864000" indent="-324000">
              <a:spcBef>
                <a:spcPts val="1134"/>
              </a:spcBef>
              <a:buClr>
                <a:srgbClr val="000000"/>
              </a:buClr>
              <a:buSzPct val="75000"/>
              <a:buFont typeface="Symbol" charset="2"/>
              <a:buChar char=""/>
            </a:pPr>
            <a:r>
              <a:rPr b="0" lang="en-GB" sz="1500" spc="-1" strike="noStrike">
                <a:latin typeface="Arial"/>
              </a:rPr>
              <a:t>Network management</a:t>
            </a:r>
            <a:endParaRPr b="0" lang="en-GB" sz="1500" spc="-1" strike="noStrike">
              <a:latin typeface="Arial"/>
            </a:endParaRPr>
          </a:p>
          <a:p>
            <a:pPr lvl="1" marL="864000" indent="-324000">
              <a:spcBef>
                <a:spcPts val="1134"/>
              </a:spcBef>
              <a:buClr>
                <a:srgbClr val="000000"/>
              </a:buClr>
              <a:buSzPct val="75000"/>
              <a:buFont typeface="Symbol" charset="2"/>
              <a:buChar char=""/>
            </a:pPr>
            <a:r>
              <a:rPr b="0" lang="en-GB" sz="1500" spc="-1" strike="noStrike">
                <a:latin typeface="Arial"/>
              </a:rPr>
              <a:t>Memory management</a:t>
            </a:r>
            <a:endParaRPr b="0" lang="en-GB" sz="1500" spc="-1" strike="noStrike">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504000" y="226080"/>
            <a:ext cx="9071640" cy="421920"/>
          </a:xfrm>
          <a:prstGeom prst="rect">
            <a:avLst/>
          </a:prstGeom>
          <a:noFill/>
          <a:ln>
            <a:noFill/>
          </a:ln>
        </p:spPr>
        <p:txBody>
          <a:bodyPr lIns="0" rIns="0" tIns="0" bIns="0" anchor="ctr"/>
          <a:p>
            <a:pPr algn="ctr"/>
            <a:r>
              <a:rPr b="0" lang="en-GB" sz="2800" spc="-1" strike="noStrike">
                <a:latin typeface="Arial"/>
              </a:rPr>
              <a:t>Kernel and Shells</a:t>
            </a:r>
            <a:endParaRPr b="0" lang="en-GB" sz="2800" spc="-1" strike="noStrike">
              <a:latin typeface="Arial"/>
            </a:endParaRPr>
          </a:p>
        </p:txBody>
      </p:sp>
      <p:sp>
        <p:nvSpPr>
          <p:cNvPr id="87" name="TextShape 2"/>
          <p:cNvSpPr txBox="1"/>
          <p:nvPr/>
        </p:nvSpPr>
        <p:spPr>
          <a:xfrm>
            <a:off x="504360" y="720000"/>
            <a:ext cx="9071640" cy="4752000"/>
          </a:xfrm>
          <a:prstGeom prst="rect">
            <a:avLst/>
          </a:prstGeom>
          <a:noFill/>
          <a:ln>
            <a:noFill/>
          </a:ln>
        </p:spPr>
        <p:txBody>
          <a:bodyPr lIns="0" rIns="0" tIns="0" bIns="0">
            <a:normAutofit/>
          </a:bodyPr>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r>
              <a:rPr b="0" lang="en-GB" sz="1500" spc="-1" strike="noStrike">
                <a:latin typeface="Arial"/>
              </a:rPr>
              <a:t>Since users cannot command the kernel directly, Unix has a command language known as the shell.</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Shells are command line interpreters that are capable of executing commands read from input or a from a file.</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The word shell implies a layer around the kernel.</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A shell is a user interface, or command interpreter.</a:t>
            </a:r>
            <a:endParaRPr b="0" lang="en-GB" sz="1500" spc="-1" strike="noStrike">
              <a:latin typeface="Arial"/>
            </a:endParaRPr>
          </a:p>
        </p:txBody>
      </p:sp>
      <p:grpSp>
        <p:nvGrpSpPr>
          <p:cNvPr id="88" name="Group 3"/>
          <p:cNvGrpSpPr/>
          <p:nvPr/>
        </p:nvGrpSpPr>
        <p:grpSpPr>
          <a:xfrm>
            <a:off x="6217920" y="2648160"/>
            <a:ext cx="3164400" cy="2823840"/>
            <a:chOff x="6217920" y="2648160"/>
            <a:chExt cx="3164400" cy="2823840"/>
          </a:xfrm>
        </p:grpSpPr>
        <p:sp>
          <p:nvSpPr>
            <p:cNvPr id="89" name="CustomShape 4"/>
            <p:cNvSpPr/>
            <p:nvPr/>
          </p:nvSpPr>
          <p:spPr>
            <a:xfrm>
              <a:off x="6217920" y="2648160"/>
              <a:ext cx="3164400" cy="2823840"/>
            </a:xfrm>
            <a:prstGeom prst="ellipse">
              <a:avLst/>
            </a:prstGeom>
            <a:solidFill>
              <a:srgbClr val="dadada"/>
            </a:solidFill>
            <a:ln w="12600">
              <a:solidFill>
                <a:srgbClr val="000066"/>
              </a:solidFill>
              <a:miter/>
            </a:ln>
            <a:effectLst>
              <a:outerShdw dist="107932" dir="2700000">
                <a:srgbClr val="aaaaaa"/>
              </a:outerShdw>
            </a:effectLst>
          </p:spPr>
          <p:style>
            <a:lnRef idx="0"/>
            <a:fillRef idx="0"/>
            <a:effectRef idx="0"/>
            <a:fontRef idx="minor"/>
          </p:style>
        </p:sp>
        <p:sp>
          <p:nvSpPr>
            <p:cNvPr id="90" name="CustomShape 5"/>
            <p:cNvSpPr/>
            <p:nvPr/>
          </p:nvSpPr>
          <p:spPr>
            <a:xfrm>
              <a:off x="6613560" y="3011040"/>
              <a:ext cx="2330640" cy="2081880"/>
            </a:xfrm>
            <a:prstGeom prst="ellipse">
              <a:avLst/>
            </a:prstGeom>
            <a:solidFill>
              <a:srgbClr val="ffffff"/>
            </a:solidFill>
            <a:ln w="12600">
              <a:solidFill>
                <a:srgbClr val="000066"/>
              </a:solidFill>
              <a:miter/>
            </a:ln>
          </p:spPr>
          <p:style>
            <a:lnRef idx="0"/>
            <a:fillRef idx="0"/>
            <a:effectRef idx="0"/>
            <a:fontRef idx="minor"/>
          </p:style>
        </p:sp>
        <p:sp>
          <p:nvSpPr>
            <p:cNvPr id="91" name="CustomShape 6"/>
            <p:cNvSpPr/>
            <p:nvPr/>
          </p:nvSpPr>
          <p:spPr>
            <a:xfrm>
              <a:off x="7344360" y="4640040"/>
              <a:ext cx="807480" cy="275400"/>
            </a:xfrm>
            <a:prstGeom prst="rect">
              <a:avLst/>
            </a:prstGeom>
            <a:noFill/>
            <a:ln w="9360">
              <a:noFill/>
            </a:ln>
          </p:spPr>
          <p:style>
            <a:lnRef idx="0"/>
            <a:fillRef idx="0"/>
            <a:effectRef idx="0"/>
            <a:fontRef idx="minor"/>
          </p:style>
          <p:txBody>
            <a:bodyPr wrap="none" lIns="44280" rIns="44280" tIns="15840" bIns="15840"/>
            <a:p>
              <a:pPr>
                <a:lnSpc>
                  <a:spcPct val="100000"/>
                </a:lnSpc>
              </a:pPr>
              <a:r>
                <a:rPr b="1" lang="en-GB" sz="1600" spc="-1" strike="noStrike">
                  <a:solidFill>
                    <a:srgbClr val="000000"/>
                  </a:solidFill>
                  <a:latin typeface="Segoe UI"/>
                </a:rPr>
                <a:t>kernel</a:t>
              </a:r>
              <a:endParaRPr b="0" lang="en-GB" sz="1600" spc="-1" strike="noStrike">
                <a:latin typeface="Arial"/>
              </a:endParaRPr>
            </a:p>
          </p:txBody>
        </p:sp>
        <p:sp>
          <p:nvSpPr>
            <p:cNvPr id="92" name="CustomShape 7"/>
            <p:cNvSpPr/>
            <p:nvPr/>
          </p:nvSpPr>
          <p:spPr>
            <a:xfrm>
              <a:off x="7416000" y="5149440"/>
              <a:ext cx="630720" cy="275400"/>
            </a:xfrm>
            <a:prstGeom prst="rect">
              <a:avLst/>
            </a:prstGeom>
            <a:noFill/>
            <a:ln w="9360">
              <a:noFill/>
            </a:ln>
          </p:spPr>
          <p:style>
            <a:lnRef idx="0"/>
            <a:fillRef idx="0"/>
            <a:effectRef idx="0"/>
            <a:fontRef idx="minor"/>
          </p:style>
          <p:txBody>
            <a:bodyPr wrap="none" lIns="44280" rIns="44280" tIns="15840" bIns="15840"/>
            <a:p>
              <a:pPr>
                <a:lnSpc>
                  <a:spcPct val="100000"/>
                </a:lnSpc>
              </a:pPr>
              <a:r>
                <a:rPr b="1" lang="en-GB" sz="1600" spc="-1" strike="noStrike">
                  <a:solidFill>
                    <a:srgbClr val="000000"/>
                  </a:solidFill>
                  <a:latin typeface="Segoe UI"/>
                </a:rPr>
                <a:t>shell</a:t>
              </a:r>
              <a:endParaRPr b="0" lang="en-GB" sz="1600" spc="-1" strike="noStrike">
                <a:latin typeface="Arial"/>
              </a:endParaRPr>
            </a:p>
          </p:txBody>
        </p:sp>
        <p:sp>
          <p:nvSpPr>
            <p:cNvPr id="93" name="CustomShape 8"/>
            <p:cNvSpPr/>
            <p:nvPr/>
          </p:nvSpPr>
          <p:spPr>
            <a:xfrm>
              <a:off x="7143120" y="3270240"/>
              <a:ext cx="431280" cy="214560"/>
            </a:xfrm>
            <a:prstGeom prst="rect">
              <a:avLst/>
            </a:prstGeom>
            <a:noFill/>
            <a:ln w="9360">
              <a:noFill/>
            </a:ln>
          </p:spPr>
          <p:style>
            <a:lnRef idx="0"/>
            <a:fillRef idx="0"/>
            <a:effectRef idx="0"/>
            <a:fontRef idx="minor"/>
          </p:style>
        </p:sp>
        <p:sp>
          <p:nvSpPr>
            <p:cNvPr id="94" name="CustomShape 9"/>
            <p:cNvSpPr/>
            <p:nvPr/>
          </p:nvSpPr>
          <p:spPr>
            <a:xfrm>
              <a:off x="8038080" y="3312000"/>
              <a:ext cx="402120" cy="214560"/>
            </a:xfrm>
            <a:prstGeom prst="rect">
              <a:avLst/>
            </a:prstGeom>
            <a:noFill/>
            <a:ln w="9360">
              <a:noFill/>
            </a:ln>
          </p:spPr>
          <p:style>
            <a:lnRef idx="0"/>
            <a:fillRef idx="0"/>
            <a:effectRef idx="0"/>
            <a:fontRef idx="minor"/>
          </p:style>
        </p:sp>
        <p:sp>
          <p:nvSpPr>
            <p:cNvPr id="95" name="CustomShape 10"/>
            <p:cNvSpPr/>
            <p:nvPr/>
          </p:nvSpPr>
          <p:spPr>
            <a:xfrm>
              <a:off x="6820920" y="3778200"/>
              <a:ext cx="210240" cy="214560"/>
            </a:xfrm>
            <a:prstGeom prst="rect">
              <a:avLst/>
            </a:prstGeom>
            <a:noFill/>
            <a:ln w="9360">
              <a:noFill/>
            </a:ln>
          </p:spPr>
          <p:style>
            <a:lnRef idx="0"/>
            <a:fillRef idx="0"/>
            <a:effectRef idx="0"/>
            <a:fontRef idx="minor"/>
          </p:style>
        </p:sp>
        <p:sp>
          <p:nvSpPr>
            <p:cNvPr id="96" name="CustomShape 11"/>
            <p:cNvSpPr/>
            <p:nvPr/>
          </p:nvSpPr>
          <p:spPr>
            <a:xfrm>
              <a:off x="6764760" y="4298760"/>
              <a:ext cx="324360" cy="214560"/>
            </a:xfrm>
            <a:prstGeom prst="rect">
              <a:avLst/>
            </a:prstGeom>
            <a:noFill/>
            <a:ln w="9360">
              <a:noFill/>
            </a:ln>
          </p:spPr>
          <p:style>
            <a:lnRef idx="0"/>
            <a:fillRef idx="0"/>
            <a:effectRef idx="0"/>
            <a:fontRef idx="minor"/>
          </p:style>
        </p:sp>
        <p:sp>
          <p:nvSpPr>
            <p:cNvPr id="97" name="CustomShape 12"/>
            <p:cNvSpPr/>
            <p:nvPr/>
          </p:nvSpPr>
          <p:spPr>
            <a:xfrm>
              <a:off x="8479440" y="3785400"/>
              <a:ext cx="263520" cy="214560"/>
            </a:xfrm>
            <a:prstGeom prst="rect">
              <a:avLst/>
            </a:prstGeom>
            <a:noFill/>
            <a:ln w="9360">
              <a:noFill/>
            </a:ln>
          </p:spPr>
          <p:style>
            <a:lnRef idx="0"/>
            <a:fillRef idx="0"/>
            <a:effectRef idx="0"/>
            <a:fontRef idx="minor"/>
          </p:style>
        </p:sp>
        <p:sp>
          <p:nvSpPr>
            <p:cNvPr id="98" name="CustomShape 13"/>
            <p:cNvSpPr/>
            <p:nvPr/>
          </p:nvSpPr>
          <p:spPr>
            <a:xfrm>
              <a:off x="8482320" y="4268160"/>
              <a:ext cx="132480" cy="214560"/>
            </a:xfrm>
            <a:prstGeom prst="rect">
              <a:avLst/>
            </a:prstGeom>
            <a:noFill/>
            <a:ln w="9360">
              <a:noFill/>
            </a:ln>
          </p:spPr>
          <p:style>
            <a:lnRef idx="0"/>
            <a:fillRef idx="0"/>
            <a:effectRef idx="0"/>
            <a:fontRef idx="minor"/>
          </p:style>
        </p:sp>
        <p:sp>
          <p:nvSpPr>
            <p:cNvPr id="99" name="CustomShape 14"/>
            <p:cNvSpPr/>
            <p:nvPr/>
          </p:nvSpPr>
          <p:spPr>
            <a:xfrm>
              <a:off x="7205760" y="3519000"/>
              <a:ext cx="1145160" cy="1019160"/>
            </a:xfrm>
            <a:prstGeom prst="ellipse">
              <a:avLst/>
            </a:prstGeom>
            <a:solidFill>
              <a:srgbClr val="cecece"/>
            </a:solidFill>
            <a:ln w="12600">
              <a:solidFill>
                <a:srgbClr val="000066"/>
              </a:solidFill>
              <a:miter/>
            </a:ln>
          </p:spPr>
          <p:style>
            <a:lnRef idx="0"/>
            <a:fillRef idx="0"/>
            <a:effectRef idx="0"/>
            <a:fontRef idx="minor"/>
          </p:style>
        </p:sp>
        <p:sp>
          <p:nvSpPr>
            <p:cNvPr id="100" name="CustomShape 15"/>
            <p:cNvSpPr/>
            <p:nvPr/>
          </p:nvSpPr>
          <p:spPr>
            <a:xfrm>
              <a:off x="7221240" y="3865320"/>
              <a:ext cx="1046880" cy="245160"/>
            </a:xfrm>
            <a:prstGeom prst="rect">
              <a:avLst/>
            </a:prstGeom>
            <a:noFill/>
            <a:ln w="9360">
              <a:noFill/>
            </a:ln>
          </p:spPr>
          <p:style>
            <a:lnRef idx="0"/>
            <a:fillRef idx="0"/>
            <a:effectRef idx="0"/>
            <a:fontRef idx="minor"/>
          </p:style>
          <p:txBody>
            <a:bodyPr wrap="none" lIns="44280" rIns="44280" tIns="15840" bIns="15840"/>
            <a:p>
              <a:pPr>
                <a:lnSpc>
                  <a:spcPct val="100000"/>
                </a:lnSpc>
              </a:pPr>
              <a:r>
                <a:rPr b="1" lang="en-GB" sz="1400" spc="-1" strike="noStrike">
                  <a:solidFill>
                    <a:srgbClr val="000000"/>
                  </a:solidFill>
                  <a:latin typeface="Segoe UI"/>
                </a:rPr>
                <a:t>hardware</a:t>
              </a:r>
              <a:endParaRPr b="0" lang="en-GB" sz="1400" spc="-1" strike="noStrike">
                <a:latin typeface="Arial"/>
              </a:endParaRPr>
            </a:p>
          </p:txBody>
        </p:sp>
      </p:gr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504000" y="226080"/>
            <a:ext cx="9071640" cy="421920"/>
          </a:xfrm>
          <a:prstGeom prst="rect">
            <a:avLst/>
          </a:prstGeom>
          <a:noFill/>
          <a:ln>
            <a:noFill/>
          </a:ln>
        </p:spPr>
        <p:txBody>
          <a:bodyPr lIns="0" rIns="0" tIns="0" bIns="0" anchor="ctr"/>
          <a:p>
            <a:pPr algn="ctr"/>
            <a:r>
              <a:rPr b="0" lang="en-GB" sz="2800" spc="-1" strike="noStrike">
                <a:latin typeface="Arial"/>
              </a:rPr>
              <a:t>Kernel and Shells</a:t>
            </a:r>
            <a:endParaRPr b="0" lang="en-GB" sz="2800" spc="-1" strike="noStrike">
              <a:latin typeface="Arial"/>
            </a:endParaRPr>
          </a:p>
        </p:txBody>
      </p:sp>
      <p:sp>
        <p:nvSpPr>
          <p:cNvPr id="102" name="TextShape 2"/>
          <p:cNvSpPr txBox="1"/>
          <p:nvPr/>
        </p:nvSpPr>
        <p:spPr>
          <a:xfrm>
            <a:off x="504360" y="720000"/>
            <a:ext cx="9071640" cy="4752000"/>
          </a:xfrm>
          <a:prstGeom prst="rect">
            <a:avLst/>
          </a:prstGeom>
          <a:noFill/>
          <a:ln>
            <a:noFill/>
          </a:ln>
        </p:spPr>
        <p:txBody>
          <a:bodyPr lIns="0" rIns="0" tIns="0" bIns="0">
            <a:normAutofit/>
          </a:bodyPr>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r>
              <a:rPr b="0" lang="en-GB" sz="1500" spc="-1" strike="noStrike">
                <a:latin typeface="Arial"/>
              </a:rPr>
              <a:t>Shells provide the end user with an interface to the system by using built-in commands and enabling external programs to be run.</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Traditionally a command line is provided for this purpose, hence the alternative name for a shell – command line interface (CLI).</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A shell requires no special privileges to do its job, and anyone can write their own shell</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On Linux the shells are highly developed, and usually extensions of the old UNIX shells.</a:t>
            </a:r>
            <a:endParaRPr b="0" lang="en-GB" sz="1500" spc="-1" strike="noStrike">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504000" y="226080"/>
            <a:ext cx="9071640" cy="421920"/>
          </a:xfrm>
          <a:prstGeom prst="rect">
            <a:avLst/>
          </a:prstGeom>
          <a:noFill/>
          <a:ln>
            <a:noFill/>
          </a:ln>
        </p:spPr>
        <p:txBody>
          <a:bodyPr lIns="0" rIns="0" tIns="0" bIns="0" anchor="ctr"/>
          <a:p>
            <a:pPr algn="ctr"/>
            <a:r>
              <a:rPr b="0" lang="en-GB" sz="2800" spc="-1" strike="noStrike">
                <a:latin typeface="Arial"/>
              </a:rPr>
              <a:t>Kernel and Shells</a:t>
            </a:r>
            <a:endParaRPr b="0" lang="en-GB" sz="2800" spc="-1" strike="noStrike">
              <a:latin typeface="Arial"/>
            </a:endParaRPr>
          </a:p>
        </p:txBody>
      </p:sp>
      <p:sp>
        <p:nvSpPr>
          <p:cNvPr id="104" name="TextShape 2"/>
          <p:cNvSpPr txBox="1"/>
          <p:nvPr/>
        </p:nvSpPr>
        <p:spPr>
          <a:xfrm>
            <a:off x="504360" y="720000"/>
            <a:ext cx="9071640" cy="4752000"/>
          </a:xfrm>
          <a:prstGeom prst="rect">
            <a:avLst/>
          </a:prstGeom>
          <a:noFill/>
          <a:ln>
            <a:noFill/>
          </a:ln>
        </p:spPr>
        <p:txBody>
          <a:bodyPr lIns="0" rIns="0" tIns="0" bIns="0">
            <a:normAutofit/>
          </a:bodyPr>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r>
              <a:rPr b="0" lang="en-GB" sz="1500" spc="-1" strike="noStrike">
                <a:latin typeface="Arial"/>
              </a:rPr>
              <a:t>The Bourne-Again Shell (bash) merges the features of the three standard UNIX shells, and adds some of its own.  It is the default shell on Linux.</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The Turbo C-shell takes the standard UNIX C-shell and adds extensions. </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The Z-shell takes the basic Korn shell and provides an enormous number of extensions – the program itself is twice as large as a basic Korn shell.</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All these shells are usually referred to by their program names, Bourn-Again Shell is bash, Turbo C-shell is tcsh, and Z-shell is zsh. However, they can all emulate the behaviour of the old UNIX shells</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504000" y="226080"/>
            <a:ext cx="9071640" cy="421920"/>
          </a:xfrm>
          <a:prstGeom prst="rect">
            <a:avLst/>
          </a:prstGeom>
          <a:noFill/>
          <a:ln>
            <a:noFill/>
          </a:ln>
        </p:spPr>
        <p:txBody>
          <a:bodyPr lIns="0" rIns="0" tIns="0" bIns="0" anchor="ctr"/>
          <a:p>
            <a:pPr algn="ctr"/>
            <a:r>
              <a:rPr b="0" lang="en-GB" sz="2800" spc="-1" strike="noStrike">
                <a:latin typeface="Arial"/>
              </a:rPr>
              <a:t>Anatomy of a Command</a:t>
            </a:r>
            <a:endParaRPr b="0" lang="en-GB" sz="2800" spc="-1" strike="noStrike">
              <a:latin typeface="Arial"/>
            </a:endParaRPr>
          </a:p>
        </p:txBody>
      </p:sp>
      <p:sp>
        <p:nvSpPr>
          <p:cNvPr id="106" name="TextShape 2"/>
          <p:cNvSpPr txBox="1"/>
          <p:nvPr/>
        </p:nvSpPr>
        <p:spPr>
          <a:xfrm>
            <a:off x="504360" y="720000"/>
            <a:ext cx="9071640" cy="4752000"/>
          </a:xfrm>
          <a:prstGeom prst="rect">
            <a:avLst/>
          </a:prstGeom>
          <a:noFill/>
          <a:ln>
            <a:noFill/>
          </a:ln>
        </p:spPr>
        <p:txBody>
          <a:bodyPr lIns="0" rIns="0" tIns="0" bIns="0">
            <a:normAutofit/>
          </a:bodyPr>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r>
              <a:rPr b="0" lang="en-GB" sz="1500" spc="-1" strike="noStrike">
                <a:latin typeface="Arial"/>
              </a:rPr>
              <a:t>Below is an example of a command entered in to the shell</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Single character, or short options are most common</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lvl="1" marL="864000" indent="-324000">
              <a:buClr>
                <a:srgbClr val="000000"/>
              </a:buClr>
              <a:buSzPct val="75000"/>
              <a:buFont typeface="Symbol" charset="2"/>
              <a:buChar char=""/>
            </a:pPr>
            <a:r>
              <a:rPr b="0" lang="en-GB" sz="1500" spc="-1" strike="noStrike">
                <a:latin typeface="Arial"/>
              </a:rPr>
              <a:t>Can combine many options with a single hyphen ‘-’</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Multi character, or long options are common with GNU utilities </a:t>
            </a:r>
            <a:endParaRPr b="0" lang="en-GB" sz="1500" spc="-1" strike="noStrike">
              <a:latin typeface="Arial"/>
            </a:endParaRPr>
          </a:p>
          <a:p>
            <a:pPr lvl="1" marL="864000" indent="-324000">
              <a:spcBef>
                <a:spcPts val="1134"/>
              </a:spcBef>
              <a:buClr>
                <a:srgbClr val="000000"/>
              </a:buClr>
              <a:buSzPct val="75000"/>
              <a:buFont typeface="Symbol" charset="2"/>
              <a:buChar char=""/>
            </a:pPr>
            <a:r>
              <a:rPr b="0" lang="en-GB" sz="1500" spc="-1" strike="noStrike">
                <a:latin typeface="Arial"/>
              </a:rPr>
              <a:t>Proceeded with 2 hyphens ‘--’</a:t>
            </a:r>
            <a:endParaRPr b="0" lang="en-GB" sz="1500" spc="-1" strike="noStrike">
              <a:latin typeface="Arial"/>
            </a:endParaRPr>
          </a:p>
          <a:p>
            <a:pPr lvl="1" marL="864000" indent="-324000">
              <a:spcBef>
                <a:spcPts val="1134"/>
              </a:spcBef>
              <a:buClr>
                <a:srgbClr val="000000"/>
              </a:buClr>
              <a:buSzPct val="75000"/>
              <a:buFont typeface="Symbol" charset="2"/>
              <a:buChar char=""/>
            </a:pPr>
            <a:r>
              <a:rPr b="0" lang="en-GB" sz="1500" spc="-1" strike="noStrike">
                <a:latin typeface="Arial"/>
              </a:rPr>
              <a:t>Option in full word</a:t>
            </a:r>
            <a:endParaRPr b="0" lang="en-GB" sz="1500" spc="-1" strike="noStrike">
              <a:latin typeface="Arial"/>
            </a:endParaRPr>
          </a:p>
          <a:p>
            <a:pPr marL="432000" indent="-324000">
              <a:spcBef>
                <a:spcPts val="1417"/>
              </a:spcBef>
              <a:buClr>
                <a:srgbClr val="000000"/>
              </a:buClr>
              <a:buSzPct val="45000"/>
              <a:buFont typeface="Wingdings" charset="2"/>
              <a:buChar char=""/>
            </a:pPr>
            <a:r>
              <a:rPr b="0" lang="en-GB" sz="1500" spc="-1" strike="noStrike">
                <a:latin typeface="Arial"/>
              </a:rPr>
              <a:t>Options are not ordered, but can require arguments of their own.</a:t>
            </a:r>
            <a:endParaRPr b="0" lang="en-GB" sz="1500" spc="-1" strike="noStrike">
              <a:latin typeface="Arial"/>
            </a:endParaRPr>
          </a:p>
        </p:txBody>
      </p:sp>
      <p:sp>
        <p:nvSpPr>
          <p:cNvPr id="107" name="CustomShape 3"/>
          <p:cNvSpPr/>
          <p:nvPr/>
        </p:nvSpPr>
        <p:spPr>
          <a:xfrm>
            <a:off x="114480" y="1209240"/>
            <a:ext cx="9821520" cy="567000"/>
          </a:xfrm>
          <a:prstGeom prst="rect">
            <a:avLst/>
          </a:prstGeom>
          <a:solidFill>
            <a:srgbClr val="b8def5"/>
          </a:solidFill>
          <a:ln w="12600">
            <a:solidFill>
              <a:srgbClr val="000000"/>
            </a:solidFill>
            <a:miter/>
          </a:ln>
          <a:effectLst>
            <a:outerShdw dist="107423" dir="2700000">
              <a:srgbClr val="dadada"/>
            </a:outerShdw>
          </a:effectLst>
        </p:spPr>
        <p:style>
          <a:lnRef idx="0"/>
          <a:fillRef idx="0"/>
          <a:effectRef idx="0"/>
          <a:fontRef idx="minor"/>
        </p:style>
        <p:txBody>
          <a:bodyPr lIns="95400" rIns="95400" tIns="182880" bIns="91440"/>
          <a:p>
            <a:pPr>
              <a:lnSpc>
                <a:spcPct val="80000"/>
              </a:lnSpc>
              <a:spcBef>
                <a:spcPts val="601"/>
              </a:spcBef>
              <a:spcAft>
                <a:spcPts val="601"/>
              </a:spcAft>
            </a:pPr>
            <a:r>
              <a:rPr b="0" lang="en-GB" sz="2400" spc="-1" strike="noStrike">
                <a:solidFill>
                  <a:srgbClr val="565759"/>
                </a:solidFill>
                <a:latin typeface="Courier New"/>
              </a:rPr>
              <a:t>$  </a:t>
            </a:r>
            <a:r>
              <a:rPr b="1" lang="en-GB" sz="2400" spc="-1" strike="noStrike">
                <a:solidFill>
                  <a:srgbClr val="565759"/>
                </a:solidFill>
                <a:latin typeface="Courier New"/>
              </a:rPr>
              <a:t>ls     -l    --color    --   /home/bobby  &lt;CR&gt;</a:t>
            </a:r>
            <a:endParaRPr b="0" lang="en-GB" sz="2400" spc="-1" strike="noStrike">
              <a:latin typeface="Arial"/>
            </a:endParaRPr>
          </a:p>
        </p:txBody>
      </p:sp>
      <p:sp>
        <p:nvSpPr>
          <p:cNvPr id="108" name="Line 4"/>
          <p:cNvSpPr/>
          <p:nvPr/>
        </p:nvSpPr>
        <p:spPr>
          <a:xfrm flipV="1">
            <a:off x="226080" y="1636560"/>
            <a:ext cx="0" cy="632880"/>
          </a:xfrm>
          <a:prstGeom prst="line">
            <a:avLst/>
          </a:prstGeom>
          <a:ln w="22320">
            <a:solidFill>
              <a:srgbClr val="073d66"/>
            </a:solidFill>
            <a:miter/>
            <a:tailEnd len="med" type="triangle" w="med"/>
          </a:ln>
        </p:spPr>
        <p:style>
          <a:lnRef idx="0"/>
          <a:fillRef idx="0"/>
          <a:effectRef idx="0"/>
          <a:fontRef idx="minor"/>
        </p:style>
      </p:sp>
      <p:sp>
        <p:nvSpPr>
          <p:cNvPr id="109" name="Line 5"/>
          <p:cNvSpPr/>
          <p:nvPr/>
        </p:nvSpPr>
        <p:spPr>
          <a:xfrm flipV="1">
            <a:off x="5368680" y="1631520"/>
            <a:ext cx="360" cy="509760"/>
          </a:xfrm>
          <a:prstGeom prst="line">
            <a:avLst/>
          </a:prstGeom>
          <a:ln w="22320">
            <a:solidFill>
              <a:srgbClr val="073d66"/>
            </a:solidFill>
            <a:miter/>
            <a:tailEnd len="med" type="triangle" w="med"/>
          </a:ln>
        </p:spPr>
        <p:style>
          <a:lnRef idx="0"/>
          <a:fillRef idx="0"/>
          <a:effectRef idx="0"/>
          <a:fontRef idx="minor"/>
        </p:style>
      </p:sp>
      <p:sp>
        <p:nvSpPr>
          <p:cNvPr id="110" name="Line 6"/>
          <p:cNvSpPr/>
          <p:nvPr/>
        </p:nvSpPr>
        <p:spPr>
          <a:xfrm flipV="1">
            <a:off x="7119000" y="1630440"/>
            <a:ext cx="360" cy="561960"/>
          </a:xfrm>
          <a:prstGeom prst="line">
            <a:avLst/>
          </a:prstGeom>
          <a:ln w="22320">
            <a:solidFill>
              <a:srgbClr val="073d66"/>
            </a:solidFill>
            <a:miter/>
            <a:tailEnd len="med" type="triangle" w="med"/>
          </a:ln>
        </p:spPr>
        <p:style>
          <a:lnRef idx="0"/>
          <a:fillRef idx="0"/>
          <a:effectRef idx="0"/>
          <a:fontRef idx="minor"/>
        </p:style>
      </p:sp>
      <p:sp>
        <p:nvSpPr>
          <p:cNvPr id="111" name="CustomShape 7"/>
          <p:cNvSpPr/>
          <p:nvPr/>
        </p:nvSpPr>
        <p:spPr>
          <a:xfrm>
            <a:off x="4401000" y="1926000"/>
            <a:ext cx="1950120" cy="636840"/>
          </a:xfrm>
          <a:prstGeom prst="rect">
            <a:avLst/>
          </a:prstGeom>
          <a:gradFill rotWithShape="0">
            <a:gsLst>
              <a:gs pos="0">
                <a:srgbClr val="ffffff"/>
              </a:gs>
              <a:gs pos="100000">
                <a:srgbClr val="eeefd7"/>
              </a:gs>
            </a:gsLst>
            <a:path path="rect"/>
          </a:gradFill>
          <a:ln w="9360">
            <a:solidFill>
              <a:srgbClr val="808080"/>
            </a:solidFill>
            <a:miter/>
            <a:tailEnd len="med" type="triangle" w="med"/>
          </a:ln>
        </p:spPr>
        <p:style>
          <a:lnRef idx="0"/>
          <a:fillRef idx="0"/>
          <a:effectRef idx="0"/>
          <a:fontRef idx="minor"/>
        </p:style>
        <p:txBody>
          <a:bodyPr wrap="none" lIns="90000" rIns="90000" tIns="45000" bIns="45000" anchor="ctr"/>
          <a:p>
            <a:pPr algn="ctr">
              <a:lnSpc>
                <a:spcPct val="100000"/>
              </a:lnSpc>
            </a:pPr>
            <a:r>
              <a:rPr b="0" lang="en-GB" sz="1800" spc="-1" strike="noStrike">
                <a:solidFill>
                  <a:srgbClr val="0000c8"/>
                </a:solidFill>
                <a:latin typeface="Arial"/>
              </a:rPr>
              <a:t>end of </a:t>
            </a:r>
            <a:br/>
            <a:r>
              <a:rPr b="0" lang="en-GB" sz="1800" spc="-1" strike="noStrike">
                <a:solidFill>
                  <a:srgbClr val="0000c8"/>
                </a:solidFill>
                <a:latin typeface="Arial"/>
              </a:rPr>
              <a:t>options marker</a:t>
            </a:r>
            <a:endParaRPr b="0" lang="en-GB" sz="1800" spc="-1" strike="noStrike">
              <a:latin typeface="Arial"/>
            </a:endParaRPr>
          </a:p>
        </p:txBody>
      </p:sp>
      <p:sp>
        <p:nvSpPr>
          <p:cNvPr id="112" name="CustomShape 8"/>
          <p:cNvSpPr/>
          <p:nvPr/>
        </p:nvSpPr>
        <p:spPr>
          <a:xfrm>
            <a:off x="6479640" y="2053440"/>
            <a:ext cx="1286640" cy="360000"/>
          </a:xfrm>
          <a:prstGeom prst="rect">
            <a:avLst/>
          </a:prstGeom>
          <a:gradFill rotWithShape="0">
            <a:gsLst>
              <a:gs pos="0">
                <a:srgbClr val="ffffff"/>
              </a:gs>
              <a:gs pos="100000">
                <a:srgbClr val="eeefd7"/>
              </a:gs>
            </a:gsLst>
            <a:path path="rect"/>
          </a:gradFill>
          <a:ln w="9360">
            <a:solidFill>
              <a:srgbClr val="808080"/>
            </a:solidFill>
            <a:miter/>
            <a:tailEnd len="med" type="triangle" w="med"/>
          </a:ln>
        </p:spPr>
        <p:style>
          <a:lnRef idx="0"/>
          <a:fillRef idx="0"/>
          <a:effectRef idx="0"/>
          <a:fontRef idx="minor"/>
        </p:style>
        <p:txBody>
          <a:bodyPr wrap="none" lIns="90000" rIns="90000" tIns="45000" bIns="45000" anchor="ctr"/>
          <a:p>
            <a:pPr algn="ctr">
              <a:lnSpc>
                <a:spcPct val="100000"/>
              </a:lnSpc>
            </a:pPr>
            <a:r>
              <a:rPr b="0" lang="en-GB" sz="1800" spc="-1" strike="noStrike">
                <a:solidFill>
                  <a:srgbClr val="0000c8"/>
                </a:solidFill>
                <a:latin typeface="Arial"/>
              </a:rPr>
              <a:t>object(s)</a:t>
            </a:r>
            <a:endParaRPr b="0" lang="en-GB" sz="1800" spc="-1" strike="noStrike">
              <a:latin typeface="Arial"/>
            </a:endParaRPr>
          </a:p>
        </p:txBody>
      </p:sp>
      <p:sp>
        <p:nvSpPr>
          <p:cNvPr id="113" name="Line 9"/>
          <p:cNvSpPr/>
          <p:nvPr/>
        </p:nvSpPr>
        <p:spPr>
          <a:xfrm flipV="1">
            <a:off x="3719520" y="1629360"/>
            <a:ext cx="360" cy="509400"/>
          </a:xfrm>
          <a:prstGeom prst="line">
            <a:avLst/>
          </a:prstGeom>
          <a:ln w="22320">
            <a:solidFill>
              <a:srgbClr val="073d66"/>
            </a:solidFill>
            <a:miter/>
            <a:tailEnd len="med" type="triangle" w="med"/>
          </a:ln>
        </p:spPr>
        <p:style>
          <a:lnRef idx="0"/>
          <a:fillRef idx="0"/>
          <a:effectRef idx="0"/>
          <a:fontRef idx="minor"/>
        </p:style>
      </p:sp>
      <p:sp>
        <p:nvSpPr>
          <p:cNvPr id="114" name="Line 10"/>
          <p:cNvSpPr/>
          <p:nvPr/>
        </p:nvSpPr>
        <p:spPr>
          <a:xfrm flipV="1">
            <a:off x="2258640" y="1626840"/>
            <a:ext cx="360" cy="509760"/>
          </a:xfrm>
          <a:prstGeom prst="line">
            <a:avLst/>
          </a:prstGeom>
          <a:ln w="22320">
            <a:solidFill>
              <a:srgbClr val="073d66"/>
            </a:solidFill>
            <a:miter/>
            <a:tailEnd len="med" type="triangle" w="med"/>
          </a:ln>
        </p:spPr>
        <p:style>
          <a:lnRef idx="0"/>
          <a:fillRef idx="0"/>
          <a:effectRef idx="0"/>
          <a:fontRef idx="minor"/>
        </p:style>
      </p:sp>
      <p:sp>
        <p:nvSpPr>
          <p:cNvPr id="115" name="Line 11"/>
          <p:cNvSpPr/>
          <p:nvPr/>
        </p:nvSpPr>
        <p:spPr>
          <a:xfrm flipV="1">
            <a:off x="916560" y="1624320"/>
            <a:ext cx="360" cy="509760"/>
          </a:xfrm>
          <a:prstGeom prst="line">
            <a:avLst/>
          </a:prstGeom>
          <a:ln w="22320">
            <a:solidFill>
              <a:srgbClr val="073d66"/>
            </a:solidFill>
            <a:miter/>
            <a:tailEnd len="med" type="triangle" w="med"/>
          </a:ln>
        </p:spPr>
        <p:style>
          <a:lnRef idx="0"/>
          <a:fillRef idx="0"/>
          <a:effectRef idx="0"/>
          <a:fontRef idx="minor"/>
        </p:style>
      </p:sp>
      <p:sp>
        <p:nvSpPr>
          <p:cNvPr id="116" name="CustomShape 12"/>
          <p:cNvSpPr/>
          <p:nvPr/>
        </p:nvSpPr>
        <p:spPr>
          <a:xfrm>
            <a:off x="3056400" y="1919520"/>
            <a:ext cx="1252080" cy="636840"/>
          </a:xfrm>
          <a:prstGeom prst="rect">
            <a:avLst/>
          </a:prstGeom>
          <a:gradFill rotWithShape="0">
            <a:gsLst>
              <a:gs pos="0">
                <a:srgbClr val="ffffff"/>
              </a:gs>
              <a:gs pos="100000">
                <a:srgbClr val="eeefd7"/>
              </a:gs>
            </a:gsLst>
            <a:path path="rect"/>
          </a:gradFill>
          <a:ln w="9360">
            <a:solidFill>
              <a:srgbClr val="808080"/>
            </a:solidFill>
            <a:miter/>
            <a:tailEnd len="med" type="triangle" w="med"/>
          </a:ln>
        </p:spPr>
        <p:style>
          <a:lnRef idx="0"/>
          <a:fillRef idx="0"/>
          <a:effectRef idx="0"/>
          <a:fontRef idx="minor"/>
        </p:style>
        <p:txBody>
          <a:bodyPr wrap="none" lIns="90000" rIns="90000" tIns="45000" bIns="45000" anchor="ctr"/>
          <a:p>
            <a:pPr algn="ctr">
              <a:lnSpc>
                <a:spcPct val="100000"/>
              </a:lnSpc>
            </a:pPr>
            <a:r>
              <a:rPr b="0" lang="en-GB" sz="1800" spc="-1" strike="noStrike">
                <a:solidFill>
                  <a:srgbClr val="0000c8"/>
                </a:solidFill>
                <a:latin typeface="Arial"/>
              </a:rPr>
              <a:t>‘</a:t>
            </a:r>
            <a:r>
              <a:rPr b="0" lang="en-GB" sz="1800" spc="-1" strike="noStrike">
                <a:solidFill>
                  <a:srgbClr val="0000c8"/>
                </a:solidFill>
                <a:latin typeface="Arial"/>
              </a:rPr>
              <a:t>long’ </a:t>
            </a:r>
            <a:br/>
            <a:r>
              <a:rPr b="0" lang="en-GB" sz="1800" spc="-1" strike="noStrike">
                <a:solidFill>
                  <a:srgbClr val="0000c8"/>
                </a:solidFill>
                <a:latin typeface="Arial"/>
              </a:rPr>
              <a:t>options</a:t>
            </a:r>
            <a:endParaRPr b="0" lang="en-GB" sz="1800" spc="-1" strike="noStrike">
              <a:latin typeface="Arial"/>
            </a:endParaRPr>
          </a:p>
        </p:txBody>
      </p:sp>
      <p:sp>
        <p:nvSpPr>
          <p:cNvPr id="117" name="CustomShape 13"/>
          <p:cNvSpPr/>
          <p:nvPr/>
        </p:nvSpPr>
        <p:spPr>
          <a:xfrm>
            <a:off x="1722600" y="1922040"/>
            <a:ext cx="1252080" cy="636840"/>
          </a:xfrm>
          <a:prstGeom prst="rect">
            <a:avLst/>
          </a:prstGeom>
          <a:gradFill rotWithShape="0">
            <a:gsLst>
              <a:gs pos="0">
                <a:srgbClr val="ffffff"/>
              </a:gs>
              <a:gs pos="100000">
                <a:srgbClr val="eeefd7"/>
              </a:gs>
            </a:gsLst>
            <a:path path="rect"/>
          </a:gradFill>
          <a:ln w="9360">
            <a:solidFill>
              <a:srgbClr val="808080"/>
            </a:solidFill>
            <a:miter/>
            <a:tailEnd len="med" type="triangle" w="med"/>
          </a:ln>
        </p:spPr>
        <p:style>
          <a:lnRef idx="0"/>
          <a:fillRef idx="0"/>
          <a:effectRef idx="0"/>
          <a:fontRef idx="minor"/>
        </p:style>
        <p:txBody>
          <a:bodyPr wrap="none" lIns="90000" rIns="90000" tIns="45000" bIns="45000" anchor="ctr"/>
          <a:p>
            <a:pPr algn="ctr">
              <a:lnSpc>
                <a:spcPct val="100000"/>
              </a:lnSpc>
            </a:pPr>
            <a:r>
              <a:rPr b="0" lang="en-GB" sz="1800" spc="-1" strike="noStrike">
                <a:solidFill>
                  <a:srgbClr val="0000c8"/>
                </a:solidFill>
                <a:latin typeface="Arial"/>
              </a:rPr>
              <a:t>‘</a:t>
            </a:r>
            <a:r>
              <a:rPr b="0" lang="en-GB" sz="1800" spc="-1" strike="noStrike">
                <a:solidFill>
                  <a:srgbClr val="0000c8"/>
                </a:solidFill>
                <a:latin typeface="Arial"/>
              </a:rPr>
              <a:t>short’ </a:t>
            </a:r>
            <a:br/>
            <a:r>
              <a:rPr b="0" lang="en-GB" sz="1800" spc="-1" strike="noStrike">
                <a:solidFill>
                  <a:srgbClr val="0000c8"/>
                </a:solidFill>
                <a:latin typeface="Arial"/>
              </a:rPr>
              <a:t>options</a:t>
            </a:r>
            <a:endParaRPr b="0" lang="en-GB" sz="1800" spc="-1" strike="noStrike">
              <a:latin typeface="Arial"/>
            </a:endParaRPr>
          </a:p>
        </p:txBody>
      </p:sp>
      <p:sp>
        <p:nvSpPr>
          <p:cNvPr id="118" name="Line 14"/>
          <p:cNvSpPr/>
          <p:nvPr/>
        </p:nvSpPr>
        <p:spPr>
          <a:xfrm flipV="1">
            <a:off x="8823240" y="1629360"/>
            <a:ext cx="360" cy="509400"/>
          </a:xfrm>
          <a:prstGeom prst="line">
            <a:avLst/>
          </a:prstGeom>
          <a:ln w="22320">
            <a:solidFill>
              <a:srgbClr val="073d66"/>
            </a:solidFill>
            <a:miter/>
            <a:tailEnd len="med" type="triangle" w="med"/>
          </a:ln>
        </p:spPr>
        <p:style>
          <a:lnRef idx="0"/>
          <a:fillRef idx="0"/>
          <a:effectRef idx="0"/>
          <a:fontRef idx="minor"/>
        </p:style>
      </p:sp>
      <p:sp>
        <p:nvSpPr>
          <p:cNvPr id="119" name="CustomShape 15"/>
          <p:cNvSpPr/>
          <p:nvPr/>
        </p:nvSpPr>
        <p:spPr>
          <a:xfrm>
            <a:off x="8080200" y="1923840"/>
            <a:ext cx="1462680" cy="636840"/>
          </a:xfrm>
          <a:prstGeom prst="rect">
            <a:avLst/>
          </a:prstGeom>
          <a:gradFill rotWithShape="0">
            <a:gsLst>
              <a:gs pos="0">
                <a:srgbClr val="ffffff"/>
              </a:gs>
              <a:gs pos="100000">
                <a:srgbClr val="eeefd7"/>
              </a:gs>
            </a:gsLst>
            <a:path path="rect"/>
          </a:gradFill>
          <a:ln w="9360">
            <a:solidFill>
              <a:srgbClr val="808080"/>
            </a:solidFill>
            <a:miter/>
            <a:tailEnd len="med" type="triangle" w="med"/>
          </a:ln>
        </p:spPr>
        <p:style>
          <a:lnRef idx="0"/>
          <a:fillRef idx="0"/>
          <a:effectRef idx="0"/>
          <a:fontRef idx="minor"/>
        </p:style>
        <p:txBody>
          <a:bodyPr wrap="none" lIns="90000" rIns="90000" tIns="45000" bIns="45000" anchor="ctr"/>
          <a:p>
            <a:pPr algn="ctr">
              <a:lnSpc>
                <a:spcPct val="100000"/>
              </a:lnSpc>
            </a:pPr>
            <a:r>
              <a:rPr b="0" lang="en-GB" sz="1800" spc="-1" strike="noStrike">
                <a:solidFill>
                  <a:srgbClr val="0000c8"/>
                </a:solidFill>
                <a:latin typeface="Arial"/>
              </a:rPr>
              <a:t>end of </a:t>
            </a:r>
            <a:br/>
            <a:r>
              <a:rPr b="0" lang="en-GB" sz="1800" spc="-1" strike="noStrike">
                <a:solidFill>
                  <a:srgbClr val="0000c8"/>
                </a:solidFill>
                <a:latin typeface="Arial"/>
              </a:rPr>
              <a:t>command</a:t>
            </a:r>
            <a:endParaRPr b="0" lang="en-GB" sz="1800" spc="-1" strike="noStrike">
              <a:latin typeface="Arial"/>
            </a:endParaRPr>
          </a:p>
        </p:txBody>
      </p:sp>
      <p:sp>
        <p:nvSpPr>
          <p:cNvPr id="120" name="CustomShape 16"/>
          <p:cNvSpPr/>
          <p:nvPr/>
        </p:nvSpPr>
        <p:spPr>
          <a:xfrm>
            <a:off x="321480" y="1935720"/>
            <a:ext cx="1285560" cy="291240"/>
          </a:xfrm>
          <a:prstGeom prst="rect">
            <a:avLst/>
          </a:prstGeom>
          <a:gradFill rotWithShape="0">
            <a:gsLst>
              <a:gs pos="0">
                <a:srgbClr val="ffffff"/>
              </a:gs>
              <a:gs pos="100000">
                <a:srgbClr val="eeefd7"/>
              </a:gs>
            </a:gsLst>
            <a:path path="rect"/>
          </a:gradFill>
          <a:ln w="9360">
            <a:solidFill>
              <a:srgbClr val="808080"/>
            </a:solidFill>
            <a:miter/>
            <a:tailEnd len="med" type="triangle" w="med"/>
          </a:ln>
        </p:spPr>
        <p:style>
          <a:lnRef idx="0"/>
          <a:fillRef idx="0"/>
          <a:effectRef idx="0"/>
          <a:fontRef idx="minor"/>
        </p:style>
        <p:txBody>
          <a:bodyPr wrap="none" lIns="90000" rIns="90000" tIns="45000" bIns="45000" anchor="ctr"/>
          <a:p>
            <a:pPr algn="ctr">
              <a:lnSpc>
                <a:spcPct val="100000"/>
              </a:lnSpc>
            </a:pPr>
            <a:r>
              <a:rPr b="0" lang="en-GB" sz="1800" spc="-1" strike="noStrike">
                <a:solidFill>
                  <a:srgbClr val="0000c8"/>
                </a:solidFill>
                <a:latin typeface="Arial"/>
              </a:rPr>
              <a:t>command</a:t>
            </a:r>
            <a:endParaRPr b="0" lang="en-GB" sz="1800" spc="-1" strike="noStrike">
              <a:latin typeface="Arial"/>
            </a:endParaRPr>
          </a:p>
        </p:txBody>
      </p:sp>
      <p:sp>
        <p:nvSpPr>
          <p:cNvPr id="121" name="CustomShape 17"/>
          <p:cNvSpPr/>
          <p:nvPr/>
        </p:nvSpPr>
        <p:spPr>
          <a:xfrm>
            <a:off x="72000" y="2269440"/>
            <a:ext cx="1539000" cy="309960"/>
          </a:xfrm>
          <a:prstGeom prst="rect">
            <a:avLst/>
          </a:prstGeom>
          <a:gradFill rotWithShape="0">
            <a:gsLst>
              <a:gs pos="0">
                <a:srgbClr val="ffffff"/>
              </a:gs>
              <a:gs pos="100000">
                <a:srgbClr val="eeefd7"/>
              </a:gs>
            </a:gsLst>
            <a:path path="rect"/>
          </a:gradFill>
          <a:ln w="9360">
            <a:solidFill>
              <a:srgbClr val="808080"/>
            </a:solidFill>
            <a:miter/>
            <a:tailEnd len="med" type="triangle" w="med"/>
          </a:ln>
        </p:spPr>
        <p:style>
          <a:lnRef idx="0"/>
          <a:fillRef idx="0"/>
          <a:effectRef idx="0"/>
          <a:fontRef idx="minor"/>
        </p:style>
        <p:txBody>
          <a:bodyPr wrap="none" lIns="90000" rIns="90000" tIns="45000" bIns="45000" anchor="ctr"/>
          <a:p>
            <a:pPr algn="ctr">
              <a:lnSpc>
                <a:spcPct val="100000"/>
              </a:lnSpc>
            </a:pPr>
            <a:r>
              <a:rPr b="0" lang="en-GB" sz="1800" spc="-1" strike="noStrike">
                <a:solidFill>
                  <a:srgbClr val="0000c8"/>
                </a:solidFill>
                <a:latin typeface="Arial"/>
              </a:rPr>
              <a:t>shell prompt</a:t>
            </a:r>
            <a:endParaRPr b="0" lang="en-GB" sz="1800" spc="-1" strike="noStrike">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504000" y="226080"/>
            <a:ext cx="9071640" cy="421920"/>
          </a:xfrm>
          <a:prstGeom prst="rect">
            <a:avLst/>
          </a:prstGeom>
          <a:noFill/>
          <a:ln>
            <a:noFill/>
          </a:ln>
        </p:spPr>
        <p:txBody>
          <a:bodyPr lIns="0" rIns="0" tIns="0" bIns="0" anchor="ctr"/>
          <a:p>
            <a:pPr algn="ctr"/>
            <a:r>
              <a:rPr b="0" lang="en-GB" sz="2800" spc="-1" strike="noStrike">
                <a:latin typeface="Arial"/>
              </a:rPr>
              <a:t>Entering a Command</a:t>
            </a:r>
            <a:endParaRPr b="0" lang="en-GB" sz="2800" spc="-1" strike="noStrike">
              <a:latin typeface="Arial"/>
            </a:endParaRPr>
          </a:p>
        </p:txBody>
      </p:sp>
      <p:sp>
        <p:nvSpPr>
          <p:cNvPr id="123" name="TextShape 2"/>
          <p:cNvSpPr txBox="1"/>
          <p:nvPr/>
        </p:nvSpPr>
        <p:spPr>
          <a:xfrm>
            <a:off x="504360" y="720000"/>
            <a:ext cx="9071640" cy="4752000"/>
          </a:xfrm>
          <a:prstGeom prst="rect">
            <a:avLst/>
          </a:prstGeom>
          <a:noFill/>
          <a:ln>
            <a:noFill/>
          </a:ln>
        </p:spPr>
        <p:txBody>
          <a:bodyPr lIns="0" rIns="0" tIns="0" bIns="0">
            <a:normAutofit/>
          </a:bodyPr>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r>
              <a:rPr b="0" lang="en-GB" sz="1500" spc="-1" strike="noStrike">
                <a:latin typeface="Arial"/>
              </a:rPr>
              <a:t>The shell will prompt when it is ready to receive a command. The default prompt characters are:</a:t>
            </a:r>
            <a:endParaRPr b="0" lang="en-GB" sz="1500" spc="-1" strike="noStrike">
              <a:latin typeface="Arial"/>
            </a:endParaRPr>
          </a:p>
          <a:p>
            <a:pPr lvl="1" marL="864000" indent="-324000">
              <a:spcBef>
                <a:spcPts val="1134"/>
              </a:spcBef>
              <a:buClr>
                <a:srgbClr val="000000"/>
              </a:buClr>
              <a:buSzPct val="75000"/>
              <a:buFont typeface="Symbol" charset="2"/>
              <a:buChar char=""/>
            </a:pPr>
            <a:r>
              <a:rPr b="0" lang="en-GB" sz="1500" spc="-1" strike="noStrike">
                <a:latin typeface="Arial"/>
              </a:rPr>
              <a:t>$ </a:t>
            </a:r>
            <a:r>
              <a:rPr b="0" lang="en-GB" sz="1500" spc="-1" strike="noStrike">
                <a:latin typeface="Arial"/>
              </a:rPr>
              <a:t>	</a:t>
            </a:r>
            <a:r>
              <a:rPr b="0" lang="en-GB" sz="1500" spc="-1" strike="noStrike">
                <a:latin typeface="Arial"/>
              </a:rPr>
              <a:t>for the Bourne and Korn shells</a:t>
            </a:r>
            <a:endParaRPr b="0" lang="en-GB" sz="1500" spc="-1" strike="noStrike">
              <a:latin typeface="Arial"/>
            </a:endParaRPr>
          </a:p>
          <a:p>
            <a:pPr lvl="1" marL="864000" indent="-324000">
              <a:spcBef>
                <a:spcPts val="1134"/>
              </a:spcBef>
              <a:buClr>
                <a:srgbClr val="000000"/>
              </a:buClr>
              <a:buSzPct val="75000"/>
              <a:buFont typeface="Symbol" charset="2"/>
              <a:buChar char=""/>
            </a:pPr>
            <a:r>
              <a:rPr b="0" lang="en-GB" sz="1500" spc="-1" strike="noStrike">
                <a:latin typeface="Arial"/>
              </a:rPr>
              <a:t>%</a:t>
            </a:r>
            <a:r>
              <a:rPr b="0" lang="en-GB" sz="1500" spc="-1" strike="noStrike">
                <a:latin typeface="Arial"/>
              </a:rPr>
              <a:t>	</a:t>
            </a:r>
            <a:r>
              <a:rPr b="0" lang="en-GB" sz="1500" spc="-1" strike="noStrike">
                <a:latin typeface="Arial"/>
              </a:rPr>
              <a:t>for the C shell</a:t>
            </a:r>
            <a:endParaRPr b="0" lang="en-GB" sz="1500" spc="-1" strike="noStrike">
              <a:latin typeface="Arial"/>
            </a:endParaRPr>
          </a:p>
          <a:p>
            <a:pPr lvl="1" marL="864000" indent="-324000">
              <a:spcBef>
                <a:spcPts val="1134"/>
              </a:spcBef>
              <a:buClr>
                <a:srgbClr val="000000"/>
              </a:buClr>
              <a:buSzPct val="75000"/>
              <a:buFont typeface="Symbol" charset="2"/>
              <a:buChar char=""/>
            </a:pPr>
            <a:r>
              <a:rPr b="0" lang="en-GB" sz="1500" spc="-1" strike="noStrike">
                <a:latin typeface="Arial"/>
              </a:rPr>
              <a:t>#</a:t>
            </a:r>
            <a:r>
              <a:rPr b="0" lang="en-GB" sz="1500" spc="-1" strike="noStrike">
                <a:latin typeface="Arial"/>
              </a:rPr>
              <a:t>	</a:t>
            </a:r>
            <a:r>
              <a:rPr b="0" lang="en-GB" sz="1500" spc="-1" strike="noStrike">
                <a:latin typeface="Arial"/>
              </a:rPr>
              <a:t>for any shell run by the super user</a:t>
            </a:r>
            <a:endParaRPr b="0" lang="en-GB" sz="1500" spc="-1" strike="noStrike">
              <a:latin typeface="Arial"/>
            </a:endParaRPr>
          </a:p>
          <a:p>
            <a:pPr marL="432000" indent="-324000">
              <a:spcBef>
                <a:spcPts val="1417"/>
              </a:spcBef>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The shell reads all the characters typed until the Return/Enter (&lt;CR&gt;), key is pressed.  When &lt;CR&gt; is pressed, the shell divides the line into a number of words, separated by white space characters (space and/or tab).</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The first word is interpreted as the command and subsequent words are interpreted as arguments to the command.</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As the shell recognises upper-case and lower-case characters, it is possible to have two commands or filenames whose names differ only in the use of case; for example, cal and Cal would be different commands.</a:t>
            </a:r>
            <a:endParaRPr b="0" lang="en-GB" sz="1500" spc="-1" strike="noStrike">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504000" y="226080"/>
            <a:ext cx="9071640" cy="421920"/>
          </a:xfrm>
          <a:prstGeom prst="rect">
            <a:avLst/>
          </a:prstGeom>
          <a:noFill/>
          <a:ln>
            <a:noFill/>
          </a:ln>
        </p:spPr>
        <p:txBody>
          <a:bodyPr lIns="0" rIns="0" tIns="0" bIns="0" anchor="ctr"/>
          <a:p>
            <a:pPr algn="ctr"/>
            <a:r>
              <a:rPr b="0" lang="en-GB" sz="2800" spc="-1" strike="noStrike">
                <a:latin typeface="Arial"/>
              </a:rPr>
              <a:t>Command Arguments</a:t>
            </a:r>
            <a:endParaRPr b="0" lang="en-GB" sz="2800" spc="-1" strike="noStrike">
              <a:latin typeface="Arial"/>
            </a:endParaRPr>
          </a:p>
        </p:txBody>
      </p:sp>
      <p:sp>
        <p:nvSpPr>
          <p:cNvPr id="125" name="TextShape 2"/>
          <p:cNvSpPr txBox="1"/>
          <p:nvPr/>
        </p:nvSpPr>
        <p:spPr>
          <a:xfrm>
            <a:off x="504360" y="720000"/>
            <a:ext cx="9071640" cy="4752000"/>
          </a:xfrm>
          <a:prstGeom prst="rect">
            <a:avLst/>
          </a:prstGeom>
          <a:noFill/>
          <a:ln>
            <a:noFill/>
          </a:ln>
        </p:spPr>
        <p:txBody>
          <a:bodyPr lIns="0" rIns="0" tIns="0" bIns="0">
            <a:normAutofit/>
          </a:bodyPr>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r>
              <a:rPr b="0" lang="en-GB" sz="1500" spc="-1" strike="noStrike">
                <a:latin typeface="Arial"/>
              </a:rPr>
              <a:t>In many cases, a command will have arguments. These could be objects, such as files, on which the command is to work, and/or options to control the way the command behaves.</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The example shows a number of arguments applied to the command 'ls', which is used to list details about files.  Without any arguments, ‘ls’ simply lists the names of all the files in the current directory.</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The example shows the use of the l and the a options to ls. </a:t>
            </a:r>
            <a:endParaRPr b="0" lang="en-GB" sz="1500" spc="-1" strike="noStrike">
              <a:latin typeface="Arial"/>
            </a:endParaRPr>
          </a:p>
          <a:p>
            <a:pPr lvl="1" marL="864000" indent="-324000">
              <a:spcBef>
                <a:spcPts val="1134"/>
              </a:spcBef>
              <a:buClr>
                <a:srgbClr val="000000"/>
              </a:buClr>
              <a:buSzPct val="75000"/>
              <a:buFont typeface="Symbol" charset="2"/>
              <a:buChar char=""/>
            </a:pPr>
            <a:r>
              <a:rPr b="0" lang="en-GB" sz="1500" spc="-1" strike="noStrike">
                <a:latin typeface="Arial"/>
              </a:rPr>
              <a:t>The l option signifies that the output from the command is to be in “long” format, showing more details about each file than just its name.  </a:t>
            </a:r>
            <a:endParaRPr b="0" lang="en-GB" sz="1500" spc="-1" strike="noStrike">
              <a:latin typeface="Arial"/>
            </a:endParaRPr>
          </a:p>
          <a:p>
            <a:pPr lvl="1" marL="864000" indent="-324000">
              <a:spcBef>
                <a:spcPts val="1134"/>
              </a:spcBef>
              <a:buClr>
                <a:srgbClr val="000000"/>
              </a:buClr>
              <a:buSzPct val="75000"/>
              <a:buFont typeface="Symbol" charset="2"/>
              <a:buChar char=""/>
            </a:pPr>
            <a:r>
              <a:rPr b="0" lang="en-GB" sz="1500" spc="-1" strike="noStrike">
                <a:latin typeface="Arial"/>
              </a:rPr>
              <a:t>The a option asks ls to show so called 'hidden' files.</a:t>
            </a:r>
            <a:endParaRPr b="0" lang="en-GB" sz="1500" spc="-1" strike="noStrike">
              <a:latin typeface="Arial"/>
            </a:endParaRPr>
          </a:p>
        </p:txBody>
      </p:sp>
      <p:sp>
        <p:nvSpPr>
          <p:cNvPr id="126" name="CustomShape 3"/>
          <p:cNvSpPr/>
          <p:nvPr/>
        </p:nvSpPr>
        <p:spPr>
          <a:xfrm>
            <a:off x="3528000" y="2660760"/>
            <a:ext cx="2936520" cy="435240"/>
          </a:xfrm>
          <a:prstGeom prst="rect">
            <a:avLst/>
          </a:prstGeom>
          <a:solidFill>
            <a:srgbClr val="b8def5"/>
          </a:solidFill>
          <a:ln w="12600">
            <a:solidFill>
              <a:srgbClr val="000000"/>
            </a:solidFill>
            <a:miter/>
          </a:ln>
          <a:effectLst>
            <a:outerShdw dist="107423" dir="2700000">
              <a:srgbClr val="dadada"/>
            </a:outerShdw>
          </a:effectLst>
        </p:spPr>
        <p:style>
          <a:lnRef idx="0"/>
          <a:fillRef idx="0"/>
          <a:effectRef idx="0"/>
          <a:fontRef idx="minor"/>
        </p:style>
        <p:txBody>
          <a:bodyPr lIns="95400" rIns="95400" tIns="91440" bIns="50760" anchor="ctr"/>
          <a:p>
            <a:pPr>
              <a:lnSpc>
                <a:spcPct val="80000"/>
              </a:lnSpc>
            </a:pPr>
            <a:r>
              <a:rPr b="0" lang="en-GB" sz="2000" spc="-1" strike="noStrike">
                <a:solidFill>
                  <a:srgbClr val="565759"/>
                </a:solidFill>
                <a:latin typeface="Courier New"/>
              </a:rPr>
              <a:t>$ </a:t>
            </a:r>
            <a:r>
              <a:rPr b="1" lang="en-GB" sz="2400" spc="-1" strike="noStrike">
                <a:solidFill>
                  <a:srgbClr val="565759"/>
                </a:solidFill>
                <a:latin typeface="Courier New"/>
              </a:rPr>
              <a:t>ls  -la</a:t>
            </a:r>
            <a:endParaRPr b="0" lang="en-GB" sz="2400" spc="-1" strike="noStrike">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504000" y="226080"/>
            <a:ext cx="9071640" cy="421920"/>
          </a:xfrm>
          <a:prstGeom prst="rect">
            <a:avLst/>
          </a:prstGeom>
          <a:noFill/>
          <a:ln>
            <a:noFill/>
          </a:ln>
        </p:spPr>
        <p:txBody>
          <a:bodyPr lIns="0" rIns="0" tIns="0" bIns="0" anchor="ctr"/>
          <a:p>
            <a:pPr algn="ctr"/>
            <a:r>
              <a:rPr b="0" lang="en-GB" sz="2800" spc="-1" strike="noStrike">
                <a:latin typeface="Arial"/>
              </a:rPr>
              <a:t>Command Arguments</a:t>
            </a:r>
            <a:endParaRPr b="0" lang="en-GB" sz="2800" spc="-1" strike="noStrike">
              <a:latin typeface="Arial"/>
            </a:endParaRPr>
          </a:p>
        </p:txBody>
      </p:sp>
      <p:sp>
        <p:nvSpPr>
          <p:cNvPr id="128" name="TextShape 2"/>
          <p:cNvSpPr txBox="1"/>
          <p:nvPr/>
        </p:nvSpPr>
        <p:spPr>
          <a:xfrm>
            <a:off x="504360" y="720000"/>
            <a:ext cx="9071640" cy="4752000"/>
          </a:xfrm>
          <a:prstGeom prst="rect">
            <a:avLst/>
          </a:prstGeom>
          <a:noFill/>
          <a:ln>
            <a:noFill/>
          </a:ln>
        </p:spPr>
        <p:txBody>
          <a:bodyPr lIns="0" rIns="0" tIns="0" bIns="0">
            <a:normAutofit/>
          </a:bodyPr>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r>
              <a:rPr b="0" lang="en-GB" sz="1500" spc="-1" strike="noStrike">
                <a:latin typeface="Arial"/>
              </a:rPr>
              <a:t>Options can be combined, and in any order:</a:t>
            </a:r>
            <a:endParaRPr b="0" lang="en-GB" sz="1500" spc="-1" strike="noStrike">
              <a:latin typeface="Arial"/>
            </a:endParaRPr>
          </a:p>
          <a:p>
            <a:pPr lvl="1" marL="864000" indent="-324000">
              <a:buClr>
                <a:srgbClr val="000000"/>
              </a:buClr>
              <a:buSzPct val="75000"/>
              <a:buFont typeface="Symbol" charset="2"/>
              <a:buChar char=""/>
            </a:pPr>
            <a:r>
              <a:rPr b="0" lang="en-GB" sz="1500" spc="-1" strike="noStrike">
                <a:latin typeface="Arial"/>
              </a:rPr>
              <a:t>ls –la</a:t>
            </a:r>
            <a:endParaRPr b="0" lang="en-GB" sz="1500" spc="-1" strike="noStrike">
              <a:latin typeface="Arial"/>
            </a:endParaRPr>
          </a:p>
          <a:p>
            <a:pPr lvl="1" marL="864000" indent="-324000">
              <a:buClr>
                <a:srgbClr val="000000"/>
              </a:buClr>
              <a:buSzPct val="75000"/>
              <a:buFont typeface="Symbol" charset="2"/>
              <a:buChar char=""/>
            </a:pPr>
            <a:r>
              <a:rPr b="0" lang="en-GB" sz="1500" spc="-1" strike="noStrike">
                <a:latin typeface="Arial"/>
              </a:rPr>
              <a:t>ls –al</a:t>
            </a:r>
            <a:endParaRPr b="0" lang="en-GB" sz="1500" spc="-1" strike="noStrike">
              <a:latin typeface="Arial"/>
            </a:endParaRPr>
          </a:p>
          <a:p>
            <a:pPr lvl="1" marL="864000" indent="-324000">
              <a:buClr>
                <a:srgbClr val="000000"/>
              </a:buClr>
              <a:buSzPct val="75000"/>
              <a:buFont typeface="Symbol" charset="2"/>
              <a:buChar char=""/>
            </a:pPr>
            <a:r>
              <a:rPr b="0" lang="en-GB" sz="1500" spc="-1" strike="noStrike">
                <a:latin typeface="Arial"/>
              </a:rPr>
              <a:t>ls –l –a</a:t>
            </a:r>
            <a:endParaRPr b="0" lang="en-GB" sz="1500" spc="-1" strike="noStrike">
              <a:latin typeface="Arial"/>
            </a:endParaRPr>
          </a:p>
          <a:p>
            <a:pPr lvl="1" marL="864000" indent="-324000">
              <a:buClr>
                <a:srgbClr val="000000"/>
              </a:buClr>
              <a:buSzPct val="75000"/>
              <a:buFont typeface="Symbol" charset="2"/>
              <a:buChar char=""/>
            </a:pPr>
            <a:r>
              <a:rPr b="0" lang="en-GB" sz="1500" spc="-1" strike="noStrike">
                <a:latin typeface="Arial"/>
              </a:rPr>
              <a:t>ls –a –l</a:t>
            </a: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all do the same thing.</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Each command has its own list of recognised </a:t>
            </a: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options and arguments.  You should check the </a:t>
            </a: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reference manual for any details on this.</a:t>
            </a:r>
            <a:endParaRPr b="0" lang="en-GB" sz="1500" spc="-1" strike="noStrike">
              <a:latin typeface="Arial"/>
            </a:endParaRPr>
          </a:p>
        </p:txBody>
      </p:sp>
      <p:pic>
        <p:nvPicPr>
          <p:cNvPr id="129" name="" descr=""/>
          <p:cNvPicPr/>
          <p:nvPr/>
        </p:nvPicPr>
        <p:blipFill>
          <a:blip r:embed="rId1"/>
          <a:stretch/>
        </p:blipFill>
        <p:spPr>
          <a:xfrm>
            <a:off x="5074920" y="1152000"/>
            <a:ext cx="4645080" cy="3316680"/>
          </a:xfrm>
          <a:prstGeom prst="rect">
            <a:avLst/>
          </a:prstGeom>
          <a:ln>
            <a:no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75</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2019-06-25T11:18:36Z</dcterms:created>
  <dc:creator/>
  <dc:description/>
  <dc:language>en-GB</dc:language>
  <cp:lastModifiedBy/>
  <dcterms:modified xsi:type="dcterms:W3CDTF">2019-06-26T01:04:42Z</dcterms:modified>
  <cp:revision>11</cp:revision>
  <dc:subject/>
  <dc:title/>
</cp:coreProperties>
</file>