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jpeg" ContentType="image/jpe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4.xml" ContentType="application/vnd.openxmlformats-officedocument.presentationml.slide+xml"/>
  <Override PartName="/ppt/slides/slide13.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794500" cy="99218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216000" y="812520"/>
            <a:ext cx="7127280" cy="4008960"/>
          </a:xfrm>
          <a:prstGeom prst="rect">
            <a:avLst/>
          </a:prstGeom>
        </p:spPr>
        <p:txBody>
          <a:bodyPr lIns="0" rIns="0" tIns="0" bIns="0" anchor="ct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123"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24"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25"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126"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127" name="PlaceHolder 6"/>
          <p:cNvSpPr>
            <a:spLocks noGrp="1"/>
          </p:cNvSpPr>
          <p:nvPr>
            <p:ph type="sldNum"/>
          </p:nvPr>
        </p:nvSpPr>
        <p:spPr>
          <a:xfrm>
            <a:off x="4278960" y="10157400"/>
            <a:ext cx="3280680" cy="534240"/>
          </a:xfrm>
          <a:prstGeom prst="rect">
            <a:avLst/>
          </a:prstGeom>
        </p:spPr>
        <p:txBody>
          <a:bodyPr lIns="0" rIns="0" tIns="0" bIns="0" anchor="b"/>
          <a:p>
            <a:pPr algn="r"/>
            <a:fld id="{9974667F-DA48-4850-8C81-DF5FDAA581C6}"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When a login bash is invoked, /etc/profile is sourced (executed in the current environment). After that, three files are checked for existence. The checks for these files are done always in the same order:</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if  ~/.bash_profile exists then source (run) it, otherwise:</a:t>
            </a:r>
            <a:br/>
            <a:r>
              <a:rPr b="0" lang="en-GB" sz="1000" spc="-1" strike="noStrike">
                <a:solidFill>
                  <a:srgbClr val="555454"/>
                </a:solidFill>
                <a:latin typeface="Quattrocento Sans"/>
                <a:ea typeface="Quattrocento Sans"/>
              </a:rPr>
              <a:t>if  ~/.bash_login exists then source (run) it, otherwise:</a:t>
            </a:r>
            <a:br/>
            <a:r>
              <a:rPr b="0" lang="en-GB" sz="1000" spc="-1" strike="noStrike">
                <a:solidFill>
                  <a:srgbClr val="555454"/>
                </a:solidFill>
                <a:latin typeface="Quattrocento Sans"/>
                <a:ea typeface="Quattrocento Sans"/>
              </a:rPr>
              <a:t>if  ~/.profile exists then source it</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Once the match is found, the other files are ignored, even if they exist. The /etc/bashrc file is used by both the ~/.bash_profile and the ~/.bashrc files. That means that in effect the /etc/bashrc file is sourced on all interactive invocations of bash, whether it is a login or non-login shell.</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There is an additional start-up file which is rarely seen called ~/.inputrc.  This is used by Chet Ramey's readline C library, which underlies Bash.  The contents of this file are not shell commands, but directives to the readline application to control key bindings.  It is unlikely you will ever need or see it, but if you do then consult man readline.</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Bash, like the C-shell, also has a file executed on exit called ~/.bash_logout.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Note that, unlike other shells, none of these files are executed by Bash shell scripts.</a:t>
            </a:r>
            <a:endParaRPr b="0" lang="en-GB" sz="1000" spc="-1" strike="noStrike">
              <a:latin typeface="Arial"/>
            </a:endParaRPr>
          </a:p>
          <a:p>
            <a:pPr>
              <a:lnSpc>
                <a:spcPct val="100000"/>
              </a:lnSpc>
              <a:spcBef>
                <a:spcPts val="300"/>
              </a:spcBef>
            </a:pPr>
            <a:endParaRPr b="0" lang="en-GB" sz="1000" spc="-1" strike="noStrike">
              <a:latin typeface="Arial"/>
            </a:endParaRPr>
          </a:p>
        </p:txBody>
      </p:sp>
      <p:sp>
        <p:nvSpPr>
          <p:cNvPr id="209" name="PlaceHolder 2"/>
          <p:cNvSpPr>
            <a:spLocks noGrp="1"/>
          </p:cNvSpPr>
          <p:nvPr>
            <p:ph type="sldImg"/>
          </p:nvPr>
        </p:nvSpPr>
        <p:spPr>
          <a:xfrm>
            <a:off x="571680" y="581040"/>
            <a:ext cx="5714640" cy="3215880"/>
          </a:xfrm>
          <a:prstGeom prst="rect">
            <a:avLst/>
          </a:prstGeom>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This chapter looks closer at the set of definitions that control the manner in which the Bash interactive session behaves, as well as those settings that Bash conveys to programs, thus helping them in correct runtime behaviour.</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We will re-visit shell variables, this time from the perspective of their purpose. Shell environment includes alias and function definitions, and we will have a brief look at both.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final part of the chapter discusses the configuration files used to customise the behaviour of your shell and its environment.</a:t>
            </a:r>
            <a:endParaRPr b="0" lang="en-GB" sz="1000" spc="-1" strike="noStrike">
              <a:latin typeface="Arial"/>
            </a:endParaRPr>
          </a:p>
        </p:txBody>
      </p:sp>
      <p:sp>
        <p:nvSpPr>
          <p:cNvPr id="193" name="PlaceHolder 2"/>
          <p:cNvSpPr>
            <a:spLocks noGrp="1"/>
          </p:cNvSpPr>
          <p:nvPr>
            <p:ph type="sldImg"/>
          </p:nvPr>
        </p:nvSpPr>
        <p:spPr>
          <a:xfrm>
            <a:off x="571680" y="581040"/>
            <a:ext cx="5714640" cy="3215880"/>
          </a:xfrm>
          <a:prstGeom prst="rect">
            <a:avLst/>
          </a:prstGeom>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Every process maintains a set of definitions. Many of them are hardwired in the code of the program, some will be established by various configuration files read by the process at start time, and the rest will have come from the set of exported variables inherited from the parent process.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When a program normally stored in a file on disk is executed, it becomes a process (instance of a program being executed, in memory) and runs as a child to the calling shell. The calling shell could be your interactive shell, or it could be another program or application.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Parent and child processes communicate with each other by using signals, and the parent holds responsibility for the child's behaviour. Once the child process completes, it informs the parent of the fact. It also passes to the parent a flag, which  conveys an exit status. This exit status (a numerical value) is assigned in the parent's shell to a variable ?. This way, the calling process can always recall if the last child succeeded or not. More about this later...</a:t>
            </a:r>
            <a:endParaRPr b="0" lang="en-GB" sz="1000" spc="-1" strike="noStrike">
              <a:latin typeface="Arial"/>
            </a:endParaRPr>
          </a:p>
        </p:txBody>
      </p:sp>
      <p:sp>
        <p:nvSpPr>
          <p:cNvPr id="195" name="PlaceHolder 2"/>
          <p:cNvSpPr>
            <a:spLocks noGrp="1"/>
          </p:cNvSpPr>
          <p:nvPr>
            <p:ph type="sldImg"/>
          </p:nvPr>
        </p:nvSpPr>
        <p:spPr>
          <a:xfrm>
            <a:off x="571680" y="581040"/>
            <a:ext cx="5714640" cy="321588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Shell variables are used to hold strings that can be substituted into command lines. Variable names can contain letters, digits or underscores, but must start with a letter.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shell also defines some special variables that have non-alphanumeric names.  To substitute a variable's value, prefix the name with a dollar ($).  To separate the variable name from any surrounding text, it can be enclosed in braces.   </a:t>
            </a:r>
            <a:r>
              <a:rPr b="0" lang="en-GB" sz="1000" spc="-1" strike="noStrike">
                <a:solidFill>
                  <a:srgbClr val="555454"/>
                </a:solidFill>
                <a:latin typeface="Quattrocento Sans"/>
                <a:ea typeface="Quattrocento Sans"/>
              </a:rPr>
              <a:t>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Values containing white-space should be enclosed in quotes to prevent the shell from recognising them as argument separators.  Multiple variable assignments can be given on a single line before executing the optional export command.</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Variables can be used anywhere on the command line, including at the start, where normally the command name is given.  For example:</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 EDI=/usr/local/src/editor/bin/editor</a:t>
            </a:r>
            <a:endParaRPr b="0" lang="en-GB" sz="1000" spc="-1" strike="noStrike">
              <a:latin typeface="Arial"/>
            </a:endParaRPr>
          </a:p>
          <a:p>
            <a:pPr marL="447840" indent="9360">
              <a:lnSpc>
                <a:spcPct val="100000"/>
              </a:lnSpc>
              <a:spcBef>
                <a:spcPts val="300"/>
              </a:spcBef>
            </a:pPr>
            <a:r>
              <a:rPr b="0" lang="en-GB" sz="1000" spc="-1" strike="noStrike">
                <a:solidFill>
                  <a:srgbClr val="555454"/>
                </a:solidFill>
                <a:latin typeface="Quattrocento Sans"/>
                <a:ea typeface="Quattrocento Sans"/>
              </a:rPr>
              <a:t>$ $EDI file</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set command without any arguments will list all the variables currently defined within the shell. set is also used to set various shell options,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exported part of the environment can be listed using the export or env commands with no arguments.  env is also used to call a program with a tailored environment (see man env).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unset command will remove a variable, or list of variables, from the shell (and its environment). As with the export command, unset expects a list of variable names, so don't put a dollar sign in front of the names! </a:t>
            </a:r>
            <a:endParaRPr b="0" lang="en-GB" sz="1000" spc="-1" strike="noStrike">
              <a:latin typeface="Arial"/>
            </a:endParaRPr>
          </a:p>
        </p:txBody>
      </p:sp>
      <p:sp>
        <p:nvSpPr>
          <p:cNvPr id="197" name="PlaceHolder 2"/>
          <p:cNvSpPr>
            <a:spLocks noGrp="1"/>
          </p:cNvSpPr>
          <p:nvPr>
            <p:ph type="sldImg"/>
          </p:nvPr>
        </p:nvSpPr>
        <p:spPr>
          <a:xfrm>
            <a:off x="571680" y="581040"/>
            <a:ext cx="5714640" cy="3215880"/>
          </a:xfrm>
          <a:prstGeom prst="rect">
            <a:avLst/>
          </a:prstGeom>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The shell uses the variable PATH to search for commands. Each directory in the list specified by PATH is searched in turn for the named program.  The first program found is executed. If a command is not in one of the named directories, it will not be found.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Built-in shell commands will always be found in preference to external commands.  It is possible for a program early on in the search path to hide a program of the same name in another directory.  A common mistake by new UNIX users is to write C programs, putting them in a file called test.c.  The compiled program (called test) is usually hidden by the standard test program on the system.</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PATH usually includes the current directory (.), which tells the shell to search the current directory as well as named directories.  Omitting this entry will prevent the shell from finding programs in the current directory. Two adjacent colons define a null directory; also a path beginning or ending with a colon defines the current directory.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An occasional error is to include too many colons in a search path.  Each specified directory is always searched.  The following example includes four searches of the current directory, and is very inefficient:</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PATH=:/bin:/usr/bin:.:/usr/local/bin::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super user should never include dot in the root search path, as this is, indirectly, a major cause of security violations!</a:t>
            </a:r>
            <a:endParaRPr b="0" lang="en-GB" sz="1000" spc="-1" strike="noStrike">
              <a:latin typeface="Arial"/>
            </a:endParaRPr>
          </a:p>
        </p:txBody>
      </p:sp>
      <p:sp>
        <p:nvSpPr>
          <p:cNvPr id="199" name="PlaceHolder 2"/>
          <p:cNvSpPr>
            <a:spLocks noGrp="1"/>
          </p:cNvSpPr>
          <p:nvPr>
            <p:ph type="sldImg"/>
          </p:nvPr>
        </p:nvSpPr>
        <p:spPr>
          <a:xfrm>
            <a:off x="571680" y="581040"/>
            <a:ext cx="5714640" cy="3215880"/>
          </a:xfrm>
          <a:prstGeom prst="rect">
            <a:avLst/>
          </a:prstGeom>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The shell makes use of a number of standard variables to customise the user's login environment.  Several of these variables are given default values by the shell.  A few variables that have no meaning to the shell, but that are used by standard Unix programs, are set up when the user logs in.</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shell variable HOME tells cd where the user’s home directory is (if no argument is specified), and MAIL tells the shell which mail file to check for the arrival of mail.  The MAIL variable is exported to the environment, and is used by the mail program to specify the default mail file.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VISUAL and EDITOR variables are used by some utilities, often front end administrative programs.  When a utility is expected to modify a configuration file interactively, you will be ‘put’ in the editor behind VISUAL or EDITOR.  These variables are also used by your shell to decide what to use for command line editing (as an alternative to set -o editor_name).</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Non-shell-specific variables include LOGNAME, which is initialised to your login name, and is primarily for information.  The TERM variable needs to be set to define the terminal type if specialised programs such as the visual editor (vi) are used.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Many systems use system-wide variables for defining the location of special directories or programs.  For example, the Oracle database system uses a variable called  ORACLE_HOME to specify the location of its home directory.</a:t>
            </a:r>
            <a:endParaRPr b="0" lang="en-GB" sz="1000" spc="-1" strike="noStrike">
              <a:latin typeface="Arial"/>
            </a:endParaRPr>
          </a:p>
        </p:txBody>
      </p:sp>
      <p:sp>
        <p:nvSpPr>
          <p:cNvPr id="201" name="PlaceHolder 2"/>
          <p:cNvSpPr>
            <a:spLocks noGrp="1"/>
          </p:cNvSpPr>
          <p:nvPr>
            <p:ph type="sldImg"/>
          </p:nvPr>
        </p:nvSpPr>
        <p:spPr>
          <a:xfrm>
            <a:off x="571680" y="581040"/>
            <a:ext cx="5714640" cy="3215880"/>
          </a:xfrm>
          <a:prstGeom prst="rect">
            <a:avLst/>
          </a:prstGeom>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Aliases allow commands to be renamed or shortened.  For example, many people think grep is a particularly badly named command.  With an alias you can call it whatever you like:</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alias search=grep</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Now search is equivalent to grep so that “search while *.c” is exactly equivalent to the corresponding grep command.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For all the examples we gave, beware of flippant use of aliases.  Unless you have a VERY good reason for renaming existing commands, DO NOT do it.  Sensible use of aliases should be restricted to creating tracked aliases (speed up searches) and creating aliases to make commands safer, like </a:t>
            </a:r>
            <a:b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alias rm='rm -i'</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Aliases are useful, but have a number of drawbacks compared with functions.  In Bash they cannot be exported, which is probably a good thing since (by default) they cannot be used in shell scripts.</a:t>
            </a:r>
            <a:endParaRPr b="0" lang="en-GB" sz="1000" spc="-1" strike="noStrike">
              <a:latin typeface="Arial"/>
            </a:endParaRPr>
          </a:p>
        </p:txBody>
      </p:sp>
      <p:sp>
        <p:nvSpPr>
          <p:cNvPr id="203" name="PlaceHolder 2"/>
          <p:cNvSpPr>
            <a:spLocks noGrp="1"/>
          </p:cNvSpPr>
          <p:nvPr>
            <p:ph type="sldImg"/>
          </p:nvPr>
        </p:nvSpPr>
        <p:spPr>
          <a:xfrm>
            <a:off x="571680" y="581040"/>
            <a:ext cx="5714640" cy="3215880"/>
          </a:xfrm>
          <a:prstGeom prst="rect">
            <a:avLst/>
          </a:prstGeom>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Functions are part of the environment, defined and controlled by the function command.  Rather like as alias, a function allows a new name to be used instead of an existing command (or sequence of commands).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From the user’s perspective, the main difference between a function and an alias is the fact that when calling a function on the command line we can also include additional information as arguments (if we so wish).  These arguments will be accessible within the commands used inside the function, through special shell variables.  We will see that kind of behaviour later.</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By the way, if, by any chance, you tried the above function example, you may wonder how to get back to a normal screen again.  Try:</a:t>
            </a:r>
            <a:b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	</a:t>
            </a:r>
            <a:r>
              <a:rPr b="0" lang="en-GB" sz="1000" spc="-1" strike="noStrike">
                <a:solidFill>
                  <a:srgbClr val="555454"/>
                </a:solidFill>
                <a:latin typeface="Quattrocento Sans"/>
                <a:ea typeface="Quattrocento Sans"/>
              </a:rPr>
              <a:t>tput reset</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Rather like aliases, in most shells, functions defined at the command line prompt ‘disappear’ when you log out.  In order to ‘preserve’ both alias and function definitions we will use files, which the shell is instructed to read every time it starts.</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The biggest advantage of using functions is in script design, where functions will allow a block of commands to be executed with a simple call, without going to disk (remember, functions are part of the environment, just like variables and aliases).</a:t>
            </a:r>
            <a:endParaRPr b="0" lang="en-GB" sz="1000" spc="-1" strike="noStrike">
              <a:latin typeface="Arial"/>
            </a:endParaRPr>
          </a:p>
          <a:p>
            <a:pPr>
              <a:lnSpc>
                <a:spcPct val="100000"/>
              </a:lnSpc>
              <a:spcBef>
                <a:spcPts val="300"/>
              </a:spcBef>
            </a:pPr>
            <a:endParaRPr b="0" lang="en-GB" sz="1000" spc="-1" strike="noStrike">
              <a:latin typeface="Arial"/>
            </a:endParaRPr>
          </a:p>
          <a:p>
            <a:pPr>
              <a:lnSpc>
                <a:spcPct val="100000"/>
              </a:lnSpc>
              <a:spcBef>
                <a:spcPts val="300"/>
              </a:spcBef>
            </a:pPr>
            <a:endParaRPr b="0" lang="en-GB" sz="1000" spc="-1" strike="noStrike">
              <a:latin typeface="Arial"/>
            </a:endParaRPr>
          </a:p>
        </p:txBody>
      </p:sp>
      <p:sp>
        <p:nvSpPr>
          <p:cNvPr id="205" name="PlaceHolder 2"/>
          <p:cNvSpPr>
            <a:spLocks noGrp="1"/>
          </p:cNvSpPr>
          <p:nvPr>
            <p:ph type="sldImg"/>
          </p:nvPr>
        </p:nvSpPr>
        <p:spPr>
          <a:xfrm>
            <a:off x="571680" y="581040"/>
            <a:ext cx="5714640" cy="321588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570960" y="3952440"/>
            <a:ext cx="5715720" cy="5460840"/>
          </a:xfrm>
          <a:prstGeom prst="rect">
            <a:avLst/>
          </a:prstGeom>
        </p:spPr>
        <p:txBody>
          <a:bodyPr lIns="0" rIns="0" tIns="0" bIns="0"/>
          <a:p>
            <a:pPr>
              <a:lnSpc>
                <a:spcPct val="100000"/>
              </a:lnSpc>
            </a:pPr>
            <a:r>
              <a:rPr b="0" lang="en-GB" sz="1000" spc="-1" strike="noStrike">
                <a:solidFill>
                  <a:srgbClr val="555454"/>
                </a:solidFill>
                <a:latin typeface="Quattrocento Sans"/>
                <a:ea typeface="Quattrocento Sans"/>
              </a:rPr>
              <a:t>Bash has three ways of altering its behaviour: environment variables, the set command, and the shopt command (described overleaf).  Most of the time none of these have to be set; often you will be quite happy with the defaults.  When you do need to set an option, then use –o to set it and +o to unset.  </a:t>
            </a:r>
            <a:endParaRPr b="0" lang="en-GB" sz="1000" spc="-1" strike="noStrike">
              <a:latin typeface="Arial"/>
            </a:endParaRPr>
          </a:p>
          <a:p>
            <a:pPr>
              <a:lnSpc>
                <a:spcPct val="100000"/>
              </a:lnSpc>
              <a:spcBef>
                <a:spcPts val="300"/>
              </a:spcBef>
            </a:pPr>
            <a:r>
              <a:rPr b="0" lang="en-GB" sz="1000" spc="-1" strike="noStrike">
                <a:solidFill>
                  <a:srgbClr val="555454"/>
                </a:solidFill>
                <a:latin typeface="Quattrocento Sans"/>
                <a:ea typeface="Quattrocento Sans"/>
              </a:rPr>
              <a:t>To find a list of options, see "Bash and vi references" in the Appendix, or man bash. </a:t>
            </a:r>
            <a:endParaRPr b="0" lang="en-GB" sz="1000" spc="-1" strike="noStrike">
              <a:latin typeface="Arial"/>
            </a:endParaRPr>
          </a:p>
        </p:txBody>
      </p:sp>
      <p:sp>
        <p:nvSpPr>
          <p:cNvPr id="207" name="PlaceHolder 2"/>
          <p:cNvSpPr>
            <a:spLocks noGrp="1"/>
          </p:cNvSpPr>
          <p:nvPr>
            <p:ph type="sldImg"/>
          </p:nvPr>
        </p:nvSpPr>
        <p:spPr>
          <a:xfrm>
            <a:off x="571680" y="581040"/>
            <a:ext cx="5714640" cy="3215880"/>
          </a:xfrm>
          <a:prstGeom prst="rect">
            <a:avLst/>
          </a:prstGeom>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14400" y="1063440"/>
            <a:ext cx="10364040" cy="11847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914400" y="1063440"/>
            <a:ext cx="10364040" cy="11847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14400" y="1063440"/>
            <a:ext cx="10364040" cy="11847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rIns="0" tIns="0" bIns="0">
            <a:normAutofit/>
          </a:bodyPr>
          <a:p>
            <a:endParaRPr b="0" lang="en-GB" sz="1400" spc="-1" strike="noStrike">
              <a:solidFill>
                <a:srgbClr val="000000"/>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1063440"/>
            <a:ext cx="10364040" cy="2555640"/>
          </a:xfrm>
          <a:prstGeom prst="rect">
            <a:avLst/>
          </a:prstGeom>
        </p:spPr>
        <p:txBody>
          <a:bodyPr lIns="0" rIns="0" tIns="0" bIns="0" anchor="ctr"/>
          <a:p>
            <a:endParaRPr b="0" lang="en-GB" sz="1400" spc="-1" strike="noStrike">
              <a:solidFill>
                <a:srgbClr val="000000"/>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1063440"/>
            <a:ext cx="10364040" cy="255564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grpSp>
        <p:nvGrpSpPr>
          <p:cNvPr id="1" name="Group 2"/>
          <p:cNvGrpSpPr/>
          <p:nvPr/>
        </p:nvGrpSpPr>
        <p:grpSpPr>
          <a:xfrm>
            <a:off x="3594240" y="5003280"/>
            <a:ext cx="4751640" cy="1256760"/>
            <a:chOff x="3594240" y="5003280"/>
            <a:chExt cx="4751640" cy="1256760"/>
          </a:xfrm>
        </p:grpSpPr>
        <p:pic>
          <p:nvPicPr>
            <p:cNvPr id="2" name="Google Shape;15;p2" descr=""/>
            <p:cNvPicPr/>
            <p:nvPr/>
          </p:nvPicPr>
          <p:blipFill>
            <a:blip r:embed="rId2"/>
            <a:stretch/>
          </p:blipFill>
          <p:spPr>
            <a:xfrm>
              <a:off x="3594240" y="5279760"/>
              <a:ext cx="2004120" cy="753480"/>
            </a:xfrm>
            <a:prstGeom prst="rect">
              <a:avLst/>
            </a:prstGeom>
            <a:ln>
              <a:noFill/>
            </a:ln>
          </p:spPr>
        </p:pic>
        <p:pic>
          <p:nvPicPr>
            <p:cNvPr id="3" name="Google Shape;16;p2" descr=""/>
            <p:cNvPicPr/>
            <p:nvPr/>
          </p:nvPicPr>
          <p:blipFill>
            <a:blip r:embed="rId3"/>
            <a:stretch/>
          </p:blipFill>
          <p:spPr>
            <a:xfrm>
              <a:off x="6230160" y="5003280"/>
              <a:ext cx="2115720" cy="1256760"/>
            </a:xfrm>
            <a:prstGeom prst="rect">
              <a:avLst/>
            </a:prstGeom>
            <a:ln>
              <a:noFill/>
            </a:ln>
          </p:spPr>
        </p:pic>
        <p:sp>
          <p:nvSpPr>
            <p:cNvPr id="4" name="CustomShape 3"/>
            <p:cNvSpPr/>
            <p:nvPr/>
          </p:nvSpPr>
          <p:spPr>
            <a:xfrm>
              <a:off x="6095880" y="5144400"/>
              <a:ext cx="360" cy="1088280"/>
            </a:xfrm>
            <a:custGeom>
              <a:avLst/>
              <a:gdLst/>
              <a:ahLst/>
              <a:rect l="l" t="t" r="r" b="b"/>
              <a:pathLst>
                <a:path w="21600" h="21600">
                  <a:moveTo>
                    <a:pt x="0" y="0"/>
                  </a:moveTo>
                  <a:lnTo>
                    <a:pt x="21600" y="21600"/>
                  </a:lnTo>
                </a:path>
              </a:pathLst>
            </a:custGeom>
            <a:noFill/>
            <a:ln w="9360">
              <a:solidFill>
                <a:srgbClr val="d3d3d5"/>
              </a:solidFill>
              <a:miter/>
            </a:ln>
          </p:spPr>
          <p:style>
            <a:lnRef idx="0"/>
            <a:fillRef idx="0"/>
            <a:effectRef idx="0"/>
            <a:fontRef idx="minor"/>
          </p:style>
        </p:sp>
      </p:grpSp>
      <p:sp>
        <p:nvSpPr>
          <p:cNvPr id="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body"/>
          </p:nvPr>
        </p:nvSpPr>
        <p:spPr>
          <a:xfrm>
            <a:off x="414000" y="1544760"/>
            <a:ext cx="5579640" cy="4546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43" name="CustomShape 2"/>
          <p:cNvSpPr/>
          <p:nvPr/>
        </p:nvSpPr>
        <p:spPr>
          <a:xfrm>
            <a:off x="9061560" y="6403320"/>
            <a:ext cx="2844360" cy="364680"/>
          </a:xfrm>
          <a:prstGeom prst="rect">
            <a:avLst/>
          </a:prstGeom>
          <a:noFill/>
          <a:ln>
            <a:noFill/>
          </a:ln>
        </p:spPr>
        <p:style>
          <a:lnRef idx="0"/>
          <a:fillRef idx="0"/>
          <a:effectRef idx="0"/>
          <a:fontRef idx="minor"/>
        </p:style>
        <p:txBody>
          <a:bodyPr anchor="ctr"/>
          <a:p>
            <a:fld id="{6504BBAA-11C1-4CBD-81AE-51E2691F965E}" type="slidenum">
              <a:rPr b="0" lang="en-GB" sz="1800" spc="-1" strike="noStrike">
                <a:latin typeface="Arial"/>
              </a:rPr>
              <a:t>&lt;number&gt;</a:t>
            </a:fld>
            <a:endParaRPr b="0" lang="en-GB" sz="1800" spc="-1" strike="noStrike">
              <a:latin typeface="Arial"/>
            </a:endParaRPr>
          </a:p>
        </p:txBody>
      </p:sp>
      <p:sp>
        <p:nvSpPr>
          <p:cNvPr id="44" name="PlaceHolder 3"/>
          <p:cNvSpPr>
            <a:spLocks noGrp="1"/>
          </p:cNvSpPr>
          <p:nvPr>
            <p:ph type="body"/>
          </p:nvPr>
        </p:nvSpPr>
        <p:spPr>
          <a:xfrm>
            <a:off x="6206400" y="1544760"/>
            <a:ext cx="5579640" cy="4546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45" name="CustomShape 4"/>
          <p:cNvSpPr/>
          <p:nvPr/>
        </p:nvSpPr>
        <p:spPr>
          <a:xfrm>
            <a:off x="6077880" y="1545480"/>
            <a:ext cx="45360" cy="4544640"/>
          </a:xfrm>
          <a:prstGeom prst="rect">
            <a:avLst/>
          </a:prstGeom>
          <a:solidFill>
            <a:srgbClr val="dadada"/>
          </a:solidFill>
          <a:ln>
            <a:noFill/>
          </a:ln>
        </p:spPr>
        <p:style>
          <a:lnRef idx="0"/>
          <a:fillRef idx="0"/>
          <a:effectRef idx="0"/>
          <a:fontRef idx="minor"/>
        </p:style>
      </p:sp>
      <p:sp>
        <p:nvSpPr>
          <p:cNvPr id="46" name="PlaceHolder 5"/>
          <p:cNvSpPr>
            <a:spLocks noGrp="1"/>
          </p:cNvSpPr>
          <p:nvPr>
            <p:ph type="title"/>
          </p:nvPr>
        </p:nvSpPr>
        <p:spPr>
          <a:xfrm>
            <a:off x="414000" y="124920"/>
            <a:ext cx="9125640" cy="115308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body"/>
          </p:nvPr>
        </p:nvSpPr>
        <p:spPr>
          <a:xfrm>
            <a:off x="414000" y="1544760"/>
            <a:ext cx="11404440" cy="45464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84" name="PlaceHolder 2"/>
          <p:cNvSpPr>
            <a:spLocks noGrp="1"/>
          </p:cNvSpPr>
          <p:nvPr>
            <p:ph type="title"/>
          </p:nvPr>
        </p:nvSpPr>
        <p:spPr>
          <a:xfrm>
            <a:off x="414000" y="124920"/>
            <a:ext cx="9125640" cy="115308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
        <p:nvSpPr>
          <p:cNvPr id="85" name="CustomShape 3"/>
          <p:cNvSpPr/>
          <p:nvPr/>
        </p:nvSpPr>
        <p:spPr>
          <a:xfrm>
            <a:off x="9061560" y="6403320"/>
            <a:ext cx="2844360" cy="364680"/>
          </a:xfrm>
          <a:prstGeom prst="rect">
            <a:avLst/>
          </a:prstGeom>
          <a:noFill/>
          <a:ln>
            <a:noFill/>
          </a:ln>
        </p:spPr>
        <p:style>
          <a:lnRef idx="0"/>
          <a:fillRef idx="0"/>
          <a:effectRef idx="0"/>
          <a:fontRef idx="minor"/>
        </p:style>
        <p:txBody>
          <a:bodyPr anchor="ctr"/>
          <a:p>
            <a:fld id="{DF69EBD8-6653-4E0A-A323-A1B54B30DD41}" type="slidenum">
              <a:rPr b="0" lang="en-GB" sz="1800" spc="-1" strike="noStrike">
                <a:latin typeface="Arial"/>
              </a:rPr>
              <a:t>&lt;number&gt;</a:t>
            </a:fld>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914400" y="1063440"/>
            <a:ext cx="10364040" cy="2555640"/>
          </a:xfrm>
          <a:prstGeom prst="rect">
            <a:avLst/>
          </a:prstGeom>
          <a:noFill/>
          <a:ln>
            <a:noFill/>
          </a:ln>
        </p:spPr>
        <p:txBody>
          <a:bodyPr anchor="b"/>
          <a:p>
            <a:pPr algn="ctr">
              <a:lnSpc>
                <a:spcPct val="100000"/>
              </a:lnSpc>
            </a:pPr>
            <a:r>
              <a:rPr b="0" lang="en-GB" sz="6000" spc="-1" strike="noStrike">
                <a:solidFill>
                  <a:srgbClr val="0d3d59"/>
                </a:solidFill>
                <a:latin typeface="Arial"/>
                <a:ea typeface="Arial"/>
              </a:rPr>
              <a:t>Aliases, Variables and Functions</a:t>
            </a:r>
            <a:endParaRPr b="0" lang="en-GB" sz="6000" spc="-1" strike="noStrike">
              <a:solidFill>
                <a:srgbClr val="000000"/>
              </a:solidFill>
              <a:latin typeface="Arial"/>
            </a:endParaRPr>
          </a:p>
        </p:txBody>
      </p:sp>
      <p:sp>
        <p:nvSpPr>
          <p:cNvPr id="129" name="TextShape 2"/>
          <p:cNvSpPr txBox="1"/>
          <p:nvPr/>
        </p:nvSpPr>
        <p:spPr>
          <a:xfrm>
            <a:off x="1038240" y="3886200"/>
            <a:ext cx="10240200" cy="438840"/>
          </a:xfrm>
          <a:prstGeom prst="rect">
            <a:avLst/>
          </a:prstGeom>
          <a:noFill/>
          <a:ln>
            <a:noFill/>
          </a:ln>
        </p:spPr>
        <p:txBody>
          <a:bodyPr/>
          <a:p>
            <a:pPr algn="ctr">
              <a:lnSpc>
                <a:spcPct val="100000"/>
              </a:lnSpc>
            </a:pPr>
            <a:r>
              <a:rPr b="0" lang="en-GB" sz="2000" spc="-1" strike="noStrike">
                <a:solidFill>
                  <a:srgbClr val="f5871f"/>
                </a:solidFill>
                <a:latin typeface="Arial"/>
                <a:ea typeface="Arial"/>
              </a:rPr>
              <a:t>YOU ARE IN CONTROL OF YOUR SESSION</a:t>
            </a:r>
            <a:endParaRPr b="0" lang="en-GB" sz="20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Environment for all </a:t>
            </a:r>
            <a:r>
              <a:rPr b="1" i="1" lang="en-GB" sz="1800" spc="-1" strike="noStrike">
                <a:solidFill>
                  <a:srgbClr val="565759"/>
                </a:solidFill>
                <a:latin typeface="Arial"/>
                <a:ea typeface="Arial"/>
              </a:rPr>
              <a:t>interactive</a:t>
            </a:r>
            <a:r>
              <a:rPr b="0" lang="en-GB" sz="1800" spc="-1" strike="noStrike">
                <a:solidFill>
                  <a:srgbClr val="565759"/>
                </a:solidFill>
                <a:latin typeface="Arial"/>
                <a:ea typeface="Arial"/>
              </a:rPr>
              <a:t> Bash </a:t>
            </a:r>
            <a:r>
              <a:rPr b="1" i="1" lang="en-GB" sz="1800" spc="-1" strike="noStrike">
                <a:solidFill>
                  <a:srgbClr val="565759"/>
                </a:solidFill>
                <a:latin typeface="Arial"/>
                <a:ea typeface="Arial"/>
              </a:rPr>
              <a:t>login</a:t>
            </a:r>
            <a:r>
              <a:rPr b="0" lang="en-GB" sz="1800" spc="-1" strike="noStrike">
                <a:solidFill>
                  <a:srgbClr val="565759"/>
                </a:solidFill>
                <a:latin typeface="Arial"/>
                <a:ea typeface="Arial"/>
              </a:rPr>
              <a:t> shells initialised at start-up</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First system configuration is loaded</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Then user own files are loaded</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560">
              <a:lnSpc>
                <a:spcPct val="100000"/>
              </a:lnSpc>
              <a:spcBef>
                <a:spcPts val="2001"/>
              </a:spcBef>
            </a:pPr>
            <a:endParaRPr b="0" lang="en-GB" sz="1800" spc="-1" strike="noStrike">
              <a:solidFill>
                <a:srgbClr val="000000"/>
              </a:solidFill>
              <a:latin typeface="Arial"/>
            </a:endParaRPr>
          </a:p>
          <a:p>
            <a:pPr marL="45720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On exit, </a:t>
            </a:r>
            <a:r>
              <a:rPr b="1" lang="en-GB" sz="1800" spc="-1" strike="noStrike">
                <a:solidFill>
                  <a:srgbClr val="0000c8"/>
                </a:solidFill>
                <a:latin typeface="Arial"/>
                <a:ea typeface="Arial"/>
              </a:rPr>
              <a:t>~/.bash_logout </a:t>
            </a:r>
            <a:r>
              <a:rPr b="0" lang="en-GB" sz="1800" spc="-1" strike="noStrike">
                <a:solidFill>
                  <a:srgbClr val="565759"/>
                </a:solidFill>
                <a:latin typeface="Arial"/>
                <a:ea typeface="Arial"/>
              </a:rPr>
              <a:t>is run (if exists)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Used to tidy up files or perform other house-keeping tasks</a:t>
            </a:r>
            <a:endParaRPr b="0" lang="en-GB" sz="1800" spc="-1" strike="noStrike">
              <a:solidFill>
                <a:srgbClr val="000000"/>
              </a:solidFill>
              <a:latin typeface="Arial"/>
            </a:endParaRPr>
          </a:p>
        </p:txBody>
      </p:sp>
      <p:sp>
        <p:nvSpPr>
          <p:cNvPr id="172"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Start-up files for login Bash shells</a:t>
            </a:r>
            <a:endParaRPr b="0" lang="en-GB" sz="3600" spc="-1" strike="noStrike">
              <a:solidFill>
                <a:srgbClr val="000000"/>
              </a:solidFill>
              <a:latin typeface="Arial"/>
            </a:endParaRPr>
          </a:p>
        </p:txBody>
      </p:sp>
      <p:sp>
        <p:nvSpPr>
          <p:cNvPr id="173" name="CustomShape 3"/>
          <p:cNvSpPr/>
          <p:nvPr/>
        </p:nvSpPr>
        <p:spPr>
          <a:xfrm>
            <a:off x="1133280" y="3189240"/>
            <a:ext cx="2021040" cy="1271160"/>
          </a:xfrm>
          <a:prstGeom prst="ellipse">
            <a:avLst/>
          </a:prstGeom>
          <a:gradFill rotWithShape="0">
            <a:gsLst>
              <a:gs pos="0">
                <a:srgbClr val="ffffff"/>
              </a:gs>
              <a:gs pos="100000">
                <a:srgbClr val="eeefd7"/>
              </a:gs>
            </a:gsLst>
            <a:path path="circle"/>
          </a:gradFill>
          <a:ln w="9360">
            <a:solidFill>
              <a:srgbClr val="808080"/>
            </a:solidFill>
            <a:round/>
          </a:ln>
          <a:effectLst>
            <a:outerShdw dist="35638" dir="2700000">
              <a:srgbClr val="adadad"/>
            </a:outerShdw>
          </a:effectLst>
        </p:spPr>
        <p:style>
          <a:lnRef idx="0"/>
          <a:fillRef idx="0"/>
          <a:effectRef idx="0"/>
          <a:fontRef idx="minor"/>
        </p:style>
        <p:txBody>
          <a:bodyPr anchor="ctr"/>
          <a:p>
            <a:pPr algn="ctr">
              <a:lnSpc>
                <a:spcPct val="100000"/>
              </a:lnSpc>
            </a:pPr>
            <a:r>
              <a:rPr b="1" lang="en-GB" sz="2000" spc="-1" strike="noStrike">
                <a:solidFill>
                  <a:srgbClr val="3333cc"/>
                </a:solidFill>
                <a:latin typeface="Quattrocento Sans"/>
                <a:ea typeface="Quattrocento Sans"/>
              </a:rPr>
              <a:t>login</a:t>
            </a:r>
            <a:br/>
            <a:r>
              <a:rPr b="1" lang="en-GB" sz="2000" spc="-1" strike="noStrike">
                <a:solidFill>
                  <a:srgbClr val="3333cc"/>
                </a:solidFill>
                <a:latin typeface="Quattrocento Sans"/>
                <a:ea typeface="Quattrocento Sans"/>
              </a:rPr>
              <a:t>bash</a:t>
            </a:r>
            <a:endParaRPr b="0" lang="en-GB" sz="2000" spc="-1" strike="noStrike">
              <a:latin typeface="Arial"/>
            </a:endParaRPr>
          </a:p>
        </p:txBody>
      </p:sp>
      <p:sp>
        <p:nvSpPr>
          <p:cNvPr id="174" name="CustomShape 4"/>
          <p:cNvSpPr/>
          <p:nvPr/>
        </p:nvSpPr>
        <p:spPr>
          <a:xfrm rot="10800000">
            <a:off x="4134600" y="3312720"/>
            <a:ext cx="774360" cy="360"/>
          </a:xfrm>
          <a:custGeom>
            <a:avLst/>
            <a:gdLst/>
            <a:ahLst/>
            <a:rect l="l" t="t" r="r" b="b"/>
            <a:pathLst>
              <a:path w="21600" h="21600">
                <a:moveTo>
                  <a:pt x="0" y="0"/>
                </a:moveTo>
                <a:lnTo>
                  <a:pt x="21600" y="21600"/>
                </a:lnTo>
              </a:path>
            </a:pathLst>
          </a:custGeom>
          <a:noFill/>
          <a:ln w="28440">
            <a:solidFill>
              <a:srgbClr val="118f20"/>
            </a:solidFill>
            <a:miter/>
            <a:tailEnd len="med" type="triangle" w="med"/>
          </a:ln>
        </p:spPr>
        <p:style>
          <a:lnRef idx="0"/>
          <a:fillRef idx="0"/>
          <a:effectRef idx="0"/>
          <a:fontRef idx="minor"/>
        </p:style>
      </p:sp>
      <p:sp>
        <p:nvSpPr>
          <p:cNvPr id="175" name="CustomShape 5"/>
          <p:cNvSpPr/>
          <p:nvPr/>
        </p:nvSpPr>
        <p:spPr>
          <a:xfrm>
            <a:off x="4134600" y="4178160"/>
            <a:ext cx="2704680" cy="401760"/>
          </a:xfrm>
          <a:prstGeom prst="rect">
            <a:avLst/>
          </a:prstGeom>
          <a:noFill/>
          <a:ln>
            <a:noFill/>
          </a:ln>
        </p:spPr>
        <p:style>
          <a:lnRef idx="0"/>
          <a:fillRef idx="0"/>
          <a:effectRef idx="0"/>
          <a:fontRef idx="minor"/>
        </p:style>
        <p:txBody>
          <a:bodyPr lIns="90000" rIns="90000" tIns="46800" bIns="46800"/>
          <a:p>
            <a:pPr>
              <a:lnSpc>
                <a:spcPct val="100000"/>
              </a:lnSpc>
            </a:pPr>
            <a:r>
              <a:rPr b="1" lang="en-GB" sz="2000" spc="-1" strike="noStrike">
                <a:solidFill>
                  <a:srgbClr val="3333cc"/>
                </a:solidFill>
                <a:latin typeface="Quattrocento Sans"/>
                <a:ea typeface="Quattrocento Sans"/>
              </a:rPr>
              <a:t>~/.bash_profile</a:t>
            </a:r>
            <a:endParaRPr b="0" lang="en-GB" sz="2000" spc="-1" strike="noStrike">
              <a:latin typeface="Arial"/>
            </a:endParaRPr>
          </a:p>
        </p:txBody>
      </p:sp>
      <p:sp>
        <p:nvSpPr>
          <p:cNvPr id="176" name="CustomShape 6"/>
          <p:cNvSpPr/>
          <p:nvPr/>
        </p:nvSpPr>
        <p:spPr>
          <a:xfrm>
            <a:off x="4215240" y="3089160"/>
            <a:ext cx="2607480" cy="401760"/>
          </a:xfrm>
          <a:prstGeom prst="rect">
            <a:avLst/>
          </a:prstGeom>
          <a:noFill/>
          <a:ln>
            <a:noFill/>
          </a:ln>
        </p:spPr>
        <p:style>
          <a:lnRef idx="0"/>
          <a:fillRef idx="0"/>
          <a:effectRef idx="0"/>
          <a:fontRef idx="minor"/>
        </p:style>
        <p:txBody>
          <a:bodyPr lIns="90000" rIns="90000" tIns="46800" bIns="46800"/>
          <a:p>
            <a:pPr>
              <a:lnSpc>
                <a:spcPct val="100000"/>
              </a:lnSpc>
            </a:pPr>
            <a:r>
              <a:rPr b="1" lang="en-GB" sz="1800" spc="-1" strike="noStrike">
                <a:solidFill>
                  <a:srgbClr val="3333cc"/>
                </a:solidFill>
                <a:latin typeface="Quattrocento Sans"/>
                <a:ea typeface="Quattrocento Sans"/>
              </a:rPr>
              <a:t>/</a:t>
            </a:r>
            <a:r>
              <a:rPr b="1" lang="en-GB" sz="2000" spc="-1" strike="noStrike">
                <a:solidFill>
                  <a:srgbClr val="3333cc"/>
                </a:solidFill>
                <a:latin typeface="Quattrocento Sans"/>
                <a:ea typeface="Quattrocento Sans"/>
              </a:rPr>
              <a:t>etc/profile</a:t>
            </a:r>
            <a:endParaRPr b="0" lang="en-GB" sz="2000" spc="-1" strike="noStrike">
              <a:latin typeface="Arial"/>
            </a:endParaRPr>
          </a:p>
        </p:txBody>
      </p:sp>
      <p:sp>
        <p:nvSpPr>
          <p:cNvPr id="177" name="CustomShape 7"/>
          <p:cNvSpPr/>
          <p:nvPr/>
        </p:nvSpPr>
        <p:spPr>
          <a:xfrm rot="10800000">
            <a:off x="4124160" y="3673080"/>
            <a:ext cx="774360" cy="360"/>
          </a:xfrm>
          <a:custGeom>
            <a:avLst/>
            <a:gdLst/>
            <a:ahLst/>
            <a:rect l="l" t="t" r="r" b="b"/>
            <a:pathLst>
              <a:path w="21600" h="21600">
                <a:moveTo>
                  <a:pt x="0" y="0"/>
                </a:moveTo>
                <a:lnTo>
                  <a:pt x="21600" y="21600"/>
                </a:lnTo>
              </a:path>
            </a:pathLst>
          </a:custGeom>
          <a:noFill/>
          <a:ln w="28440">
            <a:solidFill>
              <a:srgbClr val="118f20"/>
            </a:solidFill>
            <a:miter/>
            <a:tailEnd len="med" type="triangle" w="med"/>
          </a:ln>
        </p:spPr>
        <p:style>
          <a:lnRef idx="0"/>
          <a:fillRef idx="0"/>
          <a:effectRef idx="0"/>
          <a:fontRef idx="minor"/>
        </p:style>
      </p:sp>
      <p:sp>
        <p:nvSpPr>
          <p:cNvPr id="178" name="CustomShape 8"/>
          <p:cNvSpPr/>
          <p:nvPr/>
        </p:nvSpPr>
        <p:spPr>
          <a:xfrm>
            <a:off x="4134600" y="3830400"/>
            <a:ext cx="2704680" cy="401760"/>
          </a:xfrm>
          <a:prstGeom prst="rect">
            <a:avLst/>
          </a:prstGeom>
          <a:noFill/>
          <a:ln>
            <a:noFill/>
          </a:ln>
        </p:spPr>
        <p:style>
          <a:lnRef idx="0"/>
          <a:fillRef idx="0"/>
          <a:effectRef idx="0"/>
          <a:fontRef idx="minor"/>
        </p:style>
        <p:txBody>
          <a:bodyPr lIns="90000" rIns="90000" tIns="46800" bIns="46800"/>
          <a:p>
            <a:pPr>
              <a:lnSpc>
                <a:spcPct val="100000"/>
              </a:lnSpc>
            </a:pPr>
            <a:r>
              <a:rPr b="1" lang="en-GB" sz="2000" spc="-1" strike="noStrike">
                <a:solidFill>
                  <a:srgbClr val="3333cc"/>
                </a:solidFill>
                <a:latin typeface="Quattrocento Sans"/>
                <a:ea typeface="Quattrocento Sans"/>
              </a:rPr>
              <a:t>~/.bashrc</a:t>
            </a:r>
            <a:endParaRPr b="0" lang="en-GB" sz="2000" spc="-1" strike="noStrike">
              <a:latin typeface="Arial"/>
            </a:endParaRPr>
          </a:p>
        </p:txBody>
      </p:sp>
      <p:sp>
        <p:nvSpPr>
          <p:cNvPr id="179" name="CustomShape 9"/>
          <p:cNvSpPr/>
          <p:nvPr/>
        </p:nvSpPr>
        <p:spPr>
          <a:xfrm>
            <a:off x="4213080" y="3473280"/>
            <a:ext cx="2704680" cy="401760"/>
          </a:xfrm>
          <a:prstGeom prst="rect">
            <a:avLst/>
          </a:prstGeom>
          <a:noFill/>
          <a:ln>
            <a:noFill/>
          </a:ln>
        </p:spPr>
        <p:style>
          <a:lnRef idx="0"/>
          <a:fillRef idx="0"/>
          <a:effectRef idx="0"/>
          <a:fontRef idx="minor"/>
        </p:style>
        <p:txBody>
          <a:bodyPr lIns="90000" rIns="90000" tIns="46800" bIns="46800"/>
          <a:p>
            <a:pPr>
              <a:lnSpc>
                <a:spcPct val="100000"/>
              </a:lnSpc>
            </a:pPr>
            <a:r>
              <a:rPr b="1" lang="en-GB" sz="2000" spc="-1" strike="noStrike">
                <a:solidFill>
                  <a:srgbClr val="3333cc"/>
                </a:solidFill>
                <a:latin typeface="Quattrocento Sans"/>
                <a:ea typeface="Quattrocento Sans"/>
              </a:rPr>
              <a:t>/etc/bashrc</a:t>
            </a:r>
            <a:endParaRPr b="0" lang="en-GB" sz="2000" spc="-1" strike="noStrike">
              <a:latin typeface="Arial"/>
            </a:endParaRPr>
          </a:p>
        </p:txBody>
      </p:sp>
      <p:sp>
        <p:nvSpPr>
          <p:cNvPr id="180" name="CustomShape 10"/>
          <p:cNvSpPr/>
          <p:nvPr/>
        </p:nvSpPr>
        <p:spPr>
          <a:xfrm rot="10800000">
            <a:off x="4134600" y="4033440"/>
            <a:ext cx="774360" cy="360"/>
          </a:xfrm>
          <a:custGeom>
            <a:avLst/>
            <a:gdLst/>
            <a:ahLst/>
            <a:rect l="l" t="t" r="r" b="b"/>
            <a:pathLst>
              <a:path w="21600" h="21600">
                <a:moveTo>
                  <a:pt x="0" y="0"/>
                </a:moveTo>
                <a:lnTo>
                  <a:pt x="21600" y="21600"/>
                </a:lnTo>
              </a:path>
            </a:pathLst>
          </a:custGeom>
          <a:noFill/>
          <a:ln w="28440">
            <a:solidFill>
              <a:srgbClr val="118f20"/>
            </a:solidFill>
            <a:miter/>
            <a:tailEnd len="med" type="triangle" w="med"/>
          </a:ln>
        </p:spPr>
        <p:style>
          <a:lnRef idx="0"/>
          <a:fillRef idx="0"/>
          <a:effectRef idx="0"/>
          <a:fontRef idx="minor"/>
        </p:style>
      </p:sp>
      <p:sp>
        <p:nvSpPr>
          <p:cNvPr id="181" name="CustomShape 11"/>
          <p:cNvSpPr/>
          <p:nvPr/>
        </p:nvSpPr>
        <p:spPr>
          <a:xfrm rot="10800000">
            <a:off x="4134600" y="4394160"/>
            <a:ext cx="774360" cy="360"/>
          </a:xfrm>
          <a:custGeom>
            <a:avLst/>
            <a:gdLst/>
            <a:ahLst/>
            <a:rect l="l" t="t" r="r" b="b"/>
            <a:pathLst>
              <a:path w="21600" h="21600">
                <a:moveTo>
                  <a:pt x="0" y="0"/>
                </a:moveTo>
                <a:lnTo>
                  <a:pt x="21600" y="21600"/>
                </a:lnTo>
              </a:path>
            </a:pathLst>
          </a:custGeom>
          <a:noFill/>
          <a:ln w="28440">
            <a:solidFill>
              <a:srgbClr val="118f20"/>
            </a:solidFill>
            <a:miter/>
            <a:tailEnd len="med" type="triangle" w="med"/>
          </a:ln>
        </p:spPr>
        <p:style>
          <a:lnRef idx="0"/>
          <a:fillRef idx="0"/>
          <a:effectRef idx="0"/>
          <a:fontRef idx="minor"/>
        </p:style>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Shell maintains set of definitions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To control the session and provide environment to sub-shells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Variables, aliases and functions are part of shell environment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Definitions created at the command line go when you log out</a:t>
            </a:r>
            <a:endParaRPr b="0" lang="en-GB" sz="1800" spc="-1" strike="noStrike">
              <a:solidFill>
                <a:srgbClr val="000000"/>
              </a:solidFill>
              <a:latin typeface="Arial"/>
            </a:endParaRPr>
          </a:p>
          <a:p>
            <a:pPr marL="457200">
              <a:lnSpc>
                <a:spcPct val="100000"/>
              </a:lnSpc>
              <a:spcBef>
                <a:spcPts val="2001"/>
              </a:spcBef>
            </a:pP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p:txBody>
      </p:sp>
      <p:sp>
        <p:nvSpPr>
          <p:cNvPr id="183"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Summary</a:t>
            </a:r>
            <a:endParaRPr b="0" lang="en-GB" sz="3600" spc="-1" strike="noStrike">
              <a:solidFill>
                <a:srgbClr val="000000"/>
              </a:solid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14000" y="1544760"/>
            <a:ext cx="11404440" cy="4546440"/>
          </a:xfrm>
          <a:prstGeom prst="rect">
            <a:avLst/>
          </a:prstGeom>
          <a:noFill/>
          <a:ln>
            <a:noFill/>
          </a:ln>
        </p:spPr>
        <p:txBody>
          <a:bodyPr/>
          <a:p>
            <a:endParaRPr b="0" lang="en-GB" sz="1400" spc="-1" strike="noStrike">
              <a:solidFill>
                <a:srgbClr val="000000"/>
              </a:solidFill>
              <a:latin typeface="Arial"/>
            </a:endParaRPr>
          </a:p>
        </p:txBody>
      </p:sp>
      <p:sp>
        <p:nvSpPr>
          <p:cNvPr id="185"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Glossary (1)</a:t>
            </a:r>
            <a:endParaRPr b="0" lang="en-GB" sz="3600" spc="-1" strike="noStrike">
              <a:solidFill>
                <a:srgbClr val="000000"/>
              </a:solidFill>
              <a:latin typeface="Arial"/>
            </a:endParaRPr>
          </a:p>
        </p:txBody>
      </p:sp>
      <p:graphicFrame>
        <p:nvGraphicFramePr>
          <p:cNvPr id="186" name="Table 3"/>
          <p:cNvGraphicFramePr/>
          <p:nvPr/>
        </p:nvGraphicFramePr>
        <p:xfrm>
          <a:off x="427680" y="1460520"/>
          <a:ext cx="11399760" cy="4388040"/>
        </p:xfrm>
        <a:graphic>
          <a:graphicData uri="http://schemas.openxmlformats.org/drawingml/2006/table">
            <a:tbl>
              <a:tblPr/>
              <a:tblGrid>
                <a:gridCol w="2261880"/>
                <a:gridCol w="9138240"/>
              </a:tblGrid>
              <a:tr h="398880">
                <a:tc>
                  <a:txBody>
                    <a:bodyPr lIns="121680" rIns="121680"/>
                    <a:p>
                      <a:pPr>
                        <a:lnSpc>
                          <a:spcPct val="120000"/>
                        </a:lnSpc>
                      </a:pPr>
                      <a:r>
                        <a:rPr b="1" lang="en-GB" sz="1800" spc="-1" strike="noStrike">
                          <a:solidFill>
                            <a:srgbClr val="134183"/>
                          </a:solidFill>
                          <a:latin typeface="Arial"/>
                          <a:ea typeface="Arial"/>
                        </a:rPr>
                        <a:t>entity</a:t>
                      </a:r>
                      <a:endParaRPr b="0" lang="en-GB" sz="1800" spc="-1" strike="noStrike">
                        <a:latin typeface="Arial"/>
                      </a:endParaRPr>
                    </a:p>
                  </a:txBody>
                  <a:tcPr marL="121680" marR="121680">
                    <a:lnL w="28080">
                      <a:solidFill>
                        <a:srgbClr val="565759"/>
                      </a:solidFill>
                    </a:lnL>
                    <a:lnR w="12240">
                      <a:solidFill>
                        <a:srgbClr val="565759"/>
                      </a:solidFill>
                    </a:lnR>
                    <a:lnT w="28080">
                      <a:solidFill>
                        <a:srgbClr val="565759"/>
                      </a:solidFill>
                    </a:lnT>
                    <a:lnB w="12240">
                      <a:solidFill>
                        <a:srgbClr val="565759"/>
                      </a:solidFill>
                    </a:lnB>
                    <a:solidFill>
                      <a:srgbClr val="ced5ea"/>
                    </a:solidFill>
                  </a:tcPr>
                </a:tc>
                <a:tc>
                  <a:txBody>
                    <a:bodyPr lIns="121680" rIns="121680"/>
                    <a:p>
                      <a:pPr>
                        <a:lnSpc>
                          <a:spcPct val="120000"/>
                        </a:lnSpc>
                      </a:pPr>
                      <a:r>
                        <a:rPr b="1" lang="en-GB" sz="1800" spc="-1" strike="noStrike">
                          <a:solidFill>
                            <a:srgbClr val="134183"/>
                          </a:solidFill>
                          <a:latin typeface="Arial"/>
                          <a:ea typeface="Arial"/>
                        </a:rPr>
                        <a:t>meaning</a:t>
                      </a:r>
                      <a:endParaRPr b="0" lang="en-GB" sz="1800" spc="-1" strike="noStrike">
                        <a:latin typeface="Arial"/>
                      </a:endParaRPr>
                    </a:p>
                  </a:txBody>
                  <a:tcPr marL="121680" marR="121680">
                    <a:lnL w="12240">
                      <a:solidFill>
                        <a:srgbClr val="565759"/>
                      </a:solidFill>
                    </a:lnL>
                    <a:lnR w="12240">
                      <a:solidFill>
                        <a:srgbClr val="565759"/>
                      </a:solidFill>
                    </a:lnR>
                    <a:lnT w="28080">
                      <a:solidFill>
                        <a:srgbClr val="565759"/>
                      </a:solidFill>
                    </a:lnT>
                    <a:lnB w="12240">
                      <a:solidFill>
                        <a:srgbClr val="565759"/>
                      </a:solidFill>
                    </a:lnB>
                    <a:solidFill>
                      <a:srgbClr val="ced5ea"/>
                    </a:solidFill>
                  </a:tcPr>
                </a:tc>
              </a:tr>
              <a:tr h="571320">
                <a:tc>
                  <a:txBody>
                    <a:bodyPr lIns="121680" rIns="121680"/>
                    <a:p>
                      <a:pPr>
                        <a:lnSpc>
                          <a:spcPct val="120000"/>
                        </a:lnSpc>
                      </a:pPr>
                      <a:r>
                        <a:rPr b="1" lang="en-GB" sz="1400" spc="-1" strike="noStrike">
                          <a:solidFill>
                            <a:srgbClr val="134183"/>
                          </a:solidFill>
                          <a:latin typeface="Arial"/>
                          <a:ea typeface="Arial"/>
                        </a:rPr>
                        <a:t>shell environment</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a set of definitions (variables, aliases and functions) describing the behaviour of the shell during its start-up and the resulting session</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variables</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placeholders for the information used by programs, to control their configuration and behaviour</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export (builtin)</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list  (or mark) variables passed to child processes (also declare -x)</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aliases</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a synonym for an existing command</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alias(builtin)</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lists aliases, defined in the current process, or define new ones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unalias(builtin)</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remove alias definition from the current process space</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1" lang="en-GB" sz="1400" spc="-1" strike="noStrike">
                          <a:solidFill>
                            <a:srgbClr val="134183"/>
                          </a:solidFill>
                          <a:latin typeface="Arial"/>
                          <a:ea typeface="Arial"/>
                        </a:rPr>
                        <a:t>functions</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batch programs stored in memory rather than file on disk</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571320">
                <a:tc>
                  <a:txBody>
                    <a:bodyPr lIns="121680" rIns="121680"/>
                    <a:p>
                      <a:pPr>
                        <a:lnSpc>
                          <a:spcPct val="120000"/>
                        </a:lnSpc>
                      </a:pPr>
                      <a:r>
                        <a:rPr b="1" lang="en-GB" sz="1400" spc="-1" strike="noStrike">
                          <a:solidFill>
                            <a:srgbClr val="134183"/>
                          </a:solidFill>
                          <a:latin typeface="Arial"/>
                          <a:ea typeface="Arial"/>
                        </a:rPr>
                        <a:t>localisation variables</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set of variables defining the localisation dependent behaviour, such as formatting of numbers, date, collation sequences, etc</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428760">
                <a:tc>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428760">
                <a:tc>
                  <a:tcPr marL="121680" marR="121680">
                    <a:lnL w="28080">
                      <a:solidFill>
                        <a:srgbClr val="565759"/>
                      </a:solidFill>
                    </a:lnL>
                    <a:lnR w="12240">
                      <a:solidFill>
                        <a:srgbClr val="565759"/>
                      </a:solidFill>
                    </a:lnR>
                    <a:lnT w="12240">
                      <a:solidFill>
                        <a:srgbClr val="565759"/>
                      </a:solidFill>
                    </a:lnT>
                    <a:lnB w="28080">
                      <a:solidFill>
                        <a:srgbClr val="565759"/>
                      </a:solidFill>
                    </a:lnB>
                    <a:noFill/>
                  </a:tcPr>
                </a:tc>
                <a:tc>
                  <a:tcPr marL="121680" marR="121680">
                    <a:lnL w="12240">
                      <a:solidFill>
                        <a:srgbClr val="565759"/>
                      </a:solidFill>
                    </a:lnL>
                    <a:lnR w="12240">
                      <a:solidFill>
                        <a:srgbClr val="565759"/>
                      </a:solidFill>
                    </a:lnR>
                    <a:lnT w="12240">
                      <a:solidFill>
                        <a:srgbClr val="565759"/>
                      </a:solidFill>
                    </a:lnT>
                    <a:lnB w="28080">
                      <a:solidFill>
                        <a:srgbClr val="565759"/>
                      </a:solidFill>
                    </a:lnB>
                    <a:noFill/>
                  </a:tcPr>
                </a:tc>
              </a:tr>
            </a:tbl>
          </a:graphicData>
        </a:graphic>
      </p:graphicFrame>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414000" y="1544760"/>
            <a:ext cx="11404440" cy="4546440"/>
          </a:xfrm>
          <a:prstGeom prst="rect">
            <a:avLst/>
          </a:prstGeom>
          <a:noFill/>
          <a:ln>
            <a:noFill/>
          </a:ln>
        </p:spPr>
        <p:txBody>
          <a:bodyPr/>
          <a:p>
            <a:endParaRPr b="0" lang="en-GB" sz="1400" spc="-1" strike="noStrike">
              <a:solidFill>
                <a:srgbClr val="000000"/>
              </a:solidFill>
              <a:latin typeface="Arial"/>
            </a:endParaRPr>
          </a:p>
        </p:txBody>
      </p:sp>
      <p:sp>
        <p:nvSpPr>
          <p:cNvPr id="188"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Glossary (2)</a:t>
            </a:r>
            <a:endParaRPr b="0" lang="en-GB" sz="3600" spc="-1" strike="noStrike">
              <a:solidFill>
                <a:srgbClr val="000000"/>
              </a:solidFill>
              <a:latin typeface="Arial"/>
            </a:endParaRPr>
          </a:p>
        </p:txBody>
      </p:sp>
      <p:graphicFrame>
        <p:nvGraphicFramePr>
          <p:cNvPr id="189" name="Table 3"/>
          <p:cNvGraphicFramePr/>
          <p:nvPr/>
        </p:nvGraphicFramePr>
        <p:xfrm>
          <a:off x="415800" y="1424880"/>
          <a:ext cx="11399760" cy="3862080"/>
        </p:xfrm>
        <a:graphic>
          <a:graphicData uri="http://schemas.openxmlformats.org/drawingml/2006/table">
            <a:tbl>
              <a:tblPr/>
              <a:tblGrid>
                <a:gridCol w="2231640"/>
                <a:gridCol w="9168480"/>
              </a:tblGrid>
              <a:tr h="398880">
                <a:tc>
                  <a:txBody>
                    <a:bodyPr lIns="121680" rIns="121680"/>
                    <a:p>
                      <a:pPr>
                        <a:lnSpc>
                          <a:spcPct val="120000"/>
                        </a:lnSpc>
                      </a:pPr>
                      <a:r>
                        <a:rPr b="1" lang="en-GB" sz="1800" spc="-1" strike="noStrike">
                          <a:solidFill>
                            <a:srgbClr val="134183"/>
                          </a:solidFill>
                          <a:latin typeface="Arial"/>
                          <a:ea typeface="Arial"/>
                        </a:rPr>
                        <a:t>entity</a:t>
                      </a:r>
                      <a:endParaRPr b="0" lang="en-GB" sz="1800" spc="-1" strike="noStrike">
                        <a:latin typeface="Arial"/>
                      </a:endParaRPr>
                    </a:p>
                  </a:txBody>
                  <a:tcPr marL="121680" marR="121680">
                    <a:lnL w="28080">
                      <a:solidFill>
                        <a:srgbClr val="565759"/>
                      </a:solidFill>
                    </a:lnL>
                    <a:lnR w="12240">
                      <a:solidFill>
                        <a:srgbClr val="565759"/>
                      </a:solidFill>
                    </a:lnR>
                    <a:lnT w="28080">
                      <a:solidFill>
                        <a:srgbClr val="565759"/>
                      </a:solidFill>
                    </a:lnT>
                    <a:lnB w="12240">
                      <a:solidFill>
                        <a:srgbClr val="565759"/>
                      </a:solidFill>
                    </a:lnB>
                    <a:solidFill>
                      <a:srgbClr val="ced5ea"/>
                    </a:solidFill>
                  </a:tcPr>
                </a:tc>
                <a:tc>
                  <a:txBody>
                    <a:bodyPr lIns="121680" rIns="121680"/>
                    <a:p>
                      <a:pPr>
                        <a:lnSpc>
                          <a:spcPct val="120000"/>
                        </a:lnSpc>
                      </a:pPr>
                      <a:r>
                        <a:rPr b="1" lang="en-GB" sz="1800" spc="-1" strike="noStrike">
                          <a:solidFill>
                            <a:srgbClr val="134183"/>
                          </a:solidFill>
                          <a:latin typeface="Arial"/>
                          <a:ea typeface="Arial"/>
                        </a:rPr>
                        <a:t>meaning</a:t>
                      </a:r>
                      <a:endParaRPr b="0" lang="en-GB" sz="1800" spc="-1" strike="noStrike">
                        <a:latin typeface="Arial"/>
                      </a:endParaRPr>
                    </a:p>
                  </a:txBody>
                  <a:tcPr marL="121680" marR="121680">
                    <a:lnL w="12240">
                      <a:solidFill>
                        <a:srgbClr val="565759"/>
                      </a:solidFill>
                    </a:lnL>
                    <a:lnR w="12240">
                      <a:solidFill>
                        <a:srgbClr val="565759"/>
                      </a:solidFill>
                    </a:lnR>
                    <a:lnT w="28080">
                      <a:solidFill>
                        <a:srgbClr val="565759"/>
                      </a:solidFill>
                    </a:lnT>
                    <a:lnB w="12240">
                      <a:solidFill>
                        <a:srgbClr val="565759"/>
                      </a:solidFill>
                    </a:lnB>
                    <a:solidFill>
                      <a:srgbClr val="ced5ea"/>
                    </a:solidFill>
                  </a:tcPr>
                </a:tc>
              </a:tr>
              <a:tr h="331560">
                <a:tc>
                  <a:txBody>
                    <a:bodyPr lIns="121680" rIns="121680"/>
                    <a:p>
                      <a:pPr>
                        <a:lnSpc>
                          <a:spcPct val="120000"/>
                        </a:lnSpc>
                      </a:pPr>
                      <a:r>
                        <a:rPr b="0" lang="en-GB" sz="1400" spc="-1" strike="noStrike">
                          <a:solidFill>
                            <a:srgbClr val="0000c8"/>
                          </a:solidFill>
                          <a:latin typeface="Arial"/>
                          <a:ea typeface="Arial"/>
                        </a:rPr>
                        <a:t>set (builtin)</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display current definitions; set -o to toggle shell options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shopt (builtin)</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optional bash settings (bash specific)</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/etc/profile</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system-wide login shell start-up file</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571320">
                <a:tc>
                  <a:txBody>
                    <a:bodyPr lIns="121680" rIns="121680"/>
                    <a:p>
                      <a:pPr>
                        <a:lnSpc>
                          <a:spcPct val="120000"/>
                        </a:lnSpc>
                      </a:pPr>
                      <a:r>
                        <a:rPr b="0" lang="en-GB" sz="1400" spc="-1" strike="noStrike">
                          <a:solidFill>
                            <a:srgbClr val="0000c8"/>
                          </a:solidFill>
                          <a:latin typeface="Arial"/>
                          <a:ea typeface="Arial"/>
                        </a:rPr>
                        <a:t>/etc/bashrc</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system-wide login and non-login shell start-up file; never called directly, instead must be sourced by other start-up scripts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571320">
                <a:tc>
                  <a:txBody>
                    <a:bodyPr lIns="121680" rIns="121680"/>
                    <a:p>
                      <a:pPr>
                        <a:lnSpc>
                          <a:spcPct val="120000"/>
                        </a:lnSpc>
                      </a:pPr>
                      <a:r>
                        <a:rPr b="0" lang="en-GB" sz="1400" spc="-1" strike="noStrike">
                          <a:solidFill>
                            <a:srgbClr val="0000c8"/>
                          </a:solidFill>
                          <a:latin typeface="Arial"/>
                          <a:ea typeface="Arial"/>
                        </a:rPr>
                        <a:t>~/.bashrc</a:t>
                      </a:r>
                      <a:br/>
                      <a:r>
                        <a:rPr b="0" lang="en-GB" sz="1400" spc="-1" strike="noStrike">
                          <a:solidFill>
                            <a:srgbClr val="0000c8"/>
                          </a:solidFill>
                          <a:latin typeface="Arial"/>
                          <a:ea typeface="Arial"/>
                        </a:rPr>
                        <a:t>~/.bash_profile</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user specific configuration files for login shells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~/.bash_login</a:t>
                      </a:r>
                      <a:r>
                        <a:rPr b="1" lang="en-GB" sz="1400" spc="-1" strike="noStrike">
                          <a:solidFill>
                            <a:srgbClr val="134183"/>
                          </a:solidFill>
                          <a:latin typeface="Arial"/>
                          <a:ea typeface="Arial"/>
                        </a:rPr>
                        <a:t> </a:t>
                      </a:r>
                      <a:r>
                        <a:rPr b="0" lang="en-GB" sz="1400" spc="-1" strike="noStrike">
                          <a:solidFill>
                            <a:srgbClr val="0000c8"/>
                          </a:solidFill>
                          <a:latin typeface="Arial"/>
                          <a:ea typeface="Arial"/>
                        </a:rPr>
                        <a:t>~/.profile</a:t>
                      </a:r>
                      <a:r>
                        <a:rPr b="1" lang="en-GB" sz="1400" spc="-1" strike="noStrike">
                          <a:solidFill>
                            <a:srgbClr val="134183"/>
                          </a:solidFill>
                          <a:latin typeface="Arial"/>
                          <a:ea typeface="Arial"/>
                        </a:rPr>
                        <a:t> </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if .bash_profile not present, these are alternative files that bash looks for; if .bash_login found, .profile ignored</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~/.bashrc</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user specific configuration files for non-login shells;  used only if $BASH_ENV variable is set to it</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PS1</a:t>
                      </a:r>
                      <a:r>
                        <a:rPr b="1" lang="en-GB" sz="1400" spc="-1" strike="noStrike">
                          <a:solidFill>
                            <a:srgbClr val="134183"/>
                          </a:solidFill>
                          <a:latin typeface="Arial"/>
                          <a:ea typeface="Arial"/>
                        </a:rPr>
                        <a:t>, </a:t>
                      </a:r>
                      <a:r>
                        <a:rPr b="0" lang="en-GB" sz="1400" spc="-1" strike="noStrike">
                          <a:solidFill>
                            <a:srgbClr val="0000c8"/>
                          </a:solidFill>
                          <a:latin typeface="Arial"/>
                          <a:ea typeface="Arial"/>
                        </a:rPr>
                        <a:t>PS2</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1224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variables; primary and secondary shell command line prompts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12240">
                      <a:solidFill>
                        <a:srgbClr val="565759"/>
                      </a:solidFill>
                    </a:lnB>
                    <a:noFill/>
                  </a:tcPr>
                </a:tc>
              </a:tr>
              <a:tr h="331560">
                <a:tc>
                  <a:txBody>
                    <a:bodyPr lIns="121680" rIns="121680"/>
                    <a:p>
                      <a:pPr>
                        <a:lnSpc>
                          <a:spcPct val="120000"/>
                        </a:lnSpc>
                      </a:pPr>
                      <a:r>
                        <a:rPr b="0" lang="en-GB" sz="1400" spc="-1" strike="noStrike">
                          <a:solidFill>
                            <a:srgbClr val="0000c8"/>
                          </a:solidFill>
                          <a:latin typeface="Arial"/>
                          <a:ea typeface="Arial"/>
                        </a:rPr>
                        <a:t>PATH</a:t>
                      </a:r>
                      <a:endParaRPr b="0" lang="en-GB" sz="1400" spc="-1" strike="noStrike">
                        <a:latin typeface="Arial"/>
                      </a:endParaRPr>
                    </a:p>
                  </a:txBody>
                  <a:tcPr marL="121680" marR="121680">
                    <a:lnL w="28080">
                      <a:solidFill>
                        <a:srgbClr val="565759"/>
                      </a:solidFill>
                    </a:lnL>
                    <a:lnR w="12240">
                      <a:solidFill>
                        <a:srgbClr val="565759"/>
                      </a:solidFill>
                    </a:lnR>
                    <a:lnT w="12240">
                      <a:solidFill>
                        <a:srgbClr val="565759"/>
                      </a:solidFill>
                    </a:lnT>
                    <a:lnB w="28080">
                      <a:solidFill>
                        <a:srgbClr val="565759"/>
                      </a:solidFill>
                    </a:lnB>
                    <a:noFill/>
                  </a:tcPr>
                </a:tc>
                <a:tc>
                  <a:txBody>
                    <a:bodyPr lIns="121680" rIns="121680"/>
                    <a:p>
                      <a:pPr>
                        <a:lnSpc>
                          <a:spcPct val="120000"/>
                        </a:lnSpc>
                      </a:pPr>
                      <a:r>
                        <a:rPr b="0" lang="en-GB" sz="1400" spc="-1" strike="noStrike">
                          <a:solidFill>
                            <a:srgbClr val="134183"/>
                          </a:solidFill>
                          <a:latin typeface="Arial"/>
                          <a:ea typeface="Arial"/>
                        </a:rPr>
                        <a:t>variable; list of directories used by the shell to locate commands</a:t>
                      </a:r>
                      <a:endParaRPr b="0" lang="en-GB" sz="1400" spc="-1" strike="noStrike">
                        <a:latin typeface="Arial"/>
                      </a:endParaRPr>
                    </a:p>
                  </a:txBody>
                  <a:tcPr marL="121680" marR="121680">
                    <a:lnL w="12240">
                      <a:solidFill>
                        <a:srgbClr val="565759"/>
                      </a:solidFill>
                    </a:lnL>
                    <a:lnR w="12240">
                      <a:solidFill>
                        <a:srgbClr val="565759"/>
                      </a:solidFill>
                    </a:lnR>
                    <a:lnT w="12240">
                      <a:solidFill>
                        <a:srgbClr val="565759"/>
                      </a:solidFill>
                    </a:lnT>
                    <a:lnB w="28080">
                      <a:solidFill>
                        <a:srgbClr val="565759"/>
                      </a:solidFill>
                    </a:lnB>
                    <a:noFill/>
                  </a:tcPr>
                </a:tc>
              </a:tr>
            </a:tbl>
          </a:graphicData>
        </a:graphic>
      </p:graphicFrame>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914400" y="987840"/>
            <a:ext cx="10364040" cy="1821240"/>
          </a:xfrm>
          <a:prstGeom prst="rect">
            <a:avLst/>
          </a:prstGeom>
          <a:noFill/>
          <a:ln>
            <a:noFill/>
          </a:ln>
        </p:spPr>
        <p:txBody>
          <a:bodyPr anchor="b"/>
          <a:p>
            <a:pPr algn="ctr">
              <a:lnSpc>
                <a:spcPct val="100000"/>
              </a:lnSpc>
            </a:pPr>
            <a:r>
              <a:rPr b="0" lang="en-GB" sz="6000" spc="-1" strike="noStrike">
                <a:solidFill>
                  <a:srgbClr val="0d3d59"/>
                </a:solidFill>
                <a:latin typeface="Arial"/>
                <a:ea typeface="Arial"/>
              </a:rPr>
              <a:t>Thank you</a:t>
            </a:r>
            <a:endParaRPr b="0" lang="en-GB" sz="6000" spc="-1" strike="noStrike">
              <a:solidFill>
                <a:srgbClr val="000000"/>
              </a:solidFill>
              <a:latin typeface="Arial"/>
            </a:endParaRPr>
          </a:p>
        </p:txBody>
      </p:sp>
      <p:sp>
        <p:nvSpPr>
          <p:cNvPr id="191" name="TextShape 2"/>
          <p:cNvSpPr txBox="1"/>
          <p:nvPr/>
        </p:nvSpPr>
        <p:spPr>
          <a:xfrm>
            <a:off x="914400" y="3129480"/>
            <a:ext cx="10364040" cy="438840"/>
          </a:xfrm>
          <a:prstGeom prst="rect">
            <a:avLst/>
          </a:prstGeom>
          <a:noFill/>
          <a:ln>
            <a:noFill/>
          </a:ln>
        </p:spPr>
        <p:txBody>
          <a:bodyPr/>
          <a:p>
            <a:pPr algn="ctr">
              <a:lnSpc>
                <a:spcPct val="100000"/>
              </a:lnSpc>
            </a:pPr>
            <a:r>
              <a:rPr b="0" lang="en-GB" sz="2000" spc="-1" strike="noStrike">
                <a:solidFill>
                  <a:srgbClr val="f5871f"/>
                </a:solidFill>
                <a:latin typeface="Arial"/>
                <a:ea typeface="Arial"/>
              </a:rPr>
              <a:t>QA HOPES YOU ENJOYED YOUR COURSE, </a:t>
            </a:r>
            <a:endParaRPr b="0" lang="en-GB" sz="2000" spc="-1" strike="noStrike">
              <a:latin typeface="Arial"/>
            </a:endParaRPr>
          </a:p>
          <a:p>
            <a:pPr algn="ctr">
              <a:lnSpc>
                <a:spcPct val="100000"/>
              </a:lnSpc>
              <a:spcBef>
                <a:spcPts val="1001"/>
              </a:spcBef>
            </a:pPr>
            <a:r>
              <a:rPr b="0" lang="en-GB" sz="2000" spc="-1" strike="noStrike">
                <a:solidFill>
                  <a:srgbClr val="f5871f"/>
                </a:solidFill>
                <a:latin typeface="Arial"/>
                <a:ea typeface="Arial"/>
              </a:rPr>
              <a:t>AS MUCH AS WE ENJOYED TEACHING YOU.</a:t>
            </a:r>
            <a:endParaRPr b="0" lang="en-GB" sz="2000" spc="-1" strike="noStrike">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14000" y="1544760"/>
            <a:ext cx="55796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Shell definitions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Creating, expanding and sharing shell </a:t>
            </a:r>
            <a:r>
              <a:rPr b="1" i="1" lang="en-GB" sz="1800" spc="-1" strike="noStrike">
                <a:solidFill>
                  <a:srgbClr val="565759"/>
                </a:solidFill>
                <a:latin typeface="Arial"/>
                <a:ea typeface="Arial"/>
              </a:rPr>
              <a:t>variables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Shell </a:t>
            </a:r>
            <a:r>
              <a:rPr b="1" i="1" lang="en-GB" sz="1800" spc="-1" strike="noStrike">
                <a:solidFill>
                  <a:srgbClr val="565759"/>
                </a:solidFill>
                <a:latin typeface="Arial"/>
                <a:ea typeface="Arial"/>
              </a:rPr>
              <a:t>aliases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Shell </a:t>
            </a:r>
            <a:r>
              <a:rPr b="1" i="1" lang="en-GB" sz="1800" spc="-1" strike="noStrike">
                <a:solidFill>
                  <a:srgbClr val="565759"/>
                </a:solidFill>
                <a:latin typeface="Arial"/>
                <a:ea typeface="Arial"/>
              </a:rPr>
              <a:t>functions</a:t>
            </a:r>
            <a:r>
              <a:rPr b="0" lang="en-GB" sz="1800" spc="-1" strike="noStrike">
                <a:solidFill>
                  <a:srgbClr val="565759"/>
                </a:solidFill>
                <a:latin typeface="Arial"/>
                <a:ea typeface="Arial"/>
              </a:rPr>
              <a:t> </a:t>
            </a: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Character sets and localisation</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Bash variables to control these</a:t>
            </a: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Controlling shell behaviour</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With </a:t>
            </a:r>
            <a:r>
              <a:rPr b="1" lang="en-GB" sz="1800" spc="-1" strike="noStrike">
                <a:solidFill>
                  <a:srgbClr val="0000c8"/>
                </a:solidFill>
                <a:latin typeface="Arial"/>
                <a:ea typeface="Arial"/>
              </a:rPr>
              <a:t>set –o </a:t>
            </a:r>
            <a:r>
              <a:rPr b="0" lang="en-GB" sz="1800" spc="-1" strike="noStrike">
                <a:solidFill>
                  <a:srgbClr val="565759"/>
                </a:solidFill>
                <a:latin typeface="Arial"/>
                <a:ea typeface="Arial"/>
              </a:rPr>
              <a:t>and </a:t>
            </a:r>
            <a:r>
              <a:rPr b="1" lang="en-GB" sz="1800" spc="-1" strike="noStrike">
                <a:solidFill>
                  <a:srgbClr val="0000c8"/>
                </a:solidFill>
                <a:latin typeface="Arial"/>
                <a:ea typeface="Arial"/>
              </a:rPr>
              <a:t>shopt</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p:txBody>
      </p:sp>
      <p:sp>
        <p:nvSpPr>
          <p:cNvPr id="131" name="TextShape 2"/>
          <p:cNvSpPr txBox="1"/>
          <p:nvPr/>
        </p:nvSpPr>
        <p:spPr>
          <a:xfrm>
            <a:off x="6206400" y="1544760"/>
            <a:ext cx="55796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Interactive start-up files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Start-up files for login shells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Start-up files for non-login shells</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132" name="TextShape 3"/>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Contents</a:t>
            </a:r>
            <a:endParaRPr b="0" lang="en-GB" sz="3600" spc="-1" strike="noStrike">
              <a:solidFill>
                <a:srgbClr val="000000"/>
              </a:solidFill>
              <a:latin typeface="Arial"/>
            </a:endParaRPr>
          </a:p>
        </p:txBody>
      </p:sp>
      <p:pic>
        <p:nvPicPr>
          <p:cNvPr id="133" name="Google Shape;61;p10" descr=""/>
          <p:cNvPicPr/>
          <p:nvPr/>
        </p:nvPicPr>
        <p:blipFill>
          <a:blip r:embed="rId1"/>
          <a:stretch/>
        </p:blipFill>
        <p:spPr>
          <a:xfrm>
            <a:off x="9339840" y="3357360"/>
            <a:ext cx="2186280" cy="273384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Environment definitions comprise:</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1" i="1" lang="en-GB" sz="1800" spc="-1" strike="noStrike">
                <a:solidFill>
                  <a:srgbClr val="565759"/>
                </a:solidFill>
                <a:latin typeface="Arial"/>
                <a:ea typeface="Arial"/>
              </a:rPr>
              <a:t>Variables – </a:t>
            </a:r>
            <a:r>
              <a:rPr b="0" i="1" lang="en-GB" sz="1800" spc="-1" strike="noStrike">
                <a:solidFill>
                  <a:srgbClr val="565759"/>
                </a:solidFill>
                <a:latin typeface="Arial"/>
                <a:ea typeface="Arial"/>
              </a:rPr>
              <a:t>content held in a callable key word</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1" i="1" lang="en-GB" sz="1800" spc="-1" strike="noStrike">
                <a:solidFill>
                  <a:srgbClr val="565759"/>
                </a:solidFill>
                <a:latin typeface="Arial"/>
                <a:ea typeface="Arial"/>
              </a:rPr>
              <a:t>Aliases – </a:t>
            </a:r>
            <a:r>
              <a:rPr b="0" i="1" lang="en-GB" sz="1800" spc="-1" strike="noStrike">
                <a:solidFill>
                  <a:srgbClr val="565759"/>
                </a:solidFill>
                <a:latin typeface="Arial"/>
                <a:ea typeface="Arial"/>
              </a:rPr>
              <a:t>commonly command substitution held in a callable key word</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1" i="1" lang="en-GB" sz="1800" spc="-1" strike="noStrike">
                <a:solidFill>
                  <a:srgbClr val="565759"/>
                </a:solidFill>
                <a:latin typeface="Arial"/>
                <a:ea typeface="Arial"/>
              </a:rPr>
              <a:t>Functions – </a:t>
            </a:r>
            <a:r>
              <a:rPr b="0" i="1" lang="en-GB" sz="1800" spc="-1" strike="noStrike">
                <a:solidFill>
                  <a:srgbClr val="565759"/>
                </a:solidFill>
                <a:latin typeface="Arial"/>
                <a:ea typeface="Arial"/>
              </a:rPr>
              <a:t>repeatable content held in a callable key word</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p:txBody>
      </p:sp>
      <p:sp>
        <p:nvSpPr>
          <p:cNvPr id="135"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BASH definitions</a:t>
            </a:r>
            <a:endParaRPr b="0" lang="en-GB" sz="3600" spc="-1" strike="noStrike">
              <a:solidFill>
                <a:srgbClr val="000000"/>
              </a:solid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Variables are defined using assignment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Variable names must begin with a letter</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Must be exported to be seen by a child</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Get the value with </a:t>
            </a:r>
            <a:r>
              <a:rPr b="1" lang="en-GB" sz="1800" spc="-1" strike="noStrike">
                <a:solidFill>
                  <a:srgbClr val="0000c8"/>
                </a:solidFill>
                <a:latin typeface="Arial"/>
                <a:ea typeface="Arial"/>
              </a:rPr>
              <a:t>$name</a:t>
            </a:r>
            <a:r>
              <a:rPr b="0" lang="en-GB" sz="1800" spc="-1" strike="noStrike">
                <a:solidFill>
                  <a:srgbClr val="0000c8"/>
                </a:solidFill>
                <a:latin typeface="Arial"/>
                <a:ea typeface="Arial"/>
              </a:rPr>
              <a:t> </a:t>
            </a:r>
            <a:r>
              <a:rPr b="0" lang="en-GB" sz="1800" spc="-1" strike="noStrike">
                <a:solidFill>
                  <a:srgbClr val="565759"/>
                </a:solidFill>
                <a:latin typeface="Arial"/>
                <a:ea typeface="Arial"/>
              </a:rPr>
              <a:t>or </a:t>
            </a:r>
            <a:r>
              <a:rPr b="1" lang="en-GB" sz="1800" spc="-1" strike="noStrike">
                <a:solidFill>
                  <a:srgbClr val="0000c8"/>
                </a:solidFill>
                <a:latin typeface="Arial"/>
                <a:ea typeface="Arial"/>
              </a:rPr>
              <a:t>${name}</a:t>
            </a:r>
            <a:endParaRPr b="0" lang="en-GB" sz="1800" spc="-1" strike="noStrike">
              <a:solidFill>
                <a:srgbClr val="000000"/>
              </a:solidFill>
              <a:latin typeface="Arial"/>
            </a:endParaRPr>
          </a:p>
          <a:p>
            <a:pPr marL="185760" indent="-185400">
              <a:lnSpc>
                <a:spcPct val="100000"/>
              </a:lnSpc>
              <a:spcBef>
                <a:spcPts val="2001"/>
              </a:spcBef>
            </a:pPr>
            <a:endParaRPr b="0" lang="en-GB" sz="1800" spc="-1" strike="noStrike">
              <a:solidFill>
                <a:srgbClr val="000000"/>
              </a:solidFill>
              <a:latin typeface="Arial"/>
            </a:endParaRPr>
          </a:p>
          <a:p>
            <a:pPr lvl="1" marL="622440" indent="-164880">
              <a:lnSpc>
                <a:spcPct val="100000"/>
              </a:lnSpc>
              <a:spcBef>
                <a:spcPts val="1599"/>
              </a:spcBef>
              <a:buClr>
                <a:srgbClr val="008fd0"/>
              </a:buClr>
              <a:buFont typeface="Arial"/>
              <a:buChar char="›"/>
            </a:pPr>
            <a:r>
              <a:rPr b="0" lang="en-GB" sz="1800" spc="-1" strike="noStrike">
                <a:solidFill>
                  <a:srgbClr val="565759"/>
                </a:solidFill>
                <a:latin typeface="Arial"/>
                <a:ea typeface="Arial"/>
              </a:rPr>
              <a:t>Use </a:t>
            </a:r>
            <a:r>
              <a:rPr b="1" lang="en-GB" sz="1800" spc="-1" strike="noStrike">
                <a:solidFill>
                  <a:srgbClr val="0000c8"/>
                </a:solidFill>
                <a:latin typeface="Arial"/>
                <a:ea typeface="Arial"/>
              </a:rPr>
              <a:t>set</a:t>
            </a:r>
            <a:r>
              <a:rPr b="0" lang="en-GB" sz="1800" spc="-1" strike="noStrike">
                <a:solidFill>
                  <a:srgbClr val="565759"/>
                </a:solidFill>
                <a:latin typeface="Arial"/>
                <a:ea typeface="Arial"/>
              </a:rPr>
              <a:t> to display all variables, </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565759"/>
                </a:solidFill>
                <a:latin typeface="Arial"/>
                <a:ea typeface="Arial"/>
              </a:rPr>
              <a:t>Use </a:t>
            </a:r>
            <a:r>
              <a:rPr b="1" lang="en-GB" sz="1800" spc="-1" strike="noStrike">
                <a:solidFill>
                  <a:srgbClr val="0000c8"/>
                </a:solidFill>
                <a:latin typeface="Arial"/>
                <a:ea typeface="Arial"/>
              </a:rPr>
              <a:t>env</a:t>
            </a:r>
            <a:r>
              <a:rPr b="0" lang="en-GB" sz="1800" spc="-1" strike="noStrike">
                <a:solidFill>
                  <a:srgbClr val="565759"/>
                </a:solidFill>
                <a:latin typeface="Arial"/>
                <a:ea typeface="Arial"/>
              </a:rPr>
              <a:t> to display </a:t>
            </a:r>
            <a:r>
              <a:rPr b="1" i="1" lang="en-GB" sz="1800" spc="-1" strike="noStrike">
                <a:solidFill>
                  <a:srgbClr val="565759"/>
                </a:solidFill>
                <a:latin typeface="Arial"/>
                <a:ea typeface="Arial"/>
              </a:rPr>
              <a:t>exported</a:t>
            </a:r>
            <a:r>
              <a:rPr b="0" lang="en-GB" sz="1800" spc="-1" strike="noStrike">
                <a:solidFill>
                  <a:srgbClr val="565759"/>
                </a:solidFill>
                <a:latin typeface="Arial"/>
                <a:ea typeface="Arial"/>
              </a:rPr>
              <a:t> </a:t>
            </a:r>
            <a:r>
              <a:rPr b="1" i="1" lang="en-GB" sz="1800" spc="-1" strike="noStrike">
                <a:solidFill>
                  <a:srgbClr val="565759"/>
                </a:solidFill>
                <a:latin typeface="Arial"/>
                <a:ea typeface="Arial"/>
              </a:rPr>
              <a:t>variables</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565759"/>
                </a:solidFill>
                <a:latin typeface="Arial"/>
                <a:ea typeface="Arial"/>
              </a:rPr>
              <a:t>Use </a:t>
            </a:r>
            <a:r>
              <a:rPr b="1" lang="en-GB" sz="1800" spc="-1" strike="noStrike">
                <a:solidFill>
                  <a:srgbClr val="0000c8"/>
                </a:solidFill>
                <a:latin typeface="Arial"/>
                <a:ea typeface="Arial"/>
              </a:rPr>
              <a:t>unset</a:t>
            </a:r>
            <a:r>
              <a:rPr b="0" lang="en-GB" sz="1800" spc="-1" strike="noStrike">
                <a:solidFill>
                  <a:srgbClr val="565759"/>
                </a:solidFill>
                <a:latin typeface="Arial"/>
                <a:ea typeface="Arial"/>
              </a:rPr>
              <a:t> to delete variables</a:t>
            </a:r>
            <a:endParaRPr b="0" lang="en-GB" sz="1800" spc="-1" strike="noStrike">
              <a:solidFill>
                <a:srgbClr val="000000"/>
              </a:solidFill>
              <a:latin typeface="Arial"/>
            </a:endParaRPr>
          </a:p>
          <a:p>
            <a:pPr>
              <a:lnSpc>
                <a:spcPct val="100000"/>
              </a:lnSpc>
              <a:spcBef>
                <a:spcPts val="1599"/>
              </a:spcBef>
            </a:pPr>
            <a:endParaRPr b="0" lang="en-GB" sz="1800" spc="-1" strike="noStrike">
              <a:solidFill>
                <a:srgbClr val="000000"/>
              </a:solidFill>
              <a:latin typeface="Arial"/>
            </a:endParaRPr>
          </a:p>
        </p:txBody>
      </p:sp>
      <p:sp>
        <p:nvSpPr>
          <p:cNvPr id="137"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Shell Variables</a:t>
            </a:r>
            <a:endParaRPr b="0" lang="en-GB" sz="3600" spc="-1" strike="noStrike">
              <a:solidFill>
                <a:srgbClr val="000000"/>
              </a:solidFill>
              <a:latin typeface="Arial"/>
            </a:endParaRPr>
          </a:p>
        </p:txBody>
      </p:sp>
      <p:sp>
        <p:nvSpPr>
          <p:cNvPr id="138" name="CustomShape 3"/>
          <p:cNvSpPr/>
          <p:nvPr/>
        </p:nvSpPr>
        <p:spPr>
          <a:xfrm>
            <a:off x="867600" y="4490280"/>
            <a:ext cx="10456920" cy="71784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marL="318960" indent="-3186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echo $greet ${user}</a:t>
            </a:r>
            <a:endParaRPr b="0" lang="en-GB" sz="2000" spc="-1" strike="noStrike">
              <a:latin typeface="Arial"/>
            </a:endParaRPr>
          </a:p>
          <a:p>
            <a:pPr marL="318960" indent="-318600">
              <a:lnSpc>
                <a:spcPct val="100000"/>
              </a:lnSpc>
            </a:pPr>
            <a:r>
              <a:rPr b="0" lang="en-GB" sz="2000" spc="-1" strike="noStrike">
                <a:solidFill>
                  <a:srgbClr val="565759"/>
                </a:solidFill>
                <a:latin typeface="Courier New"/>
                <a:ea typeface="Courier New"/>
              </a:rPr>
              <a:t>Hi Joe</a:t>
            </a:r>
            <a:endParaRPr b="0" lang="en-GB" sz="2000" spc="-1" strike="noStrike">
              <a:latin typeface="Arial"/>
            </a:endParaRPr>
          </a:p>
        </p:txBody>
      </p:sp>
      <p:sp>
        <p:nvSpPr>
          <p:cNvPr id="139" name="CustomShape 4"/>
          <p:cNvSpPr/>
          <p:nvPr/>
        </p:nvSpPr>
        <p:spPr>
          <a:xfrm>
            <a:off x="885960" y="3519360"/>
            <a:ext cx="5600520" cy="34848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8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export</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user</a:t>
            </a:r>
            <a:endParaRPr b="0" lang="en-GB" sz="2000" spc="-1" strike="noStrike">
              <a:latin typeface="Arial"/>
            </a:endParaRPr>
          </a:p>
        </p:txBody>
      </p:sp>
      <p:sp>
        <p:nvSpPr>
          <p:cNvPr id="140" name="CustomShape 5"/>
          <p:cNvSpPr/>
          <p:nvPr/>
        </p:nvSpPr>
        <p:spPr>
          <a:xfrm>
            <a:off x="885960" y="2540520"/>
            <a:ext cx="8172000" cy="34848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8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user=Joe</a:t>
            </a:r>
            <a:endParaRPr b="0" lang="en-GB" sz="2000" spc="-1" strike="noStrike">
              <a:latin typeface="Arial"/>
            </a:endParaRPr>
          </a:p>
        </p:txBody>
      </p:sp>
      <p:sp>
        <p:nvSpPr>
          <p:cNvPr id="141" name="CustomShape 6"/>
          <p:cNvSpPr/>
          <p:nvPr/>
        </p:nvSpPr>
        <p:spPr>
          <a:xfrm>
            <a:off x="5238720" y="3597480"/>
            <a:ext cx="3781080" cy="34848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8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export</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greet=Hi</a:t>
            </a:r>
            <a:endParaRPr b="0" lang="en-GB" sz="2000" spc="-1" strike="noStrike">
              <a:latin typeface="Arial"/>
            </a:endParaRPr>
          </a:p>
        </p:txBody>
      </p:sp>
      <p:sp>
        <p:nvSpPr>
          <p:cNvPr id="142" name="CustomShape 7"/>
          <p:cNvSpPr/>
          <p:nvPr/>
        </p:nvSpPr>
        <p:spPr>
          <a:xfrm>
            <a:off x="8810640" y="2381400"/>
            <a:ext cx="2514240" cy="592920"/>
          </a:xfrm>
          <a:prstGeom prst="roundRect">
            <a:avLst>
              <a:gd name="adj" fmla="val 1271"/>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36000" rIns="36000" tIns="36000" bIns="36000"/>
          <a:p>
            <a:pPr algn="ctr">
              <a:lnSpc>
                <a:spcPct val="110000"/>
              </a:lnSpc>
            </a:pPr>
            <a:r>
              <a:rPr b="0" i="1" lang="en-GB" sz="1600" spc="-1" strike="noStrike">
                <a:solidFill>
                  <a:srgbClr val="565759"/>
                </a:solidFill>
                <a:latin typeface="Quattrocento Sans"/>
                <a:ea typeface="Quattrocento Sans"/>
              </a:rPr>
              <a:t>no spaces either side</a:t>
            </a:r>
            <a:br/>
            <a:r>
              <a:rPr b="0" i="1" lang="en-GB" sz="1600" spc="-1" strike="noStrike">
                <a:solidFill>
                  <a:srgbClr val="565759"/>
                </a:solidFill>
                <a:latin typeface="Quattrocento Sans"/>
                <a:ea typeface="Quattrocento Sans"/>
              </a:rPr>
              <a:t>of the = character</a:t>
            </a:r>
            <a:endParaRPr b="0" lang="en-GB" sz="1600" spc="-1" strike="noStrike">
              <a:latin typeface="Arial"/>
            </a:endParaRPr>
          </a:p>
        </p:txBody>
      </p:sp>
      <p:sp>
        <p:nvSpPr>
          <p:cNvPr id="143" name="CustomShape 8"/>
          <p:cNvSpPr/>
          <p:nvPr/>
        </p:nvSpPr>
        <p:spPr>
          <a:xfrm>
            <a:off x="8810640" y="3478320"/>
            <a:ext cx="2514240" cy="592920"/>
          </a:xfrm>
          <a:prstGeom prst="roundRect">
            <a:avLst>
              <a:gd name="adj" fmla="val 0"/>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36000" rIns="36000" tIns="36000" bIns="36000"/>
          <a:p>
            <a:pPr algn="ctr">
              <a:lnSpc>
                <a:spcPct val="110000"/>
              </a:lnSpc>
            </a:pPr>
            <a:r>
              <a:rPr b="0" i="1" lang="en-GB" sz="1600" spc="-1" strike="noStrike">
                <a:solidFill>
                  <a:srgbClr val="565759"/>
                </a:solidFill>
                <a:latin typeface="Quattrocento Sans"/>
                <a:ea typeface="Quattrocento Sans"/>
              </a:rPr>
              <a:t>OK to define &amp; export </a:t>
            </a:r>
            <a:br/>
            <a:r>
              <a:rPr b="0" i="1" lang="en-GB" sz="1600" spc="-1" strike="noStrike">
                <a:solidFill>
                  <a:srgbClr val="565759"/>
                </a:solidFill>
                <a:latin typeface="Quattrocento Sans"/>
                <a:ea typeface="Quattrocento Sans"/>
              </a:rPr>
              <a:t>at the same time</a:t>
            </a:r>
            <a:endParaRPr b="0" lang="en-GB" sz="1600" spc="-1" strike="noStrike">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The shell uses variable </a:t>
            </a:r>
            <a:r>
              <a:rPr b="1" lang="en-GB" sz="1800" spc="-1" strike="noStrike">
                <a:solidFill>
                  <a:srgbClr val="0000c8"/>
                </a:solidFill>
                <a:latin typeface="Arial"/>
                <a:ea typeface="Arial"/>
              </a:rPr>
              <a:t>PATH</a:t>
            </a:r>
            <a:r>
              <a:rPr b="0" lang="en-GB" sz="1800" spc="-1" strike="noStrike">
                <a:solidFill>
                  <a:srgbClr val="565759"/>
                </a:solidFill>
                <a:latin typeface="Arial"/>
                <a:ea typeface="Arial"/>
              </a:rPr>
              <a:t> to locate programs</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565759"/>
                </a:solidFill>
                <a:latin typeface="Arial"/>
                <a:ea typeface="Arial"/>
              </a:rPr>
              <a:t>The shell searches each directory until program found</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565759"/>
                </a:solidFill>
                <a:latin typeface="Arial"/>
                <a:ea typeface="Arial"/>
              </a:rPr>
              <a:t>Order directories for efficient searching</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565759"/>
                </a:solidFill>
                <a:latin typeface="Arial"/>
                <a:ea typeface="Arial"/>
              </a:rPr>
              <a:t>The current directory must be included explicitly</a:t>
            </a:r>
            <a:endParaRPr b="0" lang="en-GB" sz="1800" spc="-1" strike="noStrike">
              <a:solidFill>
                <a:srgbClr val="000000"/>
              </a:solidFill>
              <a:latin typeface="Arial"/>
            </a:endParaRPr>
          </a:p>
          <a:p>
            <a:pPr marL="185760" indent="-185400">
              <a:lnSpc>
                <a:spcPct val="100000"/>
              </a:lnSpc>
              <a:spcBef>
                <a:spcPts val="1199"/>
              </a:spcBef>
              <a:buClr>
                <a:srgbClr val="008fd0"/>
              </a:buClr>
              <a:buFont typeface="Arial"/>
              <a:buChar char="›"/>
            </a:pPr>
            <a:r>
              <a:rPr b="0" lang="en-GB" sz="1800" spc="-1" strike="noStrike">
                <a:solidFill>
                  <a:srgbClr val="565759"/>
                </a:solidFill>
                <a:latin typeface="Arial"/>
                <a:ea typeface="Arial"/>
              </a:rPr>
              <a:t>Typical </a:t>
            </a:r>
            <a:r>
              <a:rPr b="1" lang="en-GB" sz="1800" spc="-1" strike="noStrike">
                <a:solidFill>
                  <a:srgbClr val="0000c8"/>
                </a:solidFill>
                <a:latin typeface="Arial"/>
                <a:ea typeface="Arial"/>
              </a:rPr>
              <a:t>PATH</a:t>
            </a:r>
            <a:r>
              <a:rPr b="0" lang="en-GB" sz="1800" spc="-1" strike="noStrike">
                <a:solidFill>
                  <a:srgbClr val="565759"/>
                </a:solidFill>
                <a:latin typeface="Arial"/>
                <a:ea typeface="Arial"/>
              </a:rPr>
              <a:t> setting:</a:t>
            </a:r>
            <a:endParaRPr b="0" lang="en-GB" sz="1800" spc="-1" strike="noStrike">
              <a:solidFill>
                <a:srgbClr val="000000"/>
              </a:solidFill>
              <a:latin typeface="Arial"/>
            </a:endParaRPr>
          </a:p>
          <a:p>
            <a:pPr lvl="1" marL="622440" indent="-164880">
              <a:lnSpc>
                <a:spcPct val="100000"/>
              </a:lnSpc>
              <a:spcBef>
                <a:spcPts val="1199"/>
              </a:spcBef>
              <a:buClr>
                <a:srgbClr val="008fd0"/>
              </a:buClr>
              <a:buFont typeface="Arial"/>
              <a:buChar char="›"/>
            </a:pPr>
            <a:r>
              <a:rPr b="0" lang="en-GB" sz="1800" spc="-1" strike="noStrike">
                <a:solidFill>
                  <a:srgbClr val="565759"/>
                </a:solidFill>
                <a:latin typeface="Arial"/>
                <a:ea typeface="Arial"/>
              </a:rPr>
              <a:t>Note that the default </a:t>
            </a:r>
            <a:r>
              <a:rPr b="1" lang="en-GB" sz="1800" spc="-1" strike="noStrike">
                <a:solidFill>
                  <a:srgbClr val="0000c8"/>
                </a:solidFill>
                <a:latin typeface="Arial"/>
                <a:ea typeface="Arial"/>
              </a:rPr>
              <a:t>PATH</a:t>
            </a:r>
            <a:r>
              <a:rPr b="0" lang="en-GB" sz="1800" spc="-1" strike="noStrike">
                <a:solidFill>
                  <a:srgbClr val="565759"/>
                </a:solidFill>
                <a:latin typeface="Arial"/>
                <a:ea typeface="Arial"/>
              </a:rPr>
              <a:t> doesn’t include the current directory</a:t>
            </a:r>
            <a:endParaRPr b="0" lang="en-GB" sz="1800" spc="-1" strike="noStrike">
              <a:solidFill>
                <a:srgbClr val="000000"/>
              </a:solidFill>
              <a:latin typeface="Arial"/>
            </a:endParaRPr>
          </a:p>
          <a:p>
            <a:pPr marL="622440" indent="-50400">
              <a:lnSpc>
                <a:spcPct val="100000"/>
              </a:lnSpc>
              <a:spcBef>
                <a:spcPts val="1199"/>
              </a:spcBef>
            </a:pPr>
            <a:endParaRPr b="0" lang="en-GB" sz="1800" spc="-1" strike="noStrike">
              <a:solidFill>
                <a:srgbClr val="000000"/>
              </a:solidFill>
              <a:latin typeface="Arial"/>
            </a:endParaRPr>
          </a:p>
          <a:p>
            <a:pPr marL="185760" indent="-185400">
              <a:lnSpc>
                <a:spcPct val="100000"/>
              </a:lnSpc>
              <a:spcBef>
                <a:spcPts val="1199"/>
              </a:spcBef>
            </a:pPr>
            <a:endParaRPr b="0" lang="en-GB" sz="1800" spc="-1" strike="noStrike">
              <a:solidFill>
                <a:srgbClr val="000000"/>
              </a:solidFill>
              <a:latin typeface="Arial"/>
            </a:endParaRPr>
          </a:p>
          <a:p>
            <a:pPr marL="185760" indent="-185400">
              <a:lnSpc>
                <a:spcPct val="100000"/>
              </a:lnSpc>
              <a:spcBef>
                <a:spcPts val="1199"/>
              </a:spcBef>
              <a:buClr>
                <a:srgbClr val="008fd0"/>
              </a:buClr>
              <a:buFont typeface="Arial"/>
              <a:buChar char="›"/>
            </a:pPr>
            <a:r>
              <a:rPr b="0" lang="en-GB" sz="1800" spc="-1" strike="noStrike">
                <a:solidFill>
                  <a:srgbClr val="565759"/>
                </a:solidFill>
                <a:latin typeface="Arial"/>
                <a:ea typeface="Arial"/>
              </a:rPr>
              <a:t>Use </a:t>
            </a:r>
            <a:r>
              <a:rPr b="1" lang="en-GB" sz="1800" spc="-1" strike="noStrike">
                <a:solidFill>
                  <a:srgbClr val="0000c8"/>
                </a:solidFill>
                <a:latin typeface="Arial"/>
                <a:ea typeface="Arial"/>
              </a:rPr>
              <a:t>type</a:t>
            </a:r>
            <a:r>
              <a:rPr b="0" lang="en-GB" sz="1800" spc="-1" strike="noStrike">
                <a:solidFill>
                  <a:srgbClr val="565759"/>
                </a:solidFill>
                <a:latin typeface="Arial"/>
                <a:ea typeface="Arial"/>
              </a:rPr>
              <a:t> to display where a program comes from</a:t>
            </a:r>
            <a:endParaRPr b="0" lang="en-GB" sz="1800" spc="-1" strike="noStrike">
              <a:solidFill>
                <a:srgbClr val="000000"/>
              </a:solidFill>
              <a:latin typeface="Arial"/>
            </a:endParaRPr>
          </a:p>
        </p:txBody>
      </p:sp>
      <p:sp>
        <p:nvSpPr>
          <p:cNvPr id="145"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Search path</a:t>
            </a:r>
            <a:endParaRPr b="0" lang="en-GB" sz="3600" spc="-1" strike="noStrike">
              <a:solidFill>
                <a:srgbClr val="000000"/>
              </a:solidFill>
              <a:latin typeface="Arial"/>
            </a:endParaRPr>
          </a:p>
        </p:txBody>
      </p:sp>
      <p:sp>
        <p:nvSpPr>
          <p:cNvPr id="146" name="CustomShape 3"/>
          <p:cNvSpPr/>
          <p:nvPr/>
        </p:nvSpPr>
        <p:spPr>
          <a:xfrm>
            <a:off x="857880" y="5360400"/>
            <a:ext cx="6152040" cy="71784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marL="318960" indent="-3186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type tty</a:t>
            </a:r>
            <a:endParaRPr b="0" lang="en-GB" sz="2000" spc="-1" strike="noStrike">
              <a:latin typeface="Arial"/>
            </a:endParaRPr>
          </a:p>
          <a:p>
            <a:pPr marL="318960" indent="-318600">
              <a:lnSpc>
                <a:spcPct val="100000"/>
              </a:lnSpc>
            </a:pPr>
            <a:r>
              <a:rPr b="0" lang="en-GB" sz="2000" spc="-1" strike="noStrike">
                <a:solidFill>
                  <a:srgbClr val="565759"/>
                </a:solidFill>
                <a:latin typeface="Courier New"/>
                <a:ea typeface="Courier New"/>
              </a:rPr>
              <a:t>tty is /usr/bin/tty</a:t>
            </a:r>
            <a:endParaRPr b="0" lang="en-GB" sz="2000" spc="-1" strike="noStrike">
              <a:latin typeface="Arial"/>
            </a:endParaRPr>
          </a:p>
        </p:txBody>
      </p:sp>
      <p:sp>
        <p:nvSpPr>
          <p:cNvPr id="147" name="CustomShape 4"/>
          <p:cNvSpPr/>
          <p:nvPr/>
        </p:nvSpPr>
        <p:spPr>
          <a:xfrm>
            <a:off x="857880" y="4044240"/>
            <a:ext cx="10467000" cy="71784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marL="318960" indent="-3186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echo $PATH</a:t>
            </a:r>
            <a:endParaRPr b="0" lang="en-GB" sz="2000" spc="-1" strike="noStrike">
              <a:latin typeface="Arial"/>
            </a:endParaRPr>
          </a:p>
          <a:p>
            <a:pPr marL="318960" indent="-318600">
              <a:lnSpc>
                <a:spcPct val="100000"/>
              </a:lnSpc>
            </a:pPr>
            <a:r>
              <a:rPr b="0" lang="en-GB" sz="2000" spc="-1" strike="noStrike">
                <a:solidFill>
                  <a:srgbClr val="565759"/>
                </a:solidFill>
                <a:latin typeface="Courier New"/>
                <a:ea typeface="Courier New"/>
              </a:rPr>
              <a:t>/bin:/usr/bin:/usr/local/bin:/usr/bin/X11</a:t>
            </a:r>
            <a:endParaRPr b="0" lang="en-GB" sz="2000" spc="-1" strike="noStrike">
              <a:latin typeface="Arial"/>
            </a:endParaRPr>
          </a:p>
        </p:txBody>
      </p:sp>
      <p:sp>
        <p:nvSpPr>
          <p:cNvPr id="148" name="CustomShape 5"/>
          <p:cNvSpPr/>
          <p:nvPr/>
        </p:nvSpPr>
        <p:spPr>
          <a:xfrm>
            <a:off x="5210280" y="5598360"/>
            <a:ext cx="6114600" cy="71784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marL="318960" indent="-3186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type cd</a:t>
            </a:r>
            <a:endParaRPr b="0" lang="en-GB" sz="2000" spc="-1" strike="noStrike">
              <a:latin typeface="Arial"/>
            </a:endParaRPr>
          </a:p>
          <a:p>
            <a:pPr marL="318960" indent="-318600">
              <a:lnSpc>
                <a:spcPct val="100000"/>
              </a:lnSpc>
            </a:pPr>
            <a:r>
              <a:rPr b="0" lang="en-GB" sz="2000" spc="-1" strike="noStrike">
                <a:solidFill>
                  <a:srgbClr val="565759"/>
                </a:solidFill>
                <a:latin typeface="Courier New"/>
                <a:ea typeface="Courier New"/>
              </a:rPr>
              <a:t>cd is a shell builtin</a:t>
            </a:r>
            <a:endParaRPr b="0" lang="en-GB" sz="2000" spc="-1" strike="noStrike">
              <a:latin typeface="Arial"/>
            </a:endParaRPr>
          </a:p>
        </p:txBody>
      </p:sp>
      <p:sp>
        <p:nvSpPr>
          <p:cNvPr id="149" name="CustomShape 6"/>
          <p:cNvSpPr/>
          <p:nvPr/>
        </p:nvSpPr>
        <p:spPr>
          <a:xfrm>
            <a:off x="7192080" y="1680480"/>
            <a:ext cx="4028040" cy="1241280"/>
          </a:xfrm>
          <a:prstGeom prst="cloud">
            <a:avLst/>
          </a:prstGeom>
          <a:gradFill rotWithShape="0">
            <a:gsLst>
              <a:gs pos="0">
                <a:srgbClr val="ffffff"/>
              </a:gs>
              <a:gs pos="100000">
                <a:srgbClr val="eeefd7"/>
              </a:gs>
            </a:gsLst>
            <a:path path="circle"/>
          </a:gradFill>
          <a:ln w="9360">
            <a:solidFill>
              <a:srgbClr val="808080"/>
            </a:solidFill>
            <a:miter/>
          </a:ln>
        </p:spPr>
        <p:style>
          <a:lnRef idx="0"/>
          <a:fillRef idx="0"/>
          <a:effectRef idx="0"/>
          <a:fontRef idx="minor"/>
        </p:style>
        <p:txBody>
          <a:bodyPr anchor="ctr"/>
          <a:p>
            <a:pPr algn="ctr">
              <a:lnSpc>
                <a:spcPct val="100000"/>
              </a:lnSpc>
            </a:pPr>
            <a:r>
              <a:rPr b="0" lang="en-GB" sz="1800" spc="-1" strike="noStrike">
                <a:solidFill>
                  <a:srgbClr val="000000"/>
                </a:solidFill>
                <a:latin typeface="Arial"/>
                <a:ea typeface="Arial"/>
              </a:rPr>
              <a:t>current directory</a:t>
            </a:r>
            <a:br/>
            <a:r>
              <a:rPr b="0" lang="en-GB" sz="1800" spc="-1" strike="noStrike">
                <a:solidFill>
                  <a:srgbClr val="000000"/>
                </a:solidFill>
                <a:latin typeface="Arial"/>
                <a:ea typeface="Arial"/>
              </a:rPr>
              <a:t>is </a:t>
            </a:r>
            <a:r>
              <a:rPr b="1" lang="en-GB" sz="1800" spc="-1" strike="noStrike">
                <a:solidFill>
                  <a:srgbClr val="000000"/>
                </a:solidFill>
                <a:latin typeface="Arial"/>
                <a:ea typeface="Arial"/>
              </a:rPr>
              <a:t>NOT</a:t>
            </a:r>
            <a:br/>
            <a:r>
              <a:rPr b="0" lang="en-GB" sz="1800" spc="-1" strike="noStrike">
                <a:solidFill>
                  <a:srgbClr val="000000"/>
                </a:solidFill>
                <a:latin typeface="Arial"/>
                <a:ea typeface="Arial"/>
              </a:rPr>
              <a:t>searched by default</a:t>
            </a:r>
            <a:endParaRPr b="0" lang="en-GB" sz="1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Bash recognises a number of standard variables</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Use </a:t>
            </a:r>
            <a:r>
              <a:rPr b="1" lang="en-GB" sz="1800" spc="-1" strike="noStrike">
                <a:solidFill>
                  <a:srgbClr val="0000c8"/>
                </a:solidFill>
                <a:latin typeface="Arial"/>
                <a:ea typeface="Arial"/>
              </a:rPr>
              <a:t>man</a:t>
            </a:r>
            <a:r>
              <a:rPr b="1" lang="en-GB" sz="1800" spc="-1" strike="noStrike">
                <a:solidFill>
                  <a:srgbClr val="565759"/>
                </a:solidFill>
                <a:latin typeface="Arial"/>
                <a:ea typeface="Arial"/>
              </a:rPr>
              <a:t> </a:t>
            </a:r>
            <a:r>
              <a:rPr b="1" lang="en-GB" sz="1800" spc="-1" strike="noStrike">
                <a:solidFill>
                  <a:srgbClr val="0000c8"/>
                </a:solidFill>
                <a:latin typeface="Arial"/>
                <a:ea typeface="Arial"/>
              </a:rPr>
              <a:t>bash</a:t>
            </a:r>
            <a:r>
              <a:rPr b="1" lang="en-GB" sz="1800" spc="-1" strike="noStrike">
                <a:solidFill>
                  <a:srgbClr val="565759"/>
                </a:solidFill>
                <a:latin typeface="Arial"/>
                <a:ea typeface="Arial"/>
              </a:rPr>
              <a:t> </a:t>
            </a:r>
            <a:r>
              <a:rPr b="0" lang="en-GB" sz="1800" spc="-1" strike="noStrike">
                <a:solidFill>
                  <a:srgbClr val="565759"/>
                </a:solidFill>
                <a:latin typeface="Arial"/>
                <a:ea typeface="Arial"/>
              </a:rPr>
              <a:t>for more information on shell variables</a:t>
            </a:r>
            <a:endParaRPr b="0" lang="en-GB" sz="1800" spc="-1" strike="noStrike">
              <a:solidFill>
                <a:srgbClr val="000000"/>
              </a:solidFill>
              <a:latin typeface="Arial"/>
            </a:endParaRPr>
          </a:p>
        </p:txBody>
      </p:sp>
      <p:sp>
        <p:nvSpPr>
          <p:cNvPr id="151"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Some Shell Variables</a:t>
            </a:r>
            <a:endParaRPr b="0" lang="en-GB" sz="3600" spc="-1" strike="noStrike">
              <a:solidFill>
                <a:srgbClr val="000000"/>
              </a:solidFill>
              <a:latin typeface="Arial"/>
            </a:endParaRPr>
          </a:p>
        </p:txBody>
      </p:sp>
      <p:sp>
        <p:nvSpPr>
          <p:cNvPr id="152" name="CustomShape 3"/>
          <p:cNvSpPr/>
          <p:nvPr/>
        </p:nvSpPr>
        <p:spPr>
          <a:xfrm>
            <a:off x="889200" y="2504880"/>
            <a:ext cx="10435680" cy="3962160"/>
          </a:xfrm>
          <a:prstGeom prst="roundRect">
            <a:avLst>
              <a:gd name="adj" fmla="val 9134"/>
            </a:avLst>
          </a:prstGeom>
          <a:gradFill rotWithShape="0">
            <a:gsLst>
              <a:gs pos="0">
                <a:srgbClr val="ffffff"/>
              </a:gs>
              <a:gs pos="100000">
                <a:srgbClr val="eeefd7"/>
              </a:gs>
            </a:gsLst>
            <a:path path="circle"/>
          </a:gradFill>
          <a:ln w="9360">
            <a:solidFill>
              <a:srgbClr val="808080"/>
            </a:solidFill>
            <a:round/>
          </a:ln>
          <a:effectLst>
            <a:outerShdw dist="0" dir="0">
              <a:srgbClr val="000000">
                <a:alpha val="40000"/>
              </a:srgbClr>
            </a:outerShdw>
          </a:effectLst>
        </p:spPr>
        <p:style>
          <a:lnRef idx="0"/>
          <a:fillRef idx="0"/>
          <a:effectRef idx="0"/>
          <a:fontRef idx="minor"/>
        </p:style>
        <p:txBody>
          <a:bodyPr anchor="ctr"/>
          <a:p>
            <a:pPr marL="355680" indent="187200">
              <a:lnSpc>
                <a:spcPct val="100000"/>
              </a:lnSpc>
            </a:pPr>
            <a:r>
              <a:rPr b="1" lang="en-GB" sz="1800" spc="-1" strike="noStrike">
                <a:solidFill>
                  <a:srgbClr val="0000c8"/>
                </a:solidFill>
                <a:latin typeface="Arial"/>
                <a:ea typeface="Arial"/>
              </a:rPr>
              <a:t>HOME</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user home directory</a:t>
            </a:r>
            <a:r>
              <a:rPr b="0" i="1" lang="en-GB" sz="1800" spc="-1" strike="noStrike">
                <a:solidFill>
                  <a:srgbClr val="565759"/>
                </a:solidFill>
                <a:latin typeface="Arial"/>
                <a:ea typeface="Arial"/>
              </a:rPr>
              <a:t>	</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PATH</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search path</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PS1, PS2</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primary and secondary prompt strings</a:t>
            </a:r>
            <a:r>
              <a:rPr b="0" i="1" lang="en-GB" sz="1800" spc="-1" strike="noStrike">
                <a:solidFill>
                  <a:srgbClr val="565759"/>
                </a:solidFill>
                <a:latin typeface="Arial"/>
                <a:ea typeface="Arial"/>
              </a:rPr>
              <a:t>	</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HISTFILE</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history-file name </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HISTSIZE</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number of lines in history file</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TERM</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defines the terminal type, vi will fall over without it</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VISUAL</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defines the visual (screen) editor</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EDITOR</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default editor (used by commands if VISUAL not set)</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LOGNAME</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your login name</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SHELL</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the name of the login shell</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EXINIT</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ex and vi  initialisation commands</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PAGER</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preferred pager for man command ( more, less or pg)</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TMOUT</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time (in seconds) before shell exits if no input given</a:t>
            </a:r>
            <a:endParaRPr b="0" lang="en-GB" sz="1800" spc="-1" strike="noStrike">
              <a:latin typeface="Arial"/>
            </a:endParaRPr>
          </a:p>
          <a:p>
            <a:pPr marL="355680" indent="187200">
              <a:lnSpc>
                <a:spcPct val="100000"/>
              </a:lnSpc>
            </a:pPr>
            <a:r>
              <a:rPr b="1" lang="en-GB" sz="1800" spc="-1" strike="noStrike">
                <a:solidFill>
                  <a:srgbClr val="0000c8"/>
                </a:solidFill>
                <a:latin typeface="Arial"/>
                <a:ea typeface="Arial"/>
              </a:rPr>
              <a:t>UID</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lang="en-GB" sz="1800" spc="-1" strike="noStrike">
                <a:solidFill>
                  <a:srgbClr val="0000c8"/>
                </a:solidFill>
                <a:latin typeface="Arial"/>
                <a:ea typeface="Arial"/>
              </a:rPr>
              <a:t>	</a:t>
            </a:r>
            <a:r>
              <a:rPr b="0" i="1" lang="en-GB" sz="1800" spc="-1" strike="noStrike">
                <a:solidFill>
                  <a:srgbClr val="565759"/>
                </a:solidFill>
                <a:latin typeface="Arial"/>
                <a:ea typeface="Arial"/>
              </a:rPr>
              <a:t>current user identifier (read-only)</a:t>
            </a:r>
            <a:endParaRPr b="0" lang="en-GB" sz="18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An </a:t>
            </a:r>
            <a:r>
              <a:rPr b="1" lang="en-GB" sz="1800" spc="-1" strike="noStrike">
                <a:solidFill>
                  <a:srgbClr val="0000c8"/>
                </a:solidFill>
                <a:latin typeface="Arial"/>
                <a:ea typeface="Arial"/>
              </a:rPr>
              <a:t>alias</a:t>
            </a:r>
            <a:r>
              <a:rPr b="0" lang="en-GB" sz="1800" spc="-1" strike="noStrike">
                <a:solidFill>
                  <a:srgbClr val="565759"/>
                </a:solidFill>
                <a:latin typeface="Arial"/>
                <a:ea typeface="Arial"/>
              </a:rPr>
              <a:t> is an environmental definition created to:</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Give new name or reduce typing</a:t>
            </a:r>
            <a:endParaRPr b="0" lang="en-GB" sz="1800" spc="-1" strike="noStrike">
              <a:solidFill>
                <a:srgbClr val="000000"/>
              </a:solidFill>
              <a:latin typeface="Arial"/>
            </a:endParaRPr>
          </a:p>
          <a:p>
            <a:pPr marL="457200">
              <a:lnSpc>
                <a:spcPct val="100000"/>
              </a:lnSpc>
              <a:spcBef>
                <a:spcPts val="2001"/>
              </a:spcBef>
            </a:pP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Override existing commands</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pPr>
            <a:r>
              <a:rPr b="0" lang="en-GB" sz="1800" spc="-1" strike="noStrike">
                <a:solidFill>
                  <a:srgbClr val="565759"/>
                </a:solidFill>
                <a:latin typeface="Arial"/>
                <a:ea typeface="Arial"/>
              </a:rPr>
              <a:t>	</a:t>
            </a:r>
            <a:r>
              <a:rPr b="0" lang="en-GB" sz="1800" spc="-1" strike="noStrike">
                <a:solidFill>
                  <a:srgbClr val="565759"/>
                </a:solidFill>
                <a:latin typeface="Arial"/>
                <a:ea typeface="Arial"/>
              </a:rPr>
              <a:t>	</a:t>
            </a:r>
            <a:r>
              <a:rPr b="0" lang="en-GB" sz="1800" spc="-1" strike="noStrike">
                <a:solidFill>
                  <a:srgbClr val="565759"/>
                </a:solidFill>
                <a:latin typeface="Arial"/>
                <a:ea typeface="Arial"/>
              </a:rPr>
              <a:t>	</a:t>
            </a:r>
            <a:r>
              <a:rPr b="0" lang="en-GB" sz="1800" spc="-1" strike="noStrike">
                <a:solidFill>
                  <a:srgbClr val="565759"/>
                </a:solidFill>
                <a:latin typeface="Arial"/>
                <a:ea typeface="Arial"/>
              </a:rPr>
              <a:t>	</a:t>
            </a:r>
            <a:r>
              <a:rPr b="0" lang="en-GB" sz="1800" spc="-1" strike="noStrike">
                <a:solidFill>
                  <a:srgbClr val="565759"/>
                </a:solidFill>
                <a:latin typeface="Arial"/>
                <a:ea typeface="Arial"/>
              </a:rPr>
              <a:t>	</a:t>
            </a: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Aliases defined at the prompt will be lost at logout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As memory belonging to the shell is cleared</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Aliases are useful, but functions are more powerful</a:t>
            </a:r>
            <a:endParaRPr b="0" lang="en-GB" sz="1800" spc="-1" strike="noStrike">
              <a:solidFill>
                <a:srgbClr val="000000"/>
              </a:solidFill>
              <a:latin typeface="Arial"/>
            </a:endParaRPr>
          </a:p>
        </p:txBody>
      </p:sp>
      <p:sp>
        <p:nvSpPr>
          <p:cNvPr id="154"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Aliases in Bash</a:t>
            </a:r>
            <a:endParaRPr b="0" lang="en-GB" sz="3600" spc="-1" strike="noStrike">
              <a:solidFill>
                <a:srgbClr val="000000"/>
              </a:solidFill>
              <a:latin typeface="Arial"/>
            </a:endParaRPr>
          </a:p>
        </p:txBody>
      </p:sp>
      <p:sp>
        <p:nvSpPr>
          <p:cNvPr id="155" name="CustomShape 3"/>
          <p:cNvSpPr/>
          <p:nvPr/>
        </p:nvSpPr>
        <p:spPr>
          <a:xfrm>
            <a:off x="885960" y="2631960"/>
            <a:ext cx="10438920" cy="38952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91440" bIns="50760"/>
          <a:p>
            <a:pPr>
              <a:lnSpc>
                <a:spcPct val="8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alias</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lf="/bin/ls -CaF"</a:t>
            </a:r>
            <a:endParaRPr b="0" lang="en-GB" sz="2000" spc="-1" strike="noStrike">
              <a:latin typeface="Arial"/>
            </a:endParaRPr>
          </a:p>
        </p:txBody>
      </p:sp>
      <p:sp>
        <p:nvSpPr>
          <p:cNvPr id="156" name="CustomShape 4"/>
          <p:cNvSpPr/>
          <p:nvPr/>
        </p:nvSpPr>
        <p:spPr>
          <a:xfrm>
            <a:off x="885960" y="3605400"/>
            <a:ext cx="10438920" cy="121032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a:lnSpc>
                <a:spcPct val="100000"/>
              </a:lnSpc>
            </a:pPr>
            <a:r>
              <a:rPr b="0" lang="en-GB" sz="1800" spc="-1" strike="noStrike">
                <a:solidFill>
                  <a:srgbClr val="565759"/>
                </a:solidFill>
                <a:latin typeface="Courier New"/>
                <a:ea typeface="Courier New"/>
              </a:rPr>
              <a:t>$ </a:t>
            </a:r>
            <a:r>
              <a:rPr b="1" lang="en-GB" sz="1800" spc="-1" strike="noStrike">
                <a:solidFill>
                  <a:srgbClr val="565759"/>
                </a:solidFill>
                <a:latin typeface="Courier New"/>
                <a:ea typeface="Courier New"/>
              </a:rPr>
              <a:t>alias</a:t>
            </a:r>
            <a:r>
              <a:rPr b="0" lang="en-GB" sz="1800" spc="-1" strike="noStrike">
                <a:solidFill>
                  <a:srgbClr val="565759"/>
                </a:solidFill>
                <a:latin typeface="Courier New"/>
                <a:ea typeface="Courier New"/>
              </a:rPr>
              <a:t> </a:t>
            </a:r>
            <a:r>
              <a:rPr b="1" lang="en-GB" sz="1800" spc="-1" strike="noStrike">
                <a:solidFill>
                  <a:srgbClr val="565759"/>
                </a:solidFill>
                <a:latin typeface="Courier New"/>
                <a:ea typeface="Courier New"/>
              </a:rPr>
              <a:t>rm=echo</a:t>
            </a:r>
            <a:endParaRPr b="0" lang="en-GB" sz="1800" spc="-1" strike="noStrike">
              <a:latin typeface="Arial"/>
            </a:endParaRPr>
          </a:p>
          <a:p>
            <a:pPr>
              <a:lnSpc>
                <a:spcPct val="100000"/>
              </a:lnSpc>
            </a:pPr>
            <a:r>
              <a:rPr b="0" lang="en-GB" sz="1800" spc="-1" strike="noStrike">
                <a:solidFill>
                  <a:srgbClr val="565759"/>
                </a:solidFill>
                <a:latin typeface="Courier New"/>
                <a:ea typeface="Courier New"/>
              </a:rPr>
              <a:t>$ </a:t>
            </a:r>
            <a:r>
              <a:rPr b="1" lang="en-GB" sz="1800" spc="-1" strike="noStrike">
                <a:solidFill>
                  <a:srgbClr val="565759"/>
                </a:solidFill>
                <a:latin typeface="Courier New"/>
                <a:ea typeface="Courier New"/>
              </a:rPr>
              <a:t>rm</a:t>
            </a:r>
            <a:r>
              <a:rPr b="0" lang="en-GB" sz="1800" spc="-1" strike="noStrike">
                <a:solidFill>
                  <a:srgbClr val="565759"/>
                </a:solidFill>
                <a:latin typeface="Courier New"/>
                <a:ea typeface="Courier New"/>
              </a:rPr>
              <a:t> </a:t>
            </a:r>
            <a:r>
              <a:rPr b="1" lang="en-GB" sz="1800" spc="-1" strike="noStrike">
                <a:solidFill>
                  <a:srgbClr val="565759"/>
                </a:solidFill>
                <a:latin typeface="Courier New"/>
                <a:ea typeface="Courier New"/>
              </a:rPr>
              <a:t>/tmp/junk</a:t>
            </a:r>
            <a:endParaRPr b="0" lang="en-GB" sz="1800" spc="-1" strike="noStrike">
              <a:latin typeface="Arial"/>
            </a:endParaRPr>
          </a:p>
          <a:p>
            <a:pPr>
              <a:lnSpc>
                <a:spcPct val="100000"/>
              </a:lnSpc>
            </a:pPr>
            <a:r>
              <a:rPr b="0" lang="en-GB" sz="1800" spc="-1" strike="noStrike">
                <a:solidFill>
                  <a:srgbClr val="565759"/>
                </a:solidFill>
                <a:latin typeface="Courier New"/>
                <a:ea typeface="Courier New"/>
              </a:rPr>
              <a:t>/tmp/junk</a:t>
            </a:r>
            <a:endParaRPr b="0" lang="en-GB" sz="1800" spc="-1" strike="noStrike">
              <a:latin typeface="Arial"/>
            </a:endParaRPr>
          </a:p>
          <a:p>
            <a:pPr>
              <a:lnSpc>
                <a:spcPct val="100000"/>
              </a:lnSpc>
            </a:pPr>
            <a:r>
              <a:rPr b="0" lang="en-GB" sz="1800" spc="-1" strike="noStrike">
                <a:solidFill>
                  <a:srgbClr val="565759"/>
                </a:solidFill>
                <a:latin typeface="Courier New"/>
                <a:ea typeface="Courier New"/>
              </a:rPr>
              <a:t>$ </a:t>
            </a:r>
            <a:r>
              <a:rPr b="1" lang="en-GB" sz="1800" spc="-1" strike="noStrike">
                <a:solidFill>
                  <a:srgbClr val="565759"/>
                </a:solidFill>
                <a:latin typeface="Courier New"/>
                <a:ea typeface="Courier New"/>
              </a:rPr>
              <a:t>unalias</a:t>
            </a:r>
            <a:r>
              <a:rPr b="0" lang="en-GB" sz="1800" spc="-1" strike="noStrike">
                <a:solidFill>
                  <a:srgbClr val="565759"/>
                </a:solidFill>
                <a:latin typeface="Courier New"/>
                <a:ea typeface="Courier New"/>
              </a:rPr>
              <a:t> </a:t>
            </a:r>
            <a:r>
              <a:rPr b="1" lang="en-GB" sz="1800" spc="-1" strike="noStrike">
                <a:solidFill>
                  <a:srgbClr val="565759"/>
                </a:solidFill>
                <a:latin typeface="Courier New"/>
                <a:ea typeface="Courier New"/>
              </a:rPr>
              <a:t>rm</a:t>
            </a:r>
            <a:endParaRPr b="0" lang="en-GB" sz="18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A </a:t>
            </a:r>
            <a:r>
              <a:rPr b="1" lang="en-GB" sz="1800" spc="-1" strike="noStrike">
                <a:solidFill>
                  <a:srgbClr val="0000c8"/>
                </a:solidFill>
                <a:latin typeface="Arial"/>
                <a:ea typeface="Arial"/>
              </a:rPr>
              <a:t>function</a:t>
            </a:r>
            <a:r>
              <a:rPr b="0" lang="en-GB" sz="1800" spc="-1" strike="noStrike">
                <a:solidFill>
                  <a:srgbClr val="565759"/>
                </a:solidFill>
                <a:latin typeface="Arial"/>
                <a:ea typeface="Arial"/>
              </a:rPr>
              <a:t> is another environmental definition</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Allows assignment of several commands to one function name</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Allows passing information to commands within</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Functions are typically defined within a script</a:t>
            </a:r>
            <a:endParaRPr b="0" lang="en-GB" sz="1800" spc="-1" strike="noStrike">
              <a:solidFill>
                <a:srgbClr val="000000"/>
              </a:solidFill>
              <a:latin typeface="Arial"/>
            </a:endParaRPr>
          </a:p>
          <a:p>
            <a:pPr lvl="1" marL="622440" indent="-164880">
              <a:lnSpc>
                <a:spcPct val="100000"/>
              </a:lnSpc>
              <a:spcBef>
                <a:spcPts val="2001"/>
              </a:spcBef>
              <a:buClr>
                <a:srgbClr val="008fd0"/>
              </a:buClr>
              <a:buFont typeface="Arial"/>
              <a:buChar char="›"/>
            </a:pPr>
            <a:r>
              <a:rPr b="0" lang="en-GB" sz="1800" spc="-1" strike="noStrike">
                <a:solidFill>
                  <a:srgbClr val="565759"/>
                </a:solidFill>
                <a:latin typeface="Arial"/>
                <a:ea typeface="Arial"/>
              </a:rPr>
              <a:t>Can create repeatable, modular code</a:t>
            </a: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7560">
              <a:lnSpc>
                <a:spcPct val="100000"/>
              </a:lnSpc>
              <a:spcBef>
                <a:spcPts val="2001"/>
              </a:spcBef>
            </a:pPr>
            <a:endParaRPr b="0" lang="en-GB" sz="1800" spc="-1" strike="noStrike">
              <a:solidFill>
                <a:srgbClr val="000000"/>
              </a:solidFill>
              <a:latin typeface="Arial"/>
            </a:endParaRPr>
          </a:p>
        </p:txBody>
      </p:sp>
      <p:sp>
        <p:nvSpPr>
          <p:cNvPr id="158"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Simple Functions</a:t>
            </a:r>
            <a:endParaRPr b="0" lang="en-GB" sz="3600" spc="-1" strike="noStrike">
              <a:solidFill>
                <a:srgbClr val="000000"/>
              </a:solidFill>
              <a:latin typeface="Arial"/>
            </a:endParaRPr>
          </a:p>
        </p:txBody>
      </p:sp>
      <p:sp>
        <p:nvSpPr>
          <p:cNvPr id="159" name="CustomShape 3"/>
          <p:cNvSpPr/>
          <p:nvPr/>
        </p:nvSpPr>
        <p:spPr>
          <a:xfrm>
            <a:off x="1533600" y="3242520"/>
            <a:ext cx="9165600" cy="1625400"/>
          </a:xfrm>
          <a:prstGeom prst="rect">
            <a:avLst/>
          </a:prstGeom>
          <a:solidFill>
            <a:srgbClr val="e8e4c6"/>
          </a:solidFill>
          <a:ln w="12600">
            <a:solidFill>
              <a:srgbClr val="000000"/>
            </a:solidFill>
            <a:miter/>
          </a:ln>
          <a:effectLst>
            <a:outerShdw dist="0" dir="0">
              <a:srgbClr val="6d6d6d">
                <a:alpha val="65000"/>
              </a:srgbClr>
            </a:outerShdw>
          </a:effectLst>
        </p:spPr>
        <p:style>
          <a:lnRef idx="0"/>
          <a:fillRef idx="0"/>
          <a:effectRef idx="0"/>
          <a:fontRef idx="minor"/>
        </p:style>
        <p:txBody>
          <a:bodyPr lIns="95400" rIns="95400" tIns="72000" bIns="36000"/>
          <a:p>
            <a:pPr>
              <a:lnSpc>
                <a:spcPct val="110000"/>
              </a:lnSpc>
            </a:pPr>
            <a:r>
              <a:rPr b="0" lang="en-GB" sz="1800" spc="-1" strike="noStrike">
                <a:solidFill>
                  <a:srgbClr val="565759"/>
                </a:solidFill>
                <a:latin typeface="Courier New"/>
                <a:ea typeface="Courier New"/>
              </a:rPr>
              <a:t>helloWorld() {</a:t>
            </a:r>
            <a:endParaRPr b="0" lang="en-GB" sz="1800" spc="-1" strike="noStrike">
              <a:latin typeface="Arial"/>
            </a:endParaRPr>
          </a:p>
          <a:p>
            <a:pPr>
              <a:lnSpc>
                <a:spcPct val="110000"/>
              </a:lnSpc>
            </a:pPr>
            <a:r>
              <a:rPr b="0" lang="en-GB" sz="1800" spc="-1" strike="noStrike">
                <a:solidFill>
                  <a:srgbClr val="565759"/>
                </a:solidFill>
                <a:latin typeface="Courier New"/>
                <a:ea typeface="Courier New"/>
              </a:rPr>
              <a:t>   </a:t>
            </a:r>
            <a:r>
              <a:rPr b="0" lang="en-GB" sz="1800" spc="-1" strike="noStrike">
                <a:solidFill>
                  <a:srgbClr val="565759"/>
                </a:solidFill>
                <a:latin typeface="Courier New"/>
                <a:ea typeface="Courier New"/>
              </a:rPr>
              <a:t>echo “Hello World!”</a:t>
            </a:r>
            <a:endParaRPr b="0" lang="en-GB" sz="1800" spc="-1" strike="noStrike">
              <a:latin typeface="Arial"/>
            </a:endParaRPr>
          </a:p>
          <a:p>
            <a:pPr>
              <a:lnSpc>
                <a:spcPct val="110000"/>
              </a:lnSpc>
            </a:pPr>
            <a:r>
              <a:rPr b="0" lang="en-GB" sz="1800" spc="-1" strike="noStrike">
                <a:solidFill>
                  <a:srgbClr val="565759"/>
                </a:solidFill>
                <a:latin typeface="Courier New"/>
                <a:ea typeface="Courier New"/>
              </a:rPr>
              <a:t>   </a:t>
            </a:r>
            <a:r>
              <a:rPr b="0" lang="en-GB" sz="1800" spc="-1" strike="noStrike">
                <a:solidFill>
                  <a:srgbClr val="565759"/>
                </a:solidFill>
                <a:latin typeface="Courier New"/>
                <a:ea typeface="Courier New"/>
              </a:rPr>
              <a:t>ls</a:t>
            </a:r>
            <a:endParaRPr b="0" lang="en-GB" sz="1800" spc="-1" strike="noStrike">
              <a:latin typeface="Arial"/>
            </a:endParaRPr>
          </a:p>
          <a:p>
            <a:pPr>
              <a:lnSpc>
                <a:spcPct val="110000"/>
              </a:lnSpc>
            </a:pPr>
            <a:r>
              <a:rPr b="0" lang="en-GB" sz="1800" spc="-1" strike="noStrike">
                <a:solidFill>
                  <a:srgbClr val="565759"/>
                </a:solidFill>
                <a:latin typeface="Courier New"/>
                <a:ea typeface="Courier New"/>
              </a:rPr>
              <a:t>   </a:t>
            </a:r>
            <a:r>
              <a:rPr b="0" lang="en-GB" sz="1800" spc="-1" strike="noStrike">
                <a:solidFill>
                  <a:srgbClr val="565759"/>
                </a:solidFill>
                <a:latin typeface="Courier New"/>
                <a:ea typeface="Courier New"/>
              </a:rPr>
              <a:t>pwd</a:t>
            </a:r>
            <a:endParaRPr b="0" lang="en-GB" sz="1800" spc="-1" strike="noStrike">
              <a:latin typeface="Arial"/>
            </a:endParaRPr>
          </a:p>
          <a:p>
            <a:pPr>
              <a:lnSpc>
                <a:spcPct val="110000"/>
              </a:lnSpc>
            </a:pPr>
            <a:r>
              <a:rPr b="0" lang="en-GB" sz="1800" spc="-1" strike="noStrike">
                <a:solidFill>
                  <a:srgbClr val="565759"/>
                </a:solidFill>
                <a:latin typeface="Courier New"/>
                <a:ea typeface="Courier New"/>
              </a:rPr>
              <a:t>}</a:t>
            </a:r>
            <a:endParaRPr b="0" lang="en-GB" sz="18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14000" y="1544760"/>
            <a:ext cx="11404440" cy="4546440"/>
          </a:xfrm>
          <a:prstGeom prst="rect">
            <a:avLst/>
          </a:prstGeom>
          <a:noFill/>
          <a:ln>
            <a:noFill/>
          </a:ln>
        </p:spPr>
        <p:txBody>
          <a:bodyPr/>
          <a:p>
            <a:pPr marL="185760" indent="-185400">
              <a:lnSpc>
                <a:spcPct val="100000"/>
              </a:lnSpc>
              <a:buClr>
                <a:srgbClr val="008fd0"/>
              </a:buClr>
              <a:buFont typeface="Arial"/>
              <a:buChar char="›"/>
            </a:pPr>
            <a:r>
              <a:rPr b="0" lang="en-GB" sz="1800" spc="-1" strike="noStrike">
                <a:solidFill>
                  <a:srgbClr val="565759"/>
                </a:solidFill>
                <a:latin typeface="Arial"/>
                <a:ea typeface="Arial"/>
              </a:rPr>
              <a:t>Use </a:t>
            </a:r>
            <a:r>
              <a:rPr b="1" lang="en-GB" sz="1800" spc="-1" strike="noStrike">
                <a:solidFill>
                  <a:srgbClr val="0000c8"/>
                </a:solidFill>
                <a:latin typeface="Arial"/>
                <a:ea typeface="Arial"/>
              </a:rPr>
              <a:t>set</a:t>
            </a:r>
            <a:r>
              <a:rPr b="0" lang="en-GB" sz="1800" spc="-1" strike="noStrike">
                <a:solidFill>
                  <a:srgbClr val="565759"/>
                </a:solidFill>
                <a:latin typeface="Arial"/>
                <a:ea typeface="Arial"/>
              </a:rPr>
              <a:t> to change traditional </a:t>
            </a:r>
            <a:r>
              <a:rPr b="1" i="1" lang="en-GB" sz="1800" spc="-1" strike="noStrike">
                <a:solidFill>
                  <a:srgbClr val="565759"/>
                </a:solidFill>
                <a:latin typeface="Arial"/>
                <a:ea typeface="Arial"/>
              </a:rPr>
              <a:t>shell</a:t>
            </a:r>
            <a:r>
              <a:rPr b="0" lang="en-GB" sz="1800" spc="-1" strike="noStrike">
                <a:solidFill>
                  <a:srgbClr val="565759"/>
                </a:solidFill>
                <a:latin typeface="Arial"/>
                <a:ea typeface="Arial"/>
              </a:rPr>
              <a:t> </a:t>
            </a:r>
            <a:r>
              <a:rPr b="1" i="1" lang="en-GB" sz="1800" spc="-1" strike="noStrike">
                <a:solidFill>
                  <a:srgbClr val="565759"/>
                </a:solidFill>
                <a:latin typeface="Arial"/>
                <a:ea typeface="Arial"/>
              </a:rPr>
              <a:t>options</a:t>
            </a: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622440" indent="-5040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pPr>
            <a:endParaRPr b="0" lang="en-GB" sz="1800" spc="-1" strike="noStrike">
              <a:solidFill>
                <a:srgbClr val="000000"/>
              </a:solidFill>
              <a:latin typeface="Arial"/>
            </a:endParaRPr>
          </a:p>
          <a:p>
            <a:pPr marL="185760" indent="-70920">
              <a:lnSpc>
                <a:spcPct val="100000"/>
              </a:lnSpc>
              <a:spcBef>
                <a:spcPts val="2001"/>
              </a:spcBef>
            </a:pPr>
            <a:endParaRPr b="0" lang="en-GB" sz="1800" spc="-1" strike="noStrike">
              <a:solidFill>
                <a:srgbClr val="000000"/>
              </a:solidFill>
              <a:latin typeface="Arial"/>
            </a:endParaRPr>
          </a:p>
          <a:p>
            <a:pPr marL="185760" indent="-185400">
              <a:lnSpc>
                <a:spcPct val="100000"/>
              </a:lnSpc>
              <a:spcBef>
                <a:spcPts val="2001"/>
              </a:spcBef>
              <a:buClr>
                <a:srgbClr val="008fd0"/>
              </a:buClr>
              <a:buFont typeface="Arial"/>
              <a:buChar char="›"/>
            </a:pPr>
            <a:r>
              <a:rPr b="0" lang="en-GB" sz="1800" spc="-1" strike="noStrike">
                <a:solidFill>
                  <a:srgbClr val="565759"/>
                </a:solidFill>
                <a:latin typeface="Arial"/>
                <a:ea typeface="Arial"/>
              </a:rPr>
              <a:t>Some options can also be set using shorthand notations</a:t>
            </a:r>
            <a:endParaRPr b="0" lang="en-GB" sz="1800" spc="-1" strike="noStrike">
              <a:solidFill>
                <a:srgbClr val="000000"/>
              </a:solidFill>
              <a:latin typeface="Arial"/>
            </a:endParaRPr>
          </a:p>
        </p:txBody>
      </p:sp>
      <p:sp>
        <p:nvSpPr>
          <p:cNvPr id="161" name="TextShape 2"/>
          <p:cNvSpPr txBox="1"/>
          <p:nvPr/>
        </p:nvSpPr>
        <p:spPr>
          <a:xfrm>
            <a:off x="414000" y="124920"/>
            <a:ext cx="9125640" cy="1153080"/>
          </a:xfrm>
          <a:prstGeom prst="rect">
            <a:avLst/>
          </a:prstGeom>
          <a:noFill/>
          <a:ln>
            <a:noFill/>
          </a:ln>
        </p:spPr>
        <p:txBody>
          <a:bodyPr anchor="b"/>
          <a:p>
            <a:pPr>
              <a:lnSpc>
                <a:spcPct val="100000"/>
              </a:lnSpc>
            </a:pPr>
            <a:r>
              <a:rPr b="0" lang="en-GB" sz="3600" spc="-1" strike="noStrike">
                <a:solidFill>
                  <a:srgbClr val="0d3d59"/>
                </a:solidFill>
                <a:latin typeface="Arial"/>
                <a:ea typeface="Arial"/>
              </a:rPr>
              <a:t>Generic shell options</a:t>
            </a:r>
            <a:endParaRPr b="0" lang="en-GB" sz="3600" spc="-1" strike="noStrike">
              <a:solidFill>
                <a:srgbClr val="000000"/>
              </a:solidFill>
              <a:latin typeface="Arial"/>
            </a:endParaRPr>
          </a:p>
        </p:txBody>
      </p:sp>
      <p:sp>
        <p:nvSpPr>
          <p:cNvPr id="162" name="CustomShape 3"/>
          <p:cNvSpPr/>
          <p:nvPr/>
        </p:nvSpPr>
        <p:spPr>
          <a:xfrm>
            <a:off x="895320" y="3220560"/>
            <a:ext cx="10429560" cy="102564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-o vi</a:t>
            </a:r>
            <a:endParaRPr b="0" lang="en-GB" sz="2000" spc="-1" strike="noStrike">
              <a:latin typeface="Arial"/>
            </a:endParaRPr>
          </a:p>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-o allexport</a:t>
            </a:r>
            <a:endParaRPr b="0" lang="en-GB" sz="2000" spc="-1" strike="noStrike">
              <a:latin typeface="Arial"/>
            </a:endParaRPr>
          </a:p>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+o</a:t>
            </a: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allexport</a:t>
            </a:r>
            <a:endParaRPr b="0" lang="en-GB" sz="2000" spc="-1" strike="noStrike">
              <a:latin typeface="Arial"/>
            </a:endParaRPr>
          </a:p>
        </p:txBody>
      </p:sp>
      <p:sp>
        <p:nvSpPr>
          <p:cNvPr id="163" name="CustomShape 4"/>
          <p:cNvSpPr/>
          <p:nvPr/>
        </p:nvSpPr>
        <p:spPr>
          <a:xfrm>
            <a:off x="876600" y="5059080"/>
            <a:ext cx="4704840" cy="102564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-x</a:t>
            </a:r>
            <a:endParaRPr b="0" lang="en-GB" sz="2000" spc="-1" strike="noStrike">
              <a:latin typeface="Arial"/>
            </a:endParaRPr>
          </a:p>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+x</a:t>
            </a:r>
            <a:endParaRPr b="0" lang="en-GB" sz="2000" spc="-1" strike="noStrike">
              <a:latin typeface="Arial"/>
            </a:endParaRPr>
          </a:p>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-C</a:t>
            </a:r>
            <a:endParaRPr b="0" lang="en-GB" sz="2000" spc="-1" strike="noStrike">
              <a:latin typeface="Arial"/>
            </a:endParaRPr>
          </a:p>
        </p:txBody>
      </p:sp>
      <p:sp>
        <p:nvSpPr>
          <p:cNvPr id="164" name="CustomShape 5"/>
          <p:cNvSpPr/>
          <p:nvPr/>
        </p:nvSpPr>
        <p:spPr>
          <a:xfrm>
            <a:off x="6504480" y="5060520"/>
            <a:ext cx="4820400" cy="1025640"/>
          </a:xfrm>
          <a:prstGeom prst="rect">
            <a:avLst/>
          </a:prstGeom>
          <a:solidFill>
            <a:srgbClr val="b4e0f6"/>
          </a:solidFill>
          <a:ln w="12600">
            <a:solidFill>
              <a:srgbClr val="000000"/>
            </a:solidFill>
            <a:miter/>
          </a:ln>
          <a:effectLst>
            <a:outerShdw dist="107423" dir="2700000">
              <a:srgbClr val="dadada"/>
            </a:outerShdw>
          </a:effectLst>
        </p:spPr>
        <p:style>
          <a:lnRef idx="0"/>
          <a:fillRef idx="0"/>
          <a:effectRef idx="0"/>
          <a:fontRef idx="minor"/>
        </p:style>
        <p:txBody>
          <a:bodyPr lIns="95400" rIns="95400" tIns="50760" bIns="50760"/>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–o xtrace</a:t>
            </a:r>
            <a:endParaRPr b="0" lang="en-GB" sz="2000" spc="-1" strike="noStrike">
              <a:latin typeface="Arial"/>
            </a:endParaRPr>
          </a:p>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+o xtrace</a:t>
            </a:r>
            <a:endParaRPr b="0" lang="en-GB" sz="2000" spc="-1" strike="noStrike">
              <a:latin typeface="Arial"/>
            </a:endParaRPr>
          </a:p>
          <a:p>
            <a:pPr marL="252360" indent="-252000">
              <a:lnSpc>
                <a:spcPct val="100000"/>
              </a:lnSpc>
            </a:pPr>
            <a:r>
              <a:rPr b="0" lang="en-GB" sz="2000" spc="-1" strike="noStrike">
                <a:solidFill>
                  <a:srgbClr val="565759"/>
                </a:solidFill>
                <a:latin typeface="Courier New"/>
                <a:ea typeface="Courier New"/>
              </a:rPr>
              <a:t>$ </a:t>
            </a:r>
            <a:r>
              <a:rPr b="1" lang="en-GB" sz="2000" spc="-1" strike="noStrike">
                <a:solidFill>
                  <a:srgbClr val="565759"/>
                </a:solidFill>
                <a:latin typeface="Courier New"/>
                <a:ea typeface="Courier New"/>
              </a:rPr>
              <a:t>set –o noclobber</a:t>
            </a:r>
            <a:endParaRPr b="0" lang="en-GB" sz="2000" spc="-1" strike="noStrike">
              <a:latin typeface="Arial"/>
            </a:endParaRPr>
          </a:p>
        </p:txBody>
      </p:sp>
      <p:sp>
        <p:nvSpPr>
          <p:cNvPr id="165" name="CustomShape 6"/>
          <p:cNvSpPr/>
          <p:nvPr/>
        </p:nvSpPr>
        <p:spPr>
          <a:xfrm>
            <a:off x="5634720" y="5207400"/>
            <a:ext cx="562680" cy="520200"/>
          </a:xfrm>
          <a:prstGeom prst="rect">
            <a:avLst/>
          </a:prstGeom>
          <a:noFill/>
          <a:ln>
            <a:noFill/>
          </a:ln>
        </p:spPr>
        <p:style>
          <a:lnRef idx="0"/>
          <a:fillRef idx="0"/>
          <a:effectRef idx="0"/>
          <a:fontRef idx="minor"/>
        </p:style>
      </p:sp>
      <p:sp>
        <p:nvSpPr>
          <p:cNvPr id="166" name="CustomShape 7"/>
          <p:cNvSpPr/>
          <p:nvPr/>
        </p:nvSpPr>
        <p:spPr>
          <a:xfrm>
            <a:off x="5820840" y="5448600"/>
            <a:ext cx="480240" cy="1080"/>
          </a:xfrm>
          <a:custGeom>
            <a:avLst/>
            <a:gdLst/>
            <a:ahLst/>
            <a:rect l="l" t="t" r="r" b="b"/>
            <a:pathLst>
              <a:path w="21600" h="21600">
                <a:moveTo>
                  <a:pt x="0" y="0"/>
                </a:moveTo>
                <a:lnTo>
                  <a:pt x="21600" y="21600"/>
                </a:lnTo>
              </a:path>
            </a:pathLst>
          </a:custGeom>
          <a:noFill/>
          <a:ln w="36000">
            <a:solidFill>
              <a:srgbClr val="000000"/>
            </a:solidFill>
            <a:round/>
          </a:ln>
        </p:spPr>
        <p:style>
          <a:lnRef idx="0"/>
          <a:fillRef idx="0"/>
          <a:effectRef idx="0"/>
          <a:fontRef idx="minor"/>
        </p:style>
      </p:sp>
      <p:sp>
        <p:nvSpPr>
          <p:cNvPr id="167" name="CustomShape 8"/>
          <p:cNvSpPr/>
          <p:nvPr/>
        </p:nvSpPr>
        <p:spPr>
          <a:xfrm>
            <a:off x="5820840" y="5664600"/>
            <a:ext cx="480240" cy="1080"/>
          </a:xfrm>
          <a:custGeom>
            <a:avLst/>
            <a:gdLst/>
            <a:ahLst/>
            <a:rect l="l" t="t" r="r" b="b"/>
            <a:pathLst>
              <a:path w="21600" h="21600">
                <a:moveTo>
                  <a:pt x="0" y="0"/>
                </a:moveTo>
                <a:lnTo>
                  <a:pt x="21600" y="21600"/>
                </a:lnTo>
              </a:path>
            </a:pathLst>
          </a:custGeom>
          <a:noFill/>
          <a:ln w="36000">
            <a:solidFill>
              <a:srgbClr val="000000"/>
            </a:solidFill>
            <a:round/>
          </a:ln>
        </p:spPr>
        <p:style>
          <a:lnRef idx="0"/>
          <a:fillRef idx="0"/>
          <a:effectRef idx="0"/>
          <a:fontRef idx="minor"/>
        </p:style>
      </p:sp>
      <p:sp>
        <p:nvSpPr>
          <p:cNvPr id="168" name="CustomShape 9"/>
          <p:cNvSpPr/>
          <p:nvPr/>
        </p:nvSpPr>
        <p:spPr>
          <a:xfrm>
            <a:off x="5820840" y="5556600"/>
            <a:ext cx="480240" cy="1080"/>
          </a:xfrm>
          <a:custGeom>
            <a:avLst/>
            <a:gdLst/>
            <a:ahLst/>
            <a:rect l="l" t="t" r="r" b="b"/>
            <a:pathLst>
              <a:path w="21600" h="21600">
                <a:moveTo>
                  <a:pt x="0" y="0"/>
                </a:moveTo>
                <a:lnTo>
                  <a:pt x="21600" y="21600"/>
                </a:lnTo>
              </a:path>
            </a:pathLst>
          </a:custGeom>
          <a:noFill/>
          <a:ln w="36000">
            <a:solidFill>
              <a:srgbClr val="000000"/>
            </a:solidFill>
            <a:round/>
          </a:ln>
        </p:spPr>
        <p:style>
          <a:lnRef idx="0"/>
          <a:fillRef idx="0"/>
          <a:effectRef idx="0"/>
          <a:fontRef idx="minor"/>
        </p:style>
      </p:sp>
      <p:sp>
        <p:nvSpPr>
          <p:cNvPr id="169" name="CustomShape 10"/>
          <p:cNvSpPr/>
          <p:nvPr/>
        </p:nvSpPr>
        <p:spPr>
          <a:xfrm>
            <a:off x="885960" y="1971720"/>
            <a:ext cx="10438920" cy="1037880"/>
          </a:xfrm>
          <a:prstGeom prst="roundRect">
            <a:avLst>
              <a:gd name="adj" fmla="val 9134"/>
            </a:avLst>
          </a:prstGeom>
          <a:gradFill rotWithShape="0">
            <a:gsLst>
              <a:gs pos="0">
                <a:srgbClr val="ffffff"/>
              </a:gs>
              <a:gs pos="100000">
                <a:srgbClr val="eeefd7"/>
              </a:gs>
            </a:gsLst>
            <a:path path="circle"/>
          </a:gradFill>
          <a:ln w="9360">
            <a:solidFill>
              <a:srgbClr val="808080"/>
            </a:solidFill>
            <a:round/>
          </a:ln>
          <a:effectLst>
            <a:outerShdw dist="35638" dir="2700000">
              <a:srgbClr val="adadad"/>
            </a:outerShdw>
          </a:effectLst>
        </p:spPr>
        <p:style>
          <a:lnRef idx="0"/>
          <a:fillRef idx="0"/>
          <a:effectRef idx="0"/>
          <a:fontRef idx="minor"/>
        </p:style>
        <p:txBody>
          <a:bodyPr anchor="ctr"/>
          <a:p>
            <a:pPr marL="457200" indent="85680">
              <a:lnSpc>
                <a:spcPct val="80000"/>
              </a:lnSpc>
            </a:pPr>
            <a:r>
              <a:rPr b="1" lang="en-GB" sz="2000" spc="-1" strike="noStrike">
                <a:solidFill>
                  <a:srgbClr val="3333cc"/>
                </a:solidFill>
                <a:latin typeface="Quattrocento Sans"/>
                <a:ea typeface="Quattrocento Sans"/>
              </a:rPr>
              <a:t>set  -o</a:t>
            </a:r>
            <a:r>
              <a:rPr b="1" lang="en-GB" sz="2000" spc="-1" strike="noStrike">
                <a:solidFill>
                  <a:srgbClr val="000066"/>
                </a:solidFill>
                <a:latin typeface="Quattrocento Sans"/>
                <a:ea typeface="Quattrocento Sans"/>
              </a:rPr>
              <a:t> </a:t>
            </a:r>
            <a:r>
              <a:rPr b="1" lang="en-GB" sz="2000" spc="-1" strike="noStrike">
                <a:solidFill>
                  <a:srgbClr val="000066"/>
                </a:solidFill>
                <a:latin typeface="Quattrocento Sans"/>
                <a:ea typeface="Quattrocento Sans"/>
              </a:rPr>
              <a:t>	</a:t>
            </a:r>
            <a:r>
              <a:rPr b="1" lang="en-GB" sz="2000" spc="-1" strike="noStrike">
                <a:solidFill>
                  <a:srgbClr val="000066"/>
                </a:solidFill>
                <a:latin typeface="Quattrocento Sans"/>
                <a:ea typeface="Quattrocento Sans"/>
              </a:rPr>
              <a:t>  </a:t>
            </a:r>
            <a:r>
              <a:rPr b="1" lang="en-GB" sz="2000" spc="-1" strike="noStrike">
                <a:solidFill>
                  <a:srgbClr val="000066"/>
                </a:solidFill>
                <a:latin typeface="Quattrocento Sans"/>
                <a:ea typeface="Quattrocento Sans"/>
              </a:rPr>
              <a:t>	</a:t>
            </a:r>
            <a:r>
              <a:rPr b="0" i="1" lang="en-GB" sz="2000" spc="-1" strike="noStrike">
                <a:solidFill>
                  <a:srgbClr val="565759"/>
                </a:solidFill>
                <a:latin typeface="Quattrocento Sans"/>
                <a:ea typeface="Quattrocento Sans"/>
              </a:rPr>
              <a:t>display current options and settings</a:t>
            </a:r>
            <a:endParaRPr b="0" lang="en-GB" sz="2000" spc="-1" strike="noStrike">
              <a:latin typeface="Arial"/>
            </a:endParaRPr>
          </a:p>
          <a:p>
            <a:pPr marL="457200" indent="85680">
              <a:lnSpc>
                <a:spcPct val="80000"/>
              </a:lnSpc>
              <a:spcBef>
                <a:spcPts val="499"/>
              </a:spcBef>
            </a:pPr>
            <a:r>
              <a:rPr b="1" lang="en-GB" sz="2000" spc="-1" strike="noStrike">
                <a:solidFill>
                  <a:srgbClr val="3333cc"/>
                </a:solidFill>
                <a:latin typeface="Quattrocento Sans"/>
                <a:ea typeface="Quattrocento Sans"/>
              </a:rPr>
              <a:t>set  -o   </a:t>
            </a:r>
            <a:r>
              <a:rPr b="1" i="1" lang="en-GB" sz="2000" spc="-1" strike="noStrike">
                <a:solidFill>
                  <a:srgbClr val="3333cc"/>
                </a:solidFill>
                <a:latin typeface="Quattrocento Sans"/>
                <a:ea typeface="Quattrocento Sans"/>
              </a:rPr>
              <a:t>option</a:t>
            </a:r>
            <a:r>
              <a:rPr b="1" lang="en-GB" sz="2000" spc="-1" strike="noStrike">
                <a:solidFill>
                  <a:srgbClr val="3333cc"/>
                </a:solidFill>
                <a:latin typeface="Quattrocento Sans"/>
                <a:ea typeface="Quattrocento Sans"/>
              </a:rPr>
              <a:t> </a:t>
            </a:r>
            <a:r>
              <a:rPr b="1" lang="en-GB" sz="2000" spc="-1" strike="noStrike">
                <a:solidFill>
                  <a:srgbClr val="3333cc"/>
                </a:solidFill>
                <a:latin typeface="Quattrocento Sans"/>
                <a:ea typeface="Quattrocento Sans"/>
              </a:rPr>
              <a:t>	</a:t>
            </a:r>
            <a:r>
              <a:rPr b="1" lang="en-GB" sz="2000" spc="-1" strike="noStrike">
                <a:solidFill>
                  <a:srgbClr val="3333cc"/>
                </a:solidFill>
                <a:latin typeface="Quattrocento Sans"/>
                <a:ea typeface="Quattrocento Sans"/>
              </a:rPr>
              <a:t>  </a:t>
            </a:r>
            <a:r>
              <a:rPr b="1" lang="en-GB" sz="2000" spc="-1" strike="noStrike">
                <a:solidFill>
                  <a:srgbClr val="3333cc"/>
                </a:solidFill>
                <a:latin typeface="Quattrocento Sans"/>
                <a:ea typeface="Quattrocento Sans"/>
              </a:rPr>
              <a:t>	</a:t>
            </a:r>
            <a:r>
              <a:rPr b="0" i="1" lang="en-GB" sz="2000" spc="-1" strike="noStrike">
                <a:solidFill>
                  <a:srgbClr val="565759"/>
                </a:solidFill>
                <a:latin typeface="Quattrocento Sans"/>
                <a:ea typeface="Quattrocento Sans"/>
              </a:rPr>
              <a:t>turn the option on</a:t>
            </a:r>
            <a:endParaRPr b="0" lang="en-GB" sz="2000" spc="-1" strike="noStrike">
              <a:latin typeface="Arial"/>
            </a:endParaRPr>
          </a:p>
          <a:p>
            <a:pPr marL="457200" indent="85680">
              <a:lnSpc>
                <a:spcPct val="80000"/>
              </a:lnSpc>
              <a:spcBef>
                <a:spcPts val="499"/>
              </a:spcBef>
            </a:pPr>
            <a:r>
              <a:rPr b="1" lang="en-GB" sz="2000" spc="-1" strike="noStrike">
                <a:solidFill>
                  <a:srgbClr val="3333cc"/>
                </a:solidFill>
                <a:latin typeface="Quattrocento Sans"/>
                <a:ea typeface="Quattrocento Sans"/>
              </a:rPr>
              <a:t>set  +o  </a:t>
            </a:r>
            <a:r>
              <a:rPr b="1" i="1" lang="en-GB" sz="2000" spc="-1" strike="noStrike">
                <a:solidFill>
                  <a:srgbClr val="3333cc"/>
                </a:solidFill>
                <a:latin typeface="Quattrocento Sans"/>
                <a:ea typeface="Quattrocento Sans"/>
              </a:rPr>
              <a:t>option</a:t>
            </a:r>
            <a:r>
              <a:rPr b="1" lang="en-GB" sz="2000" spc="-1" strike="noStrike">
                <a:solidFill>
                  <a:srgbClr val="3333cc"/>
                </a:solidFill>
                <a:latin typeface="Quattrocento Sans"/>
                <a:ea typeface="Quattrocento Sans"/>
              </a:rPr>
              <a:t>	</a:t>
            </a:r>
            <a:r>
              <a:rPr b="1" lang="en-GB" sz="2000" spc="-1" strike="noStrike">
                <a:solidFill>
                  <a:srgbClr val="3333cc"/>
                </a:solidFill>
                <a:latin typeface="Quattrocento Sans"/>
                <a:ea typeface="Quattrocento Sans"/>
              </a:rPr>
              <a:t> </a:t>
            </a:r>
            <a:r>
              <a:rPr b="1" lang="en-GB" sz="2000" spc="-1" strike="noStrike">
                <a:solidFill>
                  <a:srgbClr val="3333cc"/>
                </a:solidFill>
                <a:latin typeface="Quattrocento Sans"/>
                <a:ea typeface="Quattrocento Sans"/>
              </a:rPr>
              <a:t>	</a:t>
            </a:r>
            <a:r>
              <a:rPr b="0" i="1" lang="en-GB" sz="2000" spc="-1" strike="noStrike">
                <a:solidFill>
                  <a:srgbClr val="565759"/>
                </a:solidFill>
                <a:latin typeface="Quattrocento Sans"/>
                <a:ea typeface="Quattrocento Sans"/>
              </a:rPr>
              <a:t>turn the option off</a:t>
            </a:r>
            <a:endParaRPr b="0" lang="en-GB" sz="2000" spc="-1" strike="noStrike">
              <a:latin typeface="Arial"/>
            </a:endParaRPr>
          </a:p>
        </p:txBody>
      </p:sp>
      <p:sp>
        <p:nvSpPr>
          <p:cNvPr id="170" name="CustomShape 11"/>
          <p:cNvSpPr/>
          <p:nvPr/>
        </p:nvSpPr>
        <p:spPr>
          <a:xfrm>
            <a:off x="5690160" y="3275280"/>
            <a:ext cx="5586840" cy="884880"/>
          </a:xfrm>
          <a:prstGeom prst="roundRect">
            <a:avLst>
              <a:gd name="adj" fmla="val 0"/>
            </a:avLst>
          </a:prstGeom>
          <a:gradFill rotWithShape="0">
            <a:gsLst>
              <a:gs pos="0">
                <a:srgbClr val="ffefd1"/>
              </a:gs>
              <a:gs pos="100000">
                <a:srgbClr val="f0ebd5"/>
              </a:gs>
            </a:gsLst>
            <a:lin ang="4200000"/>
          </a:gradFill>
          <a:ln w="12600">
            <a:solidFill>
              <a:srgbClr val="000000"/>
            </a:solidFill>
            <a:miter/>
          </a:ln>
          <a:effectLst>
            <a:outerShdw dist="0" dir="0">
              <a:srgbClr val="6d6d6d">
                <a:alpha val="65000"/>
              </a:srgbClr>
            </a:outerShdw>
          </a:effectLst>
        </p:spPr>
        <p:style>
          <a:lnRef idx="0"/>
          <a:fillRef idx="0"/>
          <a:effectRef idx="0"/>
          <a:fontRef idx="minor"/>
        </p:style>
        <p:txBody>
          <a:bodyPr lIns="36000" rIns="36000" tIns="36000" bIns="36000"/>
          <a:p>
            <a:pPr algn="ctr">
              <a:lnSpc>
                <a:spcPct val="110000"/>
              </a:lnSpc>
            </a:pPr>
            <a:r>
              <a:rPr b="0" lang="en-GB" sz="1600" spc="-1" strike="noStrike">
                <a:solidFill>
                  <a:srgbClr val="565759"/>
                </a:solidFill>
                <a:latin typeface="Quattrocento Sans"/>
                <a:ea typeface="Quattrocento Sans"/>
              </a:rPr>
              <a:t>set vi as command line editor</a:t>
            </a:r>
            <a:endParaRPr b="0" lang="en-GB" sz="1600" spc="-1" strike="noStrike">
              <a:latin typeface="Arial"/>
            </a:endParaRPr>
          </a:p>
          <a:p>
            <a:pPr algn="ctr">
              <a:lnSpc>
                <a:spcPct val="110000"/>
              </a:lnSpc>
            </a:pPr>
            <a:r>
              <a:rPr b="0" lang="en-GB" sz="1600" spc="-1" strike="noStrike">
                <a:solidFill>
                  <a:srgbClr val="565759"/>
                </a:solidFill>
                <a:latin typeface="Quattrocento Sans"/>
                <a:ea typeface="Quattrocento Sans"/>
              </a:rPr>
              <a:t>automatically export all new variables</a:t>
            </a:r>
            <a:endParaRPr b="0" lang="en-GB" sz="1600" spc="-1" strike="noStrike">
              <a:latin typeface="Arial"/>
            </a:endParaRPr>
          </a:p>
          <a:p>
            <a:pPr algn="ctr">
              <a:lnSpc>
                <a:spcPct val="110000"/>
              </a:lnSpc>
            </a:pPr>
            <a:r>
              <a:rPr b="0" lang="en-GB" sz="1600" spc="-1" strike="noStrike">
                <a:solidFill>
                  <a:srgbClr val="565759"/>
                </a:solidFill>
                <a:latin typeface="Quattrocento Sans"/>
                <a:ea typeface="Quattrocento Sans"/>
              </a:rPr>
              <a:t>stop automatic new-variable export</a:t>
            </a:r>
            <a:endParaRPr b="0" lang="en-GB" sz="16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2019-06-26T13:32:43Z</dcterms:modified>
  <cp:revision>1</cp:revision>
  <dc:subject/>
  <dc:title/>
</cp:coreProperties>
</file>