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2192000" cy="6858000"/>
  <p:notesSz cx="6794500" cy="992187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216000" y="812520"/>
            <a:ext cx="7127280" cy="4008960"/>
          </a:xfrm>
          <a:prstGeom prst="rect">
            <a:avLst/>
          </a:prstGeom>
        </p:spPr>
        <p:txBody>
          <a:bodyPr lIns="0" rIns="0" tIns="0" bIns="0" anchor="ctr"/>
          <a:p>
            <a:r>
              <a:rPr b="0" lang="en-GB" sz="1400" spc="-1" strike="noStrike">
                <a:solidFill>
                  <a:srgbClr val="000000"/>
                </a:solidFill>
                <a:latin typeface="Arial"/>
              </a:rPr>
              <a:t>Click to move the slide</a:t>
            </a:r>
            <a:endParaRPr b="0" lang="en-GB" sz="1400" spc="-1" strike="noStrike">
              <a:solidFill>
                <a:srgbClr val="000000"/>
              </a:solidFill>
              <a:latin typeface="Arial"/>
            </a:endParaRPr>
          </a:p>
        </p:txBody>
      </p:sp>
      <p:sp>
        <p:nvSpPr>
          <p:cNvPr id="119" name="PlaceHolder 2"/>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Click to edit the notes' format</a:t>
            </a:r>
            <a:endParaRPr b="0" lang="en-GB" sz="2000" spc="-1" strike="noStrike">
              <a:latin typeface="Arial"/>
            </a:endParaRPr>
          </a:p>
        </p:txBody>
      </p:sp>
      <p:sp>
        <p:nvSpPr>
          <p:cNvPr id="120" name="PlaceHolder 3"/>
          <p:cNvSpPr>
            <a:spLocks noGrp="1"/>
          </p:cNvSpPr>
          <p:nvPr>
            <p:ph type="hdr"/>
          </p:nvPr>
        </p:nvSpPr>
        <p:spPr>
          <a:xfrm>
            <a:off x="0" y="0"/>
            <a:ext cx="3280680" cy="534240"/>
          </a:xfrm>
          <a:prstGeom prst="rect">
            <a:avLst/>
          </a:prstGeom>
        </p:spPr>
        <p:txBody>
          <a:bodyPr lIns="0" rIns="0" tIns="0" bIns="0"/>
          <a:p>
            <a:r>
              <a:rPr b="0" lang="en-GB" sz="1400" spc="-1" strike="noStrike">
                <a:latin typeface="Times New Roman"/>
              </a:rPr>
              <a:t>&lt;header&gt;</a:t>
            </a:r>
            <a:endParaRPr b="0" lang="en-GB" sz="1400" spc="-1" strike="noStrike">
              <a:latin typeface="Times New Roman"/>
            </a:endParaRPr>
          </a:p>
        </p:txBody>
      </p:sp>
      <p:sp>
        <p:nvSpPr>
          <p:cNvPr id="121" name="PlaceHolder 4"/>
          <p:cNvSpPr>
            <a:spLocks noGrp="1"/>
          </p:cNvSpPr>
          <p:nvPr>
            <p:ph type="dt"/>
          </p:nvPr>
        </p:nvSpPr>
        <p:spPr>
          <a:xfrm>
            <a:off x="4278960" y="0"/>
            <a:ext cx="3280680" cy="534240"/>
          </a:xfrm>
          <a:prstGeom prst="rect">
            <a:avLst/>
          </a:prstGeom>
        </p:spPr>
        <p:txBody>
          <a:bodyPr lIns="0" rIns="0" tIns="0" bIns="0"/>
          <a:p>
            <a:pPr algn="r"/>
            <a:r>
              <a:rPr b="0" lang="en-GB" sz="1400" spc="-1" strike="noStrike">
                <a:latin typeface="Times New Roman"/>
              </a:rPr>
              <a:t>&lt;date/time&gt;</a:t>
            </a:r>
            <a:endParaRPr b="0" lang="en-GB" sz="1400" spc="-1" strike="noStrike">
              <a:latin typeface="Times New Roman"/>
            </a:endParaRPr>
          </a:p>
        </p:txBody>
      </p:sp>
      <p:sp>
        <p:nvSpPr>
          <p:cNvPr id="122" name="PlaceHolder 5"/>
          <p:cNvSpPr>
            <a:spLocks noGrp="1"/>
          </p:cNvSpPr>
          <p:nvPr>
            <p:ph type="ftr"/>
          </p:nvPr>
        </p:nvSpPr>
        <p:spPr>
          <a:xfrm>
            <a:off x="0" y="10157400"/>
            <a:ext cx="3280680" cy="534240"/>
          </a:xfrm>
          <a:prstGeom prst="rect">
            <a:avLst/>
          </a:prstGeom>
        </p:spPr>
        <p:txBody>
          <a:bodyPr lIns="0" rIns="0" tIns="0" bIns="0" anchor="b"/>
          <a:p>
            <a:r>
              <a:rPr b="0" lang="en-GB" sz="1400" spc="-1" strike="noStrike">
                <a:latin typeface="Times New Roman"/>
              </a:rPr>
              <a:t>&lt;footer&gt;</a:t>
            </a:r>
            <a:endParaRPr b="0" lang="en-GB" sz="1400" spc="-1" strike="noStrike">
              <a:latin typeface="Times New Roman"/>
            </a:endParaRPr>
          </a:p>
        </p:txBody>
      </p:sp>
      <p:sp>
        <p:nvSpPr>
          <p:cNvPr id="123" name="PlaceHolder 6"/>
          <p:cNvSpPr>
            <a:spLocks noGrp="1"/>
          </p:cNvSpPr>
          <p:nvPr>
            <p:ph type="sldNum"/>
          </p:nvPr>
        </p:nvSpPr>
        <p:spPr>
          <a:xfrm>
            <a:off x="4278960" y="10157400"/>
            <a:ext cx="3280680" cy="534240"/>
          </a:xfrm>
          <a:prstGeom prst="rect">
            <a:avLst/>
          </a:prstGeom>
        </p:spPr>
        <p:txBody>
          <a:bodyPr lIns="0" rIns="0" tIns="0" bIns="0" anchor="b"/>
          <a:p>
            <a:pPr algn="r"/>
            <a:fld id="{324BA543-6002-40E5-99E0-7E662A995EA0}"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570960" y="3952440"/>
            <a:ext cx="5715720" cy="5460840"/>
          </a:xfrm>
          <a:prstGeom prst="rect">
            <a:avLst/>
          </a:prstGeom>
        </p:spPr>
        <p:txBody>
          <a:bodyPr lIns="0" rIns="0" tIns="0" bIns="0"/>
          <a:p>
            <a:pPr>
              <a:lnSpc>
                <a:spcPct val="100000"/>
              </a:lnSpc>
            </a:pPr>
            <a:r>
              <a:rPr b="0" lang="en-GB" sz="1000" spc="-1" strike="noStrike">
                <a:solidFill>
                  <a:srgbClr val="555454"/>
                </a:solidFill>
                <a:latin typeface="Quattrocento Sans"/>
                <a:ea typeface="Quattrocento Sans"/>
              </a:rPr>
              <a:t>One method used for changing protection flags is that of the symbolic operators.</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The = operator sets protections, + adds protections and - removes protections.</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u, g and o specify the type of user, and r, w and x specify the access flag.</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Multiple changes can be applied in one command using a comma to separate the changes.</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Some examples:</a:t>
            </a:r>
            <a:endParaRPr b="0" lang="en-GB" sz="1000" spc="-1" strike="noStrike">
              <a:latin typeface="Arial"/>
            </a:endParaRPr>
          </a:p>
          <a:p>
            <a:pPr marL="447840" indent="9360">
              <a:lnSpc>
                <a:spcPct val="100000"/>
              </a:lnSpc>
              <a:spcBef>
                <a:spcPts val="300"/>
              </a:spcBef>
            </a:pPr>
            <a:r>
              <a:rPr b="0" lang="en-GB" sz="1000" spc="-1" strike="noStrike">
                <a:solidFill>
                  <a:srgbClr val="555454"/>
                </a:solidFill>
                <a:latin typeface="Quattrocento Sans"/>
                <a:ea typeface="Quattrocento Sans"/>
              </a:rPr>
              <a:t>chmod +x</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add execute permission for all</a:t>
            </a:r>
            <a:r>
              <a:rPr b="0" lang="en-GB" sz="1000" spc="-1" strike="noStrike">
                <a:solidFill>
                  <a:srgbClr val="555454"/>
                </a:solidFill>
                <a:latin typeface="Quattrocento Sans"/>
                <a:ea typeface="Quattrocento Sans"/>
              </a:rPr>
              <a:t>	</a:t>
            </a:r>
            <a:endParaRPr b="0" lang="en-GB" sz="1000" spc="-1" strike="noStrike">
              <a:latin typeface="Arial"/>
            </a:endParaRPr>
          </a:p>
          <a:p>
            <a:pPr marL="447840" indent="9360">
              <a:lnSpc>
                <a:spcPct val="100000"/>
              </a:lnSpc>
              <a:spcBef>
                <a:spcPts val="300"/>
              </a:spcBef>
            </a:pPr>
            <a:r>
              <a:rPr b="0" lang="en-GB" sz="1000" spc="-1" strike="noStrike">
                <a:solidFill>
                  <a:srgbClr val="555454"/>
                </a:solidFill>
                <a:latin typeface="Quattrocento Sans"/>
                <a:ea typeface="Quattrocento Sans"/>
              </a:rPr>
              <a:t>chmod g+rw</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add read and write permission for group</a:t>
            </a:r>
            <a:endParaRPr b="0" lang="en-GB" sz="1000" spc="-1" strike="noStrike">
              <a:latin typeface="Arial"/>
            </a:endParaRPr>
          </a:p>
          <a:p>
            <a:pPr marL="447840" indent="9360">
              <a:lnSpc>
                <a:spcPct val="100000"/>
              </a:lnSpc>
              <a:spcBef>
                <a:spcPts val="300"/>
              </a:spcBef>
            </a:pPr>
            <a:r>
              <a:rPr b="0" lang="en-GB" sz="1000" spc="-1" strike="noStrike">
                <a:solidFill>
                  <a:srgbClr val="555454"/>
                </a:solidFill>
                <a:latin typeface="Quattrocento Sans"/>
                <a:ea typeface="Quattrocento Sans"/>
              </a:rPr>
              <a:t>chmod ug-w</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remove write permission for user and group</a:t>
            </a:r>
            <a:r>
              <a:rPr b="0" lang="en-GB" sz="1000" spc="-1" strike="noStrike">
                <a:solidFill>
                  <a:srgbClr val="555454"/>
                </a:solidFill>
                <a:latin typeface="Quattrocento Sans"/>
                <a:ea typeface="Quattrocento Sans"/>
              </a:rPr>
              <a:t>	</a:t>
            </a:r>
            <a:endParaRPr b="0" lang="en-GB" sz="1000" spc="-1" strike="noStrike">
              <a:latin typeface="Arial"/>
            </a:endParaRPr>
          </a:p>
          <a:p>
            <a:pPr marL="447840" indent="9360">
              <a:lnSpc>
                <a:spcPct val="100000"/>
              </a:lnSpc>
              <a:spcBef>
                <a:spcPts val="300"/>
              </a:spcBef>
            </a:pPr>
            <a:r>
              <a:rPr b="0" lang="en-GB" sz="1000" spc="-1" strike="noStrike">
                <a:solidFill>
                  <a:srgbClr val="555454"/>
                </a:solidFill>
                <a:latin typeface="Quattrocento Sans"/>
                <a:ea typeface="Quattrocento Sans"/>
              </a:rPr>
              <a:t>chmod og=rx</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set other and group access to read and execute </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(removing write permission if set)</a:t>
            </a:r>
            <a:r>
              <a:rPr b="0" lang="en-GB" sz="1000" spc="-1" strike="noStrike">
                <a:solidFill>
                  <a:srgbClr val="555454"/>
                </a:solidFill>
                <a:latin typeface="Quattrocento Sans"/>
                <a:ea typeface="Quattrocento Sans"/>
              </a:rPr>
              <a:t>	</a:t>
            </a:r>
            <a:endParaRPr b="0" lang="en-GB" sz="1000" spc="-1" strike="noStrike">
              <a:latin typeface="Arial"/>
            </a:endParaRPr>
          </a:p>
          <a:p>
            <a:pPr marL="447840" indent="9360">
              <a:lnSpc>
                <a:spcPct val="100000"/>
              </a:lnSpc>
              <a:spcBef>
                <a:spcPts val="300"/>
              </a:spcBef>
            </a:pPr>
            <a:r>
              <a:rPr b="0" lang="en-GB" sz="1000" spc="-1" strike="noStrike">
                <a:solidFill>
                  <a:srgbClr val="555454"/>
                </a:solidFill>
                <a:latin typeface="Quattrocento Sans"/>
                <a:ea typeface="Quattrocento Sans"/>
              </a:rPr>
              <a:t>chmod ug+x,o-rwx</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add execute permission for user and group.  </a:t>
            </a:r>
            <a:b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Remove all permissions for others.  </a:t>
            </a:r>
            <a:endParaRPr b="0" lang="en-GB" sz="1000" spc="-1" strike="noStrike">
              <a:latin typeface="Arial"/>
            </a:endParaRPr>
          </a:p>
          <a:p>
            <a:pPr marL="447840" indent="9360">
              <a:lnSpc>
                <a:spcPct val="100000"/>
              </a:lnSpc>
              <a:spcBef>
                <a:spcPts val="300"/>
              </a:spcBef>
            </a:pPr>
            <a:r>
              <a:rPr b="0" lang="en-GB" sz="1000" spc="-1" strike="noStrike">
                <a:solidFill>
                  <a:srgbClr val="555454"/>
                </a:solidFill>
                <a:latin typeface="Quattrocento Sans"/>
                <a:ea typeface="Quattrocento Sans"/>
              </a:rPr>
              <a:t>For the last example, it could be simpler to use chmod 750 to set rwxr-x---; another method of setting permissions, which is discussed later...</a:t>
            </a:r>
            <a:endParaRPr b="0" lang="en-GB" sz="1000" spc="-1" strike="noStrike">
              <a:latin typeface="Arial"/>
            </a:endParaRPr>
          </a:p>
        </p:txBody>
      </p:sp>
      <p:sp>
        <p:nvSpPr>
          <p:cNvPr id="282" name="PlaceHolder 2"/>
          <p:cNvSpPr>
            <a:spLocks noGrp="1"/>
          </p:cNvSpPr>
          <p:nvPr>
            <p:ph type="sldImg"/>
          </p:nvPr>
        </p:nvSpPr>
        <p:spPr>
          <a:xfrm>
            <a:off x="571680" y="581040"/>
            <a:ext cx="5714640" cy="3215880"/>
          </a:xfrm>
          <a:prstGeom prst="rect">
            <a:avLst/>
          </a:prstGeom>
        </p:spPr>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571680" y="581040"/>
            <a:ext cx="5714640" cy="3215880"/>
          </a:xfrm>
          <a:prstGeom prst="rect">
            <a:avLst/>
          </a:prstGeom>
        </p:spPr>
      </p:sp>
      <p:sp>
        <p:nvSpPr>
          <p:cNvPr id="284" name="PlaceHolder 2"/>
          <p:cNvSpPr>
            <a:spLocks noGrp="1"/>
          </p:cNvSpPr>
          <p:nvPr>
            <p:ph type="body"/>
          </p:nvPr>
        </p:nvSpPr>
        <p:spPr>
          <a:xfrm>
            <a:off x="570960" y="3952440"/>
            <a:ext cx="5715720" cy="5460840"/>
          </a:xfrm>
          <a:prstGeom prst="rect">
            <a:avLst/>
          </a:prstGeom>
        </p:spPr>
        <p:txBody>
          <a:bodyPr lIns="0" rIns="0" tIns="0" bIns="0"/>
          <a:p>
            <a:pPr marL="250920" indent="-250560">
              <a:lnSpc>
                <a:spcPct val="100000"/>
              </a:lnSpc>
            </a:pPr>
            <a:r>
              <a:rPr b="1" lang="en-GB" sz="1000" spc="-1" strike="noStrike">
                <a:solidFill>
                  <a:srgbClr val="000066"/>
                </a:solidFill>
                <a:latin typeface="Quattrocento Sans"/>
                <a:ea typeface="Quattrocento Sans"/>
              </a:rPr>
              <a:t>Answers:</a:t>
            </a:r>
            <a:endParaRPr b="0" lang="en-GB" sz="1000" spc="-1" strike="noStrike">
              <a:latin typeface="Arial"/>
            </a:endParaRPr>
          </a:p>
          <a:p>
            <a:pPr marL="250920" indent="-250560">
              <a:lnSpc>
                <a:spcPct val="100000"/>
              </a:lnSpc>
              <a:spcBef>
                <a:spcPts val="224"/>
              </a:spcBef>
            </a:pPr>
            <a:r>
              <a:rPr b="0" lang="en-GB" sz="1000" spc="-1" strike="noStrike">
                <a:solidFill>
                  <a:srgbClr val="000066"/>
                </a:solidFill>
                <a:latin typeface="Courier New"/>
                <a:ea typeface="Courier New"/>
              </a:rPr>
              <a:t>(1)</a:t>
            </a:r>
            <a:r>
              <a:rPr b="0" lang="en-GB" sz="1000" spc="-1" strike="noStrike">
                <a:solidFill>
                  <a:srgbClr val="000066"/>
                </a:solidFill>
                <a:latin typeface="Quattrocento Sans"/>
                <a:ea typeface="Quattrocento Sans"/>
              </a:rPr>
              <a:t>add execute permission for user</a:t>
            </a:r>
            <a:endParaRPr b="0" lang="en-GB" sz="1000" spc="-1" strike="noStrike">
              <a:latin typeface="Arial"/>
            </a:endParaRPr>
          </a:p>
          <a:p>
            <a:pPr marL="250920" indent="-250560">
              <a:lnSpc>
                <a:spcPct val="100000"/>
              </a:lnSpc>
              <a:spcBef>
                <a:spcPts val="224"/>
              </a:spcBef>
            </a:pPr>
            <a:r>
              <a:rPr b="0" lang="en-GB" sz="1000" spc="-1" strike="noStrike">
                <a:solidFill>
                  <a:srgbClr val="000066"/>
                </a:solidFill>
                <a:latin typeface="Courier New"/>
                <a:ea typeface="Courier New"/>
              </a:rPr>
              <a:t>(2)</a:t>
            </a:r>
            <a:r>
              <a:rPr b="0" lang="en-GB" sz="1000" spc="-1" strike="noStrike">
                <a:solidFill>
                  <a:srgbClr val="000066"/>
                </a:solidFill>
                <a:latin typeface="Quattrocento Sans"/>
                <a:ea typeface="Quattrocento Sans"/>
              </a:rPr>
              <a:t>add read permission to everybody</a:t>
            </a:r>
            <a:endParaRPr b="0" lang="en-GB" sz="1000" spc="-1" strike="noStrike">
              <a:latin typeface="Arial"/>
            </a:endParaRPr>
          </a:p>
          <a:p>
            <a:pPr marL="250920" indent="-250560">
              <a:lnSpc>
                <a:spcPct val="100000"/>
              </a:lnSpc>
              <a:spcBef>
                <a:spcPts val="224"/>
              </a:spcBef>
            </a:pPr>
            <a:r>
              <a:rPr b="0" lang="en-GB" sz="1000" spc="-1" strike="noStrike">
                <a:solidFill>
                  <a:srgbClr val="000066"/>
                </a:solidFill>
                <a:latin typeface="Courier New"/>
                <a:ea typeface="Courier New"/>
              </a:rPr>
              <a:t>(3)</a:t>
            </a:r>
            <a:r>
              <a:rPr b="0" lang="en-GB" sz="1000" spc="-1" strike="noStrike">
                <a:solidFill>
                  <a:srgbClr val="000066"/>
                </a:solidFill>
                <a:latin typeface="Quattrocento Sans"/>
                <a:ea typeface="Quattrocento Sans"/>
              </a:rPr>
              <a:t>add read and write permission to group</a:t>
            </a:r>
            <a:endParaRPr b="0" lang="en-GB" sz="1000" spc="-1" strike="noStrike">
              <a:latin typeface="Arial"/>
            </a:endParaRPr>
          </a:p>
          <a:p>
            <a:pPr marL="250920" indent="-250560">
              <a:lnSpc>
                <a:spcPct val="100000"/>
              </a:lnSpc>
              <a:spcBef>
                <a:spcPts val="224"/>
              </a:spcBef>
            </a:pPr>
            <a:r>
              <a:rPr b="0" lang="en-GB" sz="1000" spc="-1" strike="noStrike">
                <a:solidFill>
                  <a:srgbClr val="000066"/>
                </a:solidFill>
                <a:latin typeface="Courier New"/>
                <a:ea typeface="Courier New"/>
              </a:rPr>
              <a:t>(4)</a:t>
            </a:r>
            <a:r>
              <a:rPr b="0" lang="en-GB" sz="1000" spc="-1" strike="noStrike">
                <a:solidFill>
                  <a:srgbClr val="000066"/>
                </a:solidFill>
                <a:latin typeface="Quattrocento Sans"/>
                <a:ea typeface="Quattrocento Sans"/>
              </a:rPr>
              <a:t>remove write permission from group and others </a:t>
            </a:r>
            <a:endParaRPr b="0" lang="en-GB" sz="1000" spc="-1" strike="noStrike">
              <a:latin typeface="Arial"/>
            </a:endParaRPr>
          </a:p>
          <a:p>
            <a:pPr marL="250920" indent="-250560">
              <a:lnSpc>
                <a:spcPct val="100000"/>
              </a:lnSpc>
              <a:spcBef>
                <a:spcPts val="224"/>
              </a:spcBef>
            </a:pPr>
            <a:r>
              <a:rPr b="0" lang="en-GB" sz="1000" spc="-1" strike="noStrike">
                <a:solidFill>
                  <a:srgbClr val="000066"/>
                </a:solidFill>
                <a:latin typeface="Courier New"/>
                <a:ea typeface="Courier New"/>
              </a:rPr>
              <a:t>(5)</a:t>
            </a:r>
            <a:r>
              <a:rPr b="0" lang="en-GB" sz="1000" spc="-1" strike="noStrike">
                <a:solidFill>
                  <a:srgbClr val="000066"/>
                </a:solidFill>
                <a:latin typeface="Quattrocento Sans"/>
                <a:ea typeface="Quattrocento Sans"/>
              </a:rPr>
              <a:t>remove write and execute from others, recursively </a:t>
            </a:r>
            <a:endParaRPr b="0" lang="en-GB" sz="1000" spc="-1" strike="noStrike">
              <a:latin typeface="Arial"/>
            </a:endParaRPr>
          </a:p>
          <a:p>
            <a:pPr marL="250920" indent="-250560">
              <a:lnSpc>
                <a:spcPct val="100000"/>
              </a:lnSpc>
              <a:spcBef>
                <a:spcPts val="224"/>
              </a:spcBef>
            </a:pPr>
            <a:r>
              <a:rPr b="0" lang="en-GB" sz="1000" spc="-1" strike="noStrike">
                <a:solidFill>
                  <a:srgbClr val="000066"/>
                </a:solidFill>
                <a:latin typeface="Courier New"/>
                <a:ea typeface="Courier New"/>
              </a:rPr>
              <a:t>(6)</a:t>
            </a:r>
            <a:r>
              <a:rPr b="0" lang="en-GB" sz="1000" spc="-1" strike="noStrike">
                <a:solidFill>
                  <a:srgbClr val="000066"/>
                </a:solidFill>
                <a:latin typeface="Quattrocento Sans"/>
                <a:ea typeface="Quattrocento Sans"/>
              </a:rPr>
              <a:t>set read / execute permissions for group and others</a:t>
            </a:r>
            <a:endParaRPr b="0" lang="en-GB" sz="1000" spc="-1" strike="noStrike">
              <a:latin typeface="Arial"/>
            </a:endParaRPr>
          </a:p>
          <a:p>
            <a:pPr marL="250920" indent="-250560">
              <a:lnSpc>
                <a:spcPct val="100000"/>
              </a:lnSpc>
              <a:spcBef>
                <a:spcPts val="224"/>
              </a:spcBef>
            </a:pPr>
            <a:r>
              <a:rPr b="0" lang="en-GB" sz="1000" spc="-1" strike="noStrike">
                <a:solidFill>
                  <a:srgbClr val="000066"/>
                </a:solidFill>
                <a:latin typeface="Courier New"/>
                <a:ea typeface="Courier New"/>
              </a:rPr>
              <a:t>(7)</a:t>
            </a:r>
            <a:r>
              <a:rPr b="0" lang="en-GB" sz="1000" spc="-1" strike="noStrike">
                <a:solidFill>
                  <a:srgbClr val="000066"/>
                </a:solidFill>
                <a:latin typeface="Quattrocento Sans"/>
                <a:ea typeface="Quattrocento Sans"/>
              </a:rPr>
              <a:t>remove all permissions from group and others</a:t>
            </a:r>
            <a:endParaRPr b="0" lang="en-GB" sz="1000" spc="-1" strike="noStrike">
              <a:latin typeface="Arial"/>
            </a:endParaRPr>
          </a:p>
          <a:p>
            <a:pPr>
              <a:lnSpc>
                <a:spcPct val="100000"/>
              </a:lnSpc>
              <a:spcBef>
                <a:spcPts val="300"/>
              </a:spcBef>
            </a:pPr>
            <a:endParaRPr b="0" lang="en-GB" sz="1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sldImg"/>
          </p:nvPr>
        </p:nvSpPr>
        <p:spPr>
          <a:xfrm>
            <a:off x="571680" y="581040"/>
            <a:ext cx="5714640" cy="3215880"/>
          </a:xfrm>
          <a:prstGeom prst="rect">
            <a:avLst/>
          </a:prstGeom>
        </p:spPr>
      </p:sp>
      <p:sp>
        <p:nvSpPr>
          <p:cNvPr id="286" name="PlaceHolder 2"/>
          <p:cNvSpPr>
            <a:spLocks noGrp="1"/>
          </p:cNvSpPr>
          <p:nvPr>
            <p:ph type="body"/>
          </p:nvPr>
        </p:nvSpPr>
        <p:spPr>
          <a:xfrm>
            <a:off x="570960" y="3952440"/>
            <a:ext cx="5715720" cy="5460840"/>
          </a:xfrm>
          <a:prstGeom prst="rect">
            <a:avLst/>
          </a:prstGeom>
        </p:spPr>
        <p:txBody>
          <a:bodyPr lIns="0" rIns="0" tIns="0" bIns="0"/>
          <a:p>
            <a:pPr>
              <a:lnSpc>
                <a:spcPct val="100000"/>
              </a:lnSpc>
            </a:pPr>
            <a:r>
              <a:rPr b="0" lang="en-GB" sz="1000" spc="-1" strike="noStrike">
                <a:solidFill>
                  <a:srgbClr val="555454"/>
                </a:solidFill>
                <a:latin typeface="Quattrocento Sans"/>
                <a:ea typeface="Quattrocento Sans"/>
              </a:rPr>
              <a:t>This is an alternative method used to change the protection bits of a file or directory.  They are complex, but short, allowing you to specify the new mode as an octal number.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Beware: there are other mode bits besides the protection bits, and entering the wrong octal number can have undesirable side effects (fortunately, most other bits can only be changed by the super user).</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To specify the protection you require, think separately of three types of users: user, group and other.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For each one, determine the protection you want, and starting at 0, add 4 for read permission, 2 for write permission and 1 for execute permission.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If you don’t want the permission, don’t add the number.</a:t>
            </a:r>
            <a:endParaRPr b="0" lang="en-GB" sz="1000" spc="-1" strike="noStrike">
              <a:latin typeface="Arial"/>
            </a:endParaRPr>
          </a:p>
          <a:p>
            <a:pPr marL="447840" indent="9360">
              <a:lnSpc>
                <a:spcPct val="100000"/>
              </a:lnSpc>
              <a:spcBef>
                <a:spcPts val="300"/>
              </a:spcBef>
            </a:pPr>
            <a:r>
              <a:rPr b="0" lang="en-GB" sz="1000" spc="-1" strike="noStrike">
                <a:solidFill>
                  <a:srgbClr val="555454"/>
                </a:solidFill>
                <a:latin typeface="Quattrocento Sans"/>
                <a:ea typeface="Quattrocento Sans"/>
              </a:rPr>
              <a:t>rwx</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   is 7 ;</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rw-</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 is 6</a:t>
            </a:r>
            <a:endParaRPr b="0" lang="en-GB" sz="1000" spc="-1" strike="noStrike">
              <a:latin typeface="Arial"/>
            </a:endParaRPr>
          </a:p>
          <a:p>
            <a:pPr marL="447840" indent="9360">
              <a:lnSpc>
                <a:spcPct val="100000"/>
              </a:lnSpc>
              <a:spcBef>
                <a:spcPts val="300"/>
              </a:spcBef>
            </a:pPr>
            <a:r>
              <a:rPr b="0" lang="en-GB" sz="1000" spc="-1" strike="noStrike">
                <a:solidFill>
                  <a:srgbClr val="555454"/>
                </a:solidFill>
                <a:latin typeface="Quattrocento Sans"/>
                <a:ea typeface="Quattrocento Sans"/>
              </a:rPr>
              <a:t>r-x</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   is 5 ;</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r--</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 is 4</a:t>
            </a:r>
            <a:endParaRPr b="0" lang="en-GB" sz="1000" spc="-1" strike="noStrike">
              <a:latin typeface="Arial"/>
            </a:endParaRPr>
          </a:p>
          <a:p>
            <a:pPr marL="447840" indent="9360">
              <a:lnSpc>
                <a:spcPct val="100000"/>
              </a:lnSpc>
              <a:spcBef>
                <a:spcPts val="300"/>
              </a:spcBef>
            </a:pPr>
            <a:r>
              <a:rPr b="0" lang="en-GB" sz="1000" spc="-1" strike="noStrike">
                <a:solidFill>
                  <a:srgbClr val="555454"/>
                </a:solidFill>
                <a:latin typeface="Quattrocento Sans"/>
                <a:ea typeface="Quattrocento Sans"/>
              </a:rPr>
              <a:t>-wx</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   is 3 ;</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-w-</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 is 2</a:t>
            </a:r>
            <a:endParaRPr b="0" lang="en-GB" sz="1000" spc="-1" strike="noStrike">
              <a:latin typeface="Arial"/>
            </a:endParaRPr>
          </a:p>
          <a:p>
            <a:pPr marL="447840" indent="9360">
              <a:lnSpc>
                <a:spcPct val="100000"/>
              </a:lnSpc>
              <a:spcBef>
                <a:spcPts val="300"/>
              </a:spcBef>
            </a:pPr>
            <a:r>
              <a:rPr b="0" lang="en-GB" sz="1000" spc="-1" strike="noStrike">
                <a:solidFill>
                  <a:srgbClr val="555454"/>
                </a:solidFill>
                <a:latin typeface="Quattrocento Sans"/>
                <a:ea typeface="Quattrocento Sans"/>
              </a:rPr>
              <a:t>--x</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   is 1 ;</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 is 0</a:t>
            </a:r>
            <a:endParaRPr b="0" lang="en-GB" sz="1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sldImg"/>
          </p:nvPr>
        </p:nvSpPr>
        <p:spPr>
          <a:xfrm>
            <a:off x="571680" y="581040"/>
            <a:ext cx="5714640" cy="3215880"/>
          </a:xfrm>
          <a:prstGeom prst="rect">
            <a:avLst/>
          </a:prstGeom>
        </p:spPr>
      </p:sp>
      <p:sp>
        <p:nvSpPr>
          <p:cNvPr id="288" name="PlaceHolder 2"/>
          <p:cNvSpPr>
            <a:spLocks noGrp="1"/>
          </p:cNvSpPr>
          <p:nvPr>
            <p:ph type="body"/>
          </p:nvPr>
        </p:nvSpPr>
        <p:spPr>
          <a:xfrm>
            <a:off x="570960" y="3952440"/>
            <a:ext cx="5715720" cy="5460840"/>
          </a:xfrm>
          <a:prstGeom prst="rect">
            <a:avLst/>
          </a:prstGeom>
        </p:spPr>
        <p:txBody>
          <a:bodyPr lIns="0" rIns="0" tIns="0" bIns="0"/>
          <a:p>
            <a:pPr>
              <a:lnSpc>
                <a:spcPct val="100000"/>
              </a:lnSpc>
            </a:pPr>
            <a:r>
              <a:rPr b="0" lang="en-GB" sz="1000" spc="-1" strike="noStrike">
                <a:solidFill>
                  <a:srgbClr val="555454"/>
                </a:solidFill>
                <a:latin typeface="Quattrocento Sans"/>
                <a:ea typeface="Quattrocento Sans"/>
              </a:rPr>
              <a:t>Program is a file on disk.  That file, like any other file, has attributes.  If the x (execute) bit set, the file can be executed.  When it is, it becomes a process in memory.  A process will inherit a lot of the file attributes, but ownership (UID and GID) will be the same as UID and GID of the parent process.</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If a program has been designed to perform an operation not normally permitted to casual users, like writing into the /etc/shadow file, and yet they are expected to be able to run that program (in this example to change their password, thus update the shadow file), there clearly must be a way to achieve a happy compromise.  The mechanism of SUID and GUID permissions does just that.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The setid and guid mechanism gives normal user special privileges, those of the program owner, for the duration of the program execution.</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This allows normal users, in a controlled manner, to access otherwise restricted files and directories.</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Note that setuid and setgid programs should be monitored very carefully.  A seemingly harmless program could do its normal task, and provide a backdoor into a shell, thus letting any user allowed to run that program to take on the guise of someone else, usually root.  Only the owner of a program can make it setuid or setgid, and ‘giving away’ the file using chown removes these special permissions.</a:t>
            </a:r>
            <a:endParaRPr b="0" lang="en-GB" sz="1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571680" y="581040"/>
            <a:ext cx="5714640" cy="3215880"/>
          </a:xfrm>
          <a:prstGeom prst="rect">
            <a:avLst/>
          </a:prstGeom>
        </p:spPr>
      </p:sp>
      <p:sp>
        <p:nvSpPr>
          <p:cNvPr id="290" name="PlaceHolder 2"/>
          <p:cNvSpPr>
            <a:spLocks noGrp="1"/>
          </p:cNvSpPr>
          <p:nvPr>
            <p:ph type="body"/>
          </p:nvPr>
        </p:nvSpPr>
        <p:spPr>
          <a:xfrm>
            <a:off x="570960" y="3952440"/>
            <a:ext cx="5715720" cy="5460840"/>
          </a:xfrm>
          <a:prstGeom prst="rect">
            <a:avLst/>
          </a:prstGeom>
        </p:spPr>
        <p:txBody>
          <a:bodyPr lIns="0" rIns="0" tIns="0" bIns="0"/>
          <a:p>
            <a:pPr>
              <a:lnSpc>
                <a:spcPct val="100000"/>
              </a:lnSpc>
            </a:pPr>
            <a:r>
              <a:rPr b="0" lang="en-GB" sz="1000" spc="-1" strike="noStrike">
                <a:solidFill>
                  <a:srgbClr val="555454"/>
                </a:solidFill>
                <a:latin typeface="Quattrocento Sans"/>
                <a:ea typeface="Quattrocento Sans"/>
              </a:rPr>
              <a:t>Linux commands are provided to change the owner of a file, its group and a logged-in user's group.</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These commands enable different sets of protection flags to be used under different circumstances.</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Changing file ownership is not a normal user operation.  The user must currently own the file.  Once the file has changed owners, the previous user will not be able to get the file back.  Some systems only permit the super user to change file ownership.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The use of groups is a common method of permitting several users to modify files that reside in a common project directory.</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Berkeley UNIX systems allow the chown command to change both file ownership and group in one command using the syntax: chown owner.group and most Linux distributions allow this method.</a:t>
            </a:r>
            <a:endParaRPr b="0" lang="en-GB" sz="1000" spc="-1" strike="noStrike">
              <a:latin typeface="Arial"/>
            </a:endParaRPr>
          </a:p>
          <a:p>
            <a:pPr>
              <a:lnSpc>
                <a:spcPct val="100000"/>
              </a:lnSpc>
              <a:spcBef>
                <a:spcPts val="300"/>
              </a:spcBef>
            </a:pPr>
            <a:endParaRPr b="0" lang="en-GB" sz="1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body"/>
          </p:nvPr>
        </p:nvSpPr>
        <p:spPr>
          <a:xfrm>
            <a:off x="570960" y="3952440"/>
            <a:ext cx="5715720" cy="5460840"/>
          </a:xfrm>
          <a:prstGeom prst="rect">
            <a:avLst/>
          </a:prstGeom>
        </p:spPr>
        <p:txBody>
          <a:bodyPr lIns="0" rIns="0" tIns="0" bIns="0"/>
          <a:p>
            <a:pPr>
              <a:lnSpc>
                <a:spcPct val="100000"/>
              </a:lnSpc>
            </a:pPr>
            <a:r>
              <a:rPr b="0" lang="en-GB" sz="1000" spc="-1" strike="noStrike">
                <a:solidFill>
                  <a:srgbClr val="555454"/>
                </a:solidFill>
                <a:latin typeface="Quattrocento Sans"/>
                <a:ea typeface="Quattrocento Sans"/>
              </a:rPr>
              <a:t>Every Linux file has a set of file permission attributes applied to them. This set of permissions, together with user and group ownership of the file attributes, determines who can do what to the file. We will work our way through all these attributes, their meaning and usage.</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In addition, the files may apply an attribute which permits effective user ID to be altered when such file is used. This normally applies to programs and directories, and the purpose of this mechanism will be discussed in this chapter.</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Finally, we will learn the set of tools that allow changing file access related attributes.</a:t>
            </a:r>
            <a:endParaRPr b="0" lang="en-GB" sz="1000" spc="-1" strike="noStrike">
              <a:latin typeface="Arial"/>
            </a:endParaRPr>
          </a:p>
        </p:txBody>
      </p:sp>
      <p:sp>
        <p:nvSpPr>
          <p:cNvPr id="266" name="PlaceHolder 2"/>
          <p:cNvSpPr>
            <a:spLocks noGrp="1"/>
          </p:cNvSpPr>
          <p:nvPr>
            <p:ph type="sldImg"/>
          </p:nvPr>
        </p:nvSpPr>
        <p:spPr>
          <a:xfrm>
            <a:off x="571680" y="581040"/>
            <a:ext cx="5714640" cy="3215880"/>
          </a:xfrm>
          <a:prstGeom prst="rect">
            <a:avLst/>
          </a:prstGeom>
        </p:spPr>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sldImg"/>
          </p:nvPr>
        </p:nvSpPr>
        <p:spPr>
          <a:xfrm>
            <a:off x="571680" y="581040"/>
            <a:ext cx="5714640" cy="3215880"/>
          </a:xfrm>
          <a:prstGeom prst="rect">
            <a:avLst/>
          </a:prstGeom>
        </p:spPr>
      </p:sp>
      <p:sp>
        <p:nvSpPr>
          <p:cNvPr id="268" name="PlaceHolder 2"/>
          <p:cNvSpPr>
            <a:spLocks noGrp="1"/>
          </p:cNvSpPr>
          <p:nvPr>
            <p:ph type="body"/>
          </p:nvPr>
        </p:nvSpPr>
        <p:spPr>
          <a:xfrm>
            <a:off x="570960" y="3952440"/>
            <a:ext cx="5715720" cy="5460840"/>
          </a:xfrm>
          <a:prstGeom prst="rect">
            <a:avLst/>
          </a:prstGeom>
        </p:spPr>
        <p:txBody>
          <a:bodyPr lIns="0" rIns="0" tIns="0" bIns="0"/>
          <a:p>
            <a:pPr>
              <a:lnSpc>
                <a:spcPct val="100000"/>
              </a:lnSpc>
            </a:pPr>
            <a:r>
              <a:rPr b="0" lang="en-GB" sz="1000" spc="-1" strike="noStrike">
                <a:solidFill>
                  <a:srgbClr val="555454"/>
                </a:solidFill>
                <a:latin typeface="Quattrocento Sans"/>
                <a:ea typeface="Quattrocento Sans"/>
              </a:rPr>
              <a:t>UNIX/Linux data is stored in files, without any formatting imposed. Directories are files as well, but unlike ordinary files, directories are formatted.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To help administer disks, the disk surface can be split into logically distinct areas called partitions. Each partition normally covers a number of cylinders on the disk, and once they are formatted 'logically', they are referred to as filesystems.</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All file and device access in a Linux system is through the file system structure. Different disks (fixed and removable) and partitions on the same disk are mapped into the directory hierarchy using the mount command. Filesystems themselves have access permissions, which can be set to read only or read/write either during the mount operation, or later on.</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The rest of this chapter will look at manipulating access permissions to files and directories.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As far as permissions on filesystems are concerned, we mean here the ability to use the mount command to change a filesystem to read-only mode. This is not formally discussed in this course, as the mount command is in the toolbox of  the more experienced administrators (and is covered in the follow-up course). For completeness though, here it is:</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 mount -o remount,ro /home</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This will remount the /home partition (without disturbing any applications or users that might be using the partition) to change the access permission from the default read/write to read only.</a:t>
            </a:r>
            <a:endParaRPr b="0" lang="en-GB" sz="1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sldImg"/>
          </p:nvPr>
        </p:nvSpPr>
        <p:spPr>
          <a:xfrm>
            <a:off x="571680" y="581040"/>
            <a:ext cx="5714640" cy="3215880"/>
          </a:xfrm>
          <a:prstGeom prst="rect">
            <a:avLst/>
          </a:prstGeom>
        </p:spPr>
      </p:sp>
      <p:sp>
        <p:nvSpPr>
          <p:cNvPr id="270" name="PlaceHolder 2"/>
          <p:cNvSpPr>
            <a:spLocks noGrp="1"/>
          </p:cNvSpPr>
          <p:nvPr>
            <p:ph type="body"/>
          </p:nvPr>
        </p:nvSpPr>
        <p:spPr>
          <a:xfrm>
            <a:off x="570960" y="3952440"/>
            <a:ext cx="5715720" cy="5460840"/>
          </a:xfrm>
          <a:prstGeom prst="rect">
            <a:avLst/>
          </a:prstGeom>
        </p:spPr>
        <p:txBody>
          <a:bodyPr lIns="0" rIns="0" tIns="0" bIns="0"/>
          <a:p>
            <a:pPr>
              <a:lnSpc>
                <a:spcPct val="100000"/>
              </a:lnSpc>
            </a:pPr>
            <a:r>
              <a:rPr b="0" lang="en-GB" sz="1000" spc="-1" strike="noStrike">
                <a:solidFill>
                  <a:srgbClr val="555454"/>
                </a:solidFill>
                <a:latin typeface="Quattrocento Sans"/>
                <a:ea typeface="Quattrocento Sans"/>
              </a:rPr>
              <a:t>This slides shows an output from the long directory listing.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Quick re-cap of what we already know about this…</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Files and directories have attributes which are stored in the i-node table.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File functionality is described by the very first character in the output of ls -l.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The second field is the "link count“, which reflects the hard link count only.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File size shows the precise number of characters in a file (ordinary Linux files do not have any formatting characters).</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Date stamp records the last modification (change of file or directory content).</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Now to the subject matter in hand: permission attributes and file ownership attributes, which between them provide a sophisticated file access mechanism.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All files are protected for the three types of user.  There are three types of protection: read, write and execute.  To access a file, the relevant protection for the type of user must be provided.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Using the file ownership and group attributes, as well as the user’s login name and group, a set of three protection flags can be determined.  </a:t>
            </a:r>
            <a:endParaRPr b="0" lang="en-GB" sz="1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ldImg"/>
          </p:nvPr>
        </p:nvSpPr>
        <p:spPr>
          <a:xfrm>
            <a:off x="571680" y="581040"/>
            <a:ext cx="5714640" cy="3215880"/>
          </a:xfrm>
          <a:prstGeom prst="rect">
            <a:avLst/>
          </a:prstGeom>
        </p:spPr>
      </p:sp>
      <p:sp>
        <p:nvSpPr>
          <p:cNvPr id="272" name="PlaceHolder 2"/>
          <p:cNvSpPr>
            <a:spLocks noGrp="1"/>
          </p:cNvSpPr>
          <p:nvPr>
            <p:ph type="body"/>
          </p:nvPr>
        </p:nvSpPr>
        <p:spPr>
          <a:xfrm>
            <a:off x="570960" y="3952440"/>
            <a:ext cx="5715720" cy="5460840"/>
          </a:xfrm>
          <a:prstGeom prst="rect">
            <a:avLst/>
          </a:prstGeom>
        </p:spPr>
        <p:txBody>
          <a:bodyPr lIns="0" rIns="0" tIns="0" bIns="0"/>
          <a:p>
            <a:pPr>
              <a:lnSpc>
                <a:spcPct val="100000"/>
              </a:lnSpc>
            </a:pPr>
            <a:r>
              <a:rPr b="0" lang="en-GB" sz="1000" spc="-1" strike="noStrike">
                <a:solidFill>
                  <a:srgbClr val="555454"/>
                </a:solidFill>
                <a:latin typeface="Quattrocento Sans"/>
                <a:ea typeface="Quattrocento Sans"/>
              </a:rPr>
              <a:t>The effective file protection flags are established in a very simple sequence of checks. Ultimately, only one set of protection flags is used, according to the result of the tests shown.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The super user (user with numeric UID of 0) is unrestricted, and allowed all operations.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Otherwise, if the user owns the file - the owner (user) flags are used.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The group flags are used if the user does not own the file but is in the same group as the file.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The other (world) flags are used if the user is not the owner and not in the same group.</a:t>
            </a:r>
            <a:endParaRPr b="0" lang="en-GB" sz="1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sldImg"/>
          </p:nvPr>
        </p:nvSpPr>
        <p:spPr>
          <a:xfrm>
            <a:off x="571680" y="581040"/>
            <a:ext cx="5714640" cy="3215880"/>
          </a:xfrm>
          <a:prstGeom prst="rect">
            <a:avLst/>
          </a:prstGeom>
        </p:spPr>
      </p:sp>
      <p:sp>
        <p:nvSpPr>
          <p:cNvPr id="274" name="PlaceHolder 2"/>
          <p:cNvSpPr>
            <a:spLocks noGrp="1"/>
          </p:cNvSpPr>
          <p:nvPr>
            <p:ph type="body"/>
          </p:nvPr>
        </p:nvSpPr>
        <p:spPr>
          <a:xfrm>
            <a:off x="570960" y="3952440"/>
            <a:ext cx="5715720" cy="5460840"/>
          </a:xfrm>
          <a:prstGeom prst="rect">
            <a:avLst/>
          </a:prstGeom>
        </p:spPr>
        <p:txBody>
          <a:bodyPr lIns="0" rIns="0" tIns="0" bIns="0"/>
          <a:p>
            <a:pPr>
              <a:lnSpc>
                <a:spcPct val="100000"/>
              </a:lnSpc>
            </a:pPr>
            <a:r>
              <a:rPr b="0" lang="en-GB" sz="1000" spc="-1" strike="noStrike">
                <a:solidFill>
                  <a:srgbClr val="555454"/>
                </a:solidFill>
                <a:latin typeface="Quattrocento Sans"/>
                <a:ea typeface="Quattrocento Sans"/>
              </a:rPr>
              <a:t>Using the appropriate protection bits, the various file operations can be performed if the relevant bit (as shown on the slide) is set.</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To execute a command, the execute bit must be set.  Look at the files in /usr/bin to see that all the common utility programs have their execute bit set.  Look at the system bin directory /usr/sbin to see that for many of the commands, the owner and maybe the group have execute permission, but normal users do not.  Note that shell scripts require read permission as well as execute permission before they can be invoked.</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The filename is not part of the file; it is a function of the directory containing the file.  Therefore, to delete or rename a file, write access to the directory is needed, as shown on subsequent pages.</a:t>
            </a:r>
            <a:endParaRPr b="0" lang="en-GB" sz="1000" spc="-1" strike="noStrike">
              <a:latin typeface="Arial"/>
            </a:endParaRPr>
          </a:p>
          <a:p>
            <a:pPr>
              <a:lnSpc>
                <a:spcPct val="100000"/>
              </a:lnSpc>
              <a:spcBef>
                <a:spcPts val="300"/>
              </a:spcBef>
            </a:pPr>
            <a:endParaRPr b="0" lang="en-GB" sz="1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sldImg"/>
          </p:nvPr>
        </p:nvSpPr>
        <p:spPr>
          <a:xfrm>
            <a:off x="571680" y="581040"/>
            <a:ext cx="5714640" cy="3215880"/>
          </a:xfrm>
          <a:prstGeom prst="rect">
            <a:avLst/>
          </a:prstGeom>
        </p:spPr>
      </p:sp>
      <p:sp>
        <p:nvSpPr>
          <p:cNvPr id="276" name="PlaceHolder 2"/>
          <p:cNvSpPr>
            <a:spLocks noGrp="1"/>
          </p:cNvSpPr>
          <p:nvPr>
            <p:ph type="body"/>
          </p:nvPr>
        </p:nvSpPr>
        <p:spPr>
          <a:xfrm>
            <a:off x="570960" y="3952440"/>
            <a:ext cx="5715720" cy="5460840"/>
          </a:xfrm>
          <a:prstGeom prst="rect">
            <a:avLst/>
          </a:prstGeom>
        </p:spPr>
        <p:txBody>
          <a:bodyPr lIns="0" rIns="0" tIns="0" bIns="0"/>
          <a:p>
            <a:pPr>
              <a:lnSpc>
                <a:spcPct val="100000"/>
              </a:lnSpc>
            </a:pPr>
            <a:r>
              <a:rPr b="0" lang="en-GB" sz="1000" spc="-1" strike="noStrike">
                <a:solidFill>
                  <a:srgbClr val="555454"/>
                </a:solidFill>
                <a:latin typeface="Quattrocento Sans"/>
                <a:ea typeface="Quattrocento Sans"/>
              </a:rPr>
              <a:t>To access a file, a number of relevant permissions must be set correctly.  When we say 'relevant' we mean permission for your particular user type (owner, group or others) and for the task to be accomplished by the command in question.</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For example: you are trying to read a file with the cat command.  The cat process will establish (by comparing your identity with the attributes of the file) which user type you are and will read the relevant access permissions.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What is often forgotten though, is the fact that in order to access a file (in any  way whatsoever) you must be able to get into the directory in which the file resides.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In other words, access to files is determined by permissions on the file itself and its parent directory.</a:t>
            </a:r>
            <a:endParaRPr b="0" lang="en-GB" sz="1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571680" y="581040"/>
            <a:ext cx="5714640" cy="3215880"/>
          </a:xfrm>
          <a:prstGeom prst="rect">
            <a:avLst/>
          </a:prstGeom>
        </p:spPr>
      </p:sp>
      <p:sp>
        <p:nvSpPr>
          <p:cNvPr id="278" name="PlaceHolder 2"/>
          <p:cNvSpPr>
            <a:spLocks noGrp="1"/>
          </p:cNvSpPr>
          <p:nvPr>
            <p:ph type="body"/>
          </p:nvPr>
        </p:nvSpPr>
        <p:spPr>
          <a:xfrm>
            <a:off x="570960" y="3952440"/>
            <a:ext cx="5715720" cy="5460840"/>
          </a:xfrm>
          <a:prstGeom prst="rect">
            <a:avLst/>
          </a:prstGeom>
        </p:spPr>
        <p:txBody>
          <a:bodyPr lIns="0" rIns="0" tIns="0" bIns="0"/>
          <a:p>
            <a:pPr>
              <a:lnSpc>
                <a:spcPct val="100000"/>
              </a:lnSpc>
            </a:pPr>
            <a:r>
              <a:rPr b="0" lang="en-GB" sz="1000" spc="-1" strike="noStrike">
                <a:solidFill>
                  <a:srgbClr val="555454"/>
                </a:solidFill>
                <a:latin typeface="Quattrocento Sans"/>
                <a:ea typeface="Quattrocento Sans"/>
              </a:rPr>
              <a:t>The filename is not part of the file; it is a function of the directory containing the file.  Therefore, to delete or rename a file, write access to the directory is needed.  Moving a file from one directory to another requires write access to both directories.</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The execute bit for a directory does not mean execute; it means search.  If this bit is not set, then a user cannot search the directory (i.e. cannot look for files in the directory).  Even if users have the appropriate permissions for a file and know that the file exists, they cannot access the file if they do not have search (execute) permission to the directory.  The read permission for a directory allows the filenames in the directory to be read, but the files cannot be accessed without search permission.</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rm -f and mv -f are often used within shell scripts just in case the file is not writeable.  This ensures that the operation does not fail, as the user will not be prompted for confirmation in the middle of the script.</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When deleting directories recursively, normally rm -rf is used to avoid numerous prompts for any non-writeable files.</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The sticky bit on directories (which appears as a ‘t’ rather than an ‘x’ in the other permissions) means that files in the directory can only be deleted by their owner, irrespective of the other directory permissions.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More about sticky bit later...</a:t>
            </a:r>
            <a:endParaRPr b="0" lang="en-GB" sz="1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sldImg"/>
          </p:nvPr>
        </p:nvSpPr>
        <p:spPr>
          <a:xfrm>
            <a:off x="571680" y="581040"/>
            <a:ext cx="5714640" cy="3215880"/>
          </a:xfrm>
          <a:prstGeom prst="rect">
            <a:avLst/>
          </a:prstGeom>
        </p:spPr>
      </p:sp>
      <p:sp>
        <p:nvSpPr>
          <p:cNvPr id="280" name="PlaceHolder 2"/>
          <p:cNvSpPr>
            <a:spLocks noGrp="1"/>
          </p:cNvSpPr>
          <p:nvPr>
            <p:ph type="body"/>
          </p:nvPr>
        </p:nvSpPr>
        <p:spPr>
          <a:xfrm>
            <a:off x="570960" y="3952440"/>
            <a:ext cx="5715720" cy="5460840"/>
          </a:xfrm>
          <a:prstGeom prst="rect">
            <a:avLst/>
          </a:prstGeom>
        </p:spPr>
        <p:txBody>
          <a:bodyPr lIns="0" rIns="0" tIns="0" bIns="0"/>
          <a:p>
            <a:pPr>
              <a:lnSpc>
                <a:spcPct val="100000"/>
              </a:lnSpc>
            </a:pPr>
            <a:r>
              <a:rPr b="0" lang="en-GB" sz="1000" spc="-1" strike="noStrike">
                <a:solidFill>
                  <a:srgbClr val="555454"/>
                </a:solidFill>
                <a:latin typeface="Quattrocento Sans"/>
                <a:ea typeface="Quattrocento Sans"/>
              </a:rPr>
              <a:t>The permission bits are set with the chmod command. The first argument it takes is the description of the permissions you want to assign.</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Two ways of achieving this. One is to combine the symbolic notation of user types, operators and the permission characters.</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The advantage of this method is that the characters used for the purpose are easy to remember, so the method is easy. The disadvantage is that if you need to assign different permissions to different user types, the command line becomes quite complex (or you run it more that once.</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The other method for assigning permissions is to use the numeric notation, which we introduced during the umask discussion. The numeric method is simpler, as long as you remember which number represents which permission.</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We will now look at both methods in turn.</a:t>
            </a:r>
            <a:endParaRPr b="0" lang="en-GB" sz="1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4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4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46"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
        <p:nvSpPr>
          <p:cNvPr id="4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914400" y="1063440"/>
            <a:ext cx="10364040" cy="118476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
        <p:nvSpPr>
          <p:cNvPr id="53"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
        <p:nvSpPr>
          <p:cNvPr id="5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5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6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6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6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6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71"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7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7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74"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7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7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8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8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8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
        <p:nvSpPr>
          <p:cNvPr id="8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914400" y="1063440"/>
            <a:ext cx="10364040" cy="118476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92"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
        <p:nvSpPr>
          <p:cNvPr id="94"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9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10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10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10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107"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10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109"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11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112"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11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11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115"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11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11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914400" y="1063440"/>
            <a:ext cx="10364040" cy="118476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14400" y="1063440"/>
            <a:ext cx="10364040" cy="2555640"/>
          </a:xfrm>
          <a:prstGeom prst="rect">
            <a:avLst/>
          </a:prstGeom>
        </p:spPr>
        <p:txBody>
          <a:bodyPr lIns="0" rIns="0" tIns="0" bIns="0" anchor="ctr"/>
          <a:p>
            <a:r>
              <a:rPr b="0" lang="en-GB" sz="1400" spc="-1" strike="noStrike">
                <a:solidFill>
                  <a:srgbClr val="000000"/>
                </a:solidFill>
                <a:latin typeface="Arial"/>
              </a:rPr>
              <a:t>Click to edit the title text format</a:t>
            </a:r>
            <a:endParaRPr b="0" lang="en-GB" sz="1400" spc="-1" strike="noStrike">
              <a:solidFill>
                <a:srgbClr val="000000"/>
              </a:solid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body"/>
          </p:nvPr>
        </p:nvSpPr>
        <p:spPr>
          <a:xfrm>
            <a:off x="414000" y="1544760"/>
            <a:ext cx="11404440" cy="4546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
        <p:nvSpPr>
          <p:cNvPr id="39" name="PlaceHolder 2"/>
          <p:cNvSpPr>
            <a:spLocks noGrp="1"/>
          </p:cNvSpPr>
          <p:nvPr>
            <p:ph type="title"/>
          </p:nvPr>
        </p:nvSpPr>
        <p:spPr>
          <a:xfrm>
            <a:off x="414000" y="124920"/>
            <a:ext cx="9125640" cy="1153080"/>
          </a:xfrm>
          <a:prstGeom prst="rect">
            <a:avLst/>
          </a:prstGeom>
        </p:spPr>
        <p:txBody>
          <a:bodyPr lIns="0" rIns="0" tIns="0" bIns="0" anchor="ctr"/>
          <a:p>
            <a:r>
              <a:rPr b="0" lang="en-GB" sz="1400" spc="-1" strike="noStrike">
                <a:solidFill>
                  <a:srgbClr val="000000"/>
                </a:solidFill>
                <a:latin typeface="Arial"/>
              </a:rPr>
              <a:t>Click to edit the title text format</a:t>
            </a:r>
            <a:endParaRPr b="0" lang="en-GB" sz="1400" spc="-1" strike="noStrike">
              <a:solidFill>
                <a:srgbClr val="000000"/>
              </a:solidFill>
              <a:latin typeface="Arial"/>
            </a:endParaRPr>
          </a:p>
        </p:txBody>
      </p:sp>
      <p:sp>
        <p:nvSpPr>
          <p:cNvPr id="40" name="CustomShape 3"/>
          <p:cNvSpPr/>
          <p:nvPr/>
        </p:nvSpPr>
        <p:spPr>
          <a:xfrm>
            <a:off x="9061560" y="6403320"/>
            <a:ext cx="2844360" cy="364680"/>
          </a:xfrm>
          <a:prstGeom prst="rect">
            <a:avLst/>
          </a:prstGeom>
          <a:noFill/>
          <a:ln>
            <a:noFill/>
          </a:ln>
        </p:spPr>
        <p:style>
          <a:lnRef idx="0"/>
          <a:fillRef idx="0"/>
          <a:effectRef idx="0"/>
          <a:fontRef idx="minor"/>
        </p:style>
        <p:txBody>
          <a:bodyPr anchor="ctr"/>
          <a:p>
            <a:pPr algn="r">
              <a:lnSpc>
                <a:spcPct val="100000"/>
              </a:lnSpc>
            </a:pPr>
            <a:fld id="{72C68D3B-6A63-4F7E-95DB-88E79FFBF605}" type="slidenum">
              <a:rPr b="0" lang="en-GB" sz="1000" spc="-1" strike="noStrike">
                <a:solidFill>
                  <a:srgbClr val="008fd0"/>
                </a:solidFill>
                <a:latin typeface="Arial"/>
                <a:ea typeface="Arial"/>
              </a:rPr>
              <a:t>&lt;number&gt;</a:t>
            </a:fld>
            <a:endParaRPr b="0" lang="en-GB" sz="1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body"/>
          </p:nvPr>
        </p:nvSpPr>
        <p:spPr>
          <a:xfrm>
            <a:off x="414000" y="1544760"/>
            <a:ext cx="5579640" cy="4546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
        <p:nvSpPr>
          <p:cNvPr id="78" name="CustomShape 2"/>
          <p:cNvSpPr/>
          <p:nvPr/>
        </p:nvSpPr>
        <p:spPr>
          <a:xfrm>
            <a:off x="9061560" y="6403320"/>
            <a:ext cx="2844360" cy="364680"/>
          </a:xfrm>
          <a:prstGeom prst="rect">
            <a:avLst/>
          </a:prstGeom>
          <a:noFill/>
          <a:ln>
            <a:noFill/>
          </a:ln>
        </p:spPr>
        <p:style>
          <a:lnRef idx="0"/>
          <a:fillRef idx="0"/>
          <a:effectRef idx="0"/>
          <a:fontRef idx="minor"/>
        </p:style>
        <p:txBody>
          <a:bodyPr anchor="ctr"/>
          <a:p>
            <a:pPr algn="r">
              <a:lnSpc>
                <a:spcPct val="100000"/>
              </a:lnSpc>
            </a:pPr>
            <a:fld id="{56237943-DBA6-42EF-A7DE-1762B9952A53}" type="slidenum">
              <a:rPr b="0" lang="en-GB" sz="1000" spc="-1" strike="noStrike">
                <a:solidFill>
                  <a:srgbClr val="008fd0"/>
                </a:solidFill>
                <a:latin typeface="Arial"/>
                <a:ea typeface="Arial"/>
              </a:rPr>
              <a:t>&lt;number&gt;</a:t>
            </a:fld>
            <a:endParaRPr b="0" lang="en-GB" sz="1000" spc="-1" strike="noStrike">
              <a:latin typeface="Arial"/>
            </a:endParaRPr>
          </a:p>
        </p:txBody>
      </p:sp>
      <p:sp>
        <p:nvSpPr>
          <p:cNvPr id="79" name="PlaceHolder 3"/>
          <p:cNvSpPr>
            <a:spLocks noGrp="1"/>
          </p:cNvSpPr>
          <p:nvPr>
            <p:ph type="body"/>
          </p:nvPr>
        </p:nvSpPr>
        <p:spPr>
          <a:xfrm>
            <a:off x="6206400" y="1544760"/>
            <a:ext cx="5579640" cy="4546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
        <p:nvSpPr>
          <p:cNvPr id="80" name="CustomShape 4"/>
          <p:cNvSpPr/>
          <p:nvPr/>
        </p:nvSpPr>
        <p:spPr>
          <a:xfrm>
            <a:off x="6077880" y="1545480"/>
            <a:ext cx="45360" cy="4544640"/>
          </a:xfrm>
          <a:prstGeom prst="rect">
            <a:avLst/>
          </a:prstGeom>
          <a:solidFill>
            <a:srgbClr val="dadada"/>
          </a:solidFill>
          <a:ln>
            <a:noFill/>
          </a:ln>
        </p:spPr>
        <p:style>
          <a:lnRef idx="0"/>
          <a:fillRef idx="0"/>
          <a:effectRef idx="0"/>
          <a:fontRef idx="minor"/>
        </p:style>
      </p:sp>
      <p:sp>
        <p:nvSpPr>
          <p:cNvPr id="81" name="PlaceHolder 5"/>
          <p:cNvSpPr>
            <a:spLocks noGrp="1"/>
          </p:cNvSpPr>
          <p:nvPr>
            <p:ph type="title"/>
          </p:nvPr>
        </p:nvSpPr>
        <p:spPr>
          <a:xfrm>
            <a:off x="414000" y="124920"/>
            <a:ext cx="9125640" cy="1153080"/>
          </a:xfrm>
          <a:prstGeom prst="rect">
            <a:avLst/>
          </a:prstGeom>
        </p:spPr>
        <p:txBody>
          <a:bodyPr lIns="0" rIns="0" tIns="0" bIns="0" anchor="ctr"/>
          <a:p>
            <a:r>
              <a:rPr b="0" lang="en-GB" sz="1400" spc="-1" strike="noStrike">
                <a:solidFill>
                  <a:srgbClr val="000000"/>
                </a:solidFill>
                <a:latin typeface="Arial"/>
              </a:rPr>
              <a:t>Click to edit the title text format</a:t>
            </a:r>
            <a:endParaRPr b="0" lang="en-GB"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914400" y="1063440"/>
            <a:ext cx="10364040" cy="2555640"/>
          </a:xfrm>
          <a:prstGeom prst="rect">
            <a:avLst/>
          </a:prstGeom>
          <a:noFill/>
          <a:ln>
            <a:noFill/>
          </a:ln>
        </p:spPr>
        <p:txBody>
          <a:bodyPr anchor="b"/>
          <a:p>
            <a:pPr algn="ctr">
              <a:lnSpc>
                <a:spcPct val="100000"/>
              </a:lnSpc>
            </a:pPr>
            <a:r>
              <a:rPr b="0" lang="en-GB" sz="6000" spc="-1" strike="noStrike">
                <a:solidFill>
                  <a:srgbClr val="0d3d59"/>
                </a:solidFill>
                <a:latin typeface="Arial"/>
                <a:ea typeface="Arial"/>
              </a:rPr>
              <a:t>File system Access</a:t>
            </a:r>
            <a:endParaRPr b="0" lang="en-GB" sz="6000" spc="-1" strike="noStrike">
              <a:solidFill>
                <a:srgbClr val="000000"/>
              </a:solidFill>
              <a:latin typeface="Arial"/>
            </a:endParaRPr>
          </a:p>
        </p:txBody>
      </p:sp>
      <p:sp>
        <p:nvSpPr>
          <p:cNvPr id="125" name="TextShape 2"/>
          <p:cNvSpPr txBox="1"/>
          <p:nvPr/>
        </p:nvSpPr>
        <p:spPr>
          <a:xfrm>
            <a:off x="1038240" y="3886200"/>
            <a:ext cx="10240200" cy="438840"/>
          </a:xfrm>
          <a:prstGeom prst="rect">
            <a:avLst/>
          </a:prstGeom>
          <a:noFill/>
          <a:ln>
            <a:noFill/>
          </a:ln>
        </p:spPr>
        <p:txBody>
          <a:bodyPr/>
          <a:p>
            <a:pPr algn="ctr">
              <a:lnSpc>
                <a:spcPct val="100000"/>
              </a:lnSpc>
            </a:pPr>
            <a:r>
              <a:rPr b="0" lang="en-GB" sz="2000" spc="-1" strike="noStrike">
                <a:solidFill>
                  <a:srgbClr val="f5871f"/>
                </a:solidFill>
                <a:latin typeface="Arial"/>
                <a:ea typeface="Arial"/>
              </a:rPr>
              <a:t>FILE AND DIRECTORY PERMISSION BITS</a:t>
            </a:r>
            <a:endParaRPr b="0" lang="en-GB" sz="2000" spc="-1" strike="noStrike">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414000" y="124920"/>
            <a:ext cx="9125640" cy="1153080"/>
          </a:xfrm>
          <a:prstGeom prst="rect">
            <a:avLst/>
          </a:prstGeom>
          <a:noFill/>
          <a:ln>
            <a:noFill/>
          </a:ln>
        </p:spPr>
        <p:txBody>
          <a:bodyPr anchor="b"/>
          <a:p>
            <a:pPr>
              <a:lnSpc>
                <a:spcPct val="100000"/>
              </a:lnSpc>
            </a:pPr>
            <a:r>
              <a:rPr b="0" lang="en-GB" sz="3600" spc="-1" strike="noStrike">
                <a:solidFill>
                  <a:srgbClr val="0d3d59"/>
                </a:solidFill>
                <a:latin typeface="Arial"/>
                <a:ea typeface="Arial"/>
              </a:rPr>
              <a:t>Symbolic permissions notation</a:t>
            </a:r>
            <a:endParaRPr b="0" lang="en-GB" sz="3600" spc="-1" strike="noStrike">
              <a:solidFill>
                <a:srgbClr val="000000"/>
              </a:solidFill>
              <a:latin typeface="Arial"/>
            </a:endParaRPr>
          </a:p>
        </p:txBody>
      </p:sp>
      <p:sp>
        <p:nvSpPr>
          <p:cNvPr id="195" name="CustomShape 2"/>
          <p:cNvSpPr/>
          <p:nvPr/>
        </p:nvSpPr>
        <p:spPr>
          <a:xfrm>
            <a:off x="639000" y="3634920"/>
            <a:ext cx="5051520" cy="1058040"/>
          </a:xfrm>
          <a:prstGeom prst="flowChartAlternateProcess">
            <a:avLst/>
          </a:prstGeom>
          <a:gradFill rotWithShape="0">
            <a:gsLst>
              <a:gs pos="0">
                <a:srgbClr val="ffffff"/>
              </a:gs>
              <a:gs pos="100000">
                <a:srgbClr val="eeefd7"/>
              </a:gs>
            </a:gsLst>
            <a:path path="circle"/>
          </a:gradFill>
          <a:ln w="9360">
            <a:solidFill>
              <a:srgbClr val="808080"/>
            </a:solidFill>
            <a:round/>
          </a:ln>
          <a:effectLst>
            <a:outerShdw dist="0" dir="0">
              <a:srgbClr val="000000">
                <a:alpha val="40000"/>
              </a:srgbClr>
            </a:outerShdw>
          </a:effectLst>
        </p:spPr>
        <p:style>
          <a:lnRef idx="0"/>
          <a:fillRef idx="0"/>
          <a:effectRef idx="0"/>
          <a:fontRef idx="minor"/>
        </p:style>
        <p:txBody>
          <a:bodyPr anchor="ctr"/>
          <a:p>
            <a:pPr marL="457200">
              <a:lnSpc>
                <a:spcPct val="100000"/>
              </a:lnSpc>
            </a:pPr>
            <a:r>
              <a:rPr b="1" lang="en-GB" sz="2000" spc="-1" strike="noStrike">
                <a:solidFill>
                  <a:srgbClr val="0000c8"/>
                </a:solidFill>
                <a:latin typeface="Quattrocento Sans"/>
                <a:ea typeface="Quattrocento Sans"/>
              </a:rPr>
              <a:t>=   </a:t>
            </a:r>
            <a:r>
              <a:rPr b="0" lang="en-GB" sz="2000" spc="-1" strike="noStrike">
                <a:solidFill>
                  <a:srgbClr val="565759"/>
                </a:solidFill>
                <a:latin typeface="Quattrocento Sans"/>
                <a:ea typeface="Quattrocento Sans"/>
              </a:rPr>
              <a:t>sets permission</a:t>
            </a:r>
            <a:endParaRPr b="0" lang="en-GB" sz="2000" spc="-1" strike="noStrike">
              <a:latin typeface="Arial"/>
            </a:endParaRPr>
          </a:p>
          <a:p>
            <a:pPr marL="457200">
              <a:lnSpc>
                <a:spcPct val="100000"/>
              </a:lnSpc>
            </a:pPr>
            <a:r>
              <a:rPr b="1" lang="en-GB" sz="2000" spc="-1" strike="noStrike">
                <a:solidFill>
                  <a:srgbClr val="0000c8"/>
                </a:solidFill>
                <a:latin typeface="Quattrocento Sans"/>
                <a:ea typeface="Quattrocento Sans"/>
              </a:rPr>
              <a:t>+   </a:t>
            </a:r>
            <a:r>
              <a:rPr b="0" lang="en-GB" sz="2000" spc="-1" strike="noStrike">
                <a:solidFill>
                  <a:srgbClr val="565759"/>
                </a:solidFill>
                <a:latin typeface="Quattrocento Sans"/>
                <a:ea typeface="Quattrocento Sans"/>
              </a:rPr>
              <a:t>adds permission</a:t>
            </a:r>
            <a:endParaRPr b="0" lang="en-GB" sz="2000" spc="-1" strike="noStrike">
              <a:latin typeface="Arial"/>
            </a:endParaRPr>
          </a:p>
          <a:p>
            <a:pPr marL="457200">
              <a:lnSpc>
                <a:spcPct val="100000"/>
              </a:lnSpc>
            </a:pPr>
            <a:r>
              <a:rPr b="1" lang="en-GB" sz="2000" spc="-1" strike="noStrike">
                <a:solidFill>
                  <a:srgbClr val="0000c8"/>
                </a:solidFill>
                <a:latin typeface="Quattrocento Sans"/>
                <a:ea typeface="Quattrocento Sans"/>
              </a:rPr>
              <a:t>-</a:t>
            </a:r>
            <a:r>
              <a:rPr b="1" lang="en-GB" sz="2000" spc="-1" strike="noStrike">
                <a:solidFill>
                  <a:srgbClr val="0000c8"/>
                </a:solidFill>
                <a:latin typeface="Quattrocento Sans"/>
                <a:ea typeface="Quattrocento Sans"/>
              </a:rPr>
              <a:t>	</a:t>
            </a:r>
            <a:r>
              <a:rPr b="0" lang="en-GB" sz="2000" spc="-1" strike="noStrike">
                <a:solidFill>
                  <a:srgbClr val="565759"/>
                </a:solidFill>
                <a:latin typeface="Quattrocento Sans"/>
                <a:ea typeface="Quattrocento Sans"/>
              </a:rPr>
              <a:t>removes permission</a:t>
            </a:r>
            <a:endParaRPr b="0" lang="en-GB" sz="2000" spc="-1" strike="noStrike">
              <a:latin typeface="Arial"/>
            </a:endParaRPr>
          </a:p>
        </p:txBody>
      </p:sp>
      <p:sp>
        <p:nvSpPr>
          <p:cNvPr id="196" name="CustomShape 3"/>
          <p:cNvSpPr/>
          <p:nvPr/>
        </p:nvSpPr>
        <p:spPr>
          <a:xfrm>
            <a:off x="639000" y="1857240"/>
            <a:ext cx="5009040" cy="1296000"/>
          </a:xfrm>
          <a:prstGeom prst="flowChartAlternateProcess">
            <a:avLst/>
          </a:prstGeom>
          <a:gradFill rotWithShape="0">
            <a:gsLst>
              <a:gs pos="0">
                <a:srgbClr val="ffffff"/>
              </a:gs>
              <a:gs pos="100000">
                <a:srgbClr val="eeefd7"/>
              </a:gs>
            </a:gsLst>
            <a:path path="circle"/>
          </a:gradFill>
          <a:ln w="9360">
            <a:solidFill>
              <a:srgbClr val="808080"/>
            </a:solidFill>
            <a:round/>
          </a:ln>
          <a:effectLst>
            <a:outerShdw dist="0" dir="0">
              <a:srgbClr val="000000">
                <a:alpha val="40000"/>
              </a:srgbClr>
            </a:outerShdw>
          </a:effectLst>
        </p:spPr>
        <p:style>
          <a:lnRef idx="0"/>
          <a:fillRef idx="0"/>
          <a:effectRef idx="0"/>
          <a:fontRef idx="minor"/>
        </p:style>
        <p:txBody>
          <a:bodyPr anchor="ctr"/>
          <a:p>
            <a:pPr marL="457200">
              <a:lnSpc>
                <a:spcPct val="100000"/>
              </a:lnSpc>
            </a:pPr>
            <a:r>
              <a:rPr b="1" lang="en-GB" sz="2000" spc="-1" strike="noStrike">
                <a:solidFill>
                  <a:srgbClr val="0000c8"/>
                </a:solidFill>
                <a:latin typeface="Quattrocento Sans"/>
                <a:ea typeface="Quattrocento Sans"/>
              </a:rPr>
              <a:t>u</a:t>
            </a:r>
            <a:r>
              <a:rPr b="1" lang="en-GB" sz="2000" spc="-1" strike="noStrike">
                <a:solidFill>
                  <a:srgbClr val="0000c8"/>
                </a:solidFill>
                <a:latin typeface="Quattrocento Sans"/>
                <a:ea typeface="Quattrocento Sans"/>
              </a:rPr>
              <a:t>	</a:t>
            </a:r>
            <a:r>
              <a:rPr b="1" lang="en-GB" sz="2000" spc="-1" strike="noStrike">
                <a:solidFill>
                  <a:srgbClr val="0000c8"/>
                </a:solidFill>
                <a:latin typeface="Quattrocento Sans"/>
                <a:ea typeface="Quattrocento Sans"/>
              </a:rPr>
              <a:t>   </a:t>
            </a:r>
            <a:r>
              <a:rPr b="0" lang="en-GB" sz="2000" spc="-1" strike="noStrike">
                <a:solidFill>
                  <a:srgbClr val="565759"/>
                </a:solidFill>
                <a:latin typeface="Quattrocento Sans"/>
                <a:ea typeface="Quattrocento Sans"/>
              </a:rPr>
              <a:t>file user owner</a:t>
            </a:r>
            <a:endParaRPr b="0" lang="en-GB" sz="2000" spc="-1" strike="noStrike">
              <a:latin typeface="Arial"/>
            </a:endParaRPr>
          </a:p>
          <a:p>
            <a:pPr marL="457200">
              <a:lnSpc>
                <a:spcPct val="100000"/>
              </a:lnSpc>
            </a:pPr>
            <a:r>
              <a:rPr b="1" lang="en-GB" sz="2000" spc="-1" strike="noStrike">
                <a:solidFill>
                  <a:srgbClr val="0000c8"/>
                </a:solidFill>
                <a:latin typeface="Quattrocento Sans"/>
                <a:ea typeface="Quattrocento Sans"/>
              </a:rPr>
              <a:t>g</a:t>
            </a:r>
            <a:r>
              <a:rPr b="1" lang="en-GB" sz="2000" spc="-1" strike="noStrike">
                <a:solidFill>
                  <a:srgbClr val="0000c8"/>
                </a:solidFill>
                <a:latin typeface="Quattrocento Sans"/>
                <a:ea typeface="Quattrocento Sans"/>
              </a:rPr>
              <a:t>	</a:t>
            </a:r>
            <a:r>
              <a:rPr b="1" lang="en-GB" sz="2000" spc="-1" strike="noStrike">
                <a:solidFill>
                  <a:srgbClr val="0000c8"/>
                </a:solidFill>
                <a:latin typeface="Quattrocento Sans"/>
                <a:ea typeface="Quattrocento Sans"/>
              </a:rPr>
              <a:t>   </a:t>
            </a:r>
            <a:r>
              <a:rPr b="0" lang="en-GB" sz="2000" spc="-1" strike="noStrike">
                <a:solidFill>
                  <a:srgbClr val="565759"/>
                </a:solidFill>
                <a:latin typeface="Quattrocento Sans"/>
                <a:ea typeface="Quattrocento Sans"/>
              </a:rPr>
              <a:t>file group owner</a:t>
            </a:r>
            <a:endParaRPr b="0" lang="en-GB" sz="2000" spc="-1" strike="noStrike">
              <a:latin typeface="Arial"/>
            </a:endParaRPr>
          </a:p>
          <a:p>
            <a:pPr marL="457200">
              <a:lnSpc>
                <a:spcPct val="100000"/>
              </a:lnSpc>
            </a:pPr>
            <a:r>
              <a:rPr b="1" lang="en-GB" sz="2000" spc="-1" strike="noStrike">
                <a:solidFill>
                  <a:srgbClr val="0000c8"/>
                </a:solidFill>
                <a:latin typeface="Quattrocento Sans"/>
                <a:ea typeface="Quattrocento Sans"/>
              </a:rPr>
              <a:t>o</a:t>
            </a:r>
            <a:r>
              <a:rPr b="1" lang="en-GB" sz="2000" spc="-1" strike="noStrike">
                <a:solidFill>
                  <a:srgbClr val="0000c8"/>
                </a:solidFill>
                <a:latin typeface="Quattrocento Sans"/>
                <a:ea typeface="Quattrocento Sans"/>
              </a:rPr>
              <a:t>	</a:t>
            </a:r>
            <a:r>
              <a:rPr b="1" lang="en-GB" sz="2000" spc="-1" strike="noStrike">
                <a:solidFill>
                  <a:srgbClr val="0000c8"/>
                </a:solidFill>
                <a:latin typeface="Quattrocento Sans"/>
                <a:ea typeface="Quattrocento Sans"/>
              </a:rPr>
              <a:t>   </a:t>
            </a:r>
            <a:r>
              <a:rPr b="0" lang="en-GB" sz="2000" spc="-1" strike="noStrike">
                <a:solidFill>
                  <a:srgbClr val="565759"/>
                </a:solidFill>
                <a:latin typeface="Quattrocento Sans"/>
                <a:ea typeface="Quattrocento Sans"/>
              </a:rPr>
              <a:t>other</a:t>
            </a:r>
            <a:endParaRPr b="0" lang="en-GB" sz="2000" spc="-1" strike="noStrike">
              <a:latin typeface="Arial"/>
            </a:endParaRPr>
          </a:p>
          <a:p>
            <a:pPr marL="457200">
              <a:lnSpc>
                <a:spcPct val="100000"/>
              </a:lnSpc>
            </a:pPr>
            <a:r>
              <a:rPr b="1" lang="en-GB" sz="2000" spc="-1" strike="noStrike">
                <a:solidFill>
                  <a:srgbClr val="0000c8"/>
                </a:solidFill>
                <a:latin typeface="Quattrocento Sans"/>
                <a:ea typeface="Quattrocento Sans"/>
              </a:rPr>
              <a:t>a</a:t>
            </a:r>
            <a:r>
              <a:rPr b="1" lang="en-GB" sz="2000" spc="-1" strike="noStrike">
                <a:solidFill>
                  <a:srgbClr val="0000c8"/>
                </a:solidFill>
                <a:latin typeface="Quattrocento Sans"/>
                <a:ea typeface="Quattrocento Sans"/>
              </a:rPr>
              <a:t>	</a:t>
            </a:r>
            <a:r>
              <a:rPr b="1" lang="en-GB" sz="2000" spc="-1" strike="noStrike">
                <a:solidFill>
                  <a:srgbClr val="0000c8"/>
                </a:solidFill>
                <a:latin typeface="Quattrocento Sans"/>
                <a:ea typeface="Quattrocento Sans"/>
              </a:rPr>
              <a:t>   </a:t>
            </a:r>
            <a:r>
              <a:rPr b="0" lang="en-GB" sz="2000" spc="-1" strike="noStrike">
                <a:solidFill>
                  <a:srgbClr val="565759"/>
                </a:solidFill>
                <a:latin typeface="Quattrocento Sans"/>
                <a:ea typeface="Quattrocento Sans"/>
              </a:rPr>
              <a:t>all user types</a:t>
            </a:r>
            <a:endParaRPr b="0" lang="en-GB" sz="2000" spc="-1" strike="noStrike">
              <a:latin typeface="Arial"/>
            </a:endParaRPr>
          </a:p>
        </p:txBody>
      </p:sp>
      <p:sp>
        <p:nvSpPr>
          <p:cNvPr id="197" name="CustomShape 4"/>
          <p:cNvSpPr/>
          <p:nvPr/>
        </p:nvSpPr>
        <p:spPr>
          <a:xfrm>
            <a:off x="643320" y="5106240"/>
            <a:ext cx="5046840" cy="1023480"/>
          </a:xfrm>
          <a:prstGeom prst="flowChartAlternateProcess">
            <a:avLst/>
          </a:prstGeom>
          <a:gradFill rotWithShape="0">
            <a:gsLst>
              <a:gs pos="0">
                <a:srgbClr val="ffffff"/>
              </a:gs>
              <a:gs pos="100000">
                <a:srgbClr val="eeefd7"/>
              </a:gs>
            </a:gsLst>
            <a:path path="circle"/>
          </a:gradFill>
          <a:ln w="9360">
            <a:solidFill>
              <a:srgbClr val="808080"/>
            </a:solidFill>
            <a:round/>
          </a:ln>
          <a:effectLst>
            <a:outerShdw dist="0" dir="0">
              <a:srgbClr val="000000">
                <a:alpha val="40000"/>
              </a:srgbClr>
            </a:outerShdw>
          </a:effectLst>
        </p:spPr>
        <p:style>
          <a:lnRef idx="0"/>
          <a:fillRef idx="0"/>
          <a:effectRef idx="0"/>
          <a:fontRef idx="minor"/>
        </p:style>
        <p:txBody>
          <a:bodyPr anchor="ctr"/>
          <a:p>
            <a:pPr marL="457200">
              <a:lnSpc>
                <a:spcPct val="100000"/>
              </a:lnSpc>
            </a:pPr>
            <a:r>
              <a:rPr b="1" lang="en-GB" sz="2000" spc="-1" strike="noStrike">
                <a:solidFill>
                  <a:srgbClr val="0000c8"/>
                </a:solidFill>
                <a:latin typeface="Quattrocento Sans"/>
                <a:ea typeface="Quattrocento Sans"/>
              </a:rPr>
              <a:t>r</a:t>
            </a:r>
            <a:r>
              <a:rPr b="1" lang="en-GB" sz="2000" spc="-1" strike="noStrike">
                <a:solidFill>
                  <a:srgbClr val="0000c8"/>
                </a:solidFill>
                <a:latin typeface="Quattrocento Sans"/>
                <a:ea typeface="Quattrocento Sans"/>
              </a:rPr>
              <a:t>	</a:t>
            </a:r>
            <a:r>
              <a:rPr b="1" lang="en-GB" sz="2000" spc="-1" strike="noStrike">
                <a:solidFill>
                  <a:srgbClr val="0000c8"/>
                </a:solidFill>
                <a:latin typeface="Quattrocento Sans"/>
                <a:ea typeface="Quattrocento Sans"/>
              </a:rPr>
              <a:t>   </a:t>
            </a:r>
            <a:r>
              <a:rPr b="0" lang="en-GB" sz="2000" spc="-1" strike="noStrike">
                <a:solidFill>
                  <a:srgbClr val="565759"/>
                </a:solidFill>
                <a:latin typeface="Quattrocento Sans"/>
                <a:ea typeface="Quattrocento Sans"/>
              </a:rPr>
              <a:t>read</a:t>
            </a:r>
            <a:endParaRPr b="0" lang="en-GB" sz="2000" spc="-1" strike="noStrike">
              <a:latin typeface="Arial"/>
            </a:endParaRPr>
          </a:p>
          <a:p>
            <a:pPr marL="457200">
              <a:lnSpc>
                <a:spcPct val="100000"/>
              </a:lnSpc>
            </a:pPr>
            <a:r>
              <a:rPr b="1" lang="en-GB" sz="2000" spc="-1" strike="noStrike">
                <a:solidFill>
                  <a:srgbClr val="0000c8"/>
                </a:solidFill>
                <a:latin typeface="Quattrocento Sans"/>
                <a:ea typeface="Quattrocento Sans"/>
              </a:rPr>
              <a:t>w      </a:t>
            </a:r>
            <a:r>
              <a:rPr b="0" lang="en-GB" sz="2000" spc="-1" strike="noStrike">
                <a:solidFill>
                  <a:srgbClr val="565759"/>
                </a:solidFill>
                <a:latin typeface="Quattrocento Sans"/>
                <a:ea typeface="Quattrocento Sans"/>
              </a:rPr>
              <a:t>write</a:t>
            </a:r>
            <a:endParaRPr b="0" lang="en-GB" sz="2000" spc="-1" strike="noStrike">
              <a:latin typeface="Arial"/>
            </a:endParaRPr>
          </a:p>
          <a:p>
            <a:pPr marL="457200">
              <a:lnSpc>
                <a:spcPct val="100000"/>
              </a:lnSpc>
            </a:pPr>
            <a:r>
              <a:rPr b="1" lang="en-GB" sz="2000" spc="-1" strike="noStrike">
                <a:solidFill>
                  <a:srgbClr val="0000c8"/>
                </a:solidFill>
                <a:latin typeface="Quattrocento Sans"/>
                <a:ea typeface="Quattrocento Sans"/>
              </a:rPr>
              <a:t>x</a:t>
            </a:r>
            <a:r>
              <a:rPr b="1" lang="en-GB" sz="2000" spc="-1" strike="noStrike">
                <a:solidFill>
                  <a:srgbClr val="0000c8"/>
                </a:solidFill>
                <a:latin typeface="Quattrocento Sans"/>
                <a:ea typeface="Quattrocento Sans"/>
              </a:rPr>
              <a:t>	</a:t>
            </a:r>
            <a:r>
              <a:rPr b="1" lang="en-GB" sz="2000" spc="-1" strike="noStrike">
                <a:solidFill>
                  <a:srgbClr val="0000c8"/>
                </a:solidFill>
                <a:latin typeface="Quattrocento Sans"/>
                <a:ea typeface="Quattrocento Sans"/>
              </a:rPr>
              <a:t>   </a:t>
            </a:r>
            <a:r>
              <a:rPr b="0" lang="en-GB" sz="2000" spc="-1" strike="noStrike">
                <a:solidFill>
                  <a:srgbClr val="565759"/>
                </a:solidFill>
                <a:latin typeface="Quattrocento Sans"/>
                <a:ea typeface="Quattrocento Sans"/>
              </a:rPr>
              <a:t>execute/access</a:t>
            </a:r>
            <a:endParaRPr b="0" lang="en-GB" sz="2000" spc="-1" strike="noStrike">
              <a:latin typeface="Arial"/>
            </a:endParaRPr>
          </a:p>
        </p:txBody>
      </p:sp>
      <p:sp>
        <p:nvSpPr>
          <p:cNvPr id="198" name="CustomShape 5"/>
          <p:cNvSpPr/>
          <p:nvPr/>
        </p:nvSpPr>
        <p:spPr>
          <a:xfrm>
            <a:off x="5991480" y="5008320"/>
            <a:ext cx="5708160" cy="451080"/>
          </a:xfrm>
          <a:prstGeom prst="rect">
            <a:avLst/>
          </a:prstGeom>
          <a:solidFill>
            <a:srgbClr val="b4e0f6"/>
          </a:solidFill>
          <a:ln w="12600">
            <a:solidFill>
              <a:srgbClr val="000000"/>
            </a:solidFill>
            <a:miter/>
          </a:ln>
          <a:effectLst>
            <a:outerShdw dist="107423" dir="2700000">
              <a:srgbClr val="a3a3a3"/>
            </a:outerShdw>
          </a:effectLst>
        </p:spPr>
        <p:style>
          <a:lnRef idx="0"/>
          <a:fillRef idx="0"/>
          <a:effectRef idx="0"/>
          <a:fontRef idx="minor"/>
        </p:style>
        <p:txBody>
          <a:bodyPr lIns="95400" rIns="95400" tIns="91440" bIns="50760" anchor="ctr"/>
          <a:p>
            <a:pPr>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sudo</a:t>
            </a: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chmod ug+w ~/bin/script11</a:t>
            </a:r>
            <a:endParaRPr b="0" lang="en-GB" sz="2000" spc="-1" strike="noStrike">
              <a:latin typeface="Arial"/>
            </a:endParaRPr>
          </a:p>
        </p:txBody>
      </p:sp>
      <p:sp>
        <p:nvSpPr>
          <p:cNvPr id="199" name="CustomShape 6"/>
          <p:cNvSpPr/>
          <p:nvPr/>
        </p:nvSpPr>
        <p:spPr>
          <a:xfrm>
            <a:off x="5973480" y="2736720"/>
            <a:ext cx="5735880" cy="451080"/>
          </a:xfrm>
          <a:prstGeom prst="rect">
            <a:avLst/>
          </a:prstGeom>
          <a:solidFill>
            <a:srgbClr val="b4e0f6"/>
          </a:solidFill>
          <a:ln w="12600">
            <a:solidFill>
              <a:srgbClr val="000000"/>
            </a:solidFill>
            <a:miter/>
          </a:ln>
          <a:effectLst>
            <a:outerShdw dist="107423" dir="2700000">
              <a:srgbClr val="a3a3a3"/>
            </a:outerShdw>
          </a:effectLst>
        </p:spPr>
        <p:style>
          <a:lnRef idx="0"/>
          <a:fillRef idx="0"/>
          <a:effectRef idx="0"/>
          <a:fontRef idx="minor"/>
        </p:style>
        <p:txBody>
          <a:bodyPr lIns="95400" rIns="95400" tIns="91440" bIns="50760" anchor="ctr"/>
          <a:p>
            <a:pPr>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sudo</a:t>
            </a: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chmod a+x ~/bin/script10</a:t>
            </a:r>
            <a:endParaRPr b="0" lang="en-GB" sz="2000" spc="-1" strike="noStrike">
              <a:latin typeface="Arial"/>
            </a:endParaRPr>
          </a:p>
        </p:txBody>
      </p:sp>
      <p:sp>
        <p:nvSpPr>
          <p:cNvPr id="200" name="CustomShape 7"/>
          <p:cNvSpPr/>
          <p:nvPr/>
        </p:nvSpPr>
        <p:spPr>
          <a:xfrm>
            <a:off x="5997600" y="3921840"/>
            <a:ext cx="5690160" cy="451080"/>
          </a:xfrm>
          <a:prstGeom prst="rect">
            <a:avLst/>
          </a:prstGeom>
          <a:solidFill>
            <a:srgbClr val="b4e0f6"/>
          </a:solidFill>
          <a:ln w="12600">
            <a:solidFill>
              <a:srgbClr val="000000"/>
            </a:solidFill>
            <a:miter/>
          </a:ln>
          <a:effectLst>
            <a:outerShdw dist="107423" dir="2700000">
              <a:srgbClr val="a3a3a3"/>
            </a:outerShdw>
          </a:effectLst>
        </p:spPr>
        <p:style>
          <a:lnRef idx="0"/>
          <a:fillRef idx="0"/>
          <a:effectRef idx="0"/>
          <a:fontRef idx="minor"/>
        </p:style>
        <p:txBody>
          <a:bodyPr lIns="95400" rIns="95400" tIns="91440" bIns="50760" anchor="ctr"/>
          <a:p>
            <a:pPr>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sudo</a:t>
            </a: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chmod o-w /srv/www</a:t>
            </a:r>
            <a:endParaRPr b="0" lang="en-GB" sz="2000" spc="-1" strike="noStrike">
              <a:latin typeface="Arial"/>
            </a:endParaRPr>
          </a:p>
        </p:txBody>
      </p:sp>
      <p:sp>
        <p:nvSpPr>
          <p:cNvPr id="201" name="CustomShape 8"/>
          <p:cNvSpPr/>
          <p:nvPr/>
        </p:nvSpPr>
        <p:spPr>
          <a:xfrm>
            <a:off x="524520" y="1473120"/>
            <a:ext cx="3279600" cy="407160"/>
          </a:xfrm>
          <a:prstGeom prst="rect">
            <a:avLst/>
          </a:prstGeom>
          <a:noFill/>
          <a:ln>
            <a:noFill/>
          </a:ln>
        </p:spPr>
        <p:style>
          <a:lnRef idx="0"/>
          <a:fillRef idx="0"/>
          <a:effectRef idx="0"/>
          <a:fontRef idx="minor"/>
        </p:style>
        <p:txBody>
          <a:bodyPr anchor="ctr"/>
          <a:p>
            <a:pPr>
              <a:lnSpc>
                <a:spcPct val="80000"/>
              </a:lnSpc>
            </a:pPr>
            <a:r>
              <a:rPr b="1" lang="en-GB" sz="2000" spc="-1" strike="noStrike">
                <a:solidFill>
                  <a:srgbClr val="8f9193"/>
                </a:solidFill>
                <a:latin typeface="Verdana"/>
                <a:ea typeface="Verdana"/>
              </a:rPr>
              <a:t>User types:</a:t>
            </a:r>
            <a:endParaRPr b="0" lang="en-GB" sz="2000" spc="-1" strike="noStrike">
              <a:latin typeface="Arial"/>
            </a:endParaRPr>
          </a:p>
        </p:txBody>
      </p:sp>
      <p:sp>
        <p:nvSpPr>
          <p:cNvPr id="202" name="CustomShape 9"/>
          <p:cNvSpPr/>
          <p:nvPr/>
        </p:nvSpPr>
        <p:spPr>
          <a:xfrm>
            <a:off x="625680" y="4740120"/>
            <a:ext cx="4699440" cy="407160"/>
          </a:xfrm>
          <a:prstGeom prst="rect">
            <a:avLst/>
          </a:prstGeom>
          <a:noFill/>
          <a:ln>
            <a:noFill/>
          </a:ln>
        </p:spPr>
        <p:style>
          <a:lnRef idx="0"/>
          <a:fillRef idx="0"/>
          <a:effectRef idx="0"/>
          <a:fontRef idx="minor"/>
        </p:style>
        <p:txBody>
          <a:bodyPr anchor="ctr"/>
          <a:p>
            <a:pPr>
              <a:lnSpc>
                <a:spcPct val="80000"/>
              </a:lnSpc>
            </a:pPr>
            <a:r>
              <a:rPr b="1" lang="en-GB" sz="2000" spc="-1" strike="noStrike">
                <a:solidFill>
                  <a:srgbClr val="8f9193"/>
                </a:solidFill>
                <a:latin typeface="Verdana"/>
                <a:ea typeface="Verdana"/>
              </a:rPr>
              <a:t>Access permission flags</a:t>
            </a:r>
            <a:endParaRPr b="0" lang="en-GB" sz="2000" spc="-1" strike="noStrike">
              <a:latin typeface="Arial"/>
            </a:endParaRPr>
          </a:p>
        </p:txBody>
      </p:sp>
      <p:sp>
        <p:nvSpPr>
          <p:cNvPr id="203" name="CustomShape 10"/>
          <p:cNvSpPr/>
          <p:nvPr/>
        </p:nvSpPr>
        <p:spPr>
          <a:xfrm>
            <a:off x="548280" y="3280320"/>
            <a:ext cx="4699440" cy="407160"/>
          </a:xfrm>
          <a:prstGeom prst="rect">
            <a:avLst/>
          </a:prstGeom>
          <a:noFill/>
          <a:ln>
            <a:noFill/>
          </a:ln>
        </p:spPr>
        <p:style>
          <a:lnRef idx="0"/>
          <a:fillRef idx="0"/>
          <a:effectRef idx="0"/>
          <a:fontRef idx="minor"/>
        </p:style>
        <p:txBody>
          <a:bodyPr anchor="ctr"/>
          <a:p>
            <a:pPr>
              <a:lnSpc>
                <a:spcPct val="80000"/>
              </a:lnSpc>
            </a:pPr>
            <a:r>
              <a:rPr b="1" lang="en-GB" sz="2000" spc="-1" strike="noStrike">
                <a:solidFill>
                  <a:srgbClr val="8f9193"/>
                </a:solidFill>
                <a:latin typeface="Verdana"/>
                <a:ea typeface="Verdana"/>
              </a:rPr>
              <a:t>File access operations</a:t>
            </a:r>
            <a:endParaRPr b="0" lang="en-GB" sz="2000" spc="-1" strike="noStrike">
              <a:latin typeface="Arial"/>
            </a:endParaRPr>
          </a:p>
        </p:txBody>
      </p:sp>
      <p:sp>
        <p:nvSpPr>
          <p:cNvPr id="204" name="CustomShape 11"/>
          <p:cNvSpPr/>
          <p:nvPr/>
        </p:nvSpPr>
        <p:spPr>
          <a:xfrm>
            <a:off x="5879160" y="2099520"/>
            <a:ext cx="3279600" cy="407160"/>
          </a:xfrm>
          <a:prstGeom prst="rect">
            <a:avLst/>
          </a:prstGeom>
          <a:noFill/>
          <a:ln>
            <a:noFill/>
          </a:ln>
        </p:spPr>
        <p:style>
          <a:lnRef idx="0"/>
          <a:fillRef idx="0"/>
          <a:effectRef idx="0"/>
          <a:fontRef idx="minor"/>
        </p:style>
        <p:txBody>
          <a:bodyPr anchor="ctr"/>
          <a:p>
            <a:pPr>
              <a:lnSpc>
                <a:spcPct val="80000"/>
              </a:lnSpc>
            </a:pPr>
            <a:r>
              <a:rPr b="1" lang="en-GB" sz="2000" spc="-1" strike="noStrike">
                <a:solidFill>
                  <a:srgbClr val="565759"/>
                </a:solidFill>
                <a:latin typeface="Arial"/>
                <a:ea typeface="Arial"/>
              </a:rPr>
              <a:t>Examples</a:t>
            </a:r>
            <a:r>
              <a:rPr b="1" lang="en-GB" sz="2000" spc="-1" strike="noStrike">
                <a:solidFill>
                  <a:srgbClr val="8f9193"/>
                </a:solidFill>
                <a:latin typeface="Verdana"/>
                <a:ea typeface="Verdana"/>
              </a:rPr>
              <a:t>:</a:t>
            </a:r>
            <a:endParaRPr b="0" lang="en-GB" sz="2000" spc="-1" strike="noStrike">
              <a:latin typeface="Arial"/>
            </a:endParaRPr>
          </a:p>
        </p:txBody>
      </p:sp>
      <p:sp>
        <p:nvSpPr>
          <p:cNvPr id="205" name="CustomShape 12"/>
          <p:cNvSpPr/>
          <p:nvPr/>
        </p:nvSpPr>
        <p:spPr>
          <a:xfrm>
            <a:off x="5981040" y="3248280"/>
            <a:ext cx="5740200" cy="417240"/>
          </a:xfrm>
          <a:prstGeom prst="roundRect">
            <a:avLst>
              <a:gd name="adj" fmla="val 16667"/>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95400" rIns="95400" tIns="36000" bIns="36000"/>
          <a:p>
            <a:pPr algn="ctr">
              <a:lnSpc>
                <a:spcPct val="110000"/>
              </a:lnSpc>
            </a:pPr>
            <a:r>
              <a:rPr b="0" i="1" lang="en-GB" sz="1800" spc="-1" strike="noStrike">
                <a:solidFill>
                  <a:srgbClr val="565759"/>
                </a:solidFill>
                <a:latin typeface="Quattrocento Sans"/>
                <a:ea typeface="Quattrocento Sans"/>
              </a:rPr>
              <a:t>add execute permission to all user types</a:t>
            </a:r>
            <a:endParaRPr b="0" lang="en-GB" sz="1800" spc="-1" strike="noStrike">
              <a:latin typeface="Arial"/>
            </a:endParaRPr>
          </a:p>
        </p:txBody>
      </p:sp>
      <p:sp>
        <p:nvSpPr>
          <p:cNvPr id="206" name="CustomShape 13"/>
          <p:cNvSpPr/>
          <p:nvPr/>
        </p:nvSpPr>
        <p:spPr>
          <a:xfrm>
            <a:off x="6018120" y="4418280"/>
            <a:ext cx="5688360" cy="417240"/>
          </a:xfrm>
          <a:prstGeom prst="roundRect">
            <a:avLst>
              <a:gd name="adj" fmla="val 16667"/>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95400" rIns="95400" tIns="36000" bIns="36000"/>
          <a:p>
            <a:pPr algn="ctr">
              <a:lnSpc>
                <a:spcPct val="110000"/>
              </a:lnSpc>
            </a:pPr>
            <a:r>
              <a:rPr b="0" i="1" lang="en-GB" sz="1800" spc="-1" strike="noStrike">
                <a:solidFill>
                  <a:srgbClr val="565759"/>
                </a:solidFill>
                <a:latin typeface="Quattrocento Sans"/>
                <a:ea typeface="Quattrocento Sans"/>
              </a:rPr>
              <a:t>remove write from 'others'</a:t>
            </a:r>
            <a:endParaRPr b="0" lang="en-GB" sz="1800" spc="-1" strike="noStrike">
              <a:latin typeface="Arial"/>
            </a:endParaRPr>
          </a:p>
        </p:txBody>
      </p:sp>
      <p:sp>
        <p:nvSpPr>
          <p:cNvPr id="207" name="CustomShape 14"/>
          <p:cNvSpPr/>
          <p:nvPr/>
        </p:nvSpPr>
        <p:spPr>
          <a:xfrm>
            <a:off x="6027480" y="5537160"/>
            <a:ext cx="5697360" cy="390600"/>
          </a:xfrm>
          <a:prstGeom prst="roundRect">
            <a:avLst>
              <a:gd name="adj" fmla="val 16667"/>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95400" rIns="95400" tIns="36000" bIns="36000"/>
          <a:p>
            <a:pPr algn="ctr">
              <a:lnSpc>
                <a:spcPct val="110000"/>
              </a:lnSpc>
            </a:pPr>
            <a:r>
              <a:rPr b="0" i="1" lang="en-GB" sz="1800" spc="-1" strike="noStrike">
                <a:solidFill>
                  <a:srgbClr val="565759"/>
                </a:solidFill>
                <a:latin typeface="Quattrocento Sans"/>
                <a:ea typeface="Quattrocento Sans"/>
              </a:rPr>
              <a:t>add write permission to user and group</a:t>
            </a:r>
            <a:endParaRPr b="0" lang="en-GB" sz="1800" spc="-1" strike="noStrike">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414000" y="1544760"/>
            <a:ext cx="11404440" cy="4546440"/>
          </a:xfrm>
          <a:prstGeom prst="rect">
            <a:avLst/>
          </a:prstGeom>
          <a:noFill/>
          <a:ln>
            <a:noFill/>
          </a:ln>
        </p:spPr>
        <p:txBody>
          <a:bodyPr/>
          <a:p>
            <a:pPr marL="185760" indent="-185400">
              <a:lnSpc>
                <a:spcPct val="100000"/>
              </a:lnSpc>
              <a:buClr>
                <a:srgbClr val="008fd0"/>
              </a:buClr>
              <a:buFont typeface="Arial"/>
              <a:buChar char="›"/>
            </a:pPr>
            <a:r>
              <a:rPr b="0" lang="en-GB" sz="1800" spc="-1" strike="noStrike">
                <a:solidFill>
                  <a:srgbClr val="565759"/>
                </a:solidFill>
                <a:latin typeface="Arial"/>
                <a:ea typeface="Arial"/>
              </a:rPr>
              <a:t>What do the following permissions mean?</a:t>
            </a: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p:txBody>
      </p:sp>
      <p:sp>
        <p:nvSpPr>
          <p:cNvPr id="209" name="TextShape 2"/>
          <p:cNvSpPr txBox="1"/>
          <p:nvPr/>
        </p:nvSpPr>
        <p:spPr>
          <a:xfrm>
            <a:off x="414000" y="124920"/>
            <a:ext cx="9125640" cy="1153080"/>
          </a:xfrm>
          <a:prstGeom prst="rect">
            <a:avLst/>
          </a:prstGeom>
          <a:noFill/>
          <a:ln>
            <a:noFill/>
          </a:ln>
        </p:spPr>
        <p:txBody>
          <a:bodyPr anchor="b"/>
          <a:p>
            <a:pPr>
              <a:lnSpc>
                <a:spcPct val="100000"/>
              </a:lnSpc>
            </a:pPr>
            <a:r>
              <a:rPr b="0" lang="en-GB" sz="3600" spc="-1" strike="noStrike">
                <a:solidFill>
                  <a:srgbClr val="0d3d59"/>
                </a:solidFill>
                <a:latin typeface="Arial"/>
                <a:ea typeface="Arial"/>
              </a:rPr>
              <a:t>File Permissions: Exercise</a:t>
            </a:r>
            <a:endParaRPr b="0" lang="en-GB" sz="3600" spc="-1" strike="noStrike">
              <a:solidFill>
                <a:srgbClr val="000000"/>
              </a:solidFill>
              <a:latin typeface="Arial"/>
            </a:endParaRPr>
          </a:p>
        </p:txBody>
      </p:sp>
      <p:sp>
        <p:nvSpPr>
          <p:cNvPr id="210" name="CustomShape 3"/>
          <p:cNvSpPr/>
          <p:nvPr/>
        </p:nvSpPr>
        <p:spPr>
          <a:xfrm>
            <a:off x="1402920" y="1963080"/>
            <a:ext cx="9024480" cy="4144320"/>
          </a:xfrm>
          <a:prstGeom prst="rect">
            <a:avLst/>
          </a:prstGeom>
          <a:solidFill>
            <a:srgbClr val="b4e0f6"/>
          </a:solidFill>
          <a:ln w="12600">
            <a:solidFill>
              <a:srgbClr val="000000"/>
            </a:solidFill>
            <a:miter/>
          </a:ln>
          <a:effectLst>
            <a:outerShdw dist="107423" dir="2700000">
              <a:srgbClr val="a3a3a3"/>
            </a:outerShdw>
          </a:effectLst>
        </p:spPr>
        <p:style>
          <a:lnRef idx="0"/>
          <a:fillRef idx="0"/>
          <a:effectRef idx="0"/>
          <a:fontRef idx="minor"/>
        </p:style>
        <p:txBody>
          <a:bodyPr lIns="95400" rIns="95400" tIns="91440" bIns="50760" anchor="ctr"/>
          <a:p>
            <a:pPr>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chmod u+x file</a:t>
            </a:r>
            <a:endParaRPr b="0" lang="en-GB" sz="2000" spc="-1" strike="noStrike">
              <a:latin typeface="Arial"/>
            </a:endParaRPr>
          </a:p>
          <a:p>
            <a:pPr marL="457200">
              <a:lnSpc>
                <a:spcPct val="100000"/>
              </a:lnSpc>
            </a:pPr>
            <a:endParaRPr b="0" lang="en-GB" sz="2000" spc="-1" strike="noStrike">
              <a:latin typeface="Arial"/>
            </a:endParaRPr>
          </a:p>
          <a:p>
            <a:pPr>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chmod a+r file</a:t>
            </a:r>
            <a:endParaRPr b="0" lang="en-GB" sz="2000" spc="-1" strike="noStrike">
              <a:latin typeface="Arial"/>
            </a:endParaRPr>
          </a:p>
          <a:p>
            <a:pPr marL="457200">
              <a:lnSpc>
                <a:spcPct val="100000"/>
              </a:lnSpc>
            </a:pPr>
            <a:endParaRPr b="0" lang="en-GB" sz="2000" spc="-1" strike="noStrike">
              <a:latin typeface="Arial"/>
            </a:endParaRPr>
          </a:p>
          <a:p>
            <a:pPr>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chmod g+rw file</a:t>
            </a:r>
            <a:endParaRPr b="0" lang="en-GB" sz="2000" spc="-1" strike="noStrike">
              <a:latin typeface="Arial"/>
            </a:endParaRPr>
          </a:p>
          <a:p>
            <a:pPr marL="457200">
              <a:lnSpc>
                <a:spcPct val="100000"/>
              </a:lnSpc>
            </a:pPr>
            <a:endParaRPr b="0" lang="en-GB" sz="2000" spc="-1" strike="noStrike">
              <a:latin typeface="Arial"/>
            </a:endParaRPr>
          </a:p>
          <a:p>
            <a:pPr>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chmod og-w file</a:t>
            </a:r>
            <a:endParaRPr b="0" lang="en-GB" sz="2000" spc="-1" strike="noStrike">
              <a:latin typeface="Arial"/>
            </a:endParaRPr>
          </a:p>
          <a:p>
            <a:pPr marL="457200">
              <a:lnSpc>
                <a:spcPct val="100000"/>
              </a:lnSpc>
            </a:pPr>
            <a:endParaRPr b="0" lang="en-GB" sz="2000" spc="-1" strike="noStrike">
              <a:latin typeface="Arial"/>
            </a:endParaRPr>
          </a:p>
          <a:p>
            <a:pPr>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chmod -R go-wx directory</a:t>
            </a:r>
            <a:endParaRPr b="0" lang="en-GB" sz="2000" spc="-1" strike="noStrike">
              <a:latin typeface="Arial"/>
            </a:endParaRPr>
          </a:p>
          <a:p>
            <a:pPr marL="457200">
              <a:lnSpc>
                <a:spcPct val="100000"/>
              </a:lnSpc>
            </a:pPr>
            <a:endParaRPr b="0" lang="en-GB" sz="2000" spc="-1" strike="noStrike">
              <a:latin typeface="Arial"/>
            </a:endParaRPr>
          </a:p>
          <a:p>
            <a:pPr>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chmod og=rx file</a:t>
            </a:r>
            <a:endParaRPr b="0" lang="en-GB" sz="2000" spc="-1" strike="noStrike">
              <a:latin typeface="Arial"/>
            </a:endParaRPr>
          </a:p>
          <a:p>
            <a:pPr marL="457200">
              <a:lnSpc>
                <a:spcPct val="100000"/>
              </a:lnSpc>
            </a:pPr>
            <a:endParaRPr b="0" lang="en-GB" sz="2000" spc="-1" strike="noStrike">
              <a:latin typeface="Arial"/>
            </a:endParaRPr>
          </a:p>
          <a:p>
            <a:pPr>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chmod go= file</a:t>
            </a:r>
            <a:endParaRPr b="0" lang="en-GB" sz="2000" spc="-1" strike="noStrike">
              <a:latin typeface="Arial"/>
            </a:endParaRPr>
          </a:p>
        </p:txBody>
      </p:sp>
      <p:sp>
        <p:nvSpPr>
          <p:cNvPr id="211" name="CustomShape 4"/>
          <p:cNvSpPr/>
          <p:nvPr/>
        </p:nvSpPr>
        <p:spPr>
          <a:xfrm>
            <a:off x="937080" y="2025360"/>
            <a:ext cx="331920" cy="300600"/>
          </a:xfrm>
          <a:prstGeom prst="heptagon">
            <a:avLst>
              <a:gd name="hf" fmla="val 102572"/>
              <a:gd name="vf" fmla="val 105210"/>
            </a:avLst>
          </a:prstGeom>
          <a:solidFill>
            <a:srgbClr val="f2f2f2"/>
          </a:solidFill>
          <a:ln w="12600">
            <a:solidFill>
              <a:srgbClr val="073b63"/>
            </a:solidFill>
            <a:miter/>
          </a:ln>
        </p:spPr>
        <p:style>
          <a:lnRef idx="0"/>
          <a:fillRef idx="0"/>
          <a:effectRef idx="0"/>
          <a:fontRef idx="minor"/>
        </p:style>
        <p:txBody>
          <a:bodyPr anchor="ctr"/>
          <a:p>
            <a:pPr algn="ctr">
              <a:lnSpc>
                <a:spcPct val="100000"/>
              </a:lnSpc>
            </a:pPr>
            <a:r>
              <a:rPr b="1" lang="en-GB" sz="1800" spc="-1" strike="noStrike">
                <a:solidFill>
                  <a:srgbClr val="565759"/>
                </a:solidFill>
                <a:latin typeface="Arial"/>
                <a:ea typeface="Arial"/>
              </a:rPr>
              <a:t>1</a:t>
            </a:r>
            <a:endParaRPr b="0" lang="en-GB" sz="1800" spc="-1" strike="noStrike">
              <a:latin typeface="Arial"/>
            </a:endParaRPr>
          </a:p>
        </p:txBody>
      </p:sp>
      <p:sp>
        <p:nvSpPr>
          <p:cNvPr id="212" name="CustomShape 5"/>
          <p:cNvSpPr/>
          <p:nvPr/>
        </p:nvSpPr>
        <p:spPr>
          <a:xfrm>
            <a:off x="947880" y="2621880"/>
            <a:ext cx="331920" cy="300600"/>
          </a:xfrm>
          <a:prstGeom prst="heptagon">
            <a:avLst>
              <a:gd name="hf" fmla="val 102572"/>
              <a:gd name="vf" fmla="val 105210"/>
            </a:avLst>
          </a:prstGeom>
          <a:solidFill>
            <a:srgbClr val="f2f2f2"/>
          </a:solidFill>
          <a:ln w="12600">
            <a:solidFill>
              <a:srgbClr val="073b63"/>
            </a:solidFill>
            <a:miter/>
          </a:ln>
        </p:spPr>
        <p:style>
          <a:lnRef idx="0"/>
          <a:fillRef idx="0"/>
          <a:effectRef idx="0"/>
          <a:fontRef idx="minor"/>
        </p:style>
        <p:txBody>
          <a:bodyPr anchor="ctr"/>
          <a:p>
            <a:pPr algn="ctr">
              <a:lnSpc>
                <a:spcPct val="100000"/>
              </a:lnSpc>
            </a:pPr>
            <a:r>
              <a:rPr b="1" lang="en-GB" sz="1800" spc="-1" strike="noStrike">
                <a:solidFill>
                  <a:srgbClr val="565759"/>
                </a:solidFill>
                <a:latin typeface="Arial"/>
                <a:ea typeface="Arial"/>
              </a:rPr>
              <a:t>2</a:t>
            </a:r>
            <a:endParaRPr b="0" lang="en-GB" sz="1800" spc="-1" strike="noStrike">
              <a:latin typeface="Arial"/>
            </a:endParaRPr>
          </a:p>
        </p:txBody>
      </p:sp>
      <p:sp>
        <p:nvSpPr>
          <p:cNvPr id="213" name="CustomShape 6"/>
          <p:cNvSpPr/>
          <p:nvPr/>
        </p:nvSpPr>
        <p:spPr>
          <a:xfrm>
            <a:off x="942480" y="3845160"/>
            <a:ext cx="331920" cy="300600"/>
          </a:xfrm>
          <a:prstGeom prst="heptagon">
            <a:avLst>
              <a:gd name="hf" fmla="val 102572"/>
              <a:gd name="vf" fmla="val 105210"/>
            </a:avLst>
          </a:prstGeom>
          <a:solidFill>
            <a:srgbClr val="f2f2f2"/>
          </a:solidFill>
          <a:ln w="12600">
            <a:solidFill>
              <a:srgbClr val="073b63"/>
            </a:solidFill>
            <a:miter/>
          </a:ln>
        </p:spPr>
        <p:style>
          <a:lnRef idx="0"/>
          <a:fillRef idx="0"/>
          <a:effectRef idx="0"/>
          <a:fontRef idx="minor"/>
        </p:style>
        <p:txBody>
          <a:bodyPr anchor="ctr"/>
          <a:p>
            <a:pPr algn="ctr">
              <a:lnSpc>
                <a:spcPct val="100000"/>
              </a:lnSpc>
            </a:pPr>
            <a:r>
              <a:rPr b="1" lang="en-GB" sz="1800" spc="-1" strike="noStrike">
                <a:solidFill>
                  <a:srgbClr val="565759"/>
                </a:solidFill>
                <a:latin typeface="Arial"/>
                <a:ea typeface="Arial"/>
              </a:rPr>
              <a:t>4</a:t>
            </a:r>
            <a:endParaRPr b="0" lang="en-GB" sz="1800" spc="-1" strike="noStrike">
              <a:latin typeface="Arial"/>
            </a:endParaRPr>
          </a:p>
        </p:txBody>
      </p:sp>
      <p:sp>
        <p:nvSpPr>
          <p:cNvPr id="214" name="CustomShape 7"/>
          <p:cNvSpPr/>
          <p:nvPr/>
        </p:nvSpPr>
        <p:spPr>
          <a:xfrm>
            <a:off x="937080" y="4455000"/>
            <a:ext cx="331920" cy="300600"/>
          </a:xfrm>
          <a:prstGeom prst="heptagon">
            <a:avLst>
              <a:gd name="hf" fmla="val 102572"/>
              <a:gd name="vf" fmla="val 105210"/>
            </a:avLst>
          </a:prstGeom>
          <a:solidFill>
            <a:srgbClr val="f2f2f2"/>
          </a:solidFill>
          <a:ln w="12600">
            <a:solidFill>
              <a:srgbClr val="073b63"/>
            </a:solidFill>
            <a:miter/>
          </a:ln>
        </p:spPr>
        <p:style>
          <a:lnRef idx="0"/>
          <a:fillRef idx="0"/>
          <a:effectRef idx="0"/>
          <a:fontRef idx="minor"/>
        </p:style>
        <p:txBody>
          <a:bodyPr anchor="ctr"/>
          <a:p>
            <a:pPr algn="ctr">
              <a:lnSpc>
                <a:spcPct val="100000"/>
              </a:lnSpc>
            </a:pPr>
            <a:r>
              <a:rPr b="1" lang="en-GB" sz="1800" spc="-1" strike="noStrike">
                <a:solidFill>
                  <a:srgbClr val="565759"/>
                </a:solidFill>
                <a:latin typeface="Arial"/>
                <a:ea typeface="Arial"/>
              </a:rPr>
              <a:t>5</a:t>
            </a:r>
            <a:endParaRPr b="0" lang="en-GB" sz="1800" spc="-1" strike="noStrike">
              <a:latin typeface="Arial"/>
            </a:endParaRPr>
          </a:p>
        </p:txBody>
      </p:sp>
      <p:sp>
        <p:nvSpPr>
          <p:cNvPr id="215" name="CustomShape 8"/>
          <p:cNvSpPr/>
          <p:nvPr/>
        </p:nvSpPr>
        <p:spPr>
          <a:xfrm>
            <a:off x="947880" y="5064480"/>
            <a:ext cx="331920" cy="300600"/>
          </a:xfrm>
          <a:prstGeom prst="heptagon">
            <a:avLst>
              <a:gd name="hf" fmla="val 102572"/>
              <a:gd name="vf" fmla="val 105210"/>
            </a:avLst>
          </a:prstGeom>
          <a:solidFill>
            <a:srgbClr val="f2f2f2"/>
          </a:solidFill>
          <a:ln w="12600">
            <a:solidFill>
              <a:srgbClr val="073b63"/>
            </a:solidFill>
            <a:miter/>
          </a:ln>
        </p:spPr>
        <p:style>
          <a:lnRef idx="0"/>
          <a:fillRef idx="0"/>
          <a:effectRef idx="0"/>
          <a:fontRef idx="minor"/>
        </p:style>
        <p:txBody>
          <a:bodyPr anchor="ctr"/>
          <a:p>
            <a:pPr algn="ctr">
              <a:lnSpc>
                <a:spcPct val="100000"/>
              </a:lnSpc>
            </a:pPr>
            <a:r>
              <a:rPr b="1" lang="en-GB" sz="1800" spc="-1" strike="noStrike">
                <a:solidFill>
                  <a:srgbClr val="565759"/>
                </a:solidFill>
                <a:latin typeface="Arial"/>
                <a:ea typeface="Arial"/>
              </a:rPr>
              <a:t>6</a:t>
            </a:r>
            <a:endParaRPr b="0" lang="en-GB" sz="1800" spc="-1" strike="noStrike">
              <a:latin typeface="Arial"/>
            </a:endParaRPr>
          </a:p>
        </p:txBody>
      </p:sp>
      <p:sp>
        <p:nvSpPr>
          <p:cNvPr id="216" name="CustomShape 9"/>
          <p:cNvSpPr/>
          <p:nvPr/>
        </p:nvSpPr>
        <p:spPr>
          <a:xfrm>
            <a:off x="942480" y="5687280"/>
            <a:ext cx="331920" cy="300600"/>
          </a:xfrm>
          <a:prstGeom prst="heptagon">
            <a:avLst>
              <a:gd name="hf" fmla="val 102572"/>
              <a:gd name="vf" fmla="val 105210"/>
            </a:avLst>
          </a:prstGeom>
          <a:solidFill>
            <a:srgbClr val="f2f2f2"/>
          </a:solidFill>
          <a:ln w="12600">
            <a:solidFill>
              <a:srgbClr val="073b63"/>
            </a:solidFill>
            <a:miter/>
          </a:ln>
        </p:spPr>
        <p:style>
          <a:lnRef idx="0"/>
          <a:fillRef idx="0"/>
          <a:effectRef idx="0"/>
          <a:fontRef idx="minor"/>
        </p:style>
        <p:txBody>
          <a:bodyPr anchor="ctr"/>
          <a:p>
            <a:pPr algn="ctr">
              <a:lnSpc>
                <a:spcPct val="100000"/>
              </a:lnSpc>
            </a:pPr>
            <a:r>
              <a:rPr b="1" lang="en-GB" sz="1800" spc="-1" strike="noStrike">
                <a:solidFill>
                  <a:srgbClr val="565759"/>
                </a:solidFill>
                <a:latin typeface="Arial"/>
                <a:ea typeface="Arial"/>
              </a:rPr>
              <a:t>7</a:t>
            </a:r>
            <a:endParaRPr b="0" lang="en-GB" sz="1800" spc="-1" strike="noStrike">
              <a:latin typeface="Arial"/>
            </a:endParaRPr>
          </a:p>
        </p:txBody>
      </p:sp>
      <p:sp>
        <p:nvSpPr>
          <p:cNvPr id="217" name="CustomShape 10"/>
          <p:cNvSpPr/>
          <p:nvPr/>
        </p:nvSpPr>
        <p:spPr>
          <a:xfrm>
            <a:off x="942480" y="3231360"/>
            <a:ext cx="331920" cy="300600"/>
          </a:xfrm>
          <a:prstGeom prst="heptagon">
            <a:avLst>
              <a:gd name="hf" fmla="val 102572"/>
              <a:gd name="vf" fmla="val 105210"/>
            </a:avLst>
          </a:prstGeom>
          <a:solidFill>
            <a:srgbClr val="f2f2f2"/>
          </a:solidFill>
          <a:ln w="12600">
            <a:solidFill>
              <a:srgbClr val="073b63"/>
            </a:solidFill>
            <a:miter/>
          </a:ln>
        </p:spPr>
        <p:style>
          <a:lnRef idx="0"/>
          <a:fillRef idx="0"/>
          <a:effectRef idx="0"/>
          <a:fontRef idx="minor"/>
        </p:style>
        <p:txBody>
          <a:bodyPr anchor="ctr"/>
          <a:p>
            <a:pPr algn="ctr">
              <a:lnSpc>
                <a:spcPct val="100000"/>
              </a:lnSpc>
            </a:pPr>
            <a:r>
              <a:rPr b="1" lang="en-GB" sz="1800" spc="-1" strike="noStrike">
                <a:solidFill>
                  <a:srgbClr val="565759"/>
                </a:solidFill>
                <a:latin typeface="Arial"/>
                <a:ea typeface="Arial"/>
              </a:rPr>
              <a:t>3</a:t>
            </a:r>
            <a:endParaRPr b="0" lang="en-GB" sz="1800" spc="-1" strike="noStrike">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414000" y="1544760"/>
            <a:ext cx="11404440" cy="4546440"/>
          </a:xfrm>
          <a:prstGeom prst="rect">
            <a:avLst/>
          </a:prstGeom>
          <a:noFill/>
          <a:ln>
            <a:noFill/>
          </a:ln>
        </p:spPr>
        <p:txBody>
          <a:bodyPr/>
          <a:p>
            <a:pPr marL="185760" indent="-185400">
              <a:lnSpc>
                <a:spcPct val="100000"/>
              </a:lnSpc>
              <a:buClr>
                <a:srgbClr val="008fd0"/>
              </a:buClr>
              <a:buFont typeface="Arial"/>
              <a:buChar char="›"/>
            </a:pPr>
            <a:r>
              <a:rPr b="0" lang="en-GB" sz="1800" spc="-1" strike="noStrike">
                <a:solidFill>
                  <a:srgbClr val="565759"/>
                </a:solidFill>
                <a:latin typeface="Arial"/>
                <a:ea typeface="Arial"/>
              </a:rPr>
              <a:t>Uses an octal number for representing permissions</a:t>
            </a:r>
            <a:r>
              <a:rPr b="0" lang="en-GB" sz="1800" spc="-1" strike="noStrike">
                <a:solidFill>
                  <a:srgbClr val="565759"/>
                </a:solidFill>
                <a:latin typeface="Arial"/>
                <a:ea typeface="Arial"/>
              </a:rPr>
              <a:t>	</a:t>
            </a: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a:p>
            <a:pPr marL="185760" indent="-185400">
              <a:lnSpc>
                <a:spcPct val="100000"/>
              </a:lnSpc>
              <a:spcBef>
                <a:spcPts val="2001"/>
              </a:spcBef>
            </a:pP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a:p>
            <a:pPr marL="185760" indent="-185400">
              <a:lnSpc>
                <a:spcPct val="100000"/>
              </a:lnSpc>
              <a:spcBef>
                <a:spcPts val="2001"/>
              </a:spcBef>
              <a:buClr>
                <a:srgbClr val="008fd0"/>
              </a:buClr>
              <a:buFont typeface="Arial"/>
              <a:buChar char="›"/>
            </a:pPr>
            <a:r>
              <a:rPr b="0" lang="en-GB" sz="1800" spc="-1" strike="noStrike">
                <a:solidFill>
                  <a:srgbClr val="565759"/>
                </a:solidFill>
                <a:latin typeface="Arial"/>
                <a:ea typeface="Arial"/>
              </a:rPr>
              <a:t>Construct octal numbers when setting permissions</a:t>
            </a: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p:txBody>
      </p:sp>
      <p:sp>
        <p:nvSpPr>
          <p:cNvPr id="219" name="TextShape 2"/>
          <p:cNvSpPr txBox="1"/>
          <p:nvPr/>
        </p:nvSpPr>
        <p:spPr>
          <a:xfrm>
            <a:off x="414000" y="124920"/>
            <a:ext cx="9125640" cy="1153080"/>
          </a:xfrm>
          <a:prstGeom prst="rect">
            <a:avLst/>
          </a:prstGeom>
          <a:noFill/>
          <a:ln>
            <a:noFill/>
          </a:ln>
        </p:spPr>
        <p:txBody>
          <a:bodyPr anchor="b"/>
          <a:p>
            <a:pPr>
              <a:lnSpc>
                <a:spcPct val="100000"/>
              </a:lnSpc>
            </a:pPr>
            <a:r>
              <a:rPr b="0" lang="en-GB" sz="3600" spc="-1" strike="noStrike">
                <a:solidFill>
                  <a:srgbClr val="0d3d59"/>
                </a:solidFill>
                <a:latin typeface="Arial"/>
                <a:ea typeface="Arial"/>
              </a:rPr>
              <a:t>Setting permissions with numbers</a:t>
            </a:r>
            <a:endParaRPr b="0" lang="en-GB" sz="3600" spc="-1" strike="noStrike">
              <a:solidFill>
                <a:srgbClr val="000000"/>
              </a:solidFill>
              <a:latin typeface="Arial"/>
            </a:endParaRPr>
          </a:p>
        </p:txBody>
      </p:sp>
      <p:sp>
        <p:nvSpPr>
          <p:cNvPr id="220" name="CustomShape 3"/>
          <p:cNvSpPr/>
          <p:nvPr/>
        </p:nvSpPr>
        <p:spPr>
          <a:xfrm>
            <a:off x="6347520" y="4194720"/>
            <a:ext cx="4979520" cy="410760"/>
          </a:xfrm>
          <a:prstGeom prst="rect">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95400" rIns="95400" tIns="36000" bIns="36000"/>
          <a:p>
            <a:pPr marL="343080" indent="168120" algn="ctr">
              <a:lnSpc>
                <a:spcPct val="110000"/>
              </a:lnSpc>
            </a:pPr>
            <a:r>
              <a:rPr b="0" i="1" lang="en-GB" sz="2000" spc="-1" strike="noStrike">
                <a:solidFill>
                  <a:srgbClr val="565759"/>
                </a:solidFill>
                <a:latin typeface="Quattrocento Sans"/>
                <a:ea typeface="Quattrocento Sans"/>
              </a:rPr>
              <a:t>set permissions to:   rwxr-xr-x </a:t>
            </a:r>
            <a:endParaRPr b="0" lang="en-GB" sz="2000" spc="-1" strike="noStrike">
              <a:latin typeface="Arial"/>
            </a:endParaRPr>
          </a:p>
        </p:txBody>
      </p:sp>
      <p:sp>
        <p:nvSpPr>
          <p:cNvPr id="221" name="CustomShape 4"/>
          <p:cNvSpPr/>
          <p:nvPr/>
        </p:nvSpPr>
        <p:spPr>
          <a:xfrm>
            <a:off x="886320" y="1940760"/>
            <a:ext cx="10440720" cy="1604520"/>
          </a:xfrm>
          <a:prstGeom prst="flowChartAlternateProcess">
            <a:avLst/>
          </a:prstGeom>
          <a:gradFill rotWithShape="0">
            <a:gsLst>
              <a:gs pos="0">
                <a:srgbClr val="ffffff"/>
              </a:gs>
              <a:gs pos="100000">
                <a:srgbClr val="eeefd7"/>
              </a:gs>
            </a:gsLst>
            <a:path path="circle"/>
          </a:gradFill>
          <a:ln w="9360">
            <a:solidFill>
              <a:srgbClr val="808080"/>
            </a:solidFill>
            <a:round/>
          </a:ln>
          <a:effectLst>
            <a:outerShdw dist="0" dir="0">
              <a:srgbClr val="000000">
                <a:alpha val="40000"/>
              </a:srgbClr>
            </a:outerShdw>
          </a:effectLst>
        </p:spPr>
        <p:style>
          <a:lnRef idx="0"/>
          <a:fillRef idx="0"/>
          <a:effectRef idx="0"/>
          <a:fontRef idx="minor"/>
        </p:style>
        <p:txBody>
          <a:bodyPr anchor="ctr"/>
          <a:p>
            <a:pPr marL="343080" indent="-342720">
              <a:lnSpc>
                <a:spcPct val="110000"/>
              </a:lnSpc>
            </a:pPr>
            <a:r>
              <a:rPr b="1" lang="en-GB" sz="2400" spc="-1" strike="noStrike">
                <a:solidFill>
                  <a:srgbClr val="0000c8"/>
                </a:solidFill>
                <a:latin typeface="Quattrocento Sans"/>
                <a:ea typeface="Quattrocento Sans"/>
              </a:rPr>
              <a:t>	</a:t>
            </a:r>
            <a:r>
              <a:rPr b="1" lang="en-GB" sz="2400" spc="-1" strike="noStrike">
                <a:solidFill>
                  <a:srgbClr val="0000c8"/>
                </a:solidFill>
                <a:latin typeface="Quattrocento Sans"/>
                <a:ea typeface="Quattrocento Sans"/>
              </a:rPr>
              <a:t>    </a:t>
            </a:r>
            <a:r>
              <a:rPr b="1" lang="en-GB" sz="2800" spc="-1" strike="noStrike">
                <a:solidFill>
                  <a:srgbClr val="0000c8"/>
                </a:solidFill>
                <a:latin typeface="Verdana"/>
                <a:ea typeface="Verdana"/>
              </a:rPr>
              <a:t>rwx        rwx      rwx</a:t>
            </a:r>
            <a:r>
              <a:rPr b="1" lang="en-GB" sz="2800" spc="-1" strike="noStrike">
                <a:solidFill>
                  <a:srgbClr val="0000c8"/>
                </a:solidFill>
                <a:latin typeface="Verdana"/>
                <a:ea typeface="Verdana"/>
              </a:rPr>
              <a:t>	</a:t>
            </a:r>
            <a:endParaRPr b="0" lang="en-GB" sz="2800" spc="-1" strike="noStrike">
              <a:latin typeface="Arial"/>
            </a:endParaRPr>
          </a:p>
          <a:p>
            <a:pPr marL="457200">
              <a:lnSpc>
                <a:spcPct val="110000"/>
              </a:lnSpc>
              <a:spcBef>
                <a:spcPts val="601"/>
              </a:spcBef>
            </a:pPr>
            <a:r>
              <a:rPr b="1" lang="en-GB" sz="2800" spc="-1" strike="noStrike">
                <a:solidFill>
                  <a:srgbClr val="0000c8"/>
                </a:solidFill>
                <a:latin typeface="Verdana"/>
                <a:ea typeface="Verdana"/>
              </a:rPr>
              <a:t>  </a:t>
            </a:r>
            <a:r>
              <a:rPr b="1" lang="en-GB" sz="2800" spc="-1" strike="noStrike">
                <a:solidFill>
                  <a:srgbClr val="0000c8"/>
                </a:solidFill>
                <a:latin typeface="Verdana"/>
                <a:ea typeface="Verdana"/>
              </a:rPr>
              <a:t>421        421      421</a:t>
            </a:r>
            <a:r>
              <a:rPr b="1" lang="en-GB" sz="2800" spc="-1" strike="noStrike">
                <a:solidFill>
                  <a:srgbClr val="0000c8"/>
                </a:solidFill>
                <a:latin typeface="Verdana"/>
                <a:ea typeface="Verdana"/>
              </a:rPr>
              <a:t>	</a:t>
            </a:r>
            <a:r>
              <a:rPr b="1" lang="en-GB" sz="2400" spc="-1" strike="noStrike">
                <a:solidFill>
                  <a:srgbClr val="0000c8"/>
                </a:solidFill>
                <a:latin typeface="Verdana"/>
                <a:ea typeface="Verdana"/>
              </a:rPr>
              <a:t>	</a:t>
            </a:r>
            <a:endParaRPr b="0" lang="en-GB" sz="2400" spc="-1" strike="noStrike">
              <a:latin typeface="Arial"/>
            </a:endParaRPr>
          </a:p>
          <a:p>
            <a:pPr marL="457200">
              <a:lnSpc>
                <a:spcPct val="110000"/>
              </a:lnSpc>
              <a:spcBef>
                <a:spcPts val="601"/>
              </a:spcBef>
            </a:pPr>
            <a:r>
              <a:rPr b="1" lang="en-GB" sz="2400" spc="-1" strike="noStrike">
                <a:solidFill>
                  <a:srgbClr val="0000c8"/>
                </a:solidFill>
                <a:latin typeface="Verdana"/>
                <a:ea typeface="Verdana"/>
              </a:rPr>
              <a:t>	</a:t>
            </a:r>
            <a:endParaRPr b="0" lang="en-GB" sz="2400" spc="-1" strike="noStrike">
              <a:latin typeface="Arial"/>
            </a:endParaRPr>
          </a:p>
        </p:txBody>
      </p:sp>
      <p:sp>
        <p:nvSpPr>
          <p:cNvPr id="222" name="CustomShape 5"/>
          <p:cNvSpPr/>
          <p:nvPr/>
        </p:nvSpPr>
        <p:spPr>
          <a:xfrm rot="10800000">
            <a:off x="6994800" y="2265840"/>
            <a:ext cx="988200" cy="360"/>
          </a:xfrm>
          <a:custGeom>
            <a:avLst/>
            <a:gdLst/>
            <a:ahLst/>
            <a:rect l="l" t="t" r="r" b="b"/>
            <a:pathLst>
              <a:path w="21600" h="21600">
                <a:moveTo>
                  <a:pt x="0" y="0"/>
                </a:moveTo>
                <a:lnTo>
                  <a:pt x="21600" y="21600"/>
                </a:lnTo>
              </a:path>
            </a:pathLst>
          </a:custGeom>
          <a:noFill/>
          <a:ln w="12600">
            <a:solidFill>
              <a:srgbClr val="0d3d59"/>
            </a:solidFill>
            <a:round/>
            <a:tailEnd len="med" type="triangle" w="med"/>
          </a:ln>
        </p:spPr>
        <p:style>
          <a:lnRef idx="0"/>
          <a:fillRef idx="0"/>
          <a:effectRef idx="0"/>
          <a:fontRef idx="minor"/>
        </p:style>
      </p:sp>
      <p:sp>
        <p:nvSpPr>
          <p:cNvPr id="223" name="CustomShape 6"/>
          <p:cNvSpPr/>
          <p:nvPr/>
        </p:nvSpPr>
        <p:spPr>
          <a:xfrm rot="10800000">
            <a:off x="6996600" y="2738880"/>
            <a:ext cx="988200" cy="360"/>
          </a:xfrm>
          <a:custGeom>
            <a:avLst/>
            <a:gdLst/>
            <a:ahLst/>
            <a:rect l="l" t="t" r="r" b="b"/>
            <a:pathLst>
              <a:path w="21600" h="21600">
                <a:moveTo>
                  <a:pt x="0" y="0"/>
                </a:moveTo>
                <a:lnTo>
                  <a:pt x="21600" y="21600"/>
                </a:lnTo>
              </a:path>
            </a:pathLst>
          </a:custGeom>
          <a:noFill/>
          <a:ln w="12600">
            <a:solidFill>
              <a:srgbClr val="0d3d59"/>
            </a:solidFill>
            <a:round/>
            <a:tailEnd len="med" type="triangle" w="med"/>
          </a:ln>
        </p:spPr>
        <p:style>
          <a:lnRef idx="0"/>
          <a:fillRef idx="0"/>
          <a:effectRef idx="0"/>
          <a:fontRef idx="minor"/>
        </p:style>
      </p:sp>
      <p:sp>
        <p:nvSpPr>
          <p:cNvPr id="224" name="CustomShape 7"/>
          <p:cNvSpPr/>
          <p:nvPr/>
        </p:nvSpPr>
        <p:spPr>
          <a:xfrm rot="10800000">
            <a:off x="6981840" y="3203640"/>
            <a:ext cx="988200" cy="360"/>
          </a:xfrm>
          <a:custGeom>
            <a:avLst/>
            <a:gdLst/>
            <a:ahLst/>
            <a:rect l="l" t="t" r="r" b="b"/>
            <a:pathLst>
              <a:path w="21600" h="21600">
                <a:moveTo>
                  <a:pt x="0" y="0"/>
                </a:moveTo>
                <a:lnTo>
                  <a:pt x="21600" y="21600"/>
                </a:lnTo>
              </a:path>
            </a:pathLst>
          </a:custGeom>
          <a:noFill/>
          <a:ln w="12600">
            <a:solidFill>
              <a:srgbClr val="0d3d59"/>
            </a:solidFill>
            <a:round/>
            <a:tailEnd len="med" type="triangle" w="med"/>
          </a:ln>
        </p:spPr>
        <p:style>
          <a:lnRef idx="0"/>
          <a:fillRef idx="0"/>
          <a:effectRef idx="0"/>
          <a:fontRef idx="minor"/>
        </p:style>
      </p:sp>
      <p:sp>
        <p:nvSpPr>
          <p:cNvPr id="225" name="CustomShape 8"/>
          <p:cNvSpPr/>
          <p:nvPr/>
        </p:nvSpPr>
        <p:spPr>
          <a:xfrm>
            <a:off x="886320" y="4197600"/>
            <a:ext cx="5106960" cy="358560"/>
          </a:xfrm>
          <a:prstGeom prst="rect">
            <a:avLst/>
          </a:prstGeom>
          <a:solidFill>
            <a:srgbClr val="b4e0f6"/>
          </a:solidFill>
          <a:ln w="12600">
            <a:solidFill>
              <a:srgbClr val="000000"/>
            </a:solidFill>
            <a:miter/>
          </a:ln>
          <a:effectLst>
            <a:outerShdw dist="107423" dir="2700000">
              <a:srgbClr val="a3a3a3"/>
            </a:outerShdw>
          </a:effectLst>
        </p:spPr>
        <p:style>
          <a:lnRef idx="0"/>
          <a:fillRef idx="0"/>
          <a:effectRef idx="0"/>
          <a:fontRef idx="minor"/>
        </p:style>
        <p:txBody>
          <a:bodyPr lIns="95400" rIns="95400" tIns="91440" bIns="50760" anchor="ctr"/>
          <a:p>
            <a:pPr marL="255600" indent="-255240">
              <a:lnSpc>
                <a:spcPct val="7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chmod 755 files</a:t>
            </a:r>
            <a:r>
              <a:rPr b="0" lang="en-GB" sz="2000" spc="-1" strike="noStrike">
                <a:solidFill>
                  <a:srgbClr val="565759"/>
                </a:solidFill>
                <a:latin typeface="Courier New"/>
                <a:ea typeface="Courier New"/>
              </a:rPr>
              <a:t>... </a:t>
            </a:r>
            <a:endParaRPr b="0" lang="en-GB" sz="2000" spc="-1" strike="noStrike">
              <a:latin typeface="Arial"/>
            </a:endParaRPr>
          </a:p>
        </p:txBody>
      </p:sp>
      <p:sp>
        <p:nvSpPr>
          <p:cNvPr id="226" name="CustomShape 9"/>
          <p:cNvSpPr/>
          <p:nvPr/>
        </p:nvSpPr>
        <p:spPr>
          <a:xfrm>
            <a:off x="1937520" y="3050640"/>
            <a:ext cx="482400" cy="396360"/>
          </a:xfrm>
          <a:prstGeom prst="rect">
            <a:avLst/>
          </a:prstGeom>
          <a:noFill/>
          <a:ln>
            <a:noFill/>
          </a:ln>
        </p:spPr>
        <p:style>
          <a:lnRef idx="0"/>
          <a:fillRef idx="0"/>
          <a:effectRef idx="0"/>
          <a:fontRef idx="minor"/>
        </p:style>
        <p:txBody>
          <a:bodyPr/>
          <a:p>
            <a:pPr>
              <a:lnSpc>
                <a:spcPct val="100000"/>
              </a:lnSpc>
            </a:pPr>
            <a:r>
              <a:rPr b="1" lang="en-GB" sz="2000" spc="-1" strike="noStrike">
                <a:solidFill>
                  <a:srgbClr val="565759"/>
                </a:solidFill>
                <a:latin typeface="Quattrocento Sans"/>
                <a:ea typeface="Quattrocento Sans"/>
              </a:rPr>
              <a:t>7</a:t>
            </a:r>
            <a:endParaRPr b="0" lang="en-GB" sz="2000" spc="-1" strike="noStrike">
              <a:latin typeface="Arial"/>
            </a:endParaRPr>
          </a:p>
        </p:txBody>
      </p:sp>
      <p:sp>
        <p:nvSpPr>
          <p:cNvPr id="227" name="CustomShape 10"/>
          <p:cNvSpPr/>
          <p:nvPr/>
        </p:nvSpPr>
        <p:spPr>
          <a:xfrm>
            <a:off x="3603240" y="3044160"/>
            <a:ext cx="482400" cy="396360"/>
          </a:xfrm>
          <a:prstGeom prst="rect">
            <a:avLst/>
          </a:prstGeom>
          <a:noFill/>
          <a:ln>
            <a:noFill/>
          </a:ln>
        </p:spPr>
        <p:style>
          <a:lnRef idx="0"/>
          <a:fillRef idx="0"/>
          <a:effectRef idx="0"/>
          <a:fontRef idx="minor"/>
        </p:style>
        <p:txBody>
          <a:bodyPr/>
          <a:p>
            <a:pPr>
              <a:lnSpc>
                <a:spcPct val="100000"/>
              </a:lnSpc>
            </a:pPr>
            <a:r>
              <a:rPr b="1" lang="en-GB" sz="2000" spc="-1" strike="noStrike">
                <a:solidFill>
                  <a:srgbClr val="565759"/>
                </a:solidFill>
                <a:latin typeface="Quattrocento Sans"/>
                <a:ea typeface="Quattrocento Sans"/>
              </a:rPr>
              <a:t>7</a:t>
            </a:r>
            <a:endParaRPr b="0" lang="en-GB" sz="2000" spc="-1" strike="noStrike">
              <a:latin typeface="Arial"/>
            </a:endParaRPr>
          </a:p>
        </p:txBody>
      </p:sp>
      <p:sp>
        <p:nvSpPr>
          <p:cNvPr id="228" name="CustomShape 11"/>
          <p:cNvSpPr/>
          <p:nvPr/>
        </p:nvSpPr>
        <p:spPr>
          <a:xfrm>
            <a:off x="5122080" y="3044160"/>
            <a:ext cx="482400" cy="396360"/>
          </a:xfrm>
          <a:prstGeom prst="rect">
            <a:avLst/>
          </a:prstGeom>
          <a:noFill/>
          <a:ln>
            <a:noFill/>
          </a:ln>
        </p:spPr>
        <p:style>
          <a:lnRef idx="0"/>
          <a:fillRef idx="0"/>
          <a:effectRef idx="0"/>
          <a:fontRef idx="minor"/>
        </p:style>
        <p:txBody>
          <a:bodyPr/>
          <a:p>
            <a:pPr>
              <a:lnSpc>
                <a:spcPct val="100000"/>
              </a:lnSpc>
            </a:pPr>
            <a:r>
              <a:rPr b="1" lang="en-GB" sz="2000" spc="-1" strike="noStrike">
                <a:solidFill>
                  <a:srgbClr val="565759"/>
                </a:solidFill>
                <a:latin typeface="Quattrocento Sans"/>
                <a:ea typeface="Quattrocento Sans"/>
              </a:rPr>
              <a:t>7</a:t>
            </a:r>
            <a:endParaRPr b="0" lang="en-GB" sz="2000" spc="-1" strike="noStrike">
              <a:latin typeface="Arial"/>
            </a:endParaRPr>
          </a:p>
        </p:txBody>
      </p:sp>
      <p:sp>
        <p:nvSpPr>
          <p:cNvPr id="229" name="CustomShape 12"/>
          <p:cNvSpPr/>
          <p:nvPr/>
        </p:nvSpPr>
        <p:spPr>
          <a:xfrm>
            <a:off x="886320" y="4794480"/>
            <a:ext cx="5141160" cy="358560"/>
          </a:xfrm>
          <a:prstGeom prst="rect">
            <a:avLst/>
          </a:prstGeom>
          <a:solidFill>
            <a:srgbClr val="b4e0f6"/>
          </a:solidFill>
          <a:ln w="12600">
            <a:solidFill>
              <a:srgbClr val="000000"/>
            </a:solidFill>
            <a:miter/>
          </a:ln>
          <a:effectLst>
            <a:outerShdw dist="107423" dir="2700000">
              <a:srgbClr val="a3a3a3"/>
            </a:outerShdw>
          </a:effectLst>
        </p:spPr>
        <p:style>
          <a:lnRef idx="0"/>
          <a:fillRef idx="0"/>
          <a:effectRef idx="0"/>
          <a:fontRef idx="minor"/>
        </p:style>
        <p:txBody>
          <a:bodyPr lIns="95400" rIns="95400" tIns="91440" bIns="50760" anchor="ctr"/>
          <a:p>
            <a:pPr marL="255600" indent="-255240">
              <a:lnSpc>
                <a:spcPct val="7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chmod 644 files</a:t>
            </a:r>
            <a:r>
              <a:rPr b="0" lang="en-GB" sz="2000" spc="-1" strike="noStrike">
                <a:solidFill>
                  <a:srgbClr val="565759"/>
                </a:solidFill>
                <a:latin typeface="Courier New"/>
                <a:ea typeface="Courier New"/>
              </a:rPr>
              <a:t>...</a:t>
            </a:r>
            <a:endParaRPr b="0" lang="en-GB" sz="2000" spc="-1" strike="noStrike">
              <a:latin typeface="Arial"/>
            </a:endParaRPr>
          </a:p>
        </p:txBody>
      </p:sp>
      <p:sp>
        <p:nvSpPr>
          <p:cNvPr id="230" name="CustomShape 13"/>
          <p:cNvSpPr/>
          <p:nvPr/>
        </p:nvSpPr>
        <p:spPr>
          <a:xfrm>
            <a:off x="895680" y="5429520"/>
            <a:ext cx="5140080" cy="358560"/>
          </a:xfrm>
          <a:prstGeom prst="rect">
            <a:avLst/>
          </a:prstGeom>
          <a:solidFill>
            <a:srgbClr val="b4e0f6"/>
          </a:solidFill>
          <a:ln w="12600">
            <a:solidFill>
              <a:srgbClr val="000000"/>
            </a:solidFill>
            <a:miter/>
          </a:ln>
          <a:effectLst>
            <a:outerShdw dist="107423" dir="2700000">
              <a:srgbClr val="a3a3a3"/>
            </a:outerShdw>
          </a:effectLst>
        </p:spPr>
        <p:style>
          <a:lnRef idx="0"/>
          <a:fillRef idx="0"/>
          <a:effectRef idx="0"/>
          <a:fontRef idx="minor"/>
        </p:style>
        <p:txBody>
          <a:bodyPr lIns="95400" rIns="95400" tIns="91440" bIns="50760" anchor="ctr"/>
          <a:p>
            <a:pPr marL="255600" indent="-255240">
              <a:lnSpc>
                <a:spcPct val="7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chmod 600 files</a:t>
            </a:r>
            <a:r>
              <a:rPr b="0" lang="en-GB" sz="2000" spc="-1" strike="noStrike">
                <a:solidFill>
                  <a:srgbClr val="565759"/>
                </a:solidFill>
                <a:latin typeface="Courier New"/>
                <a:ea typeface="Courier New"/>
              </a:rPr>
              <a:t>... </a:t>
            </a:r>
            <a:endParaRPr b="0" lang="en-GB" sz="2000" spc="-1" strike="noStrike">
              <a:latin typeface="Arial"/>
            </a:endParaRPr>
          </a:p>
        </p:txBody>
      </p:sp>
      <p:sp>
        <p:nvSpPr>
          <p:cNvPr id="231" name="CustomShape 14"/>
          <p:cNvSpPr/>
          <p:nvPr/>
        </p:nvSpPr>
        <p:spPr>
          <a:xfrm>
            <a:off x="6345720" y="4828320"/>
            <a:ext cx="4990680" cy="410760"/>
          </a:xfrm>
          <a:prstGeom prst="rect">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95400" rIns="95400" tIns="36000" bIns="36000"/>
          <a:p>
            <a:pPr marL="343080" indent="168120" algn="ctr">
              <a:lnSpc>
                <a:spcPct val="110000"/>
              </a:lnSpc>
            </a:pPr>
            <a:r>
              <a:rPr b="0" i="1" lang="en-GB" sz="2000" spc="-1" strike="noStrike">
                <a:solidFill>
                  <a:srgbClr val="565759"/>
                </a:solidFill>
                <a:latin typeface="Quattrocento Sans"/>
                <a:ea typeface="Quattrocento Sans"/>
              </a:rPr>
              <a:t>set permissions to:     rw-r--r--</a:t>
            </a:r>
            <a:endParaRPr b="0" lang="en-GB" sz="2000" spc="-1" strike="noStrike">
              <a:latin typeface="Arial"/>
            </a:endParaRPr>
          </a:p>
        </p:txBody>
      </p:sp>
      <p:sp>
        <p:nvSpPr>
          <p:cNvPr id="232" name="CustomShape 15"/>
          <p:cNvSpPr/>
          <p:nvPr/>
        </p:nvSpPr>
        <p:spPr>
          <a:xfrm>
            <a:off x="6338520" y="5465520"/>
            <a:ext cx="4988520" cy="410760"/>
          </a:xfrm>
          <a:prstGeom prst="rect">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95400" rIns="95400" tIns="36000" bIns="36000"/>
          <a:p>
            <a:pPr marL="343080" indent="168120" algn="ctr">
              <a:lnSpc>
                <a:spcPct val="110000"/>
              </a:lnSpc>
            </a:pPr>
            <a:r>
              <a:rPr b="0" i="1" lang="en-GB" sz="2000" spc="-1" strike="noStrike">
                <a:solidFill>
                  <a:srgbClr val="565759"/>
                </a:solidFill>
                <a:latin typeface="Quattrocento Sans"/>
                <a:ea typeface="Quattrocento Sans"/>
              </a:rPr>
              <a:t>set permissions to:     rw-------</a:t>
            </a:r>
            <a:endParaRPr b="0" lang="en-GB" sz="2000" spc="-1" strike="noStrike">
              <a:latin typeface="Arial"/>
            </a:endParaRPr>
          </a:p>
        </p:txBody>
      </p:sp>
      <p:sp>
        <p:nvSpPr>
          <p:cNvPr id="233" name="CustomShape 16"/>
          <p:cNvSpPr/>
          <p:nvPr/>
        </p:nvSpPr>
        <p:spPr>
          <a:xfrm rot="5400000">
            <a:off x="2060640" y="2503080"/>
            <a:ext cx="122040" cy="1055880"/>
          </a:xfrm>
          <a:prstGeom prst="rightBrace">
            <a:avLst>
              <a:gd name="adj1" fmla="val 54005"/>
              <a:gd name="adj2" fmla="val 50000"/>
            </a:avLst>
          </a:prstGeom>
          <a:noFill/>
          <a:ln w="12600">
            <a:solidFill>
              <a:srgbClr val="000066"/>
            </a:solidFill>
            <a:miter/>
          </a:ln>
        </p:spPr>
        <p:style>
          <a:lnRef idx="0"/>
          <a:fillRef idx="0"/>
          <a:effectRef idx="0"/>
          <a:fontRef idx="minor"/>
        </p:style>
      </p:sp>
      <p:sp>
        <p:nvSpPr>
          <p:cNvPr id="234" name="CustomShape 17"/>
          <p:cNvSpPr/>
          <p:nvPr/>
        </p:nvSpPr>
        <p:spPr>
          <a:xfrm>
            <a:off x="1612800" y="2970000"/>
            <a:ext cx="1017360" cy="42840"/>
          </a:xfrm>
          <a:prstGeom prst="rect">
            <a:avLst/>
          </a:prstGeom>
          <a:noFill/>
          <a:ln>
            <a:noFill/>
          </a:ln>
        </p:spPr>
        <p:style>
          <a:lnRef idx="0"/>
          <a:fillRef idx="0"/>
          <a:effectRef idx="0"/>
          <a:fontRef idx="minor"/>
        </p:style>
      </p:sp>
      <p:sp>
        <p:nvSpPr>
          <p:cNvPr id="235" name="CustomShape 18"/>
          <p:cNvSpPr/>
          <p:nvPr/>
        </p:nvSpPr>
        <p:spPr>
          <a:xfrm rot="5400000">
            <a:off x="3763800" y="2491200"/>
            <a:ext cx="122040" cy="1079280"/>
          </a:xfrm>
          <a:prstGeom prst="rightBrace">
            <a:avLst>
              <a:gd name="adj1" fmla="val 55195"/>
              <a:gd name="adj2" fmla="val 50000"/>
            </a:avLst>
          </a:prstGeom>
          <a:noFill/>
          <a:ln w="12600">
            <a:solidFill>
              <a:srgbClr val="000066"/>
            </a:solidFill>
            <a:miter/>
          </a:ln>
        </p:spPr>
        <p:style>
          <a:lnRef idx="0"/>
          <a:fillRef idx="0"/>
          <a:effectRef idx="0"/>
          <a:fontRef idx="minor"/>
        </p:style>
      </p:sp>
      <p:sp>
        <p:nvSpPr>
          <p:cNvPr id="236" name="CustomShape 19"/>
          <p:cNvSpPr/>
          <p:nvPr/>
        </p:nvSpPr>
        <p:spPr>
          <a:xfrm>
            <a:off x="3304800" y="2970000"/>
            <a:ext cx="1039680" cy="42840"/>
          </a:xfrm>
          <a:prstGeom prst="rect">
            <a:avLst/>
          </a:prstGeom>
          <a:noFill/>
          <a:ln>
            <a:noFill/>
          </a:ln>
        </p:spPr>
        <p:style>
          <a:lnRef idx="0"/>
          <a:fillRef idx="0"/>
          <a:effectRef idx="0"/>
          <a:fontRef idx="minor"/>
        </p:style>
      </p:sp>
      <p:sp>
        <p:nvSpPr>
          <p:cNvPr id="237" name="CustomShape 20"/>
          <p:cNvSpPr/>
          <p:nvPr/>
        </p:nvSpPr>
        <p:spPr>
          <a:xfrm rot="5400000">
            <a:off x="5248080" y="2550600"/>
            <a:ext cx="122040" cy="960480"/>
          </a:xfrm>
          <a:prstGeom prst="rightBrace">
            <a:avLst>
              <a:gd name="adj1" fmla="val 49134"/>
              <a:gd name="adj2" fmla="val 50000"/>
            </a:avLst>
          </a:prstGeom>
          <a:noFill/>
          <a:ln w="12600">
            <a:solidFill>
              <a:srgbClr val="000066"/>
            </a:solidFill>
            <a:miter/>
          </a:ln>
        </p:spPr>
        <p:style>
          <a:lnRef idx="0"/>
          <a:fillRef idx="0"/>
          <a:effectRef idx="0"/>
          <a:fontRef idx="minor"/>
        </p:style>
      </p:sp>
      <p:sp>
        <p:nvSpPr>
          <p:cNvPr id="238" name="CustomShape 21"/>
          <p:cNvSpPr/>
          <p:nvPr/>
        </p:nvSpPr>
        <p:spPr>
          <a:xfrm>
            <a:off x="4845960" y="2970000"/>
            <a:ext cx="925560" cy="42840"/>
          </a:xfrm>
          <a:prstGeom prst="rect">
            <a:avLst/>
          </a:prstGeom>
          <a:noFill/>
          <a:ln>
            <a:noFill/>
          </a:ln>
        </p:spPr>
        <p:style>
          <a:lnRef idx="0"/>
          <a:fillRef idx="0"/>
          <a:effectRef idx="0"/>
          <a:fontRef idx="minor"/>
        </p:style>
      </p:sp>
      <p:sp>
        <p:nvSpPr>
          <p:cNvPr id="239" name="CustomShape 22"/>
          <p:cNvSpPr/>
          <p:nvPr/>
        </p:nvSpPr>
        <p:spPr>
          <a:xfrm>
            <a:off x="6938640" y="2035080"/>
            <a:ext cx="3828600" cy="1257840"/>
          </a:xfrm>
          <a:prstGeom prst="rect">
            <a:avLst/>
          </a:prstGeom>
          <a:noFill/>
          <a:ln>
            <a:noFill/>
          </a:ln>
        </p:spPr>
        <p:style>
          <a:lnRef idx="0"/>
          <a:fillRef idx="0"/>
          <a:effectRef idx="0"/>
          <a:fontRef idx="minor"/>
        </p:style>
        <p:txBody>
          <a:bodyPr tIns="91440" anchor="ctr"/>
          <a:p>
            <a:pPr marL="343080" indent="-342720">
              <a:lnSpc>
                <a:spcPct val="150000"/>
              </a:lnSpc>
            </a:pPr>
            <a:r>
              <a:rPr b="1" lang="en-GB" sz="1800" spc="-1" strike="noStrike">
                <a:solidFill>
                  <a:srgbClr val="8f9193"/>
                </a:solidFill>
                <a:latin typeface="Verdana"/>
                <a:ea typeface="Verdana"/>
              </a:rPr>
              <a:t>required permission bits</a:t>
            </a:r>
            <a:endParaRPr b="0" lang="en-GB" sz="1800" spc="-1" strike="noStrike">
              <a:latin typeface="Arial"/>
            </a:endParaRPr>
          </a:p>
          <a:p>
            <a:pPr marL="343080" indent="-342720">
              <a:lnSpc>
                <a:spcPct val="150000"/>
              </a:lnSpc>
              <a:spcBef>
                <a:spcPts val="601"/>
              </a:spcBef>
            </a:pPr>
            <a:r>
              <a:rPr b="1" lang="en-GB" sz="1800" spc="-1" strike="noStrike">
                <a:solidFill>
                  <a:srgbClr val="8f9193"/>
                </a:solidFill>
                <a:latin typeface="Verdana"/>
                <a:ea typeface="Verdana"/>
              </a:rPr>
              <a:t>values used in calculations</a:t>
            </a:r>
            <a:endParaRPr b="0" lang="en-GB" sz="1800" spc="-1" strike="noStrike">
              <a:latin typeface="Arial"/>
            </a:endParaRPr>
          </a:p>
          <a:p>
            <a:pPr marL="343080" indent="-342720">
              <a:lnSpc>
                <a:spcPct val="150000"/>
              </a:lnSpc>
              <a:spcBef>
                <a:spcPts val="601"/>
              </a:spcBef>
            </a:pPr>
            <a:r>
              <a:rPr b="1" lang="en-GB" sz="1800" spc="-1" strike="noStrike">
                <a:solidFill>
                  <a:srgbClr val="8f9193"/>
                </a:solidFill>
                <a:latin typeface="Verdana"/>
                <a:ea typeface="Verdana"/>
              </a:rPr>
              <a:t>octal values </a:t>
            </a:r>
            <a:endParaRPr b="0" lang="en-GB" sz="1800" spc="-1" strike="noStrike">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414000" y="1544760"/>
            <a:ext cx="11404440" cy="4546440"/>
          </a:xfrm>
          <a:prstGeom prst="rect">
            <a:avLst/>
          </a:prstGeom>
          <a:noFill/>
          <a:ln>
            <a:noFill/>
          </a:ln>
        </p:spPr>
        <p:txBody>
          <a:bodyPr/>
          <a:p>
            <a:pPr marL="185760" indent="-185400">
              <a:lnSpc>
                <a:spcPct val="100000"/>
              </a:lnSpc>
              <a:buClr>
                <a:srgbClr val="008fd0"/>
              </a:buClr>
              <a:buFont typeface="Arial"/>
              <a:buChar char="›"/>
            </a:pPr>
            <a:r>
              <a:rPr b="0" lang="en-GB" sz="1800" spc="-1" strike="noStrike">
                <a:solidFill>
                  <a:srgbClr val="565759"/>
                </a:solidFill>
                <a:latin typeface="Arial"/>
                <a:ea typeface="Arial"/>
              </a:rPr>
              <a:t>Programs normally inherit parent's identity (</a:t>
            </a:r>
            <a:r>
              <a:rPr b="1" lang="en-GB" sz="1800" spc="-1" strike="noStrike">
                <a:solidFill>
                  <a:srgbClr val="0000c8"/>
                </a:solidFill>
                <a:latin typeface="Arial"/>
                <a:ea typeface="Arial"/>
              </a:rPr>
              <a:t>UID</a:t>
            </a:r>
            <a:r>
              <a:rPr b="1" lang="en-GB" sz="1800" spc="-1" strike="noStrike">
                <a:solidFill>
                  <a:srgbClr val="565759"/>
                </a:solidFill>
                <a:latin typeface="Arial"/>
                <a:ea typeface="Arial"/>
              </a:rPr>
              <a:t>/</a:t>
            </a:r>
            <a:r>
              <a:rPr b="1" lang="en-GB" sz="1800" spc="-1" strike="noStrike">
                <a:solidFill>
                  <a:srgbClr val="0000c8"/>
                </a:solidFill>
                <a:latin typeface="Arial"/>
                <a:ea typeface="Arial"/>
              </a:rPr>
              <a:t>GID</a:t>
            </a:r>
            <a:r>
              <a:rPr b="0" lang="en-GB" sz="1800" spc="-1" strike="noStrike">
                <a:solidFill>
                  <a:srgbClr val="565759"/>
                </a:solidFill>
                <a:latin typeface="Arial"/>
                <a:ea typeface="Arial"/>
              </a:rPr>
              <a:t>)‏</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Parent's identity determines rights</a:t>
            </a:r>
            <a:endParaRPr b="0" lang="en-GB" sz="1800" spc="-1" strike="noStrike">
              <a:solidFill>
                <a:srgbClr val="000000"/>
              </a:solidFill>
              <a:latin typeface="Arial"/>
            </a:endParaRPr>
          </a:p>
          <a:p>
            <a:pPr marL="185760" indent="-185400">
              <a:lnSpc>
                <a:spcPct val="100000"/>
              </a:lnSpc>
              <a:spcBef>
                <a:spcPts val="2001"/>
              </a:spcBef>
              <a:buClr>
                <a:srgbClr val="008fd0"/>
              </a:buClr>
              <a:buFont typeface="Arial"/>
              <a:buChar char="›"/>
            </a:pPr>
            <a:r>
              <a:rPr b="0" lang="en-GB" sz="1800" spc="-1" strike="noStrike">
                <a:solidFill>
                  <a:srgbClr val="565759"/>
                </a:solidFill>
                <a:latin typeface="Arial"/>
                <a:ea typeface="Arial"/>
              </a:rPr>
              <a:t>Process owner can be changed to the program owner</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Achieved by setting </a:t>
            </a:r>
            <a:r>
              <a:rPr b="1" lang="en-GB" sz="1800" spc="-1" strike="noStrike">
                <a:solidFill>
                  <a:srgbClr val="0000c8"/>
                </a:solidFill>
                <a:latin typeface="Arial"/>
                <a:ea typeface="Arial"/>
              </a:rPr>
              <a:t>SUID</a:t>
            </a:r>
            <a:r>
              <a:rPr b="0" lang="en-GB" sz="1800" spc="-1" strike="noStrike">
                <a:solidFill>
                  <a:srgbClr val="565759"/>
                </a:solidFill>
                <a:latin typeface="Arial"/>
                <a:ea typeface="Arial"/>
              </a:rPr>
              <a:t> and </a:t>
            </a:r>
            <a:r>
              <a:rPr b="1" lang="en-GB" sz="1800" spc="-1" strike="noStrike">
                <a:solidFill>
                  <a:srgbClr val="0000c8"/>
                </a:solidFill>
                <a:latin typeface="Arial"/>
                <a:ea typeface="Arial"/>
              </a:rPr>
              <a:t>SGID</a:t>
            </a:r>
            <a:r>
              <a:rPr b="0" lang="en-GB" sz="1800" spc="-1" strike="noStrike">
                <a:solidFill>
                  <a:srgbClr val="565759"/>
                </a:solidFill>
                <a:latin typeface="Arial"/>
                <a:ea typeface="Arial"/>
              </a:rPr>
              <a:t> bits on the program</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Give users access to files which would otherwise be restricted</a:t>
            </a:r>
            <a:endParaRPr b="0" lang="en-GB" sz="1800" spc="-1" strike="noStrike">
              <a:solidFill>
                <a:srgbClr val="000000"/>
              </a:solidFill>
              <a:latin typeface="Arial"/>
            </a:endParaRPr>
          </a:p>
          <a:p>
            <a:pPr marL="622440" indent="-50400">
              <a:lnSpc>
                <a:spcPct val="100000"/>
              </a:lnSpc>
              <a:spcBef>
                <a:spcPts val="2001"/>
              </a:spcBef>
            </a:pP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p:txBody>
      </p:sp>
      <p:sp>
        <p:nvSpPr>
          <p:cNvPr id="241" name="TextShape 2"/>
          <p:cNvSpPr txBox="1"/>
          <p:nvPr/>
        </p:nvSpPr>
        <p:spPr>
          <a:xfrm>
            <a:off x="414000" y="124920"/>
            <a:ext cx="9125640" cy="1153080"/>
          </a:xfrm>
          <a:prstGeom prst="rect">
            <a:avLst/>
          </a:prstGeom>
          <a:noFill/>
          <a:ln>
            <a:noFill/>
          </a:ln>
        </p:spPr>
        <p:txBody>
          <a:bodyPr anchor="b"/>
          <a:p>
            <a:pPr>
              <a:lnSpc>
                <a:spcPct val="100000"/>
              </a:lnSpc>
            </a:pPr>
            <a:r>
              <a:rPr b="0" lang="en-GB" sz="3600" spc="-1" strike="noStrike">
                <a:solidFill>
                  <a:srgbClr val="0d3d59"/>
                </a:solidFill>
                <a:latin typeface="Arial"/>
                <a:ea typeface="Arial"/>
              </a:rPr>
              <a:t>Changing effective owner of a process</a:t>
            </a:r>
            <a:endParaRPr b="0" lang="en-GB" sz="3600" spc="-1" strike="noStrike">
              <a:solidFill>
                <a:srgbClr val="000000"/>
              </a:solidFill>
              <a:latin typeface="Arial"/>
            </a:endParaRPr>
          </a:p>
        </p:txBody>
      </p:sp>
      <p:sp>
        <p:nvSpPr>
          <p:cNvPr id="242" name="CustomShape 3"/>
          <p:cNvSpPr/>
          <p:nvPr/>
        </p:nvSpPr>
        <p:spPr>
          <a:xfrm>
            <a:off x="886320" y="3969360"/>
            <a:ext cx="10440720" cy="1066680"/>
          </a:xfrm>
          <a:prstGeom prst="rect">
            <a:avLst/>
          </a:prstGeom>
          <a:solidFill>
            <a:srgbClr val="b4e0f6"/>
          </a:solidFill>
          <a:ln w="12600">
            <a:solidFill>
              <a:srgbClr val="000000"/>
            </a:solidFill>
            <a:miter/>
          </a:ln>
          <a:effectLst>
            <a:outerShdw dist="107423" dir="2700000">
              <a:srgbClr val="a3a3a3"/>
            </a:outerShdw>
          </a:effectLst>
        </p:spPr>
        <p:style>
          <a:lnRef idx="0"/>
          <a:fillRef idx="0"/>
          <a:effectRef idx="0"/>
          <a:fontRef idx="minor"/>
        </p:style>
        <p:txBody>
          <a:bodyPr lIns="95400" rIns="95400" tIns="91440" bIns="50760" anchor="ctr"/>
          <a:p>
            <a:pPr>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ls -l /etc/shadow /usr/bin/passwd </a:t>
            </a:r>
            <a:endParaRPr b="0" lang="en-GB" sz="2000" spc="-1" strike="noStrike">
              <a:latin typeface="Arial"/>
            </a:endParaRPr>
          </a:p>
          <a:p>
            <a:pPr>
              <a:lnSpc>
                <a:spcPct val="100000"/>
              </a:lnSpc>
            </a:pPr>
            <a:r>
              <a:rPr b="0" lang="en-GB" sz="2000" spc="-1" strike="noStrike">
                <a:solidFill>
                  <a:srgbClr val="565759"/>
                </a:solidFill>
                <a:latin typeface="Courier New"/>
                <a:ea typeface="Courier New"/>
              </a:rPr>
              <a:t>-rw-------  1 root root  ...  /etc/shadow</a:t>
            </a:r>
            <a:endParaRPr b="0" lang="en-GB" sz="2000" spc="-1" strike="noStrike">
              <a:latin typeface="Arial"/>
            </a:endParaRPr>
          </a:p>
          <a:p>
            <a:pPr>
              <a:lnSpc>
                <a:spcPct val="100000"/>
              </a:lnSpc>
            </a:pPr>
            <a:r>
              <a:rPr b="0" lang="en-GB" sz="2000" spc="-1" strike="noStrike">
                <a:solidFill>
                  <a:srgbClr val="565759"/>
                </a:solidFill>
                <a:latin typeface="Courier New"/>
                <a:ea typeface="Courier New"/>
              </a:rPr>
              <a:t>-r-</a:t>
            </a:r>
            <a:r>
              <a:rPr b="1" lang="en-GB" sz="2000" spc="-1" strike="noStrike">
                <a:solidFill>
                  <a:srgbClr val="0a5188"/>
                </a:solidFill>
                <a:latin typeface="Courier New"/>
                <a:ea typeface="Courier New"/>
              </a:rPr>
              <a:t>s</a:t>
            </a:r>
            <a:r>
              <a:rPr b="0" lang="en-GB" sz="2000" spc="-1" strike="noStrike">
                <a:solidFill>
                  <a:srgbClr val="565759"/>
                </a:solidFill>
                <a:latin typeface="Courier New"/>
                <a:ea typeface="Courier New"/>
              </a:rPr>
              <a:t>r-xr-x  1 root root  ...  /usr/bin/passwd</a:t>
            </a:r>
            <a:endParaRPr b="0" lang="en-GB" sz="2000" spc="-1" strike="noStrike">
              <a:latin typeface="Arial"/>
            </a:endParaRPr>
          </a:p>
        </p:txBody>
      </p:sp>
      <p:sp>
        <p:nvSpPr>
          <p:cNvPr id="243" name="CustomShape 4"/>
          <p:cNvSpPr/>
          <p:nvPr/>
        </p:nvSpPr>
        <p:spPr>
          <a:xfrm>
            <a:off x="2547000" y="6035040"/>
            <a:ext cx="1912680" cy="799920"/>
          </a:xfrm>
          <a:prstGeom prst="rect">
            <a:avLst/>
          </a:prstGeom>
          <a:noFill/>
          <a:ln>
            <a:noFill/>
          </a:ln>
        </p:spPr>
        <p:style>
          <a:lnRef idx="0"/>
          <a:fillRef idx="0"/>
          <a:effectRef idx="0"/>
          <a:fontRef idx="minor"/>
        </p:style>
        <p:txBody>
          <a:bodyPr lIns="0" rIns="0" tIns="0" bIns="0" anchor="ctr"/>
          <a:p>
            <a:pPr algn="ctr">
              <a:lnSpc>
                <a:spcPct val="100000"/>
              </a:lnSpc>
            </a:pPr>
            <a:r>
              <a:rPr b="1" lang="en-GB" sz="2000" spc="-1" strike="noStrike">
                <a:solidFill>
                  <a:srgbClr val="0000c8"/>
                </a:solidFill>
                <a:latin typeface="Quattrocento Sans"/>
                <a:ea typeface="Quattrocento Sans"/>
              </a:rPr>
              <a:t>S</a:t>
            </a:r>
            <a:r>
              <a:rPr b="0" lang="en-GB" sz="2000" spc="-1" strike="noStrike">
                <a:solidFill>
                  <a:srgbClr val="565759"/>
                </a:solidFill>
                <a:latin typeface="Quattrocento Sans"/>
                <a:ea typeface="Quattrocento Sans"/>
              </a:rPr>
              <a:t>et</a:t>
            </a:r>
            <a:r>
              <a:rPr b="0" lang="en-GB" sz="2000" spc="-1" strike="noStrike">
                <a:solidFill>
                  <a:srgbClr val="c80000"/>
                </a:solidFill>
                <a:latin typeface="Quattrocento Sans"/>
                <a:ea typeface="Quattrocento Sans"/>
              </a:rPr>
              <a:t> </a:t>
            </a:r>
            <a:r>
              <a:rPr b="1" lang="en-GB" sz="2000" spc="-1" strike="noStrike">
                <a:solidFill>
                  <a:srgbClr val="0000c8"/>
                </a:solidFill>
                <a:latin typeface="Quattrocento Sans"/>
                <a:ea typeface="Quattrocento Sans"/>
              </a:rPr>
              <a:t>G</a:t>
            </a:r>
            <a:r>
              <a:rPr b="0" lang="en-GB" sz="2000" spc="-1" strike="noStrike">
                <a:solidFill>
                  <a:srgbClr val="565759"/>
                </a:solidFill>
                <a:latin typeface="Quattrocento Sans"/>
                <a:ea typeface="Quattrocento Sans"/>
              </a:rPr>
              <a:t>roup</a:t>
            </a:r>
            <a:r>
              <a:rPr b="0" lang="en-GB" sz="2000" spc="-1" strike="noStrike">
                <a:solidFill>
                  <a:srgbClr val="c80000"/>
                </a:solidFill>
                <a:latin typeface="Quattrocento Sans"/>
                <a:ea typeface="Quattrocento Sans"/>
              </a:rPr>
              <a:t> </a:t>
            </a:r>
            <a:r>
              <a:rPr b="1" lang="en-GB" sz="2000" spc="-1" strike="noStrike">
                <a:solidFill>
                  <a:srgbClr val="0000c8"/>
                </a:solidFill>
                <a:latin typeface="Quattrocento Sans"/>
                <a:ea typeface="Quattrocento Sans"/>
              </a:rPr>
              <a:t>ID</a:t>
            </a:r>
            <a:r>
              <a:rPr b="0" lang="en-GB" sz="2000" spc="-1" strike="noStrike">
                <a:solidFill>
                  <a:srgbClr val="c80000"/>
                </a:solidFill>
                <a:latin typeface="Quattrocento Sans"/>
                <a:ea typeface="Quattrocento Sans"/>
              </a:rPr>
              <a:t> </a:t>
            </a:r>
            <a:endParaRPr b="0" lang="en-GB" sz="2000" spc="-1" strike="noStrike">
              <a:latin typeface="Arial"/>
            </a:endParaRPr>
          </a:p>
          <a:p>
            <a:pPr algn="ctr">
              <a:lnSpc>
                <a:spcPct val="100000"/>
              </a:lnSpc>
            </a:pPr>
            <a:r>
              <a:rPr b="0" lang="en-GB" sz="2000" spc="-1" strike="noStrike">
                <a:solidFill>
                  <a:srgbClr val="565759"/>
                </a:solidFill>
                <a:latin typeface="Quattrocento Sans"/>
                <a:ea typeface="Quattrocento Sans"/>
              </a:rPr>
              <a:t>on</a:t>
            </a:r>
            <a:r>
              <a:rPr b="0" lang="en-GB" sz="2000" spc="-1" strike="noStrike">
                <a:solidFill>
                  <a:srgbClr val="c80000"/>
                </a:solidFill>
                <a:latin typeface="Quattrocento Sans"/>
                <a:ea typeface="Quattrocento Sans"/>
              </a:rPr>
              <a:t> </a:t>
            </a:r>
            <a:r>
              <a:rPr b="0" lang="en-GB" sz="2000" spc="-1" strike="noStrike">
                <a:solidFill>
                  <a:srgbClr val="565759"/>
                </a:solidFill>
                <a:latin typeface="Quattrocento Sans"/>
                <a:ea typeface="Quattrocento Sans"/>
              </a:rPr>
              <a:t>execution</a:t>
            </a:r>
            <a:endParaRPr b="0" lang="en-GB" sz="2000" spc="-1" strike="noStrike">
              <a:latin typeface="Arial"/>
            </a:endParaRPr>
          </a:p>
        </p:txBody>
      </p:sp>
      <p:sp>
        <p:nvSpPr>
          <p:cNvPr id="244" name="CustomShape 5"/>
          <p:cNvSpPr/>
          <p:nvPr/>
        </p:nvSpPr>
        <p:spPr>
          <a:xfrm flipH="1" rot="10800000">
            <a:off x="1513080" y="5649480"/>
            <a:ext cx="77400" cy="710640"/>
          </a:xfrm>
          <a:custGeom>
            <a:avLst/>
            <a:gdLst/>
            <a:ahLst/>
            <a:rect l="l" t="t" r="r" b="b"/>
            <a:pathLst>
              <a:path w="21600" h="21600">
                <a:moveTo>
                  <a:pt x="0" y="0"/>
                </a:moveTo>
                <a:lnTo>
                  <a:pt x="21600" y="21600"/>
                </a:lnTo>
              </a:path>
            </a:pathLst>
          </a:custGeom>
          <a:noFill/>
          <a:ln w="9360">
            <a:solidFill>
              <a:srgbClr val="0d3d59"/>
            </a:solidFill>
            <a:miter/>
            <a:tailEnd len="med" type="triangle" w="med"/>
          </a:ln>
        </p:spPr>
        <p:style>
          <a:lnRef idx="0"/>
          <a:fillRef idx="0"/>
          <a:effectRef idx="0"/>
          <a:fontRef idx="minor"/>
        </p:style>
      </p:sp>
      <p:sp>
        <p:nvSpPr>
          <p:cNvPr id="245" name="CustomShape 6"/>
          <p:cNvSpPr/>
          <p:nvPr/>
        </p:nvSpPr>
        <p:spPr>
          <a:xfrm>
            <a:off x="690480" y="5634360"/>
            <a:ext cx="1834560" cy="771120"/>
          </a:xfrm>
          <a:prstGeom prst="rect">
            <a:avLst/>
          </a:prstGeom>
          <a:noFill/>
          <a:ln>
            <a:noFill/>
          </a:ln>
        </p:spPr>
        <p:style>
          <a:lnRef idx="0"/>
          <a:fillRef idx="0"/>
          <a:effectRef idx="0"/>
          <a:fontRef idx="minor"/>
        </p:style>
        <p:txBody>
          <a:bodyPr lIns="0" rIns="0" tIns="0" bIns="0" anchor="ctr"/>
          <a:p>
            <a:pPr algn="ctr">
              <a:lnSpc>
                <a:spcPct val="100000"/>
              </a:lnSpc>
            </a:pPr>
            <a:r>
              <a:rPr b="1" lang="en-GB" sz="2000" spc="-1" strike="noStrike">
                <a:solidFill>
                  <a:srgbClr val="0000c8"/>
                </a:solidFill>
                <a:latin typeface="Quattrocento Sans"/>
                <a:ea typeface="Quattrocento Sans"/>
              </a:rPr>
              <a:t>S</a:t>
            </a:r>
            <a:r>
              <a:rPr b="0" lang="en-GB" sz="2000" spc="-1" strike="noStrike">
                <a:solidFill>
                  <a:srgbClr val="565759"/>
                </a:solidFill>
                <a:latin typeface="Quattrocento Sans"/>
                <a:ea typeface="Quattrocento Sans"/>
              </a:rPr>
              <a:t>et</a:t>
            </a:r>
            <a:r>
              <a:rPr b="0" lang="en-GB" sz="2000" spc="-1" strike="noStrike">
                <a:solidFill>
                  <a:srgbClr val="c80000"/>
                </a:solidFill>
                <a:latin typeface="Quattrocento Sans"/>
                <a:ea typeface="Quattrocento Sans"/>
              </a:rPr>
              <a:t> </a:t>
            </a:r>
            <a:r>
              <a:rPr b="1" lang="en-GB" sz="2000" spc="-1" strike="noStrike">
                <a:solidFill>
                  <a:srgbClr val="0000c8"/>
                </a:solidFill>
                <a:latin typeface="Quattrocento Sans"/>
                <a:ea typeface="Quattrocento Sans"/>
              </a:rPr>
              <a:t>U</a:t>
            </a:r>
            <a:r>
              <a:rPr b="0" lang="en-GB" sz="2000" spc="-1" strike="noStrike">
                <a:solidFill>
                  <a:srgbClr val="565759"/>
                </a:solidFill>
                <a:latin typeface="Quattrocento Sans"/>
                <a:ea typeface="Quattrocento Sans"/>
              </a:rPr>
              <a:t>ser</a:t>
            </a:r>
            <a:r>
              <a:rPr b="0" lang="en-GB" sz="2000" spc="-1" strike="noStrike">
                <a:solidFill>
                  <a:srgbClr val="c80000"/>
                </a:solidFill>
                <a:latin typeface="Quattrocento Sans"/>
                <a:ea typeface="Quattrocento Sans"/>
              </a:rPr>
              <a:t> </a:t>
            </a:r>
            <a:r>
              <a:rPr b="1" lang="en-GB" sz="2000" spc="-1" strike="noStrike">
                <a:solidFill>
                  <a:srgbClr val="0000c8"/>
                </a:solidFill>
                <a:latin typeface="Quattrocento Sans"/>
                <a:ea typeface="Quattrocento Sans"/>
              </a:rPr>
              <a:t>ID</a:t>
            </a:r>
            <a:r>
              <a:rPr b="0" lang="en-GB" sz="2000" spc="-1" strike="noStrike">
                <a:solidFill>
                  <a:srgbClr val="c80000"/>
                </a:solidFill>
                <a:latin typeface="Quattrocento Sans"/>
                <a:ea typeface="Quattrocento Sans"/>
              </a:rPr>
              <a:t> </a:t>
            </a:r>
            <a:br/>
            <a:r>
              <a:rPr b="0" lang="en-GB" sz="2000" spc="-1" strike="noStrike">
                <a:solidFill>
                  <a:srgbClr val="565759"/>
                </a:solidFill>
                <a:latin typeface="Quattrocento Sans"/>
                <a:ea typeface="Quattrocento Sans"/>
              </a:rPr>
              <a:t>on</a:t>
            </a:r>
            <a:r>
              <a:rPr b="0" lang="en-GB" sz="2000" spc="-1" strike="noStrike">
                <a:solidFill>
                  <a:srgbClr val="c80000"/>
                </a:solidFill>
                <a:latin typeface="Quattrocento Sans"/>
                <a:ea typeface="Quattrocento Sans"/>
              </a:rPr>
              <a:t> </a:t>
            </a:r>
            <a:r>
              <a:rPr b="0" lang="en-GB" sz="2000" spc="-1" strike="noStrike">
                <a:solidFill>
                  <a:srgbClr val="565759"/>
                </a:solidFill>
                <a:latin typeface="Quattrocento Sans"/>
                <a:ea typeface="Quattrocento Sans"/>
              </a:rPr>
              <a:t>execution</a:t>
            </a:r>
            <a:endParaRPr b="0" lang="en-GB" sz="2000" spc="-1" strike="noStrike">
              <a:latin typeface="Arial"/>
            </a:endParaRPr>
          </a:p>
        </p:txBody>
      </p:sp>
      <p:sp>
        <p:nvSpPr>
          <p:cNvPr id="246" name="CustomShape 7"/>
          <p:cNvSpPr/>
          <p:nvPr/>
        </p:nvSpPr>
        <p:spPr>
          <a:xfrm>
            <a:off x="2394000" y="5148000"/>
            <a:ext cx="8932680" cy="758880"/>
          </a:xfrm>
          <a:prstGeom prst="rect">
            <a:avLst/>
          </a:prstGeom>
          <a:solidFill>
            <a:srgbClr val="b4e0f6"/>
          </a:solidFill>
          <a:ln w="12600">
            <a:solidFill>
              <a:srgbClr val="000000"/>
            </a:solidFill>
            <a:miter/>
          </a:ln>
          <a:effectLst>
            <a:outerShdw dist="107423" dir="2700000">
              <a:srgbClr val="a3a3a3"/>
            </a:outerShdw>
          </a:effectLst>
        </p:spPr>
        <p:style>
          <a:lnRef idx="0"/>
          <a:fillRef idx="0"/>
          <a:effectRef idx="0"/>
          <a:fontRef idx="minor"/>
        </p:style>
        <p:txBody>
          <a:bodyPr lIns="95400" rIns="95400" tIns="91440" bIns="50760" anchor="ctr"/>
          <a:p>
            <a:pPr>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ls -l /usr/bin/write </a:t>
            </a:r>
            <a:endParaRPr b="0" lang="en-GB" sz="2000" spc="-1" strike="noStrike">
              <a:latin typeface="Arial"/>
            </a:endParaRPr>
          </a:p>
          <a:p>
            <a:pPr>
              <a:lnSpc>
                <a:spcPct val="100000"/>
              </a:lnSpc>
            </a:pPr>
            <a:r>
              <a:rPr b="0" lang="en-GB" sz="2000" spc="-1" strike="noStrike">
                <a:solidFill>
                  <a:srgbClr val="565759"/>
                </a:solidFill>
                <a:latin typeface="Courier New"/>
                <a:ea typeface="Courier New"/>
              </a:rPr>
              <a:t>-rwxr-</a:t>
            </a:r>
            <a:r>
              <a:rPr b="1" lang="en-GB" sz="2000" spc="-1" strike="noStrike">
                <a:solidFill>
                  <a:srgbClr val="0a5188"/>
                </a:solidFill>
                <a:latin typeface="Courier New"/>
                <a:ea typeface="Courier New"/>
              </a:rPr>
              <a:t>s</a:t>
            </a:r>
            <a:r>
              <a:rPr b="0" lang="en-GB" sz="2000" spc="-1" strike="noStrike">
                <a:solidFill>
                  <a:srgbClr val="565759"/>
                </a:solidFill>
                <a:latin typeface="Courier New"/>
                <a:ea typeface="Courier New"/>
              </a:rPr>
              <a:t>r-x  1 root tty  ...  /usr/bin/write</a:t>
            </a:r>
            <a:endParaRPr b="0" lang="en-GB" sz="2000" spc="-1" strike="noStrike">
              <a:latin typeface="Arial"/>
            </a:endParaRPr>
          </a:p>
        </p:txBody>
      </p:sp>
      <p:sp>
        <p:nvSpPr>
          <p:cNvPr id="247" name="CustomShape 8"/>
          <p:cNvSpPr/>
          <p:nvPr/>
        </p:nvSpPr>
        <p:spPr>
          <a:xfrm rot="10800000">
            <a:off x="3473280" y="6171840"/>
            <a:ext cx="360" cy="355320"/>
          </a:xfrm>
          <a:custGeom>
            <a:avLst/>
            <a:gdLst/>
            <a:ahLst/>
            <a:rect l="l" t="t" r="r" b="b"/>
            <a:pathLst>
              <a:path w="21600" h="21600">
                <a:moveTo>
                  <a:pt x="0" y="0"/>
                </a:moveTo>
                <a:lnTo>
                  <a:pt x="21600" y="21600"/>
                </a:lnTo>
              </a:path>
            </a:pathLst>
          </a:custGeom>
          <a:noFill/>
          <a:ln w="9360">
            <a:solidFill>
              <a:srgbClr val="0d3d59"/>
            </a:solidFill>
            <a:miter/>
            <a:tailEnd len="med" type="triangle" w="med"/>
          </a:ln>
        </p:spPr>
        <p:style>
          <a:lnRef idx="0"/>
          <a:fillRef idx="0"/>
          <a:effectRef idx="0"/>
          <a:fontRef idx="minor"/>
        </p:style>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414000" y="1544760"/>
            <a:ext cx="11404440" cy="4546440"/>
          </a:xfrm>
          <a:prstGeom prst="rect">
            <a:avLst/>
          </a:prstGeom>
          <a:noFill/>
          <a:ln>
            <a:noFill/>
          </a:ln>
        </p:spPr>
        <p:txBody>
          <a:bodyPr/>
          <a:p>
            <a:pPr marL="185760" indent="-185400">
              <a:lnSpc>
                <a:spcPct val="100000"/>
              </a:lnSpc>
              <a:buClr>
                <a:srgbClr val="008fd0"/>
              </a:buClr>
              <a:buFont typeface="Arial"/>
              <a:buChar char="›"/>
            </a:pPr>
            <a:r>
              <a:rPr b="0" lang="en-GB" sz="1800" spc="-1" strike="noStrike">
                <a:solidFill>
                  <a:srgbClr val="565759"/>
                </a:solidFill>
                <a:latin typeface="Arial"/>
                <a:ea typeface="Arial"/>
              </a:rPr>
              <a:t>Change owner and group ownership of a file tools</a:t>
            </a: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a:p>
            <a:pPr marL="622440" indent="-164880">
              <a:lnSpc>
                <a:spcPct val="100000"/>
              </a:lnSpc>
              <a:spcBef>
                <a:spcPts val="2001"/>
              </a:spcBef>
            </a:pPr>
            <a:r>
              <a:rPr b="0" lang="en-GB" sz="1800" spc="-1" strike="noStrike">
                <a:solidFill>
                  <a:srgbClr val="565759"/>
                </a:solidFill>
                <a:latin typeface="Arial"/>
                <a:ea typeface="Arial"/>
              </a:rPr>
              <a:t>	</a:t>
            </a:r>
            <a:endParaRPr b="0" lang="en-GB" sz="1800" spc="-1" strike="noStrike">
              <a:solidFill>
                <a:srgbClr val="000000"/>
              </a:solidFill>
              <a:latin typeface="Arial"/>
            </a:endParaRPr>
          </a:p>
          <a:p>
            <a:pPr marL="622440" indent="-50400">
              <a:lnSpc>
                <a:spcPct val="100000"/>
              </a:lnSpc>
              <a:spcBef>
                <a:spcPts val="2001"/>
              </a:spcBef>
            </a:pPr>
            <a:endParaRPr b="0" lang="en-GB" sz="1800" spc="-1" strike="noStrike">
              <a:solidFill>
                <a:srgbClr val="000000"/>
              </a:solidFill>
              <a:latin typeface="Arial"/>
            </a:endParaRPr>
          </a:p>
          <a:p>
            <a:pPr marL="457200">
              <a:lnSpc>
                <a:spcPct val="100000"/>
              </a:lnSpc>
              <a:spcBef>
                <a:spcPts val="2001"/>
              </a:spcBef>
            </a:pPr>
            <a:endParaRPr b="0" lang="en-GB" sz="1800" spc="-1" strike="noStrike">
              <a:solidFill>
                <a:srgbClr val="000000"/>
              </a:solidFill>
              <a:latin typeface="Arial"/>
            </a:endParaRPr>
          </a:p>
          <a:p>
            <a:pPr marL="185760" indent="-185400">
              <a:lnSpc>
                <a:spcPct val="100000"/>
              </a:lnSpc>
              <a:spcBef>
                <a:spcPts val="2001"/>
              </a:spcBef>
            </a:pPr>
            <a:endParaRPr b="0" lang="en-GB" sz="1800" spc="-1" strike="noStrike">
              <a:solidFill>
                <a:srgbClr val="000000"/>
              </a:solidFill>
              <a:latin typeface="Arial"/>
            </a:endParaRPr>
          </a:p>
          <a:p>
            <a:pPr marL="185760" indent="-185400">
              <a:lnSpc>
                <a:spcPct val="100000"/>
              </a:lnSpc>
              <a:spcBef>
                <a:spcPts val="2001"/>
              </a:spcBef>
              <a:buClr>
                <a:srgbClr val="008fd0"/>
              </a:buClr>
              <a:buFont typeface="Arial"/>
              <a:buChar char="›"/>
            </a:pPr>
            <a:r>
              <a:rPr b="0" lang="en-GB" sz="1800" spc="-1" strike="noStrike">
                <a:solidFill>
                  <a:srgbClr val="565759"/>
                </a:solidFill>
                <a:latin typeface="Arial"/>
                <a:ea typeface="Arial"/>
              </a:rPr>
              <a:t>Change owner </a:t>
            </a:r>
            <a:r>
              <a:rPr b="1" i="1" lang="en-GB" sz="1800" spc="-1" strike="noStrike">
                <a:solidFill>
                  <a:srgbClr val="c00000"/>
                </a:solidFill>
                <a:latin typeface="Arial"/>
                <a:ea typeface="Arial"/>
              </a:rPr>
              <a:t>and</a:t>
            </a:r>
            <a:r>
              <a:rPr b="0" lang="en-GB" sz="1800" spc="-1" strike="noStrike">
                <a:solidFill>
                  <a:srgbClr val="565759"/>
                </a:solidFill>
                <a:latin typeface="Arial"/>
                <a:ea typeface="Arial"/>
              </a:rPr>
              <a:t> group ownership with </a:t>
            </a:r>
            <a:r>
              <a:rPr b="1" lang="en-GB" sz="1800" spc="-1" strike="noStrike">
                <a:solidFill>
                  <a:srgbClr val="0000c8"/>
                </a:solidFill>
                <a:latin typeface="Arial"/>
                <a:ea typeface="Arial"/>
              </a:rPr>
              <a:t>chown</a:t>
            </a: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p:txBody>
      </p:sp>
      <p:sp>
        <p:nvSpPr>
          <p:cNvPr id="249" name="TextShape 2"/>
          <p:cNvSpPr txBox="1"/>
          <p:nvPr/>
        </p:nvSpPr>
        <p:spPr>
          <a:xfrm>
            <a:off x="414000" y="124920"/>
            <a:ext cx="9125640" cy="1153080"/>
          </a:xfrm>
          <a:prstGeom prst="rect">
            <a:avLst/>
          </a:prstGeom>
          <a:noFill/>
          <a:ln>
            <a:noFill/>
          </a:ln>
        </p:spPr>
        <p:txBody>
          <a:bodyPr anchor="b"/>
          <a:p>
            <a:pPr>
              <a:lnSpc>
                <a:spcPct val="100000"/>
              </a:lnSpc>
            </a:pPr>
            <a:r>
              <a:rPr b="0" lang="en-GB" sz="3600" spc="-1" strike="noStrike">
                <a:solidFill>
                  <a:srgbClr val="0d3d59"/>
                </a:solidFill>
                <a:latin typeface="Arial"/>
                <a:ea typeface="Arial"/>
              </a:rPr>
              <a:t>Setting file ownership</a:t>
            </a:r>
            <a:endParaRPr b="0" lang="en-GB" sz="3600" spc="-1" strike="noStrike">
              <a:solidFill>
                <a:srgbClr val="000000"/>
              </a:solidFill>
              <a:latin typeface="Arial"/>
            </a:endParaRPr>
          </a:p>
        </p:txBody>
      </p:sp>
      <p:sp>
        <p:nvSpPr>
          <p:cNvPr id="250" name="CustomShape 3"/>
          <p:cNvSpPr/>
          <p:nvPr/>
        </p:nvSpPr>
        <p:spPr>
          <a:xfrm>
            <a:off x="876960" y="5839920"/>
            <a:ext cx="10450080" cy="451080"/>
          </a:xfrm>
          <a:prstGeom prst="rect">
            <a:avLst/>
          </a:prstGeom>
          <a:solidFill>
            <a:srgbClr val="b4e0f6"/>
          </a:solidFill>
          <a:ln w="12600">
            <a:solidFill>
              <a:srgbClr val="000000"/>
            </a:solidFill>
            <a:miter/>
          </a:ln>
          <a:effectLst>
            <a:outerShdw dist="107423" dir="2700000">
              <a:srgbClr val="a3a3a3"/>
            </a:outerShdw>
          </a:effectLst>
        </p:spPr>
        <p:style>
          <a:lnRef idx="0"/>
          <a:fillRef idx="0"/>
          <a:effectRef idx="0"/>
          <a:fontRef idx="minor"/>
        </p:style>
        <p:txBody>
          <a:bodyPr lIns="95400" rIns="95400" tIns="91440" bIns="50760" anchor="ctr"/>
          <a:p>
            <a:pPr>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sudo</a:t>
            </a: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chown syslog:adm /var/log/debug</a:t>
            </a:r>
            <a:endParaRPr b="0" lang="en-GB" sz="2000" spc="-1" strike="noStrike">
              <a:latin typeface="Arial"/>
            </a:endParaRPr>
          </a:p>
        </p:txBody>
      </p:sp>
      <p:sp>
        <p:nvSpPr>
          <p:cNvPr id="251" name="CustomShape 4"/>
          <p:cNvSpPr/>
          <p:nvPr/>
        </p:nvSpPr>
        <p:spPr>
          <a:xfrm>
            <a:off x="1004400" y="2020320"/>
            <a:ext cx="10332000" cy="925560"/>
          </a:xfrm>
          <a:prstGeom prst="flowChartAlternateProcess">
            <a:avLst/>
          </a:prstGeom>
          <a:gradFill rotWithShape="0">
            <a:gsLst>
              <a:gs pos="0">
                <a:srgbClr val="ffffff"/>
              </a:gs>
              <a:gs pos="100000">
                <a:srgbClr val="eeefd7"/>
              </a:gs>
            </a:gsLst>
            <a:path path="circle"/>
          </a:gradFill>
          <a:ln w="9360">
            <a:solidFill>
              <a:srgbClr val="808080"/>
            </a:solidFill>
            <a:round/>
          </a:ln>
          <a:effectLst>
            <a:outerShdw dist="0" dir="0">
              <a:srgbClr val="000000">
                <a:alpha val="40000"/>
              </a:srgbClr>
            </a:outerShdw>
          </a:effectLst>
        </p:spPr>
        <p:style>
          <a:lnRef idx="0"/>
          <a:fillRef idx="0"/>
          <a:effectRef idx="0"/>
          <a:fontRef idx="minor"/>
        </p:style>
        <p:txBody>
          <a:bodyPr anchor="ctr"/>
          <a:p>
            <a:pPr>
              <a:lnSpc>
                <a:spcPct val="100000"/>
              </a:lnSpc>
            </a:pPr>
            <a:r>
              <a:rPr b="1" lang="en-GB" sz="2400" spc="-1" strike="noStrike">
                <a:solidFill>
                  <a:srgbClr val="0000c8"/>
                </a:solidFill>
                <a:latin typeface="Quattrocento Sans"/>
                <a:ea typeface="Quattrocento Sans"/>
              </a:rPr>
              <a:t>	</a:t>
            </a:r>
            <a:r>
              <a:rPr b="1" lang="en-GB" sz="2400" spc="-1" strike="noStrike">
                <a:solidFill>
                  <a:srgbClr val="0000c8"/>
                </a:solidFill>
                <a:latin typeface="Quattrocento Sans"/>
                <a:ea typeface="Quattrocento Sans"/>
              </a:rPr>
              <a:t>chown   [-R]   user    files…</a:t>
            </a:r>
            <a:endParaRPr b="0" lang="en-GB" sz="2400" spc="-1" strike="noStrike">
              <a:latin typeface="Arial"/>
            </a:endParaRPr>
          </a:p>
          <a:p>
            <a:pPr>
              <a:lnSpc>
                <a:spcPct val="100000"/>
              </a:lnSpc>
              <a:spcBef>
                <a:spcPts val="601"/>
              </a:spcBef>
            </a:pPr>
            <a:r>
              <a:rPr b="1" lang="en-GB" sz="2400" spc="-1" strike="noStrike">
                <a:solidFill>
                  <a:srgbClr val="0000c8"/>
                </a:solidFill>
                <a:latin typeface="Quattrocento Sans"/>
                <a:ea typeface="Quattrocento Sans"/>
              </a:rPr>
              <a:t>	</a:t>
            </a:r>
            <a:r>
              <a:rPr b="1" lang="en-GB" sz="2400" spc="-1" strike="noStrike">
                <a:solidFill>
                  <a:srgbClr val="0000c8"/>
                </a:solidFill>
                <a:latin typeface="Quattrocento Sans"/>
                <a:ea typeface="Quattrocento Sans"/>
              </a:rPr>
              <a:t>chgrp    [-R]   group  files…</a:t>
            </a:r>
            <a:endParaRPr b="0" lang="en-GB" sz="2400" spc="-1" strike="noStrike">
              <a:latin typeface="Arial"/>
            </a:endParaRPr>
          </a:p>
        </p:txBody>
      </p:sp>
      <p:sp>
        <p:nvSpPr>
          <p:cNvPr id="252" name="CustomShape 5"/>
          <p:cNvSpPr/>
          <p:nvPr/>
        </p:nvSpPr>
        <p:spPr>
          <a:xfrm>
            <a:off x="886320" y="5112360"/>
            <a:ext cx="10440720" cy="574560"/>
          </a:xfrm>
          <a:prstGeom prst="flowChartAlternateProcess">
            <a:avLst/>
          </a:prstGeom>
          <a:gradFill rotWithShape="0">
            <a:gsLst>
              <a:gs pos="0">
                <a:srgbClr val="ffffff"/>
              </a:gs>
              <a:gs pos="100000">
                <a:srgbClr val="eeefd7"/>
              </a:gs>
            </a:gsLst>
            <a:path path="circle"/>
          </a:gradFill>
          <a:ln w="9360">
            <a:solidFill>
              <a:srgbClr val="808080"/>
            </a:solidFill>
            <a:round/>
          </a:ln>
          <a:effectLst>
            <a:outerShdw dist="0" dir="0">
              <a:srgbClr val="000000">
                <a:alpha val="40000"/>
              </a:srgbClr>
            </a:outerShdw>
          </a:effectLst>
        </p:spPr>
        <p:style>
          <a:lnRef idx="0"/>
          <a:fillRef idx="0"/>
          <a:effectRef idx="0"/>
          <a:fontRef idx="minor"/>
        </p:style>
        <p:txBody>
          <a:bodyPr anchor="ctr"/>
          <a:p>
            <a:pPr>
              <a:lnSpc>
                <a:spcPct val="100000"/>
              </a:lnSpc>
            </a:pPr>
            <a:r>
              <a:rPr b="1" lang="en-GB" sz="2400" spc="-1" strike="noStrike">
                <a:solidFill>
                  <a:srgbClr val="0000c8"/>
                </a:solidFill>
                <a:latin typeface="Quattrocento Sans"/>
                <a:ea typeface="Quattrocento Sans"/>
              </a:rPr>
              <a:t>	</a:t>
            </a:r>
            <a:r>
              <a:rPr b="1" lang="en-GB" sz="2400" spc="-1" strike="noStrike">
                <a:solidFill>
                  <a:srgbClr val="0000c8"/>
                </a:solidFill>
                <a:latin typeface="Quattrocento Sans"/>
                <a:ea typeface="Quattrocento Sans"/>
              </a:rPr>
              <a:t>chown   [-R]   user:group   [files…] </a:t>
            </a:r>
            <a:endParaRPr b="0" lang="en-GB" sz="2400" spc="-1" strike="noStrike">
              <a:latin typeface="Arial"/>
            </a:endParaRPr>
          </a:p>
        </p:txBody>
      </p:sp>
      <p:sp>
        <p:nvSpPr>
          <p:cNvPr id="253" name="CustomShape 6"/>
          <p:cNvSpPr/>
          <p:nvPr/>
        </p:nvSpPr>
        <p:spPr>
          <a:xfrm>
            <a:off x="920520" y="3139920"/>
            <a:ext cx="10397160" cy="1066680"/>
          </a:xfrm>
          <a:prstGeom prst="rect">
            <a:avLst/>
          </a:prstGeom>
          <a:solidFill>
            <a:srgbClr val="b4e0f6"/>
          </a:solidFill>
          <a:ln w="12600">
            <a:solidFill>
              <a:srgbClr val="000000"/>
            </a:solidFill>
            <a:miter/>
          </a:ln>
          <a:effectLst>
            <a:outerShdw dist="107423" dir="2700000">
              <a:srgbClr val="a3a3a3"/>
            </a:outerShdw>
          </a:effectLst>
        </p:spPr>
        <p:style>
          <a:lnRef idx="0"/>
          <a:fillRef idx="0"/>
          <a:effectRef idx="0"/>
          <a:fontRef idx="minor"/>
        </p:style>
        <p:txBody>
          <a:bodyPr lIns="95400" rIns="95400" tIns="91440" bIns="50760" anchor="ctr"/>
          <a:p>
            <a:pPr>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sudo</a:t>
            </a: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chown root /usr/bin/passwd</a:t>
            </a:r>
            <a:endParaRPr b="0" lang="en-GB" sz="2000" spc="-1" strike="noStrike">
              <a:latin typeface="Arial"/>
            </a:endParaRPr>
          </a:p>
          <a:p>
            <a:pPr>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sudo</a:t>
            </a: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chgrp sys /usr/bin/passwd</a:t>
            </a:r>
            <a:endParaRPr b="0" lang="en-GB" sz="2000" spc="-1" strike="noStrike">
              <a:latin typeface="Arial"/>
            </a:endParaRPr>
          </a:p>
          <a:p>
            <a:pPr>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sudo</a:t>
            </a: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chown -R user12 /home/user12</a:t>
            </a:r>
            <a:endParaRPr b="0" lang="en-GB" sz="2000" spc="-1" strike="noStrike">
              <a:latin typeface="Arial"/>
            </a:endParaRPr>
          </a:p>
        </p:txBody>
      </p:sp>
      <p:sp>
        <p:nvSpPr>
          <p:cNvPr id="254" name="CustomShape 7"/>
          <p:cNvSpPr/>
          <p:nvPr/>
        </p:nvSpPr>
        <p:spPr>
          <a:xfrm>
            <a:off x="7725600" y="3808440"/>
            <a:ext cx="3554640" cy="376920"/>
          </a:xfrm>
          <a:prstGeom prst="rect">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95400" rIns="95400" tIns="36000" bIns="36000"/>
          <a:p>
            <a:pPr algn="ctr">
              <a:lnSpc>
                <a:spcPct val="110000"/>
              </a:lnSpc>
            </a:pPr>
            <a:r>
              <a:rPr b="0" i="1" lang="en-GB" sz="1800" spc="-1" strike="noStrike">
                <a:solidFill>
                  <a:srgbClr val="565759"/>
                </a:solidFill>
                <a:latin typeface="Quattrocento Sans"/>
                <a:ea typeface="Quattrocento Sans"/>
              </a:rPr>
              <a:t>recursive operation</a:t>
            </a:r>
            <a:endParaRPr b="0" lang="en-GB" sz="1800" spc="-1" strike="noStrike">
              <a:latin typeface="Arial"/>
            </a:endParaRPr>
          </a:p>
        </p:txBody>
      </p:sp>
      <p:sp>
        <p:nvSpPr>
          <p:cNvPr id="255" name="CustomShape 8"/>
          <p:cNvSpPr/>
          <p:nvPr/>
        </p:nvSpPr>
        <p:spPr>
          <a:xfrm>
            <a:off x="7725600" y="5877000"/>
            <a:ext cx="3559320" cy="376920"/>
          </a:xfrm>
          <a:prstGeom prst="rect">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95400" rIns="95400" tIns="36000" bIns="36000"/>
          <a:p>
            <a:pPr algn="ctr">
              <a:lnSpc>
                <a:spcPct val="110000"/>
              </a:lnSpc>
            </a:pPr>
            <a:r>
              <a:rPr b="0" i="1" lang="en-GB" sz="1600" spc="-1" strike="noStrike">
                <a:solidFill>
                  <a:srgbClr val="565759"/>
                </a:solidFill>
                <a:latin typeface="Quattrocento Sans"/>
                <a:ea typeface="Quattrocento Sans"/>
              </a:rPr>
              <a:t>both user and group changed</a:t>
            </a:r>
            <a:endParaRPr b="0" lang="en-GB" sz="1600" spc="-1" strike="noStrike">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414000" y="1544760"/>
            <a:ext cx="5579640" cy="4546440"/>
          </a:xfrm>
          <a:prstGeom prst="rect">
            <a:avLst/>
          </a:prstGeom>
          <a:noFill/>
          <a:ln>
            <a:noFill/>
          </a:ln>
        </p:spPr>
        <p:txBody>
          <a:bodyPr/>
          <a:p>
            <a:pPr marL="185760" indent="-185400">
              <a:lnSpc>
                <a:spcPct val="100000"/>
              </a:lnSpc>
              <a:buClr>
                <a:srgbClr val="008fd0"/>
              </a:buClr>
              <a:buFont typeface="Arial"/>
              <a:buChar char="›"/>
            </a:pPr>
            <a:r>
              <a:rPr b="0" lang="en-GB" sz="1800" spc="-1" strike="noStrike">
                <a:solidFill>
                  <a:srgbClr val="565759"/>
                </a:solidFill>
                <a:latin typeface="Arial"/>
                <a:ea typeface="Arial"/>
              </a:rPr>
              <a:t>Permission bits are not applied if user has </a:t>
            </a:r>
            <a:r>
              <a:rPr b="1" lang="en-GB" sz="1800" spc="-1" strike="noStrike">
                <a:solidFill>
                  <a:srgbClr val="0000c8"/>
                </a:solidFill>
                <a:latin typeface="Arial"/>
                <a:ea typeface="Arial"/>
              </a:rPr>
              <a:t>UID=0</a:t>
            </a: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a:p>
            <a:pPr marL="185760" indent="-185400">
              <a:lnSpc>
                <a:spcPct val="100000"/>
              </a:lnSpc>
              <a:spcBef>
                <a:spcPts val="2001"/>
              </a:spcBef>
              <a:buClr>
                <a:srgbClr val="008fd0"/>
              </a:buClr>
              <a:buFont typeface="Arial"/>
              <a:buChar char="›"/>
            </a:pPr>
            <a:r>
              <a:rPr b="0" lang="en-GB" sz="1800" spc="-1" strike="noStrike">
                <a:solidFill>
                  <a:srgbClr val="565759"/>
                </a:solidFill>
                <a:latin typeface="Arial"/>
                <a:ea typeface="Arial"/>
              </a:rPr>
              <a:t>File and directory access is controlled with permissions</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Every file and directory are subject to </a:t>
            </a:r>
            <a:r>
              <a:rPr b="1" lang="en-GB" sz="1800" spc="-1" strike="noStrike">
                <a:solidFill>
                  <a:srgbClr val="0000c8"/>
                </a:solidFill>
                <a:latin typeface="Arial"/>
                <a:ea typeface="Arial"/>
              </a:rPr>
              <a:t>r/w/x</a:t>
            </a:r>
            <a:r>
              <a:rPr b="0" lang="en-GB" sz="1800" spc="-1" strike="noStrike">
                <a:solidFill>
                  <a:srgbClr val="565759"/>
                </a:solidFill>
                <a:latin typeface="Arial"/>
                <a:ea typeface="Arial"/>
              </a:rPr>
              <a:t> permission set</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Access controlled through the </a:t>
            </a:r>
            <a:r>
              <a:rPr b="1" lang="en-GB" sz="1800" spc="-1" strike="noStrike">
                <a:solidFill>
                  <a:srgbClr val="0000c8"/>
                </a:solidFill>
                <a:latin typeface="Arial"/>
                <a:ea typeface="Arial"/>
              </a:rPr>
              <a:t>r/w/x</a:t>
            </a:r>
            <a:r>
              <a:rPr b="0" lang="en-GB" sz="1800" spc="-1" strike="noStrike">
                <a:solidFill>
                  <a:srgbClr val="565759"/>
                </a:solidFill>
                <a:latin typeface="Arial"/>
                <a:ea typeface="Arial"/>
              </a:rPr>
              <a:t> bits against </a:t>
            </a:r>
            <a:r>
              <a:rPr b="0" i="1" lang="en-GB" sz="1800" spc="-1" strike="noStrike">
                <a:solidFill>
                  <a:srgbClr val="565759"/>
                </a:solidFill>
                <a:latin typeface="Arial"/>
                <a:ea typeface="Arial"/>
              </a:rPr>
              <a:t>user</a:t>
            </a:r>
            <a:r>
              <a:rPr b="0" lang="en-GB" sz="1800" spc="-1" strike="noStrike">
                <a:solidFill>
                  <a:srgbClr val="565759"/>
                </a:solidFill>
                <a:latin typeface="Arial"/>
                <a:ea typeface="Arial"/>
              </a:rPr>
              <a:t> and </a:t>
            </a:r>
            <a:r>
              <a:rPr b="0" i="1" lang="en-GB" sz="1800" spc="-1" strike="noStrike">
                <a:solidFill>
                  <a:srgbClr val="565759"/>
                </a:solidFill>
                <a:latin typeface="Arial"/>
                <a:ea typeface="Arial"/>
              </a:rPr>
              <a:t>group </a:t>
            </a:r>
            <a:r>
              <a:rPr b="0" lang="en-GB" sz="1800" spc="-1" strike="noStrike">
                <a:solidFill>
                  <a:srgbClr val="565759"/>
                </a:solidFill>
                <a:latin typeface="Arial"/>
                <a:ea typeface="Arial"/>
              </a:rPr>
              <a:t>ownership</a:t>
            </a:r>
            <a:endParaRPr b="0" lang="en-GB" sz="1800" spc="-1" strike="noStrike">
              <a:solidFill>
                <a:srgbClr val="000000"/>
              </a:solidFill>
              <a:latin typeface="Arial"/>
            </a:endParaRPr>
          </a:p>
          <a:p>
            <a:pPr marL="622440" indent="-50400">
              <a:lnSpc>
                <a:spcPct val="100000"/>
              </a:lnSpc>
              <a:spcBef>
                <a:spcPts val="2001"/>
              </a:spcBef>
            </a:pPr>
            <a:endParaRPr b="0" lang="en-GB" sz="1800" spc="-1" strike="noStrike">
              <a:solidFill>
                <a:srgbClr val="000000"/>
              </a:solidFill>
              <a:latin typeface="Arial"/>
            </a:endParaRPr>
          </a:p>
        </p:txBody>
      </p:sp>
      <p:sp>
        <p:nvSpPr>
          <p:cNvPr id="257" name="TextShape 2"/>
          <p:cNvSpPr txBox="1"/>
          <p:nvPr/>
        </p:nvSpPr>
        <p:spPr>
          <a:xfrm>
            <a:off x="6206400" y="1544760"/>
            <a:ext cx="5579640" cy="4546440"/>
          </a:xfrm>
          <a:prstGeom prst="rect">
            <a:avLst/>
          </a:prstGeom>
          <a:noFill/>
          <a:ln>
            <a:noFill/>
          </a:ln>
        </p:spPr>
        <p:txBody>
          <a:bodyPr/>
          <a:p>
            <a:pPr marL="185760" indent="-185400">
              <a:lnSpc>
                <a:spcPct val="100000"/>
              </a:lnSpc>
              <a:buClr>
                <a:srgbClr val="008fd0"/>
              </a:buClr>
              <a:buFont typeface="Arial"/>
              <a:buChar char="›"/>
            </a:pPr>
            <a:r>
              <a:rPr b="0" lang="en-GB" sz="1800" spc="-1" strike="noStrike">
                <a:solidFill>
                  <a:srgbClr val="565759"/>
                </a:solidFill>
                <a:latin typeface="Arial"/>
                <a:ea typeface="Arial"/>
              </a:rPr>
              <a:t>Use </a:t>
            </a:r>
            <a:r>
              <a:rPr b="1" lang="en-GB" sz="1800" spc="-1" strike="noStrike">
                <a:solidFill>
                  <a:srgbClr val="0000c8"/>
                </a:solidFill>
                <a:latin typeface="Arial"/>
                <a:ea typeface="Arial"/>
              </a:rPr>
              <a:t>chmod</a:t>
            </a:r>
            <a:r>
              <a:rPr b="0" lang="en-GB" sz="1800" spc="-1" strike="noStrike">
                <a:solidFill>
                  <a:srgbClr val="565759"/>
                </a:solidFill>
                <a:latin typeface="Arial"/>
                <a:ea typeface="Arial"/>
              </a:rPr>
              <a:t>, </a:t>
            </a:r>
            <a:r>
              <a:rPr b="1" lang="en-GB" sz="1800" spc="-1" strike="noStrike">
                <a:solidFill>
                  <a:srgbClr val="0000c8"/>
                </a:solidFill>
                <a:latin typeface="Arial"/>
                <a:ea typeface="Arial"/>
              </a:rPr>
              <a:t>chown</a:t>
            </a:r>
            <a:r>
              <a:rPr b="0" lang="en-GB" sz="1800" spc="-1" strike="noStrike">
                <a:solidFill>
                  <a:srgbClr val="565759"/>
                </a:solidFill>
                <a:latin typeface="Arial"/>
                <a:ea typeface="Arial"/>
              </a:rPr>
              <a:t> and </a:t>
            </a:r>
            <a:r>
              <a:rPr b="1" lang="en-GB" sz="1800" spc="-1" strike="noStrike">
                <a:solidFill>
                  <a:srgbClr val="0000c8"/>
                </a:solidFill>
                <a:latin typeface="Arial"/>
                <a:ea typeface="Arial"/>
              </a:rPr>
              <a:t>chgrp</a:t>
            </a:r>
            <a:r>
              <a:rPr b="0" lang="en-GB" sz="1800" spc="-1" strike="noStrike">
                <a:solidFill>
                  <a:srgbClr val="565759"/>
                </a:solidFill>
                <a:latin typeface="Arial"/>
                <a:ea typeface="Arial"/>
              </a:rPr>
              <a:t> to manipulate access attributes</a:t>
            </a: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a:p>
            <a:pPr marL="185760" indent="-185400">
              <a:lnSpc>
                <a:spcPct val="100000"/>
              </a:lnSpc>
              <a:spcBef>
                <a:spcPts val="2001"/>
              </a:spcBef>
              <a:buClr>
                <a:srgbClr val="008fd0"/>
              </a:buClr>
              <a:buFont typeface="Arial"/>
              <a:buChar char="›"/>
            </a:pPr>
            <a:r>
              <a:rPr b="0" lang="en-GB" sz="1800" spc="-1" strike="noStrike">
                <a:solidFill>
                  <a:srgbClr val="565759"/>
                </a:solidFill>
                <a:latin typeface="Arial"/>
                <a:ea typeface="Arial"/>
              </a:rPr>
              <a:t>You do not need permissions to a file in order to remove it</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Instead, you need </a:t>
            </a:r>
            <a:r>
              <a:rPr b="0" i="1" lang="en-GB" sz="1800" spc="-1" strike="noStrike">
                <a:solidFill>
                  <a:srgbClr val="565759"/>
                </a:solidFill>
                <a:latin typeface="Arial"/>
                <a:ea typeface="Arial"/>
              </a:rPr>
              <a:t>access</a:t>
            </a:r>
            <a:r>
              <a:rPr b="0" lang="en-GB" sz="1800" spc="-1" strike="noStrike">
                <a:solidFill>
                  <a:srgbClr val="565759"/>
                </a:solidFill>
                <a:latin typeface="Arial"/>
                <a:ea typeface="Arial"/>
              </a:rPr>
              <a:t> and </a:t>
            </a:r>
            <a:r>
              <a:rPr b="0" i="1" lang="en-GB" sz="1800" spc="-1" strike="noStrike">
                <a:solidFill>
                  <a:srgbClr val="565759"/>
                </a:solidFill>
                <a:latin typeface="Arial"/>
                <a:ea typeface="Arial"/>
              </a:rPr>
              <a:t>write</a:t>
            </a:r>
            <a:r>
              <a:rPr b="0" lang="en-GB" sz="1800" spc="-1" strike="noStrike">
                <a:solidFill>
                  <a:srgbClr val="565759"/>
                </a:solidFill>
                <a:latin typeface="Arial"/>
                <a:ea typeface="Arial"/>
              </a:rPr>
              <a:t> permission on the holding directory</a:t>
            </a: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p:txBody>
      </p:sp>
      <p:sp>
        <p:nvSpPr>
          <p:cNvPr id="258" name="TextShape 3"/>
          <p:cNvSpPr txBox="1"/>
          <p:nvPr/>
        </p:nvSpPr>
        <p:spPr>
          <a:xfrm>
            <a:off x="414000" y="124920"/>
            <a:ext cx="9125640" cy="1153080"/>
          </a:xfrm>
          <a:prstGeom prst="rect">
            <a:avLst/>
          </a:prstGeom>
          <a:noFill/>
          <a:ln>
            <a:noFill/>
          </a:ln>
        </p:spPr>
        <p:txBody>
          <a:bodyPr anchor="b"/>
          <a:p>
            <a:pPr>
              <a:lnSpc>
                <a:spcPct val="100000"/>
              </a:lnSpc>
            </a:pPr>
            <a:r>
              <a:rPr b="0" lang="en-GB" sz="3600" spc="-1" strike="noStrike">
                <a:solidFill>
                  <a:srgbClr val="0d3d59"/>
                </a:solidFill>
                <a:latin typeface="Arial"/>
                <a:ea typeface="Arial"/>
              </a:rPr>
              <a:t>Summary</a:t>
            </a:r>
            <a:endParaRPr b="0" lang="en-GB" sz="3600" spc="-1" strike="noStrike">
              <a:solidFill>
                <a:srgbClr val="000000"/>
              </a:solidFill>
              <a:latin typeface="Arial"/>
            </a:endParaRPr>
          </a:p>
        </p:txBody>
      </p:sp>
      <p:pic>
        <p:nvPicPr>
          <p:cNvPr id="259" name="Google Shape;239;p23" descr=""/>
          <p:cNvPicPr/>
          <p:nvPr/>
        </p:nvPicPr>
        <p:blipFill>
          <a:blip r:embed="rId1"/>
          <a:stretch/>
        </p:blipFill>
        <p:spPr>
          <a:xfrm>
            <a:off x="10750680" y="5020920"/>
            <a:ext cx="1256760" cy="105408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414000" y="1544760"/>
            <a:ext cx="11404440" cy="4546440"/>
          </a:xfrm>
          <a:prstGeom prst="rect">
            <a:avLst/>
          </a:prstGeom>
          <a:noFill/>
          <a:ln>
            <a:noFill/>
          </a:ln>
        </p:spPr>
        <p:txBody>
          <a:bodyPr/>
          <a:p>
            <a:endParaRPr b="0" lang="en-GB" sz="1400" spc="-1" strike="noStrike">
              <a:solidFill>
                <a:srgbClr val="000000"/>
              </a:solidFill>
              <a:latin typeface="Arial"/>
            </a:endParaRPr>
          </a:p>
        </p:txBody>
      </p:sp>
      <p:sp>
        <p:nvSpPr>
          <p:cNvPr id="261" name="TextShape 2"/>
          <p:cNvSpPr txBox="1"/>
          <p:nvPr/>
        </p:nvSpPr>
        <p:spPr>
          <a:xfrm>
            <a:off x="414000" y="124920"/>
            <a:ext cx="9125640" cy="1153080"/>
          </a:xfrm>
          <a:prstGeom prst="rect">
            <a:avLst/>
          </a:prstGeom>
          <a:noFill/>
          <a:ln>
            <a:noFill/>
          </a:ln>
        </p:spPr>
        <p:txBody>
          <a:bodyPr anchor="b"/>
          <a:p>
            <a:pPr>
              <a:lnSpc>
                <a:spcPct val="100000"/>
              </a:lnSpc>
            </a:pPr>
            <a:r>
              <a:rPr b="0" lang="en-GB" sz="3600" spc="-1" strike="noStrike">
                <a:solidFill>
                  <a:srgbClr val="0d3d59"/>
                </a:solidFill>
                <a:latin typeface="Arial"/>
                <a:ea typeface="Arial"/>
              </a:rPr>
              <a:t>Glossary</a:t>
            </a:r>
            <a:endParaRPr b="0" lang="en-GB" sz="3600" spc="-1" strike="noStrike">
              <a:solidFill>
                <a:srgbClr val="000000"/>
              </a:solidFill>
              <a:latin typeface="Arial"/>
            </a:endParaRPr>
          </a:p>
        </p:txBody>
      </p:sp>
      <p:graphicFrame>
        <p:nvGraphicFramePr>
          <p:cNvPr id="262" name="Table 3"/>
          <p:cNvGraphicFramePr/>
          <p:nvPr/>
        </p:nvGraphicFramePr>
        <p:xfrm>
          <a:off x="430200" y="1441800"/>
          <a:ext cx="10887120" cy="4764960"/>
        </p:xfrm>
        <a:graphic>
          <a:graphicData uri="http://schemas.openxmlformats.org/drawingml/2006/table">
            <a:tbl>
              <a:tblPr/>
              <a:tblGrid>
                <a:gridCol w="2359080"/>
                <a:gridCol w="8528400"/>
              </a:tblGrid>
              <a:tr h="398880">
                <a:tc>
                  <a:txBody>
                    <a:bodyPr lIns="121680" rIns="121680"/>
                    <a:p>
                      <a:pPr>
                        <a:lnSpc>
                          <a:spcPct val="120000"/>
                        </a:lnSpc>
                      </a:pPr>
                      <a:r>
                        <a:rPr b="1" lang="en-GB" sz="1800" spc="-1" strike="noStrike">
                          <a:solidFill>
                            <a:srgbClr val="134183"/>
                          </a:solidFill>
                          <a:latin typeface="Arial"/>
                          <a:ea typeface="Arial"/>
                        </a:rPr>
                        <a:t>entity</a:t>
                      </a:r>
                      <a:endParaRPr b="0" lang="en-GB" sz="1800" spc="-1" strike="noStrike">
                        <a:latin typeface="Arial"/>
                      </a:endParaRPr>
                    </a:p>
                  </a:txBody>
                  <a:tcPr marL="121680" marR="121680">
                    <a:lnL w="28080">
                      <a:solidFill>
                        <a:srgbClr val="565759"/>
                      </a:solidFill>
                    </a:lnL>
                    <a:lnR w="12240">
                      <a:solidFill>
                        <a:srgbClr val="565759"/>
                      </a:solidFill>
                    </a:lnR>
                    <a:lnT w="28080">
                      <a:solidFill>
                        <a:srgbClr val="565759"/>
                      </a:solidFill>
                    </a:lnT>
                    <a:lnB w="12240">
                      <a:solidFill>
                        <a:srgbClr val="565759"/>
                      </a:solidFill>
                    </a:lnB>
                    <a:solidFill>
                      <a:srgbClr val="ced5ea"/>
                    </a:solidFill>
                  </a:tcPr>
                </a:tc>
                <a:tc>
                  <a:txBody>
                    <a:bodyPr lIns="121680" rIns="121680"/>
                    <a:p>
                      <a:pPr>
                        <a:lnSpc>
                          <a:spcPct val="120000"/>
                        </a:lnSpc>
                      </a:pPr>
                      <a:r>
                        <a:rPr b="1" lang="en-GB" sz="1800" spc="-1" strike="noStrike">
                          <a:solidFill>
                            <a:srgbClr val="134183"/>
                          </a:solidFill>
                          <a:latin typeface="Arial"/>
                          <a:ea typeface="Arial"/>
                        </a:rPr>
                        <a:t>meaning</a:t>
                      </a:r>
                      <a:endParaRPr b="0" lang="en-GB" sz="1800" spc="-1" strike="noStrike">
                        <a:latin typeface="Arial"/>
                      </a:endParaRPr>
                    </a:p>
                  </a:txBody>
                  <a:tcPr marL="121680" marR="121680">
                    <a:lnL w="12240">
                      <a:solidFill>
                        <a:srgbClr val="565759"/>
                      </a:solidFill>
                    </a:lnL>
                    <a:lnR w="12240">
                      <a:solidFill>
                        <a:srgbClr val="565759"/>
                      </a:solidFill>
                    </a:lnR>
                    <a:lnT w="28080">
                      <a:solidFill>
                        <a:srgbClr val="565759"/>
                      </a:solidFill>
                    </a:lnT>
                    <a:lnB w="12240">
                      <a:solidFill>
                        <a:srgbClr val="565759"/>
                      </a:solidFill>
                    </a:lnB>
                    <a:solidFill>
                      <a:srgbClr val="ced5ea"/>
                    </a:solidFill>
                  </a:tcPr>
                </a:tc>
              </a:tr>
              <a:tr h="331560">
                <a:tc>
                  <a:txBody>
                    <a:bodyPr lIns="121680" rIns="121680"/>
                    <a:p>
                      <a:pPr>
                        <a:lnSpc>
                          <a:spcPct val="120000"/>
                        </a:lnSpc>
                      </a:pPr>
                      <a:r>
                        <a:rPr b="1" lang="en-GB" sz="1400" spc="-1" strike="noStrike">
                          <a:solidFill>
                            <a:srgbClr val="134183"/>
                          </a:solidFill>
                          <a:latin typeface="Arial"/>
                          <a:ea typeface="Arial"/>
                        </a:rPr>
                        <a:t>directory</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1224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a formatted file, with file names and their i-node numbers</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12240">
                      <a:solidFill>
                        <a:srgbClr val="565759"/>
                      </a:solidFill>
                    </a:lnB>
                    <a:noFill/>
                  </a:tcPr>
                </a:tc>
              </a:tr>
              <a:tr h="331560">
                <a:tc>
                  <a:txBody>
                    <a:bodyPr lIns="121680" rIns="121680"/>
                    <a:p>
                      <a:pPr>
                        <a:lnSpc>
                          <a:spcPct val="120000"/>
                        </a:lnSpc>
                      </a:pPr>
                      <a:r>
                        <a:rPr b="1" lang="en-GB" sz="1400" spc="-1" strike="noStrike">
                          <a:solidFill>
                            <a:srgbClr val="134183"/>
                          </a:solidFill>
                          <a:latin typeface="Arial"/>
                          <a:ea typeface="Arial"/>
                        </a:rPr>
                        <a:t>filesystem</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1224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collection of files (in a hierarchical structure) on a disk partition</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12240">
                      <a:solidFill>
                        <a:srgbClr val="565759"/>
                      </a:solidFill>
                    </a:lnB>
                    <a:noFill/>
                  </a:tcPr>
                </a:tc>
              </a:tr>
              <a:tr h="331560">
                <a:tc>
                  <a:txBody>
                    <a:bodyPr lIns="121680" rIns="121680"/>
                    <a:p>
                      <a:pPr>
                        <a:lnSpc>
                          <a:spcPct val="120000"/>
                        </a:lnSpc>
                      </a:pPr>
                      <a:r>
                        <a:rPr b="1" lang="en-GB" sz="1400" spc="-1" strike="noStrike">
                          <a:solidFill>
                            <a:srgbClr val="134183"/>
                          </a:solidFill>
                          <a:latin typeface="Arial"/>
                          <a:ea typeface="Arial"/>
                        </a:rPr>
                        <a:t>du(1)</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1224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display disk space used by files and directories</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12240">
                      <a:solidFill>
                        <a:srgbClr val="565759"/>
                      </a:solidFill>
                    </a:lnB>
                    <a:noFill/>
                  </a:tcPr>
                </a:tc>
              </a:tr>
              <a:tr h="331560">
                <a:tc>
                  <a:txBody>
                    <a:bodyPr lIns="121680" rIns="121680"/>
                    <a:p>
                      <a:pPr>
                        <a:lnSpc>
                          <a:spcPct val="120000"/>
                        </a:lnSpc>
                      </a:pPr>
                      <a:r>
                        <a:rPr b="1" lang="en-GB" sz="1400" spc="-1" strike="noStrike">
                          <a:solidFill>
                            <a:srgbClr val="134183"/>
                          </a:solidFill>
                          <a:latin typeface="Arial"/>
                          <a:ea typeface="Arial"/>
                        </a:rPr>
                        <a:t>df(1)</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1224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display filesystem utilisation</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12240">
                      <a:solidFill>
                        <a:srgbClr val="565759"/>
                      </a:solidFill>
                    </a:lnB>
                    <a:noFill/>
                  </a:tcPr>
                </a:tc>
              </a:tr>
              <a:tr h="331560">
                <a:tc>
                  <a:txBody>
                    <a:bodyPr lIns="121680" rIns="121680"/>
                    <a:p>
                      <a:pPr>
                        <a:lnSpc>
                          <a:spcPct val="120000"/>
                        </a:lnSpc>
                      </a:pPr>
                      <a:r>
                        <a:rPr b="1" lang="en-GB" sz="1400" spc="-1" strike="noStrike">
                          <a:solidFill>
                            <a:srgbClr val="134183"/>
                          </a:solidFill>
                          <a:latin typeface="Arial"/>
                          <a:ea typeface="Arial"/>
                        </a:rPr>
                        <a:t>umask</a:t>
                      </a:r>
                      <a:r>
                        <a:rPr b="0" lang="en-GB" sz="1400" spc="-1" strike="noStrike">
                          <a:solidFill>
                            <a:srgbClr val="134183"/>
                          </a:solidFill>
                          <a:latin typeface="Arial"/>
                          <a:ea typeface="Arial"/>
                        </a:rPr>
                        <a:t> (builtin</a:t>
                      </a:r>
                      <a:r>
                        <a:rPr b="1" lang="en-GB" sz="1400" spc="-1" strike="noStrike">
                          <a:solidFill>
                            <a:srgbClr val="134183"/>
                          </a:solidFill>
                          <a:latin typeface="Arial"/>
                          <a:ea typeface="Arial"/>
                        </a:rPr>
                        <a:t>)</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1224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user file-creation mask for new files or directories</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12240">
                      <a:solidFill>
                        <a:srgbClr val="565759"/>
                      </a:solidFill>
                    </a:lnB>
                    <a:noFill/>
                  </a:tcPr>
                </a:tc>
              </a:tr>
              <a:tr h="571320">
                <a:tc>
                  <a:txBody>
                    <a:bodyPr lIns="121680" rIns="121680"/>
                    <a:p>
                      <a:pPr>
                        <a:lnSpc>
                          <a:spcPct val="120000"/>
                        </a:lnSpc>
                      </a:pPr>
                      <a:r>
                        <a:rPr b="1" lang="en-GB" sz="1400" spc="-1" strike="noStrike">
                          <a:solidFill>
                            <a:srgbClr val="134183"/>
                          </a:solidFill>
                          <a:latin typeface="Arial"/>
                          <a:ea typeface="Arial"/>
                        </a:rPr>
                        <a:t>access mode bits</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1224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files: read (</a:t>
                      </a:r>
                      <a:r>
                        <a:rPr b="1" lang="en-GB" sz="1400" spc="-1" strike="noStrike">
                          <a:solidFill>
                            <a:srgbClr val="134183"/>
                          </a:solidFill>
                          <a:latin typeface="Arial"/>
                          <a:ea typeface="Arial"/>
                        </a:rPr>
                        <a:t>r</a:t>
                      </a:r>
                      <a:r>
                        <a:rPr b="0" lang="en-GB" sz="1400" spc="-1" strike="noStrike">
                          <a:solidFill>
                            <a:srgbClr val="134183"/>
                          </a:solidFill>
                          <a:latin typeface="Arial"/>
                          <a:ea typeface="Arial"/>
                        </a:rPr>
                        <a:t>), write (</a:t>
                      </a:r>
                      <a:r>
                        <a:rPr b="1" lang="en-GB" sz="1400" spc="-1" strike="noStrike">
                          <a:solidFill>
                            <a:srgbClr val="134183"/>
                          </a:solidFill>
                          <a:latin typeface="Arial"/>
                          <a:ea typeface="Arial"/>
                        </a:rPr>
                        <a:t>w</a:t>
                      </a:r>
                      <a:r>
                        <a:rPr b="0" lang="en-GB" sz="1400" spc="-1" strike="noStrike">
                          <a:solidFill>
                            <a:srgbClr val="134183"/>
                          </a:solidFill>
                          <a:latin typeface="Arial"/>
                          <a:ea typeface="Arial"/>
                        </a:rPr>
                        <a:t>), execute (</a:t>
                      </a:r>
                      <a:r>
                        <a:rPr b="1" lang="en-GB" sz="1400" spc="-1" strike="noStrike">
                          <a:solidFill>
                            <a:srgbClr val="134183"/>
                          </a:solidFill>
                          <a:latin typeface="Arial"/>
                          <a:ea typeface="Arial"/>
                        </a:rPr>
                        <a:t>x</a:t>
                      </a:r>
                      <a:r>
                        <a:rPr b="0" lang="en-GB" sz="1400" spc="-1" strike="noStrike">
                          <a:solidFill>
                            <a:srgbClr val="134183"/>
                          </a:solidFill>
                          <a:latin typeface="Arial"/>
                          <a:ea typeface="Arial"/>
                        </a:rPr>
                        <a:t>)</a:t>
                      </a:r>
                      <a:br/>
                      <a:r>
                        <a:rPr b="0" lang="en-GB" sz="1400" spc="-1" strike="noStrike">
                          <a:solidFill>
                            <a:srgbClr val="134183"/>
                          </a:solidFill>
                          <a:latin typeface="Arial"/>
                          <a:ea typeface="Arial"/>
                        </a:rPr>
                        <a:t>directories: list content (</a:t>
                      </a:r>
                      <a:r>
                        <a:rPr b="1" lang="en-GB" sz="1400" spc="-1" strike="noStrike">
                          <a:solidFill>
                            <a:srgbClr val="134183"/>
                          </a:solidFill>
                          <a:latin typeface="Arial"/>
                          <a:ea typeface="Arial"/>
                        </a:rPr>
                        <a:t>r</a:t>
                      </a:r>
                      <a:r>
                        <a:rPr b="0" lang="en-GB" sz="1400" spc="-1" strike="noStrike">
                          <a:solidFill>
                            <a:srgbClr val="134183"/>
                          </a:solidFill>
                          <a:latin typeface="Arial"/>
                          <a:ea typeface="Arial"/>
                        </a:rPr>
                        <a:t>), add, remove files (</a:t>
                      </a:r>
                      <a:r>
                        <a:rPr b="1" lang="en-GB" sz="1400" spc="-1" strike="noStrike">
                          <a:solidFill>
                            <a:srgbClr val="134183"/>
                          </a:solidFill>
                          <a:latin typeface="Arial"/>
                          <a:ea typeface="Arial"/>
                        </a:rPr>
                        <a:t>w</a:t>
                      </a:r>
                      <a:r>
                        <a:rPr b="0" lang="en-GB" sz="1400" spc="-1" strike="noStrike">
                          <a:solidFill>
                            <a:srgbClr val="134183"/>
                          </a:solidFill>
                          <a:latin typeface="Arial"/>
                          <a:ea typeface="Arial"/>
                        </a:rPr>
                        <a:t>), cd into (</a:t>
                      </a:r>
                      <a:r>
                        <a:rPr b="1" lang="en-GB" sz="1400" spc="-1" strike="noStrike">
                          <a:solidFill>
                            <a:srgbClr val="134183"/>
                          </a:solidFill>
                          <a:latin typeface="Arial"/>
                          <a:ea typeface="Arial"/>
                        </a:rPr>
                        <a:t>x</a:t>
                      </a:r>
                      <a:r>
                        <a:rPr b="0" lang="en-GB" sz="1400" spc="-1" strike="noStrike">
                          <a:solidFill>
                            <a:srgbClr val="134183"/>
                          </a:solidFill>
                          <a:latin typeface="Arial"/>
                          <a:ea typeface="Arial"/>
                        </a:rPr>
                        <a:t>)</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12240">
                      <a:solidFill>
                        <a:srgbClr val="565759"/>
                      </a:solidFill>
                    </a:lnB>
                    <a:noFill/>
                  </a:tcPr>
                </a:tc>
              </a:tr>
              <a:tr h="811080">
                <a:tc>
                  <a:txBody>
                    <a:bodyPr lIns="121680" rIns="121680"/>
                    <a:p>
                      <a:pPr>
                        <a:lnSpc>
                          <a:spcPct val="120000"/>
                        </a:lnSpc>
                      </a:pPr>
                      <a:r>
                        <a:rPr b="1" lang="en-GB" sz="1400" spc="-1" strike="noStrike">
                          <a:solidFill>
                            <a:srgbClr val="134183"/>
                          </a:solidFill>
                          <a:latin typeface="Arial"/>
                          <a:ea typeface="Arial"/>
                        </a:rPr>
                        <a:t>'special' mode bits</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1224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set effective user ID on execution: </a:t>
                      </a:r>
                      <a:r>
                        <a:rPr b="1" lang="en-GB" sz="1400" spc="-1" strike="noStrike">
                          <a:solidFill>
                            <a:srgbClr val="134183"/>
                          </a:solidFill>
                          <a:latin typeface="Arial"/>
                          <a:ea typeface="Arial"/>
                        </a:rPr>
                        <a:t>SUID</a:t>
                      </a:r>
                      <a:r>
                        <a:rPr b="0" lang="en-GB" sz="1400" spc="-1" strike="noStrike">
                          <a:solidFill>
                            <a:srgbClr val="134183"/>
                          </a:solidFill>
                          <a:latin typeface="Arial"/>
                          <a:ea typeface="Arial"/>
                        </a:rPr>
                        <a:t> (</a:t>
                      </a:r>
                      <a:r>
                        <a:rPr b="1" lang="en-GB" sz="1400" spc="-1" strike="noStrike">
                          <a:solidFill>
                            <a:srgbClr val="134183"/>
                          </a:solidFill>
                          <a:latin typeface="Arial"/>
                          <a:ea typeface="Arial"/>
                        </a:rPr>
                        <a:t>4</a:t>
                      </a:r>
                      <a:r>
                        <a:rPr b="0" lang="en-GB" sz="1400" spc="-1" strike="noStrike">
                          <a:solidFill>
                            <a:srgbClr val="134183"/>
                          </a:solidFill>
                          <a:latin typeface="Arial"/>
                          <a:ea typeface="Arial"/>
                        </a:rPr>
                        <a:t>000)</a:t>
                      </a:r>
                      <a:br/>
                      <a:r>
                        <a:rPr b="0" lang="en-GB" sz="1400" spc="-1" strike="noStrike">
                          <a:solidFill>
                            <a:srgbClr val="134183"/>
                          </a:solidFill>
                          <a:latin typeface="Arial"/>
                          <a:ea typeface="Arial"/>
                        </a:rPr>
                        <a:t>set effective group ID on execution: </a:t>
                      </a:r>
                      <a:r>
                        <a:rPr b="1" lang="en-GB" sz="1400" spc="-1" strike="noStrike">
                          <a:solidFill>
                            <a:srgbClr val="134183"/>
                          </a:solidFill>
                          <a:latin typeface="Arial"/>
                          <a:ea typeface="Arial"/>
                        </a:rPr>
                        <a:t>SGID</a:t>
                      </a:r>
                      <a:r>
                        <a:rPr b="0" lang="en-GB" sz="1400" spc="-1" strike="noStrike">
                          <a:solidFill>
                            <a:srgbClr val="134183"/>
                          </a:solidFill>
                          <a:latin typeface="Arial"/>
                          <a:ea typeface="Arial"/>
                        </a:rPr>
                        <a:t> (</a:t>
                      </a:r>
                      <a:r>
                        <a:rPr b="1" lang="en-GB" sz="1400" spc="-1" strike="noStrike">
                          <a:solidFill>
                            <a:srgbClr val="134183"/>
                          </a:solidFill>
                          <a:latin typeface="Arial"/>
                          <a:ea typeface="Arial"/>
                        </a:rPr>
                        <a:t>2</a:t>
                      </a:r>
                      <a:r>
                        <a:rPr b="0" lang="en-GB" sz="1400" spc="-1" strike="noStrike">
                          <a:solidFill>
                            <a:srgbClr val="134183"/>
                          </a:solidFill>
                          <a:latin typeface="Arial"/>
                          <a:ea typeface="Arial"/>
                        </a:rPr>
                        <a:t>000)</a:t>
                      </a:r>
                      <a:br/>
                      <a:r>
                        <a:rPr b="0" lang="en-GB" sz="1400" spc="-1" strike="noStrike">
                          <a:solidFill>
                            <a:srgbClr val="134183"/>
                          </a:solidFill>
                          <a:latin typeface="Arial"/>
                          <a:ea typeface="Arial"/>
                        </a:rPr>
                        <a:t>force removal of files by user-owner only: 'sticky bit' (</a:t>
                      </a:r>
                      <a:r>
                        <a:rPr b="1" lang="en-GB" sz="1400" spc="-1" strike="noStrike">
                          <a:solidFill>
                            <a:srgbClr val="134183"/>
                          </a:solidFill>
                          <a:latin typeface="Arial"/>
                          <a:ea typeface="Arial"/>
                        </a:rPr>
                        <a:t>1</a:t>
                      </a:r>
                      <a:r>
                        <a:rPr b="0" lang="en-GB" sz="1400" spc="-1" strike="noStrike">
                          <a:solidFill>
                            <a:srgbClr val="134183"/>
                          </a:solidFill>
                          <a:latin typeface="Arial"/>
                          <a:ea typeface="Arial"/>
                        </a:rPr>
                        <a:t>000)</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12240">
                      <a:solidFill>
                        <a:srgbClr val="565759"/>
                      </a:solidFill>
                    </a:lnB>
                    <a:noFill/>
                  </a:tcPr>
                </a:tc>
              </a:tr>
              <a:tr h="331560">
                <a:tc>
                  <a:txBody>
                    <a:bodyPr lIns="121680" rIns="121680"/>
                    <a:p>
                      <a:pPr>
                        <a:lnSpc>
                          <a:spcPct val="120000"/>
                        </a:lnSpc>
                      </a:pPr>
                      <a:r>
                        <a:rPr b="1" lang="en-GB" sz="1400" spc="-1" strike="noStrike">
                          <a:solidFill>
                            <a:srgbClr val="134183"/>
                          </a:solidFill>
                          <a:latin typeface="Arial"/>
                          <a:ea typeface="Arial"/>
                        </a:rPr>
                        <a:t>file owners</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1224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user (</a:t>
                      </a:r>
                      <a:r>
                        <a:rPr b="1" lang="en-GB" sz="1400" spc="-1" strike="noStrike">
                          <a:solidFill>
                            <a:srgbClr val="134183"/>
                          </a:solidFill>
                          <a:latin typeface="Arial"/>
                          <a:ea typeface="Arial"/>
                        </a:rPr>
                        <a:t>u</a:t>
                      </a:r>
                      <a:r>
                        <a:rPr b="0" lang="en-GB" sz="1400" spc="-1" strike="noStrike">
                          <a:solidFill>
                            <a:srgbClr val="134183"/>
                          </a:solidFill>
                          <a:latin typeface="Arial"/>
                          <a:ea typeface="Arial"/>
                        </a:rPr>
                        <a:t>), group (</a:t>
                      </a:r>
                      <a:r>
                        <a:rPr b="1" lang="en-GB" sz="1400" spc="-1" strike="noStrike">
                          <a:solidFill>
                            <a:srgbClr val="134183"/>
                          </a:solidFill>
                          <a:latin typeface="Arial"/>
                          <a:ea typeface="Arial"/>
                        </a:rPr>
                        <a:t>g</a:t>
                      </a:r>
                      <a:r>
                        <a:rPr b="0" lang="en-GB" sz="1400" spc="-1" strike="noStrike">
                          <a:solidFill>
                            <a:srgbClr val="134183"/>
                          </a:solidFill>
                          <a:latin typeface="Arial"/>
                          <a:ea typeface="Arial"/>
                        </a:rPr>
                        <a:t>), others (</a:t>
                      </a:r>
                      <a:r>
                        <a:rPr b="1" lang="en-GB" sz="1400" spc="-1" strike="noStrike">
                          <a:solidFill>
                            <a:srgbClr val="134183"/>
                          </a:solidFill>
                          <a:latin typeface="Arial"/>
                          <a:ea typeface="Arial"/>
                        </a:rPr>
                        <a:t>o</a:t>
                      </a:r>
                      <a:r>
                        <a:rPr b="0" lang="en-GB" sz="1400" spc="-1" strike="noStrike">
                          <a:solidFill>
                            <a:srgbClr val="134183"/>
                          </a:solidFill>
                          <a:latin typeface="Arial"/>
                          <a:ea typeface="Arial"/>
                        </a:rPr>
                        <a:t>)</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12240">
                      <a:solidFill>
                        <a:srgbClr val="565759"/>
                      </a:solidFill>
                    </a:lnB>
                    <a:noFill/>
                  </a:tcPr>
                </a:tc>
              </a:tr>
              <a:tr h="331560">
                <a:tc>
                  <a:txBody>
                    <a:bodyPr lIns="121680" rIns="121680"/>
                    <a:p>
                      <a:pPr>
                        <a:lnSpc>
                          <a:spcPct val="120000"/>
                        </a:lnSpc>
                      </a:pPr>
                      <a:r>
                        <a:rPr b="1" lang="en-GB" sz="1400" spc="-1" strike="noStrike">
                          <a:solidFill>
                            <a:srgbClr val="134183"/>
                          </a:solidFill>
                          <a:latin typeface="Arial"/>
                          <a:ea typeface="Arial"/>
                        </a:rPr>
                        <a:t>chmod(1)</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1224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change permission mode bits of a file</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12240">
                      <a:solidFill>
                        <a:srgbClr val="565759"/>
                      </a:solidFill>
                    </a:lnB>
                    <a:noFill/>
                  </a:tcPr>
                </a:tc>
              </a:tr>
              <a:tr h="331560">
                <a:tc>
                  <a:txBody>
                    <a:bodyPr lIns="121680" rIns="121680"/>
                    <a:p>
                      <a:pPr>
                        <a:lnSpc>
                          <a:spcPct val="120000"/>
                        </a:lnSpc>
                      </a:pPr>
                      <a:r>
                        <a:rPr b="1" lang="en-GB" sz="1400" spc="-1" strike="noStrike">
                          <a:solidFill>
                            <a:srgbClr val="134183"/>
                          </a:solidFill>
                          <a:latin typeface="Arial"/>
                          <a:ea typeface="Arial"/>
                        </a:rPr>
                        <a:t>chown(1)</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1224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change user (and/or group) ownership of a file</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12240">
                      <a:solidFill>
                        <a:srgbClr val="565759"/>
                      </a:solidFill>
                    </a:lnB>
                    <a:noFill/>
                  </a:tcPr>
                </a:tc>
              </a:tr>
              <a:tr h="331560">
                <a:tc>
                  <a:txBody>
                    <a:bodyPr lIns="121680" rIns="121680"/>
                    <a:p>
                      <a:pPr>
                        <a:lnSpc>
                          <a:spcPct val="120000"/>
                        </a:lnSpc>
                      </a:pPr>
                      <a:r>
                        <a:rPr b="1" lang="en-GB" sz="1400" spc="-1" strike="noStrike">
                          <a:solidFill>
                            <a:srgbClr val="134183"/>
                          </a:solidFill>
                          <a:latin typeface="Arial"/>
                          <a:ea typeface="Arial"/>
                        </a:rPr>
                        <a:t>chgrp(1)</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2808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change group ownership of a file</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28080">
                      <a:solidFill>
                        <a:srgbClr val="565759"/>
                      </a:solidFill>
                    </a:lnB>
                    <a:noFill/>
                  </a:tcPr>
                </a:tc>
              </a:tr>
            </a:tbl>
          </a:graphicData>
        </a:graphic>
      </p:graphicFrame>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914400" y="987840"/>
            <a:ext cx="10364040" cy="1821240"/>
          </a:xfrm>
          <a:prstGeom prst="rect">
            <a:avLst/>
          </a:prstGeom>
          <a:noFill/>
          <a:ln>
            <a:noFill/>
          </a:ln>
        </p:spPr>
        <p:txBody>
          <a:bodyPr anchor="b"/>
          <a:p>
            <a:pPr algn="ctr">
              <a:lnSpc>
                <a:spcPct val="100000"/>
              </a:lnSpc>
            </a:pPr>
            <a:r>
              <a:rPr b="0" lang="en-GB" sz="6000" spc="-1" strike="noStrike">
                <a:solidFill>
                  <a:srgbClr val="0d3d59"/>
                </a:solidFill>
                <a:latin typeface="Arial"/>
                <a:ea typeface="Arial"/>
              </a:rPr>
              <a:t>Thank you</a:t>
            </a:r>
            <a:endParaRPr b="0" lang="en-GB" sz="6000" spc="-1" strike="noStrike">
              <a:solidFill>
                <a:srgbClr val="000000"/>
              </a:solidFill>
              <a:latin typeface="Arial"/>
            </a:endParaRPr>
          </a:p>
        </p:txBody>
      </p:sp>
      <p:sp>
        <p:nvSpPr>
          <p:cNvPr id="264" name="TextShape 2"/>
          <p:cNvSpPr txBox="1"/>
          <p:nvPr/>
        </p:nvSpPr>
        <p:spPr>
          <a:xfrm>
            <a:off x="914400" y="3129480"/>
            <a:ext cx="10364040" cy="438840"/>
          </a:xfrm>
          <a:prstGeom prst="rect">
            <a:avLst/>
          </a:prstGeom>
          <a:noFill/>
          <a:ln>
            <a:noFill/>
          </a:ln>
        </p:spPr>
        <p:txBody>
          <a:bodyPr/>
          <a:p>
            <a:pPr algn="ctr">
              <a:lnSpc>
                <a:spcPct val="100000"/>
              </a:lnSpc>
            </a:pPr>
            <a:r>
              <a:rPr b="0" lang="en-GB" sz="2000" spc="-1" strike="noStrike">
                <a:solidFill>
                  <a:srgbClr val="f5871f"/>
                </a:solidFill>
                <a:latin typeface="Arial"/>
                <a:ea typeface="Arial"/>
              </a:rPr>
              <a:t>QA HOPES YOU ENJOYED YOUR COURSE, </a:t>
            </a:r>
            <a:endParaRPr b="0" lang="en-GB" sz="2000" spc="-1" strike="noStrike">
              <a:latin typeface="Arial"/>
            </a:endParaRPr>
          </a:p>
          <a:p>
            <a:pPr algn="ctr">
              <a:lnSpc>
                <a:spcPct val="100000"/>
              </a:lnSpc>
              <a:spcBef>
                <a:spcPts val="1001"/>
              </a:spcBef>
            </a:pPr>
            <a:r>
              <a:rPr b="0" lang="en-GB" sz="2000" spc="-1" strike="noStrike">
                <a:solidFill>
                  <a:srgbClr val="f5871f"/>
                </a:solidFill>
                <a:latin typeface="Arial"/>
                <a:ea typeface="Arial"/>
              </a:rPr>
              <a:t>AS MUCH AS WE ENJOYED TEACHING YOU.</a:t>
            </a:r>
            <a:endParaRPr b="0" lang="en-GB" sz="20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414000" y="1544760"/>
            <a:ext cx="11404440" cy="4546440"/>
          </a:xfrm>
          <a:prstGeom prst="rect">
            <a:avLst/>
          </a:prstGeom>
          <a:noFill/>
          <a:ln>
            <a:noFill/>
          </a:ln>
        </p:spPr>
        <p:txBody>
          <a:bodyPr/>
          <a:p>
            <a:pPr marL="185760" indent="-185400">
              <a:lnSpc>
                <a:spcPct val="100000"/>
              </a:lnSpc>
              <a:buClr>
                <a:srgbClr val="008fd0"/>
              </a:buClr>
              <a:buFont typeface="Arial"/>
              <a:buChar char="›"/>
            </a:pPr>
            <a:r>
              <a:rPr b="0" lang="en-GB" sz="1800" spc="-1" strike="noStrike">
                <a:solidFill>
                  <a:srgbClr val="565759"/>
                </a:solidFill>
                <a:latin typeface="Arial"/>
                <a:ea typeface="Arial"/>
              </a:rPr>
              <a:t>Files, directories and filesystems</a:t>
            </a:r>
            <a:endParaRPr b="0" lang="en-GB" sz="1800" spc="-1" strike="noStrike">
              <a:solidFill>
                <a:srgbClr val="000000"/>
              </a:solidFill>
              <a:latin typeface="Arial"/>
            </a:endParaRPr>
          </a:p>
          <a:p>
            <a:pPr marL="185760" indent="-185400">
              <a:lnSpc>
                <a:spcPct val="100000"/>
              </a:lnSpc>
              <a:spcBef>
                <a:spcPts val="2001"/>
              </a:spcBef>
              <a:buClr>
                <a:srgbClr val="008fd0"/>
              </a:buClr>
              <a:buFont typeface="Arial"/>
              <a:buChar char="›"/>
            </a:pPr>
            <a:r>
              <a:rPr b="0" lang="en-GB" sz="1800" spc="-1" strike="noStrike">
                <a:solidFill>
                  <a:srgbClr val="565759"/>
                </a:solidFill>
                <a:latin typeface="Arial"/>
                <a:ea typeface="Arial"/>
              </a:rPr>
              <a:t>File and directory access</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Read/write/execute permissions</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User types</a:t>
            </a:r>
            <a:endParaRPr b="0" lang="en-GB" sz="1800" spc="-1" strike="noStrike">
              <a:solidFill>
                <a:srgbClr val="000000"/>
              </a:solidFill>
              <a:latin typeface="Arial"/>
            </a:endParaRPr>
          </a:p>
          <a:p>
            <a:pPr marL="185760" indent="-185400">
              <a:lnSpc>
                <a:spcPct val="100000"/>
              </a:lnSpc>
              <a:spcBef>
                <a:spcPts val="2001"/>
              </a:spcBef>
              <a:buClr>
                <a:srgbClr val="008fd0"/>
              </a:buClr>
              <a:buFont typeface="Arial"/>
              <a:buChar char="›"/>
            </a:pPr>
            <a:r>
              <a:rPr b="0" lang="en-GB" sz="1800" spc="-1" strike="noStrike">
                <a:solidFill>
                  <a:srgbClr val="565759"/>
                </a:solidFill>
                <a:latin typeface="Arial"/>
                <a:ea typeface="Arial"/>
              </a:rPr>
              <a:t>Additional permission bits</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Set user/group ID bits</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Sticky bit</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Using </a:t>
            </a:r>
            <a:r>
              <a:rPr b="1" lang="en-GB" sz="1800" spc="-1" strike="noStrike">
                <a:solidFill>
                  <a:srgbClr val="0000c8"/>
                </a:solidFill>
                <a:latin typeface="Arial"/>
                <a:ea typeface="Arial"/>
              </a:rPr>
              <a:t>chmod</a:t>
            </a:r>
            <a:r>
              <a:rPr b="0" lang="en-GB" sz="1800" spc="-1" strike="noStrike">
                <a:solidFill>
                  <a:srgbClr val="565759"/>
                </a:solidFill>
                <a:latin typeface="Arial"/>
                <a:ea typeface="Arial"/>
              </a:rPr>
              <a:t>, </a:t>
            </a:r>
            <a:r>
              <a:rPr b="1" lang="en-GB" sz="1800" spc="-1" strike="noStrike">
                <a:solidFill>
                  <a:srgbClr val="0000c8"/>
                </a:solidFill>
                <a:latin typeface="Arial"/>
                <a:ea typeface="Arial"/>
              </a:rPr>
              <a:t>chown</a:t>
            </a:r>
            <a:r>
              <a:rPr b="0" lang="en-GB" sz="1800" spc="-1" strike="noStrike">
                <a:solidFill>
                  <a:srgbClr val="565759"/>
                </a:solidFill>
                <a:latin typeface="Arial"/>
                <a:ea typeface="Arial"/>
              </a:rPr>
              <a:t> and </a:t>
            </a:r>
            <a:r>
              <a:rPr b="1" lang="en-GB" sz="1800" spc="-1" strike="noStrike">
                <a:solidFill>
                  <a:srgbClr val="0000c8"/>
                </a:solidFill>
                <a:latin typeface="Arial"/>
                <a:ea typeface="Arial"/>
              </a:rPr>
              <a:t>chgrp</a:t>
            </a:r>
            <a:r>
              <a:rPr b="0" lang="en-GB" sz="1800" spc="-1" strike="noStrike">
                <a:solidFill>
                  <a:srgbClr val="565759"/>
                </a:solidFill>
                <a:latin typeface="Arial"/>
                <a:ea typeface="Arial"/>
              </a:rPr>
              <a:t> to manipulate access attributes</a:t>
            </a:r>
            <a:endParaRPr b="0" lang="en-GB" sz="1800" spc="-1" strike="noStrike">
              <a:solidFill>
                <a:srgbClr val="000000"/>
              </a:solidFill>
              <a:latin typeface="Arial"/>
            </a:endParaRPr>
          </a:p>
        </p:txBody>
      </p:sp>
      <p:sp>
        <p:nvSpPr>
          <p:cNvPr id="127" name="TextShape 2"/>
          <p:cNvSpPr txBox="1"/>
          <p:nvPr/>
        </p:nvSpPr>
        <p:spPr>
          <a:xfrm>
            <a:off x="414000" y="124920"/>
            <a:ext cx="9125640" cy="1153080"/>
          </a:xfrm>
          <a:prstGeom prst="rect">
            <a:avLst/>
          </a:prstGeom>
          <a:noFill/>
          <a:ln>
            <a:noFill/>
          </a:ln>
        </p:spPr>
        <p:txBody>
          <a:bodyPr anchor="b"/>
          <a:p>
            <a:pPr>
              <a:lnSpc>
                <a:spcPct val="100000"/>
              </a:lnSpc>
            </a:pPr>
            <a:r>
              <a:rPr b="0" lang="en-GB" sz="3600" spc="-1" strike="noStrike">
                <a:solidFill>
                  <a:srgbClr val="0d3d59"/>
                </a:solidFill>
                <a:latin typeface="Arial"/>
                <a:ea typeface="Arial"/>
              </a:rPr>
              <a:t>Contents</a:t>
            </a:r>
            <a:endParaRPr b="0" lang="en-GB" sz="3600" spc="-1" strike="noStrike">
              <a:solidFill>
                <a:srgbClr val="000000"/>
              </a:solid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414000" y="1544760"/>
            <a:ext cx="11404440" cy="4546440"/>
          </a:xfrm>
          <a:prstGeom prst="rect">
            <a:avLst/>
          </a:prstGeom>
          <a:noFill/>
          <a:ln>
            <a:noFill/>
          </a:ln>
        </p:spPr>
        <p:txBody>
          <a:bodyPr/>
          <a:p>
            <a:pPr marL="185760" indent="-185400">
              <a:lnSpc>
                <a:spcPct val="95000"/>
              </a:lnSpc>
              <a:buClr>
                <a:srgbClr val="008fd0"/>
              </a:buClr>
              <a:buFont typeface="Arial"/>
              <a:buChar char="›"/>
            </a:pPr>
            <a:r>
              <a:rPr b="1" i="1" lang="en-GB" sz="1800" spc="-1" strike="noStrike">
                <a:solidFill>
                  <a:srgbClr val="0000c8"/>
                </a:solidFill>
                <a:latin typeface="Arial"/>
                <a:ea typeface="Arial"/>
              </a:rPr>
              <a:t>File</a:t>
            </a:r>
            <a:r>
              <a:rPr b="0" lang="en-GB" sz="1800" spc="-1" strike="noStrike">
                <a:solidFill>
                  <a:srgbClr val="000066"/>
                </a:solidFill>
                <a:latin typeface="Arial"/>
                <a:ea typeface="Arial"/>
              </a:rPr>
              <a:t> is a string of bytes</a:t>
            </a:r>
            <a:endParaRPr b="0" lang="en-GB" sz="1800" spc="-1" strike="noStrike">
              <a:solidFill>
                <a:srgbClr val="000000"/>
              </a:solidFill>
              <a:latin typeface="Arial"/>
            </a:endParaRPr>
          </a:p>
          <a:p>
            <a:pPr lvl="1" marL="622440" indent="-164880">
              <a:lnSpc>
                <a:spcPct val="100000"/>
              </a:lnSpc>
              <a:spcBef>
                <a:spcPts val="1199"/>
              </a:spcBef>
              <a:buClr>
                <a:srgbClr val="008fd0"/>
              </a:buClr>
              <a:buFont typeface="Arial"/>
              <a:buChar char="›"/>
            </a:pPr>
            <a:r>
              <a:rPr b="0" lang="en-GB" sz="1800" spc="-1" strike="noStrike">
                <a:solidFill>
                  <a:srgbClr val="000066"/>
                </a:solidFill>
                <a:latin typeface="Arial"/>
                <a:ea typeface="Arial"/>
              </a:rPr>
              <a:t>No particular structure is imposed or implied</a:t>
            </a:r>
            <a:endParaRPr b="0" lang="en-GB" sz="1800" spc="-1" strike="noStrike">
              <a:solidFill>
                <a:srgbClr val="000000"/>
              </a:solidFill>
              <a:latin typeface="Arial"/>
            </a:endParaRPr>
          </a:p>
          <a:p>
            <a:pPr marL="622440" indent="-50400">
              <a:lnSpc>
                <a:spcPct val="100000"/>
              </a:lnSpc>
              <a:spcBef>
                <a:spcPts val="1199"/>
              </a:spcBef>
            </a:pPr>
            <a:endParaRPr b="0" lang="en-GB" sz="1800" spc="-1" strike="noStrike">
              <a:solidFill>
                <a:srgbClr val="000000"/>
              </a:solidFill>
              <a:latin typeface="Arial"/>
            </a:endParaRPr>
          </a:p>
          <a:p>
            <a:pPr marL="185760" indent="-185400">
              <a:lnSpc>
                <a:spcPct val="95000"/>
              </a:lnSpc>
              <a:spcBef>
                <a:spcPts val="1199"/>
              </a:spcBef>
              <a:buClr>
                <a:srgbClr val="008fd0"/>
              </a:buClr>
              <a:buFont typeface="Arial"/>
              <a:buChar char="›"/>
            </a:pPr>
            <a:r>
              <a:rPr b="1" i="1" lang="en-GB" sz="1800" spc="-1" strike="noStrike">
                <a:solidFill>
                  <a:srgbClr val="0000c8"/>
                </a:solidFill>
                <a:latin typeface="Arial"/>
                <a:ea typeface="Arial"/>
              </a:rPr>
              <a:t>Directory</a:t>
            </a:r>
            <a:r>
              <a:rPr b="0" lang="en-GB" sz="1800" spc="-1" strike="noStrike">
                <a:solidFill>
                  <a:srgbClr val="000066"/>
                </a:solidFill>
                <a:latin typeface="Arial"/>
                <a:ea typeface="Arial"/>
              </a:rPr>
              <a:t> is a type of a file</a:t>
            </a:r>
            <a:endParaRPr b="0" lang="en-GB" sz="1800" spc="-1" strike="noStrike">
              <a:solidFill>
                <a:srgbClr val="000000"/>
              </a:solidFill>
              <a:latin typeface="Arial"/>
            </a:endParaRPr>
          </a:p>
          <a:p>
            <a:pPr lvl="1" marL="622440" indent="-164880">
              <a:lnSpc>
                <a:spcPct val="95000"/>
              </a:lnSpc>
              <a:spcBef>
                <a:spcPts val="1199"/>
              </a:spcBef>
              <a:buClr>
                <a:srgbClr val="008fd0"/>
              </a:buClr>
              <a:buFont typeface="Arial"/>
              <a:buChar char="›"/>
            </a:pPr>
            <a:r>
              <a:rPr b="0" lang="en-GB" sz="1800" spc="-1" strike="noStrike">
                <a:solidFill>
                  <a:srgbClr val="000066"/>
                </a:solidFill>
                <a:latin typeface="Arial"/>
                <a:ea typeface="Arial"/>
              </a:rPr>
              <a:t>A table with file names, and their i-node numbers</a:t>
            </a:r>
            <a:endParaRPr b="0" lang="en-GB" sz="1800" spc="-1" strike="noStrike">
              <a:solidFill>
                <a:srgbClr val="000000"/>
              </a:solidFill>
              <a:latin typeface="Arial"/>
            </a:endParaRPr>
          </a:p>
          <a:p>
            <a:pPr lvl="1" marL="622440" indent="-164880">
              <a:lnSpc>
                <a:spcPct val="100000"/>
              </a:lnSpc>
              <a:spcBef>
                <a:spcPts val="1199"/>
              </a:spcBef>
              <a:buClr>
                <a:srgbClr val="008fd0"/>
              </a:buClr>
              <a:buFont typeface="Arial"/>
              <a:buChar char="›"/>
            </a:pPr>
            <a:r>
              <a:rPr b="0" lang="en-GB" sz="1800" spc="-1" strike="noStrike">
                <a:solidFill>
                  <a:srgbClr val="000066"/>
                </a:solidFill>
                <a:latin typeface="Arial"/>
                <a:ea typeface="Arial"/>
              </a:rPr>
              <a:t>Only the kernel can write directories</a:t>
            </a:r>
            <a:endParaRPr b="0" lang="en-GB" sz="1800" spc="-1" strike="noStrike">
              <a:solidFill>
                <a:srgbClr val="000000"/>
              </a:solidFill>
              <a:latin typeface="Arial"/>
            </a:endParaRPr>
          </a:p>
          <a:p>
            <a:pPr marL="185760" indent="-70920">
              <a:lnSpc>
                <a:spcPct val="95000"/>
              </a:lnSpc>
              <a:spcBef>
                <a:spcPts val="1199"/>
              </a:spcBef>
            </a:pPr>
            <a:endParaRPr b="0" lang="en-GB" sz="1800" spc="-1" strike="noStrike">
              <a:solidFill>
                <a:srgbClr val="000000"/>
              </a:solidFill>
              <a:latin typeface="Arial"/>
            </a:endParaRPr>
          </a:p>
          <a:p>
            <a:pPr marL="185760" indent="-185400">
              <a:lnSpc>
                <a:spcPct val="95000"/>
              </a:lnSpc>
              <a:spcBef>
                <a:spcPts val="1199"/>
              </a:spcBef>
              <a:buClr>
                <a:srgbClr val="008fd0"/>
              </a:buClr>
              <a:buFont typeface="Arial"/>
              <a:buChar char="›"/>
            </a:pPr>
            <a:r>
              <a:rPr b="1" i="1" lang="en-GB" sz="1800" spc="-1" strike="noStrike">
                <a:solidFill>
                  <a:srgbClr val="0000c8"/>
                </a:solidFill>
                <a:latin typeface="Arial"/>
                <a:ea typeface="Arial"/>
              </a:rPr>
              <a:t>Filesystem</a:t>
            </a:r>
            <a:r>
              <a:rPr b="0" lang="en-GB" sz="1800" spc="-1" strike="noStrike">
                <a:solidFill>
                  <a:srgbClr val="000066"/>
                </a:solidFill>
                <a:latin typeface="Arial"/>
                <a:ea typeface="Arial"/>
              </a:rPr>
              <a:t> is a set of directories and files</a:t>
            </a:r>
            <a:endParaRPr b="0" lang="en-GB" sz="1800" spc="-1" strike="noStrike">
              <a:solidFill>
                <a:srgbClr val="000000"/>
              </a:solidFill>
              <a:latin typeface="Arial"/>
            </a:endParaRPr>
          </a:p>
          <a:p>
            <a:pPr lvl="1" marL="622440" indent="-164880">
              <a:lnSpc>
                <a:spcPct val="100000"/>
              </a:lnSpc>
              <a:spcBef>
                <a:spcPts val="1199"/>
              </a:spcBef>
              <a:buClr>
                <a:srgbClr val="008fd0"/>
              </a:buClr>
              <a:buFont typeface="Arial"/>
              <a:buChar char="›"/>
            </a:pPr>
            <a:r>
              <a:rPr b="0" lang="en-GB" sz="1800" spc="-1" strike="noStrike">
                <a:solidFill>
                  <a:srgbClr val="000066"/>
                </a:solidFill>
                <a:latin typeface="Arial"/>
                <a:ea typeface="Arial"/>
              </a:rPr>
              <a:t>A file system is associated with a storage device partition</a:t>
            </a:r>
            <a:endParaRPr b="0" lang="en-GB" sz="1800" spc="-1" strike="noStrike">
              <a:solidFill>
                <a:srgbClr val="000000"/>
              </a:solidFill>
              <a:latin typeface="Arial"/>
            </a:endParaRPr>
          </a:p>
          <a:p>
            <a:pPr marL="1073160" indent="-43920">
              <a:lnSpc>
                <a:spcPct val="85000"/>
              </a:lnSpc>
              <a:spcBef>
                <a:spcPts val="1199"/>
              </a:spcBef>
            </a:pPr>
            <a:endParaRPr b="0" lang="en-GB" sz="1800" spc="-1" strike="noStrike">
              <a:solidFill>
                <a:srgbClr val="000000"/>
              </a:solidFill>
              <a:latin typeface="Arial"/>
            </a:endParaRPr>
          </a:p>
          <a:p>
            <a:pPr marL="185760" indent="-185400">
              <a:lnSpc>
                <a:spcPct val="95000"/>
              </a:lnSpc>
              <a:spcBef>
                <a:spcPts val="1199"/>
              </a:spcBef>
              <a:buClr>
                <a:srgbClr val="008fd0"/>
              </a:buClr>
              <a:buFont typeface="Arial"/>
              <a:buChar char="›"/>
            </a:pPr>
            <a:r>
              <a:rPr b="0" lang="en-GB" sz="1800" spc="-1" strike="noStrike">
                <a:solidFill>
                  <a:srgbClr val="000066"/>
                </a:solidFill>
                <a:latin typeface="Arial"/>
                <a:ea typeface="Arial"/>
              </a:rPr>
              <a:t>Access permissions are applied to all three levels:</a:t>
            </a:r>
            <a:endParaRPr b="0" lang="en-GB" sz="1800" spc="-1" strike="noStrike">
              <a:solidFill>
                <a:srgbClr val="000000"/>
              </a:solidFill>
              <a:latin typeface="Arial"/>
            </a:endParaRPr>
          </a:p>
          <a:p>
            <a:pPr lvl="1" marL="622440" indent="-164880">
              <a:lnSpc>
                <a:spcPct val="100000"/>
              </a:lnSpc>
              <a:spcBef>
                <a:spcPts val="1199"/>
              </a:spcBef>
              <a:buClr>
                <a:srgbClr val="008fd0"/>
              </a:buClr>
              <a:buFont typeface="Arial"/>
              <a:buChar char="›"/>
            </a:pPr>
            <a:r>
              <a:rPr b="0" lang="en-GB" sz="1800" spc="-1" strike="noStrike">
                <a:solidFill>
                  <a:srgbClr val="000066"/>
                </a:solidFill>
                <a:latin typeface="Arial"/>
                <a:ea typeface="Arial"/>
              </a:rPr>
              <a:t>Filesystems, directories and files</a:t>
            </a:r>
            <a:endParaRPr b="0" lang="en-GB" sz="1800" spc="-1" strike="noStrike">
              <a:solidFill>
                <a:srgbClr val="000000"/>
              </a:solidFill>
              <a:latin typeface="Arial"/>
            </a:endParaRPr>
          </a:p>
        </p:txBody>
      </p:sp>
      <p:sp>
        <p:nvSpPr>
          <p:cNvPr id="129" name="TextShape 2"/>
          <p:cNvSpPr txBox="1"/>
          <p:nvPr/>
        </p:nvSpPr>
        <p:spPr>
          <a:xfrm>
            <a:off x="414000" y="124920"/>
            <a:ext cx="9125640" cy="1153080"/>
          </a:xfrm>
          <a:prstGeom prst="rect">
            <a:avLst/>
          </a:prstGeom>
          <a:noFill/>
          <a:ln>
            <a:noFill/>
          </a:ln>
        </p:spPr>
        <p:txBody>
          <a:bodyPr anchor="b"/>
          <a:p>
            <a:pPr>
              <a:lnSpc>
                <a:spcPct val="100000"/>
              </a:lnSpc>
            </a:pPr>
            <a:r>
              <a:rPr b="0" lang="en-GB" sz="3600" spc="-1" strike="noStrike">
                <a:solidFill>
                  <a:srgbClr val="0d3d59"/>
                </a:solidFill>
                <a:latin typeface="Arial"/>
                <a:ea typeface="Arial"/>
              </a:rPr>
              <a:t>Disk layout</a:t>
            </a:r>
            <a:endParaRPr b="0" lang="en-GB" sz="3600" spc="-1" strike="noStrike">
              <a:solidFill>
                <a:srgbClr val="000000"/>
              </a:solid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414000" y="1544760"/>
            <a:ext cx="11404440" cy="4546440"/>
          </a:xfrm>
          <a:prstGeom prst="rect">
            <a:avLst/>
          </a:prstGeom>
          <a:noFill/>
          <a:ln>
            <a:noFill/>
          </a:ln>
        </p:spPr>
        <p:txBody>
          <a:bodyPr/>
          <a:p>
            <a:pPr marL="185760" indent="-185400">
              <a:lnSpc>
                <a:spcPct val="100000"/>
              </a:lnSpc>
              <a:buClr>
                <a:srgbClr val="008fd0"/>
              </a:buClr>
              <a:buFont typeface="Arial"/>
              <a:buChar char="›"/>
            </a:pPr>
            <a:r>
              <a:rPr b="0" lang="en-GB" sz="1800" spc="-1" strike="noStrike">
                <a:solidFill>
                  <a:srgbClr val="565759"/>
                </a:solidFill>
                <a:latin typeface="Arial"/>
                <a:ea typeface="Arial"/>
              </a:rPr>
              <a:t>Three types of protection:</a:t>
            </a:r>
            <a:r>
              <a:rPr b="0" lang="en-GB" sz="1800" spc="-1" strike="noStrike">
                <a:solidFill>
                  <a:srgbClr val="565759"/>
                </a:solidFill>
                <a:latin typeface="Arial"/>
                <a:ea typeface="Arial"/>
              </a:rPr>
              <a:t>	</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1" lang="en-GB" sz="1800" spc="-1" strike="noStrike">
                <a:solidFill>
                  <a:srgbClr val="0000c8"/>
                </a:solidFill>
                <a:latin typeface="Arial"/>
                <a:ea typeface="Arial"/>
              </a:rPr>
              <a:t>R</a:t>
            </a:r>
            <a:r>
              <a:rPr b="0" lang="en-GB" sz="1800" spc="-1" strike="noStrike">
                <a:solidFill>
                  <a:srgbClr val="0000c8"/>
                </a:solidFill>
                <a:latin typeface="Arial"/>
                <a:ea typeface="Arial"/>
              </a:rPr>
              <a:t>ead</a:t>
            </a:r>
            <a:r>
              <a:rPr b="0" lang="en-GB" sz="1800" spc="-1" strike="noStrike">
                <a:solidFill>
                  <a:srgbClr val="565759"/>
                </a:solidFill>
                <a:latin typeface="Arial"/>
                <a:ea typeface="Arial"/>
              </a:rPr>
              <a:t>, </a:t>
            </a:r>
            <a:r>
              <a:rPr b="1" lang="en-GB" sz="1800" spc="-1" strike="noStrike">
                <a:solidFill>
                  <a:srgbClr val="0000c8"/>
                </a:solidFill>
                <a:latin typeface="Arial"/>
                <a:ea typeface="Arial"/>
              </a:rPr>
              <a:t>W</a:t>
            </a:r>
            <a:r>
              <a:rPr b="0" lang="en-GB" sz="1800" spc="-1" strike="noStrike">
                <a:solidFill>
                  <a:srgbClr val="0000c8"/>
                </a:solidFill>
                <a:latin typeface="Arial"/>
                <a:ea typeface="Arial"/>
              </a:rPr>
              <a:t>rite</a:t>
            </a:r>
            <a:r>
              <a:rPr b="0" lang="en-GB" sz="1800" spc="-1" strike="noStrike">
                <a:solidFill>
                  <a:srgbClr val="565759"/>
                </a:solidFill>
                <a:latin typeface="Arial"/>
                <a:ea typeface="Arial"/>
              </a:rPr>
              <a:t>, </a:t>
            </a:r>
            <a:r>
              <a:rPr b="1" lang="en-GB" sz="1800" spc="-1" strike="noStrike">
                <a:solidFill>
                  <a:srgbClr val="0000c8"/>
                </a:solidFill>
                <a:latin typeface="Arial"/>
                <a:ea typeface="Arial"/>
              </a:rPr>
              <a:t>E</a:t>
            </a:r>
            <a:r>
              <a:rPr b="0" lang="en-GB" sz="1800" spc="-1" strike="noStrike">
                <a:solidFill>
                  <a:srgbClr val="0000c8"/>
                </a:solidFill>
                <a:latin typeface="Arial"/>
                <a:ea typeface="Arial"/>
              </a:rPr>
              <a:t>xecute</a:t>
            </a:r>
            <a:r>
              <a:rPr b="0" lang="en-GB" sz="1800" spc="-1" strike="noStrike">
                <a:solidFill>
                  <a:srgbClr val="565759"/>
                </a:solidFill>
                <a:latin typeface="Arial"/>
                <a:ea typeface="Arial"/>
              </a:rPr>
              <a:t> </a:t>
            </a:r>
            <a:endParaRPr b="0" lang="en-GB" sz="1800" spc="-1" strike="noStrike">
              <a:solidFill>
                <a:srgbClr val="000000"/>
              </a:solidFill>
              <a:latin typeface="Arial"/>
            </a:endParaRPr>
          </a:p>
          <a:p>
            <a:pPr marL="185760" indent="-185400">
              <a:lnSpc>
                <a:spcPct val="110000"/>
              </a:lnSpc>
              <a:spcBef>
                <a:spcPts val="2001"/>
              </a:spcBef>
              <a:buClr>
                <a:srgbClr val="008fd0"/>
              </a:buClr>
              <a:buFont typeface="Arial"/>
              <a:buChar char="›"/>
            </a:pPr>
            <a:r>
              <a:rPr b="0" lang="en-GB" sz="1800" spc="-1" strike="noStrike">
                <a:solidFill>
                  <a:srgbClr val="565759"/>
                </a:solidFill>
                <a:latin typeface="Arial"/>
                <a:ea typeface="Arial"/>
              </a:rPr>
              <a:t>Three types of user: </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1" lang="en-GB" sz="1800" spc="-1" strike="noStrike">
                <a:solidFill>
                  <a:srgbClr val="0000c8"/>
                </a:solidFill>
                <a:latin typeface="Arial"/>
                <a:ea typeface="Arial"/>
              </a:rPr>
              <a:t>U</a:t>
            </a:r>
            <a:r>
              <a:rPr b="0" lang="en-GB" sz="1800" spc="-1" strike="noStrike">
                <a:solidFill>
                  <a:srgbClr val="0000c8"/>
                </a:solidFill>
                <a:latin typeface="Arial"/>
                <a:ea typeface="Arial"/>
              </a:rPr>
              <a:t>ser</a:t>
            </a:r>
            <a:r>
              <a:rPr b="0" lang="en-GB" sz="1800" spc="-1" strike="noStrike">
                <a:solidFill>
                  <a:srgbClr val="565759"/>
                </a:solidFill>
                <a:latin typeface="Arial"/>
                <a:ea typeface="Arial"/>
              </a:rPr>
              <a:t>, </a:t>
            </a:r>
            <a:r>
              <a:rPr b="1" lang="en-GB" sz="1800" spc="-1" strike="noStrike">
                <a:solidFill>
                  <a:srgbClr val="0000c8"/>
                </a:solidFill>
                <a:latin typeface="Arial"/>
                <a:ea typeface="Arial"/>
              </a:rPr>
              <a:t>G</a:t>
            </a:r>
            <a:r>
              <a:rPr b="0" lang="en-GB" sz="1800" spc="-1" strike="noStrike">
                <a:solidFill>
                  <a:srgbClr val="0000c8"/>
                </a:solidFill>
                <a:latin typeface="Arial"/>
                <a:ea typeface="Arial"/>
              </a:rPr>
              <a:t>roup</a:t>
            </a:r>
            <a:r>
              <a:rPr b="0" lang="en-GB" sz="1800" spc="-1" strike="noStrike">
                <a:solidFill>
                  <a:srgbClr val="565759"/>
                </a:solidFill>
                <a:latin typeface="Arial"/>
                <a:ea typeface="Arial"/>
              </a:rPr>
              <a:t>, </a:t>
            </a:r>
            <a:r>
              <a:rPr b="1" lang="en-GB" sz="1800" spc="-1" strike="noStrike">
                <a:solidFill>
                  <a:srgbClr val="0000c8"/>
                </a:solidFill>
                <a:latin typeface="Arial"/>
                <a:ea typeface="Arial"/>
              </a:rPr>
              <a:t>O</a:t>
            </a:r>
            <a:r>
              <a:rPr b="0" lang="en-GB" sz="1800" spc="-1" strike="noStrike">
                <a:solidFill>
                  <a:srgbClr val="0000c8"/>
                </a:solidFill>
                <a:latin typeface="Arial"/>
                <a:ea typeface="Arial"/>
              </a:rPr>
              <a:t>ther</a:t>
            </a:r>
            <a:r>
              <a:rPr b="0" lang="en-GB" sz="1800" spc="-1" strike="noStrike">
                <a:solidFill>
                  <a:srgbClr val="565759"/>
                </a:solidFill>
                <a:latin typeface="Arial"/>
                <a:ea typeface="Arial"/>
              </a:rPr>
              <a:t> </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Plus the superuser (</a:t>
            </a:r>
            <a:r>
              <a:rPr b="1" lang="en-GB" sz="1800" spc="-1" strike="noStrike">
                <a:solidFill>
                  <a:srgbClr val="0000c8"/>
                </a:solidFill>
                <a:latin typeface="Arial"/>
                <a:ea typeface="Arial"/>
              </a:rPr>
              <a:t>UID</a:t>
            </a:r>
            <a:r>
              <a:rPr b="0" lang="en-GB" sz="1800" spc="-1" strike="noStrike">
                <a:solidFill>
                  <a:srgbClr val="565759"/>
                </a:solidFill>
                <a:latin typeface="Arial"/>
                <a:ea typeface="Arial"/>
              </a:rPr>
              <a:t> of </a:t>
            </a:r>
            <a:r>
              <a:rPr b="1" lang="en-GB" sz="1800" spc="-1" strike="noStrike">
                <a:solidFill>
                  <a:srgbClr val="0000c8"/>
                </a:solidFill>
                <a:latin typeface="Arial"/>
                <a:ea typeface="Arial"/>
              </a:rPr>
              <a:t>0</a:t>
            </a:r>
            <a:r>
              <a:rPr b="0" lang="en-GB" sz="1800" spc="-1" strike="noStrike">
                <a:solidFill>
                  <a:srgbClr val="565759"/>
                </a:solidFill>
                <a:latin typeface="Arial"/>
                <a:ea typeface="Arial"/>
              </a:rPr>
              <a:t>), of course</a:t>
            </a:r>
            <a:endParaRPr b="0" lang="en-GB" sz="1800" spc="-1" strike="noStrike">
              <a:solidFill>
                <a:srgbClr val="000000"/>
              </a:solidFill>
              <a:latin typeface="Arial"/>
            </a:endParaRPr>
          </a:p>
          <a:p>
            <a:pPr marL="622440" indent="-50400">
              <a:lnSpc>
                <a:spcPct val="100000"/>
              </a:lnSpc>
              <a:spcBef>
                <a:spcPts val="2001"/>
              </a:spcBef>
            </a:pP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p:txBody>
      </p:sp>
      <p:sp>
        <p:nvSpPr>
          <p:cNvPr id="131" name="TextShape 2"/>
          <p:cNvSpPr txBox="1"/>
          <p:nvPr/>
        </p:nvSpPr>
        <p:spPr>
          <a:xfrm>
            <a:off x="414000" y="124920"/>
            <a:ext cx="9125640" cy="1153080"/>
          </a:xfrm>
          <a:prstGeom prst="rect">
            <a:avLst/>
          </a:prstGeom>
          <a:noFill/>
          <a:ln>
            <a:noFill/>
          </a:ln>
        </p:spPr>
        <p:txBody>
          <a:bodyPr anchor="b"/>
          <a:p>
            <a:pPr>
              <a:lnSpc>
                <a:spcPct val="100000"/>
              </a:lnSpc>
            </a:pPr>
            <a:r>
              <a:rPr b="0" lang="en-GB" sz="3600" spc="-1" strike="noStrike">
                <a:solidFill>
                  <a:srgbClr val="0d3d59"/>
                </a:solidFill>
                <a:latin typeface="Arial"/>
                <a:ea typeface="Arial"/>
              </a:rPr>
              <a:t>File and directory access attributes</a:t>
            </a:r>
            <a:endParaRPr b="0" lang="en-GB" sz="3600" spc="-1" strike="noStrike">
              <a:solidFill>
                <a:srgbClr val="000000"/>
              </a:solidFill>
              <a:latin typeface="Arial"/>
            </a:endParaRPr>
          </a:p>
        </p:txBody>
      </p:sp>
      <p:sp>
        <p:nvSpPr>
          <p:cNvPr id="132" name="CustomShape 3"/>
          <p:cNvSpPr/>
          <p:nvPr/>
        </p:nvSpPr>
        <p:spPr>
          <a:xfrm>
            <a:off x="848160" y="4210560"/>
            <a:ext cx="10478880" cy="1066680"/>
          </a:xfrm>
          <a:prstGeom prst="rect">
            <a:avLst/>
          </a:prstGeom>
          <a:solidFill>
            <a:srgbClr val="b4e0f6"/>
          </a:solidFill>
          <a:ln w="12600">
            <a:solidFill>
              <a:srgbClr val="000000"/>
            </a:solidFill>
            <a:miter/>
          </a:ln>
          <a:effectLst>
            <a:outerShdw dist="107423" dir="2700000">
              <a:srgbClr val="a3a3a3"/>
            </a:outerShdw>
          </a:effectLst>
        </p:spPr>
        <p:style>
          <a:lnRef idx="0"/>
          <a:fillRef idx="0"/>
          <a:effectRef idx="0"/>
          <a:fontRef idx="minor"/>
        </p:style>
        <p:txBody>
          <a:bodyPr lIns="95400" rIns="95400" tIns="91440" bIns="50760" anchor="ctr"/>
          <a:p>
            <a:pPr>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ls -l</a:t>
            </a:r>
            <a:endParaRPr b="0" lang="en-GB" sz="2000" spc="-1" strike="noStrike">
              <a:latin typeface="Arial"/>
            </a:endParaRPr>
          </a:p>
          <a:p>
            <a:pPr>
              <a:lnSpc>
                <a:spcPct val="100000"/>
              </a:lnSpc>
            </a:pPr>
            <a:r>
              <a:rPr b="0" lang="en-GB" sz="2000" spc="-1" strike="noStrike">
                <a:solidFill>
                  <a:srgbClr val="565759"/>
                </a:solidFill>
                <a:latin typeface="Courier New"/>
                <a:ea typeface="Courier New"/>
              </a:rPr>
              <a:t>drwxr-xr-x 2 hal9000 cyber  80 Mar 30 12:10 public_html</a:t>
            </a:r>
            <a:endParaRPr b="0" lang="en-GB" sz="2000" spc="-1" strike="noStrike">
              <a:latin typeface="Arial"/>
            </a:endParaRPr>
          </a:p>
          <a:p>
            <a:pPr>
              <a:lnSpc>
                <a:spcPct val="100000"/>
              </a:lnSpc>
            </a:pPr>
            <a:r>
              <a:rPr b="0" lang="en-GB" sz="2000" spc="-1" strike="noStrike">
                <a:solidFill>
                  <a:srgbClr val="565759"/>
                </a:solidFill>
                <a:latin typeface="Courier New"/>
                <a:ea typeface="Courier New"/>
              </a:rPr>
              <a:t>-rw-r--r-- 1 hal9000 cyber 237 Apr 12 13:22 script1.bash</a:t>
            </a:r>
            <a:endParaRPr b="0" lang="en-GB" sz="2000" spc="-1" strike="noStrike">
              <a:latin typeface="Arial"/>
            </a:endParaRPr>
          </a:p>
        </p:txBody>
      </p:sp>
      <p:sp>
        <p:nvSpPr>
          <p:cNvPr id="133" name="CustomShape 4"/>
          <p:cNvSpPr/>
          <p:nvPr/>
        </p:nvSpPr>
        <p:spPr>
          <a:xfrm>
            <a:off x="2756520" y="5355360"/>
            <a:ext cx="2440080" cy="323640"/>
          </a:xfrm>
          <a:prstGeom prst="rect">
            <a:avLst/>
          </a:prstGeom>
          <a:noFill/>
          <a:ln>
            <a:noFill/>
          </a:ln>
        </p:spPr>
        <p:style>
          <a:lnRef idx="0"/>
          <a:fillRef idx="0"/>
          <a:effectRef idx="0"/>
          <a:fontRef idx="minor"/>
        </p:style>
        <p:txBody>
          <a:bodyPr lIns="95400" rIns="95400" tIns="50760" bIns="50760"/>
          <a:p>
            <a:pPr algn="ctr">
              <a:lnSpc>
                <a:spcPct val="80000"/>
              </a:lnSpc>
            </a:pPr>
            <a:r>
              <a:rPr b="0" i="1" lang="en-GB" sz="1800" spc="-1" strike="noStrike">
                <a:solidFill>
                  <a:srgbClr val="565759"/>
                </a:solidFill>
                <a:latin typeface="Quattrocento Sans"/>
                <a:ea typeface="Quattrocento Sans"/>
              </a:rPr>
              <a:t>File ownership</a:t>
            </a:r>
            <a:endParaRPr b="0" lang="en-GB" sz="1800" spc="-1" strike="noStrike">
              <a:latin typeface="Arial"/>
            </a:endParaRPr>
          </a:p>
        </p:txBody>
      </p:sp>
      <p:sp>
        <p:nvSpPr>
          <p:cNvPr id="134" name="CustomShape 5"/>
          <p:cNvSpPr/>
          <p:nvPr/>
        </p:nvSpPr>
        <p:spPr>
          <a:xfrm rot="5400000">
            <a:off x="1751760" y="4489560"/>
            <a:ext cx="76680" cy="1414800"/>
          </a:xfrm>
          <a:prstGeom prst="rightBrace">
            <a:avLst>
              <a:gd name="adj1" fmla="val 76132"/>
              <a:gd name="adj2" fmla="val 50000"/>
            </a:avLst>
          </a:prstGeom>
          <a:noFill/>
          <a:ln w="12600">
            <a:solidFill>
              <a:srgbClr val="000066"/>
            </a:solidFill>
            <a:miter/>
          </a:ln>
        </p:spPr>
        <p:style>
          <a:lnRef idx="0"/>
          <a:fillRef idx="0"/>
          <a:effectRef idx="0"/>
          <a:fontRef idx="minor"/>
        </p:style>
      </p:sp>
      <p:sp>
        <p:nvSpPr>
          <p:cNvPr id="135" name="CustomShape 6"/>
          <p:cNvSpPr/>
          <p:nvPr/>
        </p:nvSpPr>
        <p:spPr>
          <a:xfrm>
            <a:off x="1099440" y="5158800"/>
            <a:ext cx="1380240" cy="27000"/>
          </a:xfrm>
          <a:prstGeom prst="rect">
            <a:avLst/>
          </a:prstGeom>
          <a:noFill/>
          <a:ln>
            <a:noFill/>
          </a:ln>
        </p:spPr>
        <p:style>
          <a:lnRef idx="0"/>
          <a:fillRef idx="0"/>
          <a:effectRef idx="0"/>
          <a:fontRef idx="minor"/>
        </p:style>
      </p:sp>
      <p:sp>
        <p:nvSpPr>
          <p:cNvPr id="136" name="CustomShape 7"/>
          <p:cNvSpPr/>
          <p:nvPr/>
        </p:nvSpPr>
        <p:spPr>
          <a:xfrm rot="5400000">
            <a:off x="2833560" y="3936960"/>
            <a:ext cx="258480" cy="3535920"/>
          </a:xfrm>
          <a:prstGeom prst="rightBrace">
            <a:avLst>
              <a:gd name="adj1" fmla="val 115593"/>
              <a:gd name="adj2" fmla="val 50000"/>
            </a:avLst>
          </a:prstGeom>
          <a:noFill/>
          <a:ln w="12600">
            <a:solidFill>
              <a:srgbClr val="000066"/>
            </a:solidFill>
            <a:miter/>
          </a:ln>
        </p:spPr>
        <p:style>
          <a:lnRef idx="0"/>
          <a:fillRef idx="0"/>
          <a:effectRef idx="0"/>
          <a:fontRef idx="minor"/>
        </p:style>
      </p:sp>
      <p:sp>
        <p:nvSpPr>
          <p:cNvPr id="137" name="CustomShape 8"/>
          <p:cNvSpPr/>
          <p:nvPr/>
        </p:nvSpPr>
        <p:spPr>
          <a:xfrm>
            <a:off x="1281960" y="5575680"/>
            <a:ext cx="3360600" cy="91080"/>
          </a:xfrm>
          <a:prstGeom prst="rect">
            <a:avLst/>
          </a:prstGeom>
          <a:noFill/>
          <a:ln>
            <a:noFill/>
          </a:ln>
        </p:spPr>
        <p:style>
          <a:lnRef idx="0"/>
          <a:fillRef idx="0"/>
          <a:effectRef idx="0"/>
          <a:fontRef idx="minor"/>
        </p:style>
      </p:sp>
      <p:sp>
        <p:nvSpPr>
          <p:cNvPr id="138" name="CustomShape 9"/>
          <p:cNvSpPr/>
          <p:nvPr/>
        </p:nvSpPr>
        <p:spPr>
          <a:xfrm>
            <a:off x="6570000" y="1707480"/>
            <a:ext cx="4757040" cy="676080"/>
          </a:xfrm>
          <a:prstGeom prst="flowChartAlternateProcess">
            <a:avLst/>
          </a:prstGeom>
          <a:gradFill rotWithShape="0">
            <a:gsLst>
              <a:gs pos="0">
                <a:srgbClr val="ffffff"/>
              </a:gs>
              <a:gs pos="100000">
                <a:srgbClr val="eeefd7"/>
              </a:gs>
            </a:gsLst>
            <a:path path="circle"/>
          </a:gradFill>
          <a:ln w="9360">
            <a:solidFill>
              <a:srgbClr val="808080"/>
            </a:solidFill>
            <a:miter/>
          </a:ln>
        </p:spPr>
        <p:style>
          <a:lnRef idx="0"/>
          <a:fillRef idx="0"/>
          <a:effectRef idx="0"/>
          <a:fontRef idx="minor"/>
        </p:style>
        <p:txBody>
          <a:bodyPr anchor="ctr"/>
          <a:p>
            <a:pPr algn="ctr">
              <a:lnSpc>
                <a:spcPct val="100000"/>
              </a:lnSpc>
            </a:pPr>
            <a:r>
              <a:rPr b="1" lang="en-GB" sz="2800" spc="-1" strike="noStrike">
                <a:solidFill>
                  <a:srgbClr val="0000c8"/>
                </a:solidFill>
                <a:latin typeface="Verdana"/>
                <a:ea typeface="Verdana"/>
              </a:rPr>
              <a:t>rwx</a:t>
            </a:r>
            <a:r>
              <a:rPr b="0" lang="en-GB" sz="2800" spc="-1" strike="noStrike">
                <a:solidFill>
                  <a:srgbClr val="0000c8"/>
                </a:solidFill>
                <a:latin typeface="Verdana"/>
                <a:ea typeface="Verdana"/>
              </a:rPr>
              <a:t>    </a:t>
            </a:r>
            <a:r>
              <a:rPr b="1" lang="en-GB" sz="2800" spc="-1" strike="noStrike">
                <a:solidFill>
                  <a:srgbClr val="0000c8"/>
                </a:solidFill>
                <a:latin typeface="Verdana"/>
                <a:ea typeface="Verdana"/>
              </a:rPr>
              <a:t>rwx</a:t>
            </a:r>
            <a:r>
              <a:rPr b="0" lang="en-GB" sz="2800" spc="-1" strike="noStrike">
                <a:solidFill>
                  <a:srgbClr val="0000c8"/>
                </a:solidFill>
                <a:latin typeface="Verdana"/>
                <a:ea typeface="Verdana"/>
              </a:rPr>
              <a:t>    </a:t>
            </a:r>
            <a:r>
              <a:rPr b="1" lang="en-GB" sz="2800" spc="-1" strike="noStrike">
                <a:solidFill>
                  <a:srgbClr val="0000c8"/>
                </a:solidFill>
                <a:latin typeface="Verdana"/>
                <a:ea typeface="Verdana"/>
              </a:rPr>
              <a:t>rwx</a:t>
            </a:r>
            <a:endParaRPr b="0" lang="en-GB" sz="2800" spc="-1" strike="noStrike">
              <a:latin typeface="Arial"/>
            </a:endParaRPr>
          </a:p>
        </p:txBody>
      </p:sp>
      <p:sp>
        <p:nvSpPr>
          <p:cNvPr id="139" name="CustomShape 10"/>
          <p:cNvSpPr/>
          <p:nvPr/>
        </p:nvSpPr>
        <p:spPr>
          <a:xfrm>
            <a:off x="6810480" y="2387520"/>
            <a:ext cx="4372560" cy="477720"/>
          </a:xfrm>
          <a:prstGeom prst="rect">
            <a:avLst/>
          </a:prstGeom>
          <a:noFill/>
          <a:ln>
            <a:noFill/>
          </a:ln>
        </p:spPr>
        <p:style>
          <a:lnRef idx="0"/>
          <a:fillRef idx="0"/>
          <a:effectRef idx="0"/>
          <a:fontRef idx="minor"/>
        </p:style>
        <p:txBody>
          <a:bodyPr lIns="88920" rIns="88920" tIns="44640" bIns="44640"/>
          <a:p>
            <a:pPr algn="ctr">
              <a:lnSpc>
                <a:spcPct val="90000"/>
              </a:lnSpc>
            </a:pPr>
            <a:r>
              <a:rPr b="1" lang="en-GB" sz="2800" spc="-1" strike="noStrike">
                <a:solidFill>
                  <a:srgbClr val="073c66"/>
                </a:solidFill>
                <a:latin typeface="Quattrocento Sans"/>
                <a:ea typeface="Quattrocento Sans"/>
              </a:rPr>
              <a:t> </a:t>
            </a:r>
            <a:r>
              <a:rPr b="1" lang="en-GB" sz="2800" spc="-1" strike="noStrike">
                <a:solidFill>
                  <a:srgbClr val="0000c8"/>
                </a:solidFill>
                <a:latin typeface="Quattrocento Sans"/>
                <a:ea typeface="Quattrocento Sans"/>
              </a:rPr>
              <a:t>u</a:t>
            </a:r>
            <a:r>
              <a:rPr b="0" lang="en-GB" sz="2400" spc="-1" strike="noStrike">
                <a:solidFill>
                  <a:srgbClr val="565759"/>
                </a:solidFill>
                <a:latin typeface="Quattrocento Sans"/>
                <a:ea typeface="Quattrocento Sans"/>
              </a:rPr>
              <a:t>ser</a:t>
            </a:r>
            <a:r>
              <a:rPr b="1" lang="en-GB" sz="2000" spc="-1" strike="noStrike">
                <a:solidFill>
                  <a:srgbClr val="073c66"/>
                </a:solidFill>
                <a:latin typeface="Quattrocento Sans"/>
                <a:ea typeface="Quattrocento Sans"/>
              </a:rPr>
              <a:t>       </a:t>
            </a:r>
            <a:r>
              <a:rPr b="1" lang="en-GB" sz="2800" spc="-1" strike="noStrike">
                <a:solidFill>
                  <a:srgbClr val="0000c8"/>
                </a:solidFill>
                <a:latin typeface="Quattrocento Sans"/>
                <a:ea typeface="Quattrocento Sans"/>
              </a:rPr>
              <a:t>g</a:t>
            </a:r>
            <a:r>
              <a:rPr b="0" lang="en-GB" sz="2400" spc="-1" strike="noStrike">
                <a:solidFill>
                  <a:srgbClr val="565759"/>
                </a:solidFill>
                <a:latin typeface="Quattrocento Sans"/>
                <a:ea typeface="Quattrocento Sans"/>
              </a:rPr>
              <a:t>roup</a:t>
            </a:r>
            <a:r>
              <a:rPr b="1" lang="en-GB" sz="2000" spc="-1" strike="noStrike">
                <a:solidFill>
                  <a:srgbClr val="073c66"/>
                </a:solidFill>
                <a:latin typeface="Quattrocento Sans"/>
                <a:ea typeface="Quattrocento Sans"/>
              </a:rPr>
              <a:t>      </a:t>
            </a:r>
            <a:r>
              <a:rPr b="1" lang="en-GB" sz="2800" spc="-1" strike="noStrike">
                <a:solidFill>
                  <a:srgbClr val="0000c8"/>
                </a:solidFill>
                <a:latin typeface="Quattrocento Sans"/>
                <a:ea typeface="Quattrocento Sans"/>
              </a:rPr>
              <a:t>o</a:t>
            </a:r>
            <a:r>
              <a:rPr b="0" lang="en-GB" sz="2400" spc="-1" strike="noStrike">
                <a:solidFill>
                  <a:srgbClr val="565759"/>
                </a:solidFill>
                <a:latin typeface="Quattrocento Sans"/>
                <a:ea typeface="Quattrocento Sans"/>
              </a:rPr>
              <a:t>thers</a:t>
            </a:r>
            <a:endParaRPr b="0" lang="en-GB" sz="2400" spc="-1" strike="noStrike">
              <a:latin typeface="Arial"/>
            </a:endParaRPr>
          </a:p>
        </p:txBody>
      </p:sp>
      <p:sp>
        <p:nvSpPr>
          <p:cNvPr id="140" name="CustomShape 11"/>
          <p:cNvSpPr/>
          <p:nvPr/>
        </p:nvSpPr>
        <p:spPr>
          <a:xfrm rot="5400000">
            <a:off x="7639560" y="1793160"/>
            <a:ext cx="122040" cy="1055880"/>
          </a:xfrm>
          <a:prstGeom prst="rightBrace">
            <a:avLst>
              <a:gd name="adj1" fmla="val 54005"/>
              <a:gd name="adj2" fmla="val 50000"/>
            </a:avLst>
          </a:prstGeom>
          <a:noFill/>
          <a:ln w="12600">
            <a:solidFill>
              <a:srgbClr val="000066"/>
            </a:solidFill>
            <a:miter/>
          </a:ln>
        </p:spPr>
        <p:style>
          <a:lnRef idx="0"/>
          <a:fillRef idx="0"/>
          <a:effectRef idx="0"/>
          <a:fontRef idx="minor"/>
        </p:style>
      </p:sp>
      <p:sp>
        <p:nvSpPr>
          <p:cNvPr id="141" name="CustomShape 12"/>
          <p:cNvSpPr/>
          <p:nvPr/>
        </p:nvSpPr>
        <p:spPr>
          <a:xfrm>
            <a:off x="7191720" y="2260080"/>
            <a:ext cx="1017360" cy="42840"/>
          </a:xfrm>
          <a:prstGeom prst="rect">
            <a:avLst/>
          </a:prstGeom>
          <a:noFill/>
          <a:ln>
            <a:noFill/>
          </a:ln>
        </p:spPr>
        <p:style>
          <a:lnRef idx="0"/>
          <a:fillRef idx="0"/>
          <a:effectRef idx="0"/>
          <a:fontRef idx="minor"/>
        </p:style>
      </p:sp>
      <p:sp>
        <p:nvSpPr>
          <p:cNvPr id="142" name="CustomShape 13"/>
          <p:cNvSpPr/>
          <p:nvPr/>
        </p:nvSpPr>
        <p:spPr>
          <a:xfrm rot="5400000">
            <a:off x="8876520" y="1781280"/>
            <a:ext cx="122040" cy="1079280"/>
          </a:xfrm>
          <a:prstGeom prst="rightBrace">
            <a:avLst>
              <a:gd name="adj1" fmla="val 55195"/>
              <a:gd name="adj2" fmla="val 50000"/>
            </a:avLst>
          </a:prstGeom>
          <a:noFill/>
          <a:ln w="12600">
            <a:solidFill>
              <a:srgbClr val="000066"/>
            </a:solidFill>
            <a:miter/>
          </a:ln>
        </p:spPr>
        <p:style>
          <a:lnRef idx="0"/>
          <a:fillRef idx="0"/>
          <a:effectRef idx="0"/>
          <a:fontRef idx="minor"/>
        </p:style>
      </p:sp>
      <p:sp>
        <p:nvSpPr>
          <p:cNvPr id="143" name="CustomShape 14"/>
          <p:cNvSpPr/>
          <p:nvPr/>
        </p:nvSpPr>
        <p:spPr>
          <a:xfrm>
            <a:off x="8417880" y="2260080"/>
            <a:ext cx="1039680" cy="42840"/>
          </a:xfrm>
          <a:prstGeom prst="rect">
            <a:avLst/>
          </a:prstGeom>
          <a:noFill/>
          <a:ln>
            <a:noFill/>
          </a:ln>
        </p:spPr>
        <p:style>
          <a:lnRef idx="0"/>
          <a:fillRef idx="0"/>
          <a:effectRef idx="0"/>
          <a:fontRef idx="minor"/>
        </p:style>
      </p:sp>
      <p:sp>
        <p:nvSpPr>
          <p:cNvPr id="144" name="CustomShape 15"/>
          <p:cNvSpPr/>
          <p:nvPr/>
        </p:nvSpPr>
        <p:spPr>
          <a:xfrm rot="5400000">
            <a:off x="10134000" y="1840680"/>
            <a:ext cx="122040" cy="960480"/>
          </a:xfrm>
          <a:prstGeom prst="rightBrace">
            <a:avLst>
              <a:gd name="adj1" fmla="val 49134"/>
              <a:gd name="adj2" fmla="val 50000"/>
            </a:avLst>
          </a:prstGeom>
          <a:noFill/>
          <a:ln w="12600">
            <a:solidFill>
              <a:srgbClr val="000066"/>
            </a:solidFill>
            <a:miter/>
          </a:ln>
        </p:spPr>
        <p:style>
          <a:lnRef idx="0"/>
          <a:fillRef idx="0"/>
          <a:effectRef idx="0"/>
          <a:fontRef idx="minor"/>
        </p:style>
      </p:sp>
      <p:sp>
        <p:nvSpPr>
          <p:cNvPr id="145" name="CustomShape 16"/>
          <p:cNvSpPr/>
          <p:nvPr/>
        </p:nvSpPr>
        <p:spPr>
          <a:xfrm>
            <a:off x="9732240" y="2260080"/>
            <a:ext cx="925560" cy="42840"/>
          </a:xfrm>
          <a:prstGeom prst="rect">
            <a:avLst/>
          </a:prstGeom>
          <a:noFill/>
          <a:ln>
            <a:noFill/>
          </a:ln>
        </p:spPr>
        <p:style>
          <a:lnRef idx="0"/>
          <a:fillRef idx="0"/>
          <a:effectRef idx="0"/>
          <a:fontRef idx="minor"/>
        </p:style>
      </p:sp>
      <p:sp>
        <p:nvSpPr>
          <p:cNvPr id="146" name="CustomShape 17"/>
          <p:cNvSpPr/>
          <p:nvPr/>
        </p:nvSpPr>
        <p:spPr>
          <a:xfrm rot="5400000">
            <a:off x="3922200" y="4071600"/>
            <a:ext cx="127800" cy="2216880"/>
          </a:xfrm>
          <a:prstGeom prst="rightBrace">
            <a:avLst>
              <a:gd name="adj1" fmla="val 76132"/>
              <a:gd name="adj2" fmla="val 50000"/>
            </a:avLst>
          </a:prstGeom>
          <a:noFill/>
          <a:ln w="12600">
            <a:solidFill>
              <a:srgbClr val="000066"/>
            </a:solidFill>
            <a:miter/>
          </a:ln>
        </p:spPr>
        <p:style>
          <a:lnRef idx="0"/>
          <a:fillRef idx="0"/>
          <a:effectRef idx="0"/>
          <a:fontRef idx="minor"/>
        </p:style>
      </p:sp>
      <p:sp>
        <p:nvSpPr>
          <p:cNvPr id="147" name="CustomShape 18"/>
          <p:cNvSpPr/>
          <p:nvPr/>
        </p:nvSpPr>
        <p:spPr>
          <a:xfrm>
            <a:off x="2905920" y="5116320"/>
            <a:ext cx="2159640" cy="45000"/>
          </a:xfrm>
          <a:prstGeom prst="rect">
            <a:avLst/>
          </a:prstGeom>
          <a:noFill/>
          <a:ln>
            <a:noFill/>
          </a:ln>
        </p:spPr>
        <p:style>
          <a:lnRef idx="0"/>
          <a:fillRef idx="0"/>
          <a:effectRef idx="0"/>
          <a:fontRef idx="minor"/>
        </p:style>
      </p:sp>
      <p:sp>
        <p:nvSpPr>
          <p:cNvPr id="148" name="CustomShape 19"/>
          <p:cNvSpPr/>
          <p:nvPr/>
        </p:nvSpPr>
        <p:spPr>
          <a:xfrm>
            <a:off x="889560" y="5857920"/>
            <a:ext cx="10418760" cy="655200"/>
          </a:xfrm>
          <a:prstGeom prst="roundRect">
            <a:avLst>
              <a:gd name="adj" fmla="val 16667"/>
            </a:avLst>
          </a:prstGeom>
          <a:gradFill rotWithShape="0">
            <a:gsLst>
              <a:gs pos="0">
                <a:srgbClr val="ffffff"/>
              </a:gs>
              <a:gs pos="100000">
                <a:srgbClr val="eeefd7"/>
              </a:gs>
            </a:gsLst>
            <a:path path="circle"/>
          </a:gradFill>
          <a:ln w="9360">
            <a:solidFill>
              <a:srgbClr val="808080"/>
            </a:solidFill>
            <a:round/>
          </a:ln>
        </p:spPr>
        <p:style>
          <a:lnRef idx="0"/>
          <a:fillRef idx="0"/>
          <a:effectRef idx="0"/>
          <a:fontRef idx="minor"/>
        </p:style>
        <p:txBody>
          <a:bodyPr anchor="ctr"/>
          <a:p>
            <a:pPr algn="ctr">
              <a:lnSpc>
                <a:spcPct val="100000"/>
              </a:lnSpc>
            </a:pPr>
            <a:r>
              <a:rPr b="1" i="1" lang="en-GB" sz="2000" spc="-1" strike="noStrike">
                <a:solidFill>
                  <a:srgbClr val="0000c8"/>
                </a:solidFill>
                <a:latin typeface="Quattrocento Sans"/>
                <a:ea typeface="Quattrocento Sans"/>
              </a:rPr>
              <a:t>Your identity, together with permissions and file ownership determine access</a:t>
            </a:r>
            <a:endParaRPr b="0" lang="en-GB" sz="2000" spc="-1" strike="noStrike">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414000" y="124920"/>
            <a:ext cx="9125640" cy="1153080"/>
          </a:xfrm>
          <a:prstGeom prst="rect">
            <a:avLst/>
          </a:prstGeom>
          <a:noFill/>
          <a:ln>
            <a:noFill/>
          </a:ln>
        </p:spPr>
        <p:txBody>
          <a:bodyPr anchor="b"/>
          <a:p>
            <a:pPr>
              <a:lnSpc>
                <a:spcPct val="100000"/>
              </a:lnSpc>
            </a:pPr>
            <a:r>
              <a:rPr b="0" lang="en-GB" sz="3600" spc="-1" strike="noStrike">
                <a:solidFill>
                  <a:srgbClr val="0d3d59"/>
                </a:solidFill>
                <a:latin typeface="Arial"/>
                <a:ea typeface="Arial"/>
              </a:rPr>
              <a:t>Basic file and directory access control</a:t>
            </a:r>
            <a:endParaRPr b="0" lang="en-GB" sz="3600" spc="-1" strike="noStrike">
              <a:solidFill>
                <a:srgbClr val="000000"/>
              </a:solidFill>
              <a:latin typeface="Arial"/>
            </a:endParaRPr>
          </a:p>
        </p:txBody>
      </p:sp>
      <p:sp>
        <p:nvSpPr>
          <p:cNvPr id="150" name="CustomShape 2"/>
          <p:cNvSpPr/>
          <p:nvPr/>
        </p:nvSpPr>
        <p:spPr>
          <a:xfrm>
            <a:off x="5667480" y="1710720"/>
            <a:ext cx="3051720" cy="749520"/>
          </a:xfrm>
          <a:prstGeom prst="rect">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95400" rIns="95400" tIns="36000" bIns="36000"/>
          <a:p>
            <a:pPr algn="ctr">
              <a:lnSpc>
                <a:spcPct val="110000"/>
              </a:lnSpc>
            </a:pPr>
            <a:r>
              <a:rPr b="0" i="1" lang="en-GB" sz="2000" spc="-1" strike="noStrike">
                <a:solidFill>
                  <a:srgbClr val="565759"/>
                </a:solidFill>
                <a:latin typeface="Quattrocento Sans"/>
                <a:ea typeface="Quattrocento Sans"/>
              </a:rPr>
              <a:t>access allowed;</a:t>
            </a:r>
            <a:br/>
            <a:r>
              <a:rPr b="0" i="1" lang="en-GB" sz="2000" spc="-1" strike="noStrike">
                <a:solidFill>
                  <a:srgbClr val="565759"/>
                </a:solidFill>
                <a:latin typeface="Quattrocento Sans"/>
                <a:ea typeface="Quattrocento Sans"/>
              </a:rPr>
              <a:t>no more checks</a:t>
            </a:r>
            <a:endParaRPr b="0" lang="en-GB" sz="2000" spc="-1" strike="noStrike">
              <a:latin typeface="Arial"/>
            </a:endParaRPr>
          </a:p>
        </p:txBody>
      </p:sp>
      <p:sp>
        <p:nvSpPr>
          <p:cNvPr id="151" name="CustomShape 3"/>
          <p:cNvSpPr/>
          <p:nvPr/>
        </p:nvSpPr>
        <p:spPr>
          <a:xfrm>
            <a:off x="2263320" y="1848240"/>
            <a:ext cx="360" cy="1152000"/>
          </a:xfrm>
          <a:custGeom>
            <a:avLst/>
            <a:gdLst/>
            <a:ahLst/>
            <a:rect l="l" t="t" r="r" b="b"/>
            <a:pathLst>
              <a:path w="21600" h="21600">
                <a:moveTo>
                  <a:pt x="0" y="0"/>
                </a:moveTo>
                <a:lnTo>
                  <a:pt x="21600" y="21600"/>
                </a:lnTo>
              </a:path>
            </a:pathLst>
          </a:custGeom>
          <a:noFill/>
          <a:ln w="19080">
            <a:solidFill>
              <a:srgbClr val="0000c8"/>
            </a:solidFill>
            <a:miter/>
            <a:tailEnd len="med" type="stealth" w="med"/>
          </a:ln>
        </p:spPr>
        <p:style>
          <a:lnRef idx="0"/>
          <a:fillRef idx="0"/>
          <a:effectRef idx="0"/>
          <a:fontRef idx="minor"/>
        </p:style>
      </p:sp>
      <p:sp>
        <p:nvSpPr>
          <p:cNvPr id="152" name="CustomShape 4"/>
          <p:cNvSpPr/>
          <p:nvPr/>
        </p:nvSpPr>
        <p:spPr>
          <a:xfrm>
            <a:off x="4016520" y="2035080"/>
            <a:ext cx="1631520" cy="360"/>
          </a:xfrm>
          <a:custGeom>
            <a:avLst/>
            <a:gdLst/>
            <a:ahLst/>
            <a:rect l="l" t="t" r="r" b="b"/>
            <a:pathLst>
              <a:path w="21600" h="21600">
                <a:moveTo>
                  <a:pt x="0" y="0"/>
                </a:moveTo>
                <a:lnTo>
                  <a:pt x="21600" y="21600"/>
                </a:lnTo>
              </a:path>
            </a:pathLst>
          </a:custGeom>
          <a:noFill/>
          <a:ln w="19080">
            <a:solidFill>
              <a:srgbClr val="0000c8"/>
            </a:solidFill>
            <a:miter/>
            <a:tailEnd len="med" type="stealth" w="med"/>
          </a:ln>
        </p:spPr>
        <p:style>
          <a:lnRef idx="0"/>
          <a:fillRef idx="0"/>
          <a:effectRef idx="0"/>
          <a:fontRef idx="minor"/>
        </p:style>
      </p:sp>
      <p:sp>
        <p:nvSpPr>
          <p:cNvPr id="153" name="CustomShape 5"/>
          <p:cNvSpPr/>
          <p:nvPr/>
        </p:nvSpPr>
        <p:spPr>
          <a:xfrm>
            <a:off x="5667480" y="3180240"/>
            <a:ext cx="3051720" cy="749520"/>
          </a:xfrm>
          <a:prstGeom prst="rect">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95400" rIns="95400" tIns="36000" bIns="36000"/>
          <a:p>
            <a:pPr algn="ctr">
              <a:lnSpc>
                <a:spcPct val="110000"/>
              </a:lnSpc>
            </a:pPr>
            <a:r>
              <a:rPr b="0" i="1" lang="en-GB" sz="2000" spc="-1" strike="noStrike">
                <a:solidFill>
                  <a:srgbClr val="565759"/>
                </a:solidFill>
                <a:latin typeface="Quattrocento Sans"/>
                <a:ea typeface="Quattrocento Sans"/>
              </a:rPr>
              <a:t>use ‘user’ bits;</a:t>
            </a:r>
            <a:br/>
            <a:r>
              <a:rPr b="0" i="1" lang="en-GB" sz="2000" spc="-1" strike="noStrike">
                <a:solidFill>
                  <a:srgbClr val="565759"/>
                </a:solidFill>
                <a:latin typeface="Quattrocento Sans"/>
                <a:ea typeface="Quattrocento Sans"/>
              </a:rPr>
              <a:t>no more checks</a:t>
            </a:r>
            <a:endParaRPr b="0" lang="en-GB" sz="2000" spc="-1" strike="noStrike">
              <a:latin typeface="Arial"/>
            </a:endParaRPr>
          </a:p>
        </p:txBody>
      </p:sp>
      <p:sp>
        <p:nvSpPr>
          <p:cNvPr id="154" name="CustomShape 6"/>
          <p:cNvSpPr/>
          <p:nvPr/>
        </p:nvSpPr>
        <p:spPr>
          <a:xfrm>
            <a:off x="4001760" y="3477960"/>
            <a:ext cx="1646280" cy="360"/>
          </a:xfrm>
          <a:custGeom>
            <a:avLst/>
            <a:gdLst/>
            <a:ahLst/>
            <a:rect l="l" t="t" r="r" b="b"/>
            <a:pathLst>
              <a:path w="21600" h="21600">
                <a:moveTo>
                  <a:pt x="0" y="0"/>
                </a:moveTo>
                <a:lnTo>
                  <a:pt x="21600" y="21600"/>
                </a:lnTo>
              </a:path>
            </a:pathLst>
          </a:custGeom>
          <a:noFill/>
          <a:ln w="19080">
            <a:solidFill>
              <a:srgbClr val="0000c8"/>
            </a:solidFill>
            <a:miter/>
            <a:tailEnd len="med" type="stealth" w="med"/>
          </a:ln>
        </p:spPr>
        <p:style>
          <a:lnRef idx="0"/>
          <a:fillRef idx="0"/>
          <a:effectRef idx="0"/>
          <a:fontRef idx="minor"/>
        </p:style>
      </p:sp>
      <p:sp>
        <p:nvSpPr>
          <p:cNvPr id="155" name="CustomShape 7"/>
          <p:cNvSpPr/>
          <p:nvPr/>
        </p:nvSpPr>
        <p:spPr>
          <a:xfrm>
            <a:off x="2263320" y="3186000"/>
            <a:ext cx="360" cy="1317240"/>
          </a:xfrm>
          <a:custGeom>
            <a:avLst/>
            <a:gdLst/>
            <a:ahLst/>
            <a:rect l="l" t="t" r="r" b="b"/>
            <a:pathLst>
              <a:path w="21600" h="21600">
                <a:moveTo>
                  <a:pt x="0" y="0"/>
                </a:moveTo>
                <a:lnTo>
                  <a:pt x="21600" y="21600"/>
                </a:lnTo>
              </a:path>
            </a:pathLst>
          </a:custGeom>
          <a:noFill/>
          <a:ln w="19080">
            <a:solidFill>
              <a:srgbClr val="0000c8"/>
            </a:solidFill>
            <a:miter/>
            <a:tailEnd len="med" type="stealth" w="med"/>
          </a:ln>
        </p:spPr>
        <p:style>
          <a:lnRef idx="0"/>
          <a:fillRef idx="0"/>
          <a:effectRef idx="0"/>
          <a:fontRef idx="minor"/>
        </p:style>
      </p:sp>
      <p:sp>
        <p:nvSpPr>
          <p:cNvPr id="156" name="CustomShape 8"/>
          <p:cNvSpPr/>
          <p:nvPr/>
        </p:nvSpPr>
        <p:spPr>
          <a:xfrm>
            <a:off x="5665320" y="4685760"/>
            <a:ext cx="3053880" cy="749520"/>
          </a:xfrm>
          <a:prstGeom prst="rect">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95400" rIns="95400" tIns="36000" bIns="36000"/>
          <a:p>
            <a:pPr algn="ctr">
              <a:lnSpc>
                <a:spcPct val="110000"/>
              </a:lnSpc>
            </a:pPr>
            <a:r>
              <a:rPr b="0" i="1" lang="en-GB" sz="2000" spc="-1" strike="noStrike">
                <a:solidFill>
                  <a:srgbClr val="565759"/>
                </a:solidFill>
                <a:latin typeface="Quattrocento Sans"/>
                <a:ea typeface="Quattrocento Sans"/>
              </a:rPr>
              <a:t>use ‘group’ bits; </a:t>
            </a:r>
            <a:br/>
            <a:r>
              <a:rPr b="0" i="1" lang="en-GB" sz="2000" spc="-1" strike="noStrike">
                <a:solidFill>
                  <a:srgbClr val="565759"/>
                </a:solidFill>
                <a:latin typeface="Quattrocento Sans"/>
                <a:ea typeface="Quattrocento Sans"/>
              </a:rPr>
              <a:t>no more checks</a:t>
            </a:r>
            <a:endParaRPr b="0" lang="en-GB" sz="2000" spc="-1" strike="noStrike">
              <a:latin typeface="Arial"/>
            </a:endParaRPr>
          </a:p>
        </p:txBody>
      </p:sp>
      <p:sp>
        <p:nvSpPr>
          <p:cNvPr id="157" name="CustomShape 9"/>
          <p:cNvSpPr/>
          <p:nvPr/>
        </p:nvSpPr>
        <p:spPr>
          <a:xfrm>
            <a:off x="4806360" y="5033880"/>
            <a:ext cx="841680" cy="2160"/>
          </a:xfrm>
          <a:custGeom>
            <a:avLst/>
            <a:gdLst/>
            <a:ahLst/>
            <a:rect l="l" t="t" r="r" b="b"/>
            <a:pathLst>
              <a:path w="21600" h="21600">
                <a:moveTo>
                  <a:pt x="0" y="0"/>
                </a:moveTo>
                <a:lnTo>
                  <a:pt x="21600" y="21600"/>
                </a:lnTo>
              </a:path>
            </a:pathLst>
          </a:custGeom>
          <a:noFill/>
          <a:ln w="19080">
            <a:solidFill>
              <a:srgbClr val="0000c8"/>
            </a:solidFill>
            <a:miter/>
            <a:tailEnd len="med" type="stealth" w="med"/>
          </a:ln>
        </p:spPr>
        <p:style>
          <a:lnRef idx="0"/>
          <a:fillRef idx="0"/>
          <a:effectRef idx="0"/>
          <a:fontRef idx="minor"/>
        </p:style>
      </p:sp>
      <p:sp>
        <p:nvSpPr>
          <p:cNvPr id="158" name="CustomShape 10"/>
          <p:cNvSpPr/>
          <p:nvPr/>
        </p:nvSpPr>
        <p:spPr>
          <a:xfrm>
            <a:off x="5686560" y="5616720"/>
            <a:ext cx="3053880" cy="749520"/>
          </a:xfrm>
          <a:prstGeom prst="rect">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95400" rIns="95400" tIns="36000" bIns="36000"/>
          <a:p>
            <a:pPr algn="ctr">
              <a:lnSpc>
                <a:spcPct val="110000"/>
              </a:lnSpc>
            </a:pPr>
            <a:r>
              <a:rPr b="0" i="1" lang="en-GB" sz="2000" spc="-1" strike="noStrike">
                <a:solidFill>
                  <a:srgbClr val="565759"/>
                </a:solidFill>
                <a:latin typeface="Quattrocento Sans"/>
                <a:ea typeface="Quattrocento Sans"/>
              </a:rPr>
              <a:t>use ‘others’; the </a:t>
            </a:r>
            <a:br/>
            <a:r>
              <a:rPr b="0" i="1" lang="en-GB" sz="2000" spc="-1" strike="noStrike">
                <a:solidFill>
                  <a:srgbClr val="565759"/>
                </a:solidFill>
                <a:latin typeface="Quattrocento Sans"/>
                <a:ea typeface="Quattrocento Sans"/>
              </a:rPr>
              <a:t>last three bits</a:t>
            </a:r>
            <a:endParaRPr b="0" lang="en-GB" sz="2000" spc="-1" strike="noStrike">
              <a:latin typeface="Arial"/>
            </a:endParaRPr>
          </a:p>
        </p:txBody>
      </p:sp>
      <p:sp>
        <p:nvSpPr>
          <p:cNvPr id="159" name="CustomShape 11"/>
          <p:cNvSpPr/>
          <p:nvPr/>
        </p:nvSpPr>
        <p:spPr>
          <a:xfrm>
            <a:off x="8985240" y="3269880"/>
            <a:ext cx="2341800" cy="442440"/>
          </a:xfrm>
          <a:prstGeom prst="flowChartAlternateProcess">
            <a:avLst/>
          </a:prstGeom>
          <a:gradFill rotWithShape="0">
            <a:gsLst>
              <a:gs pos="0">
                <a:srgbClr val="ffffff"/>
              </a:gs>
              <a:gs pos="100000">
                <a:srgbClr val="eeefd7"/>
              </a:gs>
            </a:gsLst>
            <a:path path="circle"/>
          </a:gradFill>
          <a:ln w="9360">
            <a:solidFill>
              <a:srgbClr val="808080"/>
            </a:solidFill>
            <a:miter/>
          </a:ln>
        </p:spPr>
        <p:style>
          <a:lnRef idx="0"/>
          <a:fillRef idx="0"/>
          <a:effectRef idx="0"/>
          <a:fontRef idx="minor"/>
        </p:style>
        <p:txBody>
          <a:bodyPr bIns="108000" anchor="ctr"/>
          <a:p>
            <a:pPr>
              <a:lnSpc>
                <a:spcPct val="100000"/>
              </a:lnSpc>
            </a:pPr>
            <a:r>
              <a:rPr b="1" lang="en-GB" sz="2800" spc="-1" strike="noStrike">
                <a:solidFill>
                  <a:srgbClr val="0000c8"/>
                </a:solidFill>
                <a:latin typeface="Verdana"/>
                <a:ea typeface="Verdana"/>
              </a:rPr>
              <a:t>rwx</a:t>
            </a:r>
            <a:r>
              <a:rPr b="0" lang="en-GB" sz="2800" spc="-1" strike="noStrike">
                <a:solidFill>
                  <a:srgbClr val="0000c8"/>
                </a:solidFill>
                <a:latin typeface="Verdana"/>
                <a:ea typeface="Verdana"/>
              </a:rPr>
              <a:t> </a:t>
            </a:r>
            <a:r>
              <a:rPr b="0" lang="en-GB" sz="2400" spc="-1" strike="noStrike">
                <a:solidFill>
                  <a:srgbClr val="0000c8"/>
                </a:solidFill>
                <a:latin typeface="Verdana"/>
                <a:ea typeface="Verdana"/>
              </a:rPr>
              <a:t>rwx rwx</a:t>
            </a:r>
            <a:endParaRPr b="0" lang="en-GB" sz="2400" spc="-1" strike="noStrike">
              <a:latin typeface="Arial"/>
            </a:endParaRPr>
          </a:p>
        </p:txBody>
      </p:sp>
      <p:sp>
        <p:nvSpPr>
          <p:cNvPr id="160" name="CustomShape 12"/>
          <p:cNvSpPr/>
          <p:nvPr/>
        </p:nvSpPr>
        <p:spPr>
          <a:xfrm>
            <a:off x="8985240" y="4790520"/>
            <a:ext cx="2341800" cy="471240"/>
          </a:xfrm>
          <a:prstGeom prst="flowChartAlternateProcess">
            <a:avLst/>
          </a:prstGeom>
          <a:gradFill rotWithShape="0">
            <a:gsLst>
              <a:gs pos="0">
                <a:srgbClr val="ffffff"/>
              </a:gs>
              <a:gs pos="100000">
                <a:srgbClr val="eeefd7"/>
              </a:gs>
            </a:gsLst>
            <a:path path="circle"/>
          </a:gradFill>
          <a:ln w="9360">
            <a:solidFill>
              <a:srgbClr val="808080"/>
            </a:solidFill>
            <a:miter/>
          </a:ln>
        </p:spPr>
        <p:style>
          <a:lnRef idx="0"/>
          <a:fillRef idx="0"/>
          <a:effectRef idx="0"/>
          <a:fontRef idx="minor"/>
        </p:style>
        <p:txBody>
          <a:bodyPr bIns="108000" anchor="ctr"/>
          <a:p>
            <a:pPr>
              <a:lnSpc>
                <a:spcPct val="100000"/>
              </a:lnSpc>
            </a:pPr>
            <a:r>
              <a:rPr b="0" lang="en-GB" sz="2400" spc="-1" strike="noStrike">
                <a:solidFill>
                  <a:srgbClr val="0000c8"/>
                </a:solidFill>
                <a:latin typeface="Verdana"/>
                <a:ea typeface="Verdana"/>
              </a:rPr>
              <a:t>rwx </a:t>
            </a:r>
            <a:r>
              <a:rPr b="1" lang="en-GB" sz="2800" spc="-1" strike="noStrike">
                <a:solidFill>
                  <a:srgbClr val="0000c8"/>
                </a:solidFill>
                <a:latin typeface="Verdana"/>
                <a:ea typeface="Verdana"/>
              </a:rPr>
              <a:t>rwx</a:t>
            </a:r>
            <a:r>
              <a:rPr b="0" lang="en-GB" sz="2400" spc="-1" strike="noStrike">
                <a:solidFill>
                  <a:srgbClr val="0000c8"/>
                </a:solidFill>
                <a:latin typeface="Verdana"/>
                <a:ea typeface="Verdana"/>
              </a:rPr>
              <a:t> rwx</a:t>
            </a:r>
            <a:endParaRPr b="0" lang="en-GB" sz="2400" spc="-1" strike="noStrike">
              <a:latin typeface="Arial"/>
            </a:endParaRPr>
          </a:p>
        </p:txBody>
      </p:sp>
      <p:sp>
        <p:nvSpPr>
          <p:cNvPr id="161" name="CustomShape 13"/>
          <p:cNvSpPr/>
          <p:nvPr/>
        </p:nvSpPr>
        <p:spPr>
          <a:xfrm>
            <a:off x="9003960" y="5718600"/>
            <a:ext cx="2323080" cy="406080"/>
          </a:xfrm>
          <a:prstGeom prst="flowChartAlternateProcess">
            <a:avLst/>
          </a:prstGeom>
          <a:gradFill rotWithShape="0">
            <a:gsLst>
              <a:gs pos="0">
                <a:srgbClr val="ffffff"/>
              </a:gs>
              <a:gs pos="100000">
                <a:srgbClr val="eeefd7"/>
              </a:gs>
            </a:gsLst>
            <a:path path="circle"/>
          </a:gradFill>
          <a:ln w="9360">
            <a:solidFill>
              <a:srgbClr val="808080"/>
            </a:solidFill>
            <a:miter/>
          </a:ln>
        </p:spPr>
        <p:style>
          <a:lnRef idx="0"/>
          <a:fillRef idx="0"/>
          <a:effectRef idx="0"/>
          <a:fontRef idx="minor"/>
        </p:style>
        <p:txBody>
          <a:bodyPr bIns="0" anchor="ctr"/>
          <a:p>
            <a:pPr>
              <a:lnSpc>
                <a:spcPct val="100000"/>
              </a:lnSpc>
            </a:pPr>
            <a:r>
              <a:rPr b="0" lang="en-GB" sz="2400" spc="-1" strike="noStrike">
                <a:solidFill>
                  <a:srgbClr val="0000c8"/>
                </a:solidFill>
                <a:latin typeface="Verdana"/>
                <a:ea typeface="Verdana"/>
              </a:rPr>
              <a:t>rwx rwx </a:t>
            </a:r>
            <a:r>
              <a:rPr b="1" lang="en-GB" sz="2800" spc="-1" strike="noStrike">
                <a:solidFill>
                  <a:srgbClr val="0000c8"/>
                </a:solidFill>
                <a:latin typeface="Verdana"/>
                <a:ea typeface="Verdana"/>
              </a:rPr>
              <a:t>rwx</a:t>
            </a:r>
            <a:endParaRPr b="0" lang="en-GB" sz="2800" spc="-1" strike="noStrike">
              <a:latin typeface="Arial"/>
            </a:endParaRPr>
          </a:p>
        </p:txBody>
      </p:sp>
      <p:sp>
        <p:nvSpPr>
          <p:cNvPr id="162" name="CustomShape 14"/>
          <p:cNvSpPr/>
          <p:nvPr/>
        </p:nvSpPr>
        <p:spPr>
          <a:xfrm>
            <a:off x="509760" y="1568520"/>
            <a:ext cx="3551400" cy="912240"/>
          </a:xfrm>
          <a:prstGeom prst="flowChartDecision">
            <a:avLst/>
          </a:prstGeom>
          <a:gradFill rotWithShape="0">
            <a:gsLst>
              <a:gs pos="0">
                <a:srgbClr val="ffffff"/>
              </a:gs>
              <a:gs pos="100000">
                <a:srgbClr val="eeefd7"/>
              </a:gs>
            </a:gsLst>
            <a:path path="circle"/>
          </a:gradFill>
          <a:ln w="9360">
            <a:solidFill>
              <a:srgbClr val="808080"/>
            </a:solidFill>
            <a:miter/>
          </a:ln>
        </p:spPr>
        <p:style>
          <a:lnRef idx="0"/>
          <a:fillRef idx="0"/>
          <a:effectRef idx="0"/>
          <a:fontRef idx="minor"/>
        </p:style>
        <p:txBody>
          <a:bodyPr lIns="0" rIns="0" tIns="0" bIns="0" anchor="ctr"/>
          <a:p>
            <a:pPr algn="ctr">
              <a:lnSpc>
                <a:spcPct val="100000"/>
              </a:lnSpc>
            </a:pPr>
            <a:r>
              <a:rPr b="1" lang="en-GB" sz="1800" spc="-1" strike="noStrike">
                <a:solidFill>
                  <a:srgbClr val="0000c8"/>
                </a:solidFill>
                <a:latin typeface="Verdana"/>
                <a:ea typeface="Verdana"/>
              </a:rPr>
              <a:t>super-user?</a:t>
            </a:r>
            <a:endParaRPr b="0" lang="en-GB" sz="1800" spc="-1" strike="noStrike">
              <a:latin typeface="Arial"/>
            </a:endParaRPr>
          </a:p>
        </p:txBody>
      </p:sp>
      <p:sp>
        <p:nvSpPr>
          <p:cNvPr id="163" name="CustomShape 15"/>
          <p:cNvSpPr/>
          <p:nvPr/>
        </p:nvSpPr>
        <p:spPr>
          <a:xfrm>
            <a:off x="439200" y="3017520"/>
            <a:ext cx="3689640" cy="911880"/>
          </a:xfrm>
          <a:prstGeom prst="flowChartDecision">
            <a:avLst/>
          </a:prstGeom>
          <a:gradFill rotWithShape="0">
            <a:gsLst>
              <a:gs pos="0">
                <a:srgbClr val="ffffff"/>
              </a:gs>
              <a:gs pos="100000">
                <a:srgbClr val="eeefd7"/>
              </a:gs>
            </a:gsLst>
            <a:path path="circle"/>
          </a:gradFill>
          <a:ln w="9360">
            <a:solidFill>
              <a:srgbClr val="808080"/>
            </a:solidFill>
            <a:miter/>
          </a:ln>
        </p:spPr>
        <p:style>
          <a:lnRef idx="0"/>
          <a:fillRef idx="0"/>
          <a:effectRef idx="0"/>
          <a:fontRef idx="minor"/>
        </p:style>
        <p:txBody>
          <a:bodyPr lIns="0" rIns="0" tIns="0" bIns="0" anchor="ctr"/>
          <a:p>
            <a:pPr algn="ctr">
              <a:lnSpc>
                <a:spcPct val="100000"/>
              </a:lnSpc>
            </a:pPr>
            <a:r>
              <a:rPr b="0" lang="en-GB" sz="1800" spc="-1" strike="noStrike">
                <a:solidFill>
                  <a:srgbClr val="8f9193"/>
                </a:solidFill>
                <a:latin typeface="Verdana"/>
                <a:ea typeface="Verdana"/>
              </a:rPr>
              <a:t>‘</a:t>
            </a:r>
            <a:r>
              <a:rPr b="1" lang="en-GB" sz="1800" spc="-1" strike="noStrike">
                <a:solidFill>
                  <a:srgbClr val="0000c8"/>
                </a:solidFill>
                <a:latin typeface="Verdana"/>
                <a:ea typeface="Verdana"/>
              </a:rPr>
              <a:t>user</a:t>
            </a:r>
            <a:r>
              <a:rPr b="0" lang="en-GB" sz="1800" spc="-1" strike="noStrike">
                <a:solidFill>
                  <a:srgbClr val="8f9193"/>
                </a:solidFill>
                <a:latin typeface="Verdana"/>
                <a:ea typeface="Verdana"/>
              </a:rPr>
              <a:t>’ </a:t>
            </a:r>
            <a:r>
              <a:rPr b="1" lang="en-GB" sz="1800" spc="-1" strike="noStrike">
                <a:solidFill>
                  <a:srgbClr val="0000c8"/>
                </a:solidFill>
                <a:latin typeface="Verdana"/>
                <a:ea typeface="Verdana"/>
              </a:rPr>
              <a:t>match</a:t>
            </a:r>
            <a:r>
              <a:rPr b="0" lang="en-GB" sz="1800" spc="-1" strike="noStrike">
                <a:solidFill>
                  <a:srgbClr val="8f9193"/>
                </a:solidFill>
                <a:latin typeface="Verdana"/>
                <a:ea typeface="Verdana"/>
              </a:rPr>
              <a:t>?</a:t>
            </a:r>
            <a:endParaRPr b="0" lang="en-GB" sz="1800" spc="-1" strike="noStrike">
              <a:latin typeface="Arial"/>
            </a:endParaRPr>
          </a:p>
        </p:txBody>
      </p:sp>
      <p:sp>
        <p:nvSpPr>
          <p:cNvPr id="164" name="CustomShape 16"/>
          <p:cNvSpPr/>
          <p:nvPr/>
        </p:nvSpPr>
        <p:spPr>
          <a:xfrm>
            <a:off x="397440" y="4553280"/>
            <a:ext cx="3722400" cy="916560"/>
          </a:xfrm>
          <a:prstGeom prst="flowChartDecision">
            <a:avLst/>
          </a:prstGeom>
          <a:gradFill rotWithShape="0">
            <a:gsLst>
              <a:gs pos="0">
                <a:srgbClr val="ffffff"/>
              </a:gs>
              <a:gs pos="100000">
                <a:srgbClr val="eeefd7"/>
              </a:gs>
            </a:gsLst>
            <a:path path="circle"/>
          </a:gradFill>
          <a:ln w="9360">
            <a:solidFill>
              <a:srgbClr val="808080"/>
            </a:solidFill>
            <a:miter/>
          </a:ln>
        </p:spPr>
        <p:style>
          <a:lnRef idx="0"/>
          <a:fillRef idx="0"/>
          <a:effectRef idx="0"/>
          <a:fontRef idx="minor"/>
        </p:style>
        <p:txBody>
          <a:bodyPr lIns="0" rIns="0" tIns="0" bIns="0" anchor="ctr"/>
          <a:p>
            <a:pPr algn="ctr">
              <a:lnSpc>
                <a:spcPct val="100000"/>
              </a:lnSpc>
            </a:pPr>
            <a:r>
              <a:rPr b="0" lang="en-GB" sz="1800" spc="-1" strike="noStrike">
                <a:solidFill>
                  <a:srgbClr val="8f9193"/>
                </a:solidFill>
                <a:latin typeface="Verdana"/>
                <a:ea typeface="Verdana"/>
              </a:rPr>
              <a:t>‘</a:t>
            </a:r>
            <a:r>
              <a:rPr b="1" lang="en-GB" sz="1800" spc="-1" strike="noStrike">
                <a:solidFill>
                  <a:srgbClr val="0000c8"/>
                </a:solidFill>
                <a:latin typeface="Verdana"/>
                <a:ea typeface="Verdana"/>
              </a:rPr>
              <a:t>group</a:t>
            </a:r>
            <a:r>
              <a:rPr b="0" lang="en-GB" sz="1800" spc="-1" strike="noStrike">
                <a:solidFill>
                  <a:srgbClr val="8f9193"/>
                </a:solidFill>
                <a:latin typeface="Verdana"/>
                <a:ea typeface="Verdana"/>
              </a:rPr>
              <a:t>’ </a:t>
            </a:r>
            <a:r>
              <a:rPr b="1" lang="en-GB" sz="1800" spc="-1" strike="noStrike">
                <a:solidFill>
                  <a:srgbClr val="0000c8"/>
                </a:solidFill>
                <a:latin typeface="Verdana"/>
                <a:ea typeface="Verdana"/>
              </a:rPr>
              <a:t>match</a:t>
            </a:r>
            <a:r>
              <a:rPr b="0" lang="en-GB" sz="1800" spc="-1" strike="noStrike">
                <a:solidFill>
                  <a:srgbClr val="8f9193"/>
                </a:solidFill>
                <a:latin typeface="Verdana"/>
                <a:ea typeface="Verdana"/>
              </a:rPr>
              <a:t>?</a:t>
            </a:r>
            <a:endParaRPr b="0" lang="en-GB" sz="1800" spc="-1" strike="noStrike">
              <a:latin typeface="Arial"/>
            </a:endParaRPr>
          </a:p>
        </p:txBody>
      </p:sp>
      <p:sp>
        <p:nvSpPr>
          <p:cNvPr id="165" name="CustomShape 17"/>
          <p:cNvSpPr/>
          <p:nvPr/>
        </p:nvSpPr>
        <p:spPr>
          <a:xfrm>
            <a:off x="3705840" y="1753200"/>
            <a:ext cx="1121400" cy="445320"/>
          </a:xfrm>
          <a:prstGeom prst="heptagon">
            <a:avLst>
              <a:gd name="hf" fmla="val 102572"/>
              <a:gd name="vf" fmla="val 105210"/>
            </a:avLst>
          </a:prstGeom>
          <a:solidFill>
            <a:srgbClr val="ffffff"/>
          </a:solidFill>
          <a:ln w="12600">
            <a:solidFill>
              <a:srgbClr val="073b63"/>
            </a:solidFill>
            <a:miter/>
          </a:ln>
        </p:spPr>
        <p:style>
          <a:lnRef idx="0"/>
          <a:fillRef idx="0"/>
          <a:effectRef idx="0"/>
          <a:fontRef idx="minor"/>
        </p:style>
        <p:txBody>
          <a:bodyPr tIns="91440" anchor="ctr"/>
          <a:p>
            <a:pPr algn="ctr">
              <a:lnSpc>
                <a:spcPct val="100000"/>
              </a:lnSpc>
            </a:pPr>
            <a:r>
              <a:rPr b="1" lang="en-GB" sz="1800" spc="-1" strike="noStrike">
                <a:solidFill>
                  <a:srgbClr val="565759"/>
                </a:solidFill>
                <a:latin typeface="Arial"/>
                <a:ea typeface="Arial"/>
              </a:rPr>
              <a:t>YES</a:t>
            </a:r>
            <a:endParaRPr b="0" lang="en-GB" sz="1800" spc="-1" strike="noStrike">
              <a:latin typeface="Arial"/>
            </a:endParaRPr>
          </a:p>
        </p:txBody>
      </p:sp>
      <p:sp>
        <p:nvSpPr>
          <p:cNvPr id="166" name="CustomShape 18"/>
          <p:cNvSpPr/>
          <p:nvPr/>
        </p:nvSpPr>
        <p:spPr>
          <a:xfrm>
            <a:off x="3787200" y="4752360"/>
            <a:ext cx="1121400" cy="445320"/>
          </a:xfrm>
          <a:prstGeom prst="heptagon">
            <a:avLst>
              <a:gd name="hf" fmla="val 102572"/>
              <a:gd name="vf" fmla="val 105210"/>
            </a:avLst>
          </a:prstGeom>
          <a:solidFill>
            <a:srgbClr val="ffffff"/>
          </a:solidFill>
          <a:ln w="12600">
            <a:solidFill>
              <a:srgbClr val="073b63"/>
            </a:solidFill>
            <a:miter/>
          </a:ln>
        </p:spPr>
        <p:style>
          <a:lnRef idx="0"/>
          <a:fillRef idx="0"/>
          <a:effectRef idx="0"/>
          <a:fontRef idx="minor"/>
        </p:style>
        <p:txBody>
          <a:bodyPr tIns="91440" anchor="ctr"/>
          <a:p>
            <a:pPr algn="ctr">
              <a:lnSpc>
                <a:spcPct val="100000"/>
              </a:lnSpc>
            </a:pPr>
            <a:r>
              <a:rPr b="1" lang="en-GB" sz="1800" spc="-1" strike="noStrike">
                <a:solidFill>
                  <a:srgbClr val="565759"/>
                </a:solidFill>
                <a:latin typeface="Arial"/>
                <a:ea typeface="Arial"/>
              </a:rPr>
              <a:t>YES</a:t>
            </a:r>
            <a:endParaRPr b="0" lang="en-GB" sz="1800" spc="-1" strike="noStrike">
              <a:latin typeface="Arial"/>
            </a:endParaRPr>
          </a:p>
        </p:txBody>
      </p:sp>
      <p:sp>
        <p:nvSpPr>
          <p:cNvPr id="167" name="CustomShape 19"/>
          <p:cNvSpPr/>
          <p:nvPr/>
        </p:nvSpPr>
        <p:spPr>
          <a:xfrm>
            <a:off x="3783600" y="3206160"/>
            <a:ext cx="1121400" cy="445320"/>
          </a:xfrm>
          <a:prstGeom prst="heptagon">
            <a:avLst>
              <a:gd name="hf" fmla="val 102572"/>
              <a:gd name="vf" fmla="val 105210"/>
            </a:avLst>
          </a:prstGeom>
          <a:solidFill>
            <a:srgbClr val="ffffff"/>
          </a:solidFill>
          <a:ln w="12600">
            <a:solidFill>
              <a:srgbClr val="073b63"/>
            </a:solidFill>
            <a:miter/>
          </a:ln>
        </p:spPr>
        <p:style>
          <a:lnRef idx="0"/>
          <a:fillRef idx="0"/>
          <a:effectRef idx="0"/>
          <a:fontRef idx="minor"/>
        </p:style>
        <p:txBody>
          <a:bodyPr tIns="91440" anchor="ctr"/>
          <a:p>
            <a:pPr algn="ctr">
              <a:lnSpc>
                <a:spcPct val="100000"/>
              </a:lnSpc>
            </a:pPr>
            <a:r>
              <a:rPr b="1" lang="en-GB" sz="1800" spc="-1" strike="noStrike">
                <a:solidFill>
                  <a:srgbClr val="565759"/>
                </a:solidFill>
                <a:latin typeface="Arial"/>
                <a:ea typeface="Arial"/>
              </a:rPr>
              <a:t>YES</a:t>
            </a:r>
            <a:endParaRPr b="0" lang="en-GB" sz="1800" spc="-1" strike="noStrike">
              <a:latin typeface="Arial"/>
            </a:endParaRPr>
          </a:p>
        </p:txBody>
      </p:sp>
      <p:sp>
        <p:nvSpPr>
          <p:cNvPr id="168" name="CustomShape 20"/>
          <p:cNvSpPr/>
          <p:nvPr/>
        </p:nvSpPr>
        <p:spPr>
          <a:xfrm>
            <a:off x="1692000" y="3753720"/>
            <a:ext cx="1121400" cy="445320"/>
          </a:xfrm>
          <a:prstGeom prst="heptagon">
            <a:avLst>
              <a:gd name="hf" fmla="val 102572"/>
              <a:gd name="vf" fmla="val 105210"/>
            </a:avLst>
          </a:prstGeom>
          <a:solidFill>
            <a:srgbClr val="ffffff"/>
          </a:solidFill>
          <a:ln w="12600">
            <a:solidFill>
              <a:srgbClr val="073b63"/>
            </a:solidFill>
            <a:miter/>
          </a:ln>
        </p:spPr>
        <p:style>
          <a:lnRef idx="0"/>
          <a:fillRef idx="0"/>
          <a:effectRef idx="0"/>
          <a:fontRef idx="minor"/>
        </p:style>
        <p:txBody>
          <a:bodyPr tIns="91440" anchor="ctr"/>
          <a:p>
            <a:pPr algn="ctr">
              <a:lnSpc>
                <a:spcPct val="100000"/>
              </a:lnSpc>
            </a:pPr>
            <a:r>
              <a:rPr b="1" lang="en-GB" sz="1800" spc="-1" strike="noStrike">
                <a:solidFill>
                  <a:srgbClr val="565759"/>
                </a:solidFill>
                <a:latin typeface="Arial"/>
                <a:ea typeface="Arial"/>
              </a:rPr>
              <a:t>NO</a:t>
            </a:r>
            <a:endParaRPr b="0" lang="en-GB" sz="1800" spc="-1" strike="noStrike">
              <a:latin typeface="Arial"/>
            </a:endParaRPr>
          </a:p>
        </p:txBody>
      </p:sp>
      <p:sp>
        <p:nvSpPr>
          <p:cNvPr id="169" name="CustomShape 21"/>
          <p:cNvSpPr/>
          <p:nvPr/>
        </p:nvSpPr>
        <p:spPr>
          <a:xfrm>
            <a:off x="1752120" y="2284560"/>
            <a:ext cx="1121400" cy="445320"/>
          </a:xfrm>
          <a:prstGeom prst="heptagon">
            <a:avLst>
              <a:gd name="hf" fmla="val 102572"/>
              <a:gd name="vf" fmla="val 105210"/>
            </a:avLst>
          </a:prstGeom>
          <a:solidFill>
            <a:srgbClr val="ffffff"/>
          </a:solidFill>
          <a:ln w="12600">
            <a:solidFill>
              <a:srgbClr val="073b63"/>
            </a:solidFill>
            <a:miter/>
          </a:ln>
        </p:spPr>
        <p:style>
          <a:lnRef idx="0"/>
          <a:fillRef idx="0"/>
          <a:effectRef idx="0"/>
          <a:fontRef idx="minor"/>
        </p:style>
        <p:txBody>
          <a:bodyPr tIns="91440" anchor="ctr"/>
          <a:p>
            <a:pPr algn="ctr">
              <a:lnSpc>
                <a:spcPct val="100000"/>
              </a:lnSpc>
            </a:pPr>
            <a:r>
              <a:rPr b="1" lang="en-GB" sz="1800" spc="-1" strike="noStrike">
                <a:solidFill>
                  <a:srgbClr val="565759"/>
                </a:solidFill>
                <a:latin typeface="Arial"/>
                <a:ea typeface="Arial"/>
              </a:rPr>
              <a:t>NO</a:t>
            </a:r>
            <a:endParaRPr b="0" lang="en-GB" sz="1800" spc="-1" strike="noStrike">
              <a:latin typeface="Arial"/>
            </a:endParaRPr>
          </a:p>
        </p:txBody>
      </p:sp>
      <p:sp>
        <p:nvSpPr>
          <p:cNvPr id="170" name="CustomShape 22"/>
          <p:cNvSpPr/>
          <p:nvPr/>
        </p:nvSpPr>
        <p:spPr>
          <a:xfrm>
            <a:off x="2293560" y="5553720"/>
            <a:ext cx="3375720" cy="362160"/>
          </a:xfrm>
          <a:prstGeom prst="bentConnector3">
            <a:avLst>
              <a:gd name="adj1" fmla="val -1572"/>
            </a:avLst>
          </a:prstGeom>
          <a:noFill/>
          <a:ln w="19080">
            <a:solidFill>
              <a:srgbClr val="134183"/>
            </a:solidFill>
            <a:miter/>
            <a:tailEnd len="med" type="stealth" w="med"/>
          </a:ln>
        </p:spPr>
        <p:style>
          <a:lnRef idx="0"/>
          <a:fillRef idx="0"/>
          <a:effectRef idx="0"/>
          <a:fontRef idx="minor"/>
        </p:style>
      </p:sp>
      <p:sp>
        <p:nvSpPr>
          <p:cNvPr id="171" name="CustomShape 23"/>
          <p:cNvSpPr/>
          <p:nvPr/>
        </p:nvSpPr>
        <p:spPr>
          <a:xfrm>
            <a:off x="1716840" y="5345280"/>
            <a:ext cx="1121400" cy="445320"/>
          </a:xfrm>
          <a:prstGeom prst="heptagon">
            <a:avLst>
              <a:gd name="hf" fmla="val 102572"/>
              <a:gd name="vf" fmla="val 105210"/>
            </a:avLst>
          </a:prstGeom>
          <a:solidFill>
            <a:srgbClr val="ffffff"/>
          </a:solidFill>
          <a:ln w="12600">
            <a:solidFill>
              <a:srgbClr val="073b63"/>
            </a:solidFill>
            <a:miter/>
          </a:ln>
        </p:spPr>
        <p:style>
          <a:lnRef idx="0"/>
          <a:fillRef idx="0"/>
          <a:effectRef idx="0"/>
          <a:fontRef idx="minor"/>
        </p:style>
        <p:txBody>
          <a:bodyPr tIns="91440" anchor="ctr"/>
          <a:p>
            <a:pPr algn="ctr">
              <a:lnSpc>
                <a:spcPct val="100000"/>
              </a:lnSpc>
            </a:pPr>
            <a:r>
              <a:rPr b="1" lang="en-GB" sz="1800" spc="-1" strike="noStrike">
                <a:solidFill>
                  <a:srgbClr val="565759"/>
                </a:solidFill>
                <a:latin typeface="Arial"/>
                <a:ea typeface="Arial"/>
              </a:rPr>
              <a:t>NO</a:t>
            </a:r>
            <a:endParaRPr b="0" lang="en-GB" sz="18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414000" y="1544760"/>
            <a:ext cx="11404440" cy="4546440"/>
          </a:xfrm>
          <a:prstGeom prst="rect">
            <a:avLst/>
          </a:prstGeom>
          <a:noFill/>
          <a:ln>
            <a:noFill/>
          </a:ln>
        </p:spPr>
        <p:txBody>
          <a:bodyPr/>
          <a:p>
            <a:pPr marL="287280" indent="-286920">
              <a:lnSpc>
                <a:spcPct val="100000"/>
              </a:lnSpc>
              <a:buClr>
                <a:srgbClr val="008fd0"/>
              </a:buClr>
              <a:buFont typeface="Arial"/>
              <a:buChar char="›"/>
            </a:pPr>
            <a:r>
              <a:rPr b="0" lang="en-GB" sz="1800" spc="-1" strike="noStrike">
                <a:solidFill>
                  <a:srgbClr val="565759"/>
                </a:solidFill>
                <a:latin typeface="Arial"/>
                <a:ea typeface="Arial"/>
              </a:rPr>
              <a:t>File protection</a:t>
            </a:r>
            <a:endParaRPr b="0" lang="en-GB" sz="1800" spc="-1" strike="noStrike">
              <a:solidFill>
                <a:srgbClr val="000000"/>
              </a:solidFill>
              <a:latin typeface="Arial"/>
            </a:endParaRPr>
          </a:p>
          <a:p>
            <a:pPr marL="287280" indent="-286920">
              <a:lnSpc>
                <a:spcPct val="100000"/>
              </a:lnSpc>
              <a:spcBef>
                <a:spcPts val="2001"/>
              </a:spcBef>
            </a:pPr>
            <a:endParaRPr b="0" lang="en-GB" sz="1800" spc="-1" strike="noStrike">
              <a:solidFill>
                <a:srgbClr val="000000"/>
              </a:solidFill>
              <a:latin typeface="Arial"/>
            </a:endParaRPr>
          </a:p>
          <a:p>
            <a:pPr>
              <a:lnSpc>
                <a:spcPct val="100000"/>
              </a:lnSpc>
              <a:spcBef>
                <a:spcPts val="2001"/>
              </a:spcBef>
            </a:pPr>
            <a:endParaRPr b="0" lang="en-GB" sz="1800" spc="-1" strike="noStrike">
              <a:solidFill>
                <a:srgbClr val="000000"/>
              </a:solidFill>
              <a:latin typeface="Arial"/>
            </a:endParaRPr>
          </a:p>
          <a:p>
            <a:pPr>
              <a:lnSpc>
                <a:spcPct val="100000"/>
              </a:lnSpc>
              <a:spcBef>
                <a:spcPts val="2001"/>
              </a:spcBef>
            </a:pPr>
            <a:endParaRPr b="0" lang="en-GB" sz="1800" spc="-1" strike="noStrike">
              <a:solidFill>
                <a:srgbClr val="000000"/>
              </a:solidFill>
              <a:latin typeface="Arial"/>
            </a:endParaRPr>
          </a:p>
          <a:p>
            <a:pPr marL="287280" indent="-286920">
              <a:lnSpc>
                <a:spcPct val="100000"/>
              </a:lnSpc>
              <a:spcBef>
                <a:spcPts val="2001"/>
              </a:spcBef>
              <a:buClr>
                <a:srgbClr val="008fd0"/>
              </a:buClr>
              <a:buFont typeface="Arial"/>
              <a:buChar char="›"/>
            </a:pPr>
            <a:r>
              <a:rPr b="0" lang="en-GB" sz="1800" spc="-1" strike="noStrike">
                <a:solidFill>
                  <a:srgbClr val="565759"/>
                </a:solidFill>
                <a:latin typeface="Arial"/>
                <a:ea typeface="Arial"/>
              </a:rPr>
              <a:t>Directory protection</a:t>
            </a:r>
            <a:endParaRPr b="0" lang="en-GB" sz="1800" spc="-1" strike="noStrike">
              <a:solidFill>
                <a:srgbClr val="000000"/>
              </a:solidFill>
              <a:latin typeface="Arial"/>
            </a:endParaRPr>
          </a:p>
          <a:p>
            <a:pPr marL="287280" indent="-286920">
              <a:lnSpc>
                <a:spcPct val="100000"/>
              </a:lnSpc>
              <a:spcBef>
                <a:spcPts val="2001"/>
              </a:spcBef>
            </a:pPr>
            <a:endParaRPr b="0" lang="en-GB" sz="1800" spc="-1" strike="noStrike">
              <a:solidFill>
                <a:srgbClr val="000000"/>
              </a:solidFill>
              <a:latin typeface="Arial"/>
            </a:endParaRPr>
          </a:p>
          <a:p>
            <a:pPr marL="185760" indent="-185400">
              <a:lnSpc>
                <a:spcPct val="100000"/>
              </a:lnSpc>
              <a:spcBef>
                <a:spcPts val="2001"/>
              </a:spcBef>
            </a:pPr>
            <a:endParaRPr b="0" lang="en-GB" sz="1800" spc="-1" strike="noStrike">
              <a:solidFill>
                <a:srgbClr val="000000"/>
              </a:solidFill>
              <a:latin typeface="Arial"/>
            </a:endParaRPr>
          </a:p>
        </p:txBody>
      </p:sp>
      <p:sp>
        <p:nvSpPr>
          <p:cNvPr id="173" name="TextShape 2"/>
          <p:cNvSpPr txBox="1"/>
          <p:nvPr/>
        </p:nvSpPr>
        <p:spPr>
          <a:xfrm>
            <a:off x="414000" y="124920"/>
            <a:ext cx="9125640" cy="1153080"/>
          </a:xfrm>
          <a:prstGeom prst="rect">
            <a:avLst/>
          </a:prstGeom>
          <a:noFill/>
          <a:ln>
            <a:noFill/>
          </a:ln>
        </p:spPr>
        <p:txBody>
          <a:bodyPr anchor="b"/>
          <a:p>
            <a:pPr>
              <a:lnSpc>
                <a:spcPct val="100000"/>
              </a:lnSpc>
            </a:pPr>
            <a:r>
              <a:rPr b="0" lang="en-GB" sz="3600" spc="-1" strike="noStrike">
                <a:solidFill>
                  <a:srgbClr val="0d3d59"/>
                </a:solidFill>
                <a:latin typeface="Arial"/>
                <a:ea typeface="Arial"/>
              </a:rPr>
              <a:t>File and directory permission bits</a:t>
            </a:r>
            <a:endParaRPr b="0" lang="en-GB" sz="3600" spc="-1" strike="noStrike">
              <a:solidFill>
                <a:srgbClr val="000000"/>
              </a:solidFill>
              <a:latin typeface="Arial"/>
            </a:endParaRPr>
          </a:p>
        </p:txBody>
      </p:sp>
      <p:sp>
        <p:nvSpPr>
          <p:cNvPr id="174" name="CustomShape 3"/>
          <p:cNvSpPr/>
          <p:nvPr/>
        </p:nvSpPr>
        <p:spPr>
          <a:xfrm>
            <a:off x="886320" y="2008440"/>
            <a:ext cx="10431360" cy="1391760"/>
          </a:xfrm>
          <a:prstGeom prst="flowChartAlternateProcess">
            <a:avLst/>
          </a:prstGeom>
          <a:gradFill rotWithShape="0">
            <a:gsLst>
              <a:gs pos="0">
                <a:srgbClr val="ffffff"/>
              </a:gs>
              <a:gs pos="100000">
                <a:srgbClr val="eeefd7"/>
              </a:gs>
            </a:gsLst>
            <a:path path="circle"/>
          </a:gradFill>
          <a:ln w="9360">
            <a:solidFill>
              <a:srgbClr val="808080"/>
            </a:solidFill>
            <a:round/>
          </a:ln>
          <a:effectLst>
            <a:outerShdw dist="0" dir="0">
              <a:srgbClr val="000000">
                <a:alpha val="40000"/>
              </a:srgbClr>
            </a:outerShdw>
          </a:effectLst>
        </p:spPr>
        <p:style>
          <a:lnRef idx="0"/>
          <a:fillRef idx="0"/>
          <a:effectRef idx="0"/>
          <a:fontRef idx="minor"/>
        </p:style>
        <p:txBody>
          <a:bodyPr anchor="ctr"/>
          <a:p>
            <a:pPr>
              <a:lnSpc>
                <a:spcPct val="90000"/>
              </a:lnSpc>
            </a:pPr>
            <a:r>
              <a:rPr b="1" lang="en-GB" sz="2400" spc="-1" strike="noStrike">
                <a:solidFill>
                  <a:srgbClr val="3333cc"/>
                </a:solidFill>
                <a:latin typeface="Quattrocento Sans"/>
                <a:ea typeface="Quattrocento Sans"/>
              </a:rPr>
              <a:t>r</a:t>
            </a:r>
            <a:r>
              <a:rPr b="0" lang="en-GB" sz="2400" spc="-1" strike="noStrike">
                <a:solidFill>
                  <a:srgbClr val="c00020"/>
                </a:solidFill>
                <a:latin typeface="Quattrocento Sans"/>
                <a:ea typeface="Quattrocento Sans"/>
              </a:rPr>
              <a:t>	</a:t>
            </a:r>
            <a:r>
              <a:rPr b="0" lang="en-GB" sz="2400" spc="-1" strike="noStrike">
                <a:solidFill>
                  <a:srgbClr val="000000"/>
                </a:solidFill>
                <a:latin typeface="Quattrocento Sans"/>
                <a:ea typeface="Quattrocento Sans"/>
              </a:rPr>
              <a:t>open file for reading</a:t>
            </a:r>
            <a:endParaRPr b="0" lang="en-GB" sz="2400" spc="-1" strike="noStrike">
              <a:latin typeface="Arial"/>
            </a:endParaRPr>
          </a:p>
          <a:p>
            <a:pPr>
              <a:lnSpc>
                <a:spcPct val="90000"/>
              </a:lnSpc>
              <a:spcBef>
                <a:spcPts val="224"/>
              </a:spcBef>
            </a:pPr>
            <a:r>
              <a:rPr b="1" lang="en-GB" sz="2400" spc="-1" strike="noStrike">
                <a:solidFill>
                  <a:srgbClr val="3333cc"/>
                </a:solidFill>
                <a:latin typeface="Quattrocento Sans"/>
                <a:ea typeface="Quattrocento Sans"/>
              </a:rPr>
              <a:t>w</a:t>
            </a:r>
            <a:r>
              <a:rPr b="0" lang="en-GB" sz="2400" spc="-1" strike="noStrike">
                <a:solidFill>
                  <a:srgbClr val="c00020"/>
                </a:solidFill>
                <a:latin typeface="Quattrocento Sans"/>
                <a:ea typeface="Quattrocento Sans"/>
              </a:rPr>
              <a:t>	</a:t>
            </a:r>
            <a:r>
              <a:rPr b="0" lang="en-GB" sz="2400" spc="-1" strike="noStrike">
                <a:solidFill>
                  <a:srgbClr val="000000"/>
                </a:solidFill>
                <a:latin typeface="Quattrocento Sans"/>
                <a:ea typeface="Quattrocento Sans"/>
              </a:rPr>
              <a:t>open file for writing</a:t>
            </a:r>
            <a:endParaRPr b="0" lang="en-GB" sz="2400" spc="-1" strike="noStrike">
              <a:latin typeface="Arial"/>
            </a:endParaRPr>
          </a:p>
          <a:p>
            <a:pPr>
              <a:lnSpc>
                <a:spcPct val="90000"/>
              </a:lnSpc>
              <a:spcBef>
                <a:spcPts val="224"/>
              </a:spcBef>
            </a:pPr>
            <a:r>
              <a:rPr b="1" lang="en-GB" sz="2400" spc="-1" strike="noStrike">
                <a:solidFill>
                  <a:srgbClr val="3333cc"/>
                </a:solidFill>
                <a:latin typeface="Quattrocento Sans"/>
                <a:ea typeface="Quattrocento Sans"/>
              </a:rPr>
              <a:t>x</a:t>
            </a:r>
            <a:r>
              <a:rPr b="0" lang="en-GB" sz="2400" spc="-1" strike="noStrike">
                <a:solidFill>
                  <a:srgbClr val="c00020"/>
                </a:solidFill>
                <a:latin typeface="Quattrocento Sans"/>
                <a:ea typeface="Quattrocento Sans"/>
              </a:rPr>
              <a:t>	</a:t>
            </a:r>
            <a:r>
              <a:rPr b="0" lang="en-GB" sz="2400" spc="-1" strike="noStrike">
                <a:solidFill>
                  <a:srgbClr val="000000"/>
                </a:solidFill>
                <a:latin typeface="Quattrocento Sans"/>
                <a:ea typeface="Quattrocento Sans"/>
              </a:rPr>
              <a:t>execute file (program or shell script) </a:t>
            </a:r>
            <a:endParaRPr b="0" lang="en-GB" sz="2400" spc="-1" strike="noStrike">
              <a:latin typeface="Arial"/>
            </a:endParaRPr>
          </a:p>
        </p:txBody>
      </p:sp>
      <p:sp>
        <p:nvSpPr>
          <p:cNvPr id="175" name="CustomShape 4"/>
          <p:cNvSpPr/>
          <p:nvPr/>
        </p:nvSpPr>
        <p:spPr>
          <a:xfrm>
            <a:off x="886320" y="4620960"/>
            <a:ext cx="10431360" cy="1391760"/>
          </a:xfrm>
          <a:prstGeom prst="flowChartAlternateProcess">
            <a:avLst/>
          </a:prstGeom>
          <a:gradFill rotWithShape="0">
            <a:gsLst>
              <a:gs pos="0">
                <a:srgbClr val="ffffff"/>
              </a:gs>
              <a:gs pos="100000">
                <a:srgbClr val="eeefd7"/>
              </a:gs>
            </a:gsLst>
            <a:path path="circle"/>
          </a:gradFill>
          <a:ln w="9360">
            <a:solidFill>
              <a:srgbClr val="808080"/>
            </a:solidFill>
            <a:round/>
          </a:ln>
          <a:effectLst>
            <a:outerShdw dist="0" dir="0">
              <a:srgbClr val="000000">
                <a:alpha val="40000"/>
              </a:srgbClr>
            </a:outerShdw>
          </a:effectLst>
        </p:spPr>
        <p:style>
          <a:lnRef idx="0"/>
          <a:fillRef idx="0"/>
          <a:effectRef idx="0"/>
          <a:fontRef idx="minor"/>
        </p:style>
        <p:txBody>
          <a:bodyPr anchor="ctr"/>
          <a:p>
            <a:pPr>
              <a:lnSpc>
                <a:spcPct val="90000"/>
              </a:lnSpc>
            </a:pPr>
            <a:r>
              <a:rPr b="1" lang="en-GB" sz="2400" spc="-1" strike="noStrike">
                <a:solidFill>
                  <a:srgbClr val="3333cc"/>
                </a:solidFill>
                <a:latin typeface="Quattrocento Sans"/>
                <a:ea typeface="Quattrocento Sans"/>
              </a:rPr>
              <a:t>r</a:t>
            </a:r>
            <a:r>
              <a:rPr b="0" lang="en-GB" sz="2000" spc="-1" strike="noStrike">
                <a:solidFill>
                  <a:srgbClr val="c00020"/>
                </a:solidFill>
                <a:latin typeface="Quattrocento Sans"/>
                <a:ea typeface="Quattrocento Sans"/>
              </a:rPr>
              <a:t>	</a:t>
            </a:r>
            <a:r>
              <a:rPr b="0" lang="en-GB" sz="2400" spc="-1" strike="noStrike">
                <a:solidFill>
                  <a:srgbClr val="000000"/>
                </a:solidFill>
                <a:latin typeface="Quattrocento Sans"/>
                <a:ea typeface="Quattrocento Sans"/>
              </a:rPr>
              <a:t>can read directory list (doesn't imply access to files)‏</a:t>
            </a:r>
            <a:endParaRPr b="0" lang="en-GB" sz="2400" spc="-1" strike="noStrike">
              <a:latin typeface="Arial"/>
            </a:endParaRPr>
          </a:p>
          <a:p>
            <a:pPr>
              <a:lnSpc>
                <a:spcPct val="90000"/>
              </a:lnSpc>
              <a:spcBef>
                <a:spcPts val="224"/>
              </a:spcBef>
            </a:pPr>
            <a:r>
              <a:rPr b="1" lang="en-GB" sz="2400" spc="-1" strike="noStrike">
                <a:solidFill>
                  <a:srgbClr val="3333cc"/>
                </a:solidFill>
                <a:latin typeface="Quattrocento Sans"/>
                <a:ea typeface="Quattrocento Sans"/>
              </a:rPr>
              <a:t>w</a:t>
            </a:r>
            <a:r>
              <a:rPr b="0" lang="en-GB" sz="2000" spc="-1" strike="noStrike">
                <a:solidFill>
                  <a:srgbClr val="c00020"/>
                </a:solidFill>
                <a:latin typeface="Quattrocento Sans"/>
                <a:ea typeface="Quattrocento Sans"/>
              </a:rPr>
              <a:t>	</a:t>
            </a:r>
            <a:r>
              <a:rPr b="0" lang="en-GB" sz="2400" spc="-1" strike="noStrike">
                <a:solidFill>
                  <a:srgbClr val="000000"/>
                </a:solidFill>
                <a:latin typeface="Quattrocento Sans"/>
                <a:ea typeface="Quattrocento Sans"/>
              </a:rPr>
              <a:t>can write to directory (create, rename, delete files)‏</a:t>
            </a:r>
            <a:endParaRPr b="0" lang="en-GB" sz="2400" spc="-1" strike="noStrike">
              <a:latin typeface="Arial"/>
            </a:endParaRPr>
          </a:p>
          <a:p>
            <a:pPr>
              <a:lnSpc>
                <a:spcPct val="90000"/>
              </a:lnSpc>
              <a:spcBef>
                <a:spcPts val="224"/>
              </a:spcBef>
            </a:pPr>
            <a:r>
              <a:rPr b="1" lang="en-GB" sz="2400" spc="-1" strike="noStrike">
                <a:solidFill>
                  <a:srgbClr val="3333cc"/>
                </a:solidFill>
                <a:latin typeface="Quattrocento Sans"/>
                <a:ea typeface="Quattrocento Sans"/>
              </a:rPr>
              <a:t>x</a:t>
            </a:r>
            <a:r>
              <a:rPr b="0" lang="en-GB" sz="2000" spc="-1" strike="noStrike">
                <a:solidFill>
                  <a:srgbClr val="c00020"/>
                </a:solidFill>
                <a:latin typeface="Quattrocento Sans"/>
                <a:ea typeface="Quattrocento Sans"/>
              </a:rPr>
              <a:t>	</a:t>
            </a:r>
            <a:r>
              <a:rPr b="0" lang="en-GB" sz="2400" spc="-1" strike="noStrike">
                <a:solidFill>
                  <a:srgbClr val="000000"/>
                </a:solidFill>
                <a:latin typeface="Quattrocento Sans"/>
                <a:ea typeface="Quattrocento Sans"/>
              </a:rPr>
              <a:t>can search directory (pass through, access files) </a:t>
            </a:r>
            <a:endParaRPr b="0" lang="en-GB" sz="24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414000" y="1544760"/>
            <a:ext cx="11404440" cy="4546440"/>
          </a:xfrm>
          <a:prstGeom prst="rect">
            <a:avLst/>
          </a:prstGeom>
          <a:noFill/>
          <a:ln>
            <a:noFill/>
          </a:ln>
        </p:spPr>
        <p:txBody>
          <a:bodyPr/>
          <a:p>
            <a:pPr marL="287280" indent="-286920">
              <a:lnSpc>
                <a:spcPct val="100000"/>
              </a:lnSpc>
              <a:buClr>
                <a:srgbClr val="008fd0"/>
              </a:buClr>
              <a:buFont typeface="Arial"/>
              <a:buChar char="›"/>
            </a:pPr>
            <a:r>
              <a:rPr b="0" lang="en-GB" sz="1800" spc="-1" strike="noStrike">
                <a:solidFill>
                  <a:srgbClr val="565759"/>
                </a:solidFill>
                <a:latin typeface="Arial"/>
                <a:ea typeface="Arial"/>
              </a:rPr>
              <a:t>To create a file you need:</a:t>
            </a:r>
            <a:endParaRPr b="0" lang="en-GB" sz="1800" spc="-1" strike="noStrike">
              <a:solidFill>
                <a:srgbClr val="000000"/>
              </a:solidFill>
              <a:latin typeface="Arial"/>
            </a:endParaRPr>
          </a:p>
          <a:p>
            <a:pPr>
              <a:lnSpc>
                <a:spcPct val="100000"/>
              </a:lnSpc>
              <a:spcBef>
                <a:spcPts val="2001"/>
              </a:spcBef>
            </a:pPr>
            <a:endParaRPr b="0" lang="en-GB" sz="1800" spc="-1" strike="noStrike">
              <a:solidFill>
                <a:srgbClr val="000000"/>
              </a:solidFill>
              <a:latin typeface="Arial"/>
            </a:endParaRPr>
          </a:p>
          <a:p>
            <a:pPr marL="287280" indent="-286920">
              <a:lnSpc>
                <a:spcPct val="100000"/>
              </a:lnSpc>
              <a:spcBef>
                <a:spcPts val="2001"/>
              </a:spcBef>
              <a:buClr>
                <a:srgbClr val="008fd0"/>
              </a:buClr>
              <a:buFont typeface="Arial"/>
              <a:buChar char="›"/>
            </a:pPr>
            <a:r>
              <a:rPr b="0" lang="en-GB" sz="1800" spc="-1" strike="noStrike">
                <a:solidFill>
                  <a:srgbClr val="565759"/>
                </a:solidFill>
                <a:latin typeface="Arial"/>
                <a:ea typeface="Arial"/>
              </a:rPr>
              <a:t>To read a file you need:</a:t>
            </a:r>
            <a:endParaRPr b="0" lang="en-GB" sz="1800" spc="-1" strike="noStrike">
              <a:solidFill>
                <a:srgbClr val="000000"/>
              </a:solidFill>
              <a:latin typeface="Arial"/>
            </a:endParaRPr>
          </a:p>
          <a:p>
            <a:pPr marL="743040" indent="-50400">
              <a:lnSpc>
                <a:spcPct val="100000"/>
              </a:lnSpc>
              <a:spcBef>
                <a:spcPts val="2001"/>
              </a:spcBef>
            </a:pPr>
            <a:endParaRPr b="0" lang="en-GB" sz="1800" spc="-1" strike="noStrike">
              <a:solidFill>
                <a:srgbClr val="000000"/>
              </a:solidFill>
              <a:latin typeface="Arial"/>
            </a:endParaRPr>
          </a:p>
          <a:p>
            <a:pPr marL="287280" indent="-58320">
              <a:lnSpc>
                <a:spcPct val="100000"/>
              </a:lnSpc>
              <a:spcBef>
                <a:spcPts val="2001"/>
              </a:spcBef>
            </a:pPr>
            <a:endParaRPr b="0" lang="en-GB" sz="1800" spc="-1" strike="noStrike">
              <a:solidFill>
                <a:srgbClr val="000000"/>
              </a:solidFill>
              <a:latin typeface="Arial"/>
            </a:endParaRPr>
          </a:p>
          <a:p>
            <a:pPr marL="287280" indent="-286920">
              <a:lnSpc>
                <a:spcPct val="100000"/>
              </a:lnSpc>
              <a:spcBef>
                <a:spcPts val="2001"/>
              </a:spcBef>
              <a:buClr>
                <a:srgbClr val="008fd0"/>
              </a:buClr>
              <a:buFont typeface="Arial"/>
              <a:buChar char="›"/>
            </a:pPr>
            <a:r>
              <a:rPr b="0" lang="en-GB" sz="1800" spc="-1" strike="noStrike">
                <a:solidFill>
                  <a:srgbClr val="565759"/>
                </a:solidFill>
                <a:latin typeface="Arial"/>
                <a:ea typeface="Arial"/>
              </a:rPr>
              <a:t>To write into a file you need:</a:t>
            </a: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p:txBody>
      </p:sp>
      <p:sp>
        <p:nvSpPr>
          <p:cNvPr id="177" name="TextShape 2"/>
          <p:cNvSpPr txBox="1"/>
          <p:nvPr/>
        </p:nvSpPr>
        <p:spPr>
          <a:xfrm>
            <a:off x="414000" y="124920"/>
            <a:ext cx="9125640" cy="1153080"/>
          </a:xfrm>
          <a:prstGeom prst="rect">
            <a:avLst/>
          </a:prstGeom>
          <a:noFill/>
          <a:ln>
            <a:noFill/>
          </a:ln>
        </p:spPr>
        <p:txBody>
          <a:bodyPr anchor="b"/>
          <a:p>
            <a:pPr>
              <a:lnSpc>
                <a:spcPct val="100000"/>
              </a:lnSpc>
            </a:pPr>
            <a:r>
              <a:rPr b="0" lang="en-GB" sz="3600" spc="-1" strike="noStrike">
                <a:solidFill>
                  <a:srgbClr val="0d3d59"/>
                </a:solidFill>
                <a:latin typeface="Arial"/>
                <a:ea typeface="Arial"/>
              </a:rPr>
              <a:t>Which permission bits are needed ? </a:t>
            </a:r>
            <a:endParaRPr b="0" lang="en-GB" sz="3600" spc="-1" strike="noStrike">
              <a:solidFill>
                <a:srgbClr val="000000"/>
              </a:solidFill>
              <a:latin typeface="Arial"/>
            </a:endParaRPr>
          </a:p>
        </p:txBody>
      </p:sp>
      <p:sp>
        <p:nvSpPr>
          <p:cNvPr id="178" name="CustomShape 3"/>
          <p:cNvSpPr/>
          <p:nvPr/>
        </p:nvSpPr>
        <p:spPr>
          <a:xfrm>
            <a:off x="872280" y="1903680"/>
            <a:ext cx="10341720" cy="914040"/>
          </a:xfrm>
          <a:prstGeom prst="flowChartAlternateProcess">
            <a:avLst/>
          </a:prstGeom>
          <a:gradFill rotWithShape="0">
            <a:gsLst>
              <a:gs pos="0">
                <a:srgbClr val="ffffff"/>
              </a:gs>
              <a:gs pos="100000">
                <a:srgbClr val="eeefd7"/>
              </a:gs>
            </a:gsLst>
            <a:path path="circle"/>
          </a:gradFill>
          <a:ln w="9360">
            <a:solidFill>
              <a:srgbClr val="808080"/>
            </a:solidFill>
            <a:round/>
          </a:ln>
          <a:effectLst>
            <a:outerShdw dist="0" dir="0">
              <a:srgbClr val="000000">
                <a:alpha val="40000"/>
              </a:srgbClr>
            </a:outerShdw>
          </a:effectLst>
        </p:spPr>
        <p:style>
          <a:lnRef idx="0"/>
          <a:fillRef idx="0"/>
          <a:effectRef idx="0"/>
          <a:fontRef idx="minor"/>
        </p:style>
        <p:txBody>
          <a:bodyPr anchor="ctr"/>
          <a:p>
            <a:pPr>
              <a:lnSpc>
                <a:spcPct val="90000"/>
              </a:lnSpc>
            </a:pPr>
            <a:r>
              <a:rPr b="1" lang="en-GB" sz="2400" spc="-1" strike="noStrike">
                <a:solidFill>
                  <a:srgbClr val="3333cc"/>
                </a:solidFill>
                <a:latin typeface="Courier New"/>
                <a:ea typeface="Courier New"/>
              </a:rPr>
              <a:t>--</a:t>
            </a:r>
            <a:r>
              <a:rPr b="1" lang="en-GB" sz="2400" spc="-1" strike="noStrike">
                <a:solidFill>
                  <a:srgbClr val="3333cc"/>
                </a:solidFill>
                <a:latin typeface="Quattrocento Sans"/>
                <a:ea typeface="Quattrocento Sans"/>
              </a:rPr>
              <a:t>x</a:t>
            </a:r>
            <a:r>
              <a:rPr b="0" lang="en-GB" sz="2400" spc="-1" strike="noStrike">
                <a:solidFill>
                  <a:srgbClr val="c00020"/>
                </a:solidFill>
                <a:latin typeface="Quattrocento Sans"/>
                <a:ea typeface="Quattrocento Sans"/>
              </a:rPr>
              <a:t>	</a:t>
            </a:r>
            <a:r>
              <a:rPr b="0" lang="en-GB" sz="2400" spc="-1" strike="noStrike">
                <a:solidFill>
                  <a:srgbClr val="c00020"/>
                </a:solidFill>
                <a:latin typeface="Quattrocento Sans"/>
                <a:ea typeface="Quattrocento Sans"/>
              </a:rPr>
              <a:t>  </a:t>
            </a:r>
            <a:r>
              <a:rPr b="0" lang="en-GB" sz="2400" spc="-1" strike="noStrike">
                <a:solidFill>
                  <a:srgbClr val="000000"/>
                </a:solidFill>
                <a:latin typeface="Quattrocento Sans"/>
                <a:ea typeface="Quattrocento Sans"/>
              </a:rPr>
              <a:t>permission on all directories in the pathname</a:t>
            </a:r>
            <a:endParaRPr b="0" lang="en-GB" sz="2400" spc="-1" strike="noStrike">
              <a:latin typeface="Arial"/>
            </a:endParaRPr>
          </a:p>
          <a:p>
            <a:pPr>
              <a:lnSpc>
                <a:spcPct val="90000"/>
              </a:lnSpc>
              <a:spcBef>
                <a:spcPts val="224"/>
              </a:spcBef>
            </a:pPr>
            <a:r>
              <a:rPr b="1" lang="en-GB" sz="2400" spc="-1" strike="noStrike">
                <a:solidFill>
                  <a:srgbClr val="3333cc"/>
                </a:solidFill>
                <a:latin typeface="Courier New"/>
                <a:ea typeface="Courier New"/>
              </a:rPr>
              <a:t>-</a:t>
            </a:r>
            <a:r>
              <a:rPr b="1" lang="en-GB" sz="2400" spc="-1" strike="noStrike">
                <a:solidFill>
                  <a:srgbClr val="3333cc"/>
                </a:solidFill>
                <a:latin typeface="Quattrocento Sans"/>
                <a:ea typeface="Quattrocento Sans"/>
              </a:rPr>
              <a:t>wx</a:t>
            </a:r>
            <a:r>
              <a:rPr b="0" lang="en-GB" sz="2400" spc="-1" strike="noStrike">
                <a:solidFill>
                  <a:srgbClr val="c00020"/>
                </a:solidFill>
                <a:latin typeface="Quattrocento Sans"/>
                <a:ea typeface="Quattrocento Sans"/>
              </a:rPr>
              <a:t>	</a:t>
            </a:r>
            <a:r>
              <a:rPr b="0" lang="en-GB" sz="2400" spc="-1" strike="noStrike">
                <a:solidFill>
                  <a:srgbClr val="c00020"/>
                </a:solidFill>
                <a:latin typeface="Quattrocento Sans"/>
                <a:ea typeface="Quattrocento Sans"/>
              </a:rPr>
              <a:t>  </a:t>
            </a:r>
            <a:r>
              <a:rPr b="0" lang="en-GB" sz="2400" spc="-1" strike="noStrike">
                <a:solidFill>
                  <a:srgbClr val="000000"/>
                </a:solidFill>
                <a:latin typeface="Quattrocento Sans"/>
                <a:ea typeface="Quattrocento Sans"/>
              </a:rPr>
              <a:t>permissions on the last directory in the pathname</a:t>
            </a:r>
            <a:endParaRPr b="0" lang="en-GB" sz="2400" spc="-1" strike="noStrike">
              <a:latin typeface="Arial"/>
            </a:endParaRPr>
          </a:p>
        </p:txBody>
      </p:sp>
      <p:sp>
        <p:nvSpPr>
          <p:cNvPr id="179" name="CustomShape 4"/>
          <p:cNvSpPr/>
          <p:nvPr/>
        </p:nvSpPr>
        <p:spPr>
          <a:xfrm>
            <a:off x="872280" y="3374640"/>
            <a:ext cx="10341720" cy="883800"/>
          </a:xfrm>
          <a:prstGeom prst="flowChartAlternateProcess">
            <a:avLst/>
          </a:prstGeom>
          <a:gradFill rotWithShape="0">
            <a:gsLst>
              <a:gs pos="0">
                <a:srgbClr val="ffffff"/>
              </a:gs>
              <a:gs pos="100000">
                <a:srgbClr val="eeefd7"/>
              </a:gs>
            </a:gsLst>
            <a:path path="circle"/>
          </a:gradFill>
          <a:ln w="9360">
            <a:solidFill>
              <a:srgbClr val="808080"/>
            </a:solidFill>
            <a:round/>
          </a:ln>
          <a:effectLst>
            <a:outerShdw dist="0" dir="0">
              <a:srgbClr val="000000">
                <a:alpha val="40000"/>
              </a:srgbClr>
            </a:outerShdw>
          </a:effectLst>
        </p:spPr>
        <p:style>
          <a:lnRef idx="0"/>
          <a:fillRef idx="0"/>
          <a:effectRef idx="0"/>
          <a:fontRef idx="minor"/>
        </p:style>
        <p:txBody>
          <a:bodyPr anchor="ctr"/>
          <a:p>
            <a:pPr>
              <a:lnSpc>
                <a:spcPct val="90000"/>
              </a:lnSpc>
            </a:pPr>
            <a:r>
              <a:rPr b="1" lang="en-GB" sz="2400" spc="-1" strike="noStrike">
                <a:solidFill>
                  <a:srgbClr val="3333cc"/>
                </a:solidFill>
                <a:latin typeface="Courier New"/>
                <a:ea typeface="Courier New"/>
              </a:rPr>
              <a:t>--</a:t>
            </a:r>
            <a:r>
              <a:rPr b="1" lang="en-GB" sz="2400" spc="-1" strike="noStrike">
                <a:solidFill>
                  <a:srgbClr val="3333cc"/>
                </a:solidFill>
                <a:latin typeface="Quattrocento Sans"/>
                <a:ea typeface="Quattrocento Sans"/>
              </a:rPr>
              <a:t>x</a:t>
            </a:r>
            <a:r>
              <a:rPr b="0" lang="en-GB" sz="2400" spc="-1" strike="noStrike">
                <a:solidFill>
                  <a:srgbClr val="c00020"/>
                </a:solidFill>
                <a:latin typeface="Quattrocento Sans"/>
                <a:ea typeface="Quattrocento Sans"/>
              </a:rPr>
              <a:t>	</a:t>
            </a:r>
            <a:r>
              <a:rPr b="0" lang="en-GB" sz="2400" spc="-1" strike="noStrike">
                <a:solidFill>
                  <a:srgbClr val="c00020"/>
                </a:solidFill>
                <a:latin typeface="Quattrocento Sans"/>
                <a:ea typeface="Quattrocento Sans"/>
              </a:rPr>
              <a:t>  </a:t>
            </a:r>
            <a:r>
              <a:rPr b="0" lang="en-GB" sz="2400" spc="-1" strike="noStrike">
                <a:solidFill>
                  <a:srgbClr val="000000"/>
                </a:solidFill>
                <a:latin typeface="Quattrocento Sans"/>
                <a:ea typeface="Quattrocento Sans"/>
              </a:rPr>
              <a:t>permission on all directories in the pathname</a:t>
            </a:r>
            <a:endParaRPr b="0" lang="en-GB" sz="2400" spc="-1" strike="noStrike">
              <a:latin typeface="Arial"/>
            </a:endParaRPr>
          </a:p>
          <a:p>
            <a:pPr>
              <a:lnSpc>
                <a:spcPct val="90000"/>
              </a:lnSpc>
              <a:spcBef>
                <a:spcPts val="224"/>
              </a:spcBef>
            </a:pPr>
            <a:r>
              <a:rPr b="1" lang="en-GB" sz="2400" spc="-1" strike="noStrike">
                <a:solidFill>
                  <a:srgbClr val="3333cc"/>
                </a:solidFill>
                <a:latin typeface="Quattrocento Sans"/>
                <a:ea typeface="Quattrocento Sans"/>
              </a:rPr>
              <a:t>r</a:t>
            </a:r>
            <a:r>
              <a:rPr b="1" lang="en-GB" sz="2400" spc="-1" strike="noStrike">
                <a:solidFill>
                  <a:srgbClr val="3333cc"/>
                </a:solidFill>
                <a:latin typeface="Courier New"/>
                <a:ea typeface="Courier New"/>
              </a:rPr>
              <a:t>--</a:t>
            </a:r>
            <a:r>
              <a:rPr b="0" lang="en-GB" sz="2400" spc="-1" strike="noStrike">
                <a:solidFill>
                  <a:srgbClr val="c00020"/>
                </a:solidFill>
                <a:latin typeface="Quattrocento Sans"/>
                <a:ea typeface="Quattrocento Sans"/>
              </a:rPr>
              <a:t>	</a:t>
            </a:r>
            <a:r>
              <a:rPr b="0" lang="en-GB" sz="2400" spc="-1" strike="noStrike">
                <a:solidFill>
                  <a:srgbClr val="c00020"/>
                </a:solidFill>
                <a:latin typeface="Quattrocento Sans"/>
                <a:ea typeface="Quattrocento Sans"/>
              </a:rPr>
              <a:t>  </a:t>
            </a:r>
            <a:r>
              <a:rPr b="0" lang="en-GB" sz="2400" spc="-1" strike="noStrike">
                <a:solidFill>
                  <a:srgbClr val="000000"/>
                </a:solidFill>
                <a:latin typeface="Quattrocento Sans"/>
                <a:ea typeface="Quattrocento Sans"/>
              </a:rPr>
              <a:t>permission on the file</a:t>
            </a:r>
            <a:endParaRPr b="0" lang="en-GB" sz="2400" spc="-1" strike="noStrike">
              <a:latin typeface="Arial"/>
            </a:endParaRPr>
          </a:p>
        </p:txBody>
      </p:sp>
      <p:sp>
        <p:nvSpPr>
          <p:cNvPr id="180" name="CustomShape 5"/>
          <p:cNvSpPr/>
          <p:nvPr/>
        </p:nvSpPr>
        <p:spPr>
          <a:xfrm>
            <a:off x="872280" y="5154840"/>
            <a:ext cx="10341720" cy="883800"/>
          </a:xfrm>
          <a:prstGeom prst="flowChartAlternateProcess">
            <a:avLst/>
          </a:prstGeom>
          <a:gradFill rotWithShape="0">
            <a:gsLst>
              <a:gs pos="0">
                <a:srgbClr val="ffffff"/>
              </a:gs>
              <a:gs pos="100000">
                <a:srgbClr val="eeefd7"/>
              </a:gs>
            </a:gsLst>
            <a:path path="circle"/>
          </a:gradFill>
          <a:ln w="9360">
            <a:solidFill>
              <a:srgbClr val="808080"/>
            </a:solidFill>
            <a:round/>
          </a:ln>
          <a:effectLst>
            <a:outerShdw dist="0" dir="0">
              <a:srgbClr val="000000">
                <a:alpha val="40000"/>
              </a:srgbClr>
            </a:outerShdw>
          </a:effectLst>
        </p:spPr>
        <p:style>
          <a:lnRef idx="0"/>
          <a:fillRef idx="0"/>
          <a:effectRef idx="0"/>
          <a:fontRef idx="minor"/>
        </p:style>
        <p:txBody>
          <a:bodyPr anchor="ctr"/>
          <a:p>
            <a:pPr>
              <a:lnSpc>
                <a:spcPct val="90000"/>
              </a:lnSpc>
            </a:pPr>
            <a:r>
              <a:rPr b="1" lang="en-GB" sz="2400" spc="-1" strike="noStrike">
                <a:solidFill>
                  <a:srgbClr val="3333cc"/>
                </a:solidFill>
                <a:latin typeface="Courier New"/>
                <a:ea typeface="Courier New"/>
              </a:rPr>
              <a:t>--</a:t>
            </a:r>
            <a:r>
              <a:rPr b="1" lang="en-GB" sz="2400" spc="-1" strike="noStrike">
                <a:solidFill>
                  <a:srgbClr val="3333cc"/>
                </a:solidFill>
                <a:latin typeface="Quattrocento Sans"/>
                <a:ea typeface="Quattrocento Sans"/>
              </a:rPr>
              <a:t>x</a:t>
            </a:r>
            <a:r>
              <a:rPr b="0" lang="en-GB" sz="2400" spc="-1" strike="noStrike">
                <a:solidFill>
                  <a:srgbClr val="c00020"/>
                </a:solidFill>
                <a:latin typeface="Quattrocento Sans"/>
                <a:ea typeface="Quattrocento Sans"/>
              </a:rPr>
              <a:t>	</a:t>
            </a:r>
            <a:r>
              <a:rPr b="0" lang="en-GB" sz="2400" spc="-1" strike="noStrike">
                <a:solidFill>
                  <a:srgbClr val="c00020"/>
                </a:solidFill>
                <a:latin typeface="Quattrocento Sans"/>
                <a:ea typeface="Quattrocento Sans"/>
              </a:rPr>
              <a:t>  </a:t>
            </a:r>
            <a:r>
              <a:rPr b="0" lang="en-GB" sz="2400" spc="-1" strike="noStrike">
                <a:solidFill>
                  <a:srgbClr val="000000"/>
                </a:solidFill>
                <a:latin typeface="Quattrocento Sans"/>
                <a:ea typeface="Quattrocento Sans"/>
              </a:rPr>
              <a:t>permission on all directories in the pathname</a:t>
            </a:r>
            <a:endParaRPr b="0" lang="en-GB" sz="2400" spc="-1" strike="noStrike">
              <a:latin typeface="Arial"/>
            </a:endParaRPr>
          </a:p>
          <a:p>
            <a:pPr>
              <a:lnSpc>
                <a:spcPct val="90000"/>
              </a:lnSpc>
              <a:spcBef>
                <a:spcPts val="224"/>
              </a:spcBef>
            </a:pPr>
            <a:r>
              <a:rPr b="1" lang="en-GB" sz="2400" spc="-1" strike="noStrike">
                <a:solidFill>
                  <a:srgbClr val="3333cc"/>
                </a:solidFill>
                <a:latin typeface="Courier New"/>
                <a:ea typeface="Courier New"/>
              </a:rPr>
              <a:t>-</a:t>
            </a:r>
            <a:r>
              <a:rPr b="1" lang="en-GB" sz="2400" spc="-1" strike="noStrike">
                <a:solidFill>
                  <a:srgbClr val="3333cc"/>
                </a:solidFill>
                <a:latin typeface="Quattrocento Sans"/>
                <a:ea typeface="Quattrocento Sans"/>
              </a:rPr>
              <a:t>w</a:t>
            </a:r>
            <a:r>
              <a:rPr b="1" lang="en-GB" sz="2400" spc="-1" strike="noStrike">
                <a:solidFill>
                  <a:srgbClr val="3333cc"/>
                </a:solidFill>
                <a:latin typeface="Courier New"/>
                <a:ea typeface="Courier New"/>
              </a:rPr>
              <a:t>-</a:t>
            </a:r>
            <a:r>
              <a:rPr b="0" lang="en-GB" sz="2400" spc="-1" strike="noStrike">
                <a:solidFill>
                  <a:srgbClr val="c00020"/>
                </a:solidFill>
                <a:latin typeface="Quattrocento Sans"/>
                <a:ea typeface="Quattrocento Sans"/>
              </a:rPr>
              <a:t>	</a:t>
            </a:r>
            <a:r>
              <a:rPr b="0" lang="en-GB" sz="2400" spc="-1" strike="noStrike">
                <a:solidFill>
                  <a:srgbClr val="c00020"/>
                </a:solidFill>
                <a:latin typeface="Quattrocento Sans"/>
                <a:ea typeface="Quattrocento Sans"/>
              </a:rPr>
              <a:t>  </a:t>
            </a:r>
            <a:r>
              <a:rPr b="0" lang="en-GB" sz="2400" spc="-1" strike="noStrike">
                <a:solidFill>
                  <a:srgbClr val="000000"/>
                </a:solidFill>
                <a:latin typeface="Quattrocento Sans"/>
                <a:ea typeface="Quattrocento Sans"/>
              </a:rPr>
              <a:t>permission on the file</a:t>
            </a:r>
            <a:endParaRPr b="0" lang="en-GB" sz="2400" spc="-1" strike="noStrike">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414000" y="1544760"/>
            <a:ext cx="11404440" cy="4546440"/>
          </a:xfrm>
          <a:prstGeom prst="rect">
            <a:avLst/>
          </a:prstGeom>
          <a:noFill/>
          <a:ln>
            <a:noFill/>
          </a:ln>
        </p:spPr>
        <p:txBody>
          <a:bodyPr/>
          <a:p>
            <a:pPr marL="185760" indent="-185400">
              <a:lnSpc>
                <a:spcPct val="100000"/>
              </a:lnSpc>
              <a:buClr>
                <a:srgbClr val="008fd0"/>
              </a:buClr>
              <a:buFont typeface="Arial"/>
              <a:buChar char="›"/>
            </a:pPr>
            <a:r>
              <a:rPr b="0" lang="en-GB" sz="1800" spc="-1" strike="noStrike">
                <a:solidFill>
                  <a:srgbClr val="565759"/>
                </a:solidFill>
                <a:latin typeface="Arial"/>
                <a:ea typeface="Arial"/>
              </a:rPr>
              <a:t>Removing a file means writing a directory</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Directory attributes dictate ability to remove files within</a:t>
            </a:r>
            <a:endParaRPr b="0" lang="en-GB" sz="1800" spc="-1" strike="noStrike">
              <a:solidFill>
                <a:srgbClr val="000000"/>
              </a:solidFill>
              <a:latin typeface="Arial"/>
            </a:endParaRPr>
          </a:p>
          <a:p>
            <a:pPr marL="185760" indent="-185400">
              <a:lnSpc>
                <a:spcPct val="110000"/>
              </a:lnSpc>
              <a:spcBef>
                <a:spcPts val="2001"/>
              </a:spcBef>
              <a:buClr>
                <a:srgbClr val="008fd0"/>
              </a:buClr>
              <a:buFont typeface="Arial"/>
              <a:buChar char="›"/>
            </a:pPr>
            <a:r>
              <a:rPr b="0" lang="en-GB" sz="1800" spc="-1" strike="noStrike">
                <a:solidFill>
                  <a:srgbClr val="565759"/>
                </a:solidFill>
                <a:latin typeface="Arial"/>
                <a:ea typeface="Arial"/>
              </a:rPr>
              <a:t>The </a:t>
            </a:r>
            <a:r>
              <a:rPr b="1" lang="en-GB" sz="1800" spc="-1" strike="noStrike">
                <a:solidFill>
                  <a:srgbClr val="0000c8"/>
                </a:solidFill>
                <a:latin typeface="Arial"/>
                <a:ea typeface="Arial"/>
              </a:rPr>
              <a:t>rm</a:t>
            </a:r>
            <a:r>
              <a:rPr b="0" lang="en-GB" sz="1800" spc="-1" strike="noStrike">
                <a:solidFill>
                  <a:srgbClr val="565759"/>
                </a:solidFill>
                <a:latin typeface="Arial"/>
                <a:ea typeface="Arial"/>
              </a:rPr>
              <a:t> and </a:t>
            </a:r>
            <a:r>
              <a:rPr b="1" lang="en-GB" sz="1800" spc="-1" strike="noStrike">
                <a:solidFill>
                  <a:srgbClr val="0000c8"/>
                </a:solidFill>
                <a:latin typeface="Arial"/>
                <a:ea typeface="Arial"/>
              </a:rPr>
              <a:t>mv</a:t>
            </a:r>
            <a:r>
              <a:rPr b="0" lang="en-GB" sz="1800" spc="-1" strike="noStrike">
                <a:solidFill>
                  <a:srgbClr val="565759"/>
                </a:solidFill>
                <a:latin typeface="Arial"/>
                <a:ea typeface="Arial"/>
              </a:rPr>
              <a:t> commands try being helpful</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They prompt for confirmation for files without write access</a:t>
            </a:r>
            <a:endParaRPr b="0" lang="en-GB" sz="1800" spc="-1" strike="noStrike">
              <a:solidFill>
                <a:srgbClr val="000000"/>
              </a:solidFill>
              <a:latin typeface="Arial"/>
            </a:endParaRPr>
          </a:p>
          <a:p>
            <a:pPr marL="1073160" indent="-43920">
              <a:lnSpc>
                <a:spcPct val="100000"/>
              </a:lnSpc>
              <a:spcBef>
                <a:spcPts val="2001"/>
              </a:spcBef>
            </a:pP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p:txBody>
      </p:sp>
      <p:sp>
        <p:nvSpPr>
          <p:cNvPr id="182" name="TextShape 2"/>
          <p:cNvSpPr txBox="1"/>
          <p:nvPr/>
        </p:nvSpPr>
        <p:spPr>
          <a:xfrm>
            <a:off x="414000" y="475200"/>
            <a:ext cx="9810360" cy="797400"/>
          </a:xfrm>
          <a:prstGeom prst="rect">
            <a:avLst/>
          </a:prstGeom>
          <a:noFill/>
          <a:ln>
            <a:noFill/>
          </a:ln>
        </p:spPr>
        <p:txBody>
          <a:bodyPr anchor="b"/>
          <a:p>
            <a:pPr>
              <a:lnSpc>
                <a:spcPct val="100000"/>
              </a:lnSpc>
            </a:pPr>
            <a:r>
              <a:rPr b="0" lang="en-GB" sz="3240" spc="-1" strike="noStrike">
                <a:solidFill>
                  <a:srgbClr val="0d3d59"/>
                </a:solidFill>
                <a:latin typeface="Arial"/>
                <a:ea typeface="Arial"/>
              </a:rPr>
              <a:t>Which permissions are needed  to remove a file? </a:t>
            </a:r>
            <a:endParaRPr b="0" lang="en-GB" sz="3240" spc="-1" strike="noStrike">
              <a:solidFill>
                <a:srgbClr val="000000"/>
              </a:solidFill>
              <a:latin typeface="Arial"/>
            </a:endParaRPr>
          </a:p>
        </p:txBody>
      </p:sp>
      <p:sp>
        <p:nvSpPr>
          <p:cNvPr id="183" name="CustomShape 3"/>
          <p:cNvSpPr/>
          <p:nvPr/>
        </p:nvSpPr>
        <p:spPr>
          <a:xfrm>
            <a:off x="905040" y="3708360"/>
            <a:ext cx="6820200" cy="758880"/>
          </a:xfrm>
          <a:prstGeom prst="rect">
            <a:avLst/>
          </a:prstGeom>
          <a:solidFill>
            <a:srgbClr val="b4e0f6"/>
          </a:solidFill>
          <a:ln w="12600">
            <a:solidFill>
              <a:srgbClr val="000000"/>
            </a:solidFill>
            <a:miter/>
          </a:ln>
          <a:effectLst>
            <a:outerShdw dist="107423" dir="2700000">
              <a:srgbClr val="a3a3a3"/>
            </a:outerShdw>
          </a:effectLst>
        </p:spPr>
        <p:style>
          <a:lnRef idx="0"/>
          <a:fillRef idx="0"/>
          <a:effectRef idx="0"/>
          <a:fontRef idx="minor"/>
        </p:style>
        <p:txBody>
          <a:bodyPr lIns="95400" rIns="95400" tIns="91440" bIns="50760" anchor="ctr"/>
          <a:p>
            <a:pPr>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rm mypass</a:t>
            </a:r>
            <a:endParaRPr b="0" lang="en-GB" sz="2000" spc="-1" strike="noStrike">
              <a:latin typeface="Arial"/>
            </a:endParaRPr>
          </a:p>
          <a:p>
            <a:pPr>
              <a:lnSpc>
                <a:spcPct val="100000"/>
              </a:lnSpc>
            </a:pPr>
            <a:r>
              <a:rPr b="0" lang="en-GB" sz="2000" spc="-1" strike="noStrike">
                <a:solidFill>
                  <a:srgbClr val="565759"/>
                </a:solidFill>
                <a:latin typeface="Courier New"/>
                <a:ea typeface="Courier New"/>
              </a:rPr>
              <a:t>mypass mode 444? n</a:t>
            </a:r>
            <a:endParaRPr b="0" lang="en-GB" sz="2000" spc="-1" strike="noStrike">
              <a:latin typeface="Arial"/>
            </a:endParaRPr>
          </a:p>
        </p:txBody>
      </p:sp>
      <p:sp>
        <p:nvSpPr>
          <p:cNvPr id="184" name="CustomShape 4"/>
          <p:cNvSpPr/>
          <p:nvPr/>
        </p:nvSpPr>
        <p:spPr>
          <a:xfrm>
            <a:off x="4488120" y="4100040"/>
            <a:ext cx="6838920" cy="451080"/>
          </a:xfrm>
          <a:prstGeom prst="rect">
            <a:avLst/>
          </a:prstGeom>
          <a:solidFill>
            <a:srgbClr val="b4e0f6"/>
          </a:solidFill>
          <a:ln w="12600">
            <a:solidFill>
              <a:srgbClr val="000000"/>
            </a:solidFill>
            <a:miter/>
          </a:ln>
          <a:effectLst>
            <a:outerShdw dist="107423" dir="2700000">
              <a:srgbClr val="a3a3a3"/>
            </a:outerShdw>
          </a:effectLst>
        </p:spPr>
        <p:style>
          <a:lnRef idx="0"/>
          <a:fillRef idx="0"/>
          <a:effectRef idx="0"/>
          <a:fontRef idx="minor"/>
        </p:style>
        <p:txBody>
          <a:bodyPr lIns="95400" rIns="95400" tIns="91440" bIns="50760" anchor="ctr"/>
          <a:p>
            <a:pPr>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rm -f mypass</a:t>
            </a:r>
            <a:endParaRPr b="0" lang="en-GB" sz="2000" spc="-1" strike="noStrike">
              <a:latin typeface="Arial"/>
            </a:endParaRPr>
          </a:p>
        </p:txBody>
      </p:sp>
      <p:sp>
        <p:nvSpPr>
          <p:cNvPr id="185" name="CustomShape 5"/>
          <p:cNvSpPr/>
          <p:nvPr/>
        </p:nvSpPr>
        <p:spPr>
          <a:xfrm>
            <a:off x="6979320" y="4157640"/>
            <a:ext cx="4294440" cy="454680"/>
          </a:xfrm>
          <a:prstGeom prst="roundRect">
            <a:avLst>
              <a:gd name="adj" fmla="val 16667"/>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95400" rIns="95400" tIns="36000" bIns="36000"/>
          <a:p>
            <a:pPr algn="ctr">
              <a:lnSpc>
                <a:spcPct val="110000"/>
              </a:lnSpc>
            </a:pPr>
            <a:r>
              <a:rPr b="0" i="1" lang="en-GB" sz="2000" spc="-1" strike="noStrike">
                <a:solidFill>
                  <a:srgbClr val="565759"/>
                </a:solidFill>
                <a:latin typeface="Quattrocento Sans"/>
                <a:ea typeface="Quattrocento Sans"/>
              </a:rPr>
              <a:t>–</a:t>
            </a:r>
            <a:r>
              <a:rPr b="0" i="1" lang="en-GB" sz="2000" spc="-1" strike="noStrike">
                <a:solidFill>
                  <a:srgbClr val="565759"/>
                </a:solidFill>
                <a:latin typeface="Quattrocento Sans"/>
                <a:ea typeface="Quattrocento Sans"/>
              </a:rPr>
              <a:t>f  (force) suppresses any output</a:t>
            </a:r>
            <a:endParaRPr b="0" lang="en-GB" sz="2000" spc="-1" strike="noStrike">
              <a:latin typeface="Arial"/>
            </a:endParaRPr>
          </a:p>
        </p:txBody>
      </p:sp>
      <p:sp>
        <p:nvSpPr>
          <p:cNvPr id="186" name="CustomShape 6"/>
          <p:cNvSpPr/>
          <p:nvPr/>
        </p:nvSpPr>
        <p:spPr>
          <a:xfrm>
            <a:off x="886320" y="5014800"/>
            <a:ext cx="10450080" cy="1184760"/>
          </a:xfrm>
          <a:prstGeom prst="flowChartAlternateProcess">
            <a:avLst/>
          </a:prstGeom>
          <a:gradFill rotWithShape="0">
            <a:gsLst>
              <a:gs pos="0">
                <a:srgbClr val="ffffff"/>
              </a:gs>
              <a:gs pos="100000">
                <a:srgbClr val="eeefd7"/>
              </a:gs>
            </a:gsLst>
            <a:path path="circle"/>
          </a:gradFill>
          <a:ln w="9360">
            <a:solidFill>
              <a:srgbClr val="808080"/>
            </a:solidFill>
            <a:round/>
          </a:ln>
          <a:effectLst>
            <a:outerShdw dist="0" dir="0">
              <a:srgbClr val="000000">
                <a:alpha val="40000"/>
              </a:srgbClr>
            </a:outerShdw>
          </a:effectLst>
        </p:spPr>
        <p:style>
          <a:lnRef idx="0"/>
          <a:fillRef idx="0"/>
          <a:effectRef idx="0"/>
          <a:fontRef idx="minor"/>
        </p:style>
        <p:txBody>
          <a:bodyPr anchor="ctr"/>
          <a:p>
            <a:pPr algn="ctr">
              <a:lnSpc>
                <a:spcPct val="90000"/>
              </a:lnSpc>
            </a:pPr>
            <a:r>
              <a:rPr b="1" lang="en-GB" sz="2400" spc="-1" strike="noStrike">
                <a:solidFill>
                  <a:srgbClr val="3333cc"/>
                </a:solidFill>
                <a:latin typeface="Quattrocento Sans"/>
                <a:ea typeface="Quattrocento Sans"/>
              </a:rPr>
              <a:t> </a:t>
            </a:r>
            <a:r>
              <a:rPr b="1" lang="en-GB" sz="2400" spc="-1" strike="noStrike">
                <a:solidFill>
                  <a:srgbClr val="3333cc"/>
                </a:solidFill>
                <a:latin typeface="Quattrocento Sans"/>
                <a:ea typeface="Quattrocento Sans"/>
              </a:rPr>
              <a:t>You don’t need access to the contents of the file</a:t>
            </a:r>
            <a:endParaRPr b="0" lang="en-GB" sz="2400" spc="-1" strike="noStrike">
              <a:latin typeface="Arial"/>
            </a:endParaRPr>
          </a:p>
          <a:p>
            <a:pPr algn="ctr">
              <a:lnSpc>
                <a:spcPct val="90000"/>
              </a:lnSpc>
              <a:spcBef>
                <a:spcPts val="224"/>
              </a:spcBef>
            </a:pPr>
            <a:r>
              <a:rPr b="1" lang="en-GB" sz="2400" spc="-1" strike="noStrike">
                <a:solidFill>
                  <a:srgbClr val="3333cc"/>
                </a:solidFill>
                <a:latin typeface="Quattrocento Sans"/>
                <a:ea typeface="Quattrocento Sans"/>
              </a:rPr>
              <a:t>You do not need to be the file owner!</a:t>
            </a:r>
            <a:endParaRPr b="0" lang="en-GB" sz="2400" spc="-1" strike="noStrike">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414000" y="1544760"/>
            <a:ext cx="11404440" cy="4546440"/>
          </a:xfrm>
          <a:prstGeom prst="rect">
            <a:avLst/>
          </a:prstGeom>
          <a:noFill/>
          <a:ln>
            <a:noFill/>
          </a:ln>
        </p:spPr>
        <p:txBody>
          <a:bodyPr/>
          <a:p>
            <a:pPr marL="185760" indent="-185400">
              <a:lnSpc>
                <a:spcPct val="100000"/>
              </a:lnSpc>
              <a:buClr>
                <a:srgbClr val="008fd0"/>
              </a:buClr>
              <a:buFont typeface="Arial"/>
              <a:buChar char="›"/>
            </a:pPr>
            <a:r>
              <a:rPr b="0" lang="en-GB" sz="1800" spc="-1" strike="noStrike">
                <a:solidFill>
                  <a:srgbClr val="565759"/>
                </a:solidFill>
                <a:latin typeface="Arial"/>
                <a:ea typeface="Arial"/>
              </a:rPr>
              <a:t>Change permissions with the </a:t>
            </a:r>
            <a:r>
              <a:rPr b="1" lang="en-GB" sz="1800" spc="-1" strike="noStrike">
                <a:solidFill>
                  <a:srgbClr val="0000c8"/>
                </a:solidFill>
                <a:latin typeface="Arial"/>
                <a:ea typeface="Arial"/>
              </a:rPr>
              <a:t>chmod</a:t>
            </a:r>
            <a:r>
              <a:rPr b="0" lang="en-GB" sz="1800" spc="-1" strike="noStrike">
                <a:solidFill>
                  <a:srgbClr val="565759"/>
                </a:solidFill>
                <a:latin typeface="Arial"/>
                <a:ea typeface="Arial"/>
              </a:rPr>
              <a:t> command</a:t>
            </a: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a:p>
            <a:pPr>
              <a:lnSpc>
                <a:spcPct val="100000"/>
              </a:lnSpc>
              <a:spcBef>
                <a:spcPts val="2001"/>
              </a:spcBef>
            </a:pPr>
            <a:endParaRPr b="0" lang="en-GB" sz="1800" spc="-1" strike="noStrike">
              <a:solidFill>
                <a:srgbClr val="000000"/>
              </a:solidFill>
              <a:latin typeface="Arial"/>
            </a:endParaRPr>
          </a:p>
          <a:p>
            <a:pPr>
              <a:lnSpc>
                <a:spcPct val="100000"/>
              </a:lnSpc>
              <a:spcBef>
                <a:spcPts val="2001"/>
              </a:spcBef>
            </a:pPr>
            <a:endParaRPr b="0" lang="en-GB" sz="1800" spc="-1" strike="noStrike">
              <a:solidFill>
                <a:srgbClr val="000000"/>
              </a:solidFill>
              <a:latin typeface="Arial"/>
            </a:endParaRPr>
          </a:p>
          <a:p>
            <a:pPr marL="185760" indent="-185400">
              <a:lnSpc>
                <a:spcPct val="100000"/>
              </a:lnSpc>
              <a:spcBef>
                <a:spcPts val="2001"/>
              </a:spcBef>
              <a:buClr>
                <a:srgbClr val="008fd0"/>
              </a:buClr>
              <a:buFont typeface="Arial"/>
              <a:buChar char="›"/>
            </a:pPr>
            <a:r>
              <a:rPr b="1" i="1" lang="en-GB" sz="1800" spc="-1" strike="noStrike">
                <a:solidFill>
                  <a:srgbClr val="565759"/>
                </a:solidFill>
                <a:latin typeface="Arial"/>
                <a:ea typeface="Arial"/>
              </a:rPr>
              <a:t>Permission mode </a:t>
            </a:r>
            <a:r>
              <a:rPr b="0" lang="en-GB" sz="1800" spc="-1" strike="noStrike">
                <a:solidFill>
                  <a:srgbClr val="565759"/>
                </a:solidFill>
                <a:latin typeface="Arial"/>
                <a:ea typeface="Arial"/>
              </a:rPr>
              <a:t>can be expressed using:</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Symbolic form, for example:</a:t>
            </a:r>
            <a:endParaRPr b="0" lang="en-GB" sz="1800" spc="-1" strike="noStrike">
              <a:solidFill>
                <a:srgbClr val="000000"/>
              </a:solidFill>
              <a:latin typeface="Arial"/>
            </a:endParaRPr>
          </a:p>
          <a:p>
            <a:pPr marL="457200">
              <a:lnSpc>
                <a:spcPct val="100000"/>
              </a:lnSpc>
              <a:spcBef>
                <a:spcPts val="2001"/>
              </a:spcBef>
            </a:pP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Using octal numbers, for example:</a:t>
            </a:r>
            <a:endParaRPr b="0" lang="en-GB" sz="1800" spc="-1" strike="noStrike">
              <a:solidFill>
                <a:srgbClr val="000000"/>
              </a:solidFill>
              <a:latin typeface="Arial"/>
            </a:endParaRPr>
          </a:p>
        </p:txBody>
      </p:sp>
      <p:sp>
        <p:nvSpPr>
          <p:cNvPr id="188" name="TextShape 2"/>
          <p:cNvSpPr txBox="1"/>
          <p:nvPr/>
        </p:nvSpPr>
        <p:spPr>
          <a:xfrm>
            <a:off x="414000" y="124920"/>
            <a:ext cx="9125640" cy="1153080"/>
          </a:xfrm>
          <a:prstGeom prst="rect">
            <a:avLst/>
          </a:prstGeom>
          <a:noFill/>
          <a:ln>
            <a:noFill/>
          </a:ln>
        </p:spPr>
        <p:txBody>
          <a:bodyPr anchor="b"/>
          <a:p>
            <a:pPr>
              <a:lnSpc>
                <a:spcPct val="100000"/>
              </a:lnSpc>
            </a:pPr>
            <a:r>
              <a:rPr b="0" lang="en-GB" sz="3600" spc="-1" strike="noStrike">
                <a:solidFill>
                  <a:srgbClr val="0d3d59"/>
                </a:solidFill>
                <a:latin typeface="Arial"/>
                <a:ea typeface="Arial"/>
              </a:rPr>
              <a:t>Setting file permission mode</a:t>
            </a:r>
            <a:endParaRPr b="0" lang="en-GB" sz="3600" spc="-1" strike="noStrike">
              <a:solidFill>
                <a:srgbClr val="000000"/>
              </a:solidFill>
              <a:latin typeface="Arial"/>
            </a:endParaRPr>
          </a:p>
        </p:txBody>
      </p:sp>
      <p:sp>
        <p:nvSpPr>
          <p:cNvPr id="189" name="CustomShape 3"/>
          <p:cNvSpPr/>
          <p:nvPr/>
        </p:nvSpPr>
        <p:spPr>
          <a:xfrm>
            <a:off x="886320" y="1978200"/>
            <a:ext cx="10387800" cy="655560"/>
          </a:xfrm>
          <a:prstGeom prst="flowChartAlternateProcess">
            <a:avLst/>
          </a:prstGeom>
          <a:gradFill rotWithShape="0">
            <a:gsLst>
              <a:gs pos="0">
                <a:srgbClr val="ffffff"/>
              </a:gs>
              <a:gs pos="100000">
                <a:srgbClr val="eeefd7"/>
              </a:gs>
            </a:gsLst>
            <a:path path="circle"/>
          </a:gradFill>
          <a:ln w="9360">
            <a:solidFill>
              <a:srgbClr val="808080"/>
            </a:solidFill>
            <a:round/>
          </a:ln>
          <a:effectLst>
            <a:outerShdw dist="0" dir="0">
              <a:srgbClr val="000000">
                <a:alpha val="40000"/>
              </a:srgbClr>
            </a:outerShdw>
          </a:effectLst>
        </p:spPr>
        <p:style>
          <a:lnRef idx="0"/>
          <a:fillRef idx="0"/>
          <a:effectRef idx="0"/>
          <a:fontRef idx="minor"/>
        </p:style>
        <p:txBody>
          <a:bodyPr anchor="ctr"/>
          <a:p>
            <a:pPr algn="ctr">
              <a:lnSpc>
                <a:spcPct val="100000"/>
              </a:lnSpc>
            </a:pPr>
            <a:r>
              <a:rPr b="1" lang="en-GB" sz="2400" spc="-1" strike="noStrike">
                <a:solidFill>
                  <a:srgbClr val="0000c8"/>
                </a:solidFill>
                <a:latin typeface="Quattrocento Sans"/>
                <a:ea typeface="Quattrocento Sans"/>
              </a:rPr>
              <a:t>chmod   [ -R ]   perms   [ files… ] </a:t>
            </a:r>
            <a:endParaRPr b="0" lang="en-GB" sz="2400" spc="-1" strike="noStrike">
              <a:latin typeface="Arial"/>
            </a:endParaRPr>
          </a:p>
        </p:txBody>
      </p:sp>
      <p:sp>
        <p:nvSpPr>
          <p:cNvPr id="190" name="CustomShape 4"/>
          <p:cNvSpPr/>
          <p:nvPr/>
        </p:nvSpPr>
        <p:spPr>
          <a:xfrm rot="10800000">
            <a:off x="6373440" y="2908440"/>
            <a:ext cx="360" cy="436320"/>
          </a:xfrm>
          <a:custGeom>
            <a:avLst/>
            <a:gdLst/>
            <a:ahLst/>
            <a:rect l="l" t="t" r="r" b="b"/>
            <a:pathLst>
              <a:path w="21600" h="21600">
                <a:moveTo>
                  <a:pt x="0" y="0"/>
                </a:moveTo>
                <a:lnTo>
                  <a:pt x="21600" y="21600"/>
                </a:lnTo>
              </a:path>
            </a:pathLst>
          </a:custGeom>
          <a:noFill/>
          <a:ln w="9360">
            <a:solidFill>
              <a:srgbClr val="0d3d59"/>
            </a:solidFill>
            <a:miter/>
            <a:tailEnd len="med" type="triangle" w="med"/>
          </a:ln>
        </p:spPr>
        <p:style>
          <a:lnRef idx="0"/>
          <a:fillRef idx="0"/>
          <a:effectRef idx="0"/>
          <a:fontRef idx="minor"/>
        </p:style>
      </p:sp>
      <p:sp>
        <p:nvSpPr>
          <p:cNvPr id="191" name="CustomShape 5"/>
          <p:cNvSpPr/>
          <p:nvPr/>
        </p:nvSpPr>
        <p:spPr>
          <a:xfrm>
            <a:off x="898920" y="4602240"/>
            <a:ext cx="10428120" cy="451080"/>
          </a:xfrm>
          <a:prstGeom prst="rect">
            <a:avLst/>
          </a:prstGeom>
          <a:solidFill>
            <a:srgbClr val="b4e0f6"/>
          </a:solidFill>
          <a:ln w="12600">
            <a:solidFill>
              <a:srgbClr val="000000"/>
            </a:solidFill>
            <a:miter/>
          </a:ln>
          <a:effectLst>
            <a:outerShdw dist="107423" dir="2700000">
              <a:srgbClr val="a3a3a3"/>
            </a:outerShdw>
          </a:effectLst>
        </p:spPr>
        <p:style>
          <a:lnRef idx="0"/>
          <a:fillRef idx="0"/>
          <a:effectRef idx="0"/>
          <a:fontRef idx="minor"/>
        </p:style>
        <p:txBody>
          <a:bodyPr lIns="95400" rIns="95400" tIns="91440" bIns="50760" anchor="ctr"/>
          <a:p>
            <a:pPr>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chmod ugo=rw file</a:t>
            </a:r>
            <a:endParaRPr b="0" lang="en-GB" sz="2000" spc="-1" strike="noStrike">
              <a:latin typeface="Arial"/>
            </a:endParaRPr>
          </a:p>
        </p:txBody>
      </p:sp>
      <p:sp>
        <p:nvSpPr>
          <p:cNvPr id="192" name="CustomShape 6"/>
          <p:cNvSpPr/>
          <p:nvPr/>
        </p:nvSpPr>
        <p:spPr>
          <a:xfrm>
            <a:off x="886320" y="5694480"/>
            <a:ext cx="10440720" cy="451080"/>
          </a:xfrm>
          <a:prstGeom prst="rect">
            <a:avLst/>
          </a:prstGeom>
          <a:solidFill>
            <a:srgbClr val="b4e0f6"/>
          </a:solidFill>
          <a:ln w="12600">
            <a:solidFill>
              <a:srgbClr val="000000"/>
            </a:solidFill>
            <a:miter/>
          </a:ln>
          <a:effectLst>
            <a:outerShdw dist="107423" dir="2700000">
              <a:srgbClr val="a3a3a3"/>
            </a:outerShdw>
          </a:effectLst>
        </p:spPr>
        <p:style>
          <a:lnRef idx="0"/>
          <a:fillRef idx="0"/>
          <a:effectRef idx="0"/>
          <a:fontRef idx="minor"/>
        </p:style>
        <p:txBody>
          <a:bodyPr lIns="95400" rIns="95400" tIns="91440" bIns="50760" anchor="ctr"/>
          <a:p>
            <a:pPr>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chmod 666 file</a:t>
            </a:r>
            <a:endParaRPr b="0" lang="en-GB" sz="2000" spc="-1" strike="noStrike">
              <a:latin typeface="Arial"/>
            </a:endParaRPr>
          </a:p>
        </p:txBody>
      </p:sp>
      <p:sp>
        <p:nvSpPr>
          <p:cNvPr id="193" name="CustomShape 7"/>
          <p:cNvSpPr/>
          <p:nvPr/>
        </p:nvSpPr>
        <p:spPr>
          <a:xfrm>
            <a:off x="4310640" y="2858040"/>
            <a:ext cx="4095360" cy="454680"/>
          </a:xfrm>
          <a:prstGeom prst="roundRect">
            <a:avLst>
              <a:gd name="adj" fmla="val 16667"/>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95400" rIns="95400" tIns="36000" bIns="36000"/>
          <a:p>
            <a:pPr algn="ctr">
              <a:lnSpc>
                <a:spcPct val="110000"/>
              </a:lnSpc>
            </a:pPr>
            <a:r>
              <a:rPr b="0" i="1" lang="en-GB" sz="2000" spc="-1" strike="noStrike">
                <a:solidFill>
                  <a:srgbClr val="565759"/>
                </a:solidFill>
                <a:latin typeface="Quattrocento Sans"/>
                <a:ea typeface="Quattrocento Sans"/>
              </a:rPr>
              <a:t>permission mode</a:t>
            </a:r>
            <a:endParaRPr b="0" lang="en-GB" sz="20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2019-06-26T23:08:43Z</dcterms:modified>
  <cp:revision>1</cp:revision>
  <dc:subject/>
  <dc:title/>
</cp:coreProperties>
</file>