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36.png" ContentType="image/png"/>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12192000" cy="6858000"/>
  <p:notesSz cx="6794500" cy="992187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8"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9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9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95"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97"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9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9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0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0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10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10"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11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13"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11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11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116"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11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11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2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2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3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3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39"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4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4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4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4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4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14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5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15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55"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15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15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158"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15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16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6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6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71"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7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76"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7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78"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80"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8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8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84"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8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8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8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18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9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93"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19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96"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19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19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199"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20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20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0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0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2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2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2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2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2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2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2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2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2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2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7" descr=""/>
          <p:cNvPicPr/>
          <p:nvPr/>
        </p:nvPicPr>
        <p:blipFill>
          <a:blip r:embed="rId2"/>
          <a:stretch/>
        </p:blipFill>
        <p:spPr>
          <a:xfrm>
            <a:off x="4727520" y="4892400"/>
            <a:ext cx="2735280" cy="1526760"/>
          </a:xfrm>
          <a:prstGeom prst="rect">
            <a:avLst/>
          </a:prstGeom>
          <a:ln>
            <a:noFill/>
          </a:ln>
        </p:spPr>
      </p:pic>
      <p:sp>
        <p:nvSpPr>
          <p:cNvPr id="1" name="PlaceHolder 1"/>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5447880" y="0"/>
            <a:ext cx="6742800" cy="6856560"/>
          </a:xfrm>
          <a:prstGeom prst="rect">
            <a:avLst/>
          </a:prstGeom>
          <a:solidFill>
            <a:srgbClr val="0a5188">
              <a:alpha val="95000"/>
            </a:srgbClr>
          </a:solidFill>
          <a:ln w="12600">
            <a:noFill/>
          </a:ln>
        </p:spPr>
        <p:style>
          <a:lnRef idx="0"/>
          <a:fillRef idx="0"/>
          <a:effectRef idx="0"/>
          <a:fontRef idx="minor"/>
        </p:style>
      </p:sp>
      <p:sp>
        <p:nvSpPr>
          <p:cNvPr id="40" name="PlaceHolder 2"/>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41"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CustomShape 1"/>
          <p:cNvSpPr/>
          <p:nvPr/>
        </p:nvSpPr>
        <p:spPr>
          <a:xfrm>
            <a:off x="0" y="0"/>
            <a:ext cx="12190680" cy="1543320"/>
          </a:xfrm>
          <a:prstGeom prst="rect">
            <a:avLst/>
          </a:prstGeom>
          <a:solidFill>
            <a:srgbClr val="0a5188"/>
          </a:solidFill>
          <a:ln w="12600">
            <a:solidFill>
              <a:srgbClr val="0a5188"/>
            </a:solidFill>
            <a:miter/>
          </a:ln>
        </p:spPr>
        <p:style>
          <a:lnRef idx="0"/>
          <a:fillRef idx="0"/>
          <a:effectRef idx="0"/>
          <a:fontRef idx="minor"/>
        </p:style>
      </p:sp>
      <p:sp>
        <p:nvSpPr>
          <p:cNvPr id="79" name="CustomShape 2"/>
          <p:cNvSpPr/>
          <p:nvPr/>
        </p:nvSpPr>
        <p:spPr>
          <a:xfrm>
            <a:off x="9061560" y="6403320"/>
            <a:ext cx="284328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AC7132B4-5564-4CED-9CF4-838FA46E95A6}" type="slidenum">
              <a:rPr b="0" lang="en-GB" sz="1000" spc="-1" strike="noStrike">
                <a:solidFill>
                  <a:srgbClr val="008fd0"/>
                </a:solidFill>
                <a:latin typeface="Arial"/>
                <a:ea typeface="DejaVu Sans"/>
              </a:rPr>
              <a:t>&lt;number&gt;</a:t>
            </a:fld>
            <a:endParaRPr b="0" lang="en-GB" sz="1000" spc="-1" strike="noStrike">
              <a:latin typeface="Arial"/>
            </a:endParaRPr>
          </a:p>
        </p:txBody>
      </p:sp>
      <p:pic>
        <p:nvPicPr>
          <p:cNvPr id="80" name="Picture 7" descr=""/>
          <p:cNvPicPr/>
          <p:nvPr/>
        </p:nvPicPr>
        <p:blipFill>
          <a:blip r:embed="rId2"/>
          <a:stretch/>
        </p:blipFill>
        <p:spPr>
          <a:xfrm>
            <a:off x="5297760" y="5994720"/>
            <a:ext cx="1595520" cy="890280"/>
          </a:xfrm>
          <a:prstGeom prst="rect">
            <a:avLst/>
          </a:prstGeom>
          <a:ln>
            <a:noFill/>
          </a:ln>
        </p:spPr>
      </p:pic>
      <p:sp>
        <p:nvSpPr>
          <p:cNvPr id="81" name="PlaceHolder 3"/>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82"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CustomShape 1"/>
          <p:cNvSpPr/>
          <p:nvPr/>
        </p:nvSpPr>
        <p:spPr>
          <a:xfrm>
            <a:off x="0" y="0"/>
            <a:ext cx="12190680" cy="1543320"/>
          </a:xfrm>
          <a:prstGeom prst="rect">
            <a:avLst/>
          </a:prstGeom>
          <a:solidFill>
            <a:srgbClr val="0a5188"/>
          </a:solidFill>
          <a:ln w="12600">
            <a:solidFill>
              <a:srgbClr val="0a5188"/>
            </a:solidFill>
            <a:miter/>
          </a:ln>
        </p:spPr>
        <p:style>
          <a:lnRef idx="0"/>
          <a:fillRef idx="0"/>
          <a:effectRef idx="0"/>
          <a:fontRef idx="minor"/>
        </p:style>
      </p:sp>
      <p:pic>
        <p:nvPicPr>
          <p:cNvPr id="120" name="Picture 6" descr=""/>
          <p:cNvPicPr/>
          <p:nvPr/>
        </p:nvPicPr>
        <p:blipFill>
          <a:blip r:embed=""/>
          <a:stretch/>
        </p:blipFill>
        <p:spPr>
          <a:xfrm>
            <a:off x="5297760" y="5994720"/>
            <a:ext cx="1595520" cy="890280"/>
          </a:xfrm>
          <a:prstGeom prst="rect">
            <a:avLst/>
          </a:prstGeom>
          <a:ln>
            <a:noFill/>
          </a:ln>
        </p:spPr>
      </p:pic>
      <p:pic>
        <p:nvPicPr>
          <p:cNvPr id="121" name="Picture 5" descr=""/>
          <p:cNvPicPr/>
          <p:nvPr/>
        </p:nvPicPr>
        <p:blipFill>
          <a:blip r:embed="rId2"/>
          <a:stretch/>
        </p:blipFill>
        <p:spPr>
          <a:xfrm>
            <a:off x="531360" y="2117880"/>
            <a:ext cx="723240" cy="781200"/>
          </a:xfrm>
          <a:prstGeom prst="rect">
            <a:avLst/>
          </a:prstGeom>
          <a:ln>
            <a:noFill/>
          </a:ln>
        </p:spPr>
      </p:pic>
      <p:pic>
        <p:nvPicPr>
          <p:cNvPr id="122" name="Picture 6" descr=""/>
          <p:cNvPicPr/>
          <p:nvPr/>
        </p:nvPicPr>
        <p:blipFill>
          <a:blip r:embed="rId3"/>
          <a:stretch/>
        </p:blipFill>
        <p:spPr>
          <a:xfrm>
            <a:off x="531360" y="4573440"/>
            <a:ext cx="723240" cy="723240"/>
          </a:xfrm>
          <a:prstGeom prst="rect">
            <a:avLst/>
          </a:prstGeom>
          <a:ln>
            <a:noFill/>
          </a:ln>
        </p:spPr>
      </p:pic>
      <p:sp>
        <p:nvSpPr>
          <p:cNvPr id="123" name="PlaceHolder 2"/>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12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1" name="CustomShape 1"/>
          <p:cNvSpPr/>
          <p:nvPr/>
        </p:nvSpPr>
        <p:spPr>
          <a:xfrm>
            <a:off x="0" y="0"/>
            <a:ext cx="784800" cy="6879240"/>
          </a:xfrm>
          <a:prstGeom prst="rect">
            <a:avLst/>
          </a:prstGeom>
          <a:solidFill>
            <a:srgbClr val="0a5188"/>
          </a:solidFill>
          <a:ln w="12600">
            <a:noFill/>
          </a:ln>
        </p:spPr>
        <p:style>
          <a:lnRef idx="0"/>
          <a:fillRef idx="0"/>
          <a:effectRef idx="0"/>
          <a:fontRef idx="minor"/>
        </p:style>
      </p:sp>
      <p:sp>
        <p:nvSpPr>
          <p:cNvPr id="162" name="CustomShape 2"/>
          <p:cNvSpPr/>
          <p:nvPr/>
        </p:nvSpPr>
        <p:spPr>
          <a:xfrm>
            <a:off x="9061560" y="6492960"/>
            <a:ext cx="284328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1D9C2DD9-1BCA-4E2A-BDB7-B64A58E12808}" type="slidenum">
              <a:rPr b="0" lang="en-GB" sz="1000" spc="-1" strike="noStrike">
                <a:solidFill>
                  <a:srgbClr val="008fd0"/>
                </a:solidFill>
                <a:latin typeface="Arial"/>
                <a:ea typeface="DejaVu Sans"/>
              </a:rPr>
              <a:t>&lt;number&gt;</a:t>
            </a:fld>
            <a:endParaRPr b="0" lang="en-GB" sz="1000" spc="-1" strike="noStrike">
              <a:latin typeface="Arial"/>
            </a:endParaRPr>
          </a:p>
        </p:txBody>
      </p:sp>
      <p:pic>
        <p:nvPicPr>
          <p:cNvPr id="163" name="Picture 6" descr=""/>
          <p:cNvPicPr/>
          <p:nvPr/>
        </p:nvPicPr>
        <p:blipFill>
          <a:blip r:embed=""/>
          <a:stretch/>
        </p:blipFill>
        <p:spPr>
          <a:xfrm>
            <a:off x="5297760" y="5994720"/>
            <a:ext cx="1595520" cy="890280"/>
          </a:xfrm>
          <a:prstGeom prst="rect">
            <a:avLst/>
          </a:prstGeom>
          <a:ln>
            <a:noFill/>
          </a:ln>
        </p:spPr>
      </p:pic>
      <p:sp>
        <p:nvSpPr>
          <p:cNvPr id="164" name="PlaceHolder 3"/>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165"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02" name="Picture 4" descr=""/>
          <p:cNvPicPr/>
          <p:nvPr/>
        </p:nvPicPr>
        <p:blipFill>
          <a:blip r:embed=""/>
          <a:stretch/>
        </p:blipFill>
        <p:spPr>
          <a:xfrm>
            <a:off x="4727520" y="4892400"/>
            <a:ext cx="2735280" cy="1526760"/>
          </a:xfrm>
          <a:prstGeom prst="rect">
            <a:avLst/>
          </a:prstGeom>
          <a:ln>
            <a:noFill/>
          </a:ln>
        </p:spPr>
      </p:pic>
      <p:sp>
        <p:nvSpPr>
          <p:cNvPr id="203" name="PlaceHolder 1"/>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204"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20.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914400" y="1063440"/>
            <a:ext cx="10362960" cy="255456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GB" sz="6000" spc="-1" strike="noStrike">
                <a:solidFill>
                  <a:srgbClr val="0d3d59"/>
                </a:solidFill>
                <a:latin typeface="Arial"/>
                <a:ea typeface="DejaVu Sans"/>
              </a:rPr>
              <a:t>Python Flask</a:t>
            </a:r>
            <a:endParaRPr b="0" lang="en-GB" sz="6000" spc="-1" strike="noStrike">
              <a:latin typeface="Arial"/>
            </a:endParaRPr>
          </a:p>
        </p:txBody>
      </p:sp>
      <p:sp>
        <p:nvSpPr>
          <p:cNvPr id="242" name="CustomShape 2"/>
          <p:cNvSpPr/>
          <p:nvPr/>
        </p:nvSpPr>
        <p:spPr>
          <a:xfrm>
            <a:off x="914400" y="3886200"/>
            <a:ext cx="10362960" cy="437760"/>
          </a:xfrm>
          <a:prstGeom prst="rect">
            <a:avLst/>
          </a:prstGeom>
          <a:noFill/>
          <a:ln>
            <a:noFill/>
          </a:ln>
        </p:spPr>
        <p:style>
          <a:lnRef idx="0"/>
          <a:fillRef idx="0"/>
          <a:effectRef idx="0"/>
          <a:fontRef idx="minor"/>
        </p:style>
        <p:txBody>
          <a:bodyPr lIns="90000" rIns="90000" tIns="45000" bIns="45000"/>
          <a:p>
            <a:pPr algn="ctr">
              <a:lnSpc>
                <a:spcPct val="100000"/>
              </a:lnSpc>
              <a:spcAft>
                <a:spcPts val="1001"/>
              </a:spcAft>
            </a:pPr>
            <a:r>
              <a:rPr b="0" lang="en-GB" sz="2000" spc="290" strike="noStrike" cap="all">
                <a:solidFill>
                  <a:srgbClr val="005aab"/>
                </a:solidFill>
                <a:latin typeface="Arial"/>
                <a:ea typeface="DejaVu Sans"/>
              </a:rPr>
              <a:t>master</a:t>
            </a:r>
            <a:endParaRPr b="0" lang="en-GB"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All forms build through ‘FlaskWTF’ has a build in method called ‘validate_on_submit()’, which evaluates to either ‘True’ or ‘False’. </a:t>
            </a: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It can be utilised to check if the data within the fields of the submitted form, do in fact conform to the data requirements set out in the validators of ‘forms.py’.</a:t>
            </a: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If the validation has been passed, the data should be sent to the database. Just as was done within the command line python environment, a data object should be created for the post, from the imported ‘Posts’ object:</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274"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routes.py – validate_on_submit()</a:t>
            </a:r>
            <a:endParaRPr b="0" lang="en-GB" sz="4800" spc="-1" strike="noStrike">
              <a:latin typeface="Arial"/>
            </a:endParaRPr>
          </a:p>
        </p:txBody>
      </p:sp>
      <p:pic>
        <p:nvPicPr>
          <p:cNvPr id="275" name="" descr=""/>
          <p:cNvPicPr/>
          <p:nvPr/>
        </p:nvPicPr>
        <p:blipFill>
          <a:blip r:embed="rId1"/>
          <a:srcRect l="0" t="0" r="0" b="2800"/>
          <a:stretch/>
        </p:blipFill>
        <p:spPr>
          <a:xfrm>
            <a:off x="5005440" y="4104000"/>
            <a:ext cx="5217840" cy="198576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Next, the ‘Post’ data object ‘postData’, should be added to the database, again, as seen before:</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Therefore, the ‘db’ object must be imported from ‘application’, at the top of this script:</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If the form has been validated, and the data has been persisted, it would be a good idea to redirect the user to the ‘home’ template, where the content just posted will be displayed. This requires a new import, as well as another command previously seen from within a Jinja template - ‘redirect’ and ‘url_for’, respectively:</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277"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routes.py – Persist &amp; Redirecting</a:t>
            </a:r>
            <a:endParaRPr b="0" lang="en-GB" sz="4800" spc="-1" strike="noStrike">
              <a:latin typeface="Arial"/>
            </a:endParaRPr>
          </a:p>
        </p:txBody>
      </p:sp>
      <p:pic>
        <p:nvPicPr>
          <p:cNvPr id="278" name="" descr=""/>
          <p:cNvPicPr/>
          <p:nvPr/>
        </p:nvPicPr>
        <p:blipFill>
          <a:blip r:embed="rId1"/>
          <a:stretch/>
        </p:blipFill>
        <p:spPr>
          <a:xfrm>
            <a:off x="1008000" y="3427200"/>
            <a:ext cx="4062240" cy="316080"/>
          </a:xfrm>
          <a:prstGeom prst="rect">
            <a:avLst/>
          </a:prstGeom>
          <a:ln>
            <a:noFill/>
          </a:ln>
        </p:spPr>
      </p:pic>
      <p:pic>
        <p:nvPicPr>
          <p:cNvPr id="279" name="" descr=""/>
          <p:cNvPicPr/>
          <p:nvPr/>
        </p:nvPicPr>
        <p:blipFill>
          <a:blip r:embed="rId2"/>
          <a:stretch/>
        </p:blipFill>
        <p:spPr>
          <a:xfrm>
            <a:off x="1063440" y="5256000"/>
            <a:ext cx="6639840" cy="316080"/>
          </a:xfrm>
          <a:prstGeom prst="rect">
            <a:avLst/>
          </a:prstGeom>
          <a:ln>
            <a:noFill/>
          </a:ln>
        </p:spPr>
      </p:pic>
      <p:pic>
        <p:nvPicPr>
          <p:cNvPr id="280" name="" descr=""/>
          <p:cNvPicPr/>
          <p:nvPr/>
        </p:nvPicPr>
        <p:blipFill>
          <a:blip r:embed="rId3"/>
          <a:stretch/>
        </p:blipFill>
        <p:spPr>
          <a:xfrm>
            <a:off x="1008000" y="2304000"/>
            <a:ext cx="3147840" cy="59544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a:t>
            </a:r>
            <a:r>
              <a:rPr b="0" lang="en-GB" sz="1800" spc="-1" strike="noStrike">
                <a:solidFill>
                  <a:srgbClr val="565759"/>
                </a:solidFill>
                <a:latin typeface="Calibri"/>
                <a:ea typeface="Noto Sans CJK SC"/>
              </a:rPr>
              <a:t>redirect()’ is Flasks internal method of changing the page that is currently displayed on the end-user’s browser, upon an action – in this instance, it is once a user posts a valid post.</a:t>
            </a: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a:t>
            </a:r>
            <a:r>
              <a:rPr b="0" lang="en-GB" sz="1800" spc="-1" strike="noStrike">
                <a:solidFill>
                  <a:srgbClr val="565759"/>
                </a:solidFill>
                <a:latin typeface="Calibri"/>
                <a:ea typeface="Noto Sans CJK SC"/>
              </a:rPr>
              <a:t>url_for()’ is Flasks internal method of translating a template in to a link, and so displays the page to the end-user.</a:t>
            </a: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With both of these commands in combination, if the data is valid and has become persisted, the user can be directed to the ‘home’ template:</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Finally, if the route was accessed without posting data (via the ‘GET’ method, not the ‘POST’ method that is invoked by the form’s ‘SubmitField’), the user should be shown the ‘PostForm’ form that should live within the ‘post.html’ template:</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282"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400" spc="-1" strike="noStrike">
                <a:solidFill>
                  <a:srgbClr val="ffffff"/>
                </a:solidFill>
                <a:latin typeface="Calibri"/>
                <a:ea typeface="DejaVu Sans"/>
              </a:rPr>
              <a:t>routes.py – redirect() and url_for()</a:t>
            </a:r>
            <a:endParaRPr b="0" lang="en-GB" sz="4400" spc="-1" strike="noStrike">
              <a:latin typeface="Arial"/>
            </a:endParaRPr>
          </a:p>
        </p:txBody>
      </p:sp>
      <p:pic>
        <p:nvPicPr>
          <p:cNvPr id="283" name="" descr=""/>
          <p:cNvPicPr/>
          <p:nvPr/>
        </p:nvPicPr>
        <p:blipFill>
          <a:blip r:embed="rId1"/>
          <a:stretch/>
        </p:blipFill>
        <p:spPr>
          <a:xfrm>
            <a:off x="934920" y="4320000"/>
            <a:ext cx="4176360" cy="303480"/>
          </a:xfrm>
          <a:prstGeom prst="rect">
            <a:avLst/>
          </a:prstGeom>
          <a:ln>
            <a:noFill/>
          </a:ln>
        </p:spPr>
      </p:pic>
      <p:pic>
        <p:nvPicPr>
          <p:cNvPr id="284" name="" descr=""/>
          <p:cNvPicPr/>
          <p:nvPr/>
        </p:nvPicPr>
        <p:blipFill>
          <a:blip r:embed="rId2"/>
          <a:stretch/>
        </p:blipFill>
        <p:spPr>
          <a:xfrm>
            <a:off x="1008000" y="5832000"/>
            <a:ext cx="7719480" cy="30348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6984000" y="1800000"/>
            <a:ext cx="4409280" cy="46072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complete import block and new route should now look like:</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286"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routes.py – Overview</a:t>
            </a:r>
            <a:endParaRPr b="0" lang="en-GB" sz="4800" spc="-1" strike="noStrike">
              <a:latin typeface="Arial"/>
            </a:endParaRPr>
          </a:p>
        </p:txBody>
      </p:sp>
      <p:pic>
        <p:nvPicPr>
          <p:cNvPr id="287" name="" descr=""/>
          <p:cNvPicPr/>
          <p:nvPr/>
        </p:nvPicPr>
        <p:blipFill>
          <a:blip r:embed="rId1"/>
          <a:stretch/>
        </p:blipFill>
        <p:spPr>
          <a:xfrm>
            <a:off x="140400" y="1656000"/>
            <a:ext cx="6698880" cy="1151280"/>
          </a:xfrm>
          <a:prstGeom prst="rect">
            <a:avLst/>
          </a:prstGeom>
          <a:ln>
            <a:noFill/>
          </a:ln>
        </p:spPr>
      </p:pic>
      <p:pic>
        <p:nvPicPr>
          <p:cNvPr id="288" name="" descr=""/>
          <p:cNvPicPr/>
          <p:nvPr/>
        </p:nvPicPr>
        <p:blipFill>
          <a:blip r:embed="rId2"/>
          <a:stretch/>
        </p:blipFill>
        <p:spPr>
          <a:xfrm>
            <a:off x="2606040" y="2952000"/>
            <a:ext cx="6897240" cy="376092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414000" y="1978920"/>
            <a:ext cx="11609280" cy="411120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Now it is finally time to build the ‘post.html’ template. Just as </a:t>
            </a:r>
            <a:br/>
            <a:r>
              <a:rPr b="0" lang="en-GB" sz="1800" spc="-1" strike="noStrike">
                <a:solidFill>
                  <a:srgbClr val="565759"/>
                </a:solidFill>
                <a:latin typeface="Calibri"/>
                <a:ea typeface="Noto Sans CJK SC"/>
              </a:rPr>
              <a:t>other templates, it needs to extend layout, and all new material </a:t>
            </a:r>
            <a:br/>
            <a:r>
              <a:rPr b="0" lang="en-GB" sz="1800" spc="-1" strike="noStrike">
                <a:solidFill>
                  <a:srgbClr val="565759"/>
                </a:solidFill>
                <a:latin typeface="Calibri"/>
                <a:ea typeface="Noto Sans CJK SC"/>
              </a:rPr>
              <a:t>must be built within the block ‘content_body’:</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Create a simple &lt;div&gt; and &lt;form&gt; block, and include </a:t>
            </a:r>
            <a:br/>
            <a:r>
              <a:rPr b="0" lang="en-GB" sz="1800" spc="-1" strike="noStrike">
                <a:solidFill>
                  <a:srgbClr val="565759"/>
                </a:solidFill>
                <a:latin typeface="Calibri"/>
                <a:ea typeface="Noto Sans CJK SC"/>
              </a:rPr>
              <a:t>‘{{ form.hidden_tag() }}’. This is the built in, anti </a:t>
            </a:r>
            <a:br/>
            <a:r>
              <a:rPr b="0" lang="en-GB" sz="1800" spc="-1" strike="noStrike">
                <a:solidFill>
                  <a:srgbClr val="565759"/>
                </a:solidFill>
                <a:latin typeface="Calibri"/>
                <a:ea typeface="Noto Sans CJK SC"/>
              </a:rPr>
              <a:t>cross-site-script attack function.</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As this function is being invoked, a secret will be needed within ‘__init__.py’</a:t>
            </a:r>
            <a:endParaRPr b="0" lang="en-GB" sz="1800" spc="-1" strike="noStrike">
              <a:latin typeface="Arial"/>
            </a:endParaRPr>
          </a:p>
        </p:txBody>
      </p:sp>
      <p:sp>
        <p:nvSpPr>
          <p:cNvPr id="290"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post.html – Basic Structure </a:t>
            </a:r>
            <a:endParaRPr b="0" lang="en-GB" sz="4800" spc="-1" strike="noStrike">
              <a:latin typeface="Arial"/>
            </a:endParaRPr>
          </a:p>
        </p:txBody>
      </p:sp>
      <p:pic>
        <p:nvPicPr>
          <p:cNvPr id="291" name="" descr=""/>
          <p:cNvPicPr/>
          <p:nvPr/>
        </p:nvPicPr>
        <p:blipFill>
          <a:blip r:embed="rId1"/>
          <a:stretch/>
        </p:blipFill>
        <p:spPr>
          <a:xfrm>
            <a:off x="8265960" y="1978920"/>
            <a:ext cx="3757320" cy="1116360"/>
          </a:xfrm>
          <a:prstGeom prst="rect">
            <a:avLst/>
          </a:prstGeom>
          <a:ln>
            <a:noFill/>
          </a:ln>
        </p:spPr>
      </p:pic>
      <p:pic>
        <p:nvPicPr>
          <p:cNvPr id="292" name="" descr=""/>
          <p:cNvPicPr/>
          <p:nvPr/>
        </p:nvPicPr>
        <p:blipFill>
          <a:blip r:embed="rId2"/>
          <a:stretch/>
        </p:blipFill>
        <p:spPr>
          <a:xfrm>
            <a:off x="7592760" y="3571560"/>
            <a:ext cx="4430520" cy="139572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414000" y="1978920"/>
            <a:ext cx="11393280" cy="411120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following line will add a ‘SECRET_KEY’ to the application, adding a layer of security to prevent unwanted attacks against the web server:</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long string can be achieved from within Python. From a command line:</a:t>
            </a:r>
            <a:endParaRPr b="0" lang="en-GB" sz="1800" spc="-1" strike="noStrike">
              <a:latin typeface="Arial"/>
            </a:endParaRPr>
          </a:p>
          <a:p>
            <a:pPr lvl="1" marL="432000" indent="-21528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Calibri"/>
                <a:ea typeface="Noto Sans CJK SC"/>
              </a:rPr>
              <a:t>import secrets</a:t>
            </a:r>
            <a:endParaRPr b="0" lang="en-GB" sz="1800" spc="-1" strike="noStrike">
              <a:latin typeface="Arial"/>
            </a:endParaRPr>
          </a:p>
          <a:p>
            <a:pPr lvl="1" marL="432000" indent="-21528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Calibri"/>
                <a:ea typeface="Noto Sans CJK SC"/>
              </a:rPr>
              <a:t>secrets.token_hex(16)</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294"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__init__.py – Adding a Secret</a:t>
            </a:r>
            <a:endParaRPr b="0" lang="en-GB" sz="4800" spc="-1" strike="noStrike">
              <a:latin typeface="Arial"/>
            </a:endParaRPr>
          </a:p>
        </p:txBody>
      </p:sp>
      <p:pic>
        <p:nvPicPr>
          <p:cNvPr id="295" name="" descr=""/>
          <p:cNvPicPr/>
          <p:nvPr/>
        </p:nvPicPr>
        <p:blipFill>
          <a:blip r:embed="rId1"/>
          <a:stretch/>
        </p:blipFill>
        <p:spPr>
          <a:xfrm>
            <a:off x="1118880" y="2736000"/>
            <a:ext cx="7808400" cy="316080"/>
          </a:xfrm>
          <a:prstGeom prst="rect">
            <a:avLst/>
          </a:prstGeom>
          <a:ln>
            <a:noFill/>
          </a:ln>
        </p:spPr>
      </p:pic>
      <p:pic>
        <p:nvPicPr>
          <p:cNvPr id="296" name="" descr=""/>
          <p:cNvPicPr/>
          <p:nvPr/>
        </p:nvPicPr>
        <p:blipFill>
          <a:blip r:embed="rId2"/>
          <a:stretch/>
        </p:blipFill>
        <p:spPr>
          <a:xfrm>
            <a:off x="4032000" y="3816000"/>
            <a:ext cx="7160760" cy="176364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5184000" y="1944000"/>
            <a:ext cx="6633360" cy="4146120"/>
          </a:xfrm>
          <a:prstGeom prst="rect">
            <a:avLst/>
          </a:prstGeom>
          <a:noFill/>
          <a:ln>
            <a:noFill/>
          </a:ln>
        </p:spPr>
        <p:style>
          <a:lnRef idx="0"/>
          <a:fillRef idx="0"/>
          <a:effectRef idx="0"/>
          <a:fontRef idx="minor"/>
        </p:style>
        <p:txBody>
          <a:bodyPr lIns="90000" rIns="90000" tIns="45000" bIns="45000"/>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Now, implement the form’s fields, within ‘post.html’ template:</a:t>
            </a:r>
            <a:endParaRPr b="0" lang="en-GB" sz="1800" spc="-1" strike="noStrike">
              <a:latin typeface="Arial"/>
            </a:endParaRPr>
          </a:p>
        </p:txBody>
      </p:sp>
      <p:sp>
        <p:nvSpPr>
          <p:cNvPr id="298"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post.html – The Form Fields</a:t>
            </a:r>
            <a:endParaRPr b="0" lang="en-GB" sz="4800" spc="-1" strike="noStrike">
              <a:latin typeface="Arial"/>
            </a:endParaRPr>
          </a:p>
        </p:txBody>
      </p:sp>
      <p:pic>
        <p:nvPicPr>
          <p:cNvPr id="299" name="" descr=""/>
          <p:cNvPicPr/>
          <p:nvPr/>
        </p:nvPicPr>
        <p:blipFill>
          <a:blip r:embed="rId1"/>
          <a:stretch/>
        </p:blipFill>
        <p:spPr>
          <a:xfrm>
            <a:off x="216000" y="1667880"/>
            <a:ext cx="4582800" cy="502740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Last activity before testing the new additions is to add a link to the ‘post.html’ template, within the ‘layout.html’ template:</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301"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400" spc="-1" strike="noStrike">
                <a:solidFill>
                  <a:srgbClr val="ffffff"/>
                </a:solidFill>
                <a:latin typeface="Calibri"/>
                <a:ea typeface="DejaVu Sans"/>
              </a:rPr>
              <a:t>layout.html – Adding the Post Link</a:t>
            </a:r>
            <a:endParaRPr b="0" lang="en-GB" sz="4400" spc="-1" strike="noStrike">
              <a:latin typeface="Arial"/>
            </a:endParaRPr>
          </a:p>
        </p:txBody>
      </p:sp>
      <p:pic>
        <p:nvPicPr>
          <p:cNvPr id="302" name="" descr=""/>
          <p:cNvPicPr/>
          <p:nvPr/>
        </p:nvPicPr>
        <p:blipFill>
          <a:blip r:embed="rId1"/>
          <a:stretch/>
        </p:blipFill>
        <p:spPr>
          <a:xfrm>
            <a:off x="1008000" y="3144240"/>
            <a:ext cx="6779520" cy="196704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Navigating to the ‘post.html’ page, either via the new link within the nav-bar, or via the direct path should now display:</a:t>
            </a:r>
            <a:endParaRPr b="0" lang="en-GB" sz="1800" spc="-1" strike="noStrike">
              <a:latin typeface="Arial"/>
            </a:endParaRPr>
          </a:p>
        </p:txBody>
      </p:sp>
      <p:sp>
        <p:nvSpPr>
          <p:cNvPr id="304"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400" spc="-1" strike="noStrike">
                <a:solidFill>
                  <a:srgbClr val="ffffff"/>
                </a:solidFill>
                <a:latin typeface="Calibri"/>
                <a:ea typeface="DejaVu Sans"/>
              </a:rPr>
              <a:t>Checking the Application</a:t>
            </a:r>
            <a:endParaRPr b="0" lang="en-GB" sz="4400" spc="-1" strike="noStrike">
              <a:latin typeface="Arial"/>
            </a:endParaRPr>
          </a:p>
        </p:txBody>
      </p:sp>
      <p:pic>
        <p:nvPicPr>
          <p:cNvPr id="305" name="" descr=""/>
          <p:cNvPicPr/>
          <p:nvPr/>
        </p:nvPicPr>
        <p:blipFill>
          <a:blip r:embed="rId1"/>
          <a:stretch/>
        </p:blipFill>
        <p:spPr>
          <a:xfrm>
            <a:off x="835920" y="2619720"/>
            <a:ext cx="4341600" cy="3008160"/>
          </a:xfrm>
          <a:prstGeom prst="rect">
            <a:avLst/>
          </a:prstGeom>
          <a:ln>
            <a:solidFill>
              <a:srgbClr val="000000"/>
            </a:solid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Inputting and submitting data that is known to be rejected from the validation, or no data at all if the ‘DataRequired()’ validator is used, should result a failed post. This will be indicated by the form highlighting it’s edges with red for every field invalid, as well as a helpful hint:</a:t>
            </a:r>
            <a:endParaRPr b="0" lang="en-GB" sz="1800" spc="-1" strike="noStrike">
              <a:latin typeface="Arial"/>
            </a:endParaRPr>
          </a:p>
        </p:txBody>
      </p:sp>
      <p:sp>
        <p:nvSpPr>
          <p:cNvPr id="307"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Checking the Application Cont.</a:t>
            </a:r>
            <a:endParaRPr b="0" lang="en-GB" sz="4800" spc="-1" strike="noStrike">
              <a:latin typeface="Arial"/>
            </a:endParaRPr>
          </a:p>
        </p:txBody>
      </p:sp>
      <p:pic>
        <p:nvPicPr>
          <p:cNvPr id="308" name="" descr=""/>
          <p:cNvPicPr/>
          <p:nvPr/>
        </p:nvPicPr>
        <p:blipFill>
          <a:blip r:embed="rId1"/>
          <a:stretch/>
        </p:blipFill>
        <p:spPr>
          <a:xfrm>
            <a:off x="828000" y="2880000"/>
            <a:ext cx="4417920" cy="2995560"/>
          </a:xfrm>
          <a:prstGeom prst="rect">
            <a:avLst/>
          </a:prstGeom>
          <a:ln>
            <a:solidFill>
              <a:srgbClr val="000000"/>
            </a:solid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Now there is an established persistence layer, the web application must allow users to post data to the website, and thus, to the database. To achieve this, another library that is pre-packaged with Flask, called ‘Flask WTForms’ is used.</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This library allows the creation of form layouts, along with data validators, to prevent the user from inputting data that is not compliant with the database structure.</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p:txBody>
      </p:sp>
      <p:sp>
        <p:nvSpPr>
          <p:cNvPr id="244"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Flask WTForms</a:t>
            </a:r>
            <a:endParaRPr b="0" lang="en-GB" sz="4800" spc="-1" strike="noStrike">
              <a:latin typeface="Arial"/>
            </a:endParaRPr>
          </a:p>
        </p:txBody>
      </p:sp>
      <p:pic>
        <p:nvPicPr>
          <p:cNvPr id="245" name="" descr=""/>
          <p:cNvPicPr/>
          <p:nvPr/>
        </p:nvPicPr>
        <p:blipFill>
          <a:blip r:embed="rId1"/>
          <a:stretch/>
        </p:blipFill>
        <p:spPr>
          <a:xfrm>
            <a:off x="1944000" y="4435920"/>
            <a:ext cx="8252640" cy="2043360"/>
          </a:xfrm>
          <a:prstGeom prst="rect">
            <a:avLst/>
          </a:prstGeom>
          <a:ln>
            <a:solidFill>
              <a:srgbClr val="000000"/>
            </a:solid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414000" y="1868040"/>
            <a:ext cx="649728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Inputting and submitting valid data should result in a redirect to the home page, with the new data present:</a:t>
            </a:r>
            <a:endParaRPr b="0" lang="en-GB" sz="1800" spc="-1" strike="noStrike">
              <a:latin typeface="Arial"/>
            </a:endParaRPr>
          </a:p>
        </p:txBody>
      </p:sp>
      <p:sp>
        <p:nvSpPr>
          <p:cNvPr id="310"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Checking the Application Cont.</a:t>
            </a:r>
            <a:endParaRPr b="0" lang="en-GB" sz="4800" spc="-1" strike="noStrike">
              <a:latin typeface="Arial"/>
            </a:endParaRPr>
          </a:p>
        </p:txBody>
      </p:sp>
      <p:pic>
        <p:nvPicPr>
          <p:cNvPr id="311" name="" descr=""/>
          <p:cNvPicPr/>
          <p:nvPr/>
        </p:nvPicPr>
        <p:blipFill>
          <a:blip r:embed="rId1"/>
          <a:stretch/>
        </p:blipFill>
        <p:spPr>
          <a:xfrm>
            <a:off x="1872000" y="3096000"/>
            <a:ext cx="3693960" cy="2386080"/>
          </a:xfrm>
          <a:prstGeom prst="rect">
            <a:avLst/>
          </a:prstGeom>
          <a:ln>
            <a:solidFill>
              <a:srgbClr val="000000"/>
            </a:solidFill>
          </a:ln>
        </p:spPr>
      </p:pic>
      <p:pic>
        <p:nvPicPr>
          <p:cNvPr id="312" name="" descr=""/>
          <p:cNvPicPr/>
          <p:nvPr/>
        </p:nvPicPr>
        <p:blipFill>
          <a:blip r:embed="rId2"/>
          <a:stretch/>
        </p:blipFill>
        <p:spPr>
          <a:xfrm>
            <a:off x="7128000" y="1656000"/>
            <a:ext cx="4877280" cy="5080320"/>
          </a:xfrm>
          <a:prstGeom prst="rect">
            <a:avLst/>
          </a:prstGeom>
          <a:ln>
            <a:solidFill>
              <a:srgbClr val="000000"/>
            </a:solid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11286360" y="6307560"/>
            <a:ext cx="645120" cy="272880"/>
          </a:xfrm>
          <a:prstGeom prst="rect">
            <a:avLst/>
          </a:prstGeom>
          <a:noFill/>
          <a:ln>
            <a:noFill/>
          </a:ln>
        </p:spPr>
        <p:style>
          <a:lnRef idx="0"/>
          <a:fillRef idx="0"/>
          <a:effectRef idx="0"/>
          <a:fontRef idx="minor"/>
        </p:style>
        <p:txBody>
          <a:bodyPr lIns="90000" rIns="90000" tIns="45000" bIns="45000"/>
          <a:p>
            <a:pPr>
              <a:lnSpc>
                <a:spcPct val="100000"/>
              </a:lnSpc>
            </a:pPr>
            <a:fld id="{4D301EF7-9FDE-457F-97F0-B36C6616A57F}" type="slidenum">
              <a:rPr b="0" lang="en-GB" sz="1000" spc="-1" strike="noStrike">
                <a:solidFill>
                  <a:srgbClr val="565759"/>
                </a:solidFill>
                <a:latin typeface="Segoe UI"/>
                <a:ea typeface="DejaVu Sans"/>
              </a:rPr>
              <a:t>&lt;number&gt;</a:t>
            </a:fld>
            <a:endParaRPr b="0" lang="en-GB" sz="1000" spc="-1" strike="noStrike">
              <a:latin typeface="Arial"/>
            </a:endParaRPr>
          </a:p>
        </p:txBody>
      </p:sp>
      <p:sp>
        <p:nvSpPr>
          <p:cNvPr id="314" name="CustomShape 2"/>
          <p:cNvSpPr/>
          <p:nvPr/>
        </p:nvSpPr>
        <p:spPr>
          <a:xfrm>
            <a:off x="1612800" y="1868040"/>
            <a:ext cx="10048680" cy="4247640"/>
          </a:xfrm>
          <a:prstGeom prst="rect">
            <a:avLst/>
          </a:prstGeom>
          <a:noFill/>
          <a:ln>
            <a:noFill/>
          </a:ln>
        </p:spPr>
        <p:style>
          <a:lnRef idx="0"/>
          <a:fillRef idx="0"/>
          <a:effectRef idx="0"/>
          <a:fontRef idx="minor"/>
        </p:style>
        <p:txBody>
          <a:bodyPr lIns="90000" rIns="90000" tIns="45000" bIns="45000">
            <a:normAutofit/>
          </a:bodyPr>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Directions</a:t>
            </a:r>
            <a:endParaRPr b="0" lang="en-GB" sz="1800" spc="-1" strike="noStrike">
              <a:latin typeface="Arial"/>
            </a:endParaRPr>
          </a:p>
          <a:p>
            <a:pPr lvl="1" marL="622440" indent="-16380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60 – 90 minutes</a:t>
            </a:r>
            <a:endParaRPr b="0" lang="en-GB" sz="1800" spc="-1" strike="noStrike">
              <a:latin typeface="Arial"/>
            </a:endParaRPr>
          </a:p>
          <a:p>
            <a:pPr lvl="1" marL="622440" indent="-16380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Update your project to have a ‘PostForm’ form for submitting Posts. This form should be passed to a newly created ‘post.html’ template, along with suitable validation.</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Debrief</a:t>
            </a:r>
            <a:endParaRPr b="0" lang="en-GB" sz="1800" spc="-1" strike="noStrike">
              <a:latin typeface="Arial"/>
            </a:endParaRPr>
          </a:p>
          <a:p>
            <a:pPr lvl="1" marL="622440" indent="-16380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DejaVu Sans"/>
              </a:rPr>
              <a:t>Discuss how maintaining all these big changes need to be tracked, and backed up. What tools can/do you use?</a:t>
            </a:r>
            <a:endParaRPr b="0" lang="en-GB" sz="1800" spc="-1" strike="noStrike">
              <a:latin typeface="Arial"/>
            </a:endParaRPr>
          </a:p>
        </p:txBody>
      </p:sp>
      <p:sp>
        <p:nvSpPr>
          <p:cNvPr id="315" name="CustomShape 3"/>
          <p:cNvSpPr/>
          <p:nvPr/>
        </p:nvSpPr>
        <p:spPr>
          <a:xfrm>
            <a:off x="414000" y="12528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Creating a Form and Template</a:t>
            </a:r>
            <a:endParaRPr b="0" lang="en-GB" sz="48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914400" y="1063440"/>
            <a:ext cx="10362960" cy="255456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GB" sz="6000" spc="-1" strike="noStrike">
                <a:solidFill>
                  <a:srgbClr val="0d3d59"/>
                </a:solidFill>
                <a:latin typeface="Arial"/>
                <a:ea typeface="DejaVu Sans"/>
              </a:rPr>
              <a:t>Thank you for listening.</a:t>
            </a:r>
            <a:endParaRPr b="0" lang="en-GB" sz="6000" spc="-1" strike="noStrike">
              <a:latin typeface="Arial"/>
            </a:endParaRPr>
          </a:p>
        </p:txBody>
      </p:sp>
      <p:sp>
        <p:nvSpPr>
          <p:cNvPr id="317" name="CustomShape 2"/>
          <p:cNvSpPr/>
          <p:nvPr/>
        </p:nvSpPr>
        <p:spPr>
          <a:xfrm>
            <a:off x="914400" y="3886200"/>
            <a:ext cx="10362960" cy="437760"/>
          </a:xfrm>
          <a:prstGeom prst="rect">
            <a:avLst/>
          </a:prstGeom>
          <a:noFill/>
          <a:ln>
            <a:noFill/>
          </a:ln>
        </p:spPr>
        <p:style>
          <a:lnRef idx="0"/>
          <a:fillRef idx="0"/>
          <a:effectRef idx="0"/>
          <a:fontRef idx="minor"/>
        </p:style>
        <p:txBody>
          <a:bodyPr lIns="90000" rIns="90000" tIns="45000" bIns="45000"/>
          <a:p>
            <a:pPr algn="ctr">
              <a:lnSpc>
                <a:spcPct val="100000"/>
              </a:lnSpc>
              <a:spcAft>
                <a:spcPts val="1001"/>
              </a:spcAft>
            </a:pPr>
            <a:r>
              <a:rPr b="0" lang="en-GB" sz="2000" spc="290" strike="noStrike" cap="all">
                <a:solidFill>
                  <a:srgbClr val="005aab"/>
                </a:solidFill>
                <a:latin typeface="Arial"/>
                <a:ea typeface="DejaVu Sans"/>
              </a:rPr>
              <a:t>Any questions?</a:t>
            </a:r>
            <a:endParaRPr b="0" lang="en-GB" sz="20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3024000" y="1868040"/>
            <a:ext cx="879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First, create a new file within the ‘application’ directory, called ‘forms.py’.</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Next, create a new file within the ‘templates’ directory, called ‘post.html’.</a:t>
            </a:r>
            <a:endParaRPr b="0" lang="en-GB" sz="1800" spc="-1" strike="noStrike">
              <a:latin typeface="Arial"/>
            </a:endParaRPr>
          </a:p>
        </p:txBody>
      </p:sp>
      <p:sp>
        <p:nvSpPr>
          <p:cNvPr id="247"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Conforming to the Structure </a:t>
            </a:r>
            <a:endParaRPr b="0" lang="en-GB" sz="4800" spc="-1" strike="noStrike">
              <a:latin typeface="Arial"/>
            </a:endParaRPr>
          </a:p>
        </p:txBody>
      </p:sp>
      <p:pic>
        <p:nvPicPr>
          <p:cNvPr id="248" name="" descr=""/>
          <p:cNvPicPr/>
          <p:nvPr/>
        </p:nvPicPr>
        <p:blipFill>
          <a:blip r:embed="rId1"/>
          <a:stretch/>
        </p:blipFill>
        <p:spPr>
          <a:xfrm>
            <a:off x="446760" y="1706040"/>
            <a:ext cx="2576520" cy="477324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Inside of ‘forms.py’ the ‘FlaskForm’ object must be imported from the Flask/WTForms library, ‘flask_wtf’:</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database only holds String values (not including the auto generated, primary key ‘id’), therefore, ‘StringField’ must be imported from ‘wtforms’ directly. From the same library, ‘SubmitField’ is required, so that a submission button may be created:</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Next, just as was shown in ‘models.py’, a class will be created for each form, passing in the ‘FlaskForm’ object previously imported.</a:t>
            </a:r>
            <a:endParaRPr b="0" lang="en-GB" sz="1800" spc="-1" strike="noStrike">
              <a:latin typeface="Arial"/>
            </a:endParaRPr>
          </a:p>
        </p:txBody>
      </p:sp>
      <p:sp>
        <p:nvSpPr>
          <p:cNvPr id="250"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forms.py – Setup</a:t>
            </a:r>
            <a:endParaRPr b="0" lang="en-GB" sz="4800" spc="-1" strike="noStrike">
              <a:latin typeface="Arial"/>
            </a:endParaRPr>
          </a:p>
        </p:txBody>
      </p:sp>
      <p:pic>
        <p:nvPicPr>
          <p:cNvPr id="251" name="" descr=""/>
          <p:cNvPicPr/>
          <p:nvPr/>
        </p:nvPicPr>
        <p:blipFill>
          <a:blip r:embed="rId1"/>
          <a:stretch/>
        </p:blipFill>
        <p:spPr>
          <a:xfrm>
            <a:off x="1080000" y="2707200"/>
            <a:ext cx="3985920" cy="316080"/>
          </a:xfrm>
          <a:prstGeom prst="rect">
            <a:avLst/>
          </a:prstGeom>
          <a:ln>
            <a:noFill/>
          </a:ln>
        </p:spPr>
      </p:pic>
      <p:pic>
        <p:nvPicPr>
          <p:cNvPr id="252" name="" descr=""/>
          <p:cNvPicPr/>
          <p:nvPr/>
        </p:nvPicPr>
        <p:blipFill>
          <a:blip r:embed="rId2"/>
          <a:stretch/>
        </p:blipFill>
        <p:spPr>
          <a:xfrm>
            <a:off x="1080000" y="4248000"/>
            <a:ext cx="5687640" cy="303480"/>
          </a:xfrm>
          <a:prstGeom prst="rect">
            <a:avLst/>
          </a:prstGeom>
          <a:ln>
            <a:noFill/>
          </a:ln>
        </p:spPr>
      </p:pic>
      <p:pic>
        <p:nvPicPr>
          <p:cNvPr id="253" name="" descr=""/>
          <p:cNvPicPr/>
          <p:nvPr/>
        </p:nvPicPr>
        <p:blipFill>
          <a:blip r:embed="rId3"/>
          <a:stretch/>
        </p:blipFill>
        <p:spPr>
          <a:xfrm>
            <a:off x="1080000" y="5574240"/>
            <a:ext cx="3389040" cy="32904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data held for Posts, within the database, consists of four fields, all of which are string. The same data structure needs to be represented in a form class, so the data may be handled by the Flask application.</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Creating the fields of the form can be as simple as creating a ‘StringField’ object, with the label ‘First Name’:</a:t>
            </a:r>
            <a:br/>
            <a:r>
              <a:rPr b="0" lang="en-GB" sz="1800" spc="-1" strike="noStrike">
                <a:solidFill>
                  <a:srgbClr val="565759"/>
                </a:solidFill>
                <a:latin typeface="Calibri"/>
                <a:ea typeface="DejaVu Sans"/>
              </a:rPr>
              <a:t> </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But this isn’t as robust as it should be. There are data requirements that need to be conformed to, so that the data may persist successfully. To this end, validators will be used.</a:t>
            </a:r>
            <a:endParaRPr b="0" lang="en-GB" sz="1800" spc="-1" strike="noStrike">
              <a:latin typeface="Arial"/>
            </a:endParaRPr>
          </a:p>
        </p:txBody>
      </p:sp>
      <p:sp>
        <p:nvSpPr>
          <p:cNvPr id="255"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forms.py – The Form Fields</a:t>
            </a:r>
            <a:endParaRPr b="0" lang="en-GB" sz="4800" spc="-1" strike="noStrike">
              <a:latin typeface="Arial"/>
            </a:endParaRPr>
          </a:p>
        </p:txBody>
      </p:sp>
      <p:pic>
        <p:nvPicPr>
          <p:cNvPr id="256" name="" descr=""/>
          <p:cNvPicPr/>
          <p:nvPr/>
        </p:nvPicPr>
        <p:blipFill>
          <a:blip r:embed="rId1"/>
          <a:stretch/>
        </p:blipFill>
        <p:spPr>
          <a:xfrm>
            <a:off x="1080000" y="4257000"/>
            <a:ext cx="4862160" cy="27828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There are many validators that can be used, but at this moment, the only validators required are ‘DataRequired()’ and ‘Length()’, which need to be imported.</a:t>
            </a:r>
            <a:endParaRPr b="0" lang="en-GB" sz="1800" spc="-1" strike="noStrike">
              <a:latin typeface="Arial"/>
            </a:endParaRPr>
          </a:p>
          <a:p>
            <a:pPr lvl="1" marL="432000" indent="-21528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Calibri"/>
                <a:ea typeface="Noto Sans CJK SC"/>
              </a:rPr>
              <a:t>‘</a:t>
            </a:r>
            <a:r>
              <a:rPr b="0" lang="en-GB" sz="1800" spc="-1" strike="noStrike">
                <a:solidFill>
                  <a:srgbClr val="565759"/>
                </a:solidFill>
                <a:latin typeface="Calibri"/>
                <a:ea typeface="Noto Sans CJK SC"/>
              </a:rPr>
              <a:t>DataRequired()’ forces the submission of the field, to hold at least a piece of information</a:t>
            </a:r>
            <a:endParaRPr b="0" lang="en-GB" sz="1800" spc="-1" strike="noStrike">
              <a:latin typeface="Arial"/>
            </a:endParaRPr>
          </a:p>
          <a:p>
            <a:pPr lvl="1" marL="432000" indent="-21528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Calibri"/>
                <a:ea typeface="Noto Sans CJK SC"/>
              </a:rPr>
              <a:t>‘</a:t>
            </a:r>
            <a:r>
              <a:rPr b="0" lang="en-GB" sz="1800" spc="-1" strike="noStrike">
                <a:solidFill>
                  <a:srgbClr val="565759"/>
                </a:solidFill>
                <a:latin typeface="Calibri"/>
                <a:ea typeface="Noto Sans CJK SC"/>
              </a:rPr>
              <a:t>Length()’ forces the submitted field to conform to a max-min length.</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following code will then force the data submitted to conform to being: not nullable, and between 4 &amp; 30 characters long.</a:t>
            </a:r>
            <a:endParaRPr b="0" lang="en-GB" sz="1800" spc="-1" strike="noStrike">
              <a:latin typeface="Arial"/>
            </a:endParaRPr>
          </a:p>
        </p:txBody>
      </p:sp>
      <p:sp>
        <p:nvSpPr>
          <p:cNvPr id="258"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forms.py – Validators</a:t>
            </a:r>
            <a:endParaRPr b="0" lang="en-GB" sz="4800" spc="-1" strike="noStrike">
              <a:latin typeface="Arial"/>
            </a:endParaRPr>
          </a:p>
        </p:txBody>
      </p:sp>
      <p:pic>
        <p:nvPicPr>
          <p:cNvPr id="259" name="" descr=""/>
          <p:cNvPicPr/>
          <p:nvPr/>
        </p:nvPicPr>
        <p:blipFill>
          <a:blip r:embed="rId1"/>
          <a:stretch/>
        </p:blipFill>
        <p:spPr>
          <a:xfrm>
            <a:off x="976680" y="4939200"/>
            <a:ext cx="4912920" cy="1433520"/>
          </a:xfrm>
          <a:prstGeom prst="rect">
            <a:avLst/>
          </a:prstGeom>
          <a:ln>
            <a:noFill/>
          </a:ln>
        </p:spPr>
      </p:pic>
      <p:pic>
        <p:nvPicPr>
          <p:cNvPr id="260" name="" descr=""/>
          <p:cNvPicPr/>
          <p:nvPr/>
        </p:nvPicPr>
        <p:blipFill>
          <a:blip r:embed="rId2"/>
          <a:stretch/>
        </p:blipFill>
        <p:spPr>
          <a:xfrm>
            <a:off x="1008000" y="3689640"/>
            <a:ext cx="6576480" cy="34164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4482000" y="1868040"/>
            <a:ext cx="7335360" cy="4222080"/>
          </a:xfrm>
          <a:prstGeom prst="rect">
            <a:avLst/>
          </a:prstGeom>
          <a:noFill/>
          <a:ln>
            <a:noFill/>
          </a:ln>
        </p:spPr>
        <p:style>
          <a:lnRef idx="0"/>
          <a:fillRef idx="0"/>
          <a:effectRef idx="0"/>
          <a:fontRef idx="minor"/>
        </p:style>
        <p:txBody>
          <a:bodyPr lIns="90000" rIns="90000" tIns="45000" bIns="45000"/>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Now repeating the same syntax as before, for the remaining fields of ‘last_name’, ‘title’ and ‘content’, ensuring that the validators conform to the original database structure (left):</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last line of code for the form, is the ‘SubmitField’ - the button that allows the data to be presented to the web application server, once clicked/tapped.</a:t>
            </a:r>
            <a:endParaRPr b="0" lang="en-GB" sz="1800" spc="-1" strike="noStrike">
              <a:latin typeface="Arial"/>
            </a:endParaRPr>
          </a:p>
        </p:txBody>
      </p:sp>
      <p:sp>
        <p:nvSpPr>
          <p:cNvPr id="262"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forms.py – More Fields</a:t>
            </a:r>
            <a:endParaRPr b="0" lang="en-GB" sz="4800" spc="-1" strike="noStrike">
              <a:latin typeface="Arial"/>
            </a:endParaRPr>
          </a:p>
        </p:txBody>
      </p:sp>
      <p:pic>
        <p:nvPicPr>
          <p:cNvPr id="263" name="" descr=""/>
          <p:cNvPicPr/>
          <p:nvPr/>
        </p:nvPicPr>
        <p:blipFill>
          <a:blip r:embed="rId1"/>
          <a:stretch/>
        </p:blipFill>
        <p:spPr>
          <a:xfrm>
            <a:off x="295560" y="1868040"/>
            <a:ext cx="4185720" cy="4827240"/>
          </a:xfrm>
          <a:prstGeom prst="rect">
            <a:avLst/>
          </a:prstGeom>
          <a:ln>
            <a:noFill/>
          </a:ln>
        </p:spPr>
      </p:pic>
      <p:pic>
        <p:nvPicPr>
          <p:cNvPr id="264" name="" descr=""/>
          <p:cNvPicPr/>
          <p:nvPr/>
        </p:nvPicPr>
        <p:blipFill>
          <a:blip r:embed="rId2"/>
          <a:stretch/>
        </p:blipFill>
        <p:spPr>
          <a:xfrm>
            <a:off x="5112000" y="5036400"/>
            <a:ext cx="4608360" cy="29088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4968000" y="1800000"/>
            <a:ext cx="6849360" cy="4290120"/>
          </a:xfrm>
          <a:prstGeom prst="rect">
            <a:avLst/>
          </a:prstGeom>
          <a:noFill/>
          <a:ln>
            <a:noFill/>
          </a:ln>
        </p:spPr>
        <p:style>
          <a:lnRef idx="0"/>
          <a:fillRef idx="0"/>
          <a:effectRef idx="0"/>
          <a:fontRef idx="minor"/>
        </p:style>
        <p:txBody>
          <a:bodyPr lIns="90000" rIns="90000" tIns="45000" bIns="45000"/>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The full code should now appear like:</a:t>
            </a:r>
            <a:endParaRPr b="0" lang="en-GB" sz="1800" spc="-1" strike="noStrike">
              <a:latin typeface="Arial"/>
            </a:endParaRPr>
          </a:p>
        </p:txBody>
      </p:sp>
      <p:sp>
        <p:nvSpPr>
          <p:cNvPr id="266"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forms.py – Overview</a:t>
            </a:r>
            <a:endParaRPr b="0" lang="en-GB" sz="4800" spc="-1" strike="noStrike">
              <a:latin typeface="Arial"/>
            </a:endParaRPr>
          </a:p>
        </p:txBody>
      </p:sp>
      <p:pic>
        <p:nvPicPr>
          <p:cNvPr id="267" name="" descr=""/>
          <p:cNvPicPr/>
          <p:nvPr/>
        </p:nvPicPr>
        <p:blipFill>
          <a:blip r:embed="rId1"/>
          <a:stretch/>
        </p:blipFill>
        <p:spPr>
          <a:xfrm>
            <a:off x="59040" y="1656000"/>
            <a:ext cx="4728240" cy="511128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414000" y="1868040"/>
            <a:ext cx="11403360" cy="4222080"/>
          </a:xfrm>
          <a:prstGeom prst="rect">
            <a:avLst/>
          </a:prstGeom>
          <a:noFill/>
          <a:ln>
            <a:noFill/>
          </a:ln>
        </p:spPr>
        <p:style>
          <a:lnRef idx="0"/>
          <a:fillRef idx="0"/>
          <a:effectRef idx="0"/>
          <a:fontRef idx="minor"/>
        </p:style>
        <p:txBody>
          <a:bodyPr lIns="90000" rIns="90000" tIns="45000" bIns="45000"/>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First, the new form ‘PostForm’ needs to be imported from ‘application.forms’:</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Next, a new route must be added to ‘routes.py’ to include a route for ‘GET’ and ‘POST’. All routes have a ‘GET’ method by default, but this method is going to both serve and receive data, and so, a ‘POST’ method is required:</a:t>
            </a: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a:lnSpc>
                <a:spcPct val="100000"/>
              </a:lnSpc>
              <a:spcBef>
                <a:spcPts val="1001"/>
              </a:spcBef>
              <a:spcAft>
                <a:spcPts val="1001"/>
              </a:spcAft>
            </a:pPr>
            <a:endParaRPr b="0" lang="en-GB" sz="1800" spc="-1" strike="noStrike">
              <a:latin typeface="Arial"/>
            </a:endParaRPr>
          </a:p>
          <a:p>
            <a:pPr marL="185760" indent="-184320">
              <a:lnSpc>
                <a:spcPct val="100000"/>
              </a:lnSpc>
              <a:spcBef>
                <a:spcPts val="1001"/>
              </a:spcBef>
              <a:spcAft>
                <a:spcPts val="1001"/>
              </a:spcAft>
              <a:buClr>
                <a:srgbClr val="008fd0"/>
              </a:buClr>
              <a:buFont typeface="Arial"/>
              <a:buChar char="›"/>
            </a:pPr>
            <a:r>
              <a:rPr b="0" lang="en-GB" sz="1800" spc="-1" strike="noStrike">
                <a:solidFill>
                  <a:srgbClr val="565759"/>
                </a:solidFill>
                <a:latin typeface="Calibri"/>
                <a:ea typeface="Noto Sans CJK SC"/>
              </a:rPr>
              <a:t>A data object must be created to store the form fields and their validations:</a:t>
            </a:r>
            <a:endParaRPr b="0" lang="en-GB" sz="1800" spc="-1" strike="noStrike">
              <a:latin typeface="Arial"/>
            </a:endParaRPr>
          </a:p>
        </p:txBody>
      </p:sp>
      <p:sp>
        <p:nvSpPr>
          <p:cNvPr id="269" name="CustomShape 2"/>
          <p:cNvSpPr/>
          <p:nvPr/>
        </p:nvSpPr>
        <p:spPr>
          <a:xfrm>
            <a:off x="414000" y="124920"/>
            <a:ext cx="11536920" cy="1152000"/>
          </a:xfrm>
          <a:prstGeom prst="rect">
            <a:avLst/>
          </a:prstGeom>
          <a:noFill/>
          <a:ln>
            <a:noFill/>
          </a:ln>
        </p:spPr>
        <p:style>
          <a:lnRef idx="0"/>
          <a:fillRef idx="0"/>
          <a:effectRef idx="0"/>
          <a:fontRef idx="minor"/>
        </p:style>
        <p:txBody>
          <a:bodyPr lIns="90000" rIns="90000" tIns="45000" bIns="45000" anchor="b"/>
          <a:p>
            <a:pPr>
              <a:lnSpc>
                <a:spcPct val="100000"/>
              </a:lnSpc>
            </a:pPr>
            <a:r>
              <a:rPr b="1" lang="en-GB" sz="4800" spc="-1" strike="noStrike">
                <a:solidFill>
                  <a:srgbClr val="ffffff"/>
                </a:solidFill>
                <a:latin typeface="Calibri"/>
                <a:ea typeface="DejaVu Sans"/>
              </a:rPr>
              <a:t>routes.py – Adding a New Route</a:t>
            </a:r>
            <a:endParaRPr b="0" lang="en-GB" sz="4800" spc="-1" strike="noStrike">
              <a:latin typeface="Arial"/>
            </a:endParaRPr>
          </a:p>
        </p:txBody>
      </p:sp>
      <p:pic>
        <p:nvPicPr>
          <p:cNvPr id="270" name="" descr=""/>
          <p:cNvPicPr/>
          <p:nvPr/>
        </p:nvPicPr>
        <p:blipFill>
          <a:blip r:embed="rId1"/>
          <a:stretch/>
        </p:blipFill>
        <p:spPr>
          <a:xfrm>
            <a:off x="1108800" y="2376000"/>
            <a:ext cx="4938480" cy="354240"/>
          </a:xfrm>
          <a:prstGeom prst="rect">
            <a:avLst/>
          </a:prstGeom>
          <a:ln>
            <a:noFill/>
          </a:ln>
        </p:spPr>
      </p:pic>
      <p:pic>
        <p:nvPicPr>
          <p:cNvPr id="271" name="" descr=""/>
          <p:cNvPicPr/>
          <p:nvPr/>
        </p:nvPicPr>
        <p:blipFill>
          <a:blip r:embed="rId2"/>
          <a:stretch/>
        </p:blipFill>
        <p:spPr>
          <a:xfrm>
            <a:off x="1115640" y="5544000"/>
            <a:ext cx="2195640" cy="290880"/>
          </a:xfrm>
          <a:prstGeom prst="rect">
            <a:avLst/>
          </a:prstGeom>
          <a:ln>
            <a:noFill/>
          </a:ln>
        </p:spPr>
      </p:pic>
      <p:pic>
        <p:nvPicPr>
          <p:cNvPr id="272" name="" descr=""/>
          <p:cNvPicPr/>
          <p:nvPr/>
        </p:nvPicPr>
        <p:blipFill>
          <a:blip r:embed="rId3"/>
          <a:stretch/>
        </p:blipFill>
        <p:spPr>
          <a:xfrm>
            <a:off x="1080000" y="4024440"/>
            <a:ext cx="5509800" cy="58284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QALA Slide Deck Template</Template>
  <TotalTime>3063</TotalTime>
  <Application>LibreOffice/6.0.7.3$Linux_X86_64 LibreOffice_project/00m0$Build-3</Application>
  <Company>QA Ltd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2019-03-11T13:03:38Z</dcterms:created>
  <dc:creator>Admin</dc:creator>
  <dc:description/>
  <dc:language>en-GB</dc:language>
  <cp:lastModifiedBy/>
  <dcterms:modified xsi:type="dcterms:W3CDTF">2019-08-12T09:19:52Z</dcterms:modified>
  <cp:revision>95</cp:revision>
  <dc:subject/>
  <dc:title>Designing the Database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hapter">
    <vt:lpwstr>1</vt:lpwstr>
  </property>
  <property fmtid="{D5CDD505-2E9C-101B-9397-08002B2CF9AE}" pid="4" name="Company">
    <vt:lpwstr>QA Ltd</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MMClips">
    <vt:i4>0</vt:i4>
  </property>
  <property fmtid="{D5CDD505-2E9C-101B-9397-08002B2CF9AE}" pid="9" name="Notes">
    <vt:i4>5</vt:i4>
  </property>
  <property fmtid="{D5CDD505-2E9C-101B-9397-08002B2CF9AE}" pid="10" name="PresentationFormat">
    <vt:lpwstr>Widescreen</vt:lpwstr>
  </property>
  <property fmtid="{D5CDD505-2E9C-101B-9397-08002B2CF9AE}" pid="11" name="ScaleCrop">
    <vt:bool>0</vt:bool>
  </property>
  <property fmtid="{D5CDD505-2E9C-101B-9397-08002B2CF9AE}" pid="12" name="ShareDoc">
    <vt:bool>0</vt:bool>
  </property>
  <property fmtid="{D5CDD505-2E9C-101B-9397-08002B2CF9AE}" pid="13" name="Slides">
    <vt:i4>20</vt:i4>
  </property>
  <property fmtid="{D5CDD505-2E9C-101B-9397-08002B2CF9AE}" pid="14" name="category">
    <vt:lpwstr>Chapter</vt:lpwstr>
  </property>
</Properties>
</file>