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794500" cy="99218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4727520" y="4892400"/>
            <a:ext cx="2735280" cy="1526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447880" y="0"/>
            <a:ext cx="6742800" cy="6856560"/>
          </a:xfrm>
          <a:prstGeom prst="rect">
            <a:avLst/>
          </a:prstGeom>
          <a:solidFill>
            <a:srgbClr val="0a5188">
              <a:alpha val="9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2190680" cy="1543320"/>
          </a:xfrm>
          <a:prstGeom prst="rect">
            <a:avLst/>
          </a:prstGeom>
          <a:solidFill>
            <a:srgbClr val="0a5188"/>
          </a:solidFill>
          <a:ln w="12600">
            <a:solidFill>
              <a:srgbClr val="0a518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9061560" y="6403320"/>
            <a:ext cx="284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37C5D43-02B9-447D-972E-E5A122058C9B}" type="slidenum">
              <a:rPr b="0" lang="en-GB" sz="1000" spc="-1" strike="noStrike">
                <a:solidFill>
                  <a:srgbClr val="008fd0"/>
                </a:solidFill>
                <a:latin typeface="Arial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5297760" y="5994720"/>
            <a:ext cx="1595520" cy="890280"/>
          </a:xfrm>
          <a:prstGeom prst="rect">
            <a:avLst/>
          </a:prstGeom>
          <a:ln>
            <a:noFill/>
          </a:ln>
        </p:spPr>
      </p:pic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2190680" cy="1543320"/>
          </a:xfrm>
          <a:prstGeom prst="rect">
            <a:avLst/>
          </a:prstGeom>
          <a:solidFill>
            <a:srgbClr val="0a5188"/>
          </a:solidFill>
          <a:ln w="12600">
            <a:solidFill>
              <a:srgbClr val="0a5188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Picture 6" descr=""/>
          <p:cNvPicPr/>
          <p:nvPr/>
        </p:nvPicPr>
        <p:blipFill>
          <a:blip r:embed=""/>
          <a:stretch/>
        </p:blipFill>
        <p:spPr>
          <a:xfrm>
            <a:off x="5297760" y="5994720"/>
            <a:ext cx="1595520" cy="890280"/>
          </a:xfrm>
          <a:prstGeom prst="rect">
            <a:avLst/>
          </a:prstGeom>
          <a:ln>
            <a:noFill/>
          </a:ln>
        </p:spPr>
      </p:pic>
      <p:pic>
        <p:nvPicPr>
          <p:cNvPr id="121" name="Picture 5" descr=""/>
          <p:cNvPicPr/>
          <p:nvPr/>
        </p:nvPicPr>
        <p:blipFill>
          <a:blip r:embed="rId2"/>
          <a:stretch/>
        </p:blipFill>
        <p:spPr>
          <a:xfrm>
            <a:off x="531360" y="2117880"/>
            <a:ext cx="723240" cy="781200"/>
          </a:xfrm>
          <a:prstGeom prst="rect">
            <a:avLst/>
          </a:prstGeom>
          <a:ln>
            <a:noFill/>
          </a:ln>
        </p:spPr>
      </p:pic>
      <p:pic>
        <p:nvPicPr>
          <p:cNvPr id="122" name="Picture 6" descr=""/>
          <p:cNvPicPr/>
          <p:nvPr/>
        </p:nvPicPr>
        <p:blipFill>
          <a:blip r:embed="rId3"/>
          <a:stretch/>
        </p:blipFill>
        <p:spPr>
          <a:xfrm>
            <a:off x="531360" y="4573440"/>
            <a:ext cx="723240" cy="72324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784800" cy="6879240"/>
          </a:xfrm>
          <a:prstGeom prst="rect">
            <a:avLst/>
          </a:prstGeom>
          <a:solidFill>
            <a:srgbClr val="0a518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9061560" y="6492960"/>
            <a:ext cx="2843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511398D-FD5C-4933-8C84-E708E223D238}" type="slidenum">
              <a:rPr b="0" lang="en-GB" sz="1000" spc="-1" strike="noStrike">
                <a:solidFill>
                  <a:srgbClr val="008fd0"/>
                </a:solidFill>
                <a:latin typeface="Arial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pic>
        <p:nvPicPr>
          <p:cNvPr id="163" name="Picture 6" descr=""/>
          <p:cNvPicPr/>
          <p:nvPr/>
        </p:nvPicPr>
        <p:blipFill>
          <a:blip r:embed=""/>
          <a:stretch/>
        </p:blipFill>
        <p:spPr>
          <a:xfrm>
            <a:off x="5297760" y="5994720"/>
            <a:ext cx="1595520" cy="890280"/>
          </a:xfrm>
          <a:prstGeom prst="rect">
            <a:avLst/>
          </a:prstGeom>
          <a:ln>
            <a:noFill/>
          </a:ln>
        </p:spPr>
      </p:pic>
      <p:sp>
        <p:nvSpPr>
          <p:cNvPr id="16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4" descr=""/>
          <p:cNvPicPr/>
          <p:nvPr/>
        </p:nvPicPr>
        <p:blipFill>
          <a:blip r:embed=""/>
          <a:stretch/>
        </p:blipFill>
        <p:spPr>
          <a:xfrm>
            <a:off x="4727520" y="4892400"/>
            <a:ext cx="2735280" cy="1526760"/>
          </a:xfrm>
          <a:prstGeom prst="rect">
            <a:avLst/>
          </a:prstGeom>
          <a:ln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14400" y="1063440"/>
            <a:ext cx="10362960" cy="25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  <a:ea typeface="DejaVu Sans"/>
              </a:rPr>
              <a:t>Python Flask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914400" y="3886200"/>
            <a:ext cx="1036296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GB" sz="2000" spc="290" strike="noStrike" cap="all">
                <a:solidFill>
                  <a:srgbClr val="005aab"/>
                </a:solidFill>
                <a:latin typeface="Arial"/>
                <a:ea typeface="DejaVu Sans"/>
              </a:rPr>
              <a:t>More jinja logic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So far the user is able to navigate between pages, and post a new post to the home page. During the post submission, if something doesn’t pass a validation check, the feedback is minimal, and does not aid in resolving the underlying problem.</a:t>
            </a: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To fix this, feedback presented to the user would be a good idea. This can be achieved by editing the ‘post.html’ template to handle the errors, with the Jinja code block, and ‘if’ syntax: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post.html – Jinja if Statements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864000" y="3961440"/>
            <a:ext cx="4100400" cy="172584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5112000" y="3672000"/>
            <a:ext cx="6705360" cy="24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Whether there is an issue or not, the label should always be displayed. If the page is being called from a ‘GET’ method (first time loading the page), there will be no errors, and therefore, display the field.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If there is more than one error, it should be displayed. Again, with a Jinja syntax code block, but this time with a for loop: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post.html – Jinja for Loops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1152000" y="2624040"/>
            <a:ext cx="6335280" cy="313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This should create a separate &lt;div&gt; block, with a &lt;span&gt; block that will display an error, for each error being found within the validation check: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This activity should then be repeated for all fields within the form, except the ‘SubmitField’ field.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Checking the Application Feedback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1109160" y="2700000"/>
            <a:ext cx="5154120" cy="163692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832000" y="1728000"/>
            <a:ext cx="5985360" cy="43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The code should look similar to (left):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post.html – Overview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206280" y="1584000"/>
            <a:ext cx="5625000" cy="490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14000" y="1868040"/>
            <a:ext cx="11403360" cy="42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Noto Sans CJK SC"/>
              </a:rPr>
              <a:t>Submitting not enough characters for each field, should yield a valid error for each field: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14000" y="12492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Checking the Application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967320" y="2304000"/>
            <a:ext cx="4215960" cy="37008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1286360" y="6307560"/>
            <a:ext cx="645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5DB9316-BB5C-49BB-9B44-8E41A4375BD5}" type="slidenum">
              <a:rPr b="0" lang="en-GB" sz="1000" spc="-1" strike="noStrike">
                <a:solidFill>
                  <a:srgbClr val="565759"/>
                </a:solidFill>
                <a:latin typeface="Segoe UI"/>
                <a:ea typeface="DejaVu Sans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612800" y="1868040"/>
            <a:ext cx="10048680" cy="42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Directions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20 minutes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Update your project to display relevant error messages, for incorrect form submission.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latin typeface="Arial"/>
            </a:endParaRPr>
          </a:p>
          <a:p>
            <a:pPr marL="185760" indent="-1843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Debrief</a:t>
            </a:r>
            <a:endParaRPr b="0" lang="en-GB" sz="1800" spc="-1" strike="noStrike">
              <a:latin typeface="Arial"/>
            </a:endParaRPr>
          </a:p>
          <a:p>
            <a:pPr lvl="1" marL="622440" indent="-163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  <a:ea typeface="DejaVu Sans"/>
              </a:rPr>
              <a:t>Discuss why this method only works for some validation errors and not others. Try submitting the form with no data, and compare the types of feedback.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14000" y="125280"/>
            <a:ext cx="1153692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Creating Feedback</a:t>
            </a: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914400" y="1063440"/>
            <a:ext cx="10362960" cy="25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  <a:ea typeface="DejaVu Sans"/>
              </a:rPr>
              <a:t>Thank you for listening.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914400" y="3886200"/>
            <a:ext cx="1036296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GB" sz="2000" spc="290" strike="noStrike" cap="all">
                <a:solidFill>
                  <a:srgbClr val="005aab"/>
                </a:solidFill>
                <a:latin typeface="Arial"/>
                <a:ea typeface="DejaVu Sans"/>
              </a:rPr>
              <a:t>Any questions?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3063</TotalTime>
  <Application>LibreOffice/6.0.7.3$Linux_X86_64 LibreOffice_project/00m0$Build-3</Application>
  <Company>QA Ltd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2019-03-11T13:03:38Z</dcterms:created>
  <dc:creator>Admin</dc:creator>
  <dc:description/>
  <dc:language>en-GB</dc:language>
  <cp:lastModifiedBy/>
  <dcterms:modified xsi:type="dcterms:W3CDTF">2019-08-12T09:21:50Z</dcterms:modified>
  <cp:revision>95</cp:revision>
  <dc:subject/>
  <dc:title>Designing the Database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hapter">
    <vt:lpwstr>1</vt:lpwstr>
  </property>
  <property fmtid="{D5CDD505-2E9C-101B-9397-08002B2CF9AE}" pid="4" name="Company">
    <vt:lpwstr>QA Ltd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5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20</vt:i4>
  </property>
  <property fmtid="{D5CDD505-2E9C-101B-9397-08002B2CF9AE}" pid="14" name="category">
    <vt:lpwstr>Chapter</vt:lpwstr>
  </property>
</Properties>
</file>