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ommentAuthors.xml" ContentType="application/vnd.openxmlformats-officedocument.presentationml.commentAuthors+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s/comment15.xml" ContentType="application/vnd.openxmlformats-officedocument.presentationml.comments+xml"/>
  <Override PartName="/ppt/comments/comment9.xml" ContentType="application/vnd.openxmlformats-officedocument.presentationml.comments+xml"/>
  <Override PartName="/ppt/comments/comment4.xml" ContentType="application/vnd.openxmlformats-officedocument.presentationml.comments+xml"/>
  <Override PartName="/ppt/notesSlides/_rels/notesSlide1.xml.rels" ContentType="application/vnd.openxmlformats-package.relationships+xml"/>
  <Override PartName="/ppt/notesSlides/notesSlide1.xml" ContentType="application/vnd.openxmlformats-officedocument.presentationml.notesSlide+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5143500"/>
  <p:notesSz cx="6858000" cy="9144000"/>
</p:presentation>
</file>

<file path=ppt/commentAuthors.xml><?xml version="1.0" encoding="utf-8"?>
<p:cmAuthorLst xmlns:p="http://schemas.openxmlformats.org/presentationml/2006/main">
  <p:cmAuthor id="1" name="Carlos Enriquez Lopez" initials="CEL" lastIdx="1" clrIdx="1"/>
  <p:cmAuthor id="0" name="Javi BL" initials="JB" lastIdx="3"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commentAuthors" Target="commentAuthors.xml"/>
</Relationships>
</file>

<file path=ppt/comments/comment15.xml><?xml version="1.0" encoding="utf-8"?>
<p:cmLst xmlns:p="http://schemas.openxmlformats.org/presentationml/2006/main">
  <p:cm authorId="0" dt="2017-04-26T18:17:24.434000000" idx="3">
    <p:pos x="6118" y="0"/>
    <p:text>Lo que hago es cambiar dos programas adyacentes el uno por el otro, fijaros en las %pi es lo único que hago. Porque luego necesito restar esas dos sumatorias para minimizar el coste</p:text>
  </p:cm>
</p:cmLst>
</file>

<file path=ppt/comments/comment4.xml><?xml version="1.0" encoding="utf-8"?>
<p:cmLst xmlns:p="http://schemas.openxmlformats.org/presentationml/2006/main">
  <p:cm authorId="0" dt="2017-04-26T21:13:58.267000000" idx="1">
    <p:pos x="6118" y="0"/>
    <p:text>Me he puesto cachondo con la animacion</p:text>
  </p:cm>
</p:cmLst>
</file>

<file path=ppt/comments/comment9.xml><?xml version="1.0" encoding="utf-8"?>
<p:cmLst xmlns:p="http://schemas.openxmlformats.org/presentationml/2006/main">
  <p:cm authorId="1" dt="2017-04-26T20:05:04.442000000" idx="1">
    <p:pos x="6118" y="0"/>
    <p:text>era nesesario</p:text>
  </p:cm>
  <p:cm authorId="0" dt="2017-04-26T20:01:41.339000000" idx="2">
    <p:pos x="6118" y="0"/>
    <p:text>El C++ ha sido la clave jajajaja</p:text>
  </p:cm>
</p:cmLst>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756000" y="5078520"/>
            <a:ext cx="6047640" cy="4811040"/>
          </a:xfrm>
          <a:prstGeom prst="rect">
            <a:avLst/>
          </a:prstGeom>
        </p:spPr>
        <p:txBody>
          <a:bodyPr lIns="0" rIns="0" tIns="0" bIns="0"/>
          <a:p>
            <a:r>
              <a:rPr b="0" lang="es-ES" sz="2000" spc="-1" strike="noStrike">
                <a:solidFill>
                  <a:srgbClr val="000000"/>
                </a:solidFill>
                <a:uFill>
                  <a:solidFill>
                    <a:srgbClr val="ffffff"/>
                  </a:solidFill>
                </a:uFill>
                <a:latin typeface="Arial"/>
              </a:rPr>
              <a:t>Pulse para editar el formato de las notas</a:t>
            </a:r>
            <a:endParaRPr b="0" lang="es-ES" sz="2000" spc="-1" strike="noStrike">
              <a:solidFill>
                <a:srgbClr val="000000"/>
              </a:solidFill>
              <a:uFill>
                <a:solidFill>
                  <a:srgbClr val="ffffff"/>
                </a:solidFill>
              </a:uFill>
              <a:latin typeface="Arial"/>
            </a:endParaRPr>
          </a:p>
        </p:txBody>
      </p:sp>
      <p:sp>
        <p:nvSpPr>
          <p:cNvPr id="113" name="PlaceHolder 2"/>
          <p:cNvSpPr>
            <a:spLocks noGrp="1"/>
          </p:cNvSpPr>
          <p:nvPr>
            <p:ph type="hdr"/>
          </p:nvPr>
        </p:nvSpPr>
        <p:spPr>
          <a:xfrm>
            <a:off x="0" y="0"/>
            <a:ext cx="3280680" cy="534240"/>
          </a:xfrm>
          <a:prstGeom prst="rect">
            <a:avLst/>
          </a:prstGeom>
        </p:spPr>
        <p:txBody>
          <a:bodyPr lIns="0" rIns="0" tIns="0" bIns="0"/>
          <a:p>
            <a:r>
              <a:rPr b="0" lang="es-ES" sz="1400" spc="-1" strike="noStrike">
                <a:solidFill>
                  <a:srgbClr val="000000"/>
                </a:solidFill>
                <a:uFill>
                  <a:solidFill>
                    <a:srgbClr val="ffffff"/>
                  </a:solidFill>
                </a:uFill>
                <a:latin typeface="Times New Roman"/>
              </a:rPr>
              <a:t>&lt;encabezamiento&gt;</a:t>
            </a:r>
            <a:endParaRPr b="0" lang="es-ES" sz="1400" spc="-1" strike="noStrike">
              <a:solidFill>
                <a:srgbClr val="000000"/>
              </a:solidFill>
              <a:uFill>
                <a:solidFill>
                  <a:srgbClr val="ffffff"/>
                </a:solidFill>
              </a:uFill>
              <a:latin typeface="Times New Roman"/>
            </a:endParaRPr>
          </a:p>
        </p:txBody>
      </p:sp>
      <p:sp>
        <p:nvSpPr>
          <p:cNvPr id="114" name="PlaceHolder 3"/>
          <p:cNvSpPr>
            <a:spLocks noGrp="1"/>
          </p:cNvSpPr>
          <p:nvPr>
            <p:ph type="dt"/>
          </p:nvPr>
        </p:nvSpPr>
        <p:spPr>
          <a:xfrm>
            <a:off x="4278960" y="0"/>
            <a:ext cx="3280680" cy="534240"/>
          </a:xfrm>
          <a:prstGeom prst="rect">
            <a:avLst/>
          </a:prstGeom>
        </p:spPr>
        <p:txBody>
          <a:bodyPr lIns="0" rIns="0" tIns="0" bIns="0"/>
          <a:p>
            <a:pPr algn="r"/>
            <a:r>
              <a:rPr b="0" lang="es-ES" sz="1400" spc="-1" strike="noStrike">
                <a:solidFill>
                  <a:srgbClr val="000000"/>
                </a:solidFill>
                <a:uFill>
                  <a:solidFill>
                    <a:srgbClr val="ffffff"/>
                  </a:solidFill>
                </a:uFill>
                <a:latin typeface="Times New Roman"/>
              </a:rPr>
              <a:t>&lt;fecha/hora&gt;</a:t>
            </a:r>
            <a:endParaRPr b="0" lang="es-ES" sz="1400" spc="-1" strike="noStrike">
              <a:solidFill>
                <a:srgbClr val="000000"/>
              </a:solidFill>
              <a:uFill>
                <a:solidFill>
                  <a:srgbClr val="ffffff"/>
                </a:solidFill>
              </a:uFill>
              <a:latin typeface="Times New Roman"/>
            </a:endParaRPr>
          </a:p>
        </p:txBody>
      </p:sp>
      <p:sp>
        <p:nvSpPr>
          <p:cNvPr id="115" name="PlaceHolder 4"/>
          <p:cNvSpPr>
            <a:spLocks noGrp="1"/>
          </p:cNvSpPr>
          <p:nvPr>
            <p:ph type="ftr"/>
          </p:nvPr>
        </p:nvSpPr>
        <p:spPr>
          <a:xfrm>
            <a:off x="0" y="10157400"/>
            <a:ext cx="3280680" cy="534240"/>
          </a:xfrm>
          <a:prstGeom prst="rect">
            <a:avLst/>
          </a:prstGeom>
        </p:spPr>
        <p:txBody>
          <a:bodyPr lIns="0" rIns="0" tIns="0" bIns="0" anchor="b"/>
          <a:p>
            <a:r>
              <a:rPr b="0" lang="es-ES" sz="1400" spc="-1" strike="noStrike">
                <a:solidFill>
                  <a:srgbClr val="000000"/>
                </a:solidFill>
                <a:uFill>
                  <a:solidFill>
                    <a:srgbClr val="ffffff"/>
                  </a:solidFill>
                </a:uFill>
                <a:latin typeface="Times New Roman"/>
              </a:rPr>
              <a:t>&lt;pie de página&gt;</a:t>
            </a:r>
            <a:endParaRPr b="0" lang="es-ES" sz="1400" spc="-1" strike="noStrike">
              <a:solidFill>
                <a:srgbClr val="000000"/>
              </a:solidFill>
              <a:uFill>
                <a:solidFill>
                  <a:srgbClr val="ffffff"/>
                </a:solidFill>
              </a:uFill>
              <a:latin typeface="Times New Roman"/>
            </a:endParaRPr>
          </a:p>
        </p:txBody>
      </p:sp>
      <p:sp>
        <p:nvSpPr>
          <p:cNvPr id="116" name="PlaceHolder 5"/>
          <p:cNvSpPr>
            <a:spLocks noGrp="1"/>
          </p:cNvSpPr>
          <p:nvPr>
            <p:ph type="sldNum"/>
          </p:nvPr>
        </p:nvSpPr>
        <p:spPr>
          <a:xfrm>
            <a:off x="4278960" y="10157400"/>
            <a:ext cx="3280680" cy="534240"/>
          </a:xfrm>
          <a:prstGeom prst="rect">
            <a:avLst/>
          </a:prstGeom>
        </p:spPr>
        <p:txBody>
          <a:bodyPr lIns="0" rIns="0" tIns="0" bIns="0" anchor="b"/>
          <a:p>
            <a:pPr algn="r"/>
            <a:fld id="{ED76A713-3EFF-478E-8A24-FEB2ECF9EFD9}" type="slidenum">
              <a:rPr b="0" lang="es-ES" sz="1400" spc="-1" strike="noStrike">
                <a:solidFill>
                  <a:srgbClr val="000000"/>
                </a:solidFill>
                <a:uFill>
                  <a:solidFill>
                    <a:srgbClr val="ffffff"/>
                  </a:solidFill>
                </a:uFill>
                <a:latin typeface="Times New Roman"/>
              </a:rPr>
              <a:t>&lt;número&gt;</a:t>
            </a:fld>
            <a:endParaRPr b="0" lang="es-E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s-ES" sz="1100" spc="-1" strike="noStrike">
                <a:solidFill>
                  <a:srgbClr val="000000"/>
                </a:solidFill>
                <a:uFill>
                  <a:solidFill>
                    <a:srgbClr val="ffffff"/>
                  </a:solidFill>
                </a:uFill>
                <a:latin typeface="Arial"/>
              </a:rPr>
              <a:t>Viva mi abuela</a:t>
            </a:r>
            <a:endParaRPr b="0" lang="es-ES" sz="2000" spc="-1" strike="noStrike">
              <a:solidFill>
                <a:srgbClr val="000000"/>
              </a:solidFill>
              <a:uFill>
                <a:solidFill>
                  <a:srgbClr val="ffffff"/>
                </a:solidFill>
              </a:uFill>
              <a:latin typeface="Arial"/>
            </a:endParaRPr>
          </a:p>
          <a:p>
            <a:pPr marL="216000" indent="-215640">
              <a:lnSpc>
                <a:spcPct val="100000"/>
              </a:lnSpc>
            </a:pPr>
            <a:r>
              <a:rPr b="0" lang="es-ES" sz="1100" spc="-1" strike="noStrike">
                <a:solidFill>
                  <a:srgbClr val="000000"/>
                </a:solidFill>
                <a:uFill>
                  <a:solidFill>
                    <a:srgbClr val="ffffff"/>
                  </a:solidFill>
                </a:uFill>
                <a:latin typeface="Arial"/>
              </a:rPr>
              <a:t>QUE ESTA MUERTA</a:t>
            </a:r>
            <a:endParaRPr b="0" lang="es-ES" sz="2000" spc="-1" strike="noStrike">
              <a:solidFill>
                <a:srgbClr val="000000"/>
              </a:solidFill>
              <a:uFill>
                <a:solidFill>
                  <a:srgbClr val="ffffff"/>
                </a:solidFill>
              </a:uFill>
              <a:latin typeface="Arial"/>
            </a:endParaRPr>
          </a:p>
          <a:p>
            <a:pPr marL="216000" indent="-215640">
              <a:lnSpc>
                <a:spcPct val="100000"/>
              </a:lnSpc>
            </a:pPr>
            <a:endParaRPr b="0" lang="es-E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88080" y="1489680"/>
            <a:ext cx="836748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388080" y="3097800"/>
            <a:ext cx="836748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3880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56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56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3880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388080" y="1489680"/>
            <a:ext cx="836748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88080" y="1489680"/>
            <a:ext cx="836748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642400" y="1489320"/>
            <a:ext cx="3858120" cy="3078360"/>
          </a:xfrm>
          <a:prstGeom prst="rect">
            <a:avLst/>
          </a:prstGeom>
          <a:ln>
            <a:noFill/>
          </a:ln>
        </p:spPr>
      </p:pic>
      <p:pic>
        <p:nvPicPr>
          <p:cNvPr id="38" name="" descr=""/>
          <p:cNvPicPr/>
          <p:nvPr/>
        </p:nvPicPr>
        <p:blipFill>
          <a:blip r:embed="rId3"/>
          <a:stretch/>
        </p:blipFill>
        <p:spPr>
          <a:xfrm>
            <a:off x="2642400" y="1489320"/>
            <a:ext cx="3858120" cy="30783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388080" y="1489680"/>
            <a:ext cx="8367480" cy="30783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88080" y="1489680"/>
            <a:ext cx="836748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3880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56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88080" y="457920"/>
            <a:ext cx="8367480" cy="317844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3880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3880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56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388080" y="1489680"/>
            <a:ext cx="8367480" cy="30783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3880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56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56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880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56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388080" y="3097800"/>
            <a:ext cx="836748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388080" y="1489680"/>
            <a:ext cx="836748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388080" y="3097800"/>
            <a:ext cx="836748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3880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56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56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3880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388080" y="1489680"/>
            <a:ext cx="836748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88080" y="1489680"/>
            <a:ext cx="836748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2642400" y="1489320"/>
            <a:ext cx="3858120" cy="3078360"/>
          </a:xfrm>
          <a:prstGeom prst="rect">
            <a:avLst/>
          </a:prstGeom>
          <a:ln>
            <a:noFill/>
          </a:ln>
        </p:spPr>
      </p:pic>
      <p:pic>
        <p:nvPicPr>
          <p:cNvPr id="75" name="" descr=""/>
          <p:cNvPicPr/>
          <p:nvPr/>
        </p:nvPicPr>
        <p:blipFill>
          <a:blip r:embed="rId3"/>
          <a:stretch/>
        </p:blipFill>
        <p:spPr>
          <a:xfrm>
            <a:off x="2642400" y="1489320"/>
            <a:ext cx="3858120" cy="30783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79" name="PlaceHolder 2"/>
          <p:cNvSpPr>
            <a:spLocks noGrp="1"/>
          </p:cNvSpPr>
          <p:nvPr>
            <p:ph type="subTitle"/>
          </p:nvPr>
        </p:nvSpPr>
        <p:spPr>
          <a:xfrm>
            <a:off x="388080" y="1489680"/>
            <a:ext cx="8367480" cy="30783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388080" y="1489680"/>
            <a:ext cx="836748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3880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46756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88080" y="1489680"/>
            <a:ext cx="836748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388080" y="457920"/>
            <a:ext cx="8367480" cy="317844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3880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3880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6756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3880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756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6756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3880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6756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388080" y="3097800"/>
            <a:ext cx="836748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388080" y="1489680"/>
            <a:ext cx="836748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388080" y="3097800"/>
            <a:ext cx="836748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3880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6756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05" name="PlaceHolder 4"/>
          <p:cNvSpPr>
            <a:spLocks noGrp="1"/>
          </p:cNvSpPr>
          <p:nvPr>
            <p:ph type="body"/>
          </p:nvPr>
        </p:nvSpPr>
        <p:spPr>
          <a:xfrm>
            <a:off x="46756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06" name="PlaceHolder 5"/>
          <p:cNvSpPr>
            <a:spLocks noGrp="1"/>
          </p:cNvSpPr>
          <p:nvPr>
            <p:ph type="body"/>
          </p:nvPr>
        </p:nvSpPr>
        <p:spPr>
          <a:xfrm>
            <a:off x="3880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388080" y="1489680"/>
            <a:ext cx="836748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388080" y="1489680"/>
            <a:ext cx="836748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pic>
        <p:nvPicPr>
          <p:cNvPr id="110" name="" descr=""/>
          <p:cNvPicPr/>
          <p:nvPr/>
        </p:nvPicPr>
        <p:blipFill>
          <a:blip r:embed="rId2"/>
          <a:stretch/>
        </p:blipFill>
        <p:spPr>
          <a:xfrm>
            <a:off x="2642400" y="1489320"/>
            <a:ext cx="3858120" cy="3078360"/>
          </a:xfrm>
          <a:prstGeom prst="rect">
            <a:avLst/>
          </a:prstGeom>
          <a:ln>
            <a:noFill/>
          </a:ln>
        </p:spPr>
      </p:pic>
      <p:pic>
        <p:nvPicPr>
          <p:cNvPr id="111" name="" descr=""/>
          <p:cNvPicPr/>
          <p:nvPr/>
        </p:nvPicPr>
        <p:blipFill>
          <a:blip r:embed="rId3"/>
          <a:stretch/>
        </p:blipFill>
        <p:spPr>
          <a:xfrm>
            <a:off x="2642400" y="1489320"/>
            <a:ext cx="3858120" cy="30783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3880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56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88080" y="457920"/>
            <a:ext cx="8367480" cy="317844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3880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3880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56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388080" y="1489680"/>
            <a:ext cx="4083120" cy="307836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56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5680" y="309780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3880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5680" y="1489680"/>
            <a:ext cx="408312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388080" y="3097800"/>
            <a:ext cx="8367480" cy="1468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3"/>
        </a:solidFill>
      </p:bgPr>
    </p:bg>
    <p:spTree>
      <p:nvGrpSpPr>
        <p:cNvPr id="1" name=""/>
        <p:cNvGrpSpPr/>
        <p:nvPr/>
      </p:nvGrpSpPr>
      <p:grpSpPr>
        <a:xfrm>
          <a:off x="0" y="0"/>
          <a:ext cx="0" cy="0"/>
          <a:chOff x="0" y="0"/>
          <a:chExt cx="0" cy="0"/>
        </a:xfrm>
      </p:grpSpPr>
      <p:sp>
        <p:nvSpPr>
          <p:cNvPr id="0" name="CustomShape 1"/>
          <p:cNvSpPr/>
          <p:nvPr/>
        </p:nvSpPr>
        <p:spPr>
          <a:xfrm>
            <a:off x="1524960" y="672480"/>
            <a:ext cx="1081080" cy="112428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1" name="CustomShape 2"/>
          <p:cNvSpPr/>
          <p:nvPr/>
        </p:nvSpPr>
        <p:spPr>
          <a:xfrm rot="10800000">
            <a:off x="8700480" y="5592600"/>
            <a:ext cx="1081080" cy="112428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2" name="CustomShape 3"/>
          <p:cNvSpPr/>
          <p:nvPr/>
        </p:nvSpPr>
        <p:spPr>
          <a:xfrm>
            <a:off x="4359600" y="2817360"/>
            <a:ext cx="42408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3" name="PlaceHolder 4"/>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s-ES" sz="3200" spc="-1" strike="noStrike">
                <a:solidFill>
                  <a:srgbClr val="000000"/>
                </a:solidFill>
                <a:uFill>
                  <a:solidFill>
                    <a:srgbClr val="ffffff"/>
                  </a:solidFill>
                </a:uFill>
                <a:latin typeface="Arial"/>
              </a:rPr>
              <a:t>Pulse para editar el formato de esquema del texto</a:t>
            </a:r>
            <a:endParaRPr b="0" lang="es-E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ES" sz="2800" spc="-1" strike="noStrike">
                <a:solidFill>
                  <a:srgbClr val="000000"/>
                </a:solidFill>
                <a:uFill>
                  <a:solidFill>
                    <a:srgbClr val="ffffff"/>
                  </a:solidFill>
                </a:uFill>
                <a:latin typeface="Arial"/>
              </a:rPr>
              <a:t>Segundo nivel del esquema</a:t>
            </a:r>
            <a:endParaRPr b="0" lang="es-E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ES" sz="2400" spc="-1" strike="noStrike">
                <a:solidFill>
                  <a:srgbClr val="000000"/>
                </a:solidFill>
                <a:uFill>
                  <a:solidFill>
                    <a:srgbClr val="ffffff"/>
                  </a:solidFill>
                </a:uFill>
                <a:latin typeface="Arial"/>
              </a:rPr>
              <a:t>Tercer nivel del esquema</a:t>
            </a:r>
            <a:endParaRPr b="0" lang="es-E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ES" sz="2000" spc="-1" strike="noStrike">
                <a:solidFill>
                  <a:srgbClr val="000000"/>
                </a:solidFill>
                <a:uFill>
                  <a:solidFill>
                    <a:srgbClr val="ffffff"/>
                  </a:solidFill>
                </a:uFill>
                <a:latin typeface="Arial"/>
              </a:rPr>
              <a:t>Cuarto nivel del esquema</a:t>
            </a:r>
            <a:endParaRPr b="0" lang="es-E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Quinto nivel del esquema</a:t>
            </a:r>
            <a:endParaRPr b="0" lang="es-E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Sexto nivel del esquema</a:t>
            </a:r>
            <a:endParaRPr b="0" lang="es-E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Séptimo nivel del esquema</a:t>
            </a:r>
            <a:endParaRPr b="0" lang="es-E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3"/>
        </a:solidFill>
      </p:bgPr>
    </p:bg>
    <p:spTree>
      <p:nvGrpSpPr>
        <p:cNvPr id="1" name=""/>
        <p:cNvGrpSpPr/>
        <p:nvPr/>
      </p:nvGrpSpPr>
      <p:grpSpPr>
        <a:xfrm>
          <a:off x="0" y="0"/>
          <a:ext cx="0" cy="0"/>
          <a:chOff x="0" y="0"/>
          <a:chExt cx="0" cy="0"/>
        </a:xfrm>
      </p:grpSpPr>
      <p:sp>
        <p:nvSpPr>
          <p:cNvPr id="39" name="CustomShape 1"/>
          <p:cNvSpPr/>
          <p:nvPr/>
        </p:nvSpPr>
        <p:spPr>
          <a:xfrm>
            <a:off x="492480" y="1260360"/>
            <a:ext cx="42408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40" name="PlaceHolder 2"/>
          <p:cNvSpPr>
            <a:spLocks noGrp="1"/>
          </p:cNvSpPr>
          <p:nvPr>
            <p:ph type="title"/>
          </p:nvPr>
        </p:nvSpPr>
        <p:spPr>
          <a:xfrm>
            <a:off x="388080" y="457920"/>
            <a:ext cx="8367480" cy="68544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388080" y="1489680"/>
            <a:ext cx="8367480" cy="3078360"/>
          </a:xfrm>
          <a:prstGeom prst="rect">
            <a:avLst/>
          </a:prstGeom>
        </p:spPr>
        <p:txBody>
          <a:bodyPr lIns="0" rIns="0" tIns="0" bIns="0"/>
          <a:p>
            <a:pPr marL="432000" indent="-324000">
              <a:buClr>
                <a:srgbClr val="000000"/>
              </a:buClr>
              <a:buSzPct val="45000"/>
              <a:buFont typeface="Wingdings" charset="2"/>
              <a:buChar char=""/>
            </a:pPr>
            <a:r>
              <a:rPr b="0" lang="es-ES" sz="1800" spc="-1" strike="noStrike">
                <a:solidFill>
                  <a:srgbClr val="000000"/>
                </a:solidFill>
                <a:uFill>
                  <a:solidFill>
                    <a:srgbClr val="ffffff"/>
                  </a:solidFill>
                </a:uFill>
                <a:latin typeface="Arial"/>
              </a:rPr>
              <a:t>Pulse para editar el formato de esquema del texto</a:t>
            </a:r>
            <a:endParaRPr b="0" lang="es-E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ES" sz="1800" spc="-1" strike="noStrike">
                <a:solidFill>
                  <a:srgbClr val="000000"/>
                </a:solidFill>
                <a:uFill>
                  <a:solidFill>
                    <a:srgbClr val="ffffff"/>
                  </a:solidFill>
                </a:uFill>
                <a:latin typeface="Arial"/>
              </a:rPr>
              <a:t>Segundo nivel del esquema</a:t>
            </a:r>
            <a:endParaRPr b="0" lang="es-E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ES" sz="1800" spc="-1" strike="noStrike">
                <a:solidFill>
                  <a:srgbClr val="000000"/>
                </a:solidFill>
                <a:uFill>
                  <a:solidFill>
                    <a:srgbClr val="ffffff"/>
                  </a:solidFill>
                </a:uFill>
                <a:latin typeface="Arial"/>
              </a:rPr>
              <a:t>Tercer nivel del esquema</a:t>
            </a:r>
            <a:endParaRPr b="0" lang="es-E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ES" sz="1800" spc="-1" strike="noStrike">
                <a:solidFill>
                  <a:srgbClr val="000000"/>
                </a:solidFill>
                <a:uFill>
                  <a:solidFill>
                    <a:srgbClr val="ffffff"/>
                  </a:solidFill>
                </a:uFill>
                <a:latin typeface="Arial"/>
              </a:rPr>
              <a:t>Cuarto nivel del esquema</a:t>
            </a:r>
            <a:endParaRPr b="0" lang="es-E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ES" sz="1800" spc="-1" strike="noStrike">
                <a:solidFill>
                  <a:srgbClr val="000000"/>
                </a:solidFill>
                <a:uFill>
                  <a:solidFill>
                    <a:srgbClr val="ffffff"/>
                  </a:solidFill>
                </a:uFill>
                <a:latin typeface="Arial"/>
              </a:rPr>
              <a:t>Quinto nivel del esquema</a:t>
            </a:r>
            <a:endParaRPr b="0" lang="es-E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ES" sz="1800" spc="-1" strike="noStrike">
                <a:solidFill>
                  <a:srgbClr val="000000"/>
                </a:solidFill>
                <a:uFill>
                  <a:solidFill>
                    <a:srgbClr val="ffffff"/>
                  </a:solidFill>
                </a:uFill>
                <a:latin typeface="Arial"/>
              </a:rPr>
              <a:t>Sexto nivel del esquema</a:t>
            </a:r>
            <a:endParaRPr b="0" lang="es-E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ES" sz="1800" spc="-1" strike="noStrike">
                <a:solidFill>
                  <a:srgbClr val="000000"/>
                </a:solidFill>
                <a:uFill>
                  <a:solidFill>
                    <a:srgbClr val="ffffff"/>
                  </a:solidFill>
                </a:uFill>
                <a:latin typeface="Arial"/>
              </a:rPr>
              <a:t>Séptimo nivel del esquema</a:t>
            </a:r>
            <a:endParaRPr b="0" lang="es-E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3"/>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s-ES" sz="4400" spc="-1" strike="noStrike">
                <a:solidFill>
                  <a:srgbClr val="000000"/>
                </a:solidFill>
                <a:uFill>
                  <a:solidFill>
                    <a:srgbClr val="ffffff"/>
                  </a:solidFill>
                </a:uFill>
                <a:latin typeface="Arial"/>
              </a:rPr>
              <a:t>Pulse para editar el formato del texto de título</a:t>
            </a:r>
            <a:endParaRPr b="0" lang="es-E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s-ES" sz="3200" spc="-1" strike="noStrike">
                <a:solidFill>
                  <a:srgbClr val="000000"/>
                </a:solidFill>
                <a:uFill>
                  <a:solidFill>
                    <a:srgbClr val="ffffff"/>
                  </a:solidFill>
                </a:uFill>
                <a:latin typeface="Arial"/>
              </a:rPr>
              <a:t>Pulse para editar el formato de esquema del texto</a:t>
            </a:r>
            <a:endParaRPr b="0" lang="es-E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ES" sz="2800" spc="-1" strike="noStrike">
                <a:solidFill>
                  <a:srgbClr val="000000"/>
                </a:solidFill>
                <a:uFill>
                  <a:solidFill>
                    <a:srgbClr val="ffffff"/>
                  </a:solidFill>
                </a:uFill>
                <a:latin typeface="Arial"/>
              </a:rPr>
              <a:t>Segundo nivel del esquema</a:t>
            </a:r>
            <a:endParaRPr b="0" lang="es-E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ES" sz="2400" spc="-1" strike="noStrike">
                <a:solidFill>
                  <a:srgbClr val="000000"/>
                </a:solidFill>
                <a:uFill>
                  <a:solidFill>
                    <a:srgbClr val="ffffff"/>
                  </a:solidFill>
                </a:uFill>
                <a:latin typeface="Arial"/>
              </a:rPr>
              <a:t>Tercer nivel del esquema</a:t>
            </a:r>
            <a:endParaRPr b="0" lang="es-E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ES" sz="2000" spc="-1" strike="noStrike">
                <a:solidFill>
                  <a:srgbClr val="000000"/>
                </a:solidFill>
                <a:uFill>
                  <a:solidFill>
                    <a:srgbClr val="ffffff"/>
                  </a:solidFill>
                </a:uFill>
                <a:latin typeface="Arial"/>
              </a:rPr>
              <a:t>Cuarto nivel del esquema</a:t>
            </a:r>
            <a:endParaRPr b="0" lang="es-E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Quinto nivel del esquema</a:t>
            </a:r>
            <a:endParaRPr b="0" lang="es-E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Sexto nivel del esquema</a:t>
            </a:r>
            <a:endParaRPr b="0" lang="es-E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Séptimo nivel del esquema</a:t>
            </a:r>
            <a:endParaRPr b="0" lang="es-E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Relationship Id="rId4" Type="http://schemas.openxmlformats.org/officeDocument/2006/relationships/comments" Target="../comments/comment15.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file:///home/sergiocruz/Dropbox/INFORM%C3%81TICAGRUPOC1/Segundo/2oCuatrimestre/ALG/Practica2/p2/Greedy.pptx#slide=id.g220a9260e6_3_27" TargetMode="External"/><Relationship Id="rId2" Type="http://schemas.openxmlformats.org/officeDocument/2006/relationships/hyperlink" Target="file:///home/sergiocruz/Dropbox/INFORM%C3%81TICAGRUPOC1/Segundo/2oCuatrimestre/ALG/Practica2/p2/Greedy.pptx#slide=id.g220a9260e6_3_10" TargetMode="External"/><Relationship Id="rId3" Type="http://schemas.openxmlformats.org/officeDocument/2006/relationships/hyperlink" Target="file:///home/sergiocruz/Dropbox/INFORM%C3%81TICAGRUPOC1/Segundo/2oCuatrimestre/ALG/Practica2/p2/Greedy.pptx#slide=id.g220a9260e6_3_16" TargetMode="External"/><Relationship Id="rId4" Type="http://schemas.openxmlformats.org/officeDocument/2006/relationships/hyperlink" Target="file:///home/sergiocruz/Dropbox/INFORM%C3%81TICAGRUPOC1/Segundo/2oCuatrimestre/ALG/Practica2/p2/Greedy.pptx#slide=id.g220a9260e6_3_22" TargetMode="External"/><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1214280" y="977040"/>
            <a:ext cx="7094880" cy="1335960"/>
          </a:xfrm>
          <a:prstGeom prst="rect">
            <a:avLst/>
          </a:prstGeom>
          <a:noFill/>
          <a:ln>
            <a:noFill/>
          </a:ln>
        </p:spPr>
        <p:style>
          <a:lnRef idx="0"/>
          <a:fillRef idx="0"/>
          <a:effectRef idx="0"/>
          <a:fontRef idx="minor"/>
        </p:style>
        <p:txBody>
          <a:bodyPr lIns="90000" rIns="90000" tIns="91440" bIns="91440" anchor="b"/>
          <a:p>
            <a:r>
              <a:rPr b="0" lang="es-ES" sz="3600" spc="-1" strike="noStrike">
                <a:solidFill>
                  <a:srgbClr val="000000"/>
                </a:solidFill>
                <a:uFill>
                  <a:solidFill>
                    <a:srgbClr val="ffffff"/>
                  </a:solidFill>
                </a:uFill>
                <a:latin typeface="Roboto Slab"/>
                <a:ea typeface="Roboto Slab"/>
              </a:rPr>
              <a:t>	</a:t>
            </a:r>
            <a:r>
              <a:rPr b="0" lang="es-ES" sz="3600" spc="-1" strike="noStrike">
                <a:solidFill>
                  <a:srgbClr val="000000"/>
                </a:solidFill>
                <a:uFill>
                  <a:solidFill>
                    <a:srgbClr val="ffffff"/>
                  </a:solidFill>
                </a:uFill>
                <a:latin typeface="Roboto Slab"/>
                <a:ea typeface="Roboto Slab"/>
              </a:rPr>
              <a:t>Práctica 2 de Algorítmica:</a:t>
            </a:r>
            <a:endParaRPr b="0" lang="es-ES" sz="1800" spc="-1" strike="noStrike">
              <a:solidFill>
                <a:srgbClr val="000000"/>
              </a:solidFill>
              <a:uFill>
                <a:solidFill>
                  <a:srgbClr val="ffffff"/>
                </a:solidFill>
              </a:uFill>
              <a:latin typeface="Arial"/>
            </a:endParaRPr>
          </a:p>
          <a:p>
            <a:pPr algn="ctr">
              <a:lnSpc>
                <a:spcPct val="100000"/>
              </a:lnSpc>
            </a:pPr>
            <a:r>
              <a:rPr b="0" lang="es-ES" sz="3600" spc="-1" strike="noStrike">
                <a:solidFill>
                  <a:srgbClr val="000000"/>
                </a:solidFill>
                <a:uFill>
                  <a:solidFill>
                    <a:srgbClr val="ffffff"/>
                  </a:solidFill>
                </a:uFill>
                <a:latin typeface="Roboto Slab"/>
                <a:ea typeface="Roboto Slab"/>
              </a:rPr>
              <a:t>Algoritmos Greedy</a:t>
            </a:r>
            <a:endParaRPr b="0" lang="es-ES" sz="1800" spc="-1" strike="noStrike">
              <a:solidFill>
                <a:srgbClr val="000000"/>
              </a:solidFill>
              <a:uFill>
                <a:solidFill>
                  <a:srgbClr val="ffffff"/>
                </a:solidFill>
              </a:uFill>
              <a:latin typeface="Arial"/>
            </a:endParaRPr>
          </a:p>
        </p:txBody>
      </p:sp>
      <p:sp>
        <p:nvSpPr>
          <p:cNvPr id="118" name="CustomShape 2"/>
          <p:cNvSpPr/>
          <p:nvPr/>
        </p:nvSpPr>
        <p:spPr>
          <a:xfrm>
            <a:off x="834120" y="4028040"/>
            <a:ext cx="7475400" cy="387000"/>
          </a:xfrm>
          <a:prstGeom prst="rect">
            <a:avLst/>
          </a:prstGeom>
          <a:noFill/>
          <a:ln>
            <a:noFill/>
          </a:ln>
        </p:spPr>
        <p:style>
          <a:lnRef idx="0"/>
          <a:fillRef idx="0"/>
          <a:effectRef idx="0"/>
          <a:fontRef idx="minor"/>
        </p:style>
        <p:txBody>
          <a:bodyPr lIns="90000" rIns="90000" tIns="91440" bIns="91440"/>
          <a:p>
            <a:pPr algn="ctr">
              <a:lnSpc>
                <a:spcPct val="100000"/>
              </a:lnSpc>
            </a:pPr>
            <a:r>
              <a:rPr b="0" lang="es-ES" sz="1200" spc="-1" strike="noStrike">
                <a:solidFill>
                  <a:srgbClr val="000000"/>
                </a:solidFill>
                <a:uFill>
                  <a:solidFill>
                    <a:srgbClr val="ffffff"/>
                  </a:solidFill>
                </a:uFill>
                <a:latin typeface="Roboto Slab"/>
                <a:ea typeface="Roboto Slab"/>
              </a:rPr>
              <a:t>Manuel Ariza Ortiz , Javier Bueno López, Carlos Enríquez López , Sergio Cruz Pérez</a:t>
            </a:r>
            <a:endParaRPr b="0" lang="es-ES" sz="1800" spc="-1" strike="noStrike">
              <a:solidFill>
                <a:srgbClr val="000000"/>
              </a:solidFill>
              <a:uFill>
                <a:solidFill>
                  <a:srgbClr val="ffffff"/>
                </a:solidFill>
              </a:uFill>
              <a:latin typeface="Arial"/>
            </a:endParaRPr>
          </a:p>
        </p:txBody>
      </p:sp>
      <p:pic>
        <p:nvPicPr>
          <p:cNvPr id="119" name="Shape 65" descr=""/>
          <p:cNvPicPr/>
          <p:nvPr/>
        </p:nvPicPr>
        <p:blipFill>
          <a:blip r:embed="rId1"/>
          <a:stretch/>
        </p:blipFill>
        <p:spPr>
          <a:xfrm>
            <a:off x="0" y="0"/>
            <a:ext cx="107280" cy="1688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Ejemplo gráfico</a:t>
            </a:r>
            <a:endParaRPr b="0" lang="es-ES" sz="1800" spc="-1" strike="noStrike">
              <a:solidFill>
                <a:srgbClr val="000000"/>
              </a:solidFill>
              <a:uFill>
                <a:solidFill>
                  <a:srgbClr val="ffffff"/>
                </a:solidFill>
              </a:uFill>
              <a:latin typeface="Arial"/>
            </a:endParaRPr>
          </a:p>
        </p:txBody>
      </p:sp>
      <p:sp>
        <p:nvSpPr>
          <p:cNvPr id="183" name="CustomShape 2"/>
          <p:cNvSpPr/>
          <p:nvPr/>
        </p:nvSpPr>
        <p:spPr>
          <a:xfrm>
            <a:off x="388080" y="1489680"/>
            <a:ext cx="8367480" cy="3078360"/>
          </a:xfrm>
          <a:prstGeom prst="rect">
            <a:avLst/>
          </a:prstGeom>
          <a:noFill/>
          <a:ln>
            <a:noFill/>
          </a:ln>
        </p:spPr>
        <p:style>
          <a:lnRef idx="0"/>
          <a:fillRef idx="0"/>
          <a:effectRef idx="0"/>
          <a:fontRef idx="minor"/>
        </p:style>
      </p:sp>
      <p:pic>
        <p:nvPicPr>
          <p:cNvPr id="184" name="Shape 166" descr=""/>
          <p:cNvPicPr/>
          <p:nvPr/>
        </p:nvPicPr>
        <p:blipFill>
          <a:blip r:embed="rId1"/>
          <a:srcRect l="25483" t="29975" r="22207" b="22136"/>
          <a:stretch/>
        </p:blipFill>
        <p:spPr>
          <a:xfrm>
            <a:off x="101160" y="1489680"/>
            <a:ext cx="8755560" cy="3439080"/>
          </a:xfrm>
          <a:prstGeom prst="rect">
            <a:avLst/>
          </a:prstGeom>
          <a:ln>
            <a:noFill/>
          </a:ln>
        </p:spPr>
      </p:pic>
      <p:sp>
        <p:nvSpPr>
          <p:cNvPr id="185" name="CustomShape 3"/>
          <p:cNvSpPr/>
          <p:nvPr/>
        </p:nvSpPr>
        <p:spPr>
          <a:xfrm>
            <a:off x="1791360" y="4362120"/>
            <a:ext cx="718560" cy="84852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 </a:t>
            </a:r>
            <a:r>
              <a:rPr b="0" lang="es-ES" sz="1000" spc="-1" strike="noStrike">
                <a:solidFill>
                  <a:srgbClr val="000000"/>
                </a:solidFill>
                <a:uFill>
                  <a:solidFill>
                    <a:srgbClr val="ffffff"/>
                  </a:solidFill>
                </a:uFill>
                <a:latin typeface="Arial"/>
                <a:ea typeface="Arial"/>
              </a:rPr>
              <a:t>h</a:t>
            </a:r>
            <a:endParaRPr b="0" lang="es-ES"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388080" y="15408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Optimalidad</a:t>
            </a:r>
            <a:endParaRPr b="0" lang="es-ES" sz="1800" spc="-1" strike="noStrike">
              <a:solidFill>
                <a:srgbClr val="000000"/>
              </a:solidFill>
              <a:uFill>
                <a:solidFill>
                  <a:srgbClr val="ffffff"/>
                </a:solidFill>
              </a:uFill>
              <a:latin typeface="Arial"/>
            </a:endParaRPr>
          </a:p>
        </p:txBody>
      </p:sp>
      <p:sp>
        <p:nvSpPr>
          <p:cNvPr id="187" name="CustomShape 2"/>
          <p:cNvSpPr/>
          <p:nvPr/>
        </p:nvSpPr>
        <p:spPr>
          <a:xfrm>
            <a:off x="388080" y="840240"/>
            <a:ext cx="7680960" cy="4387680"/>
          </a:xfrm>
          <a:prstGeom prst="rect">
            <a:avLst/>
          </a:prstGeom>
          <a:noFill/>
          <a:ln>
            <a:noFill/>
          </a:ln>
        </p:spPr>
        <p:style>
          <a:lnRef idx="0"/>
          <a:fillRef idx="0"/>
          <a:effectRef idx="0"/>
          <a:fontRef idx="minor"/>
        </p:style>
        <p:txBody>
          <a:bodyPr lIns="90000" rIns="90000" tIns="91440" bIns="91440" anchor="ctr"/>
          <a:p>
            <a:pPr>
              <a:lnSpc>
                <a:spcPct val="100000"/>
              </a:lnSpc>
            </a:pPr>
            <a:r>
              <a:rPr b="0" lang="es-ES" sz="1100" spc="-1" strike="noStrike">
                <a:solidFill>
                  <a:srgbClr val="000000"/>
                </a:solidFill>
                <a:uFill>
                  <a:solidFill>
                    <a:srgbClr val="ffffff"/>
                  </a:solidFill>
                </a:uFill>
                <a:latin typeface="Arial"/>
                <a:ea typeface="Arial"/>
              </a:rPr>
              <a:t>-D→ días seleccionados → (No es óptimo)=d</a:t>
            </a:r>
            <a:r>
              <a:rPr b="0" lang="es-ES" sz="1100" spc="-1" strike="noStrike" baseline="-25000">
                <a:solidFill>
                  <a:srgbClr val="000000"/>
                </a:solidFill>
                <a:uFill>
                  <a:solidFill>
                    <a:srgbClr val="ffffff"/>
                  </a:solidFill>
                </a:uFill>
                <a:latin typeface="Arial"/>
                <a:ea typeface="Arial"/>
              </a:rPr>
              <a:t>1,</a:t>
            </a: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2,</a:t>
            </a: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3</a:t>
            </a: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n</a:t>
            </a: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-O→ solución óptima=o</a:t>
            </a:r>
            <a:r>
              <a:rPr b="0" lang="es-ES" sz="1100" spc="-1" strike="noStrike" baseline="-25000">
                <a:solidFill>
                  <a:srgbClr val="000000"/>
                </a:solidFill>
                <a:uFill>
                  <a:solidFill>
                    <a:srgbClr val="ffffff"/>
                  </a:solidFill>
                </a:uFill>
                <a:latin typeface="Arial"/>
                <a:ea typeface="Arial"/>
              </a:rPr>
              <a:t>1,</a:t>
            </a:r>
            <a:r>
              <a:rPr b="0" lang="es-ES" sz="1100" spc="-1" strike="noStrike">
                <a:solidFill>
                  <a:srgbClr val="000000"/>
                </a:solidFill>
                <a:uFill>
                  <a:solidFill>
                    <a:srgbClr val="ffffff"/>
                  </a:solidFill>
                </a:uFill>
                <a:latin typeface="Arial"/>
                <a:ea typeface="Arial"/>
              </a:rPr>
              <a:t>o</a:t>
            </a:r>
            <a:r>
              <a:rPr b="0" lang="es-ES" sz="1100" spc="-1" strike="noStrike" baseline="-25000">
                <a:solidFill>
                  <a:srgbClr val="000000"/>
                </a:solidFill>
                <a:uFill>
                  <a:solidFill>
                    <a:srgbClr val="ffffff"/>
                  </a:solidFill>
                </a:uFill>
                <a:latin typeface="Arial"/>
                <a:ea typeface="Arial"/>
              </a:rPr>
              <a:t>2</a:t>
            </a:r>
            <a:r>
              <a:rPr b="0" lang="es-ES" sz="1100" spc="-1" strike="noStrike">
                <a:solidFill>
                  <a:srgbClr val="000000"/>
                </a:solidFill>
                <a:uFill>
                  <a:solidFill>
                    <a:srgbClr val="ffffff"/>
                  </a:solidFill>
                </a:uFill>
                <a:latin typeface="Arial"/>
                <a:ea typeface="Arial"/>
              </a:rPr>
              <a:t>,o</a:t>
            </a:r>
            <a:r>
              <a:rPr b="0" lang="es-ES" sz="1100" spc="-1" strike="noStrike" baseline="-25000">
                <a:solidFill>
                  <a:srgbClr val="000000"/>
                </a:solidFill>
                <a:uFill>
                  <a:solidFill>
                    <a:srgbClr val="ffffff"/>
                  </a:solidFill>
                </a:uFill>
                <a:latin typeface="Arial"/>
                <a:ea typeface="Arial"/>
              </a:rPr>
              <a:t>3</a:t>
            </a:r>
            <a:r>
              <a:rPr b="0" lang="es-ES" sz="1100" spc="-1" strike="noStrike">
                <a:solidFill>
                  <a:srgbClr val="000000"/>
                </a:solidFill>
                <a:uFill>
                  <a:solidFill>
                    <a:srgbClr val="ffffff"/>
                  </a:solidFill>
                </a:uFill>
                <a:latin typeface="Arial"/>
                <a:ea typeface="Arial"/>
              </a:rPr>
              <a:t>...o</a:t>
            </a:r>
            <a:r>
              <a:rPr b="0" lang="es-ES" sz="1100" spc="-1" strike="noStrike" baseline="-25000">
                <a:solidFill>
                  <a:srgbClr val="000000"/>
                </a:solidFill>
                <a:uFill>
                  <a:solidFill>
                    <a:srgbClr val="ffffff"/>
                  </a:solidFill>
                </a:uFill>
                <a:latin typeface="Arial"/>
                <a:ea typeface="Arial"/>
              </a:rPr>
              <a:t>n</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Por lo tanto: D&gt;O</a:t>
            </a: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r: máximo valor donde coinciden los elementos D y O: [d</a:t>
            </a:r>
            <a:r>
              <a:rPr b="0" lang="es-ES" sz="1100" spc="-1" strike="noStrike" baseline="-25000">
                <a:solidFill>
                  <a:srgbClr val="000000"/>
                </a:solidFill>
                <a:uFill>
                  <a:solidFill>
                    <a:srgbClr val="ffffff"/>
                  </a:solidFill>
                </a:uFill>
                <a:latin typeface="Arial"/>
                <a:ea typeface="Arial"/>
              </a:rPr>
              <a:t>1</a:t>
            </a:r>
            <a:r>
              <a:rPr b="0" lang="es-ES" sz="1100" spc="-1" strike="noStrike">
                <a:solidFill>
                  <a:srgbClr val="000000"/>
                </a:solidFill>
                <a:uFill>
                  <a:solidFill>
                    <a:srgbClr val="ffffff"/>
                  </a:solidFill>
                </a:uFill>
                <a:latin typeface="Arial"/>
                <a:ea typeface="Arial"/>
              </a:rPr>
              <a:t>=o</a:t>
            </a:r>
            <a:r>
              <a:rPr b="0" lang="es-ES" sz="1100" spc="-1" strike="noStrike" baseline="-25000">
                <a:solidFill>
                  <a:srgbClr val="000000"/>
                </a:solidFill>
                <a:uFill>
                  <a:solidFill>
                    <a:srgbClr val="ffffff"/>
                  </a:solidFill>
                </a:uFill>
                <a:latin typeface="Arial"/>
                <a:ea typeface="Arial"/>
              </a:rPr>
              <a:t>1</a:t>
            </a: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2</a:t>
            </a:r>
            <a:r>
              <a:rPr b="0" lang="es-ES" sz="1100" spc="-1" strike="noStrike">
                <a:solidFill>
                  <a:srgbClr val="000000"/>
                </a:solidFill>
                <a:uFill>
                  <a:solidFill>
                    <a:srgbClr val="ffffff"/>
                  </a:solidFill>
                </a:uFill>
                <a:latin typeface="Arial"/>
                <a:ea typeface="Arial"/>
              </a:rPr>
              <a:t>=o</a:t>
            </a:r>
            <a:r>
              <a:rPr b="0" lang="es-ES" sz="1100" spc="-1" strike="noStrike" baseline="-25000">
                <a:solidFill>
                  <a:srgbClr val="000000"/>
                </a:solidFill>
                <a:uFill>
                  <a:solidFill>
                    <a:srgbClr val="ffffff"/>
                  </a:solidFill>
                </a:uFill>
                <a:latin typeface="Arial"/>
                <a:ea typeface="Arial"/>
              </a:rPr>
              <a:t>2</a:t>
            </a: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r</a:t>
            </a:r>
            <a:r>
              <a:rPr b="0" lang="es-ES" sz="1100" spc="-1" strike="noStrike">
                <a:solidFill>
                  <a:srgbClr val="000000"/>
                </a:solidFill>
                <a:uFill>
                  <a:solidFill>
                    <a:srgbClr val="ffffff"/>
                  </a:solidFill>
                </a:uFill>
                <a:latin typeface="Arial"/>
                <a:ea typeface="Arial"/>
              </a:rPr>
              <a:t>=o</a:t>
            </a:r>
            <a:r>
              <a:rPr b="0" lang="es-ES" sz="1100" spc="-1" strike="noStrike" baseline="-25000">
                <a:solidFill>
                  <a:srgbClr val="000000"/>
                </a:solidFill>
                <a:uFill>
                  <a:solidFill>
                    <a:srgbClr val="ffffff"/>
                  </a:solidFill>
                </a:uFill>
                <a:latin typeface="Arial"/>
                <a:ea typeface="Arial"/>
              </a:rPr>
              <a:t>r</a:t>
            </a: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r+1</a:t>
            </a:r>
            <a:r>
              <a:rPr b="0" lang="es-ES" sz="1100" spc="-1" strike="noStrike">
                <a:solidFill>
                  <a:srgbClr val="000000"/>
                </a:solidFill>
                <a:uFill>
                  <a:solidFill>
                    <a:srgbClr val="ffffff"/>
                  </a:solidFill>
                </a:uFill>
                <a:latin typeface="Arial"/>
                <a:ea typeface="Arial"/>
              </a:rPr>
              <a:t>&gt;o</a:t>
            </a:r>
            <a:r>
              <a:rPr b="0" lang="es-ES" sz="1100" spc="-1" strike="noStrike" baseline="-25000">
                <a:solidFill>
                  <a:srgbClr val="000000"/>
                </a:solidFill>
                <a:uFill>
                  <a:solidFill>
                    <a:srgbClr val="ffffff"/>
                  </a:solidFill>
                </a:uFill>
                <a:latin typeface="Arial"/>
                <a:ea typeface="Arial"/>
              </a:rPr>
              <a:t>r+1</a:t>
            </a:r>
            <a:r>
              <a:rPr b="0" lang="es-ES" sz="1100" spc="-1" strike="noStrike">
                <a:solidFill>
                  <a:srgbClr val="000000"/>
                </a:solidFill>
                <a:uFill>
                  <a:solidFill>
                    <a:srgbClr val="ffffff"/>
                  </a:solidFill>
                </a:uFill>
                <a:latin typeface="Arial"/>
                <a:ea typeface="Arial"/>
              </a:rPr>
              <a:t>...]</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Por lo tanto suponemos otra solución óptima que va a ser igual a la composición de D y O:</a:t>
            </a: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1</a:t>
            </a: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2</a:t>
            </a: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r</a:t>
            </a:r>
            <a:r>
              <a:rPr b="0" lang="es-ES" sz="1100" spc="-1" strike="noStrike">
                <a:solidFill>
                  <a:srgbClr val="000000"/>
                </a:solidFill>
                <a:uFill>
                  <a:solidFill>
                    <a:srgbClr val="ffffff"/>
                  </a:solidFill>
                </a:uFill>
                <a:latin typeface="Arial"/>
                <a:ea typeface="Arial"/>
              </a:rPr>
              <a:t>,d</a:t>
            </a:r>
            <a:r>
              <a:rPr b="0" lang="es-ES" sz="1100" spc="-1" strike="noStrike" baseline="-25000">
                <a:solidFill>
                  <a:srgbClr val="000000"/>
                </a:solidFill>
                <a:uFill>
                  <a:solidFill>
                    <a:srgbClr val="ffffff"/>
                  </a:solidFill>
                </a:uFill>
                <a:latin typeface="Arial"/>
                <a:ea typeface="Arial"/>
              </a:rPr>
              <a:t>r+1</a:t>
            </a:r>
            <a:r>
              <a:rPr b="0" lang="es-ES" sz="1100" spc="-1" strike="noStrike">
                <a:solidFill>
                  <a:srgbClr val="000000"/>
                </a:solidFill>
                <a:uFill>
                  <a:solidFill>
                    <a:srgbClr val="ffffff"/>
                  </a:solidFill>
                </a:uFill>
                <a:latin typeface="Arial"/>
                <a:ea typeface="Arial"/>
              </a:rPr>
              <a:t>,o</a:t>
            </a:r>
            <a:r>
              <a:rPr b="0" lang="es-ES" sz="1100" spc="-1" strike="noStrike" baseline="-25000">
                <a:solidFill>
                  <a:srgbClr val="000000"/>
                </a:solidFill>
                <a:uFill>
                  <a:solidFill>
                    <a:srgbClr val="ffffff"/>
                  </a:solidFill>
                </a:uFill>
                <a:latin typeface="Arial"/>
                <a:ea typeface="Arial"/>
              </a:rPr>
              <a:t>r+2</a:t>
            </a:r>
            <a:r>
              <a:rPr b="0" lang="es-ES" sz="1100" spc="-1" strike="noStrike">
                <a:solidFill>
                  <a:srgbClr val="000000"/>
                </a:solidFill>
                <a:uFill>
                  <a:solidFill>
                    <a:srgbClr val="ffffff"/>
                  </a:solidFill>
                </a:uFill>
                <a:latin typeface="Arial"/>
                <a:ea typeface="Arial"/>
              </a:rPr>
              <a:t>,o</a:t>
            </a:r>
            <a:r>
              <a:rPr b="0" lang="es-ES" sz="1100" spc="-1" strike="noStrike" baseline="-25000">
                <a:solidFill>
                  <a:srgbClr val="000000"/>
                </a:solidFill>
                <a:uFill>
                  <a:solidFill>
                    <a:srgbClr val="ffffff"/>
                  </a:solidFill>
                </a:uFill>
                <a:latin typeface="Arial"/>
                <a:ea typeface="Arial"/>
              </a:rPr>
              <a:t>r+3</a:t>
            </a:r>
            <a:r>
              <a:rPr b="0" lang="es-ES" sz="1100" spc="-1" strike="noStrike">
                <a:solidFill>
                  <a:srgbClr val="000000"/>
                </a:solidFill>
                <a:uFill>
                  <a:solidFill>
                    <a:srgbClr val="ffffff"/>
                  </a:solidFill>
                </a:uFill>
                <a:latin typeface="Arial"/>
                <a:ea typeface="Arial"/>
              </a:rPr>
              <a:t>...O</a:t>
            </a:r>
            <a:r>
              <a:rPr b="0" lang="es-ES" sz="1100" spc="-1" strike="noStrike" baseline="-25000">
                <a:solidFill>
                  <a:srgbClr val="000000"/>
                </a:solidFill>
                <a:uFill>
                  <a:solidFill>
                    <a:srgbClr val="ffffff"/>
                  </a:solidFill>
                </a:uFill>
                <a:latin typeface="Arial"/>
                <a:ea typeface="Arial"/>
              </a:rPr>
              <a:t>n</a:t>
            </a:r>
            <a:r>
              <a:rPr b="0" lang="es-ES" sz="1100" spc="-1" strike="noStrike">
                <a:solidFill>
                  <a:srgbClr val="000000"/>
                </a:solidFill>
                <a:uFill>
                  <a:solidFill>
                    <a:srgbClr val="ffffff"/>
                  </a:solidFill>
                </a:uFill>
                <a:latin typeface="Arial"/>
                <a:ea typeface="Arial"/>
              </a:rPr>
              <a:t>]</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Una vez planteado esto llegamos a que dicha solución tiene el mismo tamaño que la solución óptima y,además, llegamos a una contradicción: r no es el máximo valor donde se alcanza la igualdad entre D y O.</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Cualquier solución es óptima.</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8"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Minimizar el tiempo medio de acceso</a:t>
            </a:r>
            <a:endParaRPr b="0" lang="es-ES" sz="1800" spc="-1" strike="noStrike">
              <a:solidFill>
                <a:srgbClr val="000000"/>
              </a:solidFill>
              <a:uFill>
                <a:solidFill>
                  <a:srgbClr val="ffffff"/>
                </a:solidFill>
              </a:uFill>
              <a:latin typeface="Arial"/>
            </a:endParaRPr>
          </a:p>
        </p:txBody>
      </p:sp>
      <p:pic>
        <p:nvPicPr>
          <p:cNvPr id="189" name="Shape 179" descr=""/>
          <p:cNvPicPr/>
          <p:nvPr/>
        </p:nvPicPr>
        <p:blipFill>
          <a:blip r:embed="rId1"/>
          <a:stretch/>
        </p:blipFill>
        <p:spPr>
          <a:xfrm>
            <a:off x="4853160" y="1907640"/>
            <a:ext cx="710640" cy="418320"/>
          </a:xfrm>
          <a:prstGeom prst="rect">
            <a:avLst/>
          </a:prstGeom>
          <a:ln>
            <a:noFill/>
          </a:ln>
        </p:spPr>
      </p:pic>
      <p:pic>
        <p:nvPicPr>
          <p:cNvPr id="190" name="Shape 180" descr=""/>
          <p:cNvPicPr/>
          <p:nvPr/>
        </p:nvPicPr>
        <p:blipFill>
          <a:blip r:embed="rId2"/>
          <a:stretch/>
        </p:blipFill>
        <p:spPr>
          <a:xfrm>
            <a:off x="676080" y="2628360"/>
            <a:ext cx="1169640" cy="418320"/>
          </a:xfrm>
          <a:prstGeom prst="rect">
            <a:avLst/>
          </a:prstGeom>
          <a:ln>
            <a:noFill/>
          </a:ln>
        </p:spPr>
      </p:pic>
      <p:sp>
        <p:nvSpPr>
          <p:cNvPr id="191" name="CustomShape 2"/>
          <p:cNvSpPr/>
          <p:nvPr/>
        </p:nvSpPr>
        <p:spPr>
          <a:xfrm>
            <a:off x="306720" y="1306800"/>
            <a:ext cx="8129520" cy="3633840"/>
          </a:xfrm>
          <a:prstGeom prst="rect">
            <a:avLst/>
          </a:prstGeom>
          <a:noFill/>
          <a:ln>
            <a:noFill/>
          </a:ln>
        </p:spPr>
        <p:style>
          <a:lnRef idx="0"/>
          <a:fillRef idx="0"/>
          <a:effectRef idx="0"/>
          <a:fontRef idx="minor"/>
        </p:style>
        <p:txBody>
          <a:bodyPr lIns="90000" rIns="90000" tIns="91440" bIns="91440" anchor="ctr"/>
          <a:p>
            <a:pPr>
              <a:lnSpc>
                <a:spcPct val="100000"/>
              </a:lnSpc>
            </a:pP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Sean n programas P</a:t>
            </a:r>
            <a:r>
              <a:rPr b="0" lang="es-ES" sz="1100" spc="-1" strike="noStrike" baseline="-25000">
                <a:solidFill>
                  <a:srgbClr val="000000"/>
                </a:solidFill>
                <a:uFill>
                  <a:solidFill>
                    <a:srgbClr val="ffffff"/>
                  </a:solidFill>
                </a:uFill>
                <a:latin typeface="Arial"/>
                <a:ea typeface="Arial"/>
              </a:rPr>
              <a:t>1</a:t>
            </a:r>
            <a:r>
              <a:rPr b="0" lang="es-ES" sz="1100" spc="-1" strike="noStrike">
                <a:solidFill>
                  <a:srgbClr val="000000"/>
                </a:solidFill>
                <a:uFill>
                  <a:solidFill>
                    <a:srgbClr val="ffffff"/>
                  </a:solidFill>
                </a:uFill>
                <a:latin typeface="Arial"/>
                <a:ea typeface="Arial"/>
              </a:rPr>
              <a:t>,P</a:t>
            </a:r>
            <a:r>
              <a:rPr b="0" lang="es-ES" sz="1100" spc="-1" strike="noStrike" baseline="-25000">
                <a:solidFill>
                  <a:srgbClr val="000000"/>
                </a:solidFill>
                <a:uFill>
                  <a:solidFill>
                    <a:srgbClr val="ffffff"/>
                  </a:solidFill>
                </a:uFill>
                <a:latin typeface="Arial"/>
                <a:ea typeface="Arial"/>
              </a:rPr>
              <a:t>2</a:t>
            </a:r>
            <a:r>
              <a:rPr b="0" lang="es-ES" sz="1100" spc="-1" strike="noStrike">
                <a:solidFill>
                  <a:srgbClr val="000000"/>
                </a:solidFill>
                <a:uFill>
                  <a:solidFill>
                    <a:srgbClr val="ffffff"/>
                  </a:solidFill>
                </a:uFill>
                <a:latin typeface="Arial"/>
                <a:ea typeface="Arial"/>
              </a:rPr>
              <a:t>, ..., P</a:t>
            </a:r>
            <a:r>
              <a:rPr b="0" lang="es-ES" sz="1100" spc="-1" strike="noStrike" baseline="-25000">
                <a:solidFill>
                  <a:srgbClr val="000000"/>
                </a:solidFill>
                <a:uFill>
                  <a:solidFill>
                    <a:srgbClr val="ffffff"/>
                  </a:solidFill>
                </a:uFill>
                <a:latin typeface="Arial"/>
                <a:ea typeface="Arial"/>
              </a:rPr>
              <a:t>n</a:t>
            </a:r>
            <a:r>
              <a:rPr b="0" lang="es-ES" sz="1100" spc="-1" strike="noStrike">
                <a:solidFill>
                  <a:srgbClr val="000000"/>
                </a:solidFill>
                <a:uFill>
                  <a:solidFill>
                    <a:srgbClr val="ffffff"/>
                  </a:solidFill>
                </a:uFill>
                <a:latin typeface="Arial"/>
                <a:ea typeface="Arial"/>
              </a:rPr>
              <a:t> programas que se quieren almacenar en una cinta. Con s</a:t>
            </a:r>
            <a:r>
              <a:rPr b="0" lang="es-ES" sz="1100" spc="-1" strike="noStrike" baseline="-25000">
                <a:solidFill>
                  <a:srgbClr val="000000"/>
                </a:solidFill>
                <a:uFill>
                  <a:solidFill>
                    <a:srgbClr val="ffffff"/>
                  </a:solidFill>
                </a:uFill>
                <a:latin typeface="Arial"/>
                <a:ea typeface="Arial"/>
              </a:rPr>
              <a:t>i</a:t>
            </a:r>
            <a:r>
              <a:rPr b="0" lang="es-ES" sz="1100" spc="-1" strike="noStrike">
                <a:solidFill>
                  <a:srgbClr val="000000"/>
                </a:solidFill>
                <a:uFill>
                  <a:solidFill>
                    <a:srgbClr val="ffffff"/>
                  </a:solidFill>
                </a:uFill>
                <a:latin typeface="Arial"/>
                <a:ea typeface="Arial"/>
              </a:rPr>
              <a:t> Kb de memoria. La cinta tiene capacidad para almacenar todos los programas.</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Se sabe con que frecuencia se utiliza cada programa(una fracción π</a:t>
            </a:r>
            <a:r>
              <a:rPr b="0" lang="es-ES" sz="1100" spc="-1" strike="noStrike" baseline="-25000">
                <a:solidFill>
                  <a:srgbClr val="000000"/>
                </a:solidFill>
                <a:uFill>
                  <a:solidFill>
                    <a:srgbClr val="ffffff"/>
                  </a:solidFill>
                </a:uFill>
                <a:latin typeface="Arial"/>
                <a:ea typeface="Arial"/>
              </a:rPr>
              <a:t>i</a:t>
            </a:r>
            <a:r>
              <a:rPr b="0" lang="es-ES" sz="1100" spc="-1" strike="noStrike">
                <a:solidFill>
                  <a:srgbClr val="000000"/>
                </a:solidFill>
                <a:uFill>
                  <a:solidFill>
                    <a:srgbClr val="ffffff"/>
                  </a:solidFill>
                </a:uFill>
                <a:latin typeface="Arial"/>
                <a:ea typeface="Arial"/>
              </a:rPr>
              <a:t>)</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El tiempo medio requerido para cargar un programa es, por tanto:</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donde la constante c depende de la densidad de grabación y de la velocidad de la cinta.</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100" spc="-1" strike="noStrike">
                <a:solidFill>
                  <a:srgbClr val="000000"/>
                </a:solidFill>
                <a:uFill>
                  <a:solidFill>
                    <a:srgbClr val="ffffff"/>
                  </a:solidFill>
                </a:uFill>
                <a:latin typeface="Arial"/>
                <a:ea typeface="Arial"/>
              </a:rPr>
              <a:t>Se desea minimizar </a:t>
            </a:r>
            <a:r>
              <a:rPr b="0" i="1" lang="es-ES" sz="1100" spc="-1" strike="noStrike">
                <a:solidFill>
                  <a:srgbClr val="000000"/>
                </a:solidFill>
                <a:uFill>
                  <a:solidFill>
                    <a:srgbClr val="ffffff"/>
                  </a:solidFill>
                </a:uFill>
                <a:latin typeface="Arial"/>
                <a:ea typeface="Arial"/>
              </a:rPr>
              <a:t>T</a:t>
            </a:r>
            <a:r>
              <a:rPr b="0" lang="es-ES" sz="1100" spc="-1" strike="noStrike">
                <a:solidFill>
                  <a:srgbClr val="000000"/>
                </a:solidFill>
                <a:uFill>
                  <a:solidFill>
                    <a:srgbClr val="ffffff"/>
                  </a:solidFill>
                </a:uFill>
                <a:latin typeface="Arial"/>
                <a:ea typeface="Arial"/>
              </a:rPr>
              <a:t> empleando un algoritmo greedy. Demostrar la optimalidad del algoritmo o encontrar un contraejemplo que demuestre que el algoritmo no es óptimo para los siguientes criterios de selección:</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marL="457200" indent="-297720">
              <a:lnSpc>
                <a:spcPct val="115000"/>
              </a:lnSpc>
              <a:buClr>
                <a:srgbClr val="000000"/>
              </a:buClr>
              <a:buFont typeface="StarSymbol"/>
              <a:buAutoNum type="arabicPeriod"/>
            </a:pPr>
            <a:r>
              <a:rPr b="0" lang="es-ES" sz="1100" spc="-1" strike="noStrike">
                <a:solidFill>
                  <a:srgbClr val="000000"/>
                </a:solidFill>
                <a:uFill>
                  <a:solidFill>
                    <a:srgbClr val="ffffff"/>
                  </a:solidFill>
                </a:uFill>
                <a:latin typeface="Arial"/>
                <a:ea typeface="Arial"/>
              </a:rPr>
              <a:t>Programas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en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orden no decreciente de los s</a:t>
            </a:r>
            <a:r>
              <a:rPr b="0" lang="es-ES" sz="1800" spc="-1" strike="noStrike" baseline="-25000">
                <a:solidFill>
                  <a:srgbClr val="000000"/>
                </a:solidFill>
                <a:uFill>
                  <a:solidFill>
                    <a:srgbClr val="ffffff"/>
                  </a:solidFill>
                </a:uFill>
                <a:latin typeface="Arial"/>
                <a:ea typeface="Arial"/>
              </a:rPr>
              <a:t>i</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endParaRPr b="0" lang="es-ES" sz="1800" spc="-1" strike="noStrike">
              <a:solidFill>
                <a:srgbClr val="000000"/>
              </a:solidFill>
              <a:uFill>
                <a:solidFill>
                  <a:srgbClr val="ffffff"/>
                </a:solidFill>
              </a:uFill>
              <a:latin typeface="Arial"/>
            </a:endParaRPr>
          </a:p>
          <a:p>
            <a:pPr marL="457200" indent="-297720">
              <a:lnSpc>
                <a:spcPct val="100000"/>
              </a:lnSpc>
              <a:buClr>
                <a:srgbClr val="000000"/>
              </a:buClr>
              <a:buFont typeface="StarSymbol"/>
              <a:buAutoNum type="arabicPeriod"/>
            </a:pPr>
            <a:r>
              <a:rPr b="0" lang="es-ES" sz="1100" spc="-1" strike="noStrike">
                <a:solidFill>
                  <a:srgbClr val="000000"/>
                </a:solidFill>
                <a:uFill>
                  <a:solidFill>
                    <a:srgbClr val="ffffff"/>
                  </a:solidFill>
                </a:uFill>
                <a:latin typeface="Arial"/>
                <a:ea typeface="Arial"/>
              </a:rPr>
              <a:t>Programas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en orden no creciente de los π</a:t>
            </a:r>
            <a:r>
              <a:rPr b="0" lang="es-ES" sz="1800" spc="-1" strike="noStrike" baseline="-25000">
                <a:solidFill>
                  <a:srgbClr val="000000"/>
                </a:solidFill>
                <a:uFill>
                  <a:solidFill>
                    <a:srgbClr val="ffffff"/>
                  </a:solidFill>
                </a:uFill>
                <a:latin typeface="Arial"/>
                <a:ea typeface="Arial"/>
              </a:rPr>
              <a:t>i</a:t>
            </a:r>
            <a:endParaRPr b="0" lang="es-ES" sz="1800" spc="-1" strike="noStrike">
              <a:solidFill>
                <a:srgbClr val="000000"/>
              </a:solidFill>
              <a:uFill>
                <a:solidFill>
                  <a:srgbClr val="ffffff"/>
                </a:solidFill>
              </a:uFill>
              <a:latin typeface="Arial"/>
            </a:endParaRPr>
          </a:p>
          <a:p>
            <a:pPr marL="457200" indent="-297720">
              <a:lnSpc>
                <a:spcPct val="100000"/>
              </a:lnSpc>
              <a:buClr>
                <a:srgbClr val="000000"/>
              </a:buClr>
              <a:buFont typeface="StarSymbol"/>
              <a:buAutoNum type="arabicPeriod"/>
            </a:pPr>
            <a:r>
              <a:rPr b="0" lang="es-ES" sz="1100" spc="-1" strike="noStrike">
                <a:solidFill>
                  <a:srgbClr val="000000"/>
                </a:solidFill>
                <a:uFill>
                  <a:solidFill>
                    <a:srgbClr val="ffffff"/>
                  </a:solidFill>
                </a:uFill>
                <a:latin typeface="Arial"/>
                <a:ea typeface="Arial"/>
              </a:rPr>
              <a:t>Programas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en orden no creciente de π</a:t>
            </a:r>
            <a:r>
              <a:rPr b="0" lang="es-ES" sz="1800" spc="-1" strike="noStrike" baseline="-25000">
                <a:solidFill>
                  <a:srgbClr val="000000"/>
                </a:solidFill>
                <a:uFill>
                  <a:solidFill>
                    <a:srgbClr val="ffffff"/>
                  </a:solidFill>
                </a:uFill>
                <a:latin typeface="Arial"/>
                <a:ea typeface="Arial"/>
              </a:rPr>
              <a:t>i</a:t>
            </a:r>
            <a:r>
              <a:rPr b="0" lang="es-ES" sz="1100" spc="-1" strike="noStrike">
                <a:solidFill>
                  <a:srgbClr val="000000"/>
                </a:solidFill>
                <a:uFill>
                  <a:solidFill>
                    <a:srgbClr val="ffffff"/>
                  </a:solidFill>
                </a:uFill>
                <a:latin typeface="Arial"/>
                <a:ea typeface="Arial"/>
              </a:rPr>
              <a:t>/s</a:t>
            </a:r>
            <a:r>
              <a:rPr b="0" lang="es-ES" sz="1800" spc="-1" strike="noStrike" baseline="-25000">
                <a:solidFill>
                  <a:srgbClr val="000000"/>
                </a:solidFill>
                <a:uFill>
                  <a:solidFill>
                    <a:srgbClr val="ffffff"/>
                  </a:solidFill>
                </a:uFill>
                <a:latin typeface="Arial"/>
                <a:ea typeface="Arial"/>
              </a:rPr>
              <a:t>i</a:t>
            </a:r>
            <a:endParaRPr b="0" lang="es-ES"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2"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Minimizar el tiempo medio de acceso</a:t>
            </a:r>
            <a:endParaRPr b="0" lang="es-ES" sz="1800" spc="-1" strike="noStrike">
              <a:solidFill>
                <a:srgbClr val="000000"/>
              </a:solidFill>
              <a:uFill>
                <a:solidFill>
                  <a:srgbClr val="ffffff"/>
                </a:solidFill>
              </a:uFill>
              <a:latin typeface="Arial"/>
            </a:endParaRPr>
          </a:p>
        </p:txBody>
      </p:sp>
      <p:sp>
        <p:nvSpPr>
          <p:cNvPr id="193" name="CustomShape 2"/>
          <p:cNvSpPr/>
          <p:nvPr/>
        </p:nvSpPr>
        <p:spPr>
          <a:xfrm>
            <a:off x="450360" y="1418040"/>
            <a:ext cx="7213680" cy="3150360"/>
          </a:xfrm>
          <a:prstGeom prst="rect">
            <a:avLst/>
          </a:prstGeom>
          <a:noFill/>
          <a:ln>
            <a:noFill/>
          </a:ln>
        </p:spPr>
        <p:style>
          <a:lnRef idx="0"/>
          <a:fillRef idx="0"/>
          <a:effectRef idx="0"/>
          <a:fontRef idx="minor"/>
        </p:style>
        <p:txBody>
          <a:bodyPr lIns="90000" rIns="90000" tIns="91440" bIns="91440"/>
          <a:p>
            <a:pPr>
              <a:lnSpc>
                <a:spcPct val="100000"/>
              </a:lnSpc>
            </a:pPr>
            <a:r>
              <a:rPr b="0" lang="es-ES" sz="1600" spc="-1" strike="noStrike">
                <a:solidFill>
                  <a:srgbClr val="000000"/>
                </a:solidFill>
                <a:uFill>
                  <a:solidFill>
                    <a:srgbClr val="ffffff"/>
                  </a:solidFill>
                </a:uFill>
                <a:latin typeface="Arial"/>
                <a:ea typeface="Arial"/>
              </a:rPr>
              <a:t>1.-</a:t>
            </a: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Esta afirmación podemos revocarla mediante el siguiente ejemplo.</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Supongamos dos programas P</a:t>
            </a:r>
            <a:r>
              <a:rPr b="0" lang="es-ES" sz="1200" spc="-1" strike="noStrike" baseline="-25000">
                <a:solidFill>
                  <a:srgbClr val="000000"/>
                </a:solidFill>
                <a:uFill>
                  <a:solidFill>
                    <a:srgbClr val="ffffff"/>
                  </a:solidFill>
                </a:uFill>
                <a:latin typeface="Arial"/>
                <a:ea typeface="Arial"/>
              </a:rPr>
              <a:t>1 </a:t>
            </a:r>
            <a:r>
              <a:rPr b="0" lang="es-ES" sz="1200" spc="-1" strike="noStrike">
                <a:solidFill>
                  <a:srgbClr val="000000"/>
                </a:solidFill>
                <a:uFill>
                  <a:solidFill>
                    <a:srgbClr val="ffffff"/>
                  </a:solidFill>
                </a:uFill>
                <a:latin typeface="Arial"/>
                <a:ea typeface="Arial"/>
              </a:rPr>
              <a:t>y P</a:t>
            </a:r>
            <a:r>
              <a:rPr b="0" lang="es-ES" sz="1200" spc="-1" strike="noStrike" baseline="-25000">
                <a:solidFill>
                  <a:srgbClr val="000000"/>
                </a:solidFill>
                <a:uFill>
                  <a:solidFill>
                    <a:srgbClr val="ffffff"/>
                  </a:solidFill>
                </a:uFill>
                <a:latin typeface="Arial"/>
                <a:ea typeface="Arial"/>
              </a:rPr>
              <a:t>2 </a:t>
            </a:r>
            <a:r>
              <a:rPr b="0" lang="es-ES" sz="1200" spc="-1" strike="noStrike">
                <a:solidFill>
                  <a:srgbClr val="000000"/>
                </a:solidFill>
                <a:uFill>
                  <a:solidFill>
                    <a:srgbClr val="ffffff"/>
                  </a:solidFill>
                </a:uFill>
                <a:latin typeface="Arial"/>
                <a:ea typeface="Arial"/>
              </a:rPr>
              <a:t>. P</a:t>
            </a:r>
            <a:r>
              <a:rPr b="0" lang="es-ES" sz="1200" spc="-1" strike="noStrike" baseline="-25000">
                <a:solidFill>
                  <a:srgbClr val="000000"/>
                </a:solidFill>
                <a:uFill>
                  <a:solidFill>
                    <a:srgbClr val="ffffff"/>
                  </a:solidFill>
                </a:uFill>
                <a:latin typeface="Arial"/>
                <a:ea typeface="Arial"/>
              </a:rPr>
              <a:t>1 </a:t>
            </a:r>
            <a:r>
              <a:rPr b="0" lang="es-ES" sz="1200" spc="-1" strike="noStrike">
                <a:solidFill>
                  <a:srgbClr val="000000"/>
                </a:solidFill>
                <a:uFill>
                  <a:solidFill>
                    <a:srgbClr val="ffffff"/>
                  </a:solidFill>
                </a:uFill>
                <a:latin typeface="Arial"/>
                <a:ea typeface="Arial"/>
              </a:rPr>
              <a:t>con π = 1, s = 10 y P</a:t>
            </a:r>
            <a:r>
              <a:rPr b="0" lang="es-ES" sz="1200" spc="-1" strike="noStrike" baseline="-25000">
                <a:solidFill>
                  <a:srgbClr val="000000"/>
                </a:solidFill>
                <a:uFill>
                  <a:solidFill>
                    <a:srgbClr val="ffffff"/>
                  </a:solidFill>
                </a:uFill>
                <a:latin typeface="Arial"/>
                <a:ea typeface="Arial"/>
              </a:rPr>
              <a:t>2 </a:t>
            </a:r>
            <a:r>
              <a:rPr b="0" lang="es-ES" sz="1200" spc="-1" strike="noStrike">
                <a:solidFill>
                  <a:srgbClr val="000000"/>
                </a:solidFill>
                <a:uFill>
                  <a:solidFill>
                    <a:srgbClr val="ffffff"/>
                  </a:solidFill>
                </a:uFill>
                <a:latin typeface="Arial"/>
                <a:ea typeface="Arial"/>
              </a:rPr>
              <a:t>con π = 10, s = 11.</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Con el método de solución que se propone: P</a:t>
            </a:r>
            <a:r>
              <a:rPr b="0" lang="es-ES" sz="1200" spc="-1" strike="noStrike" baseline="-25000">
                <a:solidFill>
                  <a:srgbClr val="000000"/>
                </a:solidFill>
                <a:uFill>
                  <a:solidFill>
                    <a:srgbClr val="ffffff"/>
                  </a:solidFill>
                </a:uFill>
                <a:latin typeface="Arial"/>
                <a:ea typeface="Arial"/>
              </a:rPr>
              <a:t>1</a:t>
            </a:r>
            <a:r>
              <a:rPr b="0" lang="es-ES" sz="1200" spc="-1" strike="noStrike">
                <a:solidFill>
                  <a:srgbClr val="000000"/>
                </a:solidFill>
                <a:uFill>
                  <a:solidFill>
                    <a:srgbClr val="ffffff"/>
                  </a:solidFill>
                </a:uFill>
                <a:latin typeface="Arial"/>
                <a:ea typeface="Arial"/>
              </a:rPr>
              <a:t> primero y luego el P</a:t>
            </a:r>
            <a:r>
              <a:rPr b="0" lang="es-ES" sz="1200" spc="-1" strike="noStrike" baseline="-25000">
                <a:solidFill>
                  <a:srgbClr val="000000"/>
                </a:solidFill>
                <a:uFill>
                  <a:solidFill>
                    <a:srgbClr val="ffffff"/>
                  </a:solidFill>
                </a:uFill>
                <a:latin typeface="Arial"/>
                <a:ea typeface="Arial"/>
              </a:rPr>
              <a:t>2</a:t>
            </a:r>
            <a:r>
              <a:rPr b="0" lang="es-ES" sz="1200" spc="-1" strike="noStrike">
                <a:solidFill>
                  <a:srgbClr val="000000"/>
                </a:solidFill>
                <a:uFill>
                  <a:solidFill>
                    <a:srgbClr val="ffffff"/>
                  </a:solidFill>
                </a:uFill>
                <a:latin typeface="Arial"/>
                <a:ea typeface="Arial"/>
              </a:rPr>
              <a:t>. </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El costo total resultante es 1 · 10 + 10 · (10 + 11) = 220. Pero si se hubiera ordenado al revés, ubicando el P</a:t>
            </a:r>
            <a:r>
              <a:rPr b="0" lang="es-ES" sz="1200" spc="-1" strike="noStrike" baseline="-25000">
                <a:solidFill>
                  <a:srgbClr val="000000"/>
                </a:solidFill>
                <a:uFill>
                  <a:solidFill>
                    <a:srgbClr val="ffffff"/>
                  </a:solidFill>
                </a:uFill>
                <a:latin typeface="Arial"/>
                <a:ea typeface="Arial"/>
              </a:rPr>
              <a:t>2</a:t>
            </a:r>
            <a:r>
              <a:rPr b="0" lang="es-ES" sz="1200" spc="-1" strike="noStrike">
                <a:solidFill>
                  <a:srgbClr val="000000"/>
                </a:solidFill>
                <a:uFill>
                  <a:solidFill>
                    <a:srgbClr val="ffffff"/>
                  </a:solidFill>
                </a:uFill>
                <a:latin typeface="Arial"/>
                <a:ea typeface="Arial"/>
              </a:rPr>
              <a:t> primero, el costo total será 10 · 11 + 1 · (11 + 10) = 131. </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En el ejemplo se han mostrado programas relativamente pequeños para ayudar a la comprensión, pero sin embargo cuando los tamaños de los programas aumenta, la diferencia entre el óptimo y el resultante de usar este método, se dispara.</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
        <p:nvSpPr>
          <p:cNvPr id="194" name="CustomShape 3"/>
          <p:cNvSpPr/>
          <p:nvPr/>
        </p:nvSpPr>
        <p:spPr>
          <a:xfrm>
            <a:off x="7068240" y="1283040"/>
            <a:ext cx="1687320" cy="1417320"/>
          </a:xfrm>
          <a:prstGeom prst="rect">
            <a:avLst/>
          </a:prstGeom>
          <a:noFill/>
          <a:ln>
            <a:noFill/>
          </a:ln>
        </p:spPr>
        <p:style>
          <a:lnRef idx="0"/>
          <a:fillRef idx="0"/>
          <a:effectRef idx="0"/>
          <a:fontRef idx="minor"/>
        </p:style>
        <p:txBody>
          <a:bodyPr lIns="90000" rIns="90000" tIns="91440" bIns="91440"/>
          <a:p>
            <a:pPr>
              <a:lnSpc>
                <a:spcPct val="100000"/>
              </a:lnSpc>
            </a:pPr>
            <a:r>
              <a:rPr b="0" i="1" lang="es-ES" sz="1200" spc="-1" strike="noStrike">
                <a:solidFill>
                  <a:srgbClr val="000000"/>
                </a:solidFill>
                <a:uFill>
                  <a:solidFill>
                    <a:srgbClr val="ffffff"/>
                  </a:solidFill>
                </a:uFill>
                <a:latin typeface="Arial"/>
                <a:ea typeface="Arial"/>
              </a:rPr>
              <a:t>Partiendo de la cinta vacía…</a:t>
            </a:r>
            <a:endParaRPr b="0" lang="es-ES" sz="1800" spc="-1" strike="noStrike">
              <a:solidFill>
                <a:srgbClr val="000000"/>
              </a:solidFill>
              <a:uFill>
                <a:solidFill>
                  <a:srgbClr val="ffffff"/>
                </a:solidFill>
              </a:uFill>
              <a:latin typeface="Arial"/>
            </a:endParaRPr>
          </a:p>
          <a:p>
            <a:pPr>
              <a:lnSpc>
                <a:spcPct val="100000"/>
              </a:lnSpc>
            </a:pPr>
            <a:r>
              <a:rPr b="1" i="1" lang="es-ES" sz="1200" spc="-1" strike="noStrike">
                <a:solidFill>
                  <a:srgbClr val="000000"/>
                </a:solidFill>
                <a:uFill>
                  <a:solidFill>
                    <a:srgbClr val="ffffff"/>
                  </a:solidFill>
                </a:uFill>
                <a:latin typeface="Arial"/>
                <a:ea typeface="Arial"/>
              </a:rPr>
              <a:t>for i:=1 to n do</a:t>
            </a:r>
            <a:endParaRPr b="0" lang="es-ES" sz="1800" spc="-1" strike="noStrike">
              <a:solidFill>
                <a:srgbClr val="000000"/>
              </a:solidFill>
              <a:uFill>
                <a:solidFill>
                  <a:srgbClr val="ffffff"/>
                </a:solidFill>
              </a:uFill>
              <a:latin typeface="Arial"/>
            </a:endParaRPr>
          </a:p>
          <a:p>
            <a:pPr>
              <a:lnSpc>
                <a:spcPct val="100000"/>
              </a:lnSpc>
            </a:pPr>
            <a:r>
              <a:rPr b="0" i="1" lang="es-ES" sz="1200" spc="-1" strike="noStrike">
                <a:solidFill>
                  <a:srgbClr val="000000"/>
                </a:solidFill>
                <a:uFill>
                  <a:solidFill>
                    <a:srgbClr val="ffffff"/>
                  </a:solidFill>
                </a:uFill>
                <a:latin typeface="Arial"/>
                <a:ea typeface="Arial"/>
              </a:rPr>
              <a:t>almacenar el programa más corto</a:t>
            </a:r>
            <a:endParaRPr b="0" lang="es-ES" sz="1800" spc="-1" strike="noStrike">
              <a:solidFill>
                <a:srgbClr val="000000"/>
              </a:solidFill>
              <a:uFill>
                <a:solidFill>
                  <a:srgbClr val="ffffff"/>
                </a:solidFill>
              </a:uFill>
              <a:latin typeface="Arial"/>
            </a:endParaRPr>
          </a:p>
          <a:p>
            <a:pPr>
              <a:lnSpc>
                <a:spcPct val="100000"/>
              </a:lnSpc>
            </a:pPr>
            <a:r>
              <a:rPr b="1" i="1" lang="es-ES" sz="1200" spc="-1" strike="noStrike">
                <a:solidFill>
                  <a:srgbClr val="000000"/>
                </a:solidFill>
                <a:uFill>
                  <a:solidFill>
                    <a:srgbClr val="ffffff"/>
                  </a:solidFill>
                </a:uFill>
                <a:latin typeface="Arial"/>
                <a:ea typeface="Arial"/>
              </a:rPr>
              <a:t>almacenar(1)</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
        <p:nvSpPr>
          <p:cNvPr id="195" name="CustomShape 4"/>
          <p:cNvSpPr/>
          <p:nvPr/>
        </p:nvSpPr>
        <p:spPr>
          <a:xfrm>
            <a:off x="6809400" y="1058040"/>
            <a:ext cx="2013840" cy="1755360"/>
          </a:xfrm>
          <a:prstGeom prst="ellipse">
            <a:avLst/>
          </a:prstGeom>
          <a:noFill/>
          <a:ln w="9360">
            <a:solidFill>
              <a:srgbClr val="0000ff"/>
            </a:solidFill>
            <a:round/>
          </a:ln>
        </p:spPr>
        <p:style>
          <a:lnRef idx="0"/>
          <a:fillRef idx="0"/>
          <a:effectRef idx="0"/>
          <a:fontRef idx="minor"/>
        </p:style>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Minimizar el tiempo medio de acceso</a:t>
            </a:r>
            <a:endParaRPr b="0" lang="es-ES" sz="1800" spc="-1" strike="noStrike">
              <a:solidFill>
                <a:srgbClr val="000000"/>
              </a:solidFill>
              <a:uFill>
                <a:solidFill>
                  <a:srgbClr val="ffffff"/>
                </a:solidFill>
              </a:uFill>
              <a:latin typeface="Arial"/>
            </a:endParaRPr>
          </a:p>
        </p:txBody>
      </p:sp>
      <p:sp>
        <p:nvSpPr>
          <p:cNvPr id="197" name="CustomShape 2"/>
          <p:cNvSpPr/>
          <p:nvPr/>
        </p:nvSpPr>
        <p:spPr>
          <a:xfrm>
            <a:off x="388080" y="1451880"/>
            <a:ext cx="7664040" cy="1260000"/>
          </a:xfrm>
          <a:prstGeom prst="rect">
            <a:avLst/>
          </a:prstGeom>
          <a:noFill/>
          <a:ln>
            <a:noFill/>
          </a:ln>
        </p:spPr>
        <p:style>
          <a:lnRef idx="0"/>
          <a:fillRef idx="0"/>
          <a:effectRef idx="0"/>
          <a:fontRef idx="minor"/>
        </p:style>
        <p:txBody>
          <a:bodyPr lIns="90000" rIns="90000" tIns="91440" bIns="91440" anchor="ctr"/>
          <a:p>
            <a:pPr>
              <a:lnSpc>
                <a:spcPct val="100000"/>
              </a:lnSpc>
            </a:pPr>
            <a:r>
              <a:rPr b="1" lang="es-ES" sz="1600" spc="-1" strike="noStrike">
                <a:solidFill>
                  <a:srgbClr val="000000"/>
                </a:solidFill>
                <a:uFill>
                  <a:solidFill>
                    <a:srgbClr val="ffffff"/>
                  </a:solidFill>
                </a:uFill>
                <a:latin typeface="Arial"/>
                <a:ea typeface="Arial"/>
              </a:rPr>
              <a:t>2.-</a:t>
            </a:r>
            <a:r>
              <a:rPr b="0" lang="es-ES" sz="1200" spc="-1" strike="noStrike">
                <a:solidFill>
                  <a:srgbClr val="000000"/>
                </a:solidFill>
                <a:uFill>
                  <a:solidFill>
                    <a:srgbClr val="ffffff"/>
                  </a:solidFill>
                </a:uFill>
                <a:latin typeface="Arial"/>
                <a:ea typeface="Arial"/>
              </a:rPr>
              <a:t>Esta estrategia presenta el mismo problema que la anterior porque solo considera una "variable", que en este caso es la frecuencia. El error cometido en este caso es de misma magnitud que al usar la técnica anterior.</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
        <p:nvSpPr>
          <p:cNvPr id="198" name="CustomShape 3"/>
          <p:cNvSpPr/>
          <p:nvPr/>
        </p:nvSpPr>
        <p:spPr>
          <a:xfrm>
            <a:off x="2720160" y="2048400"/>
            <a:ext cx="2999160" cy="2999160"/>
          </a:xfrm>
          <a:prstGeom prst="rect">
            <a:avLst/>
          </a:prstGeom>
          <a:noFill/>
          <a:ln>
            <a:noFill/>
          </a:ln>
        </p:spPr>
        <p:style>
          <a:lnRef idx="0"/>
          <a:fillRef idx="0"/>
          <a:effectRef idx="0"/>
          <a:fontRef idx="minor"/>
        </p:style>
        <p:txBody>
          <a:bodyPr lIns="90000" rIns="90000" tIns="91440" bIns="91440" anchor="ctr"/>
          <a:p>
            <a:pPr>
              <a:lnSpc>
                <a:spcPct val="100000"/>
              </a:lnSpc>
            </a:pPr>
            <a:r>
              <a:rPr b="0" i="1" lang="es-ES" sz="1200" spc="-1" strike="noStrike">
                <a:solidFill>
                  <a:srgbClr val="000000"/>
                </a:solidFill>
                <a:uFill>
                  <a:solidFill>
                    <a:srgbClr val="ffffff"/>
                  </a:solidFill>
                </a:uFill>
                <a:latin typeface="Arial"/>
                <a:ea typeface="Arial"/>
              </a:rPr>
              <a:t>Partiendo de la cinta vacía…</a:t>
            </a:r>
            <a:endParaRPr b="0" lang="es-ES" sz="1800" spc="-1" strike="noStrike">
              <a:solidFill>
                <a:srgbClr val="000000"/>
              </a:solidFill>
              <a:uFill>
                <a:solidFill>
                  <a:srgbClr val="ffffff"/>
                </a:solidFill>
              </a:uFill>
              <a:latin typeface="Arial"/>
            </a:endParaRPr>
          </a:p>
          <a:p>
            <a:pPr>
              <a:lnSpc>
                <a:spcPct val="100000"/>
              </a:lnSpc>
            </a:pPr>
            <a:r>
              <a:rPr b="1" i="1" lang="es-ES" sz="1200" spc="-1" strike="noStrike">
                <a:solidFill>
                  <a:srgbClr val="000000"/>
                </a:solidFill>
                <a:uFill>
                  <a:solidFill>
                    <a:srgbClr val="ffffff"/>
                  </a:solidFill>
                </a:uFill>
                <a:latin typeface="Arial"/>
                <a:ea typeface="Arial"/>
              </a:rPr>
              <a:t>for i:=1 to n do</a:t>
            </a:r>
            <a:endParaRPr b="0" lang="es-ES" sz="1800" spc="-1" strike="noStrike">
              <a:solidFill>
                <a:srgbClr val="000000"/>
              </a:solidFill>
              <a:uFill>
                <a:solidFill>
                  <a:srgbClr val="ffffff"/>
                </a:solidFill>
              </a:uFill>
              <a:latin typeface="Arial"/>
            </a:endParaRPr>
          </a:p>
          <a:p>
            <a:pPr>
              <a:lnSpc>
                <a:spcPct val="100000"/>
              </a:lnSpc>
            </a:pPr>
            <a:r>
              <a:rPr b="0" i="1" lang="es-ES" sz="1200" spc="-1" strike="noStrike">
                <a:solidFill>
                  <a:srgbClr val="000000"/>
                </a:solidFill>
                <a:uFill>
                  <a:solidFill>
                    <a:srgbClr val="ffffff"/>
                  </a:solidFill>
                </a:uFill>
                <a:latin typeface="Arial"/>
                <a:ea typeface="Arial"/>
              </a:rPr>
              <a:t>almacenar el programa con menos frecuencia</a:t>
            </a:r>
            <a:endParaRPr b="0" lang="es-ES" sz="1800" spc="-1" strike="noStrike">
              <a:solidFill>
                <a:srgbClr val="000000"/>
              </a:solidFill>
              <a:uFill>
                <a:solidFill>
                  <a:srgbClr val="ffffff"/>
                </a:solidFill>
              </a:uFill>
              <a:latin typeface="Arial"/>
            </a:endParaRPr>
          </a:p>
          <a:p>
            <a:pPr>
              <a:lnSpc>
                <a:spcPct val="100000"/>
              </a:lnSpc>
            </a:pPr>
            <a:r>
              <a:rPr b="1" i="1" lang="es-ES" sz="1200" spc="-1" strike="noStrike">
                <a:solidFill>
                  <a:srgbClr val="000000"/>
                </a:solidFill>
                <a:uFill>
                  <a:solidFill>
                    <a:srgbClr val="ffffff"/>
                  </a:solidFill>
                </a:uFill>
                <a:latin typeface="Arial"/>
                <a:ea typeface="Arial"/>
              </a:rPr>
              <a:t>almacenar(2)</a:t>
            </a:r>
            <a:endParaRPr b="0" lang="es-ES" sz="1800" spc="-1" strike="noStrike">
              <a:solidFill>
                <a:srgbClr val="000000"/>
              </a:solidFill>
              <a:uFill>
                <a:solidFill>
                  <a:srgbClr val="ffffff"/>
                </a:solidFill>
              </a:uFill>
              <a:latin typeface="Arial"/>
            </a:endParaRPr>
          </a:p>
        </p:txBody>
      </p:sp>
      <p:sp>
        <p:nvSpPr>
          <p:cNvPr id="199" name="CustomShape 4"/>
          <p:cNvSpPr/>
          <p:nvPr/>
        </p:nvSpPr>
        <p:spPr>
          <a:xfrm>
            <a:off x="2532240" y="2287800"/>
            <a:ext cx="2689560" cy="2520360"/>
          </a:xfrm>
          <a:prstGeom prst="ellipse">
            <a:avLst/>
          </a:prstGeom>
          <a:noFill/>
          <a:ln w="9360">
            <a:solidFill>
              <a:srgbClr val="0000ff"/>
            </a:solidFill>
            <a:round/>
          </a:ln>
        </p:spPr>
        <p:style>
          <a:lnRef idx="0"/>
          <a:fillRef idx="0"/>
          <a:effectRef idx="0"/>
          <a:fontRef idx="minor"/>
        </p:style>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0"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Minimizar el tiempo medio de acceso</a:t>
            </a:r>
            <a:endParaRPr b="0" lang="es-ES" sz="1800" spc="-1" strike="noStrike">
              <a:solidFill>
                <a:srgbClr val="000000"/>
              </a:solidFill>
              <a:uFill>
                <a:solidFill>
                  <a:srgbClr val="ffffff"/>
                </a:solidFill>
              </a:uFill>
              <a:latin typeface="Arial"/>
            </a:endParaRPr>
          </a:p>
        </p:txBody>
      </p:sp>
      <p:sp>
        <p:nvSpPr>
          <p:cNvPr id="201" name="CustomShape 2"/>
          <p:cNvSpPr/>
          <p:nvPr/>
        </p:nvSpPr>
        <p:spPr>
          <a:xfrm>
            <a:off x="388080" y="1451880"/>
            <a:ext cx="7664040" cy="1260000"/>
          </a:xfrm>
          <a:prstGeom prst="rect">
            <a:avLst/>
          </a:prstGeom>
          <a:noFill/>
          <a:ln>
            <a:noFill/>
          </a:ln>
        </p:spPr>
        <p:style>
          <a:lnRef idx="0"/>
          <a:fillRef idx="0"/>
          <a:effectRef idx="0"/>
          <a:fontRef idx="minor"/>
        </p:style>
        <p:txBody>
          <a:bodyPr lIns="90000" rIns="90000" tIns="91440" bIns="91440" anchor="ctr"/>
          <a:p>
            <a:pPr>
              <a:lnSpc>
                <a:spcPct val="100000"/>
              </a:lnSpc>
            </a:pPr>
            <a:r>
              <a:rPr b="1" lang="es-ES" sz="1600" spc="-1" strike="noStrike">
                <a:solidFill>
                  <a:srgbClr val="000000"/>
                </a:solidFill>
                <a:uFill>
                  <a:solidFill>
                    <a:srgbClr val="ffffff"/>
                  </a:solidFill>
                </a:uFill>
                <a:latin typeface="Arial"/>
                <a:ea typeface="Arial"/>
              </a:rPr>
              <a:t>3.-</a:t>
            </a:r>
            <a:r>
              <a:rPr b="0" lang="es-ES" sz="1400" spc="-1" strike="noStrike">
                <a:solidFill>
                  <a:srgbClr val="000000"/>
                </a:solidFill>
                <a:uFill>
                  <a:solidFill>
                    <a:srgbClr val="ffffff"/>
                  </a:solidFill>
                </a:uFill>
                <a:latin typeface="Arial"/>
                <a:ea typeface="Arial"/>
              </a:rPr>
              <a:t>Para demostrar que este criterio es mejor que los anteriores calcularemos el costo de intercambio con los problemas adyacentes.</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Si expandimos el coste(de la fórmula que nos daban) nos queda lo siguiente: </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434343"/>
                </a:solidFill>
                <a:uFill>
                  <a:solidFill>
                    <a:srgbClr val="ffffff"/>
                  </a:solidFill>
                </a:uFill>
                <a:latin typeface="Arial"/>
                <a:ea typeface="Arial"/>
              </a:rPr>
              <a:t>	</a:t>
            </a:r>
            <a:r>
              <a:rPr b="0" lang="es-ES" sz="1400" spc="-1" strike="noStrike">
                <a:solidFill>
                  <a:srgbClr val="434343"/>
                </a:solidFill>
                <a:uFill>
                  <a:solidFill>
                    <a:srgbClr val="ffffff"/>
                  </a:solidFill>
                </a:uFill>
                <a:latin typeface="Arial"/>
                <a:ea typeface="Arial"/>
              </a:rPr>
              <a:t>	</a:t>
            </a:r>
            <a:r>
              <a:rPr b="0" lang="es-ES" sz="1400" spc="-1" strike="noStrike">
                <a:solidFill>
                  <a:srgbClr val="434343"/>
                </a:solidFill>
                <a:uFill>
                  <a:solidFill>
                    <a:srgbClr val="ffffff"/>
                  </a:solidFill>
                </a:uFill>
                <a:latin typeface="Arial"/>
                <a:ea typeface="Arial"/>
              </a:rPr>
              <a:t>	</a:t>
            </a:r>
            <a:r>
              <a:rPr b="0" lang="es-ES" sz="1400" spc="-1" strike="noStrike">
                <a:solidFill>
                  <a:srgbClr val="434343"/>
                </a:solidFill>
                <a:uFill>
                  <a:solidFill>
                    <a:srgbClr val="ffffff"/>
                  </a:solidFill>
                </a:uFill>
                <a:latin typeface="Arial"/>
                <a:ea typeface="Arial"/>
              </a:rPr>
              <a:t>	</a:t>
            </a:r>
            <a:r>
              <a:rPr b="0" lang="es-ES" sz="1400" spc="-1" strike="noStrike">
                <a:solidFill>
                  <a:srgbClr val="434343"/>
                </a:solidFill>
                <a:uFill>
                  <a:solidFill>
                    <a:srgbClr val="ffffff"/>
                  </a:solidFill>
                </a:uFill>
                <a:latin typeface="Arial"/>
                <a:ea typeface="Arial"/>
              </a:rPr>
              <a:t>	</a:t>
            </a:r>
            <a:endParaRPr b="0" lang="es-ES" sz="1800" spc="-1" strike="noStrike">
              <a:solidFill>
                <a:srgbClr val="000000"/>
              </a:solidFill>
              <a:uFill>
                <a:solidFill>
                  <a:srgbClr val="ffffff"/>
                </a:solidFill>
              </a:uFill>
              <a:latin typeface="Arial"/>
            </a:endParaRPr>
          </a:p>
        </p:txBody>
      </p:sp>
      <p:pic>
        <p:nvPicPr>
          <p:cNvPr id="202" name="Shape 204" descr=""/>
          <p:cNvPicPr/>
          <p:nvPr/>
        </p:nvPicPr>
        <p:blipFill>
          <a:blip r:embed="rId1"/>
          <a:stretch/>
        </p:blipFill>
        <p:spPr>
          <a:xfrm>
            <a:off x="387720" y="2325960"/>
            <a:ext cx="7457400" cy="894600"/>
          </a:xfrm>
          <a:prstGeom prst="rect">
            <a:avLst/>
          </a:prstGeom>
          <a:ln>
            <a:noFill/>
          </a:ln>
        </p:spPr>
      </p:pic>
      <p:sp>
        <p:nvSpPr>
          <p:cNvPr id="203" name="CustomShape 3"/>
          <p:cNvSpPr/>
          <p:nvPr/>
        </p:nvSpPr>
        <p:spPr>
          <a:xfrm>
            <a:off x="2228400" y="3106440"/>
            <a:ext cx="1631160" cy="505800"/>
          </a:xfrm>
          <a:prstGeom prst="bracePair">
            <a:avLst>
              <a:gd name="adj" fmla="val 8333"/>
            </a:avLst>
          </a:prstGeom>
          <a:noFill/>
          <a:ln w="9360">
            <a:solidFill>
              <a:schemeClr val="dk2"/>
            </a:solidFill>
            <a:round/>
          </a:ln>
        </p:spPr>
        <p:style>
          <a:lnRef idx="0"/>
          <a:fillRef idx="0"/>
          <a:effectRef idx="0"/>
          <a:fontRef idx="minor"/>
        </p:style>
      </p:sp>
      <p:sp>
        <p:nvSpPr>
          <p:cNvPr id="204" name="CustomShape 4"/>
          <p:cNvSpPr/>
          <p:nvPr/>
        </p:nvSpPr>
        <p:spPr>
          <a:xfrm>
            <a:off x="2335320" y="3106440"/>
            <a:ext cx="1203480" cy="370800"/>
          </a:xfrm>
          <a:prstGeom prst="rect">
            <a:avLst/>
          </a:prstGeom>
          <a:noFill/>
          <a:ln>
            <a:noFill/>
          </a:ln>
        </p:spPr>
        <p:style>
          <a:lnRef idx="0"/>
          <a:fillRef idx="0"/>
          <a:effectRef idx="0"/>
          <a:fontRef idx="minor"/>
        </p:style>
        <p:txBody>
          <a:bodyPr lIns="90000" rIns="90000" tIns="91440" bIns="91440"/>
          <a:p>
            <a:pPr>
              <a:lnSpc>
                <a:spcPct val="100000"/>
              </a:lnSpc>
            </a:pPr>
            <a:r>
              <a:rPr b="0" lang="es-ES" sz="2400" spc="-1" strike="noStrike">
                <a:solidFill>
                  <a:srgbClr val="000000"/>
                </a:solidFill>
                <a:uFill>
                  <a:solidFill>
                    <a:srgbClr val="ffffff"/>
                  </a:solidFill>
                </a:uFill>
                <a:latin typeface="Arial"/>
                <a:ea typeface="Arial"/>
              </a:rPr>
              <a:t>P</a:t>
            </a:r>
            <a:r>
              <a:rPr b="0" lang="es-ES" sz="1100" spc="-1" strike="noStrike">
                <a:solidFill>
                  <a:srgbClr val="000000"/>
                </a:solidFill>
                <a:uFill>
                  <a:solidFill>
                    <a:srgbClr val="ffffff"/>
                  </a:solidFill>
                </a:uFill>
                <a:latin typeface="Arial"/>
                <a:ea typeface="Arial"/>
              </a:rPr>
              <a:t>i</a:t>
            </a:r>
            <a:endParaRPr b="0" lang="es-ES" sz="1800" spc="-1" strike="noStrike">
              <a:solidFill>
                <a:srgbClr val="000000"/>
              </a:solidFill>
              <a:uFill>
                <a:solidFill>
                  <a:srgbClr val="ffffff"/>
                </a:solidFill>
              </a:uFill>
              <a:latin typeface="Arial"/>
            </a:endParaRPr>
          </a:p>
        </p:txBody>
      </p:sp>
      <p:sp>
        <p:nvSpPr>
          <p:cNvPr id="205" name="CustomShape 5"/>
          <p:cNvSpPr/>
          <p:nvPr/>
        </p:nvSpPr>
        <p:spPr>
          <a:xfrm>
            <a:off x="4352760" y="3106440"/>
            <a:ext cx="1631160" cy="505800"/>
          </a:xfrm>
          <a:prstGeom prst="bracePair">
            <a:avLst>
              <a:gd name="adj" fmla="val 8333"/>
            </a:avLst>
          </a:prstGeom>
          <a:noFill/>
          <a:ln w="9360">
            <a:solidFill>
              <a:schemeClr val="dk2"/>
            </a:solidFill>
            <a:round/>
          </a:ln>
        </p:spPr>
        <p:style>
          <a:lnRef idx="0"/>
          <a:fillRef idx="0"/>
          <a:effectRef idx="0"/>
          <a:fontRef idx="minor"/>
        </p:style>
      </p:sp>
      <p:sp>
        <p:nvSpPr>
          <p:cNvPr id="206" name="CustomShape 6"/>
          <p:cNvSpPr/>
          <p:nvPr/>
        </p:nvSpPr>
        <p:spPr>
          <a:xfrm>
            <a:off x="4711320" y="3038760"/>
            <a:ext cx="914040" cy="505800"/>
          </a:xfrm>
          <a:prstGeom prst="rect">
            <a:avLst/>
          </a:prstGeom>
          <a:noFill/>
          <a:ln>
            <a:noFill/>
          </a:ln>
        </p:spPr>
        <p:style>
          <a:lnRef idx="0"/>
          <a:fillRef idx="0"/>
          <a:effectRef idx="0"/>
          <a:fontRef idx="minor"/>
        </p:style>
        <p:txBody>
          <a:bodyPr lIns="90000" rIns="90000" tIns="91440" bIns="91440"/>
          <a:p>
            <a:pPr>
              <a:lnSpc>
                <a:spcPct val="100000"/>
              </a:lnSpc>
            </a:pPr>
            <a:r>
              <a:rPr b="0" lang="es-ES" sz="2400" spc="-1" strike="noStrike">
                <a:solidFill>
                  <a:srgbClr val="000000"/>
                </a:solidFill>
                <a:uFill>
                  <a:solidFill>
                    <a:srgbClr val="ffffff"/>
                  </a:solidFill>
                </a:uFill>
                <a:latin typeface="Arial"/>
                <a:ea typeface="Arial"/>
              </a:rPr>
              <a:t>  </a:t>
            </a:r>
            <a:r>
              <a:rPr b="0" lang="es-ES" sz="2400" spc="-1" strike="noStrike">
                <a:solidFill>
                  <a:srgbClr val="000000"/>
                </a:solidFill>
                <a:uFill>
                  <a:solidFill>
                    <a:srgbClr val="ffffff"/>
                  </a:solidFill>
                </a:uFill>
                <a:latin typeface="Arial"/>
                <a:ea typeface="Arial"/>
              </a:rPr>
              <a:t>P</a:t>
            </a:r>
            <a:r>
              <a:rPr b="0" lang="es-ES" sz="1100" spc="-1" strike="noStrike">
                <a:solidFill>
                  <a:srgbClr val="000000"/>
                </a:solidFill>
                <a:uFill>
                  <a:solidFill>
                    <a:srgbClr val="ffffff"/>
                  </a:solidFill>
                </a:uFill>
                <a:latin typeface="Arial"/>
                <a:ea typeface="Arial"/>
              </a:rPr>
              <a:t>i+1</a:t>
            </a:r>
            <a:endParaRPr b="0" lang="es-ES" sz="1800" spc="-1" strike="noStrike">
              <a:solidFill>
                <a:srgbClr val="000000"/>
              </a:solidFill>
              <a:uFill>
                <a:solidFill>
                  <a:srgbClr val="ffffff"/>
                </a:solidFill>
              </a:uFill>
              <a:latin typeface="Arial"/>
            </a:endParaRPr>
          </a:p>
        </p:txBody>
      </p:sp>
      <p:sp>
        <p:nvSpPr>
          <p:cNvPr id="207" name="CustomShape 7"/>
          <p:cNvSpPr/>
          <p:nvPr/>
        </p:nvSpPr>
        <p:spPr>
          <a:xfrm>
            <a:off x="59400" y="3106440"/>
            <a:ext cx="1983240" cy="1038960"/>
          </a:xfrm>
          <a:prstGeom prst="rect">
            <a:avLst/>
          </a:prstGeom>
          <a:noFill/>
          <a:ln>
            <a:noFill/>
          </a:ln>
        </p:spPr>
        <p:style>
          <a:lnRef idx="0"/>
          <a:fillRef idx="0"/>
          <a:effectRef idx="0"/>
          <a:fontRef idx="minor"/>
        </p:style>
        <p:txBody>
          <a:bodyPr lIns="90000" rIns="90000" tIns="91440" bIns="91440"/>
          <a:p>
            <a:pPr>
              <a:lnSpc>
                <a:spcPct val="100000"/>
              </a:lnSpc>
            </a:pPr>
            <a:r>
              <a:rPr b="0" lang="es-ES" sz="1400" spc="-1" strike="noStrike">
                <a:solidFill>
                  <a:srgbClr val="000000"/>
                </a:solidFill>
                <a:uFill>
                  <a:solidFill>
                    <a:srgbClr val="ffffff"/>
                  </a:solidFill>
                </a:uFill>
                <a:latin typeface="Arial"/>
                <a:ea typeface="Arial"/>
              </a:rPr>
              <a:t>Aplicamos el criterio intercambiando el programa Pi y Pi+1y queda lo siguiente:</a:t>
            </a:r>
            <a:endParaRPr b="0" lang="es-ES" sz="1800" spc="-1" strike="noStrike">
              <a:solidFill>
                <a:srgbClr val="000000"/>
              </a:solidFill>
              <a:uFill>
                <a:solidFill>
                  <a:srgbClr val="ffffff"/>
                </a:solidFill>
              </a:uFill>
              <a:latin typeface="Arial"/>
            </a:endParaRPr>
          </a:p>
        </p:txBody>
      </p:sp>
      <p:pic>
        <p:nvPicPr>
          <p:cNvPr id="208" name="Shape 210" descr=""/>
          <p:cNvPicPr/>
          <p:nvPr/>
        </p:nvPicPr>
        <p:blipFill>
          <a:blip r:embed="rId2"/>
          <a:stretch/>
        </p:blipFill>
        <p:spPr>
          <a:xfrm>
            <a:off x="453960" y="4191480"/>
            <a:ext cx="7657560" cy="589680"/>
          </a:xfrm>
          <a:prstGeom prst="rect">
            <a:avLst/>
          </a:prstGeom>
          <a:ln>
            <a:noFill/>
          </a:ln>
        </p:spPr>
      </p:pic>
      <p:sp>
        <p:nvSpPr>
          <p:cNvPr id="209" name="CustomShape 8"/>
          <p:cNvSpPr/>
          <p:nvPr/>
        </p:nvSpPr>
        <p:spPr>
          <a:xfrm>
            <a:off x="3349800" y="3634920"/>
            <a:ext cx="2042640" cy="53388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210" name="CustomShape 9"/>
          <p:cNvSpPr/>
          <p:nvPr/>
        </p:nvSpPr>
        <p:spPr>
          <a:xfrm flipH="1">
            <a:off x="3859920" y="3545280"/>
            <a:ext cx="1307160" cy="69480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211" name="CustomShape 10"/>
          <p:cNvSpPr/>
          <p:nvPr/>
        </p:nvSpPr>
        <p:spPr>
          <a:xfrm>
            <a:off x="2827080" y="4644720"/>
            <a:ext cx="367560" cy="360"/>
          </a:xfrm>
          <a:custGeom>
            <a:avLst/>
            <a:gdLst/>
            <a:ahLst/>
            <a:rect l="l" t="t" r="r" b="b"/>
            <a:pathLst>
              <a:path w="21600" h="21600">
                <a:moveTo>
                  <a:pt x="0" y="0"/>
                </a:moveTo>
                <a:lnTo>
                  <a:pt x="21600" y="21600"/>
                </a:lnTo>
              </a:path>
            </a:pathLst>
          </a:custGeom>
          <a:noFill/>
          <a:ln w="28440">
            <a:solidFill>
              <a:schemeClr val="dk2"/>
            </a:solidFill>
            <a:round/>
          </a:ln>
        </p:spPr>
        <p:style>
          <a:lnRef idx="0"/>
          <a:fillRef idx="0"/>
          <a:effectRef idx="0"/>
          <a:fontRef idx="minor"/>
        </p:style>
      </p:sp>
      <p:sp>
        <p:nvSpPr>
          <p:cNvPr id="212" name="CustomShape 11"/>
          <p:cNvSpPr/>
          <p:nvPr/>
        </p:nvSpPr>
        <p:spPr>
          <a:xfrm>
            <a:off x="4692240" y="4644720"/>
            <a:ext cx="236880" cy="360"/>
          </a:xfrm>
          <a:custGeom>
            <a:avLst/>
            <a:gdLst/>
            <a:ahLst/>
            <a:rect l="l" t="t" r="r" b="b"/>
            <a:pathLst>
              <a:path w="21600" h="21600">
                <a:moveTo>
                  <a:pt x="0" y="0"/>
                </a:moveTo>
                <a:lnTo>
                  <a:pt x="21600" y="21600"/>
                </a:lnTo>
              </a:path>
            </a:pathLst>
          </a:custGeom>
          <a:noFill/>
          <a:ln w="28440">
            <a:solidFill>
              <a:schemeClr val="dk2"/>
            </a:solidFill>
            <a:round/>
          </a:ln>
        </p:spPr>
        <p:style>
          <a:lnRef idx="0"/>
          <a:fillRef idx="0"/>
          <a:effectRef idx="0"/>
          <a:fontRef idx="minor"/>
        </p:style>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CustomShape 1"/>
          <p:cNvSpPr/>
          <p:nvPr/>
        </p:nvSpPr>
        <p:spPr>
          <a:xfrm>
            <a:off x="388080" y="43416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Minimizar el tiempo medio de acceso</a:t>
            </a:r>
            <a:endParaRPr b="0" lang="es-ES" sz="1800" spc="-1" strike="noStrike">
              <a:solidFill>
                <a:srgbClr val="000000"/>
              </a:solidFill>
              <a:uFill>
                <a:solidFill>
                  <a:srgbClr val="ffffff"/>
                </a:solidFill>
              </a:uFill>
              <a:latin typeface="Arial"/>
            </a:endParaRPr>
          </a:p>
        </p:txBody>
      </p:sp>
      <p:sp>
        <p:nvSpPr>
          <p:cNvPr id="214" name="CustomShape 2"/>
          <p:cNvSpPr/>
          <p:nvPr/>
        </p:nvSpPr>
        <p:spPr>
          <a:xfrm>
            <a:off x="213840" y="1482480"/>
            <a:ext cx="8207640" cy="3477240"/>
          </a:xfrm>
          <a:prstGeom prst="rect">
            <a:avLst/>
          </a:prstGeom>
          <a:noFill/>
          <a:ln>
            <a:noFill/>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Finalmente restamos las dos sumatorias anteriores para conocer el costo de intercambio:</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1" lang="es-ES" sz="1400" spc="-1" strike="noStrike">
                <a:solidFill>
                  <a:srgbClr val="000000"/>
                </a:solidFill>
                <a:uFill>
                  <a:solidFill>
                    <a:srgbClr val="ffffff"/>
                  </a:solidFill>
                </a:uFill>
                <a:latin typeface="Arial"/>
                <a:ea typeface="Arial"/>
              </a:rPr>
              <a:t>CI</a:t>
            </a:r>
            <a:r>
              <a:rPr b="0" lang="es-ES" sz="1400" spc="-1" strike="noStrike">
                <a:solidFill>
                  <a:srgbClr val="000000"/>
                </a:solidFill>
                <a:uFill>
                  <a:solidFill>
                    <a:srgbClr val="ffffff"/>
                  </a:solidFill>
                </a:uFill>
                <a:latin typeface="Arial"/>
                <a:ea typeface="Arial"/>
              </a:rPr>
              <a:t>=Coste original – Swap = π</a:t>
            </a:r>
            <a:r>
              <a:rPr b="0" lang="es-ES" sz="1000" spc="-1" strike="noStrike">
                <a:solidFill>
                  <a:srgbClr val="000000"/>
                </a:solidFill>
                <a:uFill>
                  <a:solidFill>
                    <a:srgbClr val="ffffff"/>
                  </a:solidFill>
                </a:uFill>
                <a:latin typeface="Arial"/>
                <a:ea typeface="Arial"/>
              </a:rPr>
              <a:t>i</a:t>
            </a:r>
            <a:r>
              <a:rPr b="0" lang="es-ES" sz="1400" spc="-1" strike="noStrike">
                <a:solidFill>
                  <a:srgbClr val="000000"/>
                </a:solidFill>
                <a:uFill>
                  <a:solidFill>
                    <a:srgbClr val="ffffff"/>
                  </a:solidFill>
                </a:uFill>
                <a:latin typeface="Arial"/>
                <a:ea typeface="Arial"/>
              </a:rPr>
              <a:t> s</a:t>
            </a:r>
            <a:r>
              <a:rPr b="0" lang="es-ES" sz="1000" spc="-1" strike="noStrike">
                <a:solidFill>
                  <a:srgbClr val="000000"/>
                </a:solidFill>
                <a:uFill>
                  <a:solidFill>
                    <a:srgbClr val="ffffff"/>
                  </a:solidFill>
                </a:uFill>
                <a:latin typeface="Arial"/>
                <a:ea typeface="Arial"/>
              </a:rPr>
              <a:t>i+1</a:t>
            </a:r>
            <a:r>
              <a:rPr b="0" lang="es-ES" sz="1400" spc="-1" strike="noStrike">
                <a:solidFill>
                  <a:srgbClr val="000000"/>
                </a:solidFill>
                <a:uFill>
                  <a:solidFill>
                    <a:srgbClr val="ffffff"/>
                  </a:solidFill>
                </a:uFill>
                <a:latin typeface="Arial"/>
                <a:ea typeface="Arial"/>
              </a:rPr>
              <a:t> − π</a:t>
            </a:r>
            <a:r>
              <a:rPr b="0" lang="es-ES" sz="1000" spc="-1" strike="noStrike">
                <a:solidFill>
                  <a:srgbClr val="000000"/>
                </a:solidFill>
                <a:uFill>
                  <a:solidFill>
                    <a:srgbClr val="ffffff"/>
                  </a:solidFill>
                </a:uFill>
                <a:latin typeface="Arial"/>
                <a:ea typeface="Arial"/>
              </a:rPr>
              <a:t>i+1</a:t>
            </a:r>
            <a:r>
              <a:rPr b="0" lang="es-ES" sz="1400" spc="-1" strike="noStrike">
                <a:solidFill>
                  <a:srgbClr val="000000"/>
                </a:solidFill>
                <a:uFill>
                  <a:solidFill>
                    <a:srgbClr val="ffffff"/>
                  </a:solidFill>
                </a:uFill>
                <a:latin typeface="Arial"/>
                <a:ea typeface="Arial"/>
              </a:rPr>
              <a:t> s</a:t>
            </a:r>
            <a:r>
              <a:rPr b="0" lang="es-ES" sz="1000" spc="-1" strike="noStrike">
                <a:solidFill>
                  <a:srgbClr val="000000"/>
                </a:solidFill>
                <a:uFill>
                  <a:solidFill>
                    <a:srgbClr val="ffffff"/>
                  </a:solidFill>
                </a:uFill>
                <a:latin typeface="Arial"/>
                <a:ea typeface="Arial"/>
              </a:rPr>
              <a:t>i =</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Sea A una premutación de programas siguiendo el criterio 3.</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Tomamos alguna permutación óptima B . Lo que queremos probar es que A y B tienen el mismo costo.</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Como B es óptima,A y B están ordenados . Por lo tanto, la única diferencia que se puede plantear es que A y B sean iguales.</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Entonces, es posible pasar de A a B sin aumentar coste, lo que queríamos demostrar.</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pic>
        <p:nvPicPr>
          <p:cNvPr id="215" name="Shape 221" descr=""/>
          <p:cNvPicPr/>
          <p:nvPr/>
        </p:nvPicPr>
        <p:blipFill>
          <a:blip r:embed="rId1"/>
          <a:stretch/>
        </p:blipFill>
        <p:spPr>
          <a:xfrm>
            <a:off x="3803760" y="1802520"/>
            <a:ext cx="885240" cy="523080"/>
          </a:xfrm>
          <a:prstGeom prst="rect">
            <a:avLst/>
          </a:prstGeom>
          <a:ln>
            <a:noFill/>
          </a:ln>
        </p:spPr>
      </p:pic>
      <p:pic>
        <p:nvPicPr>
          <p:cNvPr id="216" name="Shape 222" descr=""/>
          <p:cNvPicPr/>
          <p:nvPr/>
        </p:nvPicPr>
        <p:blipFill>
          <a:blip r:embed="rId2"/>
          <a:stretch/>
        </p:blipFill>
        <p:spPr>
          <a:xfrm>
            <a:off x="6258960" y="2132640"/>
            <a:ext cx="1998000" cy="551880"/>
          </a:xfrm>
          <a:prstGeom prst="rect">
            <a:avLst/>
          </a:prstGeom>
          <a:ln w="9360">
            <a:solidFill>
              <a:srgbClr val="0000ff"/>
            </a:solidFill>
            <a:round/>
          </a:ln>
        </p:spPr>
      </p:pic>
      <p:pic>
        <p:nvPicPr>
          <p:cNvPr id="217" name="Shape 223" descr=""/>
          <p:cNvPicPr/>
          <p:nvPr/>
        </p:nvPicPr>
        <p:blipFill>
          <a:blip r:embed="rId3"/>
          <a:stretch/>
        </p:blipFill>
        <p:spPr>
          <a:xfrm>
            <a:off x="506520" y="3625920"/>
            <a:ext cx="951840" cy="551880"/>
          </a:xfrm>
          <a:prstGeom prst="rect">
            <a:avLst/>
          </a:prstGeom>
          <a:ln>
            <a:noFill/>
          </a:ln>
        </p:spPr>
      </p:pic>
      <p:sp>
        <p:nvSpPr>
          <p:cNvPr id="218" name="CustomShape 3"/>
          <p:cNvSpPr/>
          <p:nvPr/>
        </p:nvSpPr>
        <p:spPr>
          <a:xfrm flipH="1" rot="10800000">
            <a:off x="7385400" y="2484720"/>
            <a:ext cx="1126800" cy="3744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000000"/>
                </a:solidFill>
                <a:uFill>
                  <a:solidFill>
                    <a:srgbClr val="ffffff"/>
                  </a:solidFill>
                </a:uFill>
                <a:latin typeface="Roboto Slab"/>
                <a:ea typeface="Roboto Slab"/>
              </a:rPr>
              <a:t>BIBLIOGRAFÍA</a:t>
            </a:r>
            <a:endParaRPr b="0" lang="es-ES" sz="1800" spc="-1" strike="noStrike">
              <a:solidFill>
                <a:srgbClr val="000000"/>
              </a:solidFill>
              <a:uFill>
                <a:solidFill>
                  <a:srgbClr val="ffffff"/>
                </a:solidFill>
              </a:uFill>
              <a:latin typeface="Arial"/>
            </a:endParaRPr>
          </a:p>
        </p:txBody>
      </p:sp>
      <p:sp>
        <p:nvSpPr>
          <p:cNvPr id="220" name="CustomShape 2"/>
          <p:cNvSpPr/>
          <p:nvPr/>
        </p:nvSpPr>
        <p:spPr>
          <a:xfrm>
            <a:off x="388080" y="1489680"/>
            <a:ext cx="8367480" cy="3078360"/>
          </a:xfrm>
          <a:prstGeom prst="rect">
            <a:avLst/>
          </a:prstGeom>
          <a:noFill/>
          <a:ln>
            <a:noFill/>
          </a:ln>
        </p:spPr>
        <p:style>
          <a:lnRef idx="0"/>
          <a:fillRef idx="0"/>
          <a:effectRef idx="0"/>
          <a:fontRef idx="minor"/>
        </p:style>
        <p:txBody>
          <a:bodyPr lIns="90000" rIns="90000" tIns="91440" bIns="91440"/>
          <a:p>
            <a:pPr>
              <a:lnSpc>
                <a:spcPct val="100000"/>
              </a:lnSpc>
            </a:pP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endParaRPr b="0" lang="es-ES" sz="1800" spc="-1" strike="noStrike">
              <a:solidFill>
                <a:srgbClr val="000000"/>
              </a:solidFill>
              <a:uFill>
                <a:solidFill>
                  <a:srgbClr val="ffffff"/>
                </a:solidFill>
              </a:uFill>
              <a:latin typeface="Arial"/>
            </a:endParaRPr>
          </a:p>
          <a:p>
            <a:pPr marL="457200" indent="-227880">
              <a:lnSpc>
                <a:spcPct val="100000"/>
              </a:lnSpc>
            </a:pPr>
            <a:r>
              <a:rPr b="1" lang="es-ES" sz="1800" spc="-1" strike="noStrike">
                <a:solidFill>
                  <a:srgbClr val="000000"/>
                </a:solidFill>
                <a:uFill>
                  <a:solidFill>
                    <a:srgbClr val="ffffff"/>
                  </a:solidFill>
                </a:uFill>
                <a:latin typeface="Arial"/>
                <a:ea typeface="Arial"/>
              </a:rPr>
              <a:t>Fundamentos de algoritmia – G. Brassard, P. Bratley</a:t>
            </a:r>
            <a:r>
              <a:rPr b="0" lang="es-ES" sz="1800" spc="-1" strike="noStrike">
                <a:solidFill>
                  <a:srgbClr val="000000"/>
                </a:solidFill>
                <a:uFill>
                  <a:solidFill>
                    <a:srgbClr val="ffffff"/>
                  </a:solidFill>
                </a:uFill>
                <a:latin typeface="Arial"/>
                <a:ea typeface="Arial"/>
              </a:rPr>
              <a:t> (6.6 Planificación)</a:t>
            </a:r>
            <a:endParaRPr b="0" lang="es-ES" sz="1800" spc="-1" strike="noStrike">
              <a:solidFill>
                <a:srgbClr val="000000"/>
              </a:solidFill>
              <a:uFill>
                <a:solidFill>
                  <a:srgbClr val="ffffff"/>
                </a:solidFill>
              </a:uFill>
              <a:latin typeface="Arial"/>
            </a:endParaRPr>
          </a:p>
          <a:p>
            <a:pPr marL="457200" indent="-227880">
              <a:lnSpc>
                <a:spcPct val="100000"/>
              </a:lnSpc>
            </a:pPr>
            <a:r>
              <a:rPr b="0" lang="es-ES" sz="1800" spc="-1" strike="noStrike">
                <a:solidFill>
                  <a:srgbClr val="000000"/>
                </a:solidFill>
                <a:uFill>
                  <a:solidFill>
                    <a:srgbClr val="ffffff"/>
                  </a:solidFill>
                </a:uFill>
                <a:latin typeface="Arial"/>
                <a:ea typeface="Arial"/>
              </a:rPr>
              <a:t>	</a:t>
            </a:r>
            <a:r>
              <a:rPr b="0" lang="es-ES" sz="1800" spc="-1" strike="noStrike">
                <a:solidFill>
                  <a:srgbClr val="a64d79"/>
                </a:solidFill>
                <a:uFill>
                  <a:solidFill>
                    <a:srgbClr val="ffffff"/>
                  </a:solidFill>
                </a:uFill>
                <a:latin typeface="Arial"/>
                <a:ea typeface="Arial"/>
              </a:rPr>
              <a:t>Ref: FABB6.</a:t>
            </a:r>
            <a:endParaRPr b="0" lang="es-ES" sz="1800" spc="-1" strike="noStrike">
              <a:solidFill>
                <a:srgbClr val="000000"/>
              </a:solidFill>
              <a:uFill>
                <a:solidFill>
                  <a:srgbClr val="ffffff"/>
                </a:solidFill>
              </a:uFill>
              <a:latin typeface="Arial"/>
            </a:endParaRPr>
          </a:p>
          <a:p>
            <a:pPr marL="457200" indent="-227880">
              <a:lnSpc>
                <a:spcPct val="100000"/>
              </a:lnSpc>
            </a:pPr>
            <a:endParaRPr b="0" lang="es-ES" sz="1800" spc="-1" strike="noStrike">
              <a:solidFill>
                <a:srgbClr val="000000"/>
              </a:solidFill>
              <a:uFill>
                <a:solidFill>
                  <a:srgbClr val="ffffff"/>
                </a:solidFill>
              </a:uFill>
              <a:latin typeface="Arial"/>
            </a:endParaRPr>
          </a:p>
          <a:p>
            <a:pPr marL="457200" indent="-227880">
              <a:lnSpc>
                <a:spcPct val="100000"/>
              </a:lnSpc>
            </a:pPr>
            <a:r>
              <a:rPr b="1" lang="es-ES" sz="1800" spc="-1" strike="noStrike">
                <a:solidFill>
                  <a:srgbClr val="000000"/>
                </a:solidFill>
                <a:uFill>
                  <a:solidFill>
                    <a:srgbClr val="ffffff"/>
                  </a:solidFill>
                </a:uFill>
                <a:latin typeface="Arial"/>
                <a:ea typeface="Arial"/>
              </a:rPr>
              <a:t>Fundamentals of Computer Algorithms - Ellis Horowitz, Sartaj Sahni (Problemas con cintas)</a:t>
            </a:r>
            <a:endParaRPr b="0" lang="es-ES" sz="1800" spc="-1" strike="noStrike">
              <a:solidFill>
                <a:srgbClr val="000000"/>
              </a:solidFill>
              <a:uFill>
                <a:solidFill>
                  <a:srgbClr val="ffffff"/>
                </a:solidFill>
              </a:uFill>
              <a:latin typeface="Arial"/>
            </a:endParaRPr>
          </a:p>
          <a:p>
            <a:pPr marL="457200" indent="-227880">
              <a:lnSpc>
                <a:spcPct val="100000"/>
              </a:lnSpc>
            </a:pPr>
            <a:r>
              <a:rPr b="1" lang="es-ES" sz="1800" spc="-1" strike="noStrike">
                <a:solidFill>
                  <a:srgbClr val="000000"/>
                </a:solidFill>
                <a:uFill>
                  <a:solidFill>
                    <a:srgbClr val="ffffff"/>
                  </a:solidFill>
                </a:uFill>
                <a:latin typeface="Arial"/>
                <a:ea typeface="Arial"/>
              </a:rPr>
              <a:t>	</a:t>
            </a:r>
            <a:r>
              <a:rPr b="0" lang="es-ES" sz="1800" spc="-1" strike="noStrike">
                <a:solidFill>
                  <a:srgbClr val="a64d79"/>
                </a:solidFill>
                <a:uFill>
                  <a:solidFill>
                    <a:srgbClr val="ffffff"/>
                  </a:solidFill>
                </a:uFill>
                <a:latin typeface="Arial"/>
                <a:ea typeface="Arial"/>
              </a:rPr>
              <a:t>Ref: FCAES.</a:t>
            </a:r>
            <a:endParaRPr b="0" lang="es-ES" sz="1800" spc="-1" strike="noStrike">
              <a:solidFill>
                <a:srgbClr val="000000"/>
              </a:solidFill>
              <a:uFill>
                <a:solidFill>
                  <a:srgbClr val="ffffff"/>
                </a:solidFill>
              </a:uFill>
              <a:latin typeface="Arial"/>
            </a:endParaRPr>
          </a:p>
          <a:p>
            <a:pPr marL="457200" indent="-227880">
              <a:lnSpc>
                <a:spcPct val="100000"/>
              </a:lnSpc>
            </a:pPr>
            <a:endParaRPr b="0" lang="es-ES" sz="1800" spc="-1" strike="noStrike">
              <a:solidFill>
                <a:srgbClr val="000000"/>
              </a:solidFill>
              <a:uFill>
                <a:solidFill>
                  <a:srgbClr val="ffffff"/>
                </a:solidFill>
              </a:uFill>
              <a:latin typeface="Arial"/>
            </a:endParaRPr>
          </a:p>
          <a:p>
            <a:pPr marL="457200" indent="-227880">
              <a:lnSpc>
                <a:spcPct val="100000"/>
              </a:lnSpc>
            </a:pPr>
            <a:endParaRPr b="0" lang="es-ES"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1"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Reparaciones</a:t>
            </a:r>
            <a:endParaRPr b="0" lang="es-ES" sz="1800" spc="-1" strike="noStrike">
              <a:solidFill>
                <a:srgbClr val="000000"/>
              </a:solidFill>
              <a:uFill>
                <a:solidFill>
                  <a:srgbClr val="ffffff"/>
                </a:solidFill>
              </a:uFill>
              <a:latin typeface="Arial"/>
            </a:endParaRPr>
          </a:p>
        </p:txBody>
      </p:sp>
      <p:sp>
        <p:nvSpPr>
          <p:cNvPr id="222" name="CustomShape 2"/>
          <p:cNvSpPr/>
          <p:nvPr/>
        </p:nvSpPr>
        <p:spPr>
          <a:xfrm>
            <a:off x="573840" y="1508040"/>
            <a:ext cx="7224840" cy="3150720"/>
          </a:xfrm>
          <a:prstGeom prst="rect">
            <a:avLst/>
          </a:prstGeom>
          <a:noFill/>
          <a:ln>
            <a:noFill/>
          </a:ln>
        </p:spPr>
        <p:style>
          <a:lnRef idx="0"/>
          <a:fillRef idx="0"/>
          <a:effectRef idx="0"/>
          <a:fontRef idx="minor"/>
        </p:style>
        <p:txBody>
          <a:bodyPr lIns="90000" rIns="90000" tIns="91440" bIns="91440"/>
          <a:p>
            <a:pPr>
              <a:lnSpc>
                <a:spcPct val="100000"/>
              </a:lnSpc>
            </a:pPr>
            <a:r>
              <a:rPr b="0" lang="es-ES" sz="1400" spc="-1" strike="noStrike">
                <a:solidFill>
                  <a:srgbClr val="000000"/>
                </a:solidFill>
                <a:uFill>
                  <a:solidFill>
                    <a:srgbClr val="ffffff"/>
                  </a:solidFill>
                </a:uFill>
                <a:latin typeface="Arial"/>
                <a:ea typeface="Arial"/>
              </a:rPr>
              <a:t>Un electricista necesita hacer ‘n’ reparaciones urgentes, y sabe de antemano el tiempo que le va a llevar cada una de ellas: en la tarea i-ésima tardará t ‘i’ minutos.</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Como en su empresa le pagan dependiendo de la satisfacción del cliente y esta es inversamente proporcional al tiempo que tardan en atenderles, necesita decidir el orden en el que atenderá los avisos para minimizar el tiempo medio de atención</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de los clientes (desde el inicio hasta que termine la reparación) </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 </a:t>
            </a:r>
            <a:r>
              <a:rPr b="0" lang="es-ES" sz="1400" spc="-1" strike="noStrike">
                <a:solidFill>
                  <a:srgbClr val="000000"/>
                </a:solidFill>
                <a:uFill>
                  <a:solidFill>
                    <a:srgbClr val="ffffff"/>
                  </a:solidFill>
                </a:uFill>
                <a:latin typeface="Arial"/>
                <a:ea typeface="Arial"/>
              </a:rPr>
              <a:t>Diseñar un algoritmo greedy para resolver esta tarea. Demostrar</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que el algoritmo obtiene la solución óptima.</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 </a:t>
            </a:r>
            <a:r>
              <a:rPr b="0" lang="es-ES" sz="1400" spc="-1" strike="noStrike">
                <a:solidFill>
                  <a:srgbClr val="000000"/>
                </a:solidFill>
                <a:uFill>
                  <a:solidFill>
                    <a:srgbClr val="ffffff"/>
                  </a:solidFill>
                </a:uFill>
                <a:latin typeface="Arial"/>
                <a:ea typeface="Arial"/>
              </a:rPr>
              <a:t>Modificar el algoritmo anterior para el caso de una empresa en</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la que se disponga de los servicios de más de un electricista.</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3"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Reparaciones</a:t>
            </a:r>
            <a:endParaRPr b="0" lang="es-ES" sz="1800" spc="-1" strike="noStrike">
              <a:solidFill>
                <a:srgbClr val="000000"/>
              </a:solidFill>
              <a:uFill>
                <a:solidFill>
                  <a:srgbClr val="ffffff"/>
                </a:solidFill>
              </a:uFill>
              <a:latin typeface="Arial"/>
            </a:endParaRPr>
          </a:p>
        </p:txBody>
      </p:sp>
      <p:sp>
        <p:nvSpPr>
          <p:cNvPr id="224" name="CustomShape 2"/>
          <p:cNvSpPr/>
          <p:nvPr/>
        </p:nvSpPr>
        <p:spPr>
          <a:xfrm>
            <a:off x="388080" y="1489680"/>
            <a:ext cx="8367480" cy="3078360"/>
          </a:xfrm>
          <a:prstGeom prst="rect">
            <a:avLst/>
          </a:prstGeom>
          <a:noFill/>
          <a:ln>
            <a:noFill/>
          </a:ln>
        </p:spPr>
        <p:style>
          <a:lnRef idx="0"/>
          <a:fillRef idx="0"/>
          <a:effectRef idx="0"/>
          <a:fontRef idx="minor"/>
        </p:style>
        <p:txBody>
          <a:bodyPr lIns="90000" rIns="90000" tIns="91440" bIns="91440"/>
          <a:p>
            <a:pPr>
              <a:lnSpc>
                <a:spcPct val="100000"/>
              </a:lnSpc>
            </a:pPr>
            <a:r>
              <a:rPr b="0" lang="es-ES" sz="1500" spc="-1" strike="noStrike">
                <a:solidFill>
                  <a:srgbClr val="000000"/>
                </a:solidFill>
                <a:uFill>
                  <a:solidFill>
                    <a:srgbClr val="ffffff"/>
                  </a:solidFill>
                </a:uFill>
                <a:latin typeface="Arial"/>
                <a:ea typeface="Arial"/>
              </a:rPr>
              <a:t>Para el primer algoritmo simplemente tenemos un vector ordenador con el tiempo que se tarda en hacer cada reparación de cada cliente:</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Roboto"/>
                <a:ea typeface="Roboto"/>
              </a:rPr>
              <a:t>suma de tiempo total : 50 minutos</a:t>
            </a:r>
            <a:endParaRPr b="0" lang="es-ES" sz="1800" spc="-1" strike="noStrike">
              <a:solidFill>
                <a:srgbClr val="000000"/>
              </a:solidFill>
              <a:uFill>
                <a:solidFill>
                  <a:srgbClr val="ffffff"/>
                </a:solidFill>
              </a:uFill>
              <a:latin typeface="Arial"/>
            </a:endParaRPr>
          </a:p>
        </p:txBody>
      </p:sp>
      <p:graphicFrame>
        <p:nvGraphicFramePr>
          <p:cNvPr id="225" name="Table 3"/>
          <p:cNvGraphicFramePr/>
          <p:nvPr/>
        </p:nvGraphicFramePr>
        <p:xfrm>
          <a:off x="952560" y="2381400"/>
          <a:ext cx="7238160" cy="381960"/>
        </p:xfrm>
        <a:graphic>
          <a:graphicData uri="http://schemas.openxmlformats.org/drawingml/2006/table">
            <a:tbl>
              <a:tblPr/>
              <a:tblGrid>
                <a:gridCol w="723600"/>
                <a:gridCol w="723600"/>
                <a:gridCol w="723600"/>
                <a:gridCol w="723600"/>
                <a:gridCol w="723600"/>
                <a:gridCol w="723600"/>
                <a:gridCol w="723600"/>
                <a:gridCol w="723600"/>
                <a:gridCol w="723600"/>
                <a:gridCol w="726120"/>
              </a:tblGrid>
              <a:tr h="381960">
                <a:tc>
                  <a:txBody>
                    <a:bodyPr lIns="91080" rIns="91080"/>
                    <a:p>
                      <a:pPr>
                        <a:lnSpc>
                          <a:spcPct val="100000"/>
                        </a:lnSpc>
                      </a:pPr>
                      <a:r>
                        <a:rPr b="0" lang="es-ES" sz="1400" spc="-1" strike="noStrike">
                          <a:solidFill>
                            <a:srgbClr val="000000"/>
                          </a:solidFill>
                          <a:uFill>
                            <a:solidFill>
                              <a:srgbClr val="ffffff"/>
                            </a:solidFill>
                          </a:uFill>
                          <a:latin typeface="Arial"/>
                          <a:ea typeface="Arial"/>
                        </a:rPr>
                        <a:t>1</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1</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2</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3</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7</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10</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Contenedores en un barco</a:t>
            </a:r>
            <a:endParaRPr b="0" lang="es-ES" sz="1800" spc="-1" strike="noStrike">
              <a:solidFill>
                <a:srgbClr val="000000"/>
              </a:solidFill>
              <a:uFill>
                <a:solidFill>
                  <a:srgbClr val="ffffff"/>
                </a:solidFill>
              </a:uFill>
              <a:latin typeface="Arial"/>
            </a:endParaRPr>
          </a:p>
        </p:txBody>
      </p:sp>
      <p:sp>
        <p:nvSpPr>
          <p:cNvPr id="121" name="CustomShape 2"/>
          <p:cNvSpPr/>
          <p:nvPr/>
        </p:nvSpPr>
        <p:spPr>
          <a:xfrm>
            <a:off x="388080" y="1489680"/>
            <a:ext cx="8367480" cy="3078360"/>
          </a:xfrm>
          <a:prstGeom prst="rect">
            <a:avLst/>
          </a:prstGeom>
          <a:noFill/>
          <a:ln>
            <a:noFill/>
          </a:ln>
        </p:spPr>
        <p:style>
          <a:lnRef idx="0"/>
          <a:fillRef idx="0"/>
          <a:effectRef idx="0"/>
          <a:fontRef idx="minor"/>
        </p:style>
        <p:txBody>
          <a:bodyPr lIns="90000" rIns="90000" tIns="91440" bIns="91440"/>
          <a:p>
            <a:pPr>
              <a:lnSpc>
                <a:spcPct val="100000"/>
              </a:lnSpc>
            </a:pPr>
            <a:r>
              <a:rPr b="1" lang="es-ES" sz="1400" spc="-1" strike="noStrike">
                <a:solidFill>
                  <a:srgbClr val="000000"/>
                </a:solidFill>
                <a:uFill>
                  <a:solidFill>
                    <a:srgbClr val="ffffff"/>
                  </a:solidFill>
                </a:uFill>
                <a:latin typeface="Roboto"/>
                <a:ea typeface="Roboto"/>
              </a:rPr>
              <a:t>Buque</a:t>
            </a: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capacidad de carga = K </a:t>
            </a:r>
            <a:endParaRPr b="0" lang="es-ES" sz="1800" spc="-1" strike="noStrike">
              <a:solidFill>
                <a:srgbClr val="000000"/>
              </a:solidFill>
              <a:uFill>
                <a:solidFill>
                  <a:srgbClr val="ffffff"/>
                </a:solidFill>
              </a:uFill>
              <a:latin typeface="Arial"/>
            </a:endParaRPr>
          </a:p>
          <a:p>
            <a:pPr>
              <a:lnSpc>
                <a:spcPct val="100000"/>
              </a:lnSpc>
            </a:pPr>
            <a:r>
              <a:rPr b="1" lang="es-ES" sz="1400" spc="-1" strike="noStrike">
                <a:solidFill>
                  <a:srgbClr val="000000"/>
                </a:solidFill>
                <a:uFill>
                  <a:solidFill>
                    <a:srgbClr val="ffffff"/>
                  </a:solidFill>
                </a:uFill>
                <a:latin typeface="Roboto"/>
                <a:ea typeface="Roboto"/>
              </a:rPr>
              <a:t>Contenedores</a:t>
            </a:r>
            <a:r>
              <a:rPr b="0" lang="es-ES" sz="1400" spc="-1" strike="noStrike">
                <a:solidFill>
                  <a:srgbClr val="000000"/>
                </a:solidFill>
                <a:uFill>
                  <a:solidFill>
                    <a:srgbClr val="ffffff"/>
                  </a:solidFill>
                </a:uFill>
                <a:latin typeface="Roboto"/>
                <a:ea typeface="Roboto"/>
              </a:rPr>
              <a:t> (</a:t>
            </a:r>
            <a:r>
              <a:rPr b="0" lang="es-ES" sz="1200" spc="-1" strike="noStrike">
                <a:solidFill>
                  <a:srgbClr val="000000"/>
                </a:solidFill>
                <a:uFill>
                  <a:solidFill>
                    <a:srgbClr val="ffffff"/>
                  </a:solidFill>
                </a:uFill>
                <a:latin typeface="Arial"/>
                <a:ea typeface="Arial"/>
              </a:rPr>
              <a:t>c</a:t>
            </a:r>
            <a:r>
              <a:rPr b="0" lang="es-ES" sz="2000" spc="-1" strike="noStrike" baseline="-25000">
                <a:solidFill>
                  <a:srgbClr val="000000"/>
                </a:solidFill>
                <a:uFill>
                  <a:solidFill>
                    <a:srgbClr val="ffffff"/>
                  </a:solidFill>
                </a:uFill>
                <a:latin typeface="Arial"/>
                <a:ea typeface="Arial"/>
              </a:rPr>
              <a:t>1</a:t>
            </a:r>
            <a:r>
              <a:rPr b="0" lang="es-ES" sz="1400" spc="-1" strike="noStrike">
                <a:solidFill>
                  <a:srgbClr val="000000"/>
                </a:solidFill>
                <a:uFill>
                  <a:solidFill>
                    <a:srgbClr val="ffffff"/>
                  </a:solidFill>
                </a:uFill>
                <a:latin typeface="Roboto"/>
                <a:ea typeface="Roboto"/>
              </a:rPr>
              <a:t>, </a:t>
            </a:r>
            <a:r>
              <a:rPr b="0" lang="es-ES" sz="1200" spc="-1" strike="noStrike">
                <a:solidFill>
                  <a:srgbClr val="000000"/>
                </a:solidFill>
                <a:uFill>
                  <a:solidFill>
                    <a:srgbClr val="ffffff"/>
                  </a:solidFill>
                </a:uFill>
                <a:latin typeface="Arial"/>
                <a:ea typeface="Arial"/>
              </a:rPr>
              <a:t>c</a:t>
            </a:r>
            <a:r>
              <a:rPr b="0" lang="es-ES" sz="2000" spc="-1" strike="noStrike" baseline="-25000">
                <a:solidFill>
                  <a:srgbClr val="000000"/>
                </a:solidFill>
                <a:uFill>
                  <a:solidFill>
                    <a:srgbClr val="ffffff"/>
                  </a:solidFill>
                </a:uFill>
                <a:latin typeface="Arial"/>
                <a:ea typeface="Arial"/>
              </a:rPr>
              <a:t>2</a:t>
            </a:r>
            <a:r>
              <a:rPr b="0" lang="es-ES" sz="1400" spc="-1" strike="noStrike">
                <a:solidFill>
                  <a:srgbClr val="000000"/>
                </a:solidFill>
                <a:uFill>
                  <a:solidFill>
                    <a:srgbClr val="ffffff"/>
                  </a:solidFill>
                </a:uFill>
                <a:latin typeface="Roboto"/>
                <a:ea typeface="Roboto"/>
              </a:rPr>
              <a:t>, . . . ,</a:t>
            </a:r>
            <a:r>
              <a:rPr b="0" lang="es-ES" sz="1200" spc="-1" strike="noStrike">
                <a:solidFill>
                  <a:srgbClr val="000000"/>
                </a:solidFill>
                <a:uFill>
                  <a:solidFill>
                    <a:srgbClr val="ffffff"/>
                  </a:solidFill>
                </a:uFill>
                <a:latin typeface="Arial"/>
                <a:ea typeface="Arial"/>
              </a:rPr>
              <a:t>c</a:t>
            </a:r>
            <a:r>
              <a:rPr b="0" lang="es-ES" sz="2000" spc="-1" strike="noStrike" baseline="-25000">
                <a:solidFill>
                  <a:srgbClr val="000000"/>
                </a:solidFill>
                <a:uFill>
                  <a:solidFill>
                    <a:srgbClr val="ffffff"/>
                  </a:solidFill>
                </a:uFill>
                <a:latin typeface="Arial"/>
                <a:ea typeface="Arial"/>
              </a:rPr>
              <a:t>n</a:t>
            </a: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 </a:t>
            </a:r>
            <a:r>
              <a:rPr b="1" lang="es-ES" sz="1400" spc="-1" strike="noStrike">
                <a:solidFill>
                  <a:srgbClr val="000000"/>
                </a:solidFill>
                <a:uFill>
                  <a:solidFill>
                    <a:srgbClr val="ffffff"/>
                  </a:solidFill>
                </a:uFill>
                <a:latin typeface="Roboto"/>
                <a:ea typeface="Roboto"/>
              </a:rPr>
              <a:t>pesos</a:t>
            </a:r>
            <a:r>
              <a:rPr b="0" lang="es-ES" sz="1400" spc="-1" strike="noStrike">
                <a:solidFill>
                  <a:srgbClr val="000000"/>
                </a:solidFill>
                <a:uFill>
                  <a:solidFill>
                    <a:srgbClr val="ffffff"/>
                  </a:solidFill>
                </a:uFill>
                <a:latin typeface="Roboto"/>
                <a:ea typeface="Roboto"/>
              </a:rPr>
              <a:t> respectivos (</a:t>
            </a:r>
            <a:r>
              <a:rPr b="0" lang="es-ES" sz="1200" spc="-1" strike="noStrike">
                <a:solidFill>
                  <a:srgbClr val="000000"/>
                </a:solidFill>
                <a:uFill>
                  <a:solidFill>
                    <a:srgbClr val="ffffff"/>
                  </a:solidFill>
                </a:uFill>
                <a:latin typeface="Arial"/>
                <a:ea typeface="Arial"/>
              </a:rPr>
              <a:t>p</a:t>
            </a:r>
            <a:r>
              <a:rPr b="0" lang="es-ES" sz="2000" spc="-1" strike="noStrike" baseline="-25000">
                <a:solidFill>
                  <a:srgbClr val="000000"/>
                </a:solidFill>
                <a:uFill>
                  <a:solidFill>
                    <a:srgbClr val="ffffff"/>
                  </a:solidFill>
                </a:uFill>
                <a:latin typeface="Arial"/>
                <a:ea typeface="Arial"/>
              </a:rPr>
              <a:t>1</a:t>
            </a:r>
            <a:r>
              <a:rPr b="0" lang="es-ES" sz="1400" spc="-1" strike="noStrike">
                <a:solidFill>
                  <a:srgbClr val="000000"/>
                </a:solidFill>
                <a:uFill>
                  <a:solidFill>
                    <a:srgbClr val="ffffff"/>
                  </a:solidFill>
                </a:uFill>
                <a:latin typeface="Roboto"/>
                <a:ea typeface="Roboto"/>
              </a:rPr>
              <a:t>, </a:t>
            </a:r>
            <a:r>
              <a:rPr b="0" lang="es-ES" sz="1200" spc="-1" strike="noStrike">
                <a:solidFill>
                  <a:srgbClr val="000000"/>
                </a:solidFill>
                <a:uFill>
                  <a:solidFill>
                    <a:srgbClr val="ffffff"/>
                  </a:solidFill>
                </a:uFill>
                <a:latin typeface="Arial"/>
                <a:ea typeface="Arial"/>
              </a:rPr>
              <a:t>p</a:t>
            </a:r>
            <a:r>
              <a:rPr b="0" lang="es-ES" sz="2000" spc="-1" strike="noStrike" baseline="-25000">
                <a:solidFill>
                  <a:srgbClr val="000000"/>
                </a:solidFill>
                <a:uFill>
                  <a:solidFill>
                    <a:srgbClr val="ffffff"/>
                  </a:solidFill>
                </a:uFill>
                <a:latin typeface="Arial"/>
                <a:ea typeface="Arial"/>
              </a:rPr>
              <a:t>2</a:t>
            </a:r>
            <a:r>
              <a:rPr b="0" lang="es-ES" sz="1400" spc="-1" strike="noStrike">
                <a:solidFill>
                  <a:srgbClr val="000000"/>
                </a:solidFill>
                <a:uFill>
                  <a:solidFill>
                    <a:srgbClr val="ffffff"/>
                  </a:solidFill>
                </a:uFill>
                <a:latin typeface="Roboto"/>
                <a:ea typeface="Roboto"/>
              </a:rPr>
              <a:t>, . . . ,</a:t>
            </a:r>
            <a:r>
              <a:rPr b="0" lang="es-ES" sz="1200" spc="-1" strike="noStrike">
                <a:solidFill>
                  <a:srgbClr val="000000"/>
                </a:solidFill>
                <a:uFill>
                  <a:solidFill>
                    <a:srgbClr val="ffffff"/>
                  </a:solidFill>
                </a:uFill>
                <a:latin typeface="Arial"/>
                <a:ea typeface="Arial"/>
              </a:rPr>
              <a:t>p</a:t>
            </a:r>
            <a:r>
              <a:rPr b="0" lang="es-ES" sz="2000" spc="-1" strike="noStrike" baseline="-25000">
                <a:solidFill>
                  <a:srgbClr val="000000"/>
                </a:solidFill>
                <a:uFill>
                  <a:solidFill>
                    <a:srgbClr val="ffffff"/>
                  </a:solidFill>
                </a:uFill>
                <a:latin typeface="Arial"/>
                <a:ea typeface="Arial"/>
              </a:rPr>
              <a:t>n</a:t>
            </a:r>
            <a:r>
              <a:rPr b="0" lang="es-ES" sz="1400" spc="-1" strike="noStrike">
                <a:solidFill>
                  <a:srgbClr val="000000"/>
                </a:solidFill>
                <a:uFill>
                  <a:solidFill>
                    <a:srgbClr val="ffffff"/>
                  </a:solidFill>
                </a:uFill>
                <a:latin typeface="Roboto"/>
                <a:ea typeface="Roboto"/>
              </a:rPr>
              <a:t> )</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Teniendo en cuenta que                </a:t>
            </a:r>
            <a:r>
              <a:rPr b="0" lang="es-ES" sz="1100" spc="-1" strike="noStrike">
                <a:solidFill>
                  <a:srgbClr val="000000"/>
                </a:solidFill>
                <a:uFill>
                  <a:solidFill>
                    <a:srgbClr val="ffffff"/>
                  </a:solidFill>
                </a:uFill>
                <a:latin typeface="Arial"/>
                <a:ea typeface="Arial"/>
              </a:rPr>
              <a:t>∑</a:t>
            </a:r>
            <a:r>
              <a:rPr b="0" lang="es-ES" sz="2000" spc="-1" strike="noStrike" baseline="30000">
                <a:solidFill>
                  <a:srgbClr val="000000"/>
                </a:solidFill>
                <a:uFill>
                  <a:solidFill>
                    <a:srgbClr val="ffffff"/>
                  </a:solidFill>
                </a:uFill>
                <a:latin typeface="Times New Roman"/>
                <a:ea typeface="Times New Roman"/>
              </a:rPr>
              <a:t>n</a:t>
            </a:r>
            <a:r>
              <a:rPr b="0" lang="es-ES" sz="2000" spc="-1" strike="noStrike" baseline="-25000">
                <a:solidFill>
                  <a:srgbClr val="000000"/>
                </a:solidFill>
                <a:uFill>
                  <a:solidFill>
                    <a:srgbClr val="ffffff"/>
                  </a:solidFill>
                </a:uFill>
                <a:latin typeface="Times New Roman"/>
                <a:ea typeface="Times New Roman"/>
              </a:rPr>
              <a:t>i=0  </a:t>
            </a:r>
            <a:r>
              <a:rPr b="0" lang="es-ES" sz="2000" spc="-1" strike="noStrike" baseline="-25000">
                <a:solidFill>
                  <a:srgbClr val="000000"/>
                </a:solidFill>
                <a:uFill>
                  <a:solidFill>
                    <a:srgbClr val="ffffff"/>
                  </a:solidFill>
                </a:uFill>
                <a:latin typeface="Arial"/>
                <a:ea typeface="Arial"/>
              </a:rPr>
              <a:t> </a:t>
            </a:r>
            <a:r>
              <a:rPr b="0" lang="es-ES" sz="1200" spc="-1" strike="noStrike">
                <a:solidFill>
                  <a:srgbClr val="000000"/>
                </a:solidFill>
                <a:uFill>
                  <a:solidFill>
                    <a:srgbClr val="ffffff"/>
                  </a:solidFill>
                </a:uFill>
                <a:latin typeface="Arial"/>
                <a:ea typeface="Arial"/>
              </a:rPr>
              <a:t>p</a:t>
            </a:r>
            <a:r>
              <a:rPr b="0" lang="es-ES" sz="2000" spc="-1" strike="noStrike" baseline="-25000">
                <a:solidFill>
                  <a:srgbClr val="000000"/>
                </a:solidFill>
                <a:uFill>
                  <a:solidFill>
                    <a:srgbClr val="ffffff"/>
                  </a:solidFill>
                </a:uFill>
                <a:latin typeface="Arial"/>
                <a:ea typeface="Arial"/>
              </a:rPr>
              <a:t>i  </a:t>
            </a:r>
            <a:r>
              <a:rPr b="0" lang="es-ES" sz="1400" spc="-1" strike="noStrike">
                <a:solidFill>
                  <a:srgbClr val="000000"/>
                </a:solidFill>
                <a:uFill>
                  <a:solidFill>
                    <a:srgbClr val="ffffff"/>
                  </a:solidFill>
                </a:uFill>
                <a:latin typeface="Roboto"/>
                <a:ea typeface="Roboto"/>
              </a:rPr>
              <a:t>≥</a:t>
            </a:r>
            <a:r>
              <a:rPr b="0" lang="es-ES" sz="1100" spc="-1" strike="noStrike">
                <a:solidFill>
                  <a:srgbClr val="000000"/>
                </a:solidFill>
                <a:uFill>
                  <a:solidFill>
                    <a:srgbClr val="ffffff"/>
                  </a:solidFill>
                </a:uFill>
                <a:latin typeface="Arial"/>
                <a:ea typeface="Arial"/>
              </a:rPr>
              <a:t>   K</a:t>
            </a:r>
            <a:r>
              <a:rPr b="0" lang="es-ES" sz="2000" spc="-1" strike="noStrike" baseline="-25000">
                <a:solidFill>
                  <a:srgbClr val="000000"/>
                </a:solidFill>
                <a:uFill>
                  <a:solidFill>
                    <a:srgbClr val="ffffff"/>
                  </a:solidFill>
                </a:uFill>
                <a:latin typeface="Arial"/>
                <a:ea typeface="Arial"/>
              </a:rPr>
              <a:t>	</a:t>
            </a:r>
            <a:r>
              <a:rPr b="0" lang="es-ES" sz="2000" spc="-1" strike="noStrike" baseline="-25000">
                <a:solidFill>
                  <a:srgbClr val="000000"/>
                </a:solidFill>
                <a:uFill>
                  <a:solidFill>
                    <a:srgbClr val="ffffff"/>
                  </a:solidFill>
                </a:uFill>
                <a:latin typeface="Arial"/>
                <a:ea typeface="Arial"/>
              </a:rPr>
              <a:t> </a:t>
            </a:r>
            <a:endParaRPr b="0" lang="es-ES" sz="1800" spc="-1" strike="noStrike">
              <a:solidFill>
                <a:srgbClr val="000000"/>
              </a:solidFill>
              <a:uFill>
                <a:solidFill>
                  <a:srgbClr val="ffffff"/>
                </a:solidFill>
              </a:uFill>
              <a:latin typeface="Arial"/>
            </a:endParaRPr>
          </a:p>
          <a:p>
            <a:pPr marL="457200">
              <a:lnSpc>
                <a:spcPct val="100000"/>
              </a:lnSpc>
            </a:pP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Algoritmo para </a:t>
            </a:r>
            <a:r>
              <a:rPr b="1" lang="es-ES" sz="1400" spc="-1" strike="noStrike">
                <a:solidFill>
                  <a:srgbClr val="000000"/>
                </a:solidFill>
                <a:uFill>
                  <a:solidFill>
                    <a:srgbClr val="ffffff"/>
                  </a:solidFill>
                </a:uFill>
                <a:latin typeface="Roboto"/>
                <a:ea typeface="Roboto"/>
              </a:rPr>
              <a:t>maximizar el número de contenedores</a:t>
            </a:r>
            <a:r>
              <a:rPr b="0" lang="es-ES" sz="1400" spc="-1" strike="noStrike">
                <a:solidFill>
                  <a:srgbClr val="000000"/>
                </a:solidFill>
                <a:uFill>
                  <a:solidFill>
                    <a:srgbClr val="ffffff"/>
                  </a:solidFill>
                </a:uFill>
                <a:latin typeface="Roboto"/>
                <a:ea typeface="Roboto"/>
              </a:rPr>
              <a:t> cargados. </a:t>
            </a:r>
            <a:endParaRPr b="0" lang="es-ES" sz="1800" spc="-1" strike="noStrike">
              <a:solidFill>
                <a:srgbClr val="000000"/>
              </a:solidFill>
              <a:uFill>
                <a:solidFill>
                  <a:srgbClr val="ffffff"/>
                </a:solidFill>
              </a:uFill>
              <a:latin typeface="Arial"/>
            </a:endParaRPr>
          </a:p>
          <a:p>
            <a:pPr marL="457200" indent="457200">
              <a:lnSpc>
                <a:spcPct val="100000"/>
              </a:lnSpc>
            </a:pP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Diseñar un algoritmo que intente </a:t>
            </a:r>
            <a:r>
              <a:rPr b="1" lang="es-ES" sz="1400" spc="-1" strike="noStrike">
                <a:solidFill>
                  <a:srgbClr val="000000"/>
                </a:solidFill>
                <a:uFill>
                  <a:solidFill>
                    <a:srgbClr val="ffffff"/>
                  </a:solidFill>
                </a:uFill>
                <a:latin typeface="Roboto"/>
                <a:ea typeface="Roboto"/>
              </a:rPr>
              <a:t>maximizar el peso</a:t>
            </a:r>
            <a:r>
              <a:rPr b="0" lang="es-ES" sz="1400" spc="-1" strike="noStrike">
                <a:solidFill>
                  <a:srgbClr val="000000"/>
                </a:solidFill>
                <a:uFill>
                  <a:solidFill>
                    <a:srgbClr val="ffffff"/>
                  </a:solidFill>
                </a:uFill>
                <a:latin typeface="Roboto"/>
                <a:ea typeface="Roboto"/>
              </a:rPr>
              <a:t> cargado.</a:t>
            </a:r>
            <a:endParaRPr b="0" lang="es-ES" sz="1800" spc="-1" strike="noStrike">
              <a:solidFill>
                <a:srgbClr val="000000"/>
              </a:solidFill>
              <a:uFill>
                <a:solidFill>
                  <a:srgbClr val="ffffff"/>
                </a:solidFill>
              </a:uFill>
              <a:latin typeface="Arial"/>
            </a:endParaRPr>
          </a:p>
          <a:p>
            <a:pPr marL="457200" indent="457200">
              <a:lnSpc>
                <a:spcPct val="100000"/>
              </a:lnSpc>
            </a:pPr>
            <a:r>
              <a:rPr b="0" lang="es-ES" sz="1400" spc="-1" strike="noStrike">
                <a:solidFill>
                  <a:srgbClr val="000000"/>
                </a:solidFill>
                <a:uFill>
                  <a:solidFill>
                    <a:srgbClr val="ffffff"/>
                  </a:solidFill>
                </a:uFill>
                <a:latin typeface="Roboto"/>
                <a:ea typeface="Roboto"/>
              </a:rPr>
              <a:t>–</a:t>
            </a:r>
            <a:r>
              <a:rPr b="0" lang="es-ES" sz="1400" spc="-1" strike="noStrike">
                <a:solidFill>
                  <a:srgbClr val="000000"/>
                </a:solidFill>
                <a:uFill>
                  <a:solidFill>
                    <a:srgbClr val="ffffff"/>
                  </a:solidFill>
                </a:uFill>
                <a:latin typeface="Roboto"/>
                <a:ea typeface="Roboto"/>
              </a:rPr>
              <a:t>¿Soluciones óptimas?</a:t>
            </a:r>
            <a:endParaRPr b="0" lang="es-ES" sz="1800" spc="-1" strike="noStrike">
              <a:solidFill>
                <a:srgbClr val="000000"/>
              </a:solidFill>
              <a:uFill>
                <a:solidFill>
                  <a:srgbClr val="ffffff"/>
                </a:solidFill>
              </a:uFill>
              <a:latin typeface="Arial"/>
            </a:endParaRPr>
          </a:p>
          <a:p>
            <a:pPr marL="457200" indent="457200">
              <a:lnSpc>
                <a:spcPct val="100000"/>
              </a:lnSpc>
            </a:pPr>
            <a:endParaRPr b="0" lang="es-ES" sz="1800" spc="-1" strike="noStrike">
              <a:solidFill>
                <a:srgbClr val="000000"/>
              </a:solidFill>
              <a:uFill>
                <a:solidFill>
                  <a:srgbClr val="ffffff"/>
                </a:solidFill>
              </a:uFill>
              <a:latin typeface="Arial"/>
            </a:endParaRPr>
          </a:p>
        </p:txBody>
      </p:sp>
      <p:sp>
        <p:nvSpPr>
          <p:cNvPr id="122" name="CustomShape 3"/>
          <p:cNvSpPr/>
          <p:nvPr/>
        </p:nvSpPr>
        <p:spPr>
          <a:xfrm>
            <a:off x="2844360" y="2216160"/>
            <a:ext cx="793440" cy="12960"/>
          </a:xfrm>
          <a:custGeom>
            <a:avLst/>
            <a:gdLst/>
            <a:ahLst/>
            <a:rect l="l" t="t" r="r" b="b"/>
            <a:pathLst>
              <a:path w="21600" h="21600">
                <a:moveTo>
                  <a:pt x="0" y="0"/>
                </a:moveTo>
                <a:lnTo>
                  <a:pt x="21600" y="21600"/>
                </a:lnTo>
              </a:path>
            </a:pathLst>
          </a:custGeom>
          <a:noFill/>
          <a:ln w="19080">
            <a:solidFill>
              <a:schemeClr val="dk2"/>
            </a:solidFill>
            <a:round/>
            <a:tailEnd len="lg" type="triangle" w="lg"/>
          </a:ln>
        </p:spPr>
        <p:style>
          <a:lnRef idx="0"/>
          <a:fillRef idx="0"/>
          <a:effectRef idx="0"/>
          <a:fontRef idx="minor"/>
        </p:style>
      </p:sp>
      <p:sp>
        <p:nvSpPr>
          <p:cNvPr id="123" name="CustomShape 4"/>
          <p:cNvSpPr/>
          <p:nvPr/>
        </p:nvSpPr>
        <p:spPr>
          <a:xfrm flipH="1" rot="10800000">
            <a:off x="1937520" y="1728000"/>
            <a:ext cx="785880" cy="360"/>
          </a:xfrm>
          <a:custGeom>
            <a:avLst/>
            <a:gdLst/>
            <a:ahLst/>
            <a:rect l="l" t="t" r="r" b="b"/>
            <a:pathLst>
              <a:path w="21600" h="21600">
                <a:moveTo>
                  <a:pt x="0" y="0"/>
                </a:moveTo>
                <a:lnTo>
                  <a:pt x="21600" y="21600"/>
                </a:lnTo>
              </a:path>
            </a:pathLst>
          </a:custGeom>
          <a:noFill/>
          <a:ln w="19080">
            <a:solidFill>
              <a:schemeClr val="dk2"/>
            </a:solidFill>
            <a:round/>
            <a:tailEnd len="lg" type="triangle" w="lg"/>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6"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Reparaciones</a:t>
            </a:r>
            <a:endParaRPr b="0" lang="es-ES" sz="1800" spc="-1" strike="noStrike">
              <a:solidFill>
                <a:srgbClr val="000000"/>
              </a:solidFill>
              <a:uFill>
                <a:solidFill>
                  <a:srgbClr val="ffffff"/>
                </a:solidFill>
              </a:uFill>
              <a:latin typeface="Arial"/>
            </a:endParaRPr>
          </a:p>
        </p:txBody>
      </p:sp>
      <p:sp>
        <p:nvSpPr>
          <p:cNvPr id="227" name="CustomShape 2"/>
          <p:cNvSpPr/>
          <p:nvPr/>
        </p:nvSpPr>
        <p:spPr>
          <a:xfrm>
            <a:off x="388080" y="1224000"/>
            <a:ext cx="8367480" cy="3213000"/>
          </a:xfrm>
          <a:prstGeom prst="rect">
            <a:avLst/>
          </a:prstGeom>
          <a:noFill/>
          <a:ln>
            <a:noFill/>
          </a:ln>
        </p:spPr>
        <p:style>
          <a:lnRef idx="0"/>
          <a:fillRef idx="0"/>
          <a:effectRef idx="0"/>
          <a:fontRef idx="minor"/>
        </p:style>
        <p:txBody>
          <a:bodyPr lIns="90000" rIns="90000" tIns="91440" bIns="91440"/>
          <a:p>
            <a:pPr>
              <a:lnSpc>
                <a:spcPct val="100000"/>
              </a:lnSpc>
            </a:pPr>
            <a:r>
              <a:rPr b="0" lang="es-ES" sz="1200" spc="-1" strike="noStrike">
                <a:solidFill>
                  <a:srgbClr val="000000"/>
                </a:solidFill>
                <a:uFill>
                  <a:solidFill>
                    <a:srgbClr val="ffffff"/>
                  </a:solidFill>
                </a:uFill>
                <a:latin typeface="Roboto"/>
                <a:ea typeface="Roboto"/>
              </a:rPr>
              <a:t>y vamos realizando tareas en orden creciente y eliminandolas del vector:</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Tiempo consumido: 1 minuto le restan 49 minutos minutos por consumir</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Tiempo consumido: 2 minutos le restan 48 minutos por consumir.</a:t>
            </a: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Procedemos de esta manera hasta haber consumido todos los minutos y que no tenga nada por consumir, es decir, ya habría realizado todas sus tareas.</a:t>
            </a:r>
            <a:endParaRPr b="0" lang="es-ES" sz="1800" spc="-1" strike="noStrike">
              <a:solidFill>
                <a:srgbClr val="000000"/>
              </a:solidFill>
              <a:uFill>
                <a:solidFill>
                  <a:srgbClr val="ffffff"/>
                </a:solidFill>
              </a:uFill>
              <a:latin typeface="Arial"/>
            </a:endParaRPr>
          </a:p>
        </p:txBody>
      </p:sp>
      <p:graphicFrame>
        <p:nvGraphicFramePr>
          <p:cNvPr id="228" name="Table 3"/>
          <p:cNvGraphicFramePr/>
          <p:nvPr/>
        </p:nvGraphicFramePr>
        <p:xfrm>
          <a:off x="478800" y="1720440"/>
          <a:ext cx="7700040" cy="381960"/>
        </p:xfrm>
        <a:graphic>
          <a:graphicData uri="http://schemas.openxmlformats.org/drawingml/2006/table">
            <a:tbl>
              <a:tblPr/>
              <a:tblGrid>
                <a:gridCol w="855360"/>
                <a:gridCol w="855360"/>
                <a:gridCol w="855360"/>
                <a:gridCol w="855360"/>
                <a:gridCol w="855360"/>
                <a:gridCol w="855360"/>
                <a:gridCol w="855360"/>
                <a:gridCol w="855360"/>
                <a:gridCol w="857520"/>
              </a:tblGrid>
              <a:tr h="381960">
                <a:tc>
                  <a:txBody>
                    <a:bodyPr lIns="91080" rIns="91080"/>
                    <a:p>
                      <a:pPr>
                        <a:lnSpc>
                          <a:spcPct val="100000"/>
                        </a:lnSpc>
                      </a:pPr>
                      <a:r>
                        <a:rPr b="0" lang="es-ES" sz="1400" spc="-1" strike="noStrike">
                          <a:solidFill>
                            <a:srgbClr val="000000"/>
                          </a:solidFill>
                          <a:uFill>
                            <a:solidFill>
                              <a:srgbClr val="ffffff"/>
                            </a:solidFill>
                          </a:uFill>
                          <a:latin typeface="Arial"/>
                          <a:ea typeface="Arial"/>
                        </a:rPr>
                        <a:t>1</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2</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3</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7</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10</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graphicFrame>
        <p:nvGraphicFramePr>
          <p:cNvPr id="229" name="Table 4"/>
          <p:cNvGraphicFramePr/>
          <p:nvPr/>
        </p:nvGraphicFramePr>
        <p:xfrm>
          <a:off x="478800" y="2529720"/>
          <a:ext cx="6869160" cy="381960"/>
        </p:xfrm>
        <a:graphic>
          <a:graphicData uri="http://schemas.openxmlformats.org/drawingml/2006/table">
            <a:tbl>
              <a:tblPr/>
              <a:tblGrid>
                <a:gridCol w="858600"/>
                <a:gridCol w="858600"/>
                <a:gridCol w="858600"/>
                <a:gridCol w="858600"/>
                <a:gridCol w="858600"/>
                <a:gridCol w="858600"/>
                <a:gridCol w="858600"/>
                <a:gridCol w="859320"/>
              </a:tblGrid>
              <a:tr h="381960">
                <a:tc>
                  <a:txBody>
                    <a:bodyPr lIns="91080" rIns="91080"/>
                    <a:p>
                      <a:pPr>
                        <a:lnSpc>
                          <a:spcPct val="100000"/>
                        </a:lnSpc>
                      </a:pPr>
                      <a:r>
                        <a:rPr b="0" lang="es-ES" sz="1400" spc="-1" strike="noStrike">
                          <a:solidFill>
                            <a:srgbClr val="000000"/>
                          </a:solidFill>
                          <a:uFill>
                            <a:solidFill>
                              <a:srgbClr val="ffffff"/>
                            </a:solidFill>
                          </a:uFill>
                          <a:latin typeface="Arial"/>
                          <a:ea typeface="Arial"/>
                        </a:rPr>
                        <a:t>2</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3</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7</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10</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pic>
        <p:nvPicPr>
          <p:cNvPr id="230" name="Shape 252" descr=""/>
          <p:cNvPicPr/>
          <p:nvPr/>
        </p:nvPicPr>
        <p:blipFill>
          <a:blip r:embed="rId1"/>
          <a:stretch/>
        </p:blipFill>
        <p:spPr>
          <a:xfrm>
            <a:off x="2874600" y="3601440"/>
            <a:ext cx="6060600" cy="142416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Reparaciones</a:t>
            </a:r>
            <a:endParaRPr b="0" lang="es-ES" sz="1800" spc="-1" strike="noStrike">
              <a:solidFill>
                <a:srgbClr val="000000"/>
              </a:solidFill>
              <a:uFill>
                <a:solidFill>
                  <a:srgbClr val="ffffff"/>
                </a:solidFill>
              </a:uFill>
              <a:latin typeface="Arial"/>
            </a:endParaRPr>
          </a:p>
        </p:txBody>
      </p:sp>
      <p:pic>
        <p:nvPicPr>
          <p:cNvPr id="232" name="Shape 258" descr=""/>
          <p:cNvPicPr/>
          <p:nvPr/>
        </p:nvPicPr>
        <p:blipFill>
          <a:blip r:embed="rId1"/>
          <a:stretch/>
        </p:blipFill>
        <p:spPr>
          <a:xfrm>
            <a:off x="3187800" y="1184400"/>
            <a:ext cx="5799240" cy="3517920"/>
          </a:xfrm>
          <a:prstGeom prst="rect">
            <a:avLst/>
          </a:prstGeom>
          <a:ln>
            <a:noFill/>
          </a:ln>
        </p:spPr>
      </p:pic>
      <p:sp>
        <p:nvSpPr>
          <p:cNvPr id="233" name="CustomShape 2"/>
          <p:cNvSpPr/>
          <p:nvPr/>
        </p:nvSpPr>
        <p:spPr>
          <a:xfrm flipH="1">
            <a:off x="4968000" y="890280"/>
            <a:ext cx="1740240" cy="103284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234" name="CustomShape 3"/>
          <p:cNvSpPr/>
          <p:nvPr/>
        </p:nvSpPr>
        <p:spPr>
          <a:xfrm>
            <a:off x="6638040" y="630360"/>
            <a:ext cx="1613160" cy="34092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Elementos del vector</a:t>
            </a:r>
            <a:endParaRPr b="0" lang="es-ES" sz="1800" spc="-1" strike="noStrike">
              <a:solidFill>
                <a:srgbClr val="000000"/>
              </a:solidFill>
              <a:uFill>
                <a:solidFill>
                  <a:srgbClr val="ffffff"/>
                </a:solidFill>
              </a:uFill>
              <a:latin typeface="Arial"/>
            </a:endParaRPr>
          </a:p>
        </p:txBody>
      </p:sp>
      <p:sp>
        <p:nvSpPr>
          <p:cNvPr id="235" name="CustomShape 4"/>
          <p:cNvSpPr/>
          <p:nvPr/>
        </p:nvSpPr>
        <p:spPr>
          <a:xfrm flipH="1">
            <a:off x="6009120" y="2082960"/>
            <a:ext cx="857880" cy="48420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236" name="CustomShape 5"/>
          <p:cNvSpPr/>
          <p:nvPr/>
        </p:nvSpPr>
        <p:spPr>
          <a:xfrm>
            <a:off x="6884640" y="1852200"/>
            <a:ext cx="1119960" cy="28548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ffffff"/>
                </a:solidFill>
                <a:uFill>
                  <a:solidFill>
                    <a:srgbClr val="ffffff"/>
                  </a:solidFill>
                </a:uFill>
                <a:latin typeface="Arial"/>
                <a:ea typeface="Arial"/>
              </a:rPr>
              <a:t>Lo ordenamos</a:t>
            </a:r>
            <a:endParaRPr b="0" lang="es-ES" sz="1800" spc="-1" strike="noStrike">
              <a:solidFill>
                <a:srgbClr val="000000"/>
              </a:solidFill>
              <a:uFill>
                <a:solidFill>
                  <a:srgbClr val="ffffff"/>
                </a:solidFill>
              </a:uFill>
              <a:latin typeface="Arial"/>
            </a:endParaRPr>
          </a:p>
        </p:txBody>
      </p:sp>
      <p:sp>
        <p:nvSpPr>
          <p:cNvPr id="237" name="CustomShape 6"/>
          <p:cNvSpPr/>
          <p:nvPr/>
        </p:nvSpPr>
        <p:spPr>
          <a:xfrm>
            <a:off x="1423080" y="2742840"/>
            <a:ext cx="1946880" cy="38880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238" name="CustomShape 7"/>
          <p:cNvSpPr/>
          <p:nvPr/>
        </p:nvSpPr>
        <p:spPr>
          <a:xfrm>
            <a:off x="604080" y="1808640"/>
            <a:ext cx="1533600" cy="103284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Mostramos por pantalla</a:t>
            </a:r>
            <a:endParaRPr b="0" lang="es-ES" sz="1800" spc="-1" strike="noStrike">
              <a:solidFill>
                <a:srgbClr val="000000"/>
              </a:solidFill>
              <a:uFill>
                <a:solidFill>
                  <a:srgbClr val="ffffff"/>
                </a:solidFill>
              </a:uFill>
              <a:latin typeface="Arial"/>
            </a:endParaRPr>
          </a:p>
          <a:p>
            <a:pPr>
              <a:lnSpc>
                <a:spcPct val="100000"/>
              </a:lnSpc>
            </a:pPr>
            <a:r>
              <a:rPr b="0" lang="es-ES" sz="1000" spc="-1" strike="noStrike">
                <a:solidFill>
                  <a:srgbClr val="000000"/>
                </a:solidFill>
                <a:uFill>
                  <a:solidFill>
                    <a:srgbClr val="ffffff"/>
                  </a:solidFill>
                </a:uFill>
                <a:latin typeface="Arial"/>
                <a:ea typeface="Arial"/>
              </a:rPr>
              <a:t>el vector de tiempos y sumamos el tiempo total</a:t>
            </a:r>
            <a:endParaRPr b="0" lang="es-ES" sz="1800" spc="-1" strike="noStrike">
              <a:solidFill>
                <a:srgbClr val="000000"/>
              </a:solidFill>
              <a:uFill>
                <a:solidFill>
                  <a:srgbClr val="ffffff"/>
                </a:solidFill>
              </a:uFill>
              <a:latin typeface="Arial"/>
            </a:endParaRPr>
          </a:p>
          <a:p>
            <a:pPr>
              <a:lnSpc>
                <a:spcPct val="100000"/>
              </a:lnSpc>
            </a:pPr>
            <a:r>
              <a:rPr b="0" lang="es-ES" sz="1000" spc="-1" strike="noStrike">
                <a:solidFill>
                  <a:srgbClr val="000000"/>
                </a:solidFill>
                <a:uFill>
                  <a:solidFill>
                    <a:srgbClr val="ffffff"/>
                  </a:solidFill>
                </a:uFill>
                <a:latin typeface="Arial"/>
                <a:ea typeface="Arial"/>
              </a:rPr>
              <a:t>que tarda en realizar todas las reparaciones</a:t>
            </a:r>
            <a:endParaRPr b="0" lang="es-ES" sz="1800" spc="-1" strike="noStrike">
              <a:solidFill>
                <a:srgbClr val="000000"/>
              </a:solidFill>
              <a:uFill>
                <a:solidFill>
                  <a:srgbClr val="ffffff"/>
                </a:solidFill>
              </a:uFill>
              <a:latin typeface="Arial"/>
            </a:endParaRPr>
          </a:p>
        </p:txBody>
      </p:sp>
      <p:sp>
        <p:nvSpPr>
          <p:cNvPr id="239" name="CustomShape 8"/>
          <p:cNvSpPr/>
          <p:nvPr/>
        </p:nvSpPr>
        <p:spPr>
          <a:xfrm>
            <a:off x="1415160" y="3990600"/>
            <a:ext cx="2106000" cy="21420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240" name="CustomShape 9"/>
          <p:cNvSpPr/>
          <p:nvPr/>
        </p:nvSpPr>
        <p:spPr>
          <a:xfrm>
            <a:off x="388080" y="3243600"/>
            <a:ext cx="1780200" cy="80208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Vamos realizando tareas y sumando el tiempo consumido total y calculando el tiempo restante total.</a:t>
            </a:r>
            <a:endParaRPr b="0" lang="es-ES" sz="1800" spc="-1" strike="noStrike">
              <a:solidFill>
                <a:srgbClr val="000000"/>
              </a:solidFill>
              <a:uFill>
                <a:solidFill>
                  <a:srgbClr val="ffffff"/>
                </a:solidFill>
              </a:uFill>
              <a:latin typeface="Arial"/>
            </a:endParaRPr>
          </a:p>
        </p:txBody>
      </p:sp>
      <p:pic>
        <p:nvPicPr>
          <p:cNvPr id="241" name="Shape 267" descr=""/>
          <p:cNvPicPr/>
          <p:nvPr/>
        </p:nvPicPr>
        <p:blipFill>
          <a:blip r:embed="rId2"/>
          <a:stretch/>
        </p:blipFill>
        <p:spPr>
          <a:xfrm>
            <a:off x="7362720" y="946080"/>
            <a:ext cx="1725120" cy="119160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Reparaciones</a:t>
            </a:r>
            <a:endParaRPr b="0" lang="es-ES" sz="1800" spc="-1" strike="noStrike">
              <a:solidFill>
                <a:srgbClr val="000000"/>
              </a:solidFill>
              <a:uFill>
                <a:solidFill>
                  <a:srgbClr val="ffffff"/>
                </a:solidFill>
              </a:uFill>
              <a:latin typeface="Arial"/>
            </a:endParaRPr>
          </a:p>
        </p:txBody>
      </p:sp>
      <p:sp>
        <p:nvSpPr>
          <p:cNvPr id="243" name="CustomShape 2"/>
          <p:cNvSpPr/>
          <p:nvPr/>
        </p:nvSpPr>
        <p:spPr>
          <a:xfrm>
            <a:off x="388080" y="1489680"/>
            <a:ext cx="8367480" cy="3078360"/>
          </a:xfrm>
          <a:prstGeom prst="rect">
            <a:avLst/>
          </a:prstGeom>
          <a:noFill/>
          <a:ln>
            <a:noFill/>
          </a:ln>
        </p:spPr>
        <p:style>
          <a:lnRef idx="0"/>
          <a:fillRef idx="0"/>
          <a:effectRef idx="0"/>
          <a:fontRef idx="minor"/>
        </p:style>
        <p:txBody>
          <a:bodyPr lIns="90000" rIns="90000" tIns="91440" bIns="91440"/>
          <a:p>
            <a:pPr>
              <a:lnSpc>
                <a:spcPct val="100000"/>
              </a:lnSpc>
            </a:pPr>
            <a:r>
              <a:rPr b="0" lang="es-ES" sz="1200" spc="-1" strike="noStrike">
                <a:solidFill>
                  <a:srgbClr val="000000"/>
                </a:solidFill>
                <a:uFill>
                  <a:solidFill>
                    <a:srgbClr val="ffffff"/>
                  </a:solidFill>
                </a:uFill>
                <a:latin typeface="Roboto"/>
                <a:ea typeface="Roboto"/>
              </a:rPr>
              <a:t>Para el caso de N electricistas creamos un vector de vectores llamado trabajo.</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pic>
        <p:nvPicPr>
          <p:cNvPr id="244" name="Shape 274" descr=""/>
          <p:cNvPicPr/>
          <p:nvPr/>
        </p:nvPicPr>
        <p:blipFill>
          <a:blip r:embed="rId1"/>
          <a:stretch/>
        </p:blipFill>
        <p:spPr>
          <a:xfrm>
            <a:off x="2407320" y="1836360"/>
            <a:ext cx="6593400" cy="2543040"/>
          </a:xfrm>
          <a:prstGeom prst="rect">
            <a:avLst/>
          </a:prstGeom>
          <a:ln>
            <a:noFill/>
          </a:ln>
        </p:spPr>
      </p:pic>
      <p:sp>
        <p:nvSpPr>
          <p:cNvPr id="245" name="CustomShape 3"/>
          <p:cNvSpPr/>
          <p:nvPr/>
        </p:nvSpPr>
        <p:spPr>
          <a:xfrm>
            <a:off x="2249640" y="3179880"/>
            <a:ext cx="476280" cy="1512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246" name="CustomShape 4"/>
          <p:cNvSpPr/>
          <p:nvPr/>
        </p:nvSpPr>
        <p:spPr>
          <a:xfrm>
            <a:off x="330120" y="2249640"/>
            <a:ext cx="1931040" cy="2129760"/>
          </a:xfrm>
          <a:prstGeom prst="flowChartProcess">
            <a:avLst/>
          </a:prstGeom>
          <a:solidFill>
            <a:schemeClr val="lt2"/>
          </a:solidFill>
          <a:ln w="9360">
            <a:solidFill>
              <a:schemeClr val="dk2"/>
            </a:solidFill>
            <a:round/>
          </a:ln>
        </p:spPr>
        <p:style>
          <a:lnRef idx="0"/>
          <a:fillRef idx="0"/>
          <a:effectRef idx="0"/>
          <a:fontRef idx="minor"/>
        </p:style>
      </p:sp>
      <p:graphicFrame>
        <p:nvGraphicFramePr>
          <p:cNvPr id="247" name="Table 5"/>
          <p:cNvGraphicFramePr/>
          <p:nvPr/>
        </p:nvGraphicFramePr>
        <p:xfrm>
          <a:off x="419040" y="2485440"/>
          <a:ext cx="1677960" cy="381960"/>
        </p:xfrm>
        <a:graphic>
          <a:graphicData uri="http://schemas.openxmlformats.org/drawingml/2006/table">
            <a:tbl>
              <a:tblPr/>
              <a:tblGrid>
                <a:gridCol w="419400"/>
                <a:gridCol w="419400"/>
                <a:gridCol w="419400"/>
                <a:gridCol w="420120"/>
              </a:tblGrid>
              <a:tr h="381960">
                <a:tc>
                  <a:txBody>
                    <a:bodyPr lIns="91080" rIns="91080"/>
                    <a:p>
                      <a:pPr>
                        <a:lnSpc>
                          <a:spcPct val="100000"/>
                        </a:lnSpc>
                      </a:pPr>
                      <a:r>
                        <a:rPr b="0" lang="es-ES" sz="1400" spc="-1" strike="noStrike">
                          <a:solidFill>
                            <a:srgbClr val="000000"/>
                          </a:solidFill>
                          <a:uFill>
                            <a:solidFill>
                              <a:srgbClr val="ffffff"/>
                            </a:solidFill>
                          </a:uFill>
                          <a:latin typeface="Arial"/>
                          <a:ea typeface="Arial"/>
                        </a:rPr>
                        <a:t>1</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3</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7</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10</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graphicFrame>
        <p:nvGraphicFramePr>
          <p:cNvPr id="248" name="Table 6"/>
          <p:cNvGraphicFramePr/>
          <p:nvPr/>
        </p:nvGraphicFramePr>
        <p:xfrm>
          <a:off x="462600" y="3162600"/>
          <a:ext cx="1530720" cy="381960"/>
        </p:xfrm>
        <a:graphic>
          <a:graphicData uri="http://schemas.openxmlformats.org/drawingml/2006/table">
            <a:tbl>
              <a:tblPr/>
              <a:tblGrid>
                <a:gridCol w="382680"/>
                <a:gridCol w="382680"/>
                <a:gridCol w="382680"/>
                <a:gridCol w="383040"/>
              </a:tblGrid>
              <a:tr h="381960">
                <a:tc>
                  <a:txBody>
                    <a:bodyPr lIns="91080" rIns="91080"/>
                    <a:p>
                      <a:pPr>
                        <a:lnSpc>
                          <a:spcPct val="100000"/>
                        </a:lnSpc>
                      </a:pPr>
                      <a:r>
                        <a:rPr b="0" lang="es-ES" sz="1400" spc="-1" strike="noStrike">
                          <a:solidFill>
                            <a:srgbClr val="000000"/>
                          </a:solidFill>
                          <a:uFill>
                            <a:solidFill>
                              <a:srgbClr val="ffffff"/>
                            </a:solidFill>
                          </a:uFill>
                          <a:latin typeface="Arial"/>
                          <a:ea typeface="Arial"/>
                        </a:rPr>
                        <a:t>1</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graphicFrame>
        <p:nvGraphicFramePr>
          <p:cNvPr id="249" name="Table 7"/>
          <p:cNvGraphicFramePr/>
          <p:nvPr/>
        </p:nvGraphicFramePr>
        <p:xfrm>
          <a:off x="462600" y="3839760"/>
          <a:ext cx="1530720" cy="381960"/>
        </p:xfrm>
        <a:graphic>
          <a:graphicData uri="http://schemas.openxmlformats.org/drawingml/2006/table">
            <a:tbl>
              <a:tblPr/>
              <a:tblGrid>
                <a:gridCol w="382680"/>
                <a:gridCol w="382680"/>
                <a:gridCol w="382680"/>
                <a:gridCol w="383040"/>
              </a:tblGrid>
              <a:tr h="381960">
                <a:tc>
                  <a:txBody>
                    <a:bodyPr lIns="91080" rIns="91080"/>
                    <a:p>
                      <a:pPr>
                        <a:lnSpc>
                          <a:spcPct val="100000"/>
                        </a:lnSpc>
                      </a:pPr>
                      <a:r>
                        <a:rPr b="0" lang="es-ES" sz="1400" spc="-1" strike="noStrike">
                          <a:solidFill>
                            <a:srgbClr val="000000"/>
                          </a:solidFill>
                          <a:uFill>
                            <a:solidFill>
                              <a:srgbClr val="ffffff"/>
                            </a:solidFill>
                          </a:uFill>
                          <a:latin typeface="Arial"/>
                          <a:ea typeface="Arial"/>
                        </a:rPr>
                        <a:t>2</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000000"/>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sp>
        <p:nvSpPr>
          <p:cNvPr id="250" name="CustomShape 8"/>
          <p:cNvSpPr/>
          <p:nvPr/>
        </p:nvSpPr>
        <p:spPr>
          <a:xfrm>
            <a:off x="572400" y="2249640"/>
            <a:ext cx="722520" cy="285480"/>
          </a:xfrm>
          <a:prstGeom prst="rect">
            <a:avLst/>
          </a:prstGeom>
          <a:noFill/>
          <a:ln>
            <a:noFill/>
          </a:ln>
        </p:spPr>
        <p:style>
          <a:lnRef idx="0"/>
          <a:fillRef idx="0"/>
          <a:effectRef idx="0"/>
          <a:fontRef idx="minor"/>
        </p:style>
        <p:txBody>
          <a:bodyPr lIns="90000" rIns="90000" tIns="91440" bIns="91440"/>
          <a:p>
            <a:pPr>
              <a:lnSpc>
                <a:spcPct val="100000"/>
              </a:lnSpc>
            </a:pPr>
            <a:r>
              <a:rPr b="0" lang="es-ES" sz="700" spc="-1" strike="noStrike">
                <a:solidFill>
                  <a:srgbClr val="000000"/>
                </a:solidFill>
                <a:uFill>
                  <a:solidFill>
                    <a:srgbClr val="ffffff"/>
                  </a:solidFill>
                </a:uFill>
                <a:latin typeface="Arial"/>
                <a:ea typeface="Arial"/>
              </a:rPr>
              <a:t>Electricista 0:</a:t>
            </a:r>
            <a:endParaRPr b="0" lang="es-ES" sz="1800" spc="-1" strike="noStrike">
              <a:solidFill>
                <a:srgbClr val="000000"/>
              </a:solidFill>
              <a:uFill>
                <a:solidFill>
                  <a:srgbClr val="ffffff"/>
                </a:solidFill>
              </a:uFill>
              <a:latin typeface="Arial"/>
            </a:endParaRPr>
          </a:p>
        </p:txBody>
      </p:sp>
      <p:sp>
        <p:nvSpPr>
          <p:cNvPr id="251" name="CustomShape 9"/>
          <p:cNvSpPr/>
          <p:nvPr/>
        </p:nvSpPr>
        <p:spPr>
          <a:xfrm>
            <a:off x="572400" y="2919600"/>
            <a:ext cx="722520" cy="285480"/>
          </a:xfrm>
          <a:prstGeom prst="rect">
            <a:avLst/>
          </a:prstGeom>
          <a:noFill/>
          <a:ln>
            <a:noFill/>
          </a:ln>
        </p:spPr>
        <p:style>
          <a:lnRef idx="0"/>
          <a:fillRef idx="0"/>
          <a:effectRef idx="0"/>
          <a:fontRef idx="minor"/>
        </p:style>
        <p:txBody>
          <a:bodyPr lIns="90000" rIns="90000" tIns="91440" bIns="91440"/>
          <a:p>
            <a:pPr>
              <a:lnSpc>
                <a:spcPct val="100000"/>
              </a:lnSpc>
            </a:pPr>
            <a:r>
              <a:rPr b="0" lang="es-ES" sz="700" spc="-1" strike="noStrike">
                <a:solidFill>
                  <a:srgbClr val="000000"/>
                </a:solidFill>
                <a:uFill>
                  <a:solidFill>
                    <a:srgbClr val="ffffff"/>
                  </a:solidFill>
                </a:uFill>
                <a:latin typeface="Arial"/>
                <a:ea typeface="Arial"/>
              </a:rPr>
              <a:t>Electricista 1:</a:t>
            </a:r>
            <a:endParaRPr b="0" lang="es-ES" sz="1800" spc="-1" strike="noStrike">
              <a:solidFill>
                <a:srgbClr val="000000"/>
              </a:solidFill>
              <a:uFill>
                <a:solidFill>
                  <a:srgbClr val="ffffff"/>
                </a:solidFill>
              </a:uFill>
              <a:latin typeface="Arial"/>
            </a:endParaRPr>
          </a:p>
        </p:txBody>
      </p:sp>
      <p:sp>
        <p:nvSpPr>
          <p:cNvPr id="252" name="CustomShape 10"/>
          <p:cNvSpPr/>
          <p:nvPr/>
        </p:nvSpPr>
        <p:spPr>
          <a:xfrm>
            <a:off x="572400" y="3589560"/>
            <a:ext cx="722520" cy="285480"/>
          </a:xfrm>
          <a:prstGeom prst="rect">
            <a:avLst/>
          </a:prstGeom>
          <a:noFill/>
          <a:ln>
            <a:noFill/>
          </a:ln>
        </p:spPr>
        <p:style>
          <a:lnRef idx="0"/>
          <a:fillRef idx="0"/>
          <a:effectRef idx="0"/>
          <a:fontRef idx="minor"/>
        </p:style>
        <p:txBody>
          <a:bodyPr lIns="90000" rIns="90000" tIns="91440" bIns="91440"/>
          <a:p>
            <a:pPr>
              <a:lnSpc>
                <a:spcPct val="100000"/>
              </a:lnSpc>
            </a:pPr>
            <a:r>
              <a:rPr b="0" lang="es-ES" sz="700" spc="-1" strike="noStrike">
                <a:solidFill>
                  <a:srgbClr val="000000"/>
                </a:solidFill>
                <a:uFill>
                  <a:solidFill>
                    <a:srgbClr val="ffffff"/>
                  </a:solidFill>
                </a:uFill>
                <a:latin typeface="Arial"/>
                <a:ea typeface="Arial"/>
              </a:rPr>
              <a:t>Electricista 2:</a:t>
            </a:r>
            <a:endParaRPr b="0" lang="es-ES" sz="1800" spc="-1" strike="noStrike">
              <a:solidFill>
                <a:srgbClr val="000000"/>
              </a:solidFill>
              <a:uFill>
                <a:solidFill>
                  <a:srgbClr val="ffffff"/>
                </a:solidFill>
              </a:uFill>
              <a:latin typeface="Arial"/>
            </a:endParaRPr>
          </a:p>
        </p:txBody>
      </p:sp>
      <p:sp>
        <p:nvSpPr>
          <p:cNvPr id="253" name="CustomShape 11"/>
          <p:cNvSpPr/>
          <p:nvPr/>
        </p:nvSpPr>
        <p:spPr>
          <a:xfrm>
            <a:off x="413280" y="1836360"/>
            <a:ext cx="1764360" cy="32508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Ejemplo para 3 electricistas</a:t>
            </a:r>
            <a:endParaRPr b="0" lang="es-ES" sz="1800" spc="-1" strike="noStrike">
              <a:solidFill>
                <a:srgbClr val="000000"/>
              </a:solidFill>
              <a:uFill>
                <a:solidFill>
                  <a:srgbClr val="ffffff"/>
                </a:solidFill>
              </a:uFill>
              <a:latin typeface="Arial"/>
            </a:endParaRPr>
          </a:p>
        </p:txBody>
      </p:sp>
      <p:graphicFrame>
        <p:nvGraphicFramePr>
          <p:cNvPr id="254" name="Table 12"/>
          <p:cNvGraphicFramePr/>
          <p:nvPr/>
        </p:nvGraphicFramePr>
        <p:xfrm>
          <a:off x="4200120" y="3841560"/>
          <a:ext cx="4626720" cy="381960"/>
        </p:xfrm>
        <a:graphic>
          <a:graphicData uri="http://schemas.openxmlformats.org/drawingml/2006/table">
            <a:tbl>
              <a:tblPr/>
              <a:tblGrid>
                <a:gridCol w="462600"/>
                <a:gridCol w="462600"/>
                <a:gridCol w="462600"/>
                <a:gridCol w="462600"/>
                <a:gridCol w="462600"/>
                <a:gridCol w="462600"/>
                <a:gridCol w="462600"/>
                <a:gridCol w="462600"/>
                <a:gridCol w="462600"/>
                <a:gridCol w="463680"/>
              </a:tblGrid>
              <a:tr h="381960">
                <a:tc>
                  <a:txBody>
                    <a:bodyPr lIns="91080" rIns="91080"/>
                    <a:p>
                      <a:pPr>
                        <a:lnSpc>
                          <a:spcPct val="100000"/>
                        </a:lnSpc>
                      </a:pPr>
                      <a:r>
                        <a:rPr b="0" lang="es-ES" sz="1400" spc="-1" strike="noStrike">
                          <a:solidFill>
                            <a:srgbClr val="ffffff"/>
                          </a:solidFill>
                          <a:uFill>
                            <a:solidFill>
                              <a:srgbClr val="ffffff"/>
                            </a:solidFill>
                          </a:uFill>
                          <a:latin typeface="Arial"/>
                          <a:ea typeface="Arial"/>
                        </a:rPr>
                        <a:t>1</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ffffff"/>
                          </a:solidFill>
                          <a:uFill>
                            <a:solidFill>
                              <a:srgbClr val="ffffff"/>
                            </a:solidFill>
                          </a:uFill>
                          <a:latin typeface="Arial"/>
                          <a:ea typeface="Arial"/>
                        </a:rPr>
                        <a:t>1</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ffffff"/>
                          </a:solidFill>
                          <a:uFill>
                            <a:solidFill>
                              <a:srgbClr val="ffffff"/>
                            </a:solidFill>
                          </a:uFill>
                          <a:latin typeface="Arial"/>
                          <a:ea typeface="Arial"/>
                        </a:rPr>
                        <a:t>2</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ffffff"/>
                          </a:solidFill>
                          <a:uFill>
                            <a:solidFill>
                              <a:srgbClr val="ffffff"/>
                            </a:solidFill>
                          </a:uFill>
                          <a:latin typeface="Arial"/>
                          <a:ea typeface="Arial"/>
                        </a:rPr>
                        <a:t>3</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ffffff"/>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ffffff"/>
                          </a:solidFill>
                          <a:uFill>
                            <a:solidFill>
                              <a:srgbClr val="ffffff"/>
                            </a:solidFill>
                          </a:uFill>
                          <a:latin typeface="Arial"/>
                          <a:ea typeface="Arial"/>
                        </a:rPr>
                        <a:t>4</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ffffff"/>
                          </a:solidFill>
                          <a:uFill>
                            <a:solidFill>
                              <a:srgbClr val="ffffff"/>
                            </a:solidFill>
                          </a:uFill>
                          <a:latin typeface="Arial"/>
                          <a:ea typeface="Arial"/>
                        </a:rPr>
                        <a:t>7</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ffffff"/>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ffffff"/>
                          </a:solidFill>
                          <a:uFill>
                            <a:solidFill>
                              <a:srgbClr val="ffffff"/>
                            </a:solidFill>
                          </a:uFill>
                          <a:latin typeface="Arial"/>
                          <a:ea typeface="Arial"/>
                        </a:rPr>
                        <a:t>9</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a:p>
                      <a:pPr>
                        <a:lnSpc>
                          <a:spcPct val="100000"/>
                        </a:lnSpc>
                      </a:pPr>
                      <a:r>
                        <a:rPr b="0" lang="es-ES" sz="1400" spc="-1" strike="noStrike">
                          <a:solidFill>
                            <a:srgbClr val="ffffff"/>
                          </a:solidFill>
                          <a:uFill>
                            <a:solidFill>
                              <a:srgbClr val="ffffff"/>
                            </a:solidFill>
                          </a:uFill>
                          <a:latin typeface="Arial"/>
                          <a:ea typeface="Arial"/>
                        </a:rPr>
                        <a:t>10</a:t>
                      </a:r>
                      <a:endParaRPr b="0" lang="es-E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sp>
        <p:nvSpPr>
          <p:cNvPr id="255" name="CustomShape 13"/>
          <p:cNvSpPr/>
          <p:nvPr/>
        </p:nvSpPr>
        <p:spPr>
          <a:xfrm>
            <a:off x="206640" y="2337120"/>
            <a:ext cx="360" cy="175608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256" name="CustomShape 14"/>
          <p:cNvSpPr/>
          <p:nvPr/>
        </p:nvSpPr>
        <p:spPr>
          <a:xfrm>
            <a:off x="1454040" y="2162160"/>
            <a:ext cx="794160" cy="325080"/>
          </a:xfrm>
          <a:prstGeom prst="rect">
            <a:avLst/>
          </a:prstGeom>
          <a:noFill/>
          <a:ln>
            <a:noFill/>
          </a:ln>
        </p:spPr>
        <p:style>
          <a:lnRef idx="0"/>
          <a:fillRef idx="0"/>
          <a:effectRef idx="0"/>
          <a:fontRef idx="minor"/>
        </p:style>
        <p:txBody>
          <a:bodyPr lIns="90000" rIns="90000" tIns="91440" bIns="91440"/>
          <a:p>
            <a:pPr>
              <a:lnSpc>
                <a:spcPct val="100000"/>
              </a:lnSpc>
            </a:pPr>
            <a:r>
              <a:rPr b="0" lang="es-ES" sz="1400" spc="-1" strike="noStrike">
                <a:solidFill>
                  <a:srgbClr val="000000"/>
                </a:solidFill>
                <a:uFill>
                  <a:solidFill>
                    <a:srgbClr val="ffffff"/>
                  </a:solidFill>
                </a:uFill>
                <a:latin typeface="Arial"/>
                <a:ea typeface="Arial"/>
              </a:rPr>
              <a:t>Trabajo</a:t>
            </a:r>
            <a:endParaRPr b="0" lang="es-ES" sz="1800" spc="-1" strike="noStrike">
              <a:solidFill>
                <a:srgbClr val="000000"/>
              </a:solidFill>
              <a:uFill>
                <a:solidFill>
                  <a:srgbClr val="ffffff"/>
                </a:solidFill>
              </a:uFill>
              <a:latin typeface="Arial"/>
            </a:endParaRPr>
          </a:p>
        </p:txBody>
      </p:sp>
      <p:pic>
        <p:nvPicPr>
          <p:cNvPr id="257" name="Shape 287" descr=""/>
          <p:cNvPicPr/>
          <p:nvPr/>
        </p:nvPicPr>
        <p:blipFill>
          <a:blip r:embed="rId2"/>
          <a:stretch/>
        </p:blipFill>
        <p:spPr>
          <a:xfrm>
            <a:off x="7417080" y="987480"/>
            <a:ext cx="1583280" cy="109368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Reparaciones</a:t>
            </a:r>
            <a:endParaRPr b="0" lang="es-ES" sz="1800" spc="-1" strike="noStrike">
              <a:solidFill>
                <a:srgbClr val="000000"/>
              </a:solidFill>
              <a:uFill>
                <a:solidFill>
                  <a:srgbClr val="ffffff"/>
                </a:solidFill>
              </a:uFill>
              <a:latin typeface="Arial"/>
            </a:endParaRPr>
          </a:p>
        </p:txBody>
      </p:sp>
      <p:sp>
        <p:nvSpPr>
          <p:cNvPr id="259" name="CustomShape 2"/>
          <p:cNvSpPr/>
          <p:nvPr/>
        </p:nvSpPr>
        <p:spPr>
          <a:xfrm>
            <a:off x="388080" y="1176480"/>
            <a:ext cx="8367480" cy="1720080"/>
          </a:xfrm>
          <a:prstGeom prst="rect">
            <a:avLst/>
          </a:prstGeom>
          <a:noFill/>
          <a:ln>
            <a:noFill/>
          </a:ln>
        </p:spPr>
        <p:style>
          <a:lnRef idx="0"/>
          <a:fillRef idx="0"/>
          <a:effectRef idx="0"/>
          <a:fontRef idx="minor"/>
        </p:style>
        <p:txBody>
          <a:bodyPr lIns="90000" rIns="90000" tIns="91440" bIns="91440"/>
          <a:p>
            <a:pPr>
              <a:lnSpc>
                <a:spcPct val="100000"/>
              </a:lnSpc>
            </a:pPr>
            <a:r>
              <a:rPr b="0" lang="es-ES" sz="1200" spc="-1" strike="noStrike">
                <a:solidFill>
                  <a:srgbClr val="000000"/>
                </a:solidFill>
                <a:uFill>
                  <a:solidFill>
                    <a:srgbClr val="ffffff"/>
                  </a:solidFill>
                </a:uFill>
                <a:latin typeface="Roboto"/>
                <a:ea typeface="Roboto"/>
              </a:rPr>
              <a:t>Optimalidad:</a:t>
            </a:r>
            <a:r>
              <a:rPr b="0" lang="es-ES" sz="1200" spc="-1" strike="noStrike">
                <a:solidFill>
                  <a:srgbClr val="000000"/>
                </a:solidFill>
                <a:uFill>
                  <a:solidFill>
                    <a:srgbClr val="ffffff"/>
                  </a:solidFill>
                </a:uFill>
                <a:latin typeface="Arial"/>
                <a:ea typeface="Arial"/>
              </a:rPr>
              <a:t> </a:t>
            </a: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si llamamos </a:t>
            </a:r>
            <a:r>
              <a:rPr b="1" lang="es-ES" sz="1200" spc="-1" strike="noStrike">
                <a:solidFill>
                  <a:srgbClr val="000000"/>
                </a:solidFill>
                <a:uFill>
                  <a:solidFill>
                    <a:srgbClr val="ffffff"/>
                  </a:solidFill>
                </a:uFill>
                <a:latin typeface="Arial"/>
                <a:ea typeface="Arial"/>
              </a:rPr>
              <a:t>E</a:t>
            </a:r>
            <a:r>
              <a:rPr b="1" lang="es-ES" sz="1200" spc="-1" strike="noStrike" baseline="-25000">
                <a:solidFill>
                  <a:srgbClr val="000000"/>
                </a:solidFill>
                <a:uFill>
                  <a:solidFill>
                    <a:srgbClr val="ffffff"/>
                  </a:solidFill>
                </a:uFill>
                <a:latin typeface="Arial"/>
                <a:ea typeface="Arial"/>
              </a:rPr>
              <a:t>i </a:t>
            </a:r>
            <a:r>
              <a:rPr b="0" lang="es-ES" sz="1200" spc="-1" strike="noStrike">
                <a:solidFill>
                  <a:srgbClr val="000000"/>
                </a:solidFill>
                <a:uFill>
                  <a:solidFill>
                    <a:srgbClr val="ffffff"/>
                  </a:solidFill>
                </a:uFill>
                <a:latin typeface="Arial"/>
                <a:ea typeface="Arial"/>
              </a:rPr>
              <a:t>a lo que </a:t>
            </a:r>
            <a:r>
              <a:rPr b="1" lang="es-ES" sz="1200" spc="-1" strike="noStrike">
                <a:solidFill>
                  <a:srgbClr val="000000"/>
                </a:solidFill>
                <a:uFill>
                  <a:solidFill>
                    <a:srgbClr val="ffffff"/>
                  </a:solidFill>
                </a:uFill>
                <a:latin typeface="Arial"/>
                <a:ea typeface="Arial"/>
              </a:rPr>
              <a:t>espera el cliente</a:t>
            </a:r>
            <a:r>
              <a:rPr b="0" lang="es-ES" sz="1200" spc="-1" strike="noStrike">
                <a:solidFill>
                  <a:srgbClr val="000000"/>
                </a:solidFill>
                <a:uFill>
                  <a:solidFill>
                    <a:srgbClr val="ffffff"/>
                  </a:solidFill>
                </a:uFill>
                <a:latin typeface="Arial"/>
                <a:ea typeface="Arial"/>
              </a:rPr>
              <a:t> i-ésimo hasta tener </a:t>
            </a:r>
            <a:r>
              <a:rPr b="1" lang="es-ES" sz="1200" spc="-1" strike="noStrike">
                <a:solidFill>
                  <a:srgbClr val="000000"/>
                </a:solidFill>
                <a:uFill>
                  <a:solidFill>
                    <a:srgbClr val="ffffff"/>
                  </a:solidFill>
                </a:uFill>
                <a:latin typeface="Arial"/>
                <a:ea typeface="Arial"/>
              </a:rPr>
              <a:t>reparada</a:t>
            </a:r>
            <a:r>
              <a:rPr b="0" lang="es-ES" sz="1200" spc="-1" strike="noStrike">
                <a:solidFill>
                  <a:srgbClr val="000000"/>
                </a:solidFill>
                <a:uFill>
                  <a:solidFill>
                    <a:srgbClr val="ffffff"/>
                  </a:solidFill>
                </a:uFill>
                <a:latin typeface="Arial"/>
                <a:ea typeface="Arial"/>
              </a:rPr>
              <a:t> su avería por completo, necesitamos </a:t>
            </a:r>
            <a:r>
              <a:rPr b="1" lang="es-ES" sz="1200" spc="-1" strike="noStrike">
                <a:solidFill>
                  <a:srgbClr val="000000"/>
                </a:solidFill>
                <a:uFill>
                  <a:solidFill>
                    <a:srgbClr val="ffffff"/>
                  </a:solidFill>
                </a:uFill>
                <a:latin typeface="Arial"/>
                <a:ea typeface="Arial"/>
              </a:rPr>
              <a:t>minimizar</a:t>
            </a:r>
            <a:r>
              <a:rPr b="0" lang="es-ES" sz="1200" spc="-1" strike="noStrike">
                <a:solidFill>
                  <a:srgbClr val="000000"/>
                </a:solidFill>
                <a:uFill>
                  <a:solidFill>
                    <a:srgbClr val="ffffff"/>
                  </a:solidFill>
                </a:uFill>
                <a:latin typeface="Arial"/>
                <a:ea typeface="Arial"/>
              </a:rPr>
              <a:t> la expresión:</a:t>
            </a: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Times New Roman"/>
                <a:ea typeface="Times New Roman"/>
              </a:rPr>
              <a:t>E(n)=Σ</a:t>
            </a:r>
            <a:r>
              <a:rPr b="0" lang="es-ES" sz="1200" spc="-1" strike="noStrike" baseline="30000">
                <a:solidFill>
                  <a:srgbClr val="000000"/>
                </a:solidFill>
                <a:uFill>
                  <a:solidFill>
                    <a:srgbClr val="ffffff"/>
                  </a:solidFill>
                </a:uFill>
                <a:latin typeface="Times New Roman"/>
                <a:ea typeface="Times New Roman"/>
              </a:rPr>
              <a:t>n</a:t>
            </a:r>
            <a:r>
              <a:rPr b="0" lang="es-ES" sz="1200" spc="-1" strike="noStrike" baseline="-25000">
                <a:solidFill>
                  <a:srgbClr val="000000"/>
                </a:solidFill>
                <a:uFill>
                  <a:solidFill>
                    <a:srgbClr val="ffffff"/>
                  </a:solidFill>
                </a:uFill>
                <a:latin typeface="Times New Roman"/>
                <a:ea typeface="Times New Roman"/>
              </a:rPr>
              <a:t>i=1</a:t>
            </a:r>
            <a:r>
              <a:rPr b="0" lang="es-ES" sz="1200" spc="-1" strike="noStrike">
                <a:solidFill>
                  <a:srgbClr val="000000"/>
                </a:solidFill>
                <a:uFill>
                  <a:solidFill>
                    <a:srgbClr val="ffffff"/>
                  </a:solidFill>
                </a:uFill>
                <a:latin typeface="Times New Roman"/>
                <a:ea typeface="Times New Roman"/>
              </a:rPr>
              <a:t>E</a:t>
            </a:r>
            <a:r>
              <a:rPr b="0" lang="es-ES" sz="1200" spc="-1" strike="noStrike" baseline="-25000">
                <a:solidFill>
                  <a:srgbClr val="000000"/>
                </a:solidFill>
                <a:uFill>
                  <a:solidFill>
                    <a:srgbClr val="ffffff"/>
                  </a:solidFill>
                </a:uFill>
                <a:latin typeface="Times New Roman"/>
                <a:ea typeface="Times New Roman"/>
              </a:rPr>
              <a:t>i </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Roboto"/>
                <a:ea typeface="Roboto"/>
              </a:rPr>
              <a:t>El tiempo global va a ser igual independientemente de cómo estén ordenados, pero los tiempos de espera de los clientes si dependen de esta ordenación.</a:t>
            </a:r>
            <a:r>
              <a:rPr b="0" lang="es-ES" sz="1200" spc="-1" strike="noStrike">
                <a:solidFill>
                  <a:srgbClr val="000000"/>
                </a:solidFill>
                <a:uFill>
                  <a:solidFill>
                    <a:srgbClr val="ffffff"/>
                  </a:solidFill>
                </a:uFill>
                <a:latin typeface="Arial"/>
                <a:ea typeface="Arial"/>
              </a:rPr>
              <a:t> </a:t>
            </a:r>
            <a:r>
              <a:rPr b="0" lang="es-ES" sz="1200" spc="-1" strike="noStrike">
                <a:solidFill>
                  <a:srgbClr val="000000"/>
                </a:solidFill>
                <a:uFill>
                  <a:solidFill>
                    <a:srgbClr val="ffffff"/>
                  </a:solidFill>
                </a:uFill>
                <a:latin typeface="Arial"/>
                <a:ea typeface="Arial"/>
              </a:rPr>
              <a:t>	</a:t>
            </a:r>
            <a:r>
              <a:rPr b="0" lang="es-ES" sz="1200" spc="-1" strike="noStrike">
                <a:solidFill>
                  <a:srgbClr val="000000"/>
                </a:solidFill>
                <a:uFill>
                  <a:solidFill>
                    <a:srgbClr val="ffffff"/>
                  </a:solidFill>
                </a:uFill>
                <a:latin typeface="Arial"/>
                <a:ea typeface="Arial"/>
              </a:rPr>
              <a:t> </a:t>
            </a:r>
            <a:endParaRPr b="0" lang="es-ES" sz="1800" spc="-1" strike="noStrike">
              <a:solidFill>
                <a:srgbClr val="000000"/>
              </a:solidFill>
              <a:uFill>
                <a:solidFill>
                  <a:srgbClr val="ffffff"/>
                </a:solidFill>
              </a:uFill>
              <a:latin typeface="Arial"/>
            </a:endParaRPr>
          </a:p>
        </p:txBody>
      </p:sp>
      <p:sp>
        <p:nvSpPr>
          <p:cNvPr id="260" name="CustomShape 3"/>
          <p:cNvSpPr/>
          <p:nvPr/>
        </p:nvSpPr>
        <p:spPr>
          <a:xfrm>
            <a:off x="388080" y="2782440"/>
            <a:ext cx="5985360" cy="1509840"/>
          </a:xfrm>
          <a:prstGeom prst="rect">
            <a:avLst/>
          </a:prstGeom>
          <a:noFill/>
          <a:ln>
            <a:noFill/>
          </a:ln>
        </p:spPr>
        <p:style>
          <a:lnRef idx="0"/>
          <a:fillRef idx="0"/>
          <a:effectRef idx="0"/>
          <a:fontRef idx="minor"/>
        </p:style>
        <p:txBody>
          <a:bodyPr lIns="90000" rIns="90000" tIns="91440" bIns="91440"/>
          <a:p>
            <a:pPr>
              <a:lnSpc>
                <a:spcPct val="100000"/>
              </a:lnSpc>
            </a:pP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r>
              <a:rPr b="0" lang="es-ES" sz="1100" spc="-1" strike="noStrike">
                <a:solidFill>
                  <a:srgbClr val="000000"/>
                </a:solidFill>
                <a:uFill>
                  <a:solidFill>
                    <a:srgbClr val="ffffff"/>
                  </a:solidFill>
                </a:uFill>
                <a:latin typeface="Arial"/>
                <a:ea typeface="Arial"/>
              </a:rPr>
              <a:t>	</a:t>
            </a:r>
            <a:endParaRPr b="0" lang="es-ES" sz="1800" spc="-1" strike="noStrike">
              <a:solidFill>
                <a:srgbClr val="000000"/>
              </a:solidFill>
              <a:uFill>
                <a:solidFill>
                  <a:srgbClr val="ffffff"/>
                </a:solidFill>
              </a:uFill>
              <a:latin typeface="Arial"/>
            </a:endParaRPr>
          </a:p>
          <a:p>
            <a:pPr>
              <a:lnSpc>
                <a:spcPct val="100000"/>
              </a:lnSpc>
            </a:pPr>
            <a:r>
              <a:rPr b="0" lang="es-ES" sz="1500" spc="-1" strike="noStrike">
                <a:solidFill>
                  <a:srgbClr val="000000"/>
                </a:solidFill>
                <a:uFill>
                  <a:solidFill>
                    <a:srgbClr val="ffffff"/>
                  </a:solidFill>
                </a:uFill>
                <a:latin typeface="Times New Roman"/>
                <a:ea typeface="Times New Roman"/>
              </a:rPr>
              <a:t>la expresión de los tiempos de espera de los clientes viene dada por:</a:t>
            </a:r>
            <a:endParaRPr b="0" lang="es-ES" sz="1800" spc="-1" strike="noStrike">
              <a:solidFill>
                <a:srgbClr val="000000"/>
              </a:solidFill>
              <a:uFill>
                <a:solidFill>
                  <a:srgbClr val="ffffff"/>
                </a:solidFill>
              </a:uFill>
              <a:latin typeface="Arial"/>
            </a:endParaRPr>
          </a:p>
          <a:p>
            <a:pPr>
              <a:lnSpc>
                <a:spcPct val="100000"/>
              </a:lnSpc>
            </a:pPr>
            <a:r>
              <a:rPr b="0" lang="es-ES" sz="1500" spc="-1" strike="noStrike">
                <a:solidFill>
                  <a:srgbClr val="000000"/>
                </a:solidFill>
                <a:uFill>
                  <a:solidFill>
                    <a:srgbClr val="ffffff"/>
                  </a:solidFill>
                </a:uFill>
                <a:latin typeface="Times New Roman"/>
                <a:ea typeface="Times New Roman"/>
              </a:rPr>
              <a:t>E </a:t>
            </a:r>
            <a:r>
              <a:rPr b="0" lang="es-ES" sz="1500" spc="-1" strike="noStrike" baseline="-25000">
                <a:solidFill>
                  <a:srgbClr val="000000"/>
                </a:solidFill>
                <a:uFill>
                  <a:solidFill>
                    <a:srgbClr val="ffffff"/>
                  </a:solidFill>
                </a:uFill>
                <a:latin typeface="Times New Roman"/>
                <a:ea typeface="Times New Roman"/>
              </a:rPr>
              <a:t>1</a:t>
            </a:r>
            <a:r>
              <a:rPr b="0" lang="es-ES" sz="1500" spc="-1" strike="noStrike">
                <a:solidFill>
                  <a:srgbClr val="000000"/>
                </a:solidFill>
                <a:uFill>
                  <a:solidFill>
                    <a:srgbClr val="ffffff"/>
                  </a:solidFill>
                </a:uFill>
                <a:latin typeface="Times New Roman"/>
                <a:ea typeface="Times New Roman"/>
              </a:rPr>
              <a:t> = t 1</a:t>
            </a:r>
            <a:endParaRPr b="0" lang="es-ES" sz="1800" spc="-1" strike="noStrike">
              <a:solidFill>
                <a:srgbClr val="000000"/>
              </a:solidFill>
              <a:uFill>
                <a:solidFill>
                  <a:srgbClr val="ffffff"/>
                </a:solidFill>
              </a:uFill>
              <a:latin typeface="Arial"/>
            </a:endParaRPr>
          </a:p>
          <a:p>
            <a:pPr>
              <a:lnSpc>
                <a:spcPct val="100000"/>
              </a:lnSpc>
            </a:pPr>
            <a:r>
              <a:rPr b="0" lang="es-ES" sz="1500" spc="-1" strike="noStrike">
                <a:solidFill>
                  <a:srgbClr val="000000"/>
                </a:solidFill>
                <a:uFill>
                  <a:solidFill>
                    <a:srgbClr val="ffffff"/>
                  </a:solidFill>
                </a:uFill>
                <a:latin typeface="Times New Roman"/>
                <a:ea typeface="Times New Roman"/>
              </a:rPr>
              <a:t>E</a:t>
            </a:r>
            <a:r>
              <a:rPr b="0" lang="es-ES" sz="1500" spc="-1" strike="noStrike" baseline="-25000">
                <a:solidFill>
                  <a:srgbClr val="000000"/>
                </a:solidFill>
                <a:uFill>
                  <a:solidFill>
                    <a:srgbClr val="ffffff"/>
                  </a:solidFill>
                </a:uFill>
                <a:latin typeface="Times New Roman"/>
                <a:ea typeface="Times New Roman"/>
              </a:rPr>
              <a:t> 2</a:t>
            </a:r>
            <a:r>
              <a:rPr b="0" lang="es-ES" sz="1500" spc="-1" strike="noStrike">
                <a:solidFill>
                  <a:srgbClr val="000000"/>
                </a:solidFill>
                <a:uFill>
                  <a:solidFill>
                    <a:srgbClr val="ffffff"/>
                  </a:solidFill>
                </a:uFill>
                <a:latin typeface="Times New Roman"/>
                <a:ea typeface="Times New Roman"/>
              </a:rPr>
              <a:t> = t 1 + t 2</a:t>
            </a:r>
            <a:endParaRPr b="0" lang="es-ES" sz="1800" spc="-1" strike="noStrike">
              <a:solidFill>
                <a:srgbClr val="000000"/>
              </a:solidFill>
              <a:uFill>
                <a:solidFill>
                  <a:srgbClr val="ffffff"/>
                </a:solidFill>
              </a:uFill>
              <a:latin typeface="Arial"/>
            </a:endParaRPr>
          </a:p>
          <a:p>
            <a:pPr>
              <a:lnSpc>
                <a:spcPct val="100000"/>
              </a:lnSpc>
            </a:pPr>
            <a:r>
              <a:rPr b="0" lang="es-ES" sz="1500" spc="-1" strike="noStrike">
                <a:solidFill>
                  <a:srgbClr val="000000"/>
                </a:solidFill>
                <a:uFill>
                  <a:solidFill>
                    <a:srgbClr val="ffffff"/>
                  </a:solidFill>
                </a:uFill>
                <a:latin typeface="Times New Roman"/>
                <a:ea typeface="Times New Roman"/>
              </a:rPr>
              <a:t>.....</a:t>
            </a:r>
            <a:endParaRPr b="0" lang="es-ES" sz="1800" spc="-1" strike="noStrike">
              <a:solidFill>
                <a:srgbClr val="000000"/>
              </a:solidFill>
              <a:uFill>
                <a:solidFill>
                  <a:srgbClr val="ffffff"/>
                </a:solidFill>
              </a:uFill>
              <a:latin typeface="Arial"/>
            </a:endParaRPr>
          </a:p>
          <a:p>
            <a:pPr>
              <a:lnSpc>
                <a:spcPct val="100000"/>
              </a:lnSpc>
            </a:pPr>
            <a:r>
              <a:rPr b="0" lang="es-ES" sz="1500" spc="-1" strike="noStrike">
                <a:solidFill>
                  <a:srgbClr val="000000"/>
                </a:solidFill>
                <a:uFill>
                  <a:solidFill>
                    <a:srgbClr val="ffffff"/>
                  </a:solidFill>
                </a:uFill>
                <a:latin typeface="Times New Roman"/>
                <a:ea typeface="Times New Roman"/>
              </a:rPr>
              <a:t>E </a:t>
            </a:r>
            <a:r>
              <a:rPr b="0" lang="es-ES" sz="1500" spc="-1" strike="noStrike" baseline="-25000">
                <a:solidFill>
                  <a:srgbClr val="000000"/>
                </a:solidFill>
                <a:uFill>
                  <a:solidFill>
                    <a:srgbClr val="ffffff"/>
                  </a:solidFill>
                </a:uFill>
                <a:latin typeface="Times New Roman"/>
                <a:ea typeface="Times New Roman"/>
              </a:rPr>
              <a:t>n </a:t>
            </a:r>
            <a:r>
              <a:rPr b="0" lang="es-ES" sz="1500" spc="-1" strike="noStrike">
                <a:solidFill>
                  <a:srgbClr val="000000"/>
                </a:solidFill>
                <a:uFill>
                  <a:solidFill>
                    <a:srgbClr val="ffffff"/>
                  </a:solidFill>
                </a:uFill>
                <a:latin typeface="Times New Roman"/>
                <a:ea typeface="Times New Roman"/>
              </a:rPr>
              <a:t>= t 1 + t 2 + ... + t n .</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
        <p:nvSpPr>
          <p:cNvPr id="261" name="CustomShape 4"/>
          <p:cNvSpPr/>
          <p:nvPr/>
        </p:nvSpPr>
        <p:spPr>
          <a:xfrm>
            <a:off x="356040" y="4102200"/>
            <a:ext cx="8214840" cy="627120"/>
          </a:xfrm>
          <a:prstGeom prst="rect">
            <a:avLst/>
          </a:prstGeom>
          <a:noFill/>
          <a:ln>
            <a:noFill/>
          </a:ln>
        </p:spPr>
        <p:style>
          <a:lnRef idx="0"/>
          <a:fillRef idx="0"/>
          <a:effectRef idx="0"/>
          <a:fontRef idx="minor"/>
        </p:style>
        <p:txBody>
          <a:bodyPr lIns="90000" rIns="90000" tIns="91440" bIns="91440"/>
          <a:p>
            <a:pPr>
              <a:lnSpc>
                <a:spcPct val="100000"/>
              </a:lnSpc>
            </a:pPr>
            <a:r>
              <a:rPr b="0" lang="es-ES" sz="1500" spc="-1" strike="noStrike">
                <a:solidFill>
                  <a:srgbClr val="000000"/>
                </a:solidFill>
                <a:uFill>
                  <a:solidFill>
                    <a:srgbClr val="ffffff"/>
                  </a:solidFill>
                </a:uFill>
                <a:latin typeface="Times New Roman"/>
                <a:ea typeface="Times New Roman"/>
              </a:rPr>
              <a:t>queremos encontrar es una permutación de las tareas en donde se minimice la expresión de E(n) que, basándonos en las ecuaciones anteriores, viene dada por:</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pic>
        <p:nvPicPr>
          <p:cNvPr id="262" name="Shape 296" descr=""/>
          <p:cNvPicPr/>
          <p:nvPr/>
        </p:nvPicPr>
        <p:blipFill>
          <a:blip r:embed="rId1"/>
          <a:stretch/>
        </p:blipFill>
        <p:spPr>
          <a:xfrm>
            <a:off x="5063760" y="4433040"/>
            <a:ext cx="2029320" cy="550800"/>
          </a:xfrm>
          <a:prstGeom prst="rect">
            <a:avLst/>
          </a:prstGeom>
          <a:ln>
            <a:noFill/>
          </a:ln>
        </p:spPr>
      </p:pic>
      <p:sp>
        <p:nvSpPr>
          <p:cNvPr id="263" name="CustomShape 5"/>
          <p:cNvSpPr/>
          <p:nvPr/>
        </p:nvSpPr>
        <p:spPr>
          <a:xfrm flipH="1">
            <a:off x="7093080" y="4658760"/>
            <a:ext cx="545040" cy="4932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264" name="CustomShape 6"/>
          <p:cNvSpPr/>
          <p:nvPr/>
        </p:nvSpPr>
        <p:spPr>
          <a:xfrm>
            <a:off x="7567920" y="4465800"/>
            <a:ext cx="1144080" cy="435240"/>
          </a:xfrm>
          <a:prstGeom prst="rect">
            <a:avLst/>
          </a:prstGeom>
          <a:noFill/>
          <a:ln>
            <a:noFill/>
          </a:ln>
        </p:spPr>
        <p:style>
          <a:lnRef idx="0"/>
          <a:fillRef idx="0"/>
          <a:effectRef idx="0"/>
          <a:fontRef idx="minor"/>
        </p:style>
        <p:txBody>
          <a:bodyPr lIns="90000" rIns="90000" tIns="91440" bIns="91440"/>
          <a:p>
            <a:pPr>
              <a:lnSpc>
                <a:spcPct val="100000"/>
              </a:lnSpc>
            </a:pPr>
            <a:r>
              <a:rPr b="0" lang="es-ES" sz="700" spc="-1" strike="noStrike">
                <a:solidFill>
                  <a:srgbClr val="000000"/>
                </a:solidFill>
                <a:uFill>
                  <a:solidFill>
                    <a:srgbClr val="ffffff"/>
                  </a:solidFill>
                </a:uFill>
                <a:latin typeface="Arial"/>
                <a:ea typeface="Arial"/>
              </a:rPr>
              <a:t>tareas a realizar * TIempo que tarda en cada reparación</a:t>
            </a:r>
            <a:endParaRPr b="0" lang="es-ES"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5"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Reparaciones</a:t>
            </a:r>
            <a:endParaRPr b="0" lang="es-ES" sz="1800" spc="-1" strike="noStrike">
              <a:solidFill>
                <a:srgbClr val="000000"/>
              </a:solidFill>
              <a:uFill>
                <a:solidFill>
                  <a:srgbClr val="ffffff"/>
                </a:solidFill>
              </a:uFill>
              <a:latin typeface="Arial"/>
            </a:endParaRPr>
          </a:p>
        </p:txBody>
      </p:sp>
      <p:sp>
        <p:nvSpPr>
          <p:cNvPr id="266" name="CustomShape 2"/>
          <p:cNvSpPr/>
          <p:nvPr/>
        </p:nvSpPr>
        <p:spPr>
          <a:xfrm>
            <a:off x="388080" y="1306800"/>
            <a:ext cx="8367480" cy="3078360"/>
          </a:xfrm>
          <a:prstGeom prst="rect">
            <a:avLst/>
          </a:prstGeom>
          <a:noFill/>
          <a:ln>
            <a:noFill/>
          </a:ln>
        </p:spPr>
        <p:style>
          <a:lnRef idx="0"/>
          <a:fillRef idx="0"/>
          <a:effectRef idx="0"/>
          <a:fontRef idx="minor"/>
        </p:style>
        <p:txBody>
          <a:bodyPr lIns="90000" rIns="90000" tIns="91440" bIns="91440"/>
          <a:p>
            <a:pPr>
              <a:lnSpc>
                <a:spcPct val="100000"/>
              </a:lnSpc>
            </a:pPr>
            <a:r>
              <a:rPr b="0" lang="es-ES" sz="1200" spc="-1" strike="noStrike">
                <a:solidFill>
                  <a:srgbClr val="000000"/>
                </a:solidFill>
                <a:uFill>
                  <a:solidFill>
                    <a:srgbClr val="ffffff"/>
                  </a:solidFill>
                </a:uFill>
                <a:latin typeface="Arial"/>
                <a:ea typeface="Arial"/>
              </a:rPr>
              <a:t>Vamos a demostrar que la </a:t>
            </a:r>
            <a:r>
              <a:rPr b="1" lang="es-ES" sz="1200" spc="-1" strike="noStrike">
                <a:solidFill>
                  <a:srgbClr val="000000"/>
                </a:solidFill>
                <a:uFill>
                  <a:solidFill>
                    <a:srgbClr val="ffffff"/>
                  </a:solidFill>
                </a:uFill>
                <a:latin typeface="Arial"/>
                <a:ea typeface="Arial"/>
              </a:rPr>
              <a:t>permutación óptima</a:t>
            </a:r>
            <a:r>
              <a:rPr b="0" lang="es-ES" sz="1200" spc="-1" strike="noStrike">
                <a:solidFill>
                  <a:srgbClr val="000000"/>
                </a:solidFill>
                <a:uFill>
                  <a:solidFill>
                    <a:srgbClr val="ffffff"/>
                  </a:solidFill>
                </a:uFill>
                <a:latin typeface="Arial"/>
                <a:ea typeface="Arial"/>
              </a:rPr>
              <a:t> es aquella en la que los avisos se atienden en orden creciente de sus tiempos de reparación:</a:t>
            </a: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E(Y) ordenados</a:t>
            </a: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E(X) desordenados</a:t>
            </a:r>
            <a:endParaRPr b="0" lang="es-ES" sz="1800" spc="-1" strike="noStrike">
              <a:solidFill>
                <a:srgbClr val="000000"/>
              </a:solidFill>
              <a:uFill>
                <a:solidFill>
                  <a:srgbClr val="ffffff"/>
                </a:solidFill>
              </a:uFill>
              <a:latin typeface="Arial"/>
            </a:endParaRPr>
          </a:p>
          <a:p>
            <a:pPr>
              <a:lnSpc>
                <a:spcPct val="100000"/>
              </a:lnSpc>
            </a:pPr>
            <a:r>
              <a:rPr b="0" lang="es-ES" sz="1200" spc="-1" strike="noStrike">
                <a:solidFill>
                  <a:srgbClr val="000000"/>
                </a:solidFill>
                <a:uFill>
                  <a:solidFill>
                    <a:srgbClr val="ffffff"/>
                  </a:solidFill>
                </a:uFill>
                <a:latin typeface="Arial"/>
                <a:ea typeface="Arial"/>
              </a:rPr>
              <a:t>Basta darse cuenta que: </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
        <p:nvSpPr>
          <p:cNvPr id="267" name="CustomShape 3"/>
          <p:cNvSpPr/>
          <p:nvPr/>
        </p:nvSpPr>
        <p:spPr>
          <a:xfrm>
            <a:off x="2400840" y="1995480"/>
            <a:ext cx="2439720" cy="595800"/>
          </a:xfrm>
          <a:prstGeom prst="rect">
            <a:avLst/>
          </a:prstGeom>
          <a:noFill/>
          <a:ln>
            <a:noFill/>
          </a:ln>
        </p:spPr>
        <p:style>
          <a:lnRef idx="0"/>
          <a:fillRef idx="0"/>
          <a:effectRef idx="0"/>
          <a:fontRef idx="minor"/>
        </p:style>
        <p:txBody>
          <a:bodyPr lIns="90000" rIns="90000" tIns="91440" bIns="91440"/>
          <a:p>
            <a:pPr>
              <a:lnSpc>
                <a:spcPct val="100000"/>
              </a:lnSpc>
            </a:pPr>
            <a:r>
              <a:rPr b="0" lang="es-ES" sz="1400" spc="-1" strike="noStrike">
                <a:solidFill>
                  <a:srgbClr val="000000"/>
                </a:solidFill>
                <a:uFill>
                  <a:solidFill>
                    <a:srgbClr val="ffffff"/>
                  </a:solidFill>
                </a:uFill>
                <a:latin typeface="Arial"/>
                <a:ea typeface="Arial"/>
              </a:rPr>
              <a:t>Probar que E(Y) &lt; E(X)</a:t>
            </a:r>
            <a:endParaRPr b="0" lang="es-ES" sz="1800" spc="-1" strike="noStrike">
              <a:solidFill>
                <a:srgbClr val="000000"/>
              </a:solidFill>
              <a:uFill>
                <a:solidFill>
                  <a:srgbClr val="ffffff"/>
                </a:solidFill>
              </a:uFill>
              <a:latin typeface="Arial"/>
            </a:endParaRPr>
          </a:p>
        </p:txBody>
      </p:sp>
      <p:sp>
        <p:nvSpPr>
          <p:cNvPr id="268" name="CustomShape 4"/>
          <p:cNvSpPr/>
          <p:nvPr/>
        </p:nvSpPr>
        <p:spPr>
          <a:xfrm flipH="1">
            <a:off x="4650120" y="2011320"/>
            <a:ext cx="897480" cy="15840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269" name="CustomShape 5"/>
          <p:cNvSpPr/>
          <p:nvPr/>
        </p:nvSpPr>
        <p:spPr>
          <a:xfrm>
            <a:off x="5596560" y="1772640"/>
            <a:ext cx="1899360" cy="46836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A más ordenada menor tiempo de espera supone</a:t>
            </a:r>
            <a:endParaRPr b="0" lang="es-ES" sz="1800" spc="-1" strike="noStrike">
              <a:solidFill>
                <a:srgbClr val="000000"/>
              </a:solidFill>
              <a:uFill>
                <a:solidFill>
                  <a:srgbClr val="ffffff"/>
                </a:solidFill>
              </a:uFill>
              <a:latin typeface="Arial"/>
            </a:endParaRPr>
          </a:p>
        </p:txBody>
      </p:sp>
      <p:pic>
        <p:nvPicPr>
          <p:cNvPr id="270" name="Shape 308" descr=""/>
          <p:cNvPicPr/>
          <p:nvPr/>
        </p:nvPicPr>
        <p:blipFill>
          <a:blip r:embed="rId1"/>
          <a:stretch/>
        </p:blipFill>
        <p:spPr>
          <a:xfrm>
            <a:off x="2306160" y="2659680"/>
            <a:ext cx="4530960" cy="595800"/>
          </a:xfrm>
          <a:prstGeom prst="rect">
            <a:avLst/>
          </a:prstGeom>
          <a:ln>
            <a:noFill/>
          </a:ln>
        </p:spPr>
      </p:pic>
      <p:sp>
        <p:nvSpPr>
          <p:cNvPr id="271" name="CustomShape 6"/>
          <p:cNvSpPr/>
          <p:nvPr/>
        </p:nvSpPr>
        <p:spPr>
          <a:xfrm flipH="1">
            <a:off x="3934440" y="2631240"/>
            <a:ext cx="826200" cy="19008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272" name="CustomShape 7"/>
          <p:cNvSpPr/>
          <p:nvPr/>
        </p:nvSpPr>
        <p:spPr>
          <a:xfrm>
            <a:off x="5016240" y="2679120"/>
            <a:ext cx="78840" cy="15840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273" name="CustomShape 8"/>
          <p:cNvSpPr/>
          <p:nvPr/>
        </p:nvSpPr>
        <p:spPr>
          <a:xfrm>
            <a:off x="5175360" y="2607480"/>
            <a:ext cx="1454040" cy="19836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274" name="CustomShape 9"/>
          <p:cNvSpPr/>
          <p:nvPr/>
        </p:nvSpPr>
        <p:spPr>
          <a:xfrm>
            <a:off x="4384440" y="2400840"/>
            <a:ext cx="1342800" cy="340920"/>
          </a:xfrm>
          <a:prstGeom prst="rect">
            <a:avLst/>
          </a:prstGeom>
          <a:noFill/>
          <a:ln>
            <a:noFill/>
          </a:ln>
        </p:spPr>
        <p:style>
          <a:lnRef idx="0"/>
          <a:fillRef idx="0"/>
          <a:effectRef idx="0"/>
          <a:fontRef idx="minor"/>
        </p:style>
        <p:txBody>
          <a:bodyPr lIns="90000" rIns="90000" tIns="91440" bIns="91440"/>
          <a:p>
            <a:pPr>
              <a:lnSpc>
                <a:spcPct val="100000"/>
              </a:lnSpc>
            </a:pPr>
            <a:r>
              <a:rPr b="0" lang="es-ES" sz="800" spc="-1" strike="noStrike">
                <a:solidFill>
                  <a:srgbClr val="000000"/>
                </a:solidFill>
                <a:uFill>
                  <a:solidFill>
                    <a:srgbClr val="ffffff"/>
                  </a:solidFill>
                </a:uFill>
                <a:latin typeface="Arial"/>
                <a:ea typeface="Arial"/>
              </a:rPr>
              <a:t>Tiempos de ejecución</a:t>
            </a:r>
            <a:endParaRPr b="0" lang="es-ES" sz="1800" spc="-1" strike="noStrike">
              <a:solidFill>
                <a:srgbClr val="000000"/>
              </a:solidFill>
              <a:uFill>
                <a:solidFill>
                  <a:srgbClr val="ffffff"/>
                </a:solidFill>
              </a:uFill>
              <a:latin typeface="Arial"/>
            </a:endParaRPr>
          </a:p>
        </p:txBody>
      </p:sp>
      <p:sp>
        <p:nvSpPr>
          <p:cNvPr id="275" name="CustomShape 10"/>
          <p:cNvSpPr/>
          <p:nvPr/>
        </p:nvSpPr>
        <p:spPr>
          <a:xfrm>
            <a:off x="388080" y="3466080"/>
            <a:ext cx="7346520" cy="595800"/>
          </a:xfrm>
          <a:prstGeom prst="rect">
            <a:avLst/>
          </a:prstGeom>
          <a:noFill/>
          <a:ln>
            <a:noFill/>
          </a:ln>
        </p:spPr>
        <p:style>
          <a:lnRef idx="0"/>
          <a:fillRef idx="0"/>
          <a:effectRef idx="0"/>
          <a:fontRef idx="minor"/>
        </p:style>
        <p:txBody>
          <a:bodyPr lIns="90000" rIns="90000" tIns="91440" bIns="91440"/>
          <a:p>
            <a:pPr>
              <a:lnSpc>
                <a:spcPct val="100000"/>
              </a:lnSpc>
            </a:pPr>
            <a:r>
              <a:rPr b="0" lang="es-ES" sz="1400" spc="-1" strike="noStrike">
                <a:solidFill>
                  <a:srgbClr val="000000"/>
                </a:solidFill>
                <a:uFill>
                  <a:solidFill>
                    <a:srgbClr val="ffffff"/>
                  </a:solidFill>
                </a:uFill>
                <a:latin typeface="Arial"/>
                <a:ea typeface="Arial"/>
              </a:rPr>
              <a:t>Obtenemos que: E(X) - E(Y) &gt; 0 y por tanto hay que </a:t>
            </a:r>
            <a:r>
              <a:rPr b="0" lang="es-ES" sz="1500" spc="-1" strike="noStrike">
                <a:solidFill>
                  <a:srgbClr val="000000"/>
                </a:solidFill>
                <a:uFill>
                  <a:solidFill>
                    <a:srgbClr val="ffffff"/>
                  </a:solidFill>
                </a:uFill>
                <a:latin typeface="Arial"/>
                <a:ea typeface="Arial"/>
              </a:rPr>
              <a:t>atender a las llamadas en orden inverso a su tiempo de reparación (de menor a mayor tiempo).</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388080" y="46584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Reparaciones</a:t>
            </a:r>
            <a:endParaRPr b="0" lang="es-ES" sz="1800" spc="-1" strike="noStrike">
              <a:solidFill>
                <a:srgbClr val="000000"/>
              </a:solidFill>
              <a:uFill>
                <a:solidFill>
                  <a:srgbClr val="ffffff"/>
                </a:solidFill>
              </a:uFill>
              <a:latin typeface="Arial"/>
            </a:endParaRPr>
          </a:p>
        </p:txBody>
      </p:sp>
      <p:sp>
        <p:nvSpPr>
          <p:cNvPr id="277" name="CustomShape 2"/>
          <p:cNvSpPr/>
          <p:nvPr/>
        </p:nvSpPr>
        <p:spPr>
          <a:xfrm>
            <a:off x="388080" y="1473840"/>
            <a:ext cx="8367480" cy="3078360"/>
          </a:xfrm>
          <a:prstGeom prst="rect">
            <a:avLst/>
          </a:prstGeom>
          <a:noFill/>
          <a:ln>
            <a:noFill/>
          </a:ln>
        </p:spPr>
        <p:style>
          <a:lnRef idx="0"/>
          <a:fillRef idx="0"/>
          <a:effectRef idx="0"/>
          <a:fontRef idx="minor"/>
        </p:style>
        <p:txBody>
          <a:bodyPr lIns="90000" rIns="90000" tIns="91440" bIns="91440"/>
          <a:p>
            <a:pPr>
              <a:lnSpc>
                <a:spcPct val="100000"/>
              </a:lnSpc>
            </a:pPr>
            <a:r>
              <a:rPr b="1" lang="es-ES" sz="1800" spc="-1" strike="noStrike">
                <a:solidFill>
                  <a:srgbClr val="000000"/>
                </a:solidFill>
                <a:uFill>
                  <a:solidFill>
                    <a:srgbClr val="ffffff"/>
                  </a:solidFill>
                </a:uFill>
                <a:latin typeface="Arial"/>
                <a:ea typeface="Arial"/>
              </a:rPr>
              <a:t>Bibliografía:</a:t>
            </a:r>
            <a:endParaRPr b="0" lang="es-ES" sz="1800" spc="-1" strike="noStrike">
              <a:solidFill>
                <a:srgbClr val="000000"/>
              </a:solidFill>
              <a:uFill>
                <a:solidFill>
                  <a:srgbClr val="ffffff"/>
                </a:solidFill>
              </a:uFill>
              <a:latin typeface="Arial"/>
            </a:endParaRPr>
          </a:p>
          <a:p>
            <a:pPr>
              <a:lnSpc>
                <a:spcPct val="100000"/>
              </a:lnSpc>
            </a:pPr>
            <a:r>
              <a:rPr b="1" lang="es-ES" sz="1800" spc="-1" strike="noStrike">
                <a:solidFill>
                  <a:srgbClr val="000000"/>
                </a:solidFill>
                <a:uFill>
                  <a:solidFill>
                    <a:srgbClr val="ffffff"/>
                  </a:solidFill>
                </a:uFill>
                <a:latin typeface="Arial"/>
                <a:ea typeface="Arial"/>
              </a:rPr>
              <a:t>Fundamentos de algoritmica – G. Brassard, P. Bratley</a:t>
            </a:r>
            <a:endParaRPr b="0" lang="es-E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Código de los algoritmos Greedy</a:t>
            </a:r>
            <a:endParaRPr b="0" lang="es-ES" sz="1800" spc="-1" strike="noStrike">
              <a:solidFill>
                <a:srgbClr val="000000"/>
              </a:solidFill>
              <a:uFill>
                <a:solidFill>
                  <a:srgbClr val="ffffff"/>
                </a:solidFill>
              </a:uFill>
              <a:latin typeface="Arial"/>
            </a:endParaRPr>
          </a:p>
        </p:txBody>
      </p:sp>
      <p:pic>
        <p:nvPicPr>
          <p:cNvPr id="125" name="Shape 79" descr=""/>
          <p:cNvPicPr/>
          <p:nvPr/>
        </p:nvPicPr>
        <p:blipFill>
          <a:blip r:embed="rId1"/>
          <a:srcRect l="0" t="8575" r="0" b="0"/>
          <a:stretch/>
        </p:blipFill>
        <p:spPr>
          <a:xfrm>
            <a:off x="3696840" y="1717560"/>
            <a:ext cx="5115600" cy="2061360"/>
          </a:xfrm>
          <a:prstGeom prst="rect">
            <a:avLst/>
          </a:prstGeom>
          <a:ln>
            <a:noFill/>
          </a:ln>
        </p:spPr>
      </p:pic>
      <p:pic>
        <p:nvPicPr>
          <p:cNvPr id="126" name="Shape 80" descr=""/>
          <p:cNvPicPr/>
          <p:nvPr/>
        </p:nvPicPr>
        <p:blipFill>
          <a:blip r:embed="rId2"/>
          <a:stretch/>
        </p:blipFill>
        <p:spPr>
          <a:xfrm>
            <a:off x="7141680" y="744120"/>
            <a:ext cx="1850040" cy="1278000"/>
          </a:xfrm>
          <a:prstGeom prst="rect">
            <a:avLst/>
          </a:prstGeom>
          <a:ln>
            <a:noFill/>
          </a:ln>
        </p:spPr>
      </p:pic>
      <p:pic>
        <p:nvPicPr>
          <p:cNvPr id="127" name="Shape 81" descr=""/>
          <p:cNvPicPr/>
          <p:nvPr/>
        </p:nvPicPr>
        <p:blipFill>
          <a:blip r:embed="rId3"/>
          <a:stretch/>
        </p:blipFill>
        <p:spPr>
          <a:xfrm>
            <a:off x="3696840" y="4352760"/>
            <a:ext cx="5115600" cy="122040"/>
          </a:xfrm>
          <a:prstGeom prst="rect">
            <a:avLst/>
          </a:prstGeom>
          <a:ln>
            <a:noFill/>
          </a:ln>
        </p:spPr>
      </p:pic>
      <p:sp>
        <p:nvSpPr>
          <p:cNvPr id="128" name="CustomShape 2"/>
          <p:cNvSpPr/>
          <p:nvPr/>
        </p:nvSpPr>
        <p:spPr>
          <a:xfrm>
            <a:off x="2685600" y="1567080"/>
            <a:ext cx="3568320" cy="149760"/>
          </a:xfrm>
          <a:prstGeom prst="curvedConnector2">
            <a:avLst/>
          </a:prstGeom>
          <a:noFill/>
          <a:ln w="19080">
            <a:solidFill>
              <a:srgbClr val="4a86e8"/>
            </a:solidFill>
            <a:round/>
          </a:ln>
        </p:spPr>
        <p:style>
          <a:lnRef idx="0"/>
          <a:fillRef idx="0"/>
          <a:effectRef idx="0"/>
          <a:fontRef idx="minor"/>
        </p:style>
      </p:sp>
      <p:sp>
        <p:nvSpPr>
          <p:cNvPr id="129" name="CustomShape 3"/>
          <p:cNvSpPr/>
          <p:nvPr/>
        </p:nvSpPr>
        <p:spPr>
          <a:xfrm>
            <a:off x="1146240" y="1318680"/>
            <a:ext cx="1621800" cy="75852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Bolsa de contenedores </a:t>
            </a:r>
            <a:endParaRPr b="0" lang="es-ES" sz="1800" spc="-1" strike="noStrike">
              <a:solidFill>
                <a:srgbClr val="000000"/>
              </a:solidFill>
              <a:uFill>
                <a:solidFill>
                  <a:srgbClr val="ffffff"/>
                </a:solidFill>
              </a:uFill>
              <a:latin typeface="Arial"/>
            </a:endParaRPr>
          </a:p>
          <a:p>
            <a:pPr>
              <a:lnSpc>
                <a:spcPct val="100000"/>
              </a:lnSpc>
            </a:pPr>
            <a:r>
              <a:rPr b="0" lang="es-ES" sz="1000" spc="-1" strike="noStrike">
                <a:solidFill>
                  <a:srgbClr val="000000"/>
                </a:solidFill>
                <a:uFill>
                  <a:solidFill>
                    <a:srgbClr val="ffffff"/>
                  </a:solidFill>
                </a:uFill>
                <a:latin typeface="Arial"/>
                <a:ea typeface="Arial"/>
              </a:rPr>
              <a:t>(orden </a:t>
            </a:r>
            <a:r>
              <a:rPr b="1" lang="es-ES" sz="1000" spc="-1" strike="noStrike">
                <a:solidFill>
                  <a:srgbClr val="000000"/>
                </a:solidFill>
                <a:uFill>
                  <a:solidFill>
                    <a:srgbClr val="ffffff"/>
                  </a:solidFill>
                </a:uFill>
                <a:latin typeface="Arial"/>
                <a:ea typeface="Arial"/>
              </a:rPr>
              <a:t>no decreciente</a:t>
            </a:r>
            <a:r>
              <a:rPr b="0" lang="es-ES" sz="1000" spc="-1" strike="noStrike">
                <a:solidFill>
                  <a:srgbClr val="000000"/>
                </a:solidFill>
                <a:uFill>
                  <a:solidFill>
                    <a:srgbClr val="ffffff"/>
                  </a:solidFill>
                </a:uFill>
                <a:latin typeface="Arial"/>
                <a:ea typeface="Arial"/>
              </a:rPr>
              <a:t>)</a:t>
            </a:r>
            <a:endParaRPr b="0" lang="es-ES" sz="1800" spc="-1" strike="noStrike">
              <a:solidFill>
                <a:srgbClr val="000000"/>
              </a:solidFill>
              <a:uFill>
                <a:solidFill>
                  <a:srgbClr val="ffffff"/>
                </a:solidFill>
              </a:uFill>
              <a:latin typeface="Arial"/>
            </a:endParaRPr>
          </a:p>
        </p:txBody>
      </p:sp>
      <p:sp>
        <p:nvSpPr>
          <p:cNvPr id="130" name="CustomShape 4"/>
          <p:cNvSpPr/>
          <p:nvPr/>
        </p:nvSpPr>
        <p:spPr>
          <a:xfrm>
            <a:off x="2595960" y="2161080"/>
            <a:ext cx="1283760" cy="275760"/>
          </a:xfrm>
          <a:prstGeom prst="curvedConnector3">
            <a:avLst>
              <a:gd name="adj1" fmla="val 50000"/>
            </a:avLst>
          </a:prstGeom>
          <a:noFill/>
          <a:ln w="19080">
            <a:solidFill>
              <a:srgbClr val="4a86e8"/>
            </a:solidFill>
            <a:round/>
          </a:ln>
        </p:spPr>
        <p:style>
          <a:lnRef idx="0"/>
          <a:fillRef idx="0"/>
          <a:effectRef idx="0"/>
          <a:fontRef idx="minor"/>
        </p:style>
      </p:sp>
      <p:sp>
        <p:nvSpPr>
          <p:cNvPr id="131" name="CustomShape 5"/>
          <p:cNvSpPr/>
          <p:nvPr/>
        </p:nvSpPr>
        <p:spPr>
          <a:xfrm>
            <a:off x="1229040" y="1940040"/>
            <a:ext cx="1456200" cy="46332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Repetir si hay candidatos o espacio</a:t>
            </a:r>
            <a:endParaRPr b="0" lang="es-ES" sz="1800" spc="-1" strike="noStrike">
              <a:solidFill>
                <a:srgbClr val="000000"/>
              </a:solidFill>
              <a:uFill>
                <a:solidFill>
                  <a:srgbClr val="ffffff"/>
                </a:solidFill>
              </a:uFill>
              <a:latin typeface="Arial"/>
            </a:endParaRPr>
          </a:p>
        </p:txBody>
      </p:sp>
      <p:sp>
        <p:nvSpPr>
          <p:cNvPr id="132" name="CustomShape 6"/>
          <p:cNvSpPr/>
          <p:nvPr/>
        </p:nvSpPr>
        <p:spPr>
          <a:xfrm>
            <a:off x="2430720" y="4202280"/>
            <a:ext cx="3568320" cy="149760"/>
          </a:xfrm>
          <a:prstGeom prst="curvedConnector2">
            <a:avLst/>
          </a:prstGeom>
          <a:noFill/>
          <a:ln w="19080">
            <a:solidFill>
              <a:srgbClr val="4a86e8"/>
            </a:solidFill>
            <a:round/>
          </a:ln>
        </p:spPr>
        <p:style>
          <a:lnRef idx="0"/>
          <a:fillRef idx="0"/>
          <a:effectRef idx="0"/>
          <a:fontRef idx="minor"/>
        </p:style>
      </p:sp>
      <p:sp>
        <p:nvSpPr>
          <p:cNvPr id="133" name="CustomShape 7"/>
          <p:cNvSpPr/>
          <p:nvPr/>
        </p:nvSpPr>
        <p:spPr>
          <a:xfrm>
            <a:off x="973440" y="3946320"/>
            <a:ext cx="1621800" cy="75852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Bolsa de contenedores </a:t>
            </a:r>
            <a:endParaRPr b="0" lang="es-ES" sz="1800" spc="-1" strike="noStrike">
              <a:solidFill>
                <a:srgbClr val="000000"/>
              </a:solidFill>
              <a:uFill>
                <a:solidFill>
                  <a:srgbClr val="ffffff"/>
                </a:solidFill>
              </a:uFill>
              <a:latin typeface="Arial"/>
            </a:endParaRPr>
          </a:p>
          <a:p>
            <a:pPr>
              <a:lnSpc>
                <a:spcPct val="100000"/>
              </a:lnSpc>
            </a:pPr>
            <a:r>
              <a:rPr b="0" lang="es-ES" sz="1000" spc="-1" strike="noStrike">
                <a:solidFill>
                  <a:srgbClr val="000000"/>
                </a:solidFill>
                <a:uFill>
                  <a:solidFill>
                    <a:srgbClr val="ffffff"/>
                  </a:solidFill>
                </a:uFill>
                <a:latin typeface="Arial"/>
                <a:ea typeface="Arial"/>
              </a:rPr>
              <a:t>(orden </a:t>
            </a:r>
            <a:r>
              <a:rPr b="1" lang="es-ES" sz="1000" spc="-1" strike="noStrike">
                <a:solidFill>
                  <a:srgbClr val="000000"/>
                </a:solidFill>
                <a:uFill>
                  <a:solidFill>
                    <a:srgbClr val="ffffff"/>
                  </a:solidFill>
                </a:uFill>
                <a:latin typeface="Arial"/>
                <a:ea typeface="Arial"/>
              </a:rPr>
              <a:t>no creciente</a:t>
            </a:r>
            <a:r>
              <a:rPr b="0" lang="es-ES" sz="1000" spc="-1" strike="noStrike">
                <a:solidFill>
                  <a:srgbClr val="000000"/>
                </a:solidFill>
                <a:uFill>
                  <a:solidFill>
                    <a:srgbClr val="ffffff"/>
                  </a:solidFill>
                </a:uFill>
                <a:latin typeface="Arial"/>
                <a:ea typeface="Arial"/>
              </a:rPr>
              <a:t>)</a:t>
            </a:r>
            <a:endParaRPr b="0" lang="es-ES" sz="1800" spc="-1" strike="noStrike">
              <a:solidFill>
                <a:srgbClr val="000000"/>
              </a:solidFill>
              <a:uFill>
                <a:solidFill>
                  <a:srgbClr val="ffffff"/>
                </a:solidFill>
              </a:uFill>
              <a:latin typeface="Arial"/>
            </a:endParaRPr>
          </a:p>
        </p:txBody>
      </p:sp>
      <p:sp>
        <p:nvSpPr>
          <p:cNvPr id="134" name="CustomShape 8"/>
          <p:cNvSpPr/>
          <p:nvPr/>
        </p:nvSpPr>
        <p:spPr>
          <a:xfrm flipH="1" rot="10800000">
            <a:off x="5550120" y="3002760"/>
            <a:ext cx="1449360" cy="219960"/>
          </a:xfrm>
          <a:prstGeom prst="curvedConnector3">
            <a:avLst>
              <a:gd name="adj1" fmla="val 50000"/>
            </a:avLst>
          </a:prstGeom>
          <a:noFill/>
          <a:ln w="19080">
            <a:solidFill>
              <a:srgbClr val="4a86e8"/>
            </a:solidFill>
            <a:round/>
          </a:ln>
        </p:spPr>
        <p:style>
          <a:lnRef idx="0"/>
          <a:fillRef idx="0"/>
          <a:effectRef idx="0"/>
          <a:fontRef idx="minor"/>
        </p:style>
      </p:sp>
      <p:sp>
        <p:nvSpPr>
          <p:cNvPr id="135" name="CustomShape 9"/>
          <p:cNvSpPr/>
          <p:nvPr/>
        </p:nvSpPr>
        <p:spPr>
          <a:xfrm flipH="1" rot="10800000">
            <a:off x="5736240" y="4286520"/>
            <a:ext cx="1635480" cy="771840"/>
          </a:xfrm>
          <a:prstGeom prst="curvedConnector3">
            <a:avLst>
              <a:gd name="adj1" fmla="val 50000"/>
            </a:avLst>
          </a:prstGeom>
          <a:noFill/>
          <a:ln w="19080">
            <a:solidFill>
              <a:srgbClr val="4a86e8"/>
            </a:solidFill>
            <a:round/>
          </a:ln>
        </p:spPr>
        <p:style>
          <a:lnRef idx="0"/>
          <a:fillRef idx="0"/>
          <a:effectRef idx="0"/>
          <a:fontRef idx="minor"/>
        </p:style>
      </p:sp>
      <p:sp>
        <p:nvSpPr>
          <p:cNvPr id="136" name="CustomShape 10"/>
          <p:cNvSpPr/>
          <p:nvPr/>
        </p:nvSpPr>
        <p:spPr>
          <a:xfrm>
            <a:off x="973440" y="2561400"/>
            <a:ext cx="1676880" cy="46332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Escogemos el contenedor menos pesado</a:t>
            </a:r>
            <a:endParaRPr b="0" lang="es-ES" sz="1800" spc="-1" strike="noStrike">
              <a:solidFill>
                <a:srgbClr val="000000"/>
              </a:solidFill>
              <a:uFill>
                <a:solidFill>
                  <a:srgbClr val="ffffff"/>
                </a:solidFill>
              </a:uFill>
              <a:latin typeface="Arial"/>
            </a:endParaRPr>
          </a:p>
        </p:txBody>
      </p:sp>
      <p:sp>
        <p:nvSpPr>
          <p:cNvPr id="137" name="CustomShape 11"/>
          <p:cNvSpPr/>
          <p:nvPr/>
        </p:nvSpPr>
        <p:spPr>
          <a:xfrm>
            <a:off x="579960" y="3253680"/>
            <a:ext cx="1980720" cy="463320"/>
          </a:xfrm>
          <a:prstGeom prst="rect">
            <a:avLst/>
          </a:prstGeom>
          <a:noFill/>
          <a:ln>
            <a:noFill/>
          </a:ln>
        </p:spPr>
        <p:style>
          <a:lnRef idx="0"/>
          <a:fillRef idx="0"/>
          <a:effectRef idx="0"/>
          <a:fontRef idx="minor"/>
        </p:style>
        <p:txBody>
          <a:bodyPr lIns="90000" rIns="90000" tIns="91440" bIns="91440"/>
          <a:p>
            <a:pPr>
              <a:lnSpc>
                <a:spcPct val="100000"/>
              </a:lnSpc>
            </a:pPr>
            <a:r>
              <a:rPr b="0" lang="es-ES" sz="1000" spc="-1" strike="noStrike">
                <a:solidFill>
                  <a:srgbClr val="000000"/>
                </a:solidFill>
                <a:uFill>
                  <a:solidFill>
                    <a:srgbClr val="ffffff"/>
                  </a:solidFill>
                </a:uFill>
                <a:latin typeface="Arial"/>
                <a:ea typeface="Arial"/>
              </a:rPr>
              <a:t>Si cabe en barco lo cargamos. Si no, el barco está lleno.</a:t>
            </a:r>
            <a:endParaRPr b="0" lang="es-ES" sz="1800" spc="-1" strike="noStrike">
              <a:solidFill>
                <a:srgbClr val="000000"/>
              </a:solidFill>
              <a:uFill>
                <a:solidFill>
                  <a:srgbClr val="ffffff"/>
                </a:solidFill>
              </a:uFill>
              <a:latin typeface="Arial"/>
            </a:endParaRPr>
          </a:p>
        </p:txBody>
      </p:sp>
      <p:sp>
        <p:nvSpPr>
          <p:cNvPr id="138" name="CustomShape 12"/>
          <p:cNvSpPr/>
          <p:nvPr/>
        </p:nvSpPr>
        <p:spPr>
          <a:xfrm>
            <a:off x="1201320" y="1387800"/>
            <a:ext cx="1449360" cy="365400"/>
          </a:xfrm>
          <a:prstGeom prst="roundRect">
            <a:avLst>
              <a:gd name="adj" fmla="val 16667"/>
            </a:avLst>
          </a:prstGeom>
          <a:noFill/>
          <a:ln w="9360">
            <a:solidFill>
              <a:srgbClr val="4a86e8"/>
            </a:solidFill>
            <a:round/>
          </a:ln>
        </p:spPr>
        <p:style>
          <a:lnRef idx="0"/>
          <a:fillRef idx="0"/>
          <a:effectRef idx="0"/>
          <a:fontRef idx="minor"/>
        </p:style>
      </p:sp>
      <p:sp>
        <p:nvSpPr>
          <p:cNvPr id="139" name="CustomShape 13"/>
          <p:cNvSpPr/>
          <p:nvPr/>
        </p:nvSpPr>
        <p:spPr>
          <a:xfrm>
            <a:off x="1229040" y="2016000"/>
            <a:ext cx="1332000" cy="365400"/>
          </a:xfrm>
          <a:prstGeom prst="roundRect">
            <a:avLst>
              <a:gd name="adj" fmla="val 16667"/>
            </a:avLst>
          </a:prstGeom>
          <a:noFill/>
          <a:ln w="9360">
            <a:solidFill>
              <a:srgbClr val="4a86e8"/>
            </a:solidFill>
            <a:round/>
          </a:ln>
        </p:spPr>
        <p:style>
          <a:lnRef idx="0"/>
          <a:fillRef idx="0"/>
          <a:effectRef idx="0"/>
          <a:fontRef idx="minor"/>
        </p:style>
      </p:sp>
      <p:sp>
        <p:nvSpPr>
          <p:cNvPr id="140" name="CustomShape 14"/>
          <p:cNvSpPr/>
          <p:nvPr/>
        </p:nvSpPr>
        <p:spPr>
          <a:xfrm>
            <a:off x="1021680" y="2634840"/>
            <a:ext cx="1573560" cy="365400"/>
          </a:xfrm>
          <a:prstGeom prst="roundRect">
            <a:avLst>
              <a:gd name="adj" fmla="val 16667"/>
            </a:avLst>
          </a:prstGeom>
          <a:noFill/>
          <a:ln w="9360">
            <a:solidFill>
              <a:srgbClr val="4a86e8"/>
            </a:solidFill>
            <a:round/>
          </a:ln>
        </p:spPr>
        <p:style>
          <a:lnRef idx="0"/>
          <a:fillRef idx="0"/>
          <a:effectRef idx="0"/>
          <a:fontRef idx="minor"/>
        </p:style>
      </p:sp>
      <p:sp>
        <p:nvSpPr>
          <p:cNvPr id="141" name="CustomShape 15"/>
          <p:cNvSpPr/>
          <p:nvPr/>
        </p:nvSpPr>
        <p:spPr>
          <a:xfrm>
            <a:off x="580320" y="3303000"/>
            <a:ext cx="1850040" cy="365400"/>
          </a:xfrm>
          <a:prstGeom prst="roundRect">
            <a:avLst>
              <a:gd name="adj" fmla="val 16667"/>
            </a:avLst>
          </a:prstGeom>
          <a:noFill/>
          <a:ln w="9360">
            <a:solidFill>
              <a:srgbClr val="4a86e8"/>
            </a:solidFill>
            <a:round/>
          </a:ln>
        </p:spPr>
        <p:style>
          <a:lnRef idx="0"/>
          <a:fillRef idx="0"/>
          <a:effectRef idx="0"/>
          <a:fontRef idx="minor"/>
        </p:style>
      </p:sp>
      <p:sp>
        <p:nvSpPr>
          <p:cNvPr id="142" name="CustomShape 16"/>
          <p:cNvSpPr/>
          <p:nvPr/>
        </p:nvSpPr>
        <p:spPr>
          <a:xfrm>
            <a:off x="973440" y="4016880"/>
            <a:ext cx="1415520" cy="365400"/>
          </a:xfrm>
          <a:prstGeom prst="roundRect">
            <a:avLst>
              <a:gd name="adj" fmla="val 16667"/>
            </a:avLst>
          </a:prstGeom>
          <a:noFill/>
          <a:ln w="9360">
            <a:solidFill>
              <a:srgbClr val="4a86e8"/>
            </a:solidFill>
            <a:round/>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17520" y="665280"/>
            <a:ext cx="8367480" cy="685440"/>
          </a:xfrm>
          <a:prstGeom prst="rect">
            <a:avLst/>
          </a:prstGeom>
          <a:noFill/>
          <a:ln>
            <a:noFill/>
          </a:ln>
        </p:spPr>
        <p:style>
          <a:lnRef idx="0"/>
          <a:fillRef idx="0"/>
          <a:effectRef idx="0"/>
          <a:fontRef idx="minor"/>
        </p:style>
        <p:txBody>
          <a:bodyPr lIns="90000" rIns="90000" tIns="91440" bIns="91440" anchor="b"/>
          <a:p>
            <a:r>
              <a:rPr b="0" lang="es-ES" sz="2400" spc="-1" strike="noStrike">
                <a:solidFill>
                  <a:srgbClr val="4a86e8"/>
                </a:solidFill>
                <a:uFill>
                  <a:solidFill>
                    <a:srgbClr val="ffffff"/>
                  </a:solidFill>
                </a:uFill>
                <a:latin typeface="Roboto Slab"/>
                <a:ea typeface="Roboto Slab"/>
              </a:rPr>
              <a:t>Ejemplo para la maximización de contenedores.</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
        <p:nvSpPr>
          <p:cNvPr id="144" name="CustomShape 2"/>
          <p:cNvSpPr/>
          <p:nvPr/>
        </p:nvSpPr>
        <p:spPr>
          <a:xfrm>
            <a:off x="2091960" y="3067200"/>
            <a:ext cx="4487040" cy="599760"/>
          </a:xfrm>
          <a:prstGeom prst="roundRect">
            <a:avLst>
              <a:gd name="adj" fmla="val 16667"/>
            </a:avLst>
          </a:prstGeom>
          <a:solidFill>
            <a:schemeClr val="lt2"/>
          </a:solidFill>
          <a:ln w="9360">
            <a:solidFill>
              <a:schemeClr val="dk2"/>
            </a:solidFill>
            <a:round/>
          </a:ln>
        </p:spPr>
        <p:style>
          <a:lnRef idx="0"/>
          <a:fillRef idx="0"/>
          <a:effectRef idx="0"/>
          <a:fontRef idx="minor"/>
        </p:style>
      </p:sp>
      <p:sp>
        <p:nvSpPr>
          <p:cNvPr id="145" name="CustomShape 3"/>
          <p:cNvSpPr/>
          <p:nvPr/>
        </p:nvSpPr>
        <p:spPr>
          <a:xfrm>
            <a:off x="400320" y="1874520"/>
            <a:ext cx="42732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5</a:t>
            </a:r>
            <a:endParaRPr b="0" lang="es-ES" sz="1800" spc="-1" strike="noStrike">
              <a:solidFill>
                <a:srgbClr val="000000"/>
              </a:solidFill>
              <a:uFill>
                <a:solidFill>
                  <a:srgbClr val="ffffff"/>
                </a:solidFill>
              </a:uFill>
              <a:latin typeface="Arial"/>
            </a:endParaRPr>
          </a:p>
        </p:txBody>
      </p:sp>
      <p:sp>
        <p:nvSpPr>
          <p:cNvPr id="146" name="CustomShape 4"/>
          <p:cNvSpPr/>
          <p:nvPr/>
        </p:nvSpPr>
        <p:spPr>
          <a:xfrm>
            <a:off x="7325280" y="1874520"/>
            <a:ext cx="56556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7</a:t>
            </a:r>
            <a:endParaRPr b="0" lang="es-ES" sz="1800" spc="-1" strike="noStrike">
              <a:solidFill>
                <a:srgbClr val="000000"/>
              </a:solidFill>
              <a:uFill>
                <a:solidFill>
                  <a:srgbClr val="ffffff"/>
                </a:solidFill>
              </a:uFill>
              <a:latin typeface="Arial"/>
            </a:endParaRPr>
          </a:p>
        </p:txBody>
      </p:sp>
      <p:sp>
        <p:nvSpPr>
          <p:cNvPr id="147" name="CustomShape 5"/>
          <p:cNvSpPr/>
          <p:nvPr/>
        </p:nvSpPr>
        <p:spPr>
          <a:xfrm>
            <a:off x="5578560" y="1874520"/>
            <a:ext cx="64836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8</a:t>
            </a:r>
            <a:endParaRPr b="0" lang="es-ES" sz="1800" spc="-1" strike="noStrike">
              <a:solidFill>
                <a:srgbClr val="000000"/>
              </a:solidFill>
              <a:uFill>
                <a:solidFill>
                  <a:srgbClr val="ffffff"/>
                </a:solidFill>
              </a:uFill>
              <a:latin typeface="Arial"/>
            </a:endParaRPr>
          </a:p>
        </p:txBody>
      </p:sp>
      <p:sp>
        <p:nvSpPr>
          <p:cNvPr id="148" name="CustomShape 6"/>
          <p:cNvSpPr/>
          <p:nvPr/>
        </p:nvSpPr>
        <p:spPr>
          <a:xfrm>
            <a:off x="4415040" y="3167280"/>
            <a:ext cx="82116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10</a:t>
            </a:r>
            <a:endParaRPr b="0" lang="es-ES" sz="1800" spc="-1" strike="noStrike">
              <a:solidFill>
                <a:srgbClr val="000000"/>
              </a:solidFill>
              <a:uFill>
                <a:solidFill>
                  <a:srgbClr val="ffffff"/>
                </a:solidFill>
              </a:uFill>
              <a:latin typeface="Arial"/>
            </a:endParaRPr>
          </a:p>
        </p:txBody>
      </p:sp>
      <p:sp>
        <p:nvSpPr>
          <p:cNvPr id="149" name="CustomShape 7"/>
          <p:cNvSpPr/>
          <p:nvPr/>
        </p:nvSpPr>
        <p:spPr>
          <a:xfrm>
            <a:off x="2789280" y="1874520"/>
            <a:ext cx="102096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12</a:t>
            </a:r>
            <a:endParaRPr b="0" lang="es-ES" sz="1800" spc="-1" strike="noStrike">
              <a:solidFill>
                <a:srgbClr val="000000"/>
              </a:solidFill>
              <a:uFill>
                <a:solidFill>
                  <a:srgbClr val="ffffff"/>
                </a:solidFill>
              </a:uFill>
              <a:latin typeface="Arial"/>
            </a:endParaRPr>
          </a:p>
        </p:txBody>
      </p:sp>
      <p:sp>
        <p:nvSpPr>
          <p:cNvPr id="150" name="CustomShape 8"/>
          <p:cNvSpPr/>
          <p:nvPr/>
        </p:nvSpPr>
        <p:spPr>
          <a:xfrm>
            <a:off x="3949200" y="1874520"/>
            <a:ext cx="149076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18</a:t>
            </a:r>
            <a:endParaRPr b="0" lang="es-ES" sz="1800" spc="-1" strike="noStrike">
              <a:solidFill>
                <a:srgbClr val="000000"/>
              </a:solidFill>
              <a:uFill>
                <a:solidFill>
                  <a:srgbClr val="ffffff"/>
                </a:solidFill>
              </a:uFill>
              <a:latin typeface="Arial"/>
            </a:endParaRPr>
          </a:p>
        </p:txBody>
      </p:sp>
      <p:sp>
        <p:nvSpPr>
          <p:cNvPr id="151" name="CustomShape 9"/>
          <p:cNvSpPr/>
          <p:nvPr/>
        </p:nvSpPr>
        <p:spPr>
          <a:xfrm>
            <a:off x="990720" y="1874520"/>
            <a:ext cx="163548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20</a:t>
            </a:r>
            <a:endParaRPr b="0" lang="es-ES" sz="1800" spc="-1" strike="noStrike">
              <a:solidFill>
                <a:srgbClr val="000000"/>
              </a:solidFill>
              <a:uFill>
                <a:solidFill>
                  <a:srgbClr val="ffffff"/>
                </a:solidFill>
              </a:uFill>
              <a:latin typeface="Arial"/>
            </a:endParaRPr>
          </a:p>
        </p:txBody>
      </p:sp>
      <p:sp>
        <p:nvSpPr>
          <p:cNvPr id="152" name="CustomShape 10"/>
          <p:cNvSpPr/>
          <p:nvPr/>
        </p:nvSpPr>
        <p:spPr>
          <a:xfrm>
            <a:off x="2257560" y="3167280"/>
            <a:ext cx="42732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5</a:t>
            </a:r>
            <a:endParaRPr b="0" lang="es-ES" sz="1800" spc="-1" strike="noStrike">
              <a:solidFill>
                <a:srgbClr val="000000"/>
              </a:solidFill>
              <a:uFill>
                <a:solidFill>
                  <a:srgbClr val="ffffff"/>
                </a:solidFill>
              </a:uFill>
              <a:latin typeface="Arial"/>
            </a:endParaRPr>
          </a:p>
        </p:txBody>
      </p:sp>
      <p:sp>
        <p:nvSpPr>
          <p:cNvPr id="153" name="CustomShape 11"/>
          <p:cNvSpPr/>
          <p:nvPr/>
        </p:nvSpPr>
        <p:spPr>
          <a:xfrm>
            <a:off x="317520" y="1753560"/>
            <a:ext cx="558360" cy="62748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
        <p:nvSpPr>
          <p:cNvPr id="154" name="CustomShape 12"/>
          <p:cNvSpPr/>
          <p:nvPr/>
        </p:nvSpPr>
        <p:spPr>
          <a:xfrm>
            <a:off x="2865240" y="3167280"/>
            <a:ext cx="56556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7</a:t>
            </a:r>
            <a:endParaRPr b="0" lang="es-ES" sz="1800" spc="-1" strike="noStrike">
              <a:solidFill>
                <a:srgbClr val="000000"/>
              </a:solidFill>
              <a:uFill>
                <a:solidFill>
                  <a:srgbClr val="ffffff"/>
                </a:solidFill>
              </a:uFill>
              <a:latin typeface="Arial"/>
            </a:endParaRPr>
          </a:p>
        </p:txBody>
      </p:sp>
      <p:sp>
        <p:nvSpPr>
          <p:cNvPr id="155" name="CustomShape 13"/>
          <p:cNvSpPr/>
          <p:nvPr/>
        </p:nvSpPr>
        <p:spPr>
          <a:xfrm>
            <a:off x="7325280" y="1753560"/>
            <a:ext cx="558360" cy="62748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
        <p:nvSpPr>
          <p:cNvPr id="156" name="CustomShape 14"/>
          <p:cNvSpPr/>
          <p:nvPr/>
        </p:nvSpPr>
        <p:spPr>
          <a:xfrm>
            <a:off x="3569400" y="3167280"/>
            <a:ext cx="64836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8</a:t>
            </a:r>
            <a:endParaRPr b="0" lang="es-ES" sz="1800" spc="-1" strike="noStrike">
              <a:solidFill>
                <a:srgbClr val="000000"/>
              </a:solidFill>
              <a:uFill>
                <a:solidFill>
                  <a:srgbClr val="ffffff"/>
                </a:solidFill>
              </a:uFill>
              <a:latin typeface="Arial"/>
            </a:endParaRPr>
          </a:p>
        </p:txBody>
      </p:sp>
      <p:sp>
        <p:nvSpPr>
          <p:cNvPr id="157" name="CustomShape 15"/>
          <p:cNvSpPr/>
          <p:nvPr/>
        </p:nvSpPr>
        <p:spPr>
          <a:xfrm>
            <a:off x="5605920" y="1760400"/>
            <a:ext cx="558360" cy="62748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
        <p:nvSpPr>
          <p:cNvPr id="158" name="CustomShape 16"/>
          <p:cNvSpPr/>
          <p:nvPr/>
        </p:nvSpPr>
        <p:spPr>
          <a:xfrm>
            <a:off x="6365520" y="1874520"/>
            <a:ext cx="82116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10</a:t>
            </a:r>
            <a:endParaRPr b="0" lang="es-ES" sz="1800" spc="-1" strike="noStrike">
              <a:solidFill>
                <a:srgbClr val="000000"/>
              </a:solidFill>
              <a:uFill>
                <a:solidFill>
                  <a:srgbClr val="ffffff"/>
                </a:solidFill>
              </a:uFill>
              <a:latin typeface="Arial"/>
            </a:endParaRPr>
          </a:p>
        </p:txBody>
      </p:sp>
      <p:sp>
        <p:nvSpPr>
          <p:cNvPr id="159" name="CustomShape 17"/>
          <p:cNvSpPr/>
          <p:nvPr/>
        </p:nvSpPr>
        <p:spPr>
          <a:xfrm>
            <a:off x="6496560" y="1753560"/>
            <a:ext cx="558360" cy="62748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
        <p:nvSpPr>
          <p:cNvPr id="160" name="CustomShape 18"/>
          <p:cNvSpPr/>
          <p:nvPr/>
        </p:nvSpPr>
        <p:spPr>
          <a:xfrm>
            <a:off x="5392080" y="3167280"/>
            <a:ext cx="1020960" cy="399960"/>
          </a:xfrm>
          <a:prstGeom prst="roundRect">
            <a:avLst>
              <a:gd name="adj" fmla="val 16667"/>
            </a:avLst>
          </a:prstGeom>
          <a:solidFill>
            <a:schemeClr val="lt2"/>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s-ES" sz="1400" spc="-1" strike="noStrike">
                <a:solidFill>
                  <a:srgbClr val="000000"/>
                </a:solidFill>
                <a:uFill>
                  <a:solidFill>
                    <a:srgbClr val="ffffff"/>
                  </a:solidFill>
                </a:uFill>
                <a:latin typeface="Arial"/>
                <a:ea typeface="Arial"/>
              </a:rPr>
              <a:t>12</a:t>
            </a:r>
            <a:endParaRPr b="0" lang="es-ES" sz="1800" spc="-1" strike="noStrike">
              <a:solidFill>
                <a:srgbClr val="000000"/>
              </a:solidFill>
              <a:uFill>
                <a:solidFill>
                  <a:srgbClr val="ffffff"/>
                </a:solidFill>
              </a:uFill>
              <a:latin typeface="Arial"/>
            </a:endParaRPr>
          </a:p>
        </p:txBody>
      </p:sp>
      <p:sp>
        <p:nvSpPr>
          <p:cNvPr id="161" name="CustomShape 19"/>
          <p:cNvSpPr/>
          <p:nvPr/>
        </p:nvSpPr>
        <p:spPr>
          <a:xfrm>
            <a:off x="3051720" y="1760400"/>
            <a:ext cx="558360" cy="627480"/>
          </a:xfrm>
          <a:custGeom>
            <a:avLst/>
            <a:gdLst/>
            <a:ahLst/>
            <a:rect l="l" t="t" r="r" b="b"/>
            <a:pathLst>
              <a:path w="21600" h="21600">
                <a:moveTo>
                  <a:pt x="0" y="0"/>
                </a:moveTo>
                <a:lnTo>
                  <a:pt x="21600" y="21600"/>
                </a:lnTo>
              </a:path>
            </a:pathLst>
          </a:custGeom>
          <a:noFill/>
          <a:ln w="28440">
            <a:solidFill>
              <a:srgbClr val="ff0000"/>
            </a:solidFill>
            <a:round/>
          </a:ln>
        </p:spPr>
        <p:style>
          <a:lnRef idx="0"/>
          <a:fillRef idx="0"/>
          <a:effectRef idx="0"/>
          <a:fontRef idx="minor"/>
        </p:style>
      </p:sp>
      <p:sp>
        <p:nvSpPr>
          <p:cNvPr id="162" name="CustomShape 20"/>
          <p:cNvSpPr/>
          <p:nvPr/>
        </p:nvSpPr>
        <p:spPr>
          <a:xfrm>
            <a:off x="3648960" y="3567960"/>
            <a:ext cx="1373040" cy="463320"/>
          </a:xfrm>
          <a:prstGeom prst="rect">
            <a:avLst/>
          </a:prstGeom>
          <a:noFill/>
          <a:ln>
            <a:noFill/>
          </a:ln>
        </p:spPr>
        <p:style>
          <a:lnRef idx="0"/>
          <a:fillRef idx="0"/>
          <a:effectRef idx="0"/>
          <a:fontRef idx="minor"/>
        </p:style>
        <p:txBody>
          <a:bodyPr lIns="90000" rIns="90000" tIns="91440" bIns="91440"/>
          <a:p>
            <a:pPr algn="ctr">
              <a:lnSpc>
                <a:spcPct val="100000"/>
              </a:lnSpc>
            </a:pPr>
            <a:r>
              <a:rPr b="0" lang="es-ES" sz="2400" spc="-1" strike="noStrike">
                <a:solidFill>
                  <a:srgbClr val="000000"/>
                </a:solidFill>
                <a:uFill>
                  <a:solidFill>
                    <a:srgbClr val="ffffff"/>
                  </a:solidFill>
                </a:uFill>
                <a:latin typeface="Arial"/>
                <a:ea typeface="Arial"/>
              </a:rPr>
              <a:t>Barco</a:t>
            </a:r>
            <a:endParaRPr b="0" lang="es-E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0">
                                  <p:stCondLst>
                                    <p:cond delay="0"/>
                                  </p:stCondLst>
                                  <p:childTnLst>
                                    <p:set>
                                      <p:cBhvr>
                                        <p:cTn id="12" dur="1" fill="hold">
                                          <p:stCondLst>
                                            <p:cond delay="0"/>
                                          </p:stCondLst>
                                        </p:cTn>
                                        <p:tgtEl>
                                          <p:spTgt spid="152"/>
                                        </p:tgtEl>
                                        <p:attrNameLst>
                                          <p:attrName>style.visibility</p:attrName>
                                        </p:attrNameLst>
                                      </p:cBhvr>
                                      <p:to>
                                        <p:strVal val="visible"/>
                                      </p:to>
                                    </p:set>
                                    <p:animEffect filter="fade" transition="in">
                                      <p:cBhvr additive="repl">
                                        <p:cTn id="13" dur="1000"/>
                                        <p:tgtEl>
                                          <p:spTgt spid="152"/>
                                        </p:tgtEl>
                                      </p:cBhvr>
                                    </p:animEffect>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10">
                                  <p:stCondLst>
                                    <p:cond delay="0"/>
                                  </p:stCondLst>
                                  <p:childTnLst>
                                    <p:set>
                                      <p:cBhvr>
                                        <p:cTn id="17" dur="1" fill="hold">
                                          <p:stCondLst>
                                            <p:cond delay="0"/>
                                          </p:stCondLst>
                                        </p:cTn>
                                        <p:tgtEl>
                                          <p:spTgt spid="153"/>
                                        </p:tgtEl>
                                        <p:attrNameLst>
                                          <p:attrName>style.visibility</p:attrName>
                                        </p:attrNameLst>
                                      </p:cBhvr>
                                      <p:to>
                                        <p:strVal val="visible"/>
                                      </p:to>
                                    </p:set>
                                    <p:animEffect filter="fade" transition="in">
                                      <p:cBhvr additive="repl">
                                        <p:cTn id="18" dur="1000"/>
                                        <p:tgtEl>
                                          <p:spTgt spid="153"/>
                                        </p:tgtEl>
                                      </p:cBhvr>
                                    </p:animEffec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0">
                                  <p:stCondLst>
                                    <p:cond delay="0"/>
                                  </p:stCondLst>
                                  <p:childTnLst>
                                    <p:set>
                                      <p:cBhvr>
                                        <p:cTn id="22" dur="1" fill="hold">
                                          <p:stCondLst>
                                            <p:cond delay="0"/>
                                          </p:stCondLst>
                                        </p:cTn>
                                        <p:tgtEl>
                                          <p:spTgt spid="154"/>
                                        </p:tgtEl>
                                        <p:attrNameLst>
                                          <p:attrName>style.visibility</p:attrName>
                                        </p:attrNameLst>
                                      </p:cBhvr>
                                      <p:to>
                                        <p:strVal val="visible"/>
                                      </p:to>
                                    </p:set>
                                    <p:animEffect filter="fade" transition="in">
                                      <p:cBhvr additive="repl">
                                        <p:cTn id="23" dur="1000"/>
                                        <p:tgtEl>
                                          <p:spTgt spid="154"/>
                                        </p:tgtEl>
                                      </p:cBhvr>
                                    </p:animEffect>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10">
                                  <p:stCondLst>
                                    <p:cond delay="0"/>
                                  </p:stCondLst>
                                  <p:childTnLst>
                                    <p:set>
                                      <p:cBhvr>
                                        <p:cTn id="27" dur="1" fill="hold">
                                          <p:stCondLst>
                                            <p:cond delay="0"/>
                                          </p:stCondLst>
                                        </p:cTn>
                                        <p:tgtEl>
                                          <p:spTgt spid="155"/>
                                        </p:tgtEl>
                                        <p:attrNameLst>
                                          <p:attrName>style.visibility</p:attrName>
                                        </p:attrNameLst>
                                      </p:cBhvr>
                                      <p:to>
                                        <p:strVal val="visible"/>
                                      </p:to>
                                    </p:set>
                                    <p:animEffect filter="fade" transition="in">
                                      <p:cBhvr additive="repl">
                                        <p:cTn id="28" dur="1000"/>
                                        <p:tgtEl>
                                          <p:spTgt spid="155"/>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156"/>
                                        </p:tgtEl>
                                        <p:attrNameLst>
                                          <p:attrName>style.visibility</p:attrName>
                                        </p:attrNameLst>
                                      </p:cBhvr>
                                      <p:to>
                                        <p:strVal val="visible"/>
                                      </p:to>
                                    </p:set>
                                    <p:animEffect filter="fade" transition="in">
                                      <p:cBhvr additive="repl">
                                        <p:cTn id="33" dur="1000"/>
                                        <p:tgtEl>
                                          <p:spTgt spid="156"/>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157"/>
                                        </p:tgtEl>
                                        <p:attrNameLst>
                                          <p:attrName>style.visibility</p:attrName>
                                        </p:attrNameLst>
                                      </p:cBhvr>
                                      <p:to>
                                        <p:strVal val="visible"/>
                                      </p:to>
                                    </p:set>
                                    <p:animEffect filter="fade" transition="in">
                                      <p:cBhvr additive="repl">
                                        <p:cTn id="38" dur="1000"/>
                                        <p:tgtEl>
                                          <p:spTgt spid="157"/>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0">
                                  <p:stCondLst>
                                    <p:cond delay="0"/>
                                  </p:stCondLst>
                                  <p:childTnLst>
                                    <p:set>
                                      <p:cBhvr>
                                        <p:cTn id="42" dur="1" fill="hold">
                                          <p:stCondLst>
                                            <p:cond delay="0"/>
                                          </p:stCondLst>
                                        </p:cTn>
                                        <p:tgtEl>
                                          <p:spTgt spid="148"/>
                                        </p:tgtEl>
                                        <p:attrNameLst>
                                          <p:attrName>style.visibility</p:attrName>
                                        </p:attrNameLst>
                                      </p:cBhvr>
                                      <p:to>
                                        <p:strVal val="visible"/>
                                      </p:to>
                                    </p:set>
                                    <p:animEffect filter="fade" transition="in">
                                      <p:cBhvr additive="repl">
                                        <p:cTn id="43" dur="1000"/>
                                        <p:tgtEl>
                                          <p:spTgt spid="148"/>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0">
                                  <p:stCondLst>
                                    <p:cond delay="0"/>
                                  </p:stCondLst>
                                  <p:childTnLst>
                                    <p:set>
                                      <p:cBhvr>
                                        <p:cTn id="47" dur="1" fill="hold">
                                          <p:stCondLst>
                                            <p:cond delay="0"/>
                                          </p:stCondLst>
                                        </p:cTn>
                                        <p:tgtEl>
                                          <p:spTgt spid="159"/>
                                        </p:tgtEl>
                                        <p:attrNameLst>
                                          <p:attrName>style.visibility</p:attrName>
                                        </p:attrNameLst>
                                      </p:cBhvr>
                                      <p:to>
                                        <p:strVal val="visible"/>
                                      </p:to>
                                    </p:set>
                                    <p:animEffect filter="fade" transition="in">
                                      <p:cBhvr additive="repl">
                                        <p:cTn id="48" dur="1000"/>
                                        <p:tgtEl>
                                          <p:spTgt spid="159"/>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160"/>
                                        </p:tgtEl>
                                        <p:attrNameLst>
                                          <p:attrName>style.visibility</p:attrName>
                                        </p:attrNameLst>
                                      </p:cBhvr>
                                      <p:to>
                                        <p:strVal val="visible"/>
                                      </p:to>
                                    </p:set>
                                    <p:animEffect filter="fade" transition="in">
                                      <p:cBhvr additive="repl">
                                        <p:cTn id="53" dur="1000"/>
                                        <p:tgtEl>
                                          <p:spTgt spid="160"/>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10">
                                  <p:stCondLst>
                                    <p:cond delay="0"/>
                                  </p:stCondLst>
                                  <p:childTnLst>
                                    <p:set>
                                      <p:cBhvr>
                                        <p:cTn id="57" dur="1" fill="hold">
                                          <p:stCondLst>
                                            <p:cond delay="0"/>
                                          </p:stCondLst>
                                        </p:cTn>
                                        <p:tgtEl>
                                          <p:spTgt spid="161"/>
                                        </p:tgtEl>
                                        <p:attrNameLst>
                                          <p:attrName>style.visibility</p:attrName>
                                        </p:attrNameLst>
                                      </p:cBhvr>
                                      <p:to>
                                        <p:strVal val="visible"/>
                                      </p:to>
                                    </p:set>
                                    <p:animEffect filter="fade" transition="in">
                                      <p:cBhvr additive="repl">
                                        <p:cTn id="58" dur="1000"/>
                                        <p:tgtEl>
                                          <p:spTgt spid="1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2400" spc="-1" strike="noStrike">
                <a:solidFill>
                  <a:srgbClr val="4a86e8"/>
                </a:solidFill>
                <a:uFill>
                  <a:solidFill>
                    <a:srgbClr val="ffffff"/>
                  </a:solidFill>
                </a:uFill>
                <a:latin typeface="Roboto Slab"/>
                <a:ea typeface="Roboto Slab"/>
              </a:rPr>
              <a:t>Optimalidad para la maximización de contenedores</a:t>
            </a:r>
            <a:endParaRPr b="0" lang="es-ES" sz="1800" spc="-1" strike="noStrike">
              <a:solidFill>
                <a:srgbClr val="000000"/>
              </a:solidFill>
              <a:uFill>
                <a:solidFill>
                  <a:srgbClr val="ffffff"/>
                </a:solidFill>
              </a:uFill>
              <a:latin typeface="Arial"/>
            </a:endParaRPr>
          </a:p>
        </p:txBody>
      </p:sp>
      <p:sp>
        <p:nvSpPr>
          <p:cNvPr id="164" name="CustomShape 2"/>
          <p:cNvSpPr/>
          <p:nvPr/>
        </p:nvSpPr>
        <p:spPr>
          <a:xfrm>
            <a:off x="388080" y="1489680"/>
            <a:ext cx="8367480" cy="3078360"/>
          </a:xfrm>
          <a:prstGeom prst="rect">
            <a:avLst/>
          </a:prstGeom>
          <a:noFill/>
          <a:ln>
            <a:noFill/>
          </a:ln>
        </p:spPr>
        <p:style>
          <a:lnRef idx="0"/>
          <a:fillRef idx="0"/>
          <a:effectRef idx="0"/>
          <a:fontRef idx="minor"/>
        </p:style>
        <p:txBody>
          <a:bodyPr lIns="90000" rIns="90000" tIns="91440" bIns="91440"/>
          <a:p>
            <a:pPr>
              <a:lnSpc>
                <a:spcPct val="100000"/>
              </a:lnSpc>
            </a:pPr>
            <a:r>
              <a:rPr b="0" lang="es-ES" sz="1400" spc="-1" strike="noStrike">
                <a:solidFill>
                  <a:srgbClr val="000000"/>
                </a:solidFill>
                <a:uFill>
                  <a:solidFill>
                    <a:srgbClr val="ffffff"/>
                  </a:solidFill>
                </a:uFill>
                <a:latin typeface="Roboto"/>
                <a:ea typeface="Roboto"/>
              </a:rPr>
              <a:t>Problema de la mochila fraccional.</a:t>
            </a:r>
            <a:endParaRPr b="0" lang="es-ES" sz="1800" spc="-1" strike="noStrike">
              <a:solidFill>
                <a:srgbClr val="000000"/>
              </a:solidFill>
              <a:uFill>
                <a:solidFill>
                  <a:srgbClr val="ffffff"/>
                </a:solidFill>
              </a:uFill>
              <a:latin typeface="Arial"/>
            </a:endParaRPr>
          </a:p>
          <a:p>
            <a:pPr>
              <a:lnSpc>
                <a:spcPct val="100000"/>
              </a:lnSpc>
            </a:pPr>
            <a:r>
              <a:rPr b="1" lang="es-ES" sz="1400" spc="-1" strike="noStrike">
                <a:solidFill>
                  <a:srgbClr val="000000"/>
                </a:solidFill>
                <a:uFill>
                  <a:solidFill>
                    <a:srgbClr val="ffffff"/>
                  </a:solidFill>
                </a:uFill>
                <a:latin typeface="Roboto"/>
                <a:ea typeface="Roboto"/>
              </a:rPr>
              <a:t>Densidad</a:t>
            </a:r>
            <a:r>
              <a:rPr b="0" lang="es-ES" sz="1400" spc="-1" strike="noStrike">
                <a:solidFill>
                  <a:srgbClr val="000000"/>
                </a:solidFill>
                <a:uFill>
                  <a:solidFill>
                    <a:srgbClr val="ffffff"/>
                  </a:solidFill>
                </a:uFill>
                <a:latin typeface="Roboto"/>
                <a:ea typeface="Roboto"/>
              </a:rPr>
              <a:t> de un contenedor  =  b</a:t>
            </a:r>
            <a:r>
              <a:rPr b="0" lang="es-ES" sz="1400" spc="-1" strike="noStrike" baseline="-25000">
                <a:solidFill>
                  <a:srgbClr val="000000"/>
                </a:solidFill>
                <a:uFill>
                  <a:solidFill>
                    <a:srgbClr val="ffffff"/>
                  </a:solidFill>
                </a:uFill>
                <a:latin typeface="Roboto"/>
                <a:ea typeface="Roboto"/>
              </a:rPr>
              <a:t>i </a:t>
            </a:r>
            <a:r>
              <a:rPr b="0" lang="es-ES" sz="1400" spc="-1" strike="noStrike">
                <a:solidFill>
                  <a:srgbClr val="000000"/>
                </a:solidFill>
                <a:uFill>
                  <a:solidFill>
                    <a:srgbClr val="ffffff"/>
                  </a:solidFill>
                </a:uFill>
                <a:latin typeface="Roboto"/>
                <a:ea typeface="Roboto"/>
              </a:rPr>
              <a:t>/ p</a:t>
            </a:r>
            <a:r>
              <a:rPr b="0" lang="es-ES" sz="1400" spc="-1" strike="noStrike" baseline="-25000">
                <a:solidFill>
                  <a:srgbClr val="000000"/>
                </a:solidFill>
                <a:uFill>
                  <a:solidFill>
                    <a:srgbClr val="ffffff"/>
                  </a:solidFill>
                </a:uFill>
                <a:latin typeface="Roboto"/>
                <a:ea typeface="Roboto"/>
              </a:rPr>
              <a:t>i</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Roboto"/>
                <a:ea typeface="Roboto"/>
              </a:rPr>
              <a:t>Como    b</a:t>
            </a:r>
            <a:r>
              <a:rPr b="0" lang="es-ES" sz="1400" spc="-1" strike="noStrike" baseline="-25000">
                <a:solidFill>
                  <a:srgbClr val="000000"/>
                </a:solidFill>
                <a:uFill>
                  <a:solidFill>
                    <a:srgbClr val="ffffff"/>
                  </a:solidFill>
                </a:uFill>
                <a:latin typeface="Roboto"/>
                <a:ea typeface="Roboto"/>
              </a:rPr>
              <a:t>i</a:t>
            </a:r>
            <a:r>
              <a:rPr b="0" lang="es-ES" sz="1400" spc="-1" strike="noStrike">
                <a:solidFill>
                  <a:srgbClr val="000000"/>
                </a:solidFill>
                <a:uFill>
                  <a:solidFill>
                    <a:srgbClr val="ffffff"/>
                  </a:solidFill>
                </a:uFill>
                <a:latin typeface="Roboto"/>
                <a:ea typeface="Roboto"/>
              </a:rPr>
              <a:t> = 1, ∀i, 1 ≤ i ≤ n    para cada contenedor. Entonces densidad = 1/p</a:t>
            </a:r>
            <a:r>
              <a:rPr b="0" lang="es-ES" sz="1400" spc="-1" strike="noStrike" baseline="-25000">
                <a:solidFill>
                  <a:srgbClr val="000000"/>
                </a:solidFill>
                <a:uFill>
                  <a:solidFill>
                    <a:srgbClr val="ffffff"/>
                  </a:solidFill>
                </a:uFill>
                <a:latin typeface="Roboto"/>
                <a:ea typeface="Roboto"/>
              </a:rPr>
              <a:t>i</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Roboto"/>
                <a:ea typeface="Roboto"/>
              </a:rPr>
              <a:t>El orden </a:t>
            </a:r>
            <a:r>
              <a:rPr b="1" lang="es-ES" sz="1400" spc="-1" strike="noStrike">
                <a:solidFill>
                  <a:srgbClr val="000000"/>
                </a:solidFill>
                <a:uFill>
                  <a:solidFill>
                    <a:srgbClr val="ffffff"/>
                  </a:solidFill>
                </a:uFill>
                <a:latin typeface="Roboto"/>
                <a:ea typeface="Roboto"/>
              </a:rPr>
              <a:t>no decreciente de peso</a:t>
            </a:r>
            <a:r>
              <a:rPr b="0" lang="es-ES" sz="1400" spc="-1" strike="noStrike">
                <a:solidFill>
                  <a:srgbClr val="000000"/>
                </a:solidFill>
                <a:uFill>
                  <a:solidFill>
                    <a:srgbClr val="ffffff"/>
                  </a:solidFill>
                </a:uFill>
                <a:latin typeface="Roboto"/>
                <a:ea typeface="Roboto"/>
              </a:rPr>
              <a:t> implica orden </a:t>
            </a:r>
            <a:r>
              <a:rPr b="1" lang="es-ES" sz="1400" spc="-1" strike="noStrike">
                <a:solidFill>
                  <a:srgbClr val="000000"/>
                </a:solidFill>
                <a:uFill>
                  <a:solidFill>
                    <a:srgbClr val="ffffff"/>
                  </a:solidFill>
                </a:uFill>
                <a:latin typeface="Roboto"/>
                <a:ea typeface="Roboto"/>
              </a:rPr>
              <a:t>no creciente en densidad.</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Roboto"/>
                <a:ea typeface="Roboto"/>
              </a:rPr>
              <a:t>Función selección de contenedor de mayor densidad = Función selección de contenedor menor peso.</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Roboto"/>
                <a:ea typeface="Roboto"/>
              </a:rPr>
              <a:t> </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pic>
        <p:nvPicPr>
          <p:cNvPr id="165" name="Shape 127" descr=""/>
          <p:cNvPicPr/>
          <p:nvPr/>
        </p:nvPicPr>
        <p:blipFill>
          <a:blip r:embed="rId1"/>
          <a:stretch/>
        </p:blipFill>
        <p:spPr>
          <a:xfrm>
            <a:off x="2457720" y="3831840"/>
            <a:ext cx="4147920" cy="54468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2400" spc="-1" strike="noStrike">
                <a:solidFill>
                  <a:srgbClr val="4a86e8"/>
                </a:solidFill>
                <a:uFill>
                  <a:solidFill>
                    <a:srgbClr val="ffffff"/>
                  </a:solidFill>
                </a:uFill>
                <a:latin typeface="Roboto Slab"/>
                <a:ea typeface="Roboto Slab"/>
              </a:rPr>
              <a:t>Optimalidad para la maximización de peso</a:t>
            </a:r>
            <a:endParaRPr b="0" lang="es-ES" sz="1800" spc="-1" strike="noStrike">
              <a:solidFill>
                <a:srgbClr val="000000"/>
              </a:solidFill>
              <a:uFill>
                <a:solidFill>
                  <a:srgbClr val="ffffff"/>
                </a:solidFill>
              </a:uFill>
              <a:latin typeface="Arial"/>
            </a:endParaRPr>
          </a:p>
        </p:txBody>
      </p:sp>
      <p:sp>
        <p:nvSpPr>
          <p:cNvPr id="167" name="CustomShape 2"/>
          <p:cNvSpPr/>
          <p:nvPr/>
        </p:nvSpPr>
        <p:spPr>
          <a:xfrm>
            <a:off x="476280" y="1415160"/>
            <a:ext cx="6558120" cy="3071520"/>
          </a:xfrm>
          <a:prstGeom prst="rect">
            <a:avLst/>
          </a:prstGeom>
          <a:noFill/>
          <a:ln>
            <a:noFill/>
          </a:ln>
        </p:spPr>
        <p:style>
          <a:lnRef idx="0"/>
          <a:fillRef idx="0"/>
          <a:effectRef idx="0"/>
          <a:fontRef idx="minor"/>
        </p:style>
        <p:txBody>
          <a:bodyPr lIns="90000" rIns="90000" tIns="91440" bIns="91440"/>
          <a:p>
            <a:pPr>
              <a:lnSpc>
                <a:spcPct val="100000"/>
              </a:lnSpc>
            </a:pPr>
            <a:r>
              <a:rPr b="0" lang="es-ES" sz="1400" spc="-1" strike="noStrike">
                <a:solidFill>
                  <a:srgbClr val="000000"/>
                </a:solidFill>
                <a:uFill>
                  <a:solidFill>
                    <a:srgbClr val="ffffff"/>
                  </a:solidFill>
                </a:uFill>
                <a:latin typeface="Arial"/>
                <a:ea typeface="Arial"/>
              </a:rPr>
              <a:t>Problema de la mochila 0/1.</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La manera más sencilla de que este algoritmo no es optimal es mediante un contraejemplo.</a:t>
            </a:r>
            <a:endParaRPr b="0" lang="es-ES" sz="1800" spc="-1" strike="noStrike">
              <a:solidFill>
                <a:srgbClr val="000000"/>
              </a:solidFill>
              <a:uFill>
                <a:solidFill>
                  <a:srgbClr val="ffffff"/>
                </a:solidFill>
              </a:uFill>
              <a:latin typeface="Arial"/>
            </a:endParaRPr>
          </a:p>
        </p:txBody>
      </p:sp>
      <p:pic>
        <p:nvPicPr>
          <p:cNvPr id="168" name="Shape 134" descr=""/>
          <p:cNvPicPr/>
          <p:nvPr/>
        </p:nvPicPr>
        <p:blipFill>
          <a:blip r:embed="rId1"/>
          <a:srcRect l="0" t="17652" r="0" b="0"/>
          <a:stretch/>
        </p:blipFill>
        <p:spPr>
          <a:xfrm>
            <a:off x="4399560" y="2733840"/>
            <a:ext cx="4066560" cy="1473840"/>
          </a:xfrm>
          <a:prstGeom prst="rect">
            <a:avLst/>
          </a:prstGeom>
          <a:ln>
            <a:noFill/>
          </a:ln>
        </p:spPr>
      </p:pic>
      <p:sp>
        <p:nvSpPr>
          <p:cNvPr id="169" name="CustomShape 3"/>
          <p:cNvSpPr/>
          <p:nvPr/>
        </p:nvSpPr>
        <p:spPr>
          <a:xfrm flipH="1">
            <a:off x="3554640" y="3732480"/>
            <a:ext cx="4520160" cy="126360"/>
          </a:xfrm>
          <a:prstGeom prst="curvedConnector3">
            <a:avLst>
              <a:gd name="adj1" fmla="val 6075"/>
            </a:avLst>
          </a:prstGeom>
          <a:noFill/>
          <a:ln w="19080">
            <a:solidFill>
              <a:srgbClr val="4a86e8"/>
            </a:solidFill>
            <a:round/>
          </a:ln>
        </p:spPr>
        <p:style>
          <a:lnRef idx="0"/>
          <a:fillRef idx="0"/>
          <a:effectRef idx="0"/>
          <a:fontRef idx="minor"/>
        </p:style>
      </p:sp>
      <p:sp>
        <p:nvSpPr>
          <p:cNvPr id="170" name="CustomShape 4"/>
          <p:cNvSpPr/>
          <p:nvPr/>
        </p:nvSpPr>
        <p:spPr>
          <a:xfrm>
            <a:off x="7373520" y="3935160"/>
            <a:ext cx="1062360" cy="365400"/>
          </a:xfrm>
          <a:prstGeom prst="roundRect">
            <a:avLst>
              <a:gd name="adj" fmla="val 16667"/>
            </a:avLst>
          </a:prstGeom>
          <a:noFill/>
          <a:ln w="19080">
            <a:solidFill>
              <a:srgbClr val="4a86e8"/>
            </a:solidFill>
            <a:round/>
          </a:ln>
        </p:spPr>
        <p:style>
          <a:lnRef idx="0"/>
          <a:fillRef idx="0"/>
          <a:effectRef idx="0"/>
          <a:fontRef idx="minor"/>
        </p:style>
      </p:sp>
      <p:sp>
        <p:nvSpPr>
          <p:cNvPr id="171" name="CustomShape 5"/>
          <p:cNvSpPr/>
          <p:nvPr/>
        </p:nvSpPr>
        <p:spPr>
          <a:xfrm>
            <a:off x="1001160" y="3279600"/>
            <a:ext cx="2325960" cy="928800"/>
          </a:xfrm>
          <a:prstGeom prst="rect">
            <a:avLst/>
          </a:prstGeom>
          <a:noFill/>
          <a:ln>
            <a:noFill/>
          </a:ln>
        </p:spPr>
        <p:style>
          <a:lnRef idx="0"/>
          <a:fillRef idx="0"/>
          <a:effectRef idx="0"/>
          <a:fontRef idx="minor"/>
        </p:style>
        <p:txBody>
          <a:bodyPr lIns="90000" rIns="90000" tIns="91440" bIns="91440"/>
          <a:p>
            <a:pPr>
              <a:lnSpc>
                <a:spcPct val="100000"/>
              </a:lnSpc>
            </a:pPr>
            <a:r>
              <a:rPr b="0" lang="es-ES" sz="1200" spc="-1" strike="noStrike">
                <a:solidFill>
                  <a:srgbClr val="000000"/>
                </a:solidFill>
                <a:uFill>
                  <a:solidFill>
                    <a:srgbClr val="ffffff"/>
                  </a:solidFill>
                </a:uFill>
                <a:latin typeface="Arial"/>
                <a:ea typeface="Arial"/>
              </a:rPr>
              <a:t>Si sustituimos en contenedor 6 por los de peso 26, 25 y 3 logramos cargar 398/400 unidades de peso.</a:t>
            </a:r>
            <a:endParaRPr b="0" lang="es-ES" sz="1800" spc="-1" strike="noStrike">
              <a:solidFill>
                <a:srgbClr val="000000"/>
              </a:solidFill>
              <a:uFill>
                <a:solidFill>
                  <a:srgbClr val="ffffff"/>
                </a:solidFill>
              </a:uFill>
              <a:latin typeface="Arial"/>
            </a:endParaRPr>
          </a:p>
        </p:txBody>
      </p:sp>
      <p:sp>
        <p:nvSpPr>
          <p:cNvPr id="172" name="CustomShape 6"/>
          <p:cNvSpPr/>
          <p:nvPr/>
        </p:nvSpPr>
        <p:spPr>
          <a:xfrm>
            <a:off x="846000" y="3254040"/>
            <a:ext cx="2635920" cy="1233000"/>
          </a:xfrm>
          <a:prstGeom prst="roundRect">
            <a:avLst>
              <a:gd name="adj" fmla="val 16667"/>
            </a:avLst>
          </a:prstGeom>
          <a:noFill/>
          <a:ln w="19080">
            <a:solidFill>
              <a:srgbClr val="4a86e8"/>
            </a:solidFill>
            <a:round/>
          </a:ln>
        </p:spPr>
        <p:style>
          <a:lnRef idx="0"/>
          <a:fillRef idx="0"/>
          <a:effectRef idx="0"/>
          <a:fontRef idx="minor"/>
        </p:style>
        <p:txBody>
          <a:bodyPr lIns="90000" rIns="90000" tIns="91440" bIns="91440" anchor="ctr"/>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Arial"/>
                <a:ea typeface="Arial"/>
              </a:rPr>
              <a:t>   </a:t>
            </a:r>
            <a:r>
              <a:rPr b="0" lang="es-ES" sz="1400" spc="-1" strike="noStrike">
                <a:solidFill>
                  <a:srgbClr val="000000"/>
                </a:solidFill>
                <a:uFill>
                  <a:solidFill>
                    <a:srgbClr val="ffffff"/>
                  </a:solidFill>
                </a:uFill>
                <a:latin typeface="Arial"/>
                <a:ea typeface="Arial"/>
              </a:rPr>
              <a:t>385-41 + 26+25+3 = 398</a:t>
            </a:r>
            <a:endParaRPr b="0" lang="es-E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Minimizar el número de visitas al proveedor</a:t>
            </a:r>
            <a:endParaRPr b="0" lang="es-ES" sz="1800" spc="-1" strike="noStrike">
              <a:solidFill>
                <a:srgbClr val="000000"/>
              </a:solidFill>
              <a:uFill>
                <a:solidFill>
                  <a:srgbClr val="ffffff"/>
                </a:solidFill>
              </a:uFill>
              <a:latin typeface="Arial"/>
            </a:endParaRPr>
          </a:p>
        </p:txBody>
      </p:sp>
      <p:sp>
        <p:nvSpPr>
          <p:cNvPr id="174" name="CustomShape 2"/>
          <p:cNvSpPr/>
          <p:nvPr/>
        </p:nvSpPr>
        <p:spPr>
          <a:xfrm>
            <a:off x="360000" y="1529640"/>
            <a:ext cx="8367480" cy="3078360"/>
          </a:xfrm>
          <a:prstGeom prst="rect">
            <a:avLst/>
          </a:prstGeom>
          <a:noFill/>
          <a:ln>
            <a:noFill/>
          </a:ln>
        </p:spPr>
        <p:style>
          <a:lnRef idx="0"/>
          <a:fillRef idx="0"/>
          <a:effectRef idx="0"/>
          <a:fontRef idx="minor"/>
        </p:style>
        <p:txBody>
          <a:bodyPr lIns="90000" rIns="90000" tIns="91440" bIns="91440"/>
          <a:p>
            <a:pPr>
              <a:lnSpc>
                <a:spcPct val="100000"/>
              </a:lnSpc>
            </a:pPr>
            <a:r>
              <a:rPr b="0" lang="es-ES" sz="1800" spc="-1" strike="noStrike">
                <a:solidFill>
                  <a:srgbClr val="4a86e8"/>
                </a:solidFill>
                <a:uFill>
                  <a:solidFill>
                    <a:srgbClr val="ffffff"/>
                  </a:solidFill>
                </a:uFill>
                <a:latin typeface="Roboto"/>
                <a:ea typeface="Roboto"/>
              </a:rPr>
              <a:t>Índice:</a:t>
            </a:r>
            <a:endParaRPr b="0" lang="es-ES" sz="1800" spc="-1" strike="noStrike">
              <a:solidFill>
                <a:srgbClr val="000000"/>
              </a:solidFill>
              <a:uFill>
                <a:solidFill>
                  <a:srgbClr val="ffffff"/>
                </a:solidFill>
              </a:uFill>
              <a:latin typeface="Arial"/>
            </a:endParaRPr>
          </a:p>
          <a:p>
            <a:pPr>
              <a:lnSpc>
                <a:spcPct val="100000"/>
              </a:lnSpc>
            </a:pPr>
            <a:r>
              <a:rPr b="0" lang="es-ES" sz="1800" spc="-1" strike="noStrike" u="sng">
                <a:solidFill>
                  <a:srgbClr val="0000ff"/>
                </a:solidFill>
                <a:uFill>
                  <a:solidFill>
                    <a:srgbClr val="ffffff"/>
                  </a:solidFill>
                </a:uFill>
                <a:latin typeface="Roboto"/>
                <a:ea typeface="Roboto"/>
                <a:hlinkClick r:id="rId1"/>
              </a:rPr>
              <a:t>-Introducción</a:t>
            </a:r>
            <a:endParaRPr b="0" lang="es-ES" sz="1800" spc="-1" strike="noStrike">
              <a:solidFill>
                <a:srgbClr val="000000"/>
              </a:solidFill>
              <a:uFill>
                <a:solidFill>
                  <a:srgbClr val="ffffff"/>
                </a:solidFill>
              </a:uFill>
              <a:latin typeface="Arial"/>
            </a:endParaRPr>
          </a:p>
          <a:p>
            <a:pPr>
              <a:lnSpc>
                <a:spcPct val="100000"/>
              </a:lnSpc>
            </a:pPr>
            <a:r>
              <a:rPr b="0" lang="es-ES" sz="1800" spc="-1" strike="noStrike" u="sng">
                <a:solidFill>
                  <a:srgbClr val="0000ff"/>
                </a:solidFill>
                <a:uFill>
                  <a:solidFill>
                    <a:srgbClr val="ffffff"/>
                  </a:solidFill>
                </a:uFill>
                <a:latin typeface="Roboto"/>
                <a:ea typeface="Roboto"/>
                <a:hlinkClick r:id="rId2"/>
              </a:rPr>
              <a:t>-Código del algoritmo greedy</a:t>
            </a:r>
            <a:endParaRPr b="0" lang="es-ES" sz="1800" spc="-1" strike="noStrike">
              <a:solidFill>
                <a:srgbClr val="000000"/>
              </a:solidFill>
              <a:uFill>
                <a:solidFill>
                  <a:srgbClr val="ffffff"/>
                </a:solidFill>
              </a:uFill>
              <a:latin typeface="Arial"/>
            </a:endParaRPr>
          </a:p>
          <a:p>
            <a:pPr>
              <a:lnSpc>
                <a:spcPct val="100000"/>
              </a:lnSpc>
            </a:pPr>
            <a:r>
              <a:rPr b="0" lang="es-ES" sz="1800" spc="-1" strike="noStrike" u="sng">
                <a:solidFill>
                  <a:srgbClr val="0000ff"/>
                </a:solidFill>
                <a:uFill>
                  <a:solidFill>
                    <a:srgbClr val="ffffff"/>
                  </a:solidFill>
                </a:uFill>
                <a:latin typeface="Roboto"/>
                <a:ea typeface="Roboto"/>
                <a:hlinkClick r:id="rId3"/>
              </a:rPr>
              <a:t>-Ejemplo gráfico</a:t>
            </a:r>
            <a:endParaRPr b="0" lang="es-ES" sz="1800" spc="-1" strike="noStrike">
              <a:solidFill>
                <a:srgbClr val="000000"/>
              </a:solidFill>
              <a:uFill>
                <a:solidFill>
                  <a:srgbClr val="ffffff"/>
                </a:solidFill>
              </a:uFill>
              <a:latin typeface="Arial"/>
            </a:endParaRPr>
          </a:p>
          <a:p>
            <a:pPr>
              <a:lnSpc>
                <a:spcPct val="100000"/>
              </a:lnSpc>
            </a:pPr>
            <a:r>
              <a:rPr b="0" lang="es-ES" sz="1800" spc="-1" strike="noStrike" u="sng">
                <a:solidFill>
                  <a:srgbClr val="0000ff"/>
                </a:solidFill>
                <a:uFill>
                  <a:solidFill>
                    <a:srgbClr val="ffffff"/>
                  </a:solidFill>
                </a:uFill>
                <a:latin typeface="Roboto"/>
                <a:ea typeface="Roboto"/>
                <a:hlinkClick r:id="rId4"/>
              </a:rPr>
              <a:t>-Optimalidad</a:t>
            </a:r>
            <a:endParaRPr b="0" lang="es-E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88080" y="45792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Introducción</a:t>
            </a:r>
            <a:endParaRPr b="0" lang="es-ES" sz="1800" spc="-1" strike="noStrike">
              <a:solidFill>
                <a:srgbClr val="000000"/>
              </a:solidFill>
              <a:uFill>
                <a:solidFill>
                  <a:srgbClr val="ffffff"/>
                </a:solidFill>
              </a:uFill>
              <a:latin typeface="Arial"/>
            </a:endParaRPr>
          </a:p>
        </p:txBody>
      </p:sp>
      <p:sp>
        <p:nvSpPr>
          <p:cNvPr id="176" name="CustomShape 2"/>
          <p:cNvSpPr/>
          <p:nvPr/>
        </p:nvSpPr>
        <p:spPr>
          <a:xfrm>
            <a:off x="388080" y="1489680"/>
            <a:ext cx="8367480" cy="3078360"/>
          </a:xfrm>
          <a:prstGeom prst="rect">
            <a:avLst/>
          </a:prstGeom>
          <a:noFill/>
          <a:ln>
            <a:noFill/>
          </a:ln>
        </p:spPr>
        <p:style>
          <a:lnRef idx="0"/>
          <a:fillRef idx="0"/>
          <a:effectRef idx="0"/>
          <a:fontRef idx="minor"/>
        </p:style>
        <p:txBody>
          <a:bodyPr lIns="90000" rIns="90000" tIns="91440" bIns="91440"/>
          <a:p>
            <a:pPr>
              <a:lnSpc>
                <a:spcPct val="100000"/>
              </a:lnSpc>
            </a:pPr>
            <a:r>
              <a:rPr b="0" lang="es-ES" sz="1400" spc="-1" strike="noStrike">
                <a:solidFill>
                  <a:srgbClr val="000000"/>
                </a:solidFill>
                <a:uFill>
                  <a:solidFill>
                    <a:srgbClr val="ffffff"/>
                  </a:solidFill>
                </a:uFill>
                <a:latin typeface="Roboto"/>
                <a:ea typeface="Roboto"/>
              </a:rPr>
              <a:t>Un granjero necesita disponer siempre de un determinado fertilizante. La cantidad máxima que puede almacenar la consume en ‘r’ días, y antes de que eso ocurra necesita acudir a una tienda del pueblo para abastecerse.</a:t>
            </a:r>
            <a:endParaRPr b="0" lang="es-ES" sz="1800" spc="-1" strike="noStrike">
              <a:solidFill>
                <a:srgbClr val="000000"/>
              </a:solidFill>
              <a:uFill>
                <a:solidFill>
                  <a:srgbClr val="ffffff"/>
                </a:solidFill>
              </a:uFill>
              <a:latin typeface="Arial"/>
            </a:endParaRPr>
          </a:p>
          <a:p>
            <a:pPr>
              <a:lnSpc>
                <a:spcPct val="100000"/>
              </a:lnSpc>
            </a:pP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El problema es que dicha tienda tiene un horario de apertura muy irregular (solo abre determinados días).</a:t>
            </a:r>
            <a:endParaRPr b="0" lang="es-ES" sz="1800" spc="-1" strike="noStrike">
              <a:solidFill>
                <a:srgbClr val="000000"/>
              </a:solidFill>
              <a:uFill>
                <a:solidFill>
                  <a:srgbClr val="ffffff"/>
                </a:solidFill>
              </a:uFill>
              <a:latin typeface="Arial"/>
            </a:endParaRPr>
          </a:p>
          <a:p>
            <a:pPr marL="457200">
              <a:lnSpc>
                <a:spcPct val="100000"/>
              </a:lnSpc>
            </a:pP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Diseñar un algoritmo greedy que determine en qué días debe acudir al pueblo a comprar</a:t>
            </a: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fertilizante durante un tiempo determinado.</a:t>
            </a:r>
            <a:endParaRPr b="0" lang="es-ES" sz="1800" spc="-1" strike="noStrike">
              <a:solidFill>
                <a:srgbClr val="000000"/>
              </a:solidFill>
              <a:uFill>
                <a:solidFill>
                  <a:srgbClr val="ffffff"/>
                </a:solidFill>
              </a:uFill>
              <a:latin typeface="Arial"/>
            </a:endParaRPr>
          </a:p>
          <a:p>
            <a:pPr marL="457200" indent="457200">
              <a:lnSpc>
                <a:spcPct val="100000"/>
              </a:lnSpc>
            </a:pPr>
            <a:r>
              <a:rPr b="0" lang="es-ES" sz="1400" spc="-1" strike="noStrike">
                <a:solidFill>
                  <a:srgbClr val="000000"/>
                </a:solidFill>
                <a:uFill>
                  <a:solidFill>
                    <a:srgbClr val="ffffff"/>
                  </a:solidFill>
                </a:uFill>
                <a:latin typeface="Roboto"/>
                <a:ea typeface="Roboto"/>
              </a:rPr>
              <a:t>– </a:t>
            </a:r>
            <a:r>
              <a:rPr b="0" lang="es-ES" sz="1400" spc="-1" strike="noStrike">
                <a:solidFill>
                  <a:srgbClr val="000000"/>
                </a:solidFill>
                <a:uFill>
                  <a:solidFill>
                    <a:srgbClr val="ffffff"/>
                  </a:solidFill>
                </a:uFill>
                <a:latin typeface="Roboto"/>
                <a:ea typeface="Roboto"/>
              </a:rPr>
              <a:t>Demostrar que el algoritmo encuentra siempre la solución óptima.</a:t>
            </a:r>
            <a:endParaRPr b="0" lang="es-ES" sz="1800" spc="-1" strike="noStrike">
              <a:solidFill>
                <a:srgbClr val="000000"/>
              </a:solidFill>
              <a:uFill>
                <a:solidFill>
                  <a:srgbClr val="ffffff"/>
                </a:solidFill>
              </a:uFill>
              <a:latin typeface="Arial"/>
            </a:endParaRPr>
          </a:p>
          <a:p>
            <a:pPr marL="457200" indent="457200">
              <a:lnSpc>
                <a:spcPct val="100000"/>
              </a:lnSpc>
            </a:pPr>
            <a:endParaRPr b="0" lang="es-ES"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20400" y="210600"/>
            <a:ext cx="8367480" cy="685440"/>
          </a:xfrm>
          <a:prstGeom prst="rect">
            <a:avLst/>
          </a:prstGeom>
          <a:noFill/>
          <a:ln>
            <a:noFill/>
          </a:ln>
        </p:spPr>
        <p:style>
          <a:lnRef idx="0"/>
          <a:fillRef idx="0"/>
          <a:effectRef idx="0"/>
          <a:fontRef idx="minor"/>
        </p:style>
        <p:txBody>
          <a:bodyPr lIns="90000" rIns="90000" tIns="91440" bIns="91440" anchor="b"/>
          <a:p>
            <a:pPr>
              <a:lnSpc>
                <a:spcPct val="100000"/>
              </a:lnSpc>
            </a:pPr>
            <a:r>
              <a:rPr b="0" lang="es-ES" sz="3000" spc="-1" strike="noStrike">
                <a:solidFill>
                  <a:srgbClr val="4a86e8"/>
                </a:solidFill>
                <a:uFill>
                  <a:solidFill>
                    <a:srgbClr val="ffffff"/>
                  </a:solidFill>
                </a:uFill>
                <a:latin typeface="Roboto Slab"/>
                <a:ea typeface="Roboto Slab"/>
              </a:rPr>
              <a:t>Código del Algoritmo Greedy</a:t>
            </a:r>
            <a:endParaRPr b="0" lang="es-ES" sz="1800" spc="-1" strike="noStrike">
              <a:solidFill>
                <a:srgbClr val="000000"/>
              </a:solidFill>
              <a:uFill>
                <a:solidFill>
                  <a:srgbClr val="ffffff"/>
                </a:solidFill>
              </a:uFill>
              <a:latin typeface="Arial"/>
            </a:endParaRPr>
          </a:p>
        </p:txBody>
      </p:sp>
      <p:pic>
        <p:nvPicPr>
          <p:cNvPr id="178" name="Shape 156" descr=""/>
          <p:cNvPicPr/>
          <p:nvPr/>
        </p:nvPicPr>
        <p:blipFill>
          <a:blip r:embed="rId1"/>
          <a:srcRect l="7808" t="24139" r="39511" b="3184"/>
          <a:stretch/>
        </p:blipFill>
        <p:spPr>
          <a:xfrm>
            <a:off x="320400" y="896400"/>
            <a:ext cx="6945480" cy="4246200"/>
          </a:xfrm>
          <a:prstGeom prst="rect">
            <a:avLst/>
          </a:prstGeom>
          <a:ln>
            <a:noFill/>
          </a:ln>
        </p:spPr>
      </p:pic>
      <p:pic>
        <p:nvPicPr>
          <p:cNvPr id="179" name="Shape 157" descr=""/>
          <p:cNvPicPr/>
          <p:nvPr/>
        </p:nvPicPr>
        <p:blipFill>
          <a:blip r:embed="rId2"/>
          <a:stretch/>
        </p:blipFill>
        <p:spPr>
          <a:xfrm>
            <a:off x="5122080" y="576360"/>
            <a:ext cx="2144160" cy="1481040"/>
          </a:xfrm>
          <a:prstGeom prst="rect">
            <a:avLst/>
          </a:prstGeom>
          <a:ln>
            <a:noFill/>
          </a:ln>
        </p:spPr>
      </p:pic>
      <p:sp>
        <p:nvSpPr>
          <p:cNvPr id="180" name="CustomShape 2"/>
          <p:cNvSpPr/>
          <p:nvPr/>
        </p:nvSpPr>
        <p:spPr>
          <a:xfrm flipH="1">
            <a:off x="5533200" y="2668680"/>
            <a:ext cx="1804320" cy="298080"/>
          </a:xfrm>
          <a:custGeom>
            <a:avLst/>
            <a:gdLst/>
            <a:ahLst/>
            <a:rect l="l" t="t" r="r" b="b"/>
            <a:pathLst>
              <a:path w="21600" h="21600">
                <a:moveTo>
                  <a:pt x="0" y="0"/>
                </a:moveTo>
                <a:lnTo>
                  <a:pt x="21600" y="21600"/>
                </a:lnTo>
              </a:path>
            </a:pathLst>
          </a:custGeom>
          <a:noFill/>
          <a:ln w="28440">
            <a:solidFill>
              <a:schemeClr val="dk2"/>
            </a:solidFill>
            <a:round/>
            <a:tailEnd len="lg" type="triangle" w="lg"/>
          </a:ln>
        </p:spPr>
        <p:style>
          <a:lnRef idx="0"/>
          <a:fillRef idx="0"/>
          <a:effectRef idx="0"/>
          <a:fontRef idx="minor"/>
        </p:style>
      </p:sp>
      <p:sp>
        <p:nvSpPr>
          <p:cNvPr id="181" name="CustomShape 3"/>
          <p:cNvSpPr/>
          <p:nvPr/>
        </p:nvSpPr>
        <p:spPr>
          <a:xfrm>
            <a:off x="7338960" y="1976760"/>
            <a:ext cx="1804320" cy="1383480"/>
          </a:xfrm>
          <a:prstGeom prst="rect">
            <a:avLst/>
          </a:prstGeom>
          <a:noFill/>
          <a:ln w="9360">
            <a:solidFill>
              <a:srgbClr val="0000ff"/>
            </a:solidFill>
            <a:round/>
          </a:ln>
        </p:spPr>
        <p:style>
          <a:lnRef idx="0"/>
          <a:fillRef idx="0"/>
          <a:effectRef idx="0"/>
          <a:fontRef idx="minor"/>
        </p:style>
        <p:txBody>
          <a:bodyPr lIns="90000" rIns="90000" tIns="91440" bIns="91440"/>
          <a:p>
            <a:pPr>
              <a:lnSpc>
                <a:spcPct val="100000"/>
              </a:lnSpc>
            </a:pPr>
            <a:r>
              <a:rPr b="0" lang="es-ES" sz="1400" spc="-1" strike="noStrike">
                <a:solidFill>
                  <a:srgbClr val="000000"/>
                </a:solidFill>
                <a:uFill>
                  <a:solidFill>
                    <a:srgbClr val="ffffff"/>
                  </a:solidFill>
                </a:uFill>
                <a:latin typeface="Arial"/>
                <a:ea typeface="Arial"/>
              </a:rPr>
              <a:t>Comprobamos el día que debe ir y si ese día no abre la tienda, se toma el dia anterior a ese que abre la tienda</a:t>
            </a: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a:p>
            <a:pPr>
              <a:lnSpc>
                <a:spcPct val="100000"/>
              </a:lnSpc>
            </a:pPr>
            <a:endParaRPr b="0" lang="es-ES"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2017-04-28T01:20:13Z</dcterms:modified>
  <cp:revision>2</cp:revision>
  <dc:subject/>
  <dc:title/>
</cp:coreProperties>
</file>