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0BD4B02-10A4-49F6-B918-881AB53B536F}">
  <a:tblStyle styleId="{E0BD4B02-10A4-49F6-B918-881AB53B536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74330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Dinámica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9875" y="4392475"/>
            <a:ext cx="90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Manuel Ariza Ortiz, Javier Bueno López, Sergio Cruz Pérez, Carlos Enríquez López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69850" y="3401875"/>
            <a:ext cx="3804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Práctica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044700" y="174330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Dinámica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39875" y="4392475"/>
            <a:ext cx="90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Manuel Ariza Ortiz, Javier Bueno López, Sergio Cruz Pérez, Carlos Enríquez López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69850" y="3401875"/>
            <a:ext cx="3804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s"/>
              <a:t>La conexión de “El Pedregal”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918150"/>
            <a:ext cx="8520600" cy="38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</a:rPr>
              <a:t>Introducción</a:t>
            </a:r>
            <a:r>
              <a:rPr lang="es">
                <a:solidFill>
                  <a:srgbClr val="FF0000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*</a:t>
            </a:r>
            <a:r>
              <a:rPr lang="es"/>
              <a:t>En un archipiélago, con </a:t>
            </a:r>
            <a:r>
              <a:rPr b="1" lang="es"/>
              <a:t>multitud</a:t>
            </a:r>
            <a:r>
              <a:rPr lang="es"/>
              <a:t> de </a:t>
            </a:r>
            <a:r>
              <a:rPr b="1" lang="es"/>
              <a:t>islas</a:t>
            </a:r>
            <a:r>
              <a:rPr lang="es"/>
              <a:t>, hay </a:t>
            </a:r>
            <a:r>
              <a:rPr b="1" lang="es"/>
              <a:t>puentes que unen ciertos pares de islas</a:t>
            </a:r>
            <a:r>
              <a:rPr lang="es"/>
              <a:t> entre sí. Para cada puente se conoce su </a:t>
            </a:r>
            <a:r>
              <a:rPr b="1" lang="es"/>
              <a:t>anchura, isla origen e isla destino</a:t>
            </a:r>
            <a:r>
              <a:rPr lang="es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*La anchura de un camino(sucesión de puentes), es la anchura mínima de las anchuras de todos los puentes que lo forman.</a:t>
            </a:r>
          </a:p>
          <a:p>
            <a:pPr lvl="0">
              <a:spcBef>
                <a:spcPts val="0"/>
              </a:spcBef>
              <a:buNone/>
            </a:pPr>
            <a:br>
              <a:rPr lang="es"/>
            </a:b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/>
              <a:t>*Para cada par de islas se desea saber</a:t>
            </a:r>
            <a:r>
              <a:rPr b="1" lang="es"/>
              <a:t> cuál es el camino de anchura máxima que las une</a:t>
            </a:r>
            <a:r>
              <a:rPr lang="es"/>
              <a:t>,si existe.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27975" y="3718075"/>
            <a:ext cx="219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075775" y="3718075"/>
            <a:ext cx="219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047575" y="3718075"/>
            <a:ext cx="219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447375" y="3718075"/>
            <a:ext cx="219300" cy="21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>
            <a:stCxn id="132" idx="6"/>
            <a:endCxn id="133" idx="2"/>
          </p:cNvCxnSpPr>
          <p:nvPr/>
        </p:nvCxnSpPr>
        <p:spPr>
          <a:xfrm>
            <a:off x="847275" y="3827725"/>
            <a:ext cx="1228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3" idx="6"/>
            <a:endCxn id="135" idx="2"/>
          </p:cNvCxnSpPr>
          <p:nvPr/>
        </p:nvCxnSpPr>
        <p:spPr>
          <a:xfrm>
            <a:off x="2295075" y="3827725"/>
            <a:ext cx="1152300" cy="0"/>
          </a:xfrm>
          <a:prstGeom prst="straightConnector1">
            <a:avLst/>
          </a:prstGeom>
          <a:noFill/>
          <a:ln cap="flat" cmpd="sng" w="11430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>
            <a:stCxn id="135" idx="6"/>
            <a:endCxn id="134" idx="2"/>
          </p:cNvCxnSpPr>
          <p:nvPr/>
        </p:nvCxnSpPr>
        <p:spPr>
          <a:xfrm>
            <a:off x="3666675" y="3827725"/>
            <a:ext cx="1380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x="1338600" y="3442500"/>
            <a:ext cx="29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721675" y="3442500"/>
            <a:ext cx="29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8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207575" y="3458875"/>
            <a:ext cx="29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</a:t>
            </a:r>
          </a:p>
        </p:txBody>
      </p:sp>
      <p:sp>
        <p:nvSpPr>
          <p:cNvPr id="142" name="Shape 142"/>
          <p:cNvSpPr/>
          <p:nvPr/>
        </p:nvSpPr>
        <p:spPr>
          <a:xfrm>
            <a:off x="1299375" y="3458900"/>
            <a:ext cx="368700" cy="3687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45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935425"/>
            <a:ext cx="8520600" cy="40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400">
                <a:solidFill>
                  <a:srgbClr val="FF0000"/>
                </a:solidFill>
              </a:rPr>
              <a:t>Principio de optimalidad de Bellman</a:t>
            </a:r>
          </a:p>
          <a:p>
            <a:pPr lv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En este problema usamos programación dinámica ya que cumple el principio de optimalidad de Bellman:</a:t>
            </a:r>
          </a:p>
          <a:p>
            <a:pPr lv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Sea i,i1,...,ik, j</a:t>
            </a:r>
            <a:r>
              <a:rPr b="1" lang="es" sz="1400">
                <a:solidFill>
                  <a:srgbClr val="000000"/>
                </a:solidFill>
              </a:rPr>
              <a:t> el camino de anchura máxima desde i hasta j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1400">
                <a:solidFill>
                  <a:srgbClr val="000000"/>
                </a:solidFill>
              </a:rPr>
              <a:t>Hemos tomado la decisión de ir de i a i1, </a:t>
            </a:r>
            <a:r>
              <a:rPr lang="es" sz="1400">
                <a:solidFill>
                  <a:srgbClr val="000000"/>
                </a:solidFill>
              </a:rPr>
              <a:t>como resultado ahora el estado del problema está definido por el vértice i1, y lo que se necesita es</a:t>
            </a:r>
            <a:r>
              <a:rPr b="1" lang="es" sz="1400">
                <a:solidFill>
                  <a:srgbClr val="000000"/>
                </a:solidFill>
              </a:rPr>
              <a:t> encontrar un camino de i1 a j.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1400">
                <a:solidFill>
                  <a:srgbClr val="000000"/>
                </a:solidFill>
              </a:rPr>
              <a:t>La sucesión i1,i2,...,ik,j </a:t>
            </a:r>
            <a:r>
              <a:rPr lang="es" sz="1400">
                <a:solidFill>
                  <a:srgbClr val="000000"/>
                </a:solidFill>
              </a:rPr>
              <a:t>debe ser un</a:t>
            </a:r>
            <a:r>
              <a:rPr b="1" lang="es" sz="1400">
                <a:solidFill>
                  <a:srgbClr val="000000"/>
                </a:solidFill>
              </a:rPr>
              <a:t> camino </a:t>
            </a:r>
            <a:r>
              <a:rPr lang="es" sz="1400">
                <a:solidFill>
                  <a:srgbClr val="000000"/>
                </a:solidFill>
              </a:rPr>
              <a:t>con</a:t>
            </a:r>
            <a:r>
              <a:rPr b="1" lang="es" sz="1400">
                <a:solidFill>
                  <a:srgbClr val="000000"/>
                </a:solidFill>
              </a:rPr>
              <a:t> anchura máxima </a:t>
            </a:r>
            <a:r>
              <a:rPr lang="es" sz="1400">
                <a:solidFill>
                  <a:srgbClr val="000000"/>
                </a:solidFill>
              </a:rPr>
              <a:t>entre i1 y j</a:t>
            </a:r>
            <a:r>
              <a:rPr b="1" lang="es" sz="1400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s" sz="1400">
                <a:solidFill>
                  <a:srgbClr val="000000"/>
                </a:solidFill>
              </a:rPr>
              <a:t>Si no es así, elegimos </a:t>
            </a:r>
            <a:r>
              <a:rPr b="1" lang="es" sz="1400">
                <a:solidFill>
                  <a:srgbClr val="000000"/>
                </a:solidFill>
              </a:rPr>
              <a:t>otro camino </a:t>
            </a:r>
            <a:r>
              <a:rPr lang="es" sz="1400">
                <a:solidFill>
                  <a:srgbClr val="000000"/>
                </a:solidFill>
              </a:rPr>
              <a:t>que tenga una</a:t>
            </a:r>
            <a:r>
              <a:rPr b="1" lang="es" sz="1400">
                <a:solidFill>
                  <a:srgbClr val="000000"/>
                </a:solidFill>
              </a:rPr>
              <a:t> mayor anchura </a:t>
            </a:r>
            <a:r>
              <a:rPr lang="es" sz="1400">
                <a:solidFill>
                  <a:srgbClr val="000000"/>
                </a:solidFill>
              </a:rPr>
              <a:t>entre i1 y j</a:t>
            </a:r>
            <a:r>
              <a:rPr b="1" lang="es" sz="1400">
                <a:solidFill>
                  <a:srgbClr val="000000"/>
                </a:solidFill>
              </a:rPr>
              <a:t>, </a:t>
            </a:r>
            <a:r>
              <a:rPr lang="es" sz="1400">
                <a:solidFill>
                  <a:srgbClr val="000000"/>
                </a:solidFill>
              </a:rPr>
              <a:t>por tanto </a:t>
            </a:r>
            <a:r>
              <a:rPr b="1" lang="es" sz="1400">
                <a:solidFill>
                  <a:srgbClr val="000000"/>
                </a:solidFill>
              </a:rPr>
              <a:t>este camino </a:t>
            </a:r>
            <a:r>
              <a:rPr lang="es" sz="1400">
                <a:solidFill>
                  <a:srgbClr val="000000"/>
                </a:solidFill>
              </a:rPr>
              <a:t>entre i y j es de </a:t>
            </a:r>
            <a:r>
              <a:rPr b="1" lang="es" sz="1400">
                <a:solidFill>
                  <a:srgbClr val="000000"/>
                </a:solidFill>
              </a:rPr>
              <a:t>mayor anchura </a:t>
            </a:r>
            <a:r>
              <a:rPr lang="es" sz="1400">
                <a:solidFill>
                  <a:srgbClr val="000000"/>
                </a:solidFill>
              </a:rPr>
              <a:t>que el camino </a:t>
            </a:r>
            <a:r>
              <a:rPr lang="es" sz="1400"/>
              <a:t>i,i1,...,ik, j.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1400"/>
              <a:t>Al ser esto una contradicción, se verifica el POB.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5225"/>
            <a:ext cx="40005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</a:rPr>
              <a:t>Algoritmo y eficiencia: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Pseudocódigo: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5250"/>
            <a:ext cx="40005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body"/>
          </p:nvPr>
        </p:nvSpPr>
        <p:spPr>
          <a:xfrm>
            <a:off x="4610800" y="1347725"/>
            <a:ext cx="40005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Código en C++: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13096" l="2009" r="62235" t="44074"/>
          <a:stretch/>
        </p:blipFill>
        <p:spPr>
          <a:xfrm>
            <a:off x="4674975" y="2309400"/>
            <a:ext cx="3269524" cy="22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418650" y="2830925"/>
            <a:ext cx="2312600" cy="6578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 flipH="1">
            <a:off x="2880800" y="1664650"/>
            <a:ext cx="1545000" cy="135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4312200" y="1295950"/>
            <a:ext cx="1784400" cy="368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Eficiencia O(n³)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</a:rPr>
              <a:t>Ejemplo gráfico: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3450"/>
            <a:ext cx="3884849" cy="2632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Shape 168"/>
          <p:cNvGraphicFramePr/>
          <p:nvPr/>
        </p:nvGraphicFramePr>
        <p:xfrm>
          <a:off x="4949700" y="18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4944150" y="1415450"/>
            <a:ext cx="376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      0                1                 2                 3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95250" y="1848750"/>
            <a:ext cx="3489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400"/>
              <a:t>Vamos a encontrar el camino de anchura máxima entre la isla 0 y 3 (A(0,3)):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3450"/>
            <a:ext cx="3884849" cy="26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256375" y="1624950"/>
            <a:ext cx="2422200" cy="5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Definimos k como el nº de la isla por donde pasa.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462475" y="2830925"/>
            <a:ext cx="2422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k = 0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Tenemos que A(0,3) es 3.</a:t>
            </a:r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637875" y="2661350"/>
            <a:ext cx="1305900" cy="121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Vamos a encontrar el camino de anchura máxima entre la isla 0 y 3 (A(0,3)):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3450"/>
            <a:ext cx="3884849" cy="26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256375" y="1624950"/>
            <a:ext cx="2422200" cy="5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Definimos k como el nº de la isla por donde pasa.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5462475" y="2830925"/>
            <a:ext cx="2422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k = 1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>
                <a:solidFill>
                  <a:srgbClr val="666666"/>
                </a:solidFill>
              </a:rPr>
              <a:t>De 0 a 3 pasando por 1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Tenemos que A(0,3) es 2.</a:t>
            </a:r>
          </a:p>
        </p:txBody>
      </p:sp>
      <p:cxnSp>
        <p:nvCxnSpPr>
          <p:cNvPr id="190" name="Shape 190"/>
          <p:cNvCxnSpPr/>
          <p:nvPr/>
        </p:nvCxnSpPr>
        <p:spPr>
          <a:xfrm flipH="1" rot="10800000">
            <a:off x="2651500" y="2681375"/>
            <a:ext cx="1485300" cy="131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986775" y="2183025"/>
            <a:ext cx="2671500" cy="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Vamos a encontrar el camino de anchura máxima entre la isla 0 y 3 (A(0,3)):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3450"/>
            <a:ext cx="3884849" cy="26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256375" y="1624950"/>
            <a:ext cx="2422200" cy="549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Definimos k como el nº de la isla por donde pasa.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462475" y="2830925"/>
            <a:ext cx="2422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k = 2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>
                <a:solidFill>
                  <a:srgbClr val="666666"/>
                </a:solidFill>
              </a:rPr>
              <a:t>De 0 a 3 pasando por 2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Tenemos que A(0,3) es 4.</a:t>
            </a:r>
          </a:p>
        </p:txBody>
      </p:sp>
      <p:cxnSp>
        <p:nvCxnSpPr>
          <p:cNvPr id="201" name="Shape 201"/>
          <p:cNvCxnSpPr/>
          <p:nvPr/>
        </p:nvCxnSpPr>
        <p:spPr>
          <a:xfrm flipH="1" rot="10800000">
            <a:off x="2651500" y="2681375"/>
            <a:ext cx="1485300" cy="131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flipH="1">
            <a:off x="2671525" y="2501975"/>
            <a:ext cx="1026600" cy="39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926950" y="2442225"/>
            <a:ext cx="1086600" cy="44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2.La conexión de “El Pedregal”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052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</a:rPr>
              <a:t>  Antes teníamos en la tabla</a:t>
            </a:r>
            <a:r>
              <a:rPr b="1" lang="es">
                <a:solidFill>
                  <a:srgbClr val="FF0000"/>
                </a:solidFill>
              </a:rPr>
              <a:t>:			         Ahora tenemos: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753150" y="22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747600" y="1883950"/>
            <a:ext cx="376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      0                1                 2                 3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98700" y="2317250"/>
            <a:ext cx="3489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3</a:t>
            </a:r>
          </a:p>
        </p:txBody>
      </p:sp>
      <p:graphicFrame>
        <p:nvGraphicFramePr>
          <p:cNvPr id="213" name="Shape 213"/>
          <p:cNvGraphicFramePr/>
          <p:nvPr/>
        </p:nvGraphicFramePr>
        <p:xfrm>
          <a:off x="5159600" y="23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941275"/>
                <a:gridCol w="941275"/>
                <a:gridCol w="941275"/>
                <a:gridCol w="941275"/>
              </a:tblGrid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4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-1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4" name="Shape 214"/>
          <p:cNvSpPr txBox="1"/>
          <p:nvPr/>
        </p:nvSpPr>
        <p:spPr>
          <a:xfrm>
            <a:off x="5159650" y="1909250"/>
            <a:ext cx="3765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      0                1                 2                 3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874925" y="2357125"/>
            <a:ext cx="3489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3044700" y="174330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Dinámica</a:t>
            </a:r>
          </a:p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39875" y="4392475"/>
            <a:ext cx="90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Manuel Ariza Ortiz, Javier Bueno López, Sergio Cruz Pérez, Carlos Enríquez López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2669850" y="3401875"/>
            <a:ext cx="3804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Regalos por la fama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044700" y="174330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Dinámica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875" y="4392475"/>
            <a:ext cx="90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Manuel Ariza Ortiz, Javier Bueno López, Sergio Cruz Pérez, Carlos Enríquez López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69850" y="3401875"/>
            <a:ext cx="3804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Producto máximo con suma fija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8337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3.Regalos por la fama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r>
              <a:rPr lang="es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370225"/>
            <a:ext cx="80145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dir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en dos conjuntos con la misma cantidad de peso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una serie de paquetes de pesos P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…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	 	 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∑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k=1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n  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= 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Asumimos que D es par para un reparto exacto.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Problema: determinar si existe un subconjunto de las cajas tal que la suma de sus pesos sea D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3.Regalos por la fama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¿Por qué aplicar programación dinámica?</a:t>
            </a:r>
          </a:p>
          <a:p>
            <a:pPr indent="-2286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Font typeface="Arial"/>
              <a:buAutoNum type="arabicPeriod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Naturaleza N-etápica. 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Font typeface="Arial"/>
              <a:buAutoNum type="arabicPeriod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Cumplimiento del POB.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Font typeface="Arial"/>
              <a:buAutoNum type="arabicPeriod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Ecuación de recurrencia para llegar a la solución.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Font typeface="Arial"/>
              <a:buAutoNum type="arabicPeriod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Encontrar una solución optimal.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Principio de optimalidad de Bellman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Definimos una función booleana :           S(m, k) = True            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subconjunto de {P1, . . . , Pk} que sume ‘m’                             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	                                                      S(m, k) = False           Caso contrario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Definimos un estado inicial:	S(0, k) = True ∀k ≥ 0                                                                                                                  					S(m, 0) = False si m &gt; 0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Ec. que tiene en cuenta las decisiones anteriores:     	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S(m, k) = S(m, k − 1) ∨ S(m − Pk, k − 1)   	si m ≥ Pk y k &gt; 0                                           	                                                                          	S(m, k) = S(m, k − 1) 				si m &lt; Pk y k &gt;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3.Regalos por la fama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205050" y="1857200"/>
            <a:ext cx="3798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/>
          <p:nvPr/>
        </p:nvCxnSpPr>
        <p:spPr>
          <a:xfrm>
            <a:off x="4252750" y="2050500"/>
            <a:ext cx="332100" cy="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5184925" y="2284375"/>
            <a:ext cx="17190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Para un peso de 0 da igual el subconjunto de cajas.</a:t>
            </a:r>
          </a:p>
        </p:txBody>
      </p:sp>
      <p:sp>
        <p:nvSpPr>
          <p:cNvPr id="244" name="Shape 244"/>
          <p:cNvSpPr/>
          <p:nvPr/>
        </p:nvSpPr>
        <p:spPr>
          <a:xfrm>
            <a:off x="5184925" y="2354275"/>
            <a:ext cx="1719000" cy="39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5136575" y="2941125"/>
            <a:ext cx="1684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/>
              <a:t>Sin cajas no podemos cubrir ningún peso.</a:t>
            </a:r>
          </a:p>
        </p:txBody>
      </p:sp>
      <p:sp>
        <p:nvSpPr>
          <p:cNvPr id="246" name="Shape 246"/>
          <p:cNvSpPr/>
          <p:nvPr/>
        </p:nvSpPr>
        <p:spPr>
          <a:xfrm>
            <a:off x="5184925" y="3010650"/>
            <a:ext cx="1719000" cy="39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7" name="Shape 247"/>
          <p:cNvCxnSpPr>
            <a:endCxn id="244" idx="1"/>
          </p:cNvCxnSpPr>
          <p:nvPr/>
        </p:nvCxnSpPr>
        <p:spPr>
          <a:xfrm flipH="1" rot="10800000">
            <a:off x="4176925" y="2551375"/>
            <a:ext cx="1008000" cy="27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endCxn id="246" idx="1"/>
          </p:cNvCxnSpPr>
          <p:nvPr/>
        </p:nvCxnSpPr>
        <p:spPr>
          <a:xfrm>
            <a:off x="4370125" y="3010050"/>
            <a:ext cx="814800" cy="19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46225" y="1847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3.Regalos por la fama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950" y="377725"/>
            <a:ext cx="2941099" cy="45261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075" y="4258774"/>
            <a:ext cx="739450" cy="51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6952375" y="1829600"/>
            <a:ext cx="262200" cy="130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73525" y="1708550"/>
            <a:ext cx="504000" cy="1547100"/>
          </a:xfrm>
          <a:prstGeom prst="rightBrace">
            <a:avLst>
              <a:gd fmla="val 8333" name="adj1"/>
              <a:gd fmla="val 49324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7042125" y="2174750"/>
            <a:ext cx="600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F3F3F3"/>
                </a:solidFill>
              </a:rPr>
              <a:t>O(D)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608200" y="2122250"/>
            <a:ext cx="600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O(n)</a:t>
            </a:r>
          </a:p>
        </p:txBody>
      </p:sp>
      <p:sp>
        <p:nvSpPr>
          <p:cNvPr id="260" name="Shape 260"/>
          <p:cNvSpPr/>
          <p:nvPr/>
        </p:nvSpPr>
        <p:spPr>
          <a:xfrm>
            <a:off x="7932725" y="1608650"/>
            <a:ext cx="435000" cy="172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8115275" y="2069750"/>
            <a:ext cx="987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O(nD)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011425" y="1224650"/>
            <a:ext cx="1705200" cy="743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Si la caja es más pesada que el reparto que buscamos.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11425" y="2009125"/>
            <a:ext cx="2209200" cy="863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Si la caja puede formar parte de la solución por </a:t>
            </a:r>
            <a:r>
              <a:rPr lang="es" sz="1200"/>
              <a:t>sí</a:t>
            </a:r>
            <a:r>
              <a:rPr lang="es" sz="1200"/>
              <a:t> sola o con cajas ya evaluadas.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11425" y="2927350"/>
            <a:ext cx="2754600" cy="863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Si la caja no forma parte de la solución pero si un subconjunto de cajas anterior ya evaluado.</a:t>
            </a:r>
          </a:p>
        </p:txBody>
      </p:sp>
      <p:cxnSp>
        <p:nvCxnSpPr>
          <p:cNvPr id="265" name="Shape 265"/>
          <p:cNvCxnSpPr>
            <a:stCxn id="262" idx="3"/>
          </p:cNvCxnSpPr>
          <p:nvPr/>
        </p:nvCxnSpPr>
        <p:spPr>
          <a:xfrm>
            <a:off x="2716625" y="1596200"/>
            <a:ext cx="2585700" cy="37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>
            <a:stCxn id="263" idx="3"/>
          </p:cNvCxnSpPr>
          <p:nvPr/>
        </p:nvCxnSpPr>
        <p:spPr>
          <a:xfrm flipH="1" rot="10800000">
            <a:off x="3220625" y="2354275"/>
            <a:ext cx="2067900" cy="8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" name="Shape 267"/>
          <p:cNvCxnSpPr>
            <a:stCxn id="264" idx="3"/>
          </p:cNvCxnSpPr>
          <p:nvPr/>
        </p:nvCxnSpPr>
        <p:spPr>
          <a:xfrm flipH="1" rot="10800000">
            <a:off x="3766025" y="2740900"/>
            <a:ext cx="1522500" cy="61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46225" y="1847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3.Regalos por la fama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77900" y="1056325"/>
            <a:ext cx="81882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Ejemplo práctico:			</a:t>
            </a:r>
            <a:r>
              <a:rPr lang="es" sz="1800"/>
              <a:t>1	   2	       3	    4		5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  <p:graphicFrame>
        <p:nvGraphicFramePr>
          <p:cNvPr id="274" name="Shape 274"/>
          <p:cNvGraphicFramePr/>
          <p:nvPr/>
        </p:nvGraphicFramePr>
        <p:xfrm>
          <a:off x="3424125" y="141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702175"/>
                <a:gridCol w="702175"/>
                <a:gridCol w="702175"/>
                <a:gridCol w="702175"/>
                <a:gridCol w="70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    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    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    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    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    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Shape 275"/>
          <p:cNvGraphicFramePr/>
          <p:nvPr/>
        </p:nvGraphicFramePr>
        <p:xfrm>
          <a:off x="2364275" y="21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</a:t>
                      </a:r>
                      <a:r>
                        <a:rPr lang="es" sz="9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5020750" y="21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99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</a:t>
                      </a:r>
                      <a:r>
                        <a:rPr lang="es" sz="9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76975" y="21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399075"/>
                <a:gridCol w="399075"/>
                <a:gridCol w="399075"/>
                <a:gridCol w="399075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</a:t>
                      </a:r>
                      <a:r>
                        <a:rPr lang="es" sz="9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1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1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7164200" y="21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{E0BD4B02-10A4-49F6-B918-881AB53B536F}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</a:t>
                      </a:r>
                      <a:r>
                        <a:rPr lang="es" sz="9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5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9" name="Shape 279"/>
          <p:cNvSpPr txBox="1"/>
          <p:nvPr/>
        </p:nvSpPr>
        <p:spPr>
          <a:xfrm>
            <a:off x="4409725" y="2522600"/>
            <a:ext cx="742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...</a:t>
            </a:r>
          </a:p>
        </p:txBody>
      </p:sp>
      <p:cxnSp>
        <p:nvCxnSpPr>
          <p:cNvPr id="280" name="Shape 280"/>
          <p:cNvCxnSpPr/>
          <p:nvPr/>
        </p:nvCxnSpPr>
        <p:spPr>
          <a:xfrm flipH="1" rot="5400000">
            <a:off x="6683100" y="4163125"/>
            <a:ext cx="697200" cy="366000"/>
          </a:xfrm>
          <a:prstGeom prst="curvedConnector3">
            <a:avLst>
              <a:gd fmla="val 8416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4218250" y="3949100"/>
            <a:ext cx="842400" cy="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/>
          <p:nvPr/>
        </p:nvCxnSpPr>
        <p:spPr>
          <a:xfrm flipH="1" rot="5400000">
            <a:off x="1826150" y="3372650"/>
            <a:ext cx="759300" cy="421200"/>
          </a:xfrm>
          <a:prstGeom prst="curvedConnector3">
            <a:avLst>
              <a:gd fmla="val 9547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3044700" y="174330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Programación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Dinámica</a:t>
            </a:r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x="39875" y="4392475"/>
            <a:ext cx="90411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Manuel Ariza Ortiz, Javier Bueno López, Sergio Cruz Pérez, Carlos Enríquez López</a:t>
            </a:r>
          </a:p>
        </p:txBody>
      </p:sp>
      <p:sp>
        <p:nvSpPr>
          <p:cNvPr id="289" name="Shape 289"/>
          <p:cNvSpPr txBox="1"/>
          <p:nvPr>
            <p:ph idx="1" type="subTitle"/>
          </p:nvPr>
        </p:nvSpPr>
        <p:spPr>
          <a:xfrm>
            <a:off x="2669850" y="3401875"/>
            <a:ext cx="38043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 problema del turista en Manhattan*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4.El Problema del Turista en Manhattan*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211125"/>
            <a:ext cx="50349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	 	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trata de encontrar un camino (desde un origen a un destino) tal que caminando solo hacia el sur y hacia el este, nos permita visitar el mayor número lugares turísticos (*) en el mapa de Manhattan.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50" y="1299671"/>
            <a:ext cx="3364300" cy="2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4.El Problema del Turista en Manhattan*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No se cumple POB, pero es n-etápico        PD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4277275" y="1400625"/>
            <a:ext cx="392400" cy="10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74" y="1762325"/>
            <a:ext cx="4140375" cy="2770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609100" y="1579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	 	 	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Para</a:t>
            </a:r>
            <a:r>
              <a:rPr lang="es" sz="1800">
                <a:solidFill>
                  <a:schemeClr val="dk1"/>
                </a:solidFill>
              </a:rPr>
              <a:t> resolver el problema usamos una matriz de costes, siendo el coste más alto en el que se encuentran más lugares turisticos o más se acerque a los mismos.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4.El Problema del Turista en Manhattan*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Supongamos el siguiente grafo.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312" y="1183684"/>
            <a:ext cx="2791125" cy="21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311700" y="1814512"/>
            <a:ext cx="48594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1º Calcular coste de los lados(solo accesibles desde un solo nodo) A=0, B=3, C=10 ...</a:t>
            </a:r>
          </a:p>
        </p:txBody>
      </p:sp>
      <p:sp>
        <p:nvSpPr>
          <p:cNvPr id="314" name="Shape 314"/>
          <p:cNvSpPr/>
          <p:nvPr/>
        </p:nvSpPr>
        <p:spPr>
          <a:xfrm rot="5400000">
            <a:off x="6253425" y="994625"/>
            <a:ext cx="2016900" cy="2531100"/>
          </a:xfrm>
          <a:prstGeom prst="corner">
            <a:avLst>
              <a:gd fmla="val 35171" name="adj1"/>
              <a:gd fmla="val 3103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249375" y="2549675"/>
            <a:ext cx="47646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2º</a:t>
            </a:r>
            <a:r>
              <a:rPr lang="es">
                <a:solidFill>
                  <a:schemeClr val="dk1"/>
                </a:solidFill>
              </a:rPr>
              <a:t>	 	 	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P</a:t>
            </a:r>
            <a:r>
              <a:rPr lang="es">
                <a:solidFill>
                  <a:schemeClr val="dk1"/>
                </a:solidFill>
              </a:rPr>
              <a:t>ara los elementos centrales iremos comprobando desde que nodo es mejor acceder(mayor coste). Repetimos hasta acabar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E: Desde A-&gt;B-&gt;E=8 y desde A-&gt;D-&gt;E = 12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325" y="1225225"/>
            <a:ext cx="2707125" cy="211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4.El Problema del Turista en Manhattan*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815650" y="3642600"/>
            <a:ext cx="1694400" cy="3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Eficiencia: O(n*m)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634775" y="3257200"/>
            <a:ext cx="1444800" cy="16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calcular costes en puntos centrales hemos usado una matriz de adyacencia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325" y="2530299"/>
            <a:ext cx="3639710" cy="246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75" y="1223025"/>
            <a:ext cx="2906299" cy="211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/>
          <p:nvPr/>
        </p:nvCxnSpPr>
        <p:spPr>
          <a:xfrm flipH="1" rot="10800000">
            <a:off x="2756950" y="1748325"/>
            <a:ext cx="10425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/>
          <p:nvPr/>
        </p:nvCxnSpPr>
        <p:spPr>
          <a:xfrm flipH="1" rot="10800000">
            <a:off x="2715800" y="1926775"/>
            <a:ext cx="3018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8" name="Shape 328"/>
          <p:cNvSpPr txBox="1"/>
          <p:nvPr/>
        </p:nvSpPr>
        <p:spPr>
          <a:xfrm>
            <a:off x="3835925" y="1528725"/>
            <a:ext cx="1042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Rellenar</a:t>
            </a:r>
          </a:p>
        </p:txBody>
      </p:sp>
      <p:cxnSp>
        <p:nvCxnSpPr>
          <p:cNvPr id="329" name="Shape 329"/>
          <p:cNvCxnSpPr/>
          <p:nvPr/>
        </p:nvCxnSpPr>
        <p:spPr>
          <a:xfrm flipH="1" rot="10800000">
            <a:off x="3456475" y="2598775"/>
            <a:ext cx="5076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3947300" y="2269675"/>
            <a:ext cx="104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Costes centrales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803325" y="1317512"/>
            <a:ext cx="2138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↓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w= dirección sur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→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w= dirección este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1.Producto máximo con suma fija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Principio de optimalidad de Bellman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Si partimos de un número natural x1, entonces x2,...,xn debe de ser una sucesión optimal para MAX(n,M).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Si no lo fuera, sería porque habría otra sucesión z1,z2,z3,...,zn tal que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∑1&lt;=i&lt;=n xi =M y  ∏ 1&lt;=i&lt;=n zi &gt;   </a:t>
            </a:r>
            <a:r>
              <a:rPr lang="es">
                <a:solidFill>
                  <a:srgbClr val="222222"/>
                </a:solidFill>
                <a:latin typeface="Economica"/>
                <a:ea typeface="Economica"/>
                <a:cs typeface="Economica"/>
                <a:sym typeface="Economica"/>
              </a:rPr>
              <a:t>∏ 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1&lt;=i&lt;=n xi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y por lo tanto la sucesión z1,z2,...zn es una sucesión para el problema de partida con mayor valor para el producto , lo que es contradictorio.</a:t>
            </a:r>
          </a:p>
          <a:p>
            <a:pPr lvl="0" rtl="0"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Por lo tanto puede aplicarse el principio de optimalidad de Bellman, ya que éste se cumple.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4.El Problema del Turista en Manhattan*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812175" y="1481825"/>
            <a:ext cx="68688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BIBLIOGRAFÍA: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s"/>
              <a:t> An introduction to bioinformatics algorithms. N. C. Jones and P. Pevzner, 2004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1.Producto máximo con suma fija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139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latin typeface="Economica"/>
                <a:ea typeface="Economica"/>
                <a:cs typeface="Economica"/>
                <a:sym typeface="Economica"/>
              </a:rPr>
              <a:t>Introducción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Economica"/>
                <a:ea typeface="Economica"/>
                <a:cs typeface="Economica"/>
                <a:sym typeface="Economica"/>
              </a:rPr>
              <a:t>Dado M, un número natural no negativo, ¿cuál es el mayor valor que podemos conseguir multiplicando n números naturales que sumen M?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Economica"/>
                <a:ea typeface="Economica"/>
                <a:cs typeface="Economica"/>
                <a:sym typeface="Economica"/>
              </a:rPr>
              <a:t>Es decir, deseamos lo siguiente: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Economica"/>
                <a:ea typeface="Economica"/>
                <a:cs typeface="Economica"/>
                <a:sym typeface="Economica"/>
              </a:rPr>
              <a:t>-maximizar x1*x2*...*xn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Economica"/>
                <a:ea typeface="Economica"/>
                <a:cs typeface="Economica"/>
                <a:sym typeface="Economica"/>
              </a:rPr>
              <a:t>-sujeto a x1+x2+...+xn=M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>
                <a:latin typeface="Economica"/>
                <a:ea typeface="Economica"/>
                <a:cs typeface="Economica"/>
                <a:sym typeface="Economica"/>
              </a:rPr>
              <a:t>Para aplicar PD consideramos la siguiente función MAX(k,C) = Máximo valor de x1 * x2 *…* xk sujeto a x1 + x2 +…+xk = C, siendo x1, x2,…, xk números naturales.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1.Producto máximo con suma fija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¿Por qué aplicar programación dinámica?</a:t>
            </a:r>
          </a:p>
          <a:p>
            <a:pPr indent="-3810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Economica"/>
              <a:buAutoNum type="arabicPeriod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Podemos dividir el problema en subproblemas más pequeños.</a:t>
            </a:r>
          </a:p>
          <a:p>
            <a:pPr indent="-3810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Economica"/>
              <a:buAutoNum type="arabicPeriod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Podemos resolver estos problemas de manera óptima usando este proceso de tres pasos recursivamente.</a:t>
            </a:r>
          </a:p>
          <a:p>
            <a:pPr indent="-381000" lvl="0" marL="457200" rtl="0">
              <a:spcBef>
                <a:spcPts val="300"/>
              </a:spcBef>
              <a:spcAft>
                <a:spcPts val="100"/>
              </a:spcAft>
              <a:buClr>
                <a:srgbClr val="222222"/>
              </a:buClr>
              <a:buSzPct val="100000"/>
              <a:buFont typeface="Economica"/>
              <a:buAutoNum type="arabicPeriod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Podemos usar estas soluciones óptimas para construir una solución óptima al problema original.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1.Producto máximo con suma fija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Código recurrente(C++)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Es una traducción de la 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definición recurrente que se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explica en el guión de la práctica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0043" l="7264" r="26514" t="6120"/>
          <a:stretch/>
        </p:blipFill>
        <p:spPr>
          <a:xfrm>
            <a:off x="2934700" y="1225225"/>
            <a:ext cx="6055150" cy="35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Pseudocódigo(C++)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Producto con suma fija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14636" l="31604" r="16576" t="58940"/>
          <a:stretch/>
        </p:blipFill>
        <p:spPr>
          <a:xfrm>
            <a:off x="176650" y="2701199"/>
            <a:ext cx="6550851" cy="18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4667975" y="157575"/>
            <a:ext cx="4355639" cy="3646619"/>
          </a:xfrm>
          <a:prstGeom prst="irregularSeal2">
            <a:avLst/>
          </a:prstGeom>
          <a:solidFill>
            <a:srgbClr val="F3F3F3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 sz="1300">
                <a:latin typeface="Economica"/>
                <a:ea typeface="Economica"/>
                <a:cs typeface="Economica"/>
                <a:sym typeface="Economica"/>
              </a:rPr>
              <a:t>Hacemos que la suma de n naturales sea = 0 mediante el primer bucle, luego hacemos que la suma de 1 natural sea igual a M.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1300">
                <a:latin typeface="Economica"/>
                <a:ea typeface="Economica"/>
                <a:cs typeface="Economica"/>
                <a:sym typeface="Economica"/>
              </a:rPr>
              <a:t>Posteriormente calculamos el producto máximo de los n naturales, que además sea máximo y devolverá la función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Eficiencia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													</a:t>
            </a:r>
            <a:r>
              <a:rPr b="1" lang="es" sz="4800">
                <a:latin typeface="Economica"/>
                <a:ea typeface="Economica"/>
                <a:cs typeface="Economica"/>
                <a:sym typeface="Economica"/>
              </a:rPr>
              <a:t>o(n*M)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Economica"/>
                <a:ea typeface="Economica"/>
                <a:cs typeface="Economica"/>
                <a:sym typeface="Economica"/>
              </a:rPr>
              <a:t>Por último, para explicar la eficiencia, que es O(nM),  basta con observar que para realizar el problema hace falta una matriz de tamaño n * M, y los bucles anidados realizan exactamente ese número de iteraciones.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Producto con suma fija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Salida del programa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2400">
                <a:latin typeface="Economica"/>
                <a:ea typeface="Economica"/>
                <a:cs typeface="Economica"/>
                <a:sym typeface="Economica"/>
              </a:rPr>
              <a:t>								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Producto con suma fija</a:t>
            </a:r>
          </a:p>
        </p:txBody>
      </p:sp>
      <p:pic>
        <p:nvPicPr>
          <p:cNvPr descr="Captura de pantalla de 2017-05-16 17-02-13.png" id="117" name="Shape 117"/>
          <p:cNvPicPr preferRelativeResize="0"/>
          <p:nvPr/>
        </p:nvPicPr>
        <p:blipFill rotWithShape="1">
          <a:blip r:embed="rId3">
            <a:alphaModFix/>
          </a:blip>
          <a:srcRect b="71681" l="4483" r="41362" t="6989"/>
          <a:stretch/>
        </p:blipFill>
        <p:spPr>
          <a:xfrm>
            <a:off x="748900" y="2648025"/>
            <a:ext cx="6979724" cy="154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935300" y="3341550"/>
            <a:ext cx="1808700" cy="3936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7 * 7 * 8 * 8 = 3136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