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09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F53D-27CC-4962-96B9-503BE8FC75A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FC61-86C0-41CC-A5ED-AB24519675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F53D-27CC-4962-96B9-503BE8FC75A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FC61-86C0-41CC-A5ED-AB24519675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2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F53D-27CC-4962-96B9-503BE8FC75A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FC61-86C0-41CC-A5ED-AB24519675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6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F53D-27CC-4962-96B9-503BE8FC75A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FC61-86C0-41CC-A5ED-AB24519675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5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F53D-27CC-4962-96B9-503BE8FC75A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FC61-86C0-41CC-A5ED-AB24519675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F53D-27CC-4962-96B9-503BE8FC75A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FC61-86C0-41CC-A5ED-AB24519675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3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F53D-27CC-4962-96B9-503BE8FC75A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FC61-86C0-41CC-A5ED-AB24519675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6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F53D-27CC-4962-96B9-503BE8FC75A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FC61-86C0-41CC-A5ED-AB24519675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9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F53D-27CC-4962-96B9-503BE8FC75A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FC61-86C0-41CC-A5ED-AB24519675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F53D-27CC-4962-96B9-503BE8FC75A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FC61-86C0-41CC-A5ED-AB24519675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F53D-27CC-4962-96B9-503BE8FC75A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FC61-86C0-41CC-A5ED-AB24519675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EF53D-27CC-4962-96B9-503BE8FC75A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FC61-86C0-41CC-A5ED-AB24519675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4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948364" y="685800"/>
            <a:ext cx="5486400" cy="5486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600"/>
          </a:p>
        </p:txBody>
      </p:sp>
      <p:sp>
        <p:nvSpPr>
          <p:cNvPr id="9" name="Oval 8"/>
          <p:cNvSpPr/>
          <p:nvPr/>
        </p:nvSpPr>
        <p:spPr>
          <a:xfrm>
            <a:off x="2176964" y="901700"/>
            <a:ext cx="5029200" cy="5029200"/>
          </a:xfrm>
          <a:prstGeom prst="ellipse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600"/>
          </a:p>
        </p:txBody>
      </p:sp>
      <p:sp>
        <p:nvSpPr>
          <p:cNvPr id="8" name="Oval 7"/>
          <p:cNvSpPr/>
          <p:nvPr/>
        </p:nvSpPr>
        <p:spPr>
          <a:xfrm>
            <a:off x="3352800" y="2057400"/>
            <a:ext cx="2743200" cy="274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600"/>
          </a:p>
        </p:txBody>
      </p:sp>
      <p:sp>
        <p:nvSpPr>
          <p:cNvPr id="4" name="Oval 3"/>
          <p:cNvSpPr/>
          <p:nvPr/>
        </p:nvSpPr>
        <p:spPr>
          <a:xfrm>
            <a:off x="3581400" y="2286000"/>
            <a:ext cx="2286000" cy="2286000"/>
          </a:xfrm>
          <a:prstGeom prst="ellips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6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206164" y="3277397"/>
            <a:ext cx="228600" cy="0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52506" y="2940468"/>
            <a:ext cx="205100" cy="93291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801029" y="1170778"/>
            <a:ext cx="533400" cy="468596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181600" y="1145137"/>
            <a:ext cx="457200" cy="962829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118296" y="1639373"/>
            <a:ext cx="806510" cy="444386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603691" y="914400"/>
            <a:ext cx="0" cy="1156536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810006" y="2783090"/>
            <a:ext cx="793691" cy="645914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09800" y="914401"/>
            <a:ext cx="1689948" cy="1593075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250526" y="2783090"/>
            <a:ext cx="959274" cy="188714"/>
          </a:xfrm>
          <a:prstGeom prst="straightConnector1">
            <a:avLst/>
          </a:prstGeom>
          <a:ln w="50800" cmpd="sng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224464" y="318306"/>
                <a:ext cx="1447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BE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 sz="3200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fr-BE" sz="3200" i="1">
                              <a:latin typeface="Cambria Math"/>
                            </a:rPr>
                            <m:t>3</m:t>
                          </m:r>
                          <m:r>
                            <a:rPr lang="fr-BE" sz="3200" i="1">
                              <a:latin typeface="Cambria Math"/>
                            </a:rPr>
                            <m:t>𝑆𝑜𝑙𝐴𝑏𝑠</m:t>
                          </m:r>
                        </m:sub>
                      </m:sSub>
                    </m:oMath>
                  </m:oMathPara>
                </a14:m>
                <a:endParaRPr lang="fr-BE" sz="3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464" y="318305"/>
                <a:ext cx="1447800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353588" y="2763801"/>
                <a:ext cx="1513812" cy="574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BE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 sz="3000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fr-BE" sz="3000" i="1">
                              <a:latin typeface="Cambria Math"/>
                            </a:rPr>
                            <m:t>12,</m:t>
                          </m:r>
                          <m:r>
                            <a:rPr lang="fr-BE" sz="3000" i="1">
                              <a:latin typeface="Cambria Math"/>
                            </a:rPr>
                            <m:t>𝑐𝑜𝑛𝑣</m:t>
                          </m:r>
                        </m:sub>
                      </m:sSub>
                    </m:oMath>
                  </m:oMathPara>
                </a14:m>
                <a:endParaRPr lang="fr-BE" sz="30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88" y="2763798"/>
                <a:ext cx="1513812" cy="5742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Line Callout 2 (No Border) 49"/>
          <p:cNvSpPr/>
          <p:nvPr/>
        </p:nvSpPr>
        <p:spPr>
          <a:xfrm>
            <a:off x="3945415" y="3848100"/>
            <a:ext cx="1492310" cy="1447800"/>
          </a:xfrm>
          <a:prstGeom prst="callout2">
            <a:avLst>
              <a:gd name="adj1" fmla="val -4104"/>
              <a:gd name="adj2" fmla="val 42349"/>
              <a:gd name="adj3" fmla="val 21993"/>
              <a:gd name="adj4" fmla="val -36133"/>
              <a:gd name="adj5" fmla="val 23873"/>
              <a:gd name="adj6" fmla="val -223286"/>
            </a:avLst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600"/>
          </a:p>
        </p:txBody>
      </p:sp>
      <p:sp>
        <p:nvSpPr>
          <p:cNvPr id="51" name="Line Callout 2 (No Border) 50"/>
          <p:cNvSpPr/>
          <p:nvPr/>
        </p:nvSpPr>
        <p:spPr>
          <a:xfrm>
            <a:off x="3978250" y="4343400"/>
            <a:ext cx="1492310" cy="1447800"/>
          </a:xfrm>
          <a:prstGeom prst="callout2">
            <a:avLst>
              <a:gd name="adj1" fmla="val 7111"/>
              <a:gd name="adj2" fmla="val -600"/>
              <a:gd name="adj3" fmla="val 40038"/>
              <a:gd name="adj4" fmla="val -38078"/>
              <a:gd name="adj5" fmla="val 38942"/>
              <a:gd name="adj6" fmla="val -169701"/>
            </a:avLst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600"/>
          </a:p>
        </p:txBody>
      </p:sp>
      <p:sp>
        <p:nvSpPr>
          <p:cNvPr id="52" name="Line Callout 2 (No Border) 51"/>
          <p:cNvSpPr/>
          <p:nvPr/>
        </p:nvSpPr>
        <p:spPr>
          <a:xfrm>
            <a:off x="3978248" y="5638800"/>
            <a:ext cx="1492310" cy="1447800"/>
          </a:xfrm>
          <a:prstGeom prst="callout2">
            <a:avLst>
              <a:gd name="adj1" fmla="val 13126"/>
              <a:gd name="adj2" fmla="val -20052"/>
              <a:gd name="adj3" fmla="val 21993"/>
              <a:gd name="adj4" fmla="val -36133"/>
              <a:gd name="adj5" fmla="val 21899"/>
              <a:gd name="adj6" fmla="val -167756"/>
            </a:avLst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200" y="2209800"/>
                <a:ext cx="14478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BE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 sz="3000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fr-BE" sz="3000" i="1">
                              <a:latin typeface="Cambria Math"/>
                            </a:rPr>
                            <m:t>5</m:t>
                          </m:r>
                          <m:r>
                            <a:rPr lang="fr-BE" sz="3000" i="1">
                              <a:latin typeface="Cambria Math"/>
                            </a:rPr>
                            <m:t>𝑆𝑜𝑙𝐴𝑏𝑠</m:t>
                          </m:r>
                        </m:sub>
                      </m:sSub>
                    </m:oMath>
                  </m:oMathPara>
                </a14:m>
                <a:endParaRPr lang="fr-BE" sz="3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209800"/>
                <a:ext cx="1447800" cy="5539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620000" y="1635543"/>
                <a:ext cx="1447800" cy="574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BE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 sz="3000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fr-BE" sz="3000" i="1">
                              <a:latin typeface="Cambria Math"/>
                            </a:rPr>
                            <m:t>57,</m:t>
                          </m:r>
                          <m:r>
                            <a:rPr lang="fr-BE" sz="3000" i="1">
                              <a:latin typeface="Cambria Math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fr-BE" sz="3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1635540"/>
                <a:ext cx="1447800" cy="5742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076954" y="609603"/>
                <a:ext cx="1522725" cy="574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BE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 sz="3000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fr-BE" sz="3000" i="1">
                              <a:latin typeface="Cambria Math"/>
                            </a:rPr>
                            <m:t>56,</m:t>
                          </m:r>
                          <m:r>
                            <a:rPr lang="fr-BE" sz="3000" i="1">
                              <a:latin typeface="Cambria Math"/>
                            </a:rPr>
                            <m:t>𝑐𝑜𝑛𝑣</m:t>
                          </m:r>
                        </m:sub>
                      </m:sSub>
                    </m:oMath>
                  </m:oMathPara>
                </a14:m>
                <a:endParaRPr lang="fr-BE" sz="30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948" y="609600"/>
                <a:ext cx="1522725" cy="5742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245825" y="1246335"/>
                <a:ext cx="1447800" cy="574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BE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 sz="3000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fr-BE" sz="3000" i="1">
                              <a:latin typeface="Cambria Math"/>
                            </a:rPr>
                            <m:t>34,</m:t>
                          </m:r>
                          <m:r>
                            <a:rPr lang="fr-BE" sz="3000" i="1">
                              <a:latin typeface="Cambria Math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fr-BE" sz="3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824" y="1246332"/>
                <a:ext cx="1447800" cy="57426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334005" y="1649895"/>
                <a:ext cx="1522725" cy="574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BE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 sz="3000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fr-BE" sz="3000" i="1">
                              <a:latin typeface="Cambria Math"/>
                            </a:rPr>
                            <m:t>34,</m:t>
                          </m:r>
                          <m:r>
                            <a:rPr lang="fr-BE" sz="3000" i="1">
                              <a:latin typeface="Cambria Math"/>
                            </a:rPr>
                            <m:t>𝑐𝑜𝑛𝑣</m:t>
                          </m:r>
                        </m:sub>
                      </m:sSub>
                    </m:oMath>
                  </m:oMathPara>
                </a14:m>
                <a:endParaRPr lang="fr-BE" sz="30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649892"/>
                <a:ext cx="1522725" cy="57426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468877" y="2895603"/>
                <a:ext cx="1545359" cy="574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BE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 sz="3000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fr-BE" sz="3000" i="1">
                              <a:latin typeface="Cambria Math" panose="02040503050406030204" pitchFamily="18" charset="0"/>
                            </a:rPr>
                            <m:t>45</m:t>
                          </m:r>
                          <m:r>
                            <a:rPr lang="fr-BE" sz="3000" i="1">
                              <a:latin typeface="Cambria Math"/>
                            </a:rPr>
                            <m:t>,</m:t>
                          </m:r>
                          <m:r>
                            <a:rPr lang="fr-BE" sz="3000" i="1">
                              <a:latin typeface="Cambria Math"/>
                            </a:rPr>
                            <m:t>𝑐𝑜𝑛𝑑</m:t>
                          </m:r>
                        </m:sub>
                      </m:sSub>
                    </m:oMath>
                  </m:oMathPara>
                </a14:m>
                <a:endParaRPr lang="fr-BE" sz="30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875" y="2895600"/>
                <a:ext cx="1545359" cy="57426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171189" y="2284046"/>
                <a:ext cx="1545359" cy="574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BE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 sz="3000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fr-BE" sz="3000" i="1">
                              <a:latin typeface="Cambria Math"/>
                            </a:rPr>
                            <m:t>23,</m:t>
                          </m:r>
                          <m:r>
                            <a:rPr lang="fr-BE" sz="3000" i="1">
                              <a:latin typeface="Cambria Math"/>
                            </a:rPr>
                            <m:t>𝑐𝑜𝑛𝑑</m:t>
                          </m:r>
                        </m:sub>
                      </m:sSub>
                    </m:oMath>
                  </m:oMathPara>
                </a14:m>
                <a:endParaRPr lang="fr-BE" sz="30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187" y="2284042"/>
                <a:ext cx="1545359" cy="57426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76204" y="3702278"/>
            <a:ext cx="960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i="1" dirty="0">
                <a:latin typeface="Cambria Math" pitchFamily="18" charset="0"/>
                <a:ea typeface="Cambria Math" pitchFamily="18" charset="0"/>
              </a:rPr>
              <a:t>HTF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76195" y="4399003"/>
            <a:ext cx="26212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i="1" dirty="0">
                <a:latin typeface="Cambria Math" pitchFamily="18" charset="0"/>
                <a:ea typeface="Cambria Math" pitchFamily="18" charset="0"/>
              </a:rPr>
              <a:t>Tube </a:t>
            </a:r>
            <a:r>
              <a:rPr lang="en-US" sz="3000" i="1" dirty="0">
                <a:latin typeface="Cambria Math" pitchFamily="18" charset="0"/>
                <a:ea typeface="Cambria Math" pitchFamily="18" charset="0"/>
              </a:rPr>
              <a:t>receiver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" y="5410201"/>
            <a:ext cx="31675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i="1" dirty="0">
                <a:latin typeface="Cambria Math" pitchFamily="18" charset="0"/>
                <a:ea typeface="Cambria Math" pitchFamily="18" charset="0"/>
              </a:rPr>
              <a:t>Glass </a:t>
            </a:r>
            <a:r>
              <a:rPr lang="en-US" sz="3000" i="1" dirty="0">
                <a:latin typeface="Cambria Math" pitchFamily="18" charset="0"/>
                <a:ea typeface="Cambria Math" pitchFamily="18" charset="0"/>
              </a:rPr>
              <a:t>envelope</a:t>
            </a:r>
          </a:p>
        </p:txBody>
      </p:sp>
    </p:spTree>
    <p:extLst>
      <p:ext uri="{BB962C8B-B14F-4D97-AF65-F5344CB8AC3E}">
        <p14:creationId xmlns:p14="http://schemas.microsoft.com/office/powerpoint/2010/main" val="364799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518984" y="186070"/>
            <a:ext cx="6480000" cy="64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600"/>
          </a:p>
        </p:txBody>
      </p:sp>
      <p:sp>
        <p:nvSpPr>
          <p:cNvPr id="9" name="Oval 8"/>
          <p:cNvSpPr/>
          <p:nvPr/>
        </p:nvSpPr>
        <p:spPr>
          <a:xfrm>
            <a:off x="2379898" y="1073852"/>
            <a:ext cx="4680000" cy="4680000"/>
          </a:xfrm>
          <a:prstGeom prst="ellipse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600"/>
          </a:p>
        </p:txBody>
      </p:sp>
      <p:sp>
        <p:nvSpPr>
          <p:cNvPr id="8" name="Oval 7"/>
          <p:cNvSpPr/>
          <p:nvPr/>
        </p:nvSpPr>
        <p:spPr>
          <a:xfrm>
            <a:off x="3352167" y="2054470"/>
            <a:ext cx="2743200" cy="274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600"/>
          </a:p>
        </p:txBody>
      </p:sp>
      <p:sp>
        <p:nvSpPr>
          <p:cNvPr id="4" name="Oval 3"/>
          <p:cNvSpPr/>
          <p:nvPr/>
        </p:nvSpPr>
        <p:spPr>
          <a:xfrm>
            <a:off x="4004400" y="2693852"/>
            <a:ext cx="1440000" cy="1440000"/>
          </a:xfrm>
          <a:prstGeom prst="ellips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6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059897" y="3359959"/>
            <a:ext cx="468000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61826" y="2877636"/>
            <a:ext cx="272330" cy="140121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01364" y="559030"/>
            <a:ext cx="533400" cy="468596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 noChangeAspect="1"/>
          </p:cNvCxnSpPr>
          <p:nvPr/>
        </p:nvCxnSpPr>
        <p:spPr>
          <a:xfrm flipV="1">
            <a:off x="5225824" y="1286320"/>
            <a:ext cx="396000" cy="833947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580330" y="1446286"/>
            <a:ext cx="806510" cy="444386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603691" y="1091955"/>
            <a:ext cx="0" cy="97200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24988" y="3037002"/>
            <a:ext cx="587710" cy="479507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29557" y="837368"/>
            <a:ext cx="1859304" cy="1741682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79603" y="2703419"/>
            <a:ext cx="959274" cy="188714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1162798" y="272119"/>
                <a:ext cx="1447800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BE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 sz="2800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fr-BE" sz="2800" i="1">
                              <a:latin typeface="Cambria Math"/>
                            </a:rPr>
                            <m:t>𝑆𝑜𝑙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BE" sz="28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798" y="272119"/>
                <a:ext cx="1447800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 rot="2212361">
                <a:off x="4238164" y="3014503"/>
                <a:ext cx="1306127" cy="524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BE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 sz="2600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fr-BE" sz="2600" b="0" i="1" smtClean="0">
                              <a:latin typeface="Cambria Math" panose="02040503050406030204" pitchFamily="18" charset="0"/>
                            </a:rPr>
                            <m:t>𝑐𝑜𝑛𝑣</m:t>
                          </m:r>
                          <m:r>
                            <a:rPr lang="fr-BE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600" b="0" i="1" smtClean="0">
                              <a:latin typeface="Cambria Math" panose="02040503050406030204" pitchFamily="18" charset="0"/>
                            </a:rPr>
                            <m:t>𝑓𝑙</m:t>
                          </m:r>
                        </m:sub>
                      </m:sSub>
                    </m:oMath>
                  </m:oMathPara>
                </a14:m>
                <a:endParaRPr lang="fr-BE" sz="2600" dirty="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12361">
                <a:off x="4238164" y="3014503"/>
                <a:ext cx="1306127" cy="5245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Line Callout 2 (No Border) 49"/>
          <p:cNvSpPr/>
          <p:nvPr/>
        </p:nvSpPr>
        <p:spPr>
          <a:xfrm>
            <a:off x="3945210" y="4114642"/>
            <a:ext cx="1492310" cy="1447800"/>
          </a:xfrm>
          <a:prstGeom prst="callout2">
            <a:avLst>
              <a:gd name="adj1" fmla="val -20892"/>
              <a:gd name="adj2" fmla="val 42349"/>
              <a:gd name="adj3" fmla="val 21993"/>
              <a:gd name="adj4" fmla="val -36133"/>
              <a:gd name="adj5" fmla="val 23873"/>
              <a:gd name="adj6" fmla="val -223286"/>
            </a:avLst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600"/>
          </a:p>
        </p:txBody>
      </p:sp>
      <p:sp>
        <p:nvSpPr>
          <p:cNvPr id="51" name="Line Callout 2 (No Border) 50"/>
          <p:cNvSpPr/>
          <p:nvPr/>
        </p:nvSpPr>
        <p:spPr>
          <a:xfrm>
            <a:off x="3945210" y="4700898"/>
            <a:ext cx="1492310" cy="1447800"/>
          </a:xfrm>
          <a:prstGeom prst="callout2">
            <a:avLst>
              <a:gd name="adj1" fmla="val -12877"/>
              <a:gd name="adj2" fmla="val 60673"/>
              <a:gd name="adj3" fmla="val 40038"/>
              <a:gd name="adj4" fmla="val -38078"/>
              <a:gd name="adj5" fmla="val 40541"/>
              <a:gd name="adj6" fmla="val -201501"/>
            </a:avLst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600"/>
          </a:p>
        </p:txBody>
      </p:sp>
      <p:sp>
        <p:nvSpPr>
          <p:cNvPr id="52" name="Line Callout 2 (No Border) 51"/>
          <p:cNvSpPr/>
          <p:nvPr/>
        </p:nvSpPr>
        <p:spPr>
          <a:xfrm>
            <a:off x="3998824" y="6164537"/>
            <a:ext cx="1492310" cy="1447800"/>
          </a:xfrm>
          <a:prstGeom prst="callout2">
            <a:avLst>
              <a:gd name="adj1" fmla="val -1264"/>
              <a:gd name="adj2" fmla="val -4540"/>
              <a:gd name="adj3" fmla="val 21993"/>
              <a:gd name="adj4" fmla="val -36133"/>
              <a:gd name="adj5" fmla="val 21899"/>
              <a:gd name="adj6" fmla="val -167756"/>
            </a:avLst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-5788" y="2127124"/>
                <a:ext cx="1447800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BE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 sz="2800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fr-BE" sz="2800" i="1">
                              <a:latin typeface="Cambria Math"/>
                            </a:rPr>
                            <m:t>𝑆𝑜𝑙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BE" sz="28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" y="2127124"/>
                <a:ext cx="1447800" cy="5582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7682030" y="1741910"/>
                <a:ext cx="1447800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BE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 sz="2800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fr-BE" sz="2800" i="1">
                              <a:latin typeface="Cambria Math"/>
                            </a:rPr>
                            <m:t>𝑟𝑎𝑑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𝑎𝑚𝑏</m:t>
                          </m:r>
                        </m:sub>
                      </m:sSub>
                    </m:oMath>
                  </m:oMathPara>
                </a14:m>
                <a:endParaRPr lang="fr-BE" sz="28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030" y="1741910"/>
                <a:ext cx="1447800" cy="5421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6055785" y="9052"/>
                <a:ext cx="1706686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BE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 sz="2800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𝑐𝑜𝑛𝑣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𝑎𝑚𝑏</m:t>
                          </m:r>
                        </m:sub>
                      </m:sSub>
                    </m:oMath>
                  </m:oMathPara>
                </a14:m>
                <a:endParaRPr lang="fr-BE" sz="2800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785" y="9052"/>
                <a:ext cx="1706686" cy="5421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311184" y="1392862"/>
                <a:ext cx="1447800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BE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 sz="2800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fr-BE" sz="2800" i="1">
                              <a:latin typeface="Cambria Math"/>
                            </a:rPr>
                            <m:t>𝑟𝑎𝑑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fr-BE" sz="28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184" y="1392862"/>
                <a:ext cx="1447800" cy="5421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 rot="1790422">
                <a:off x="5231102" y="1787897"/>
                <a:ext cx="1517531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BE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 sz="2800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fr-BE" sz="2800" i="1">
                              <a:latin typeface="Cambria Math"/>
                            </a:rPr>
                            <m:t>𝑐𝑜𝑛𝑣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fr-BE" sz="2800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0422">
                <a:off x="5231102" y="1787897"/>
                <a:ext cx="1517531" cy="54213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3281124" y="3049287"/>
                <a:ext cx="907171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B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 sz="2400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BE" sz="3200" dirty="0"/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124" y="3049287"/>
                <a:ext cx="907171" cy="477888"/>
              </a:xfrm>
              <a:prstGeom prst="rect">
                <a:avLst/>
              </a:prstGeom>
              <a:blipFill rotWithShape="0">
                <a:blip r:embed="rId9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-56366" y="3977978"/>
            <a:ext cx="960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i="1" dirty="0">
                <a:latin typeface="Cambria Math" pitchFamily="18" charset="0"/>
                <a:ea typeface="Cambria Math" pitchFamily="18" charset="0"/>
              </a:rPr>
              <a:t>HTF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6967" y="4786270"/>
            <a:ext cx="2213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i="1" dirty="0" smtClean="0">
                <a:latin typeface="Cambria Math" pitchFamily="18" charset="0"/>
                <a:ea typeface="Cambria Math" pitchFamily="18" charset="0"/>
              </a:rPr>
              <a:t>Absorber tube</a:t>
            </a:r>
            <a:endParaRPr lang="en-US" sz="28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71343" y="6014085"/>
            <a:ext cx="3167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i="1" dirty="0">
                <a:latin typeface="Cambria Math" pitchFamily="18" charset="0"/>
                <a:ea typeface="Cambria Math" pitchFamily="18" charset="0"/>
              </a:rPr>
              <a:t>Glass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envelope</a:t>
            </a:r>
          </a:p>
        </p:txBody>
      </p:sp>
      <p:sp>
        <p:nvSpPr>
          <p:cNvPr id="40" name="Oval 7"/>
          <p:cNvSpPr/>
          <p:nvPr/>
        </p:nvSpPr>
        <p:spPr>
          <a:xfrm>
            <a:off x="3684233" y="2373192"/>
            <a:ext cx="2072778" cy="2088000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600"/>
          </a:p>
        </p:txBody>
      </p:sp>
      <p:cxnSp>
        <p:nvCxnSpPr>
          <p:cNvPr id="41" name="Straight Arrow Connector 15"/>
          <p:cNvCxnSpPr/>
          <p:nvPr/>
        </p:nvCxnSpPr>
        <p:spPr>
          <a:xfrm rot="10800000">
            <a:off x="3772266" y="3037002"/>
            <a:ext cx="272330" cy="140121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4441948" y="2131356"/>
                <a:ext cx="606063" cy="55399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3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30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sz="3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BE" sz="3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948" y="2131356"/>
                <a:ext cx="606063" cy="5539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9"/>
          <p:cNvSpPr/>
          <p:nvPr/>
        </p:nvSpPr>
        <p:spPr>
          <a:xfrm>
            <a:off x="1886698" y="557250"/>
            <a:ext cx="5652000" cy="5652000"/>
          </a:xfrm>
          <a:prstGeom prst="ellipse">
            <a:avLst/>
          </a:prstGeom>
          <a:noFill/>
          <a:ln w="158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4409285" y="309507"/>
                <a:ext cx="638123" cy="59150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3000" b="0" i="1" smtClean="0">
                              <a:ln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</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3000" i="1" smtClean="0">
                              <a:ln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</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sz="3000" b="0" i="1" smtClean="0">
                              <a:ln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</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BE" sz="3000" dirty="0"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285" y="309507"/>
                <a:ext cx="638123" cy="59150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11"/>
          <p:cNvCxnSpPr/>
          <p:nvPr/>
        </p:nvCxnSpPr>
        <p:spPr>
          <a:xfrm flipH="1">
            <a:off x="7546471" y="3356761"/>
            <a:ext cx="432000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6947716" y="3356081"/>
                <a:ext cx="954684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B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 sz="2400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BE" sz="3200" dirty="0"/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16" y="3356081"/>
                <a:ext cx="954684" cy="491738"/>
              </a:xfrm>
              <a:prstGeom prst="rect">
                <a:avLst/>
              </a:prstGeom>
              <a:blipFill rotWithShape="0">
                <a:blip r:embed="rId12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7158014" y="2791133"/>
                <a:ext cx="985141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B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 sz="2400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BE" sz="3200" dirty="0"/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014" y="2791133"/>
                <a:ext cx="985141" cy="491738"/>
              </a:xfrm>
              <a:prstGeom prst="rect">
                <a:avLst/>
              </a:prstGeom>
              <a:blipFill rotWithShape="0">
                <a:blip r:embed="rId1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 rot="1435394">
                <a:off x="2778088" y="2321915"/>
                <a:ext cx="937629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B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 sz="2400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BE" sz="3200" dirty="0"/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35394">
                <a:off x="2778088" y="2321915"/>
                <a:ext cx="937629" cy="47788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3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10</Words>
  <Application>Microsoft Office PowerPoint</Application>
  <PresentationFormat>Affichage à l'écran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RDickes</dc:creator>
  <cp:lastModifiedBy>RDickes</cp:lastModifiedBy>
  <cp:revision>12</cp:revision>
  <dcterms:created xsi:type="dcterms:W3CDTF">2017-09-17T10:58:36Z</dcterms:created>
  <dcterms:modified xsi:type="dcterms:W3CDTF">2017-09-18T09:35:03Z</dcterms:modified>
</cp:coreProperties>
</file>