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6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6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B8BB-4705-448B-A7D7-AFA1FF68CAC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F60A-969A-404D-B8BE-3723509FDF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485900" y="-10172700"/>
            <a:ext cx="27432000" cy="27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9" name="Oval 8"/>
          <p:cNvSpPr/>
          <p:nvPr/>
        </p:nvSpPr>
        <p:spPr>
          <a:xfrm>
            <a:off x="3543300" y="-9334500"/>
            <a:ext cx="25603200" cy="25603200"/>
          </a:xfrm>
          <a:prstGeom prst="ellipse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8100">
            <a:solidFill>
              <a:schemeClr val="tx1">
                <a:lumMod val="65000"/>
                <a:lumOff val="3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8" name="Oval 7"/>
          <p:cNvSpPr/>
          <p:nvPr/>
        </p:nvSpPr>
        <p:spPr>
          <a:xfrm>
            <a:off x="5067300" y="-7886700"/>
            <a:ext cx="22860000" cy="22860000"/>
          </a:xfrm>
          <a:prstGeom prst="ellipse">
            <a:avLst/>
          </a:prstGeom>
          <a:solidFill>
            <a:schemeClr val="bg1">
              <a:lumMod val="65000"/>
              <a:alpha val="68000"/>
            </a:schemeClr>
          </a:solidFill>
          <a:ln w="38100">
            <a:solidFill>
              <a:schemeClr val="tx1">
                <a:lumMod val="65000"/>
                <a:lumOff val="3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4" name="Oval 3"/>
          <p:cNvSpPr/>
          <p:nvPr/>
        </p:nvSpPr>
        <p:spPr>
          <a:xfrm>
            <a:off x="7124700" y="-7429500"/>
            <a:ext cx="21945600" cy="21945600"/>
          </a:xfrm>
          <a:prstGeom prst="ellips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7810500" y="3919836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BE" sz="2400" i="1">
                              <a:latin typeface="Cambria Math"/>
                            </a:rPr>
                            <m:t>𝐻𝑇𝐹</m:t>
                          </m:r>
                        </m:sub>
                      </m:sSub>
                    </m:oMath>
                  </m:oMathPara>
                </a14:m>
                <a:endParaRPr lang="fr-BE" sz="280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3919836"/>
                <a:ext cx="144780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/>
          <p:cNvCxnSpPr/>
          <p:nvPr/>
        </p:nvCxnSpPr>
        <p:spPr>
          <a:xfrm flipV="1">
            <a:off x="6151788" y="3180166"/>
            <a:ext cx="75534" cy="184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227326" y="3180165"/>
            <a:ext cx="138482" cy="3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6365809" y="3171363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504289" y="3171366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6642772" y="3171366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781252" y="3171366"/>
            <a:ext cx="138482" cy="3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919727" y="3347339"/>
            <a:ext cx="69240" cy="16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6988967" y="3351316"/>
            <a:ext cx="100623" cy="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080696" y="3351312"/>
            <a:ext cx="88074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6079040" y="3332123"/>
            <a:ext cx="3317" cy="4499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840283" y="3782105"/>
            <a:ext cx="4775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843597" y="3921191"/>
            <a:ext cx="4775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072404" y="3921195"/>
            <a:ext cx="0" cy="392717"/>
          </a:xfrm>
          <a:prstGeom prst="line">
            <a:avLst/>
          </a:prstGeom>
          <a:ln w="19050">
            <a:solidFill>
              <a:srgbClr val="00B050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156112" y="3180166"/>
            <a:ext cx="75534" cy="184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231653" y="3180165"/>
            <a:ext cx="138482" cy="3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5370134" y="3171363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508614" y="3171366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5647097" y="3171366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785577" y="3171366"/>
            <a:ext cx="138482" cy="3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924054" y="3347339"/>
            <a:ext cx="69240" cy="16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5993292" y="3351316"/>
            <a:ext cx="100623" cy="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085021" y="3351312"/>
            <a:ext cx="88074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091798" y="2909718"/>
            <a:ext cx="138482" cy="30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4230280" y="2901807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4368761" y="2901810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4507243" y="2901810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645724" y="2901809"/>
            <a:ext cx="138482" cy="30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4784199" y="3060015"/>
            <a:ext cx="69240" cy="150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4843739" y="3072907"/>
            <a:ext cx="6948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915307" y="3062842"/>
            <a:ext cx="169716" cy="27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4913224" y="3342359"/>
            <a:ext cx="171302" cy="31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3523743" y="3053163"/>
            <a:ext cx="171303" cy="298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515193" y="3352041"/>
            <a:ext cx="179853" cy="29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2554391" y="3180166"/>
            <a:ext cx="75534" cy="184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2629930" y="3180165"/>
            <a:ext cx="138482" cy="3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2768411" y="3171363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906893" y="3171366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045374" y="3171366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3183856" y="3171366"/>
            <a:ext cx="138482" cy="3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322331" y="3347339"/>
            <a:ext cx="69240" cy="16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3389223" y="3351316"/>
            <a:ext cx="100623" cy="422"/>
          </a:xfrm>
          <a:prstGeom prst="line">
            <a:avLst/>
          </a:prstGeom>
          <a:ln w="1905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2483300" y="3351312"/>
            <a:ext cx="88074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2481643" y="3332123"/>
            <a:ext cx="3317" cy="4499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2242886" y="3782105"/>
            <a:ext cx="4775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246201" y="3921191"/>
            <a:ext cx="4775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475008" y="3921195"/>
            <a:ext cx="0" cy="392717"/>
          </a:xfrm>
          <a:prstGeom prst="line">
            <a:avLst/>
          </a:prstGeom>
          <a:ln w="19050">
            <a:solidFill>
              <a:srgbClr val="00B050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558715" y="3180166"/>
            <a:ext cx="75534" cy="184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634254" y="3180165"/>
            <a:ext cx="138482" cy="3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772737" y="3171363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911217" y="3171366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049700" y="3171366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188180" y="3171366"/>
            <a:ext cx="138482" cy="3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2326656" y="3347339"/>
            <a:ext cx="69240" cy="16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2395896" y="3351316"/>
            <a:ext cx="100623" cy="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487624" y="3351312"/>
            <a:ext cx="88074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10800000" flipV="1">
            <a:off x="417276" y="3493167"/>
            <a:ext cx="75534" cy="165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10800000">
            <a:off x="492815" y="3493166"/>
            <a:ext cx="138482" cy="30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10800000" flipV="1">
            <a:off x="631298" y="3485253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10800000">
            <a:off x="769778" y="3485256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10800000" flipV="1">
            <a:off x="908260" y="3485256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10800000">
            <a:off x="1046741" y="3485255"/>
            <a:ext cx="138482" cy="30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10800000" flipV="1">
            <a:off x="1185218" y="3646416"/>
            <a:ext cx="69240" cy="150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10800000">
            <a:off x="346185" y="3649988"/>
            <a:ext cx="88074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 flipV="1">
            <a:off x="1244756" y="3659309"/>
            <a:ext cx="73157" cy="1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418862" y="2909720"/>
            <a:ext cx="75534" cy="165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94401" y="2909718"/>
            <a:ext cx="138482" cy="30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632884" y="2901807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771364" y="2901810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909847" y="2901810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1048327" y="2901809"/>
            <a:ext cx="138482" cy="30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186802" y="3060015"/>
            <a:ext cx="69240" cy="150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47771" y="3063587"/>
            <a:ext cx="88074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246338" y="3072527"/>
            <a:ext cx="100623" cy="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317909" y="3062842"/>
            <a:ext cx="169716" cy="27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>
            <a:off x="1315826" y="3342359"/>
            <a:ext cx="171302" cy="31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7175132" y="3192275"/>
            <a:ext cx="75534" cy="184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250669" y="3192273"/>
            <a:ext cx="138482" cy="3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7389151" y="3183473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7527631" y="3183476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7666114" y="3183476"/>
            <a:ext cx="138482" cy="351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7804594" y="3183476"/>
            <a:ext cx="138482" cy="3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7943070" y="3359448"/>
            <a:ext cx="69240" cy="16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8012310" y="3363425"/>
            <a:ext cx="100623" cy="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7104038" y="3363422"/>
            <a:ext cx="88074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>
            <a:off x="8093002" y="3367818"/>
            <a:ext cx="3317" cy="449987"/>
          </a:xfrm>
          <a:prstGeom prst="line">
            <a:avLst/>
          </a:prstGeom>
          <a:ln w="19050">
            <a:solidFill>
              <a:srgbClr val="00B05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854245" y="3817799"/>
            <a:ext cx="4775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857560" y="3956885"/>
            <a:ext cx="4775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8086367" y="3956889"/>
            <a:ext cx="0" cy="392717"/>
          </a:xfrm>
          <a:prstGeom prst="line">
            <a:avLst/>
          </a:prstGeom>
          <a:ln w="19050">
            <a:solidFill>
              <a:srgbClr val="00B050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150026" y="3062765"/>
            <a:ext cx="213995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151493" y="3646631"/>
            <a:ext cx="213995" cy="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/>
              <p:cNvSpPr txBox="1"/>
              <p:nvPr/>
            </p:nvSpPr>
            <p:spPr>
              <a:xfrm>
                <a:off x="266704" y="2400300"/>
                <a:ext cx="818744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BE" sz="2400" i="1">
                              <a:latin typeface="Cambria Math"/>
                            </a:rPr>
                            <m:t>57,</m:t>
                          </m:r>
                          <m:r>
                            <a:rPr lang="fr-BE" sz="2400" i="1">
                              <a:latin typeface="Cambria Math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fr-BE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4" y="2400300"/>
                <a:ext cx="818744" cy="477888"/>
              </a:xfrm>
              <a:prstGeom prst="rect">
                <a:avLst/>
              </a:prstGeom>
              <a:blipFill rotWithShape="0">
                <a:blip r:embed="rId3"/>
                <a:stretch>
                  <a:fillRect l="-2239" r="-3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/>
              <p:cNvSpPr txBox="1"/>
              <p:nvPr/>
            </p:nvSpPr>
            <p:spPr>
              <a:xfrm>
                <a:off x="266705" y="3695700"/>
                <a:ext cx="798221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BE" sz="2400" i="1">
                              <a:latin typeface="Cambria Math"/>
                            </a:rPr>
                            <m:t>56,</m:t>
                          </m:r>
                          <m:r>
                            <a:rPr lang="fr-BE" sz="2400" i="1">
                              <a:latin typeface="Cambria Math"/>
                            </a:rPr>
                            <m:t>𝑐𝑜𝑛𝑣</m:t>
                          </m:r>
                        </m:sub>
                      </m:sSub>
                    </m:oMath>
                  </m:oMathPara>
                </a14:m>
                <a:endParaRPr lang="fr-BE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5" y="3695700"/>
                <a:ext cx="798221" cy="477888"/>
              </a:xfrm>
              <a:prstGeom prst="rect">
                <a:avLst/>
              </a:prstGeom>
              <a:blipFill rotWithShape="0">
                <a:blip r:embed="rId4"/>
                <a:stretch>
                  <a:fillRect l="-2290" r="-4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/>
              <p:cNvSpPr txBox="1"/>
              <p:nvPr/>
            </p:nvSpPr>
            <p:spPr>
              <a:xfrm>
                <a:off x="1934425" y="2639244"/>
                <a:ext cx="92295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BE" sz="2400" i="1">
                              <a:latin typeface="Cambria Math"/>
                            </a:rPr>
                            <m:t>45,</m:t>
                          </m:r>
                          <m:r>
                            <a:rPr lang="fr-BE" sz="2400" i="1">
                              <a:latin typeface="Cambria Math"/>
                            </a:rPr>
                            <m:t>𝑐𝑜𝑛𝑑</m:t>
                          </m:r>
                        </m:sub>
                      </m:sSub>
                    </m:oMath>
                  </m:oMathPara>
                </a14:m>
                <a:endParaRPr lang="fr-BE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425" y="2639244"/>
                <a:ext cx="922952" cy="477888"/>
              </a:xfrm>
              <a:prstGeom prst="rect">
                <a:avLst/>
              </a:prstGeom>
              <a:blipFill rotWithShape="0">
                <a:blip r:embed="rId5"/>
                <a:stretch>
                  <a:fillRect l="-1316" r="-2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/>
              <p:cNvSpPr txBox="1"/>
              <p:nvPr/>
            </p:nvSpPr>
            <p:spPr>
              <a:xfrm>
                <a:off x="5506162" y="2705100"/>
                <a:ext cx="932744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BE" sz="2400" i="1">
                              <a:latin typeface="Cambria Math"/>
                            </a:rPr>
                            <m:t>23,</m:t>
                          </m:r>
                          <m:r>
                            <a:rPr lang="fr-BE" sz="2400" i="1">
                              <a:latin typeface="Cambria Math"/>
                            </a:rPr>
                            <m:t>𝑐𝑜𝑛𝑑</m:t>
                          </m:r>
                        </m:sub>
                      </m:sSub>
                    </m:oMath>
                  </m:oMathPara>
                </a14:m>
                <a:endParaRPr lang="fr-BE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63" name="TextBox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162" y="2705100"/>
                <a:ext cx="932744" cy="477888"/>
              </a:xfrm>
              <a:prstGeom prst="rect">
                <a:avLst/>
              </a:prstGeom>
              <a:blipFill rotWithShape="0">
                <a:blip r:embed="rId6"/>
                <a:stretch>
                  <a:fillRect l="-1307" r="-28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/>
              <p:cNvSpPr txBox="1"/>
              <p:nvPr/>
            </p:nvSpPr>
            <p:spPr>
              <a:xfrm>
                <a:off x="3603809" y="2379612"/>
                <a:ext cx="14478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BE" sz="2400" i="1">
                              <a:latin typeface="Cambria Math"/>
                            </a:rPr>
                            <m:t>34,</m:t>
                          </m:r>
                          <m:r>
                            <a:rPr lang="fr-BE" sz="2400" i="1">
                              <a:latin typeface="Cambria Math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fr-BE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809" y="2379612"/>
                <a:ext cx="1447800" cy="4778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/>
              <p:cNvSpPr txBox="1"/>
              <p:nvPr/>
            </p:nvSpPr>
            <p:spPr>
              <a:xfrm>
                <a:off x="3622737" y="3751212"/>
                <a:ext cx="14478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BE" sz="2400" i="1">
                              <a:latin typeface="Cambria Math"/>
                            </a:rPr>
                            <m:t>34,</m:t>
                          </m:r>
                          <m:r>
                            <a:rPr lang="fr-BE" sz="2400" i="1">
                              <a:latin typeface="Cambria Math"/>
                            </a:rPr>
                            <m:t>𝑐𝑜𝑛𝑣</m:t>
                          </m:r>
                        </m:sub>
                      </m:sSub>
                    </m:oMath>
                  </m:oMathPara>
                </a14:m>
                <a:endParaRPr lang="fr-BE" sz="280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65" name="TextBox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737" y="3751212"/>
                <a:ext cx="1447800" cy="4778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Box 265"/>
              <p:cNvSpPr txBox="1"/>
              <p:nvPr/>
            </p:nvSpPr>
            <p:spPr>
              <a:xfrm>
                <a:off x="7200245" y="2684412"/>
                <a:ext cx="85902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BE" sz="2400" i="1">
                              <a:latin typeface="Cambria Math"/>
                            </a:rPr>
                            <m:t>12,</m:t>
                          </m:r>
                          <m:r>
                            <a:rPr lang="fr-BE" sz="2400" i="1">
                              <a:latin typeface="Cambria Math"/>
                            </a:rPr>
                            <m:t>𝑐𝑜𝑛𝑣</m:t>
                          </m:r>
                        </m:sub>
                      </m:sSub>
                    </m:oMath>
                  </m:oMathPara>
                </a14:m>
                <a:endParaRPr lang="fr-BE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245" y="2684412"/>
                <a:ext cx="859020" cy="477888"/>
              </a:xfrm>
              <a:prstGeom prst="rect">
                <a:avLst/>
              </a:prstGeom>
              <a:blipFill rotWithShape="0">
                <a:blip r:embed="rId9"/>
                <a:stretch>
                  <a:fillRect l="-1418" r="-34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/>
              <p:cNvSpPr txBox="1"/>
              <p:nvPr/>
            </p:nvSpPr>
            <p:spPr>
              <a:xfrm>
                <a:off x="5753100" y="3848102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BE" sz="2400" i="1">
                              <a:latin typeface="Cambria Math"/>
                            </a:rPr>
                            <m:t>𝑡𝑢𝑏𝑒</m:t>
                          </m:r>
                        </m:sub>
                      </m:sSub>
                    </m:oMath>
                  </m:oMathPara>
                </a14:m>
                <a:endParaRPr lang="fr-BE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67" name="TextBox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3848102"/>
                <a:ext cx="14478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/>
              <p:cNvSpPr txBox="1"/>
              <p:nvPr/>
            </p:nvSpPr>
            <p:spPr>
              <a:xfrm>
                <a:off x="2403027" y="3891306"/>
                <a:ext cx="1064073" cy="481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3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351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BE" sz="2351" i="1">
                              <a:latin typeface="Cambria Math"/>
                            </a:rPr>
                            <m:t>𝑒𝑛𝑣𝑒𝑙𝑜𝑝𝑒</m:t>
                          </m:r>
                        </m:sub>
                      </m:sSub>
                    </m:oMath>
                  </m:oMathPara>
                </a14:m>
                <a:endParaRPr lang="fr-BE" sz="235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27" y="3891306"/>
                <a:ext cx="1064073" cy="481863"/>
              </a:xfrm>
              <a:prstGeom prst="rect">
                <a:avLst/>
              </a:prstGeom>
              <a:blipFill rotWithShape="0">
                <a:blip r:embed="rId11"/>
                <a:stretch>
                  <a:fillRect l="-1143" r="-23429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Straight Connector 268"/>
          <p:cNvCxnSpPr/>
          <p:nvPr/>
        </p:nvCxnSpPr>
        <p:spPr>
          <a:xfrm>
            <a:off x="3812579" y="2917380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3951061" y="2917380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3740616" y="2907039"/>
            <a:ext cx="75534" cy="165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3695048" y="3060911"/>
            <a:ext cx="62555" cy="2681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091798" y="3489209"/>
            <a:ext cx="138482" cy="30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4230280" y="3481298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4368761" y="3481301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4507243" y="3481301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4645724" y="3481299"/>
            <a:ext cx="138482" cy="30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4784199" y="3639506"/>
            <a:ext cx="69240" cy="150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4843739" y="3652397"/>
            <a:ext cx="6948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812579" y="3496872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3951061" y="3496872"/>
            <a:ext cx="138482" cy="316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3740616" y="3486530"/>
            <a:ext cx="75534" cy="165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3695048" y="3640401"/>
            <a:ext cx="62555" cy="2681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 flipV="1">
            <a:off x="8112937" y="3364662"/>
            <a:ext cx="478802" cy="3155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1485904" y="1868390"/>
                <a:ext cx="922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/>
                          <a:cs typeface="Arial" pitchFamily="34" charset="0"/>
                        </a:rPr>
                        <m:t>𝐺𝑙𝑎𝑠𝑠</m:t>
                      </m:r>
                      <m:r>
                        <a:rPr lang="fr-BE" sz="2400" i="1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fr-BE" sz="2400" i="1">
                          <a:latin typeface="Cambria Math"/>
                          <a:cs typeface="Arial" pitchFamily="34" charset="0"/>
                        </a:rPr>
                        <m:t>𝑒𝑛𝑣𝑒𝑙𝑜𝑝𝑒</m:t>
                      </m:r>
                    </m:oMath>
                  </m:oMathPara>
                </a14:m>
                <a:endParaRPr lang="fr-BE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4" y="1868390"/>
                <a:ext cx="922952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987" r="-14702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5219704" y="1943102"/>
                <a:ext cx="922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/>
                          <a:cs typeface="Arial" pitchFamily="34" charset="0"/>
                        </a:rPr>
                        <m:t>𝑇𝑢𝑏𝑒</m:t>
                      </m:r>
                      <m:r>
                        <a:rPr lang="fr-BE" sz="2400" i="1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fr-BE" sz="2400" i="1">
                          <a:latin typeface="Cambria Math"/>
                          <a:cs typeface="Arial" pitchFamily="34" charset="0"/>
                        </a:rPr>
                        <m:t>𝑟𝑒𝑐𝑒𝑖𝑣𝑒𝑟</m:t>
                      </m:r>
                    </m:oMath>
                  </m:oMathPara>
                </a14:m>
                <a:endParaRPr lang="fr-BE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4" y="1943102"/>
                <a:ext cx="922952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974" r="-1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7718189" y="1943102"/>
                <a:ext cx="922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/>
                          <a:cs typeface="Arial" pitchFamily="34" charset="0"/>
                        </a:rPr>
                        <m:t>𝐻𝑇𝐹</m:t>
                      </m:r>
                    </m:oMath>
                  </m:oMathPara>
                </a14:m>
                <a:endParaRPr lang="fr-BE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189" y="1943102"/>
                <a:ext cx="92295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-256204" y="-39953"/>
            <a:ext cx="14279880" cy="1621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-226272" y="4971109"/>
            <a:ext cx="14279880" cy="1882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RDickes</dc:creator>
  <cp:lastModifiedBy>RDickes</cp:lastModifiedBy>
  <cp:revision>4</cp:revision>
  <dcterms:created xsi:type="dcterms:W3CDTF">2017-09-17T10:56:09Z</dcterms:created>
  <dcterms:modified xsi:type="dcterms:W3CDTF">2017-09-17T11:55:38Z</dcterms:modified>
</cp:coreProperties>
</file>