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527" r:id="rId6"/>
    <p:sldId id="531" r:id="rId7"/>
    <p:sldId id="3858" r:id="rId8"/>
    <p:sldId id="3855" r:id="rId9"/>
    <p:sldId id="3856" r:id="rId10"/>
    <p:sldId id="3859" r:id="rId11"/>
    <p:sldId id="3860" r:id="rId12"/>
    <p:sldId id="3853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45" autoAdjust="0"/>
    <p:restoredTop sz="82857"/>
  </p:normalViewPr>
  <p:slideViewPr>
    <p:cSldViewPr snapToGrid="0">
      <p:cViewPr varScale="1">
        <p:scale>
          <a:sx n="91" d="100"/>
          <a:sy n="9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aballero Testón" userId="fa9e67b1-5326-4b44-9a1e-38b1330aed11" providerId="ADAL" clId="{E7613A52-709A-466C-B774-AA31EC6D133A}"/>
    <pc:docChg chg="modSld">
      <pc:chgData name="Javier Caballero Testón" userId="fa9e67b1-5326-4b44-9a1e-38b1330aed11" providerId="ADAL" clId="{E7613A52-709A-466C-B774-AA31EC6D133A}" dt="2025-05-19T08:44:33.731" v="3" actId="20577"/>
      <pc:docMkLst>
        <pc:docMk/>
      </pc:docMkLst>
      <pc:sldChg chg="modSp mod">
        <pc:chgData name="Javier Caballero Testón" userId="fa9e67b1-5326-4b44-9a1e-38b1330aed11" providerId="ADAL" clId="{E7613A52-709A-466C-B774-AA31EC6D133A}" dt="2025-05-19T08:44:33.731" v="3" actId="20577"/>
        <pc:sldMkLst>
          <pc:docMk/>
          <pc:sldMk cId="1611846975" sldId="3860"/>
        </pc:sldMkLst>
        <pc:spChg chg="mod">
          <ac:chgData name="Javier Caballero Testón" userId="fa9e67b1-5326-4b44-9a1e-38b1330aed11" providerId="ADAL" clId="{E7613A52-709A-466C-B774-AA31EC6D133A}" dt="2025-05-19T08:44:33.731" v="3" actId="20577"/>
          <ac:spMkLst>
            <pc:docMk/>
            <pc:sldMk cId="1611846975" sldId="3860"/>
            <ac:spMk id="4" creationId="{5886B79D-3662-4545-86C6-CAE66F8ABAD8}"/>
          </ac:spMkLst>
        </pc:spChg>
      </pc:sldChg>
    </pc:docChg>
  </pc:docChgLst>
  <pc:docChgLst>
    <pc:chgData name="Javier Caballero Testón" userId="fa9e67b1-5326-4b44-9a1e-38b1330aed11" providerId="ADAL" clId="{0DE3C0CF-A9EC-45BC-B049-5A1F06EF266A}"/>
    <pc:docChg chg="undo custSel delSld modSld sldOrd modMainMaster">
      <pc:chgData name="Javier Caballero Testón" userId="fa9e67b1-5326-4b44-9a1e-38b1330aed11" providerId="ADAL" clId="{0DE3C0CF-A9EC-45BC-B049-5A1F06EF266A}" dt="2025-01-15T18:20:25.287" v="1225" actId="790"/>
      <pc:docMkLst>
        <pc:docMk/>
      </pc:docMkLst>
      <pc:sldChg chg="modSp mod modNotesTx">
        <pc:chgData name="Javier Caballero Testón" userId="fa9e67b1-5326-4b44-9a1e-38b1330aed11" providerId="ADAL" clId="{0DE3C0CF-A9EC-45BC-B049-5A1F06EF266A}" dt="2025-01-15T18:17:30.880" v="1202" actId="20577"/>
        <pc:sldMkLst>
          <pc:docMk/>
          <pc:sldMk cId="422193041" sldId="256"/>
        </pc:sldMkLst>
      </pc:sldChg>
      <pc:sldChg chg="modSp mod">
        <pc:chgData name="Javier Caballero Testón" userId="fa9e67b1-5326-4b44-9a1e-38b1330aed11" providerId="ADAL" clId="{0DE3C0CF-A9EC-45BC-B049-5A1F06EF266A}" dt="2025-01-15T18:02:37.412" v="310" actId="255"/>
        <pc:sldMkLst>
          <pc:docMk/>
          <pc:sldMk cId="0" sldId="267"/>
        </pc:sldMkLst>
      </pc:sldChg>
      <pc:sldChg chg="modSp mod">
        <pc:chgData name="Javier Caballero Testón" userId="fa9e67b1-5326-4b44-9a1e-38b1330aed11" providerId="ADAL" clId="{0DE3C0CF-A9EC-45BC-B049-5A1F06EF266A}" dt="2025-01-15T18:16:35.104" v="1160" actId="790"/>
        <pc:sldMkLst>
          <pc:docMk/>
          <pc:sldMk cId="584081798" sldId="527"/>
        </pc:sldMkLst>
      </pc:sldChg>
      <pc:sldChg chg="modSp mod">
        <pc:chgData name="Javier Caballero Testón" userId="fa9e67b1-5326-4b44-9a1e-38b1330aed11" providerId="ADAL" clId="{0DE3C0CF-A9EC-45BC-B049-5A1F06EF266A}" dt="2025-01-15T18:14:31.527" v="1148" actId="20577"/>
        <pc:sldMkLst>
          <pc:docMk/>
          <pc:sldMk cId="4104280947" sldId="528"/>
        </pc:sldMkLst>
      </pc:sldChg>
      <pc:sldChg chg="modSp mod">
        <pc:chgData name="Javier Caballero Testón" userId="fa9e67b1-5326-4b44-9a1e-38b1330aed11" providerId="ADAL" clId="{0DE3C0CF-A9EC-45BC-B049-5A1F06EF266A}" dt="2025-01-15T18:04:36.148" v="356" actId="113"/>
        <pc:sldMkLst>
          <pc:docMk/>
          <pc:sldMk cId="1482373229" sldId="529"/>
        </pc:sldMkLst>
      </pc:sldChg>
      <pc:sldChg chg="modSp mod">
        <pc:chgData name="Javier Caballero Testón" userId="fa9e67b1-5326-4b44-9a1e-38b1330aed11" providerId="ADAL" clId="{0DE3C0CF-A9EC-45BC-B049-5A1F06EF266A}" dt="2025-01-15T18:20:03.265" v="1224" actId="790"/>
        <pc:sldMkLst>
          <pc:docMk/>
          <pc:sldMk cId="1737738267" sldId="530"/>
        </pc:sldMkLst>
      </pc:sldChg>
      <pc:sldChg chg="modSp mod">
        <pc:chgData name="Javier Caballero Testón" userId="fa9e67b1-5326-4b44-9a1e-38b1330aed11" providerId="ADAL" clId="{0DE3C0CF-A9EC-45BC-B049-5A1F06EF266A}" dt="2025-01-15T18:15:34.847" v="1152" actId="790"/>
        <pc:sldMkLst>
          <pc:docMk/>
          <pc:sldMk cId="4122367152" sldId="531"/>
        </pc:sldMkLst>
      </pc:sldChg>
      <pc:sldChg chg="modSp mod">
        <pc:chgData name="Javier Caballero Testón" userId="fa9e67b1-5326-4b44-9a1e-38b1330aed11" providerId="ADAL" clId="{0DE3C0CF-A9EC-45BC-B049-5A1F06EF266A}" dt="2025-01-15T18:18:11.291" v="1215" actId="27636"/>
        <pc:sldMkLst>
          <pc:docMk/>
          <pc:sldMk cId="1976681588" sldId="532"/>
        </pc:sldMkLst>
      </pc:sldChg>
      <pc:sldChg chg="addSp delSp modSp del mod ord">
        <pc:chgData name="Javier Caballero Testón" userId="fa9e67b1-5326-4b44-9a1e-38b1330aed11" providerId="ADAL" clId="{0DE3C0CF-A9EC-45BC-B049-5A1F06EF266A}" dt="2025-01-15T17:58:53.206" v="179" actId="47"/>
        <pc:sldMkLst>
          <pc:docMk/>
          <pc:sldMk cId="2303636311" sldId="3852"/>
        </pc:sldMkLst>
      </pc:sldChg>
      <pc:sldChg chg="modSp mod">
        <pc:chgData name="Javier Caballero Testón" userId="fa9e67b1-5326-4b44-9a1e-38b1330aed11" providerId="ADAL" clId="{0DE3C0CF-A9EC-45BC-B049-5A1F06EF266A}" dt="2025-01-15T18:20:25.287" v="1225" actId="790"/>
        <pc:sldMkLst>
          <pc:docMk/>
          <pc:sldMk cId="1666527151" sldId="3853"/>
        </pc:sldMkLst>
      </pc:sldChg>
      <pc:sldMasterChg chg="delSldLayout modSldLayout">
        <pc:chgData name="Javier Caballero Testón" userId="fa9e67b1-5326-4b44-9a1e-38b1330aed11" providerId="ADAL" clId="{0DE3C0CF-A9EC-45BC-B049-5A1F06EF266A}" dt="2025-01-15T17:58:53.206" v="179" actId="47"/>
        <pc:sldMasterMkLst>
          <pc:docMk/>
          <pc:sldMasterMk cId="3203829209" sldId="2147483648"/>
        </pc:sldMasterMkLst>
        <pc:sldLayoutChg chg="delSp del mod">
          <pc:chgData name="Javier Caballero Testón" userId="fa9e67b1-5326-4b44-9a1e-38b1330aed11" providerId="ADAL" clId="{0DE3C0CF-A9EC-45BC-B049-5A1F06EF266A}" dt="2025-01-15T17:58:53.206" v="179" actId="47"/>
          <pc:sldLayoutMkLst>
            <pc:docMk/>
            <pc:sldMasterMk cId="3203829209" sldId="2147483648"/>
            <pc:sldLayoutMk cId="196723368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F4DB-FE64-4078-9D55-F9F285AD0155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0815-CCBB-4D97-B650-F8E964A036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4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s-E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70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18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46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52" y="801087"/>
            <a:ext cx="9144000" cy="2387600"/>
          </a:xfrm>
        </p:spPr>
        <p:txBody>
          <a:bodyPr anchor="b"/>
          <a:lstStyle>
            <a:lvl1pPr algn="l">
              <a:defRPr sz="48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9144000" cy="242334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11517745" y="6373092"/>
            <a:ext cx="600364" cy="41563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0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1127" y="2142218"/>
            <a:ext cx="10756323" cy="17748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1127" y="3985051"/>
            <a:ext cx="10756323" cy="169082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041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1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8430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4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2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0" y="6244280"/>
            <a:ext cx="12192000" cy="648000"/>
          </a:xfrm>
          <a:prstGeom prst="rect">
            <a:avLst/>
          </a:prstGeom>
          <a:solidFill>
            <a:srgbClr val="0046AD"/>
          </a:solidFill>
        </p:spPr>
        <p:txBody>
          <a:bodyPr wrap="square" rtlCol="0">
            <a:noAutofit/>
          </a:bodyPr>
          <a:lstStyle/>
          <a:p>
            <a:pPr algn="r"/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  <a:p>
            <a:pPr algn="r"/>
            <a:fld id="{016DF702-F81B-4FAE-9CEF-2DEB9F28048E}" type="slidenum">
              <a:rPr lang="es-ES" sz="1600" smtClean="0">
                <a:solidFill>
                  <a:schemeClr val="bg1"/>
                </a:solidFill>
                <a:latin typeface="SeriaRegular" panose="00000400000000000000" pitchFamily="2" charset="0"/>
              </a:rPr>
              <a:t>‹#›</a:t>
            </a:fld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09" y="6311900"/>
            <a:ext cx="1397663" cy="4901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9" y="6260757"/>
            <a:ext cx="1735137" cy="5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46AD"/>
          </a:solidFill>
          <a:latin typeface="SeriaRegular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MA-LAMA</a:t>
            </a:r>
            <a:br>
              <a:rPr lang="es-ES" dirty="0"/>
            </a:br>
            <a:r>
              <a:rPr lang="es-ES" sz="2400" dirty="0"/>
              <a:t>Resultados para Field Robotics</a:t>
            </a:r>
            <a:endParaRPr lang="en-GB" dirty="0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EFFBF66A-DDD7-FF46-A06E-15235B5F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10313142" cy="20590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 algn="r">
              <a:spcBef>
                <a:spcPts val="0"/>
              </a:spcBef>
            </a:pPr>
            <a:r>
              <a:rPr lang="en-GB" sz="1800" dirty="0"/>
              <a:t>Doctorando:               Javier Caballero Testón </a:t>
            </a:r>
          </a:p>
          <a:p>
            <a:pPr algn="r">
              <a:spcBef>
                <a:spcPts val="0"/>
              </a:spcBef>
            </a:pPr>
            <a:r>
              <a:rPr lang="en-GB" sz="1800" dirty="0"/>
              <a:t>Directora : Mª Dolores Rodríguez Moreno</a:t>
            </a:r>
          </a:p>
          <a:p>
            <a:pPr>
              <a:spcBef>
                <a:spcPts val="0"/>
              </a:spcBef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21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Contenido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GB" altLang="es-ES" sz="3000" dirty="0">
              <a:ea typeface="ＭＳ Ｐゴシック" panose="020B0600070205080204" pitchFamily="34" charset="-128"/>
            </a:endParaRPr>
          </a:p>
          <a:p>
            <a:r>
              <a:rPr lang="es-ES" dirty="0"/>
              <a:t>Estructura de la publicación</a:t>
            </a:r>
          </a:p>
          <a:p>
            <a:r>
              <a:rPr lang="es-ES" dirty="0"/>
              <a:t>Resultados Experimentales</a:t>
            </a:r>
          </a:p>
          <a:p>
            <a:pPr lvl="1"/>
            <a:r>
              <a:rPr lang="es-ES" altLang="es-ES" sz="2600" dirty="0">
                <a:ea typeface="ＭＳ Ｐゴシック" panose="020B0600070205080204" pitchFamily="34" charset="-128"/>
              </a:rPr>
              <a:t>Cobertura y Calidad en IPC</a:t>
            </a:r>
          </a:p>
          <a:p>
            <a:pPr lvl="1"/>
            <a:r>
              <a:rPr lang="es-ES" altLang="es-ES" sz="2600" dirty="0">
                <a:ea typeface="ＭＳ Ｐゴシック" panose="020B0600070205080204" pitchFamily="34" charset="-128"/>
              </a:rPr>
              <a:t>Eficiencia en búsqueda</a:t>
            </a:r>
          </a:p>
          <a:p>
            <a:pPr lvl="1"/>
            <a:r>
              <a:rPr lang="es-ES" altLang="es-ES" sz="2600" dirty="0">
                <a:ea typeface="ＭＳ Ｐゴシック" panose="020B0600070205080204" pitchFamily="34" charset="-128"/>
              </a:rPr>
              <a:t>Cobertura con Timed Initial Literals</a:t>
            </a:r>
          </a:p>
          <a:p>
            <a:pPr lvl="1"/>
            <a:r>
              <a:rPr lang="es-ES" altLang="es-ES" sz="2600" dirty="0">
                <a:ea typeface="ＭＳ Ｐゴシック" panose="020B0600070205080204" pitchFamily="34" charset="-128"/>
              </a:rPr>
              <a:t>Impacto de Funciones Externas</a:t>
            </a:r>
          </a:p>
          <a:p>
            <a:r>
              <a:rPr lang="es-ES" altLang="es-ES" dirty="0">
                <a:ea typeface="ＭＳ Ｐゴシック" panose="020B0600070205080204" pitchFamily="34" charset="-128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58408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29447-E806-E6CD-D35B-EDAE5082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la publicación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6BE0C-63AD-028A-8C77-10380FC6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800" b="1" dirty="0"/>
              <a:t>Título: </a:t>
            </a:r>
            <a:r>
              <a:rPr lang="es-ES_tradnl" sz="1800" dirty="0" err="1"/>
              <a:t>Scaling</a:t>
            </a:r>
            <a:r>
              <a:rPr lang="es-ES_tradnl" sz="1800" dirty="0"/>
              <a:t> </a:t>
            </a:r>
            <a:r>
              <a:rPr lang="es-ES_tradnl" sz="1800" dirty="0" err="1"/>
              <a:t>Autonomous</a:t>
            </a:r>
            <a:r>
              <a:rPr lang="es-ES_tradnl" sz="1800" dirty="0"/>
              <a:t> Control </a:t>
            </a:r>
            <a:r>
              <a:rPr lang="es-ES_tradnl" sz="1800" dirty="0" err="1"/>
              <a:t>with</a:t>
            </a:r>
            <a:r>
              <a:rPr lang="es-ES_tradnl" sz="1800" dirty="0"/>
              <a:t> Multi-</a:t>
            </a:r>
            <a:r>
              <a:rPr lang="es-ES_tradnl" sz="1800" dirty="0" err="1"/>
              <a:t>Agent</a:t>
            </a:r>
            <a:r>
              <a:rPr lang="es-ES_tradnl" sz="1800" dirty="0"/>
              <a:t> </a:t>
            </a:r>
            <a:r>
              <a:rPr lang="es-ES_tradnl" sz="1800" dirty="0" err="1"/>
              <a:t>Reasoning</a:t>
            </a:r>
            <a:r>
              <a:rPr lang="es-ES_tradnl" sz="1800" dirty="0"/>
              <a:t>: </a:t>
            </a:r>
            <a:r>
              <a:rPr lang="es-ES_tradnl" sz="1800" dirty="0" err="1"/>
              <a:t>Integrating</a:t>
            </a:r>
            <a:r>
              <a:rPr lang="es-ES_tradnl" sz="1800" dirty="0"/>
              <a:t> MA-LAMA </a:t>
            </a:r>
            <a:r>
              <a:rPr lang="es-ES_tradnl" sz="1800" dirty="0" err="1"/>
              <a:t>into</a:t>
            </a:r>
            <a:r>
              <a:rPr lang="es-ES_tradnl" sz="1800" dirty="0"/>
              <a:t> ERGO.</a:t>
            </a:r>
          </a:p>
          <a:p>
            <a:r>
              <a:rPr lang="es-ES_tradnl" sz="1800" b="1" dirty="0"/>
              <a:t>Estructura:</a:t>
            </a:r>
          </a:p>
          <a:p>
            <a:pPr lvl="1"/>
            <a:r>
              <a:rPr lang="es-ES_tradnl" sz="1400" dirty="0" err="1"/>
              <a:t>Background</a:t>
            </a:r>
            <a:r>
              <a:rPr lang="es-ES_tradnl" sz="1400" dirty="0"/>
              <a:t>:</a:t>
            </a:r>
          </a:p>
          <a:p>
            <a:pPr lvl="2"/>
            <a:r>
              <a:rPr lang="es-ES_tradnl" sz="1300" dirty="0"/>
              <a:t>Estado del arte en planificación automática temporal y multi-agente.</a:t>
            </a:r>
          </a:p>
          <a:p>
            <a:pPr lvl="2"/>
            <a:r>
              <a:rPr lang="es-ES_tradnl" sz="1300" dirty="0"/>
              <a:t>Estado del arte arquitecturas de control para misiones espaciales.</a:t>
            </a:r>
          </a:p>
          <a:p>
            <a:pPr lvl="2"/>
            <a:r>
              <a:rPr lang="es-ES_tradnl" sz="1300" dirty="0"/>
              <a:t>Predecesores de ERGO: TREX y GOAC.</a:t>
            </a:r>
          </a:p>
          <a:p>
            <a:pPr lvl="1"/>
            <a:r>
              <a:rPr lang="es-ES_tradnl" sz="1400" dirty="0"/>
              <a:t>ERGO y extensiones multi-agente de GMV (CISRU).</a:t>
            </a:r>
          </a:p>
          <a:p>
            <a:pPr lvl="1"/>
            <a:r>
              <a:rPr lang="es-ES_tradnl" sz="1400" dirty="0"/>
              <a:t>Stellar: </a:t>
            </a:r>
          </a:p>
          <a:p>
            <a:pPr lvl="2"/>
            <a:r>
              <a:rPr lang="es-ES_tradnl" sz="1300" dirty="0"/>
              <a:t>Diseño y objetivos.</a:t>
            </a:r>
          </a:p>
          <a:p>
            <a:pPr lvl="2"/>
            <a:r>
              <a:rPr lang="es-ES_tradnl" sz="1300" dirty="0"/>
              <a:t>Desempeño esperado en escenarios multi-agente.</a:t>
            </a:r>
          </a:p>
          <a:p>
            <a:pPr lvl="1"/>
            <a:r>
              <a:rPr lang="es-ES_tradnl" sz="1400" dirty="0"/>
              <a:t>MA-LAMA</a:t>
            </a:r>
          </a:p>
          <a:p>
            <a:pPr lvl="2"/>
            <a:r>
              <a:rPr lang="es-ES_tradnl" sz="1300" dirty="0"/>
              <a:t>Diseño y objetivos. </a:t>
            </a:r>
          </a:p>
          <a:p>
            <a:pPr lvl="2"/>
            <a:r>
              <a:rPr lang="es-ES_tradnl" sz="1300" dirty="0"/>
              <a:t>Desempeño esperado en escenarios multi-agente.</a:t>
            </a:r>
            <a:endParaRPr lang="es-ES_tradnl" sz="1300" i="1" dirty="0"/>
          </a:p>
          <a:p>
            <a:pPr lvl="2"/>
            <a:r>
              <a:rPr lang="es-ES_tradnl" sz="1300" dirty="0"/>
              <a:t>Adaptación desde competición en IPC a ERGO.</a:t>
            </a:r>
          </a:p>
          <a:p>
            <a:pPr lvl="1"/>
            <a:r>
              <a:rPr lang="es-ES_tradnl" sz="1400" dirty="0"/>
              <a:t>Resultados.</a:t>
            </a:r>
          </a:p>
          <a:p>
            <a:pPr marL="457200" lvl="1" indent="0">
              <a:buNone/>
            </a:pP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412236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3CC8D-1C4C-8AAB-2934-9E79570BA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EE8D4-BF88-8318-DCB1-9ACDC608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Resultados</a:t>
            </a:r>
            <a:br>
              <a:rPr lang="es-ES" dirty="0"/>
            </a:br>
            <a:r>
              <a:rPr lang="es-ES" altLang="es-ES" sz="3000" dirty="0">
                <a:ea typeface="ＭＳ Ｐゴシック" panose="020B0600070205080204" pitchFamily="34" charset="-128"/>
              </a:rPr>
              <a:t>Cobertura y Calidad en IPC</a:t>
            </a:r>
            <a:endParaRPr lang="es-ES" sz="3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59925-199F-31BC-99CA-4851C025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sz="1400" b="1" dirty="0"/>
              <a:t>Objetivo: </a:t>
            </a:r>
            <a:r>
              <a:rPr lang="es-ES_tradnl" sz="1400" dirty="0"/>
              <a:t>Comprobar el desempeño en problemas temporales multi-agente de IPC que se acerquen a los objetivos de GMV.</a:t>
            </a:r>
          </a:p>
          <a:p>
            <a:pPr marL="457200" lvl="1" indent="0">
              <a:buNone/>
            </a:pPr>
            <a:r>
              <a:rPr lang="es-ES_tradnl" sz="1400" b="1" dirty="0"/>
              <a:t>Planners: </a:t>
            </a:r>
            <a:r>
              <a:rPr lang="es-ES_tradnl" sz="1400" dirty="0"/>
              <a:t>Stellar, MA-LAMA y OPTIC.</a:t>
            </a:r>
          </a:p>
          <a:p>
            <a:pPr marL="457200" lvl="1" indent="0">
              <a:buNone/>
            </a:pPr>
            <a:r>
              <a:rPr lang="es-ES_tradnl" sz="1400" b="1" dirty="0"/>
              <a:t>Métrica: </a:t>
            </a:r>
            <a:r>
              <a:rPr lang="es-ES_tradnl" sz="1400" dirty="0"/>
              <a:t>cobertura y calidad (</a:t>
            </a:r>
            <a:r>
              <a:rPr lang="es-ES" sz="1400" dirty="0"/>
              <a:t>total-time en Satellites y batería con pesos en Rovers</a:t>
            </a:r>
            <a:r>
              <a:rPr lang="es-ES_tradnl" sz="1400" dirty="0"/>
              <a:t>) del mejor plan encontrado en 10 minutos.</a:t>
            </a:r>
            <a:endParaRPr lang="es-ES_tradnl" sz="1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E3E02-D915-827A-1E53-7ADE165D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908" y="2608180"/>
            <a:ext cx="7907148" cy="16416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D4A24A-0426-CF8A-6495-CB755D77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08" y="4361661"/>
            <a:ext cx="7604391" cy="16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2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8F84F-20A2-5C1B-AD48-90172ECB0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086A2-C8DB-58D2-7E9D-BDCB3168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Resultados</a:t>
            </a:r>
            <a:br>
              <a:rPr lang="es-ES" dirty="0"/>
            </a:br>
            <a:r>
              <a:rPr lang="es-ES" altLang="es-ES" sz="3000" dirty="0">
                <a:ea typeface="ＭＳ Ｐゴシック" panose="020B0600070205080204" pitchFamily="34" charset="-128"/>
              </a:rPr>
              <a:t>Eficiencia en búsqueda</a:t>
            </a:r>
            <a:endParaRPr lang="es-ES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3E90869-5E5B-D3A7-F195-B8A558FE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1295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sz="1400" b="1" dirty="0"/>
              <a:t>Objetivo: </a:t>
            </a:r>
            <a:r>
              <a:rPr lang="es-ES_tradnl" sz="1400" dirty="0"/>
              <a:t>Comprobar el coste computacional de la búsqueda en función de la calidad del plan encontrado.</a:t>
            </a:r>
          </a:p>
          <a:p>
            <a:pPr marL="457200" lvl="1" indent="0">
              <a:buNone/>
            </a:pPr>
            <a:r>
              <a:rPr lang="es-ES_tradnl" sz="1400" b="1" dirty="0"/>
              <a:t>Planners: </a:t>
            </a:r>
            <a:r>
              <a:rPr lang="es-ES_tradnl" sz="1400" dirty="0"/>
              <a:t>Stellar y MA-LAMA.</a:t>
            </a:r>
          </a:p>
          <a:p>
            <a:pPr marL="457200" lvl="1" indent="0">
              <a:buNone/>
            </a:pPr>
            <a:r>
              <a:rPr lang="es-ES_tradnl" sz="1400" b="1" dirty="0"/>
              <a:t>Métrica: </a:t>
            </a:r>
            <a:r>
              <a:rPr lang="es-ES_tradnl" sz="1400" dirty="0"/>
              <a:t>tiempo de búsqueda (s) y pico de memoria (kb) comparados con la calidad el plan (total-time en </a:t>
            </a:r>
            <a:r>
              <a:rPr lang="es-ES_tradnl" sz="1400" dirty="0" err="1"/>
              <a:t>Satellites</a:t>
            </a:r>
            <a:r>
              <a:rPr lang="es-ES_tradnl" sz="1400" dirty="0"/>
              <a:t>).</a:t>
            </a:r>
            <a:endParaRPr lang="es-ES_tradnl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3D4711-370A-0240-F5AD-625BA2A7D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06" y="0"/>
            <a:ext cx="5943910" cy="62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5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1DA6-41C3-8ACA-09B3-F299A3BCD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19AF1-69E1-A689-318B-3AD505D5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Resultados</a:t>
            </a:r>
            <a:br>
              <a:rPr lang="es-ES" dirty="0"/>
            </a:br>
            <a:r>
              <a:rPr lang="es-ES" altLang="es-ES" sz="3000" dirty="0">
                <a:ea typeface="ＭＳ Ｐゴシック" panose="020B0600070205080204" pitchFamily="34" charset="-128"/>
              </a:rPr>
              <a:t>Cobertura con Timed Initial Literals</a:t>
            </a:r>
            <a:endParaRPr lang="es-ES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75CE580-2F87-8C63-FF1C-8802F50C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571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ES_tradnl" sz="1400" b="1" dirty="0"/>
              <a:t>Objetivo: </a:t>
            </a:r>
            <a:r>
              <a:rPr lang="es-ES_tradnl" sz="1400" dirty="0"/>
              <a:t>Comprobar el desempeño en problemas temporales multi-agente con </a:t>
            </a:r>
            <a:r>
              <a:rPr lang="es-ES_tradnl" sz="1400" dirty="0" err="1"/>
              <a:t>Timed</a:t>
            </a:r>
            <a:r>
              <a:rPr lang="es-ES_tradnl" sz="1400" dirty="0"/>
              <a:t> </a:t>
            </a:r>
            <a:r>
              <a:rPr lang="es-ES_tradnl" sz="1400" dirty="0" err="1"/>
              <a:t>Initial</a:t>
            </a:r>
            <a:r>
              <a:rPr lang="es-ES_tradnl" sz="1400" dirty="0"/>
              <a:t> </a:t>
            </a:r>
            <a:r>
              <a:rPr lang="es-ES_tradnl" sz="1400" dirty="0" err="1"/>
              <a:t>Literals</a:t>
            </a:r>
            <a:r>
              <a:rPr lang="es-ES_tradnl" sz="1400" dirty="0"/>
              <a:t> (</a:t>
            </a:r>
            <a:r>
              <a:rPr lang="es-ES_tradnl" sz="1400" dirty="0" err="1"/>
              <a:t>TILs</a:t>
            </a:r>
            <a:r>
              <a:rPr lang="es-ES_tradnl" sz="1400" dirty="0"/>
              <a:t>). Se usan problemas tipo “</a:t>
            </a:r>
            <a:r>
              <a:rPr lang="es-ES_tradnl" sz="1400" dirty="0" err="1"/>
              <a:t>miptool</a:t>
            </a:r>
            <a:r>
              <a:rPr lang="es-ES_tradnl" sz="1400" dirty="0"/>
              <a:t>”.</a:t>
            </a:r>
          </a:p>
          <a:p>
            <a:pPr marL="457200" lvl="1" indent="0">
              <a:buNone/>
            </a:pPr>
            <a:r>
              <a:rPr lang="es-ES_tradnl" sz="1400" b="1" dirty="0"/>
              <a:t>Planners: </a:t>
            </a:r>
            <a:r>
              <a:rPr lang="es-ES_tradnl" sz="1400" dirty="0"/>
              <a:t>Stellar, MA-LAMA y OPTIC.</a:t>
            </a:r>
          </a:p>
          <a:p>
            <a:pPr marL="457200" lvl="1" indent="0">
              <a:buNone/>
            </a:pPr>
            <a:r>
              <a:rPr lang="es-ES_tradnl" sz="1400" b="1" dirty="0"/>
              <a:t>Métrica: </a:t>
            </a:r>
            <a:r>
              <a:rPr lang="es-ES_tradnl" sz="1400" dirty="0"/>
              <a:t>tiempo de búsqueda (s), pico de memoria (kb) y nodos expandidos para la primera solución encontrada.</a:t>
            </a:r>
            <a:endParaRPr lang="es-ES_tradnl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F69097-C8E4-28B7-3C4F-0069A0BB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" y="3117024"/>
            <a:ext cx="7209046" cy="17685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A7F51-EB0A-6C8D-B653-83BD0501AE7E}"/>
              </a:ext>
            </a:extLst>
          </p:cNvPr>
          <p:cNvSpPr txBox="1"/>
          <p:nvPr/>
        </p:nvSpPr>
        <p:spPr>
          <a:xfrm>
            <a:off x="7418365" y="3251957"/>
            <a:ext cx="4549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1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(00:00 - 01:00): 2 robots, 2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2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(01:00 - 02:00): 2 robots, 4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3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(02:00 - 03:00): 2 robots, 6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4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(03:00 - 04:00): 2 robots, 8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5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(04:00 - 05:00): </a:t>
            </a:r>
            <a:r>
              <a:rPr lang="es-ES" sz="1200" dirty="0">
                <a:solidFill>
                  <a:srgbClr val="0046AD"/>
                </a:solidFill>
                <a:latin typeface="SeriaRegular" panose="00000400000000000000" pitchFamily="2" charset="0"/>
              </a:rPr>
              <a:t>3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robots, 8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6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(05:00 - 06:00): 4 robots, 8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7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(06:00 - 07:00): </a:t>
            </a:r>
            <a:r>
              <a:rPr lang="es-ES" sz="1200" dirty="0">
                <a:solidFill>
                  <a:srgbClr val="0046AD"/>
                </a:solidFill>
                <a:latin typeface="SeriaRegular" panose="00000400000000000000" pitchFamily="2" charset="0"/>
              </a:rPr>
              <a:t>1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robot, </a:t>
            </a:r>
            <a:r>
              <a:rPr lang="es-ES" sz="1200" dirty="0">
                <a:solidFill>
                  <a:srgbClr val="0046AD"/>
                </a:solidFill>
                <a:latin typeface="SeriaRegular" panose="00000400000000000000" pitchFamily="2" charset="0"/>
              </a:rPr>
              <a:t>4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ajustados.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8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(07:00 - 08:00): 2 robots, </a:t>
            </a:r>
            <a:r>
              <a:rPr lang="es-ES" sz="1200" dirty="0">
                <a:solidFill>
                  <a:srgbClr val="0046AD"/>
                </a:solidFill>
                <a:latin typeface="SeriaRegular" panose="00000400000000000000" pitchFamily="2" charset="0"/>
              </a:rPr>
              <a:t>4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ajustados.</a:t>
            </a:r>
            <a:endParaRPr lang="en-US" sz="1200" noProof="0" dirty="0">
              <a:solidFill>
                <a:srgbClr val="0046AD"/>
              </a:solidFill>
              <a:latin typeface="SeriaRegula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1D426-CBAE-4171-EC7F-ABBE08A96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5B055-7CF7-69A8-1C18-ECF9767C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Resultados</a:t>
            </a:r>
            <a:br>
              <a:rPr lang="es-ES" dirty="0"/>
            </a:br>
            <a:r>
              <a:rPr lang="es-ES" altLang="es-ES" sz="3000" dirty="0">
                <a:ea typeface="ＭＳ Ｐゴシック" panose="020B0600070205080204" pitchFamily="34" charset="-128"/>
              </a:rPr>
              <a:t>Impacto de Funciones Externas</a:t>
            </a:r>
            <a:endParaRPr lang="es-ES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3DE1D08-0BB9-FF22-79F0-BCBFBB87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sz="1400" b="1" dirty="0"/>
              <a:t>Objetivo: </a:t>
            </a:r>
            <a:r>
              <a:rPr lang="es-ES_tradnl" sz="1400" dirty="0"/>
              <a:t>Comprobar el impacto del uso de funciones externas en problemas temporales multi-agente con </a:t>
            </a:r>
            <a:r>
              <a:rPr lang="es-ES_tradnl" sz="1400" dirty="0" err="1"/>
              <a:t>Timed</a:t>
            </a:r>
            <a:r>
              <a:rPr lang="es-ES_tradnl" sz="1400" dirty="0"/>
              <a:t> </a:t>
            </a:r>
            <a:r>
              <a:rPr lang="es-ES_tradnl" sz="1400" dirty="0" err="1"/>
              <a:t>Initial</a:t>
            </a:r>
            <a:r>
              <a:rPr lang="es-ES_tradnl" sz="1400" dirty="0"/>
              <a:t> </a:t>
            </a:r>
            <a:r>
              <a:rPr lang="es-ES_tradnl" sz="1400" dirty="0" err="1"/>
              <a:t>Literals</a:t>
            </a:r>
            <a:r>
              <a:rPr lang="es-ES_tradnl" sz="1400" dirty="0"/>
              <a:t> (</a:t>
            </a:r>
            <a:r>
              <a:rPr lang="es-ES_tradnl" sz="1400" dirty="0" err="1"/>
              <a:t>TILs</a:t>
            </a:r>
            <a:r>
              <a:rPr lang="es-ES_tradnl" sz="1400" dirty="0"/>
              <a:t>). Se usa el mismo set de problemas tipo “</a:t>
            </a:r>
            <a:r>
              <a:rPr lang="es-ES_tradnl" sz="1400" dirty="0" err="1"/>
              <a:t>miptool</a:t>
            </a:r>
            <a:r>
              <a:rPr lang="es-ES_tradnl" sz="1400" dirty="0"/>
              <a:t>”.</a:t>
            </a:r>
          </a:p>
          <a:p>
            <a:pPr marL="457200" lvl="1" indent="0">
              <a:buNone/>
            </a:pPr>
            <a:r>
              <a:rPr lang="es-ES_tradnl" sz="1400" b="1" dirty="0"/>
              <a:t>Planners: </a:t>
            </a:r>
            <a:r>
              <a:rPr lang="es-ES_tradnl" sz="1400" dirty="0"/>
              <a:t>Stellar y MA-LAMA.</a:t>
            </a:r>
          </a:p>
          <a:p>
            <a:pPr marL="457200" lvl="1" indent="0">
              <a:buNone/>
            </a:pPr>
            <a:r>
              <a:rPr lang="es-ES_tradnl" sz="1400" b="1" dirty="0"/>
              <a:t>Métrica: </a:t>
            </a:r>
            <a:r>
              <a:rPr lang="es-ES_tradnl" sz="1400" dirty="0"/>
              <a:t>tiempo de búsqueda (s), pico de memoria (kb) y nodos expandidos para la primera solución encontrada.</a:t>
            </a:r>
            <a:endParaRPr lang="es-ES_tradnl" sz="1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774EED-DA91-5C20-3C7B-B5D32B8C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6" y="4797072"/>
            <a:ext cx="7195514" cy="126949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05F2F1-D7AB-9DED-D3A9-F55B0C60E17F}"/>
              </a:ext>
            </a:extLst>
          </p:cNvPr>
          <p:cNvSpPr txBox="1"/>
          <p:nvPr/>
        </p:nvSpPr>
        <p:spPr>
          <a:xfrm>
            <a:off x="7418365" y="3251957"/>
            <a:ext cx="4549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1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(00:00 - 01:00): 2 robots, 2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2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(01:00 - 02:00): 2 robots, 4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3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(02:00 - 03:00): 2 robots, 6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4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(03:00 - 04:00): 2 robots, 8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5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(04:00 - 05:00): </a:t>
            </a:r>
            <a:r>
              <a:rPr lang="es-ES" sz="1200" dirty="0">
                <a:solidFill>
                  <a:srgbClr val="0046AD"/>
                </a:solidFill>
                <a:latin typeface="SeriaRegular" panose="00000400000000000000" pitchFamily="2" charset="0"/>
              </a:rPr>
              <a:t>3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robots, 8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6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(05:00 - 06:00): 4 robots, 8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simples.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7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(06:00 - 07:00): </a:t>
            </a:r>
            <a:r>
              <a:rPr lang="es-ES" sz="1200" dirty="0">
                <a:solidFill>
                  <a:srgbClr val="0046AD"/>
                </a:solidFill>
                <a:latin typeface="SeriaRegular" panose="00000400000000000000" pitchFamily="2" charset="0"/>
              </a:rPr>
              <a:t>1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robot, </a:t>
            </a:r>
            <a:r>
              <a:rPr lang="es-ES" sz="1200" dirty="0">
                <a:solidFill>
                  <a:srgbClr val="0046AD"/>
                </a:solidFill>
                <a:latin typeface="SeriaRegular" panose="00000400000000000000" pitchFamily="2" charset="0"/>
              </a:rPr>
              <a:t>4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ajustados.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Problema 8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(07:00 - 08:00): 2 robots, </a:t>
            </a:r>
            <a:r>
              <a:rPr lang="es-ES" sz="1200" dirty="0">
                <a:solidFill>
                  <a:srgbClr val="0046AD"/>
                </a:solidFill>
                <a:latin typeface="SeriaRegular" panose="00000400000000000000" pitchFamily="2" charset="0"/>
              </a:rPr>
              <a:t>4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entregas y </a:t>
            </a:r>
            <a:r>
              <a:rPr lang="es-ES" sz="1200" noProof="0" dirty="0" err="1">
                <a:solidFill>
                  <a:srgbClr val="0046AD"/>
                </a:solidFill>
                <a:latin typeface="SeriaRegular" panose="00000400000000000000" pitchFamily="2" charset="0"/>
              </a:rPr>
              <a:t>TILs</a:t>
            </a:r>
            <a:r>
              <a:rPr lang="es-ES" sz="1200" noProof="0" dirty="0">
                <a:solidFill>
                  <a:srgbClr val="0046AD"/>
                </a:solidFill>
                <a:latin typeface="SeriaRegular" panose="00000400000000000000" pitchFamily="2" charset="0"/>
              </a:rPr>
              <a:t> ajustados.</a:t>
            </a:r>
            <a:endParaRPr lang="en-US" sz="1200" noProof="0" dirty="0">
              <a:solidFill>
                <a:srgbClr val="0046AD"/>
              </a:solidFill>
              <a:latin typeface="SeriaRegular" panose="00000400000000000000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DD2A9D-FCE9-8F95-AA68-D6301E096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15" y="2791837"/>
            <a:ext cx="6336848" cy="1554570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7716A9EA-E370-16FD-06C8-8087D580C904}"/>
              </a:ext>
            </a:extLst>
          </p:cNvPr>
          <p:cNvSpPr/>
          <p:nvPr/>
        </p:nvSpPr>
        <p:spPr>
          <a:xfrm>
            <a:off x="3466837" y="4370951"/>
            <a:ext cx="347003" cy="401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11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A99C4-49E7-E1B3-E46A-1BB56E102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A18AE-EA13-FED0-C4C4-28E005B2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Conclusiones</a:t>
            </a:r>
            <a:endParaRPr lang="es-ES" sz="3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886B79D-3662-4545-86C6-CAE66F8A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s-ES_tradnl" sz="1400" dirty="0"/>
              <a:t>Desempeño de MA-LAMA en escenarios temporales y multi-agente:</a:t>
            </a:r>
          </a:p>
          <a:p>
            <a:pPr lvl="2"/>
            <a:r>
              <a:rPr lang="es-ES_tradnl" sz="1300" dirty="0"/>
              <a:t>Mejora la cantidad de problemas resueltos con y sin </a:t>
            </a:r>
            <a:r>
              <a:rPr lang="es-ES_tradnl" sz="1300" dirty="0" err="1"/>
              <a:t>TILs</a:t>
            </a:r>
            <a:r>
              <a:rPr lang="es-ES_tradnl" sz="1300" dirty="0"/>
              <a:t>.</a:t>
            </a:r>
          </a:p>
          <a:p>
            <a:pPr lvl="2"/>
            <a:r>
              <a:rPr lang="es-ES_tradnl" sz="1300" dirty="0"/>
              <a:t>Mejora la calidad de las soluciones encontradas.</a:t>
            </a:r>
          </a:p>
          <a:p>
            <a:pPr lvl="2"/>
            <a:r>
              <a:rPr lang="es-ES_tradnl" sz="1300" dirty="0"/>
              <a:t>Mejora la eficiencia en función de la calidad del plan encontrado.</a:t>
            </a:r>
          </a:p>
          <a:p>
            <a:pPr lvl="2"/>
            <a:r>
              <a:rPr lang="es-ES_tradnl" sz="1300" dirty="0"/>
              <a:t>El uso de funciones externas empeora la eficiencia pero aporta el uso de valores “dinámicos”. El empeoramiento no compromete la cobertura.</a:t>
            </a:r>
          </a:p>
          <a:p>
            <a:pPr lvl="1"/>
            <a:r>
              <a:rPr lang="es-ES_tradnl" sz="1400" dirty="0"/>
              <a:t>Desempeño de Stellar en escenarios temporales y multi-agente:</a:t>
            </a:r>
          </a:p>
          <a:p>
            <a:pPr lvl="2"/>
            <a:r>
              <a:rPr lang="es-ES_tradnl" sz="1300" dirty="0"/>
              <a:t>Se mantiene como una buena opción para encontrar soluciones con un coste computacional mínimo.</a:t>
            </a:r>
          </a:p>
          <a:p>
            <a:pPr lvl="2"/>
            <a:r>
              <a:rPr lang="es-ES_tradnl" sz="1300" dirty="0"/>
              <a:t>No proporciona soluciones competitivas en términos de calidad del plan.</a:t>
            </a:r>
          </a:p>
          <a:p>
            <a:pPr lvl="2"/>
            <a:r>
              <a:rPr lang="es-ES_tradnl" sz="1300" dirty="0"/>
              <a:t>El uso de funciones externas mejora la eficiencia al usar valores “estáticos”.</a:t>
            </a:r>
          </a:p>
          <a:p>
            <a:pPr lvl="1"/>
            <a:r>
              <a:rPr lang="es-ES_tradnl" sz="1400" dirty="0"/>
              <a:t>Se detalla el camino para adaptar planificadores “de competición IPC” a arquitecturas de control como ERGO.</a:t>
            </a:r>
          </a:p>
          <a:p>
            <a:pPr lvl="1"/>
            <a:r>
              <a:rPr lang="es-ES_tradnl" sz="1400" b="1" dirty="0"/>
              <a:t>(pendiente) </a:t>
            </a:r>
            <a:r>
              <a:rPr lang="es-ES_tradnl" sz="1400" dirty="0"/>
              <a:t>La integración ERGO y MA-LAMA se concluye con pruebas reales</a:t>
            </a:r>
            <a:r>
              <a:rPr lang="es-ES_tradnl" sz="1400"/>
              <a:t>. </a:t>
            </a:r>
          </a:p>
          <a:p>
            <a:pPr lvl="1"/>
            <a:endParaRPr lang="es-ES_tradnl" sz="1400" b="1" dirty="0"/>
          </a:p>
        </p:txBody>
      </p:sp>
    </p:spTree>
    <p:extLst>
      <p:ext uri="{BB962C8B-B14F-4D97-AF65-F5344CB8AC3E}">
        <p14:creationId xmlns:p14="http://schemas.microsoft.com/office/powerpoint/2010/main" val="161184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0AC4512-6454-9121-3FDF-417F934A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sz="4800" dirty="0"/>
              <a:t>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6527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559D3E6F-D5AF-42EE-9AAF-EF3EAB030913}" vid="{B31319D4-E808-48CF-809F-70724F54FCF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A67E1204A05141B94C6535FCE059CF" ma:contentTypeVersion="7" ma:contentTypeDescription="Crear nuevo documento." ma:contentTypeScope="" ma:versionID="87bc997106808af5dee86895d3d136d3">
  <xsd:schema xmlns:xsd="http://www.w3.org/2001/XMLSchema" xmlns:xs="http://www.w3.org/2001/XMLSchema" xmlns:p="http://schemas.microsoft.com/office/2006/metadata/properties" xmlns:ns2="738ed63a-388b-47a3-ae4b-37f4b1619345" targetNamespace="http://schemas.microsoft.com/office/2006/metadata/properties" ma:root="true" ma:fieldsID="5874e43e45c9a977b2cd029f48298bd6" ns2:_="">
    <xsd:import namespace="738ed63a-388b-47a3-ae4b-37f4b16193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ed63a-388b-47a3-ae4b-37f4b1619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B1C54B-09F7-4D59-9C3E-E03E12068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31F91D-8E39-4B49-A589-8DC913A2D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ed63a-388b-47a3-ae4b-37f4b1619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FABE11-27DE-4314-92B8-51902799B9E0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a91f586d-1511-4f1f-988d-fd1461dd5916}" enabled="0" method="" siteId="{a91f586d-1511-4f1f-988d-fd1461dd591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33225</TotalTime>
  <Words>785</Words>
  <Application>Microsoft Office PowerPoint</Application>
  <PresentationFormat>Widescreen</PresentationFormat>
  <Paragraphs>83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SeriaRegular</vt:lpstr>
      <vt:lpstr>Tema de Office</vt:lpstr>
      <vt:lpstr>MA-LAMA Resultados para Field Robotics</vt:lpstr>
      <vt:lpstr>Contenido</vt:lpstr>
      <vt:lpstr>Estructura de la publicación</vt:lpstr>
      <vt:lpstr>Resultados Cobertura y Calidad en IPC</vt:lpstr>
      <vt:lpstr>Resultados Eficiencia en búsqueda</vt:lpstr>
      <vt:lpstr>Resultados Cobertura con Timed Initial Literals</vt:lpstr>
      <vt:lpstr>Resultados Impacto de Funciones Externas</vt:lpstr>
      <vt:lpstr>Conclusiones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Graph Techniques</dc:title>
  <dc:creator>Rodríguez Moreno María Dolores</dc:creator>
  <cp:lastModifiedBy>Javier Caballero Testón</cp:lastModifiedBy>
  <cp:revision>126</cp:revision>
  <cp:lastPrinted>2021-04-07T10:05:07Z</cp:lastPrinted>
  <dcterms:created xsi:type="dcterms:W3CDTF">2020-03-29T19:11:15Z</dcterms:created>
  <dcterms:modified xsi:type="dcterms:W3CDTF">2025-05-19T08:44:39Z</dcterms:modified>
</cp:coreProperties>
</file>