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5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0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44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6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01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5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64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8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85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12F7-1335-4452-92CB-7C5BB373C403}" type="datetimeFigureOut">
              <a:rPr lang="es-AR" smtClean="0"/>
              <a:t>4/9/2021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CE8F-3374-48AC-9BB4-649CD2FC753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017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5000"/>
                    </a14:imgEffect>
                    <a14:imgEffect>
                      <a14:brightnessContrast bright="-34000" contrast="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60D53-A8D1-41C3-ACE6-1E6A00AF9F88}"/>
              </a:ext>
            </a:extLst>
          </p:cNvPr>
          <p:cNvSpPr/>
          <p:nvPr/>
        </p:nvSpPr>
        <p:spPr>
          <a:xfrm>
            <a:off x="0" y="0"/>
            <a:ext cx="433710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D0C1A-5F72-4193-B652-A0EE86DF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720" y="0"/>
            <a:ext cx="7863280" cy="6858000"/>
          </a:xfrm>
        </p:spPr>
        <p:txBody>
          <a:bodyPr anchor="ctr">
            <a:normAutofit/>
          </a:bodyPr>
          <a:lstStyle/>
          <a:p>
            <a:r>
              <a:rPr lang="en-US" kern="1700" spc="20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latin typeface="Avenir Next LT Pro Light" panose="020B0304020202020204" pitchFamily="34" charset="0"/>
              </a:rPr>
              <a:t>COGNITO</a:t>
            </a:r>
            <a:endParaRPr lang="es-AR" kern="1700" spc="20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7D1CD-1266-4FEF-A26F-1D3459BAAB78}"/>
              </a:ext>
            </a:extLst>
          </p:cNvPr>
          <p:cNvSpPr txBox="1"/>
          <p:nvPr/>
        </p:nvSpPr>
        <p:spPr>
          <a:xfrm>
            <a:off x="369117" y="1750842"/>
            <a:ext cx="3993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MARÍA LUZ PÉREZ SAURA</a:t>
            </a:r>
          </a:p>
          <a:p>
            <a:pPr algn="r"/>
            <a:endParaRPr lang="es-AR" sz="2000" i="0" spc="600" dirty="0">
              <a:solidFill>
                <a:schemeClr val="tx1">
                  <a:lumMod val="95000"/>
                </a:schemeClr>
              </a:solidFill>
              <a:effectLst/>
              <a:latin typeface="Avenir Next LT Pro Light" panose="020B0304020202020204" pitchFamily="34" charset="0"/>
            </a:endParaRPr>
          </a:p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MARTÍN PIERANGELI</a:t>
            </a:r>
          </a:p>
          <a:p>
            <a:pPr algn="r"/>
            <a:endParaRPr lang="es-AR" sz="2000" i="0" spc="600" dirty="0">
              <a:solidFill>
                <a:schemeClr val="tx1">
                  <a:lumMod val="95000"/>
                </a:schemeClr>
              </a:solidFill>
              <a:effectLst/>
              <a:latin typeface="Avenir Next LT Pro Light" panose="020B0304020202020204" pitchFamily="34" charset="0"/>
            </a:endParaRPr>
          </a:p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MARCELO RAPONI</a:t>
            </a:r>
          </a:p>
          <a:p>
            <a:pPr algn="r"/>
            <a:endParaRPr lang="es-AR" sz="2000" i="0" spc="600" dirty="0">
              <a:solidFill>
                <a:schemeClr val="tx1">
                  <a:lumMod val="95000"/>
                </a:schemeClr>
              </a:solidFill>
              <a:effectLst/>
              <a:latin typeface="Avenir Next LT Pro Light" panose="020B0304020202020204" pitchFamily="34" charset="0"/>
            </a:endParaRPr>
          </a:p>
          <a:p>
            <a:pPr algn="r"/>
            <a:r>
              <a:rPr lang="es-AR" sz="2000" i="0" spc="600" dirty="0">
                <a:solidFill>
                  <a:schemeClr val="tx1">
                    <a:lumMod val="95000"/>
                  </a:schemeClr>
                </a:solidFill>
                <a:effectLst/>
                <a:latin typeface="Avenir Next LT Pro Light" panose="020B0304020202020204" pitchFamily="34" charset="0"/>
              </a:rPr>
              <a:t>JAVIER CEFERINO RODRÍGUEZ</a:t>
            </a:r>
            <a:endParaRPr lang="es-AR" sz="2000" spc="600" dirty="0">
              <a:solidFill>
                <a:schemeClr val="tx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81B78-702F-47FE-8081-8D0113A356E0}"/>
              </a:ext>
            </a:extLst>
          </p:cNvPr>
          <p:cNvSpPr txBox="1"/>
          <p:nvPr/>
        </p:nvSpPr>
        <p:spPr>
          <a:xfrm>
            <a:off x="478172" y="6035500"/>
            <a:ext cx="381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600" dirty="0">
                <a:latin typeface="Avenir Next LT Pro Light" panose="020B0304020202020204" pitchFamily="34" charset="0"/>
              </a:rPr>
              <a:t>MACHINE LEARNING</a:t>
            </a:r>
          </a:p>
          <a:p>
            <a:pPr algn="r"/>
            <a:r>
              <a:rPr lang="en-US" spc="600" dirty="0">
                <a:latin typeface="Avenir Next LT Pro Light" panose="020B0304020202020204" pitchFamily="34" charset="0"/>
              </a:rPr>
              <a:t>UNSAM 2021</a:t>
            </a:r>
            <a:endParaRPr lang="es-AR" spc="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3C86D1-044B-4212-8E94-D72799F0C691}"/>
              </a:ext>
            </a:extLst>
          </p:cNvPr>
          <p:cNvSpPr/>
          <p:nvPr/>
        </p:nvSpPr>
        <p:spPr>
          <a:xfrm>
            <a:off x="4096139" y="0"/>
            <a:ext cx="809586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BD4CC-D9E1-4E1B-ADB8-E20212F1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49291" y="3666930"/>
            <a:ext cx="3675590" cy="3191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3C52C-7108-4344-A811-FCFCE02B5FEA}"/>
              </a:ext>
            </a:extLst>
          </p:cNvPr>
          <p:cNvSpPr txBox="1"/>
          <p:nvPr/>
        </p:nvSpPr>
        <p:spPr>
          <a:xfrm>
            <a:off x="89904" y="2164486"/>
            <a:ext cx="40062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kern="1700" spc="3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latin typeface="Avenir Next LT Pro Light" panose="020B0304020202020204" pitchFamily="34" charset="0"/>
              </a:rPr>
              <a:t>HEART FAILURE PREDICTION</a:t>
            </a:r>
            <a:endParaRPr lang="es-AR" sz="3600" b="1" spc="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9287B-7A9D-4524-B91C-670C28427E26}"/>
              </a:ext>
            </a:extLst>
          </p:cNvPr>
          <p:cNvSpPr txBox="1"/>
          <p:nvPr/>
        </p:nvSpPr>
        <p:spPr>
          <a:xfrm>
            <a:off x="4247397" y="6064640"/>
            <a:ext cx="749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spc="300" dirty="0">
                <a:latin typeface="Avenir Next LT Pro Light" panose="020B0304020202020204" pitchFamily="34" charset="0"/>
              </a:rPr>
              <a:t>Disponible en:</a:t>
            </a:r>
          </a:p>
          <a:p>
            <a:r>
              <a:rPr lang="es-AR" sz="2000" dirty="0">
                <a:latin typeface="Avenir Next LT Pro Light" panose="020B0304020202020204" pitchFamily="34" charset="0"/>
              </a:rPr>
              <a:t>https://www.kaggle.com/andrewmvd/heart-failure-clinical-data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00069-357F-4F65-A116-AACEA51D3C28}"/>
              </a:ext>
            </a:extLst>
          </p:cNvPr>
          <p:cNvSpPr txBox="1"/>
          <p:nvPr/>
        </p:nvSpPr>
        <p:spPr>
          <a:xfrm>
            <a:off x="4236098" y="1334878"/>
            <a:ext cx="7955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D4D4D4"/>
                </a:solidFill>
                <a:latin typeface="Avenir Next LT Pro Light" panose="020B0304020202020204" pitchFamily="34" charset="0"/>
              </a:rPr>
              <a:t>BINARIAS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anaemia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Disminución de glóbulos rojos o hemoglobina</a:t>
            </a:r>
          </a:p>
          <a:p>
            <a:r>
              <a:rPr lang="es-AR" sz="1600" b="0" dirty="0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sex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Mujer u hombre </a:t>
            </a:r>
          </a:p>
          <a:p>
            <a:r>
              <a:rPr lang="es-AR" sz="1600" b="0" dirty="0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smoking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fuma</a:t>
            </a:r>
          </a:p>
          <a:p>
            <a:r>
              <a:rPr lang="es-AR" sz="1600" b="0" dirty="0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diabetes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tiene diabetes 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high_blood_pressure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tiene hipertensión </a:t>
            </a:r>
          </a:p>
          <a:p>
            <a:endParaRPr lang="es-AR" sz="1600" b="0" dirty="0">
              <a:solidFill>
                <a:srgbClr val="D4D4D4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CONTINUAS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age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Edad del paciente  (años)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creatinine_phosphokinase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Nivel de enzimas CPK en sangre 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mcg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/L)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ejection_fraction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Porcentaje de sangre eyectada del corazón por contracción (%)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platelets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Plaquetas en sangre 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kiloplatelets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/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mL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)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serum_creatinine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Nivel de creatinina sérica en sangre (mg/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dL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)</a:t>
            </a:r>
          </a:p>
          <a:p>
            <a:r>
              <a:rPr lang="es-AR" sz="1600" b="0" dirty="0" err="1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serum_sodium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Nivel de sodio sérica en sangre (mEq/L)</a:t>
            </a:r>
          </a:p>
          <a:p>
            <a:r>
              <a:rPr lang="es-AR" sz="1600" b="0" dirty="0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time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Periodo de seguimiento (días)</a:t>
            </a:r>
          </a:p>
          <a:p>
            <a:endParaRPr lang="es-AR" sz="1600" dirty="0">
              <a:solidFill>
                <a:srgbClr val="D4D4D4"/>
              </a:solidFill>
              <a:latin typeface="Avenir Next LT Pro Light" panose="020B0304020202020204" pitchFamily="34" charset="0"/>
            </a:endParaRPr>
          </a:p>
          <a:p>
            <a:r>
              <a:rPr lang="es-AR" sz="1600" dirty="0">
                <a:solidFill>
                  <a:srgbClr val="D4D4D4"/>
                </a:solidFill>
                <a:latin typeface="Avenir Next LT Pro Light" panose="020B0304020202020204" pitchFamily="34" charset="0"/>
              </a:rPr>
              <a:t>TARGET</a:t>
            </a:r>
          </a:p>
          <a:p>
            <a:r>
              <a:rPr lang="es-AR" sz="1600" b="0" dirty="0">
                <a:solidFill>
                  <a:srgbClr val="CE9178"/>
                </a:solidFill>
                <a:effectLst/>
                <a:latin typeface="Avenir Next LT Pro Light" panose="020B0304020202020204" pitchFamily="34" charset="0"/>
              </a:rPr>
              <a:t>DEATH_EVENT</a:t>
            </a:r>
            <a:r>
              <a:rPr lang="es-AR" sz="1600" b="0" dirty="0">
                <a:solidFill>
                  <a:srgbClr val="D4D4D4"/>
                </a:solidFill>
                <a:effectLst/>
                <a:latin typeface="Avenir Next LT Pro Light" panose="020B0304020202020204" pitchFamily="34" charset="0"/>
              </a:rPr>
              <a:t>: Si el paciente falleció durante el periodo de seguimiento</a:t>
            </a:r>
            <a:endParaRPr lang="es-A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73FF7-A1BF-4435-A6C6-B47E39A34E8D}"/>
              </a:ext>
            </a:extLst>
          </p:cNvPr>
          <p:cNvSpPr txBox="1"/>
          <p:nvPr/>
        </p:nvSpPr>
        <p:spPr>
          <a:xfrm>
            <a:off x="4865616" y="166325"/>
            <a:ext cx="6023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Avenir Next LT Pro Light" panose="020B0304020202020204" pitchFamily="34" charset="0"/>
              </a:rPr>
              <a:t>DATASET</a:t>
            </a:r>
            <a:r>
              <a:rPr lang="en-US" sz="2400" dirty="0">
                <a:latin typeface="Avenir Next LT Pro Light" panose="020B0304020202020204" pitchFamily="34" charset="0"/>
              </a:rPr>
              <a:t>  </a:t>
            </a:r>
          </a:p>
          <a:p>
            <a:pPr algn="ctr"/>
            <a:r>
              <a:rPr lang="en-US" sz="1600" dirty="0">
                <a:latin typeface="Avenir Next LT Pro Light" panose="020B0304020202020204" pitchFamily="34" charset="0"/>
              </a:rPr>
              <a:t>heart_failure_clinical_records_dataset.csv</a:t>
            </a:r>
          </a:p>
          <a:p>
            <a:pPr algn="ctr"/>
            <a:r>
              <a:rPr lang="en-US" sz="2400" dirty="0">
                <a:latin typeface="Avenir Next LT Pro Light" panose="020B0304020202020204" pitchFamily="34" charset="0"/>
              </a:rPr>
              <a:t>299 PACIENTES Y 13 FEATURES </a:t>
            </a:r>
            <a:endParaRPr lang="es-AR" sz="2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DATA ANALYSIS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6046235" y="251926"/>
            <a:ext cx="375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Avenir Next LT Pro Light" panose="020B0304020202020204" pitchFamily="34" charset="0"/>
              </a:rPr>
              <a:t>ESTADÍSTICA DE DATOS</a:t>
            </a:r>
            <a:endParaRPr lang="es-AR" spc="300" dirty="0">
              <a:latin typeface="Avenir Next LT Pro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27A3E-3B9F-4BDC-A2BB-11383D334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6" t="22140" r="8005" b="26239"/>
          <a:stretch/>
        </p:blipFill>
        <p:spPr>
          <a:xfrm>
            <a:off x="3582099" y="671118"/>
            <a:ext cx="7994708" cy="30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E7E46-F9A7-48C0-A7B3-1407460D9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71" t="26014" r="8417" b="22814"/>
          <a:stretch/>
        </p:blipFill>
        <p:spPr>
          <a:xfrm>
            <a:off x="3598874" y="3758267"/>
            <a:ext cx="7986321" cy="304825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24F4B9-CBD1-4DBE-A2DD-B297742CAC4C}"/>
              </a:ext>
            </a:extLst>
          </p:cNvPr>
          <p:cNvSpPr/>
          <p:nvPr/>
        </p:nvSpPr>
        <p:spPr>
          <a:xfrm rot="8409726">
            <a:off x="5696412" y="4520542"/>
            <a:ext cx="522981" cy="24327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20E7AD-79C3-4AFF-BDB4-671FF3597CD3}"/>
              </a:ext>
            </a:extLst>
          </p:cNvPr>
          <p:cNvSpPr/>
          <p:nvPr/>
        </p:nvSpPr>
        <p:spPr>
          <a:xfrm rot="4634830">
            <a:off x="9245913" y="4232418"/>
            <a:ext cx="498819" cy="256326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469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DATA ANALYSIS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5803640" y="158619"/>
            <a:ext cx="4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Avenir Next LT Pro Light" panose="020B0304020202020204" pitchFamily="34" charset="0"/>
              </a:rPr>
              <a:t>ESTADÍSTICA DE DATOS</a:t>
            </a:r>
            <a:endParaRPr lang="es-AR" spc="300" dirty="0">
              <a:latin typeface="Avenir Next LT Pro Light" panose="020B03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1319-FBBB-47E1-983D-E99BED959F64}"/>
              </a:ext>
            </a:extLst>
          </p:cNvPr>
          <p:cNvSpPr txBox="1"/>
          <p:nvPr/>
        </p:nvSpPr>
        <p:spPr>
          <a:xfrm>
            <a:off x="3470987" y="839756"/>
            <a:ext cx="87210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 Light" panose="020B0304020202020204" pitchFamily="34" charset="0"/>
              </a:rPr>
              <a:t>ALGUNAS OBSERVACIONES: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creatinine_phosphokinase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581.8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</a:t>
            </a:r>
            <a:r>
              <a:rPr lang="en-US" sz="1600" dirty="0">
                <a:latin typeface="Avenir Next LT Pro Light" panose="020B0304020202020204" pitchFamily="34" charset="0"/>
              </a:rPr>
              <a:t> 120mcg/L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valor </a:t>
            </a:r>
            <a:r>
              <a:rPr lang="en-US" sz="1600" dirty="0" err="1">
                <a:latin typeface="Avenir Next LT Pro Light" panose="020B0304020202020204" pitchFamily="34" charset="0"/>
              </a:rPr>
              <a:t>máximo</a:t>
            </a:r>
            <a:r>
              <a:rPr lang="en-US" sz="1600" dirty="0">
                <a:latin typeface="Avenir Next LT Pro Light" panose="020B0304020202020204" pitchFamily="34" charset="0"/>
              </a:rPr>
              <a:t> normal</a:t>
            </a:r>
          </a:p>
          <a:p>
            <a:r>
              <a:rPr lang="en-US" sz="1600" dirty="0">
                <a:latin typeface="Avenir Next LT Pro Light" panose="020B0304020202020204" pitchFamily="34" charset="0"/>
              </a:rPr>
              <a:t>	</a:t>
            </a:r>
          </a:p>
          <a:p>
            <a:r>
              <a:rPr lang="en-US" sz="1600" dirty="0">
                <a:latin typeface="Avenir Next LT Pro Light" panose="020B0304020202020204" pitchFamily="34" charset="0"/>
              </a:rPr>
              <a:t>	- </a:t>
            </a:r>
            <a:r>
              <a:rPr lang="en-US" sz="1600" dirty="0" err="1">
                <a:latin typeface="Avenir Next LT Pro Light" panose="020B0304020202020204" pitchFamily="34" charset="0"/>
              </a:rPr>
              <a:t>Valores</a:t>
            </a:r>
            <a:r>
              <a:rPr lang="en-US" sz="1600" dirty="0">
                <a:latin typeface="Avenir Next LT Pro Light" panose="020B0304020202020204" pitchFamily="34" charset="0"/>
              </a:rPr>
              <a:t> altos </a:t>
            </a:r>
            <a:r>
              <a:rPr lang="en-US" sz="1600" dirty="0" err="1">
                <a:latin typeface="Avenir Next LT Pro Light" panose="020B0304020202020204" pitchFamily="34" charset="0"/>
              </a:rPr>
              <a:t>en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pacientes</a:t>
            </a:r>
            <a:r>
              <a:rPr lang="en-US" sz="1600" dirty="0">
                <a:latin typeface="Avenir Next LT Pro Light" panose="020B0304020202020204" pitchFamily="34" charset="0"/>
              </a:rPr>
              <a:t> con AC o Pericarditis posterior a un AC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ejection_fraction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38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41%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mínimo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crítico</a:t>
            </a:r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>
                <a:latin typeface="Avenir Next LT Pro Light" panose="020B0304020202020204" pitchFamily="34" charset="0"/>
              </a:rPr>
              <a:t>	</a:t>
            </a:r>
          </a:p>
          <a:p>
            <a:r>
              <a:rPr lang="en-US" sz="1600" dirty="0">
                <a:latin typeface="Avenir Next LT Pro Light" panose="020B0304020202020204" pitchFamily="34" charset="0"/>
              </a:rPr>
              <a:t>	- La </a:t>
            </a:r>
            <a:r>
              <a:rPr lang="en-US" sz="1600" dirty="0" err="1">
                <a:latin typeface="Avenir Next LT Pro Light" panose="020B0304020202020204" pitchFamily="34" charset="0"/>
              </a:rPr>
              <a:t>disminución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puede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deberse</a:t>
            </a:r>
            <a:r>
              <a:rPr lang="en-US" sz="1600" dirty="0">
                <a:latin typeface="Avenir Next LT Pro Light" panose="020B0304020202020204" pitchFamily="34" charset="0"/>
              </a:rPr>
              <a:t> a un AC o Alta </a:t>
            </a:r>
            <a:r>
              <a:rPr lang="en-US" sz="1600" dirty="0" err="1">
                <a:latin typeface="Avenir Next LT Pro Light" panose="020B0304020202020204" pitchFamily="34" charset="0"/>
              </a:rPr>
              <a:t>Presión</a:t>
            </a:r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serum_creatinine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1.4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1.3(H) y 1.38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1.1mg/dL(M) ó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máximo</a:t>
            </a:r>
            <a:r>
              <a:rPr lang="en-US" sz="1600" dirty="0">
                <a:latin typeface="Avenir Next LT Pro Light" panose="020B0304020202020204" pitchFamily="34" charset="0"/>
              </a:rPr>
              <a:t> normal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>
                <a:latin typeface="Avenir Next LT Pro Light" panose="020B0304020202020204" pitchFamily="34" charset="0"/>
              </a:rPr>
              <a:t>	- </a:t>
            </a:r>
            <a:r>
              <a:rPr lang="en-US" sz="1600" dirty="0" err="1">
                <a:latin typeface="Avenir Next LT Pro Light" panose="020B0304020202020204" pitchFamily="34" charset="0"/>
              </a:rPr>
              <a:t>Valores</a:t>
            </a:r>
            <a:r>
              <a:rPr lang="en-US" sz="1600" dirty="0">
                <a:latin typeface="Avenir Next LT Pro Light" panose="020B0304020202020204" pitchFamily="34" charset="0"/>
              </a:rPr>
              <a:t> altos </a:t>
            </a:r>
            <a:r>
              <a:rPr lang="en-US" sz="1600" dirty="0" err="1">
                <a:latin typeface="Avenir Next LT Pro Light" panose="020B0304020202020204" pitchFamily="34" charset="0"/>
              </a:rPr>
              <a:t>indican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problemas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renales</a:t>
            </a:r>
            <a:r>
              <a:rPr lang="en-US" sz="1600" dirty="0">
                <a:latin typeface="Avenir Next LT Pro Light" panose="020B0304020202020204" pitchFamily="34" charset="0"/>
              </a:rPr>
              <a:t>, </a:t>
            </a:r>
            <a:r>
              <a:rPr lang="en-US" sz="1600" dirty="0" err="1">
                <a:latin typeface="Avenir Next LT Pro Light" panose="020B0304020202020204" pitchFamily="34" charset="0"/>
              </a:rPr>
              <a:t>muy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relacionado</a:t>
            </a:r>
            <a:r>
              <a:rPr lang="en-US" sz="1600" dirty="0">
                <a:latin typeface="Avenir Next LT Pro Light" panose="020B0304020202020204" pitchFamily="34" charset="0"/>
              </a:rPr>
              <a:t> con la </a:t>
            </a:r>
            <a:r>
              <a:rPr lang="en-US" sz="1600" dirty="0" err="1">
                <a:latin typeface="Avenir Next LT Pro Light" panose="020B0304020202020204" pitchFamily="34" charset="0"/>
              </a:rPr>
              <a:t>presión</a:t>
            </a:r>
            <a:r>
              <a:rPr lang="en-US" sz="1600" dirty="0">
                <a:latin typeface="Avenir Next LT Pro Light" panose="020B0304020202020204" pitchFamily="34" charset="0"/>
              </a:rPr>
              <a:t> y </a:t>
            </a:r>
            <a:r>
              <a:rPr lang="en-US" sz="1600" dirty="0" err="1">
                <a:latin typeface="Avenir Next LT Pro Light" panose="020B0304020202020204" pitchFamily="34" charset="0"/>
              </a:rPr>
              <a:t>el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corazón</a:t>
            </a:r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serum_sodium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136.7 dentro de los </a:t>
            </a:r>
            <a:r>
              <a:rPr lang="en-US" sz="1600" dirty="0" err="1">
                <a:latin typeface="Avenir Next LT Pro Light" panose="020B0304020202020204" pitchFamily="34" charset="0"/>
              </a:rPr>
              <a:t>valores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normales</a:t>
            </a:r>
            <a:r>
              <a:rPr lang="en-US" sz="1600" dirty="0">
                <a:latin typeface="Avenir Next LT Pro Light" panose="020B0304020202020204" pitchFamily="34" charset="0"/>
              </a:rPr>
              <a:t> 135-140mEq/L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platelets</a:t>
            </a:r>
            <a:r>
              <a:rPr lang="en-US" sz="1600" dirty="0" err="1">
                <a:latin typeface="Avenir Next LT Pro Light" panose="020B0304020202020204" pitchFamily="34" charset="0"/>
              </a:rPr>
              <a:t>.mean</a:t>
            </a:r>
            <a:r>
              <a:rPr lang="en-US" sz="1600" dirty="0">
                <a:latin typeface="Avenir Next LT Pro Light" panose="020B0304020202020204" pitchFamily="34" charset="0"/>
              </a:rPr>
              <a:t>() = 98k </a:t>
            </a:r>
            <a:r>
              <a:rPr lang="en-US" sz="1600" dirty="0">
                <a:solidFill>
                  <a:schemeClr val="accent6"/>
                </a:solidFill>
                <a:latin typeface="Avenir Next LT Pro Light" panose="020B0304020202020204" pitchFamily="34" charset="0"/>
              </a:rPr>
              <a:t>vs. </a:t>
            </a:r>
            <a:r>
              <a:rPr lang="en-US" sz="1600" dirty="0">
                <a:latin typeface="Avenir Next LT Pro Light" panose="020B0304020202020204" pitchFamily="34" charset="0"/>
              </a:rPr>
              <a:t>150k/mL </a:t>
            </a:r>
            <a:r>
              <a:rPr lang="en-US" sz="1600" dirty="0" err="1">
                <a:latin typeface="Avenir Next LT Pro Light" panose="020B0304020202020204" pitchFamily="34" charset="0"/>
              </a:rPr>
              <a:t>como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mínimo</a:t>
            </a:r>
            <a:r>
              <a:rPr lang="en-US" sz="1600" dirty="0">
                <a:latin typeface="Avenir Next LT Pro Light" panose="020B0304020202020204" pitchFamily="34" charset="0"/>
              </a:rPr>
              <a:t> normal</a:t>
            </a: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sz="1600" dirty="0">
              <a:latin typeface="Avenir Next LT Pro Light" panose="020B0304020202020204" pitchFamily="34" charset="0"/>
            </a:endParaRP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pPr algn="ctr"/>
            <a:r>
              <a:rPr lang="en-US" dirty="0" err="1">
                <a:latin typeface="Avenir Next LT Pro Light" panose="020B0304020202020204" pitchFamily="34" charset="0"/>
              </a:rPr>
              <a:t>En</a:t>
            </a:r>
            <a:r>
              <a:rPr lang="en-US" dirty="0">
                <a:latin typeface="Avenir Next LT Pro Light" panose="020B0304020202020204" pitchFamily="34" charset="0"/>
              </a:rPr>
              <a:t> general, los </a:t>
            </a:r>
            <a:r>
              <a:rPr lang="en-US" dirty="0" err="1">
                <a:latin typeface="Avenir Next LT Pro Light" panose="020B0304020202020204" pitchFamily="34" charset="0"/>
              </a:rPr>
              <a:t>valores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están</a:t>
            </a:r>
            <a:r>
              <a:rPr lang="en-US" dirty="0">
                <a:latin typeface="Avenir Next LT Pro Light" panose="020B0304020202020204" pitchFamily="34" charset="0"/>
              </a:rPr>
              <a:t> por </a:t>
            </a:r>
            <a:r>
              <a:rPr lang="en-US" dirty="0" err="1">
                <a:latin typeface="Avenir Next LT Pro Light" panose="020B0304020202020204" pitchFamily="34" charset="0"/>
              </a:rPr>
              <a:t>fuera</a:t>
            </a:r>
            <a:r>
              <a:rPr lang="en-US" dirty="0">
                <a:latin typeface="Avenir Next LT Pro Light" panose="020B0304020202020204" pitchFamily="34" charset="0"/>
              </a:rPr>
              <a:t> de lo normal lo que indica que los </a:t>
            </a:r>
            <a:r>
              <a:rPr lang="en-US" dirty="0" err="1">
                <a:latin typeface="Avenir Next LT Pro Light" panose="020B0304020202020204" pitchFamily="34" charset="0"/>
              </a:rPr>
              <a:t>pacientes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sufren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definitivamente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complicaciones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relacionadas</a:t>
            </a:r>
            <a:r>
              <a:rPr lang="en-US" dirty="0">
                <a:latin typeface="Avenir Next LT Pro Light" panose="020B0304020202020204" pitchFamily="34" charset="0"/>
              </a:rPr>
              <a:t>.</a:t>
            </a:r>
            <a:endParaRPr lang="es-AR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8A6C7-269C-41D3-A341-801A9C010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7" t="46238" r="44885" b="36025"/>
          <a:stretch/>
        </p:blipFill>
        <p:spPr>
          <a:xfrm>
            <a:off x="3682766" y="1518409"/>
            <a:ext cx="7359167" cy="2013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DATA ANALYSIS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5803640" y="158619"/>
            <a:ext cx="4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Avenir Next LT Pro Light" panose="020B0304020202020204" pitchFamily="34" charset="0"/>
              </a:rPr>
              <a:t>ESTADÍSTICA DE DATOS</a:t>
            </a:r>
            <a:endParaRPr lang="es-AR" spc="300" dirty="0">
              <a:latin typeface="Avenir Next LT Pro Light" panose="020B03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1319-FBBB-47E1-983D-E99BED959F64}"/>
              </a:ext>
            </a:extLst>
          </p:cNvPr>
          <p:cNvSpPr txBox="1"/>
          <p:nvPr/>
        </p:nvSpPr>
        <p:spPr>
          <a:xfrm>
            <a:off x="3563266" y="839756"/>
            <a:ext cx="872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Lo anterior se </a:t>
            </a:r>
            <a:r>
              <a:rPr lang="en-US" dirty="0" err="1">
                <a:latin typeface="Avenir Next LT Pro Light" panose="020B0304020202020204" pitchFamily="34" charset="0"/>
              </a:rPr>
              <a:t>condice</a:t>
            </a:r>
            <a:r>
              <a:rPr lang="en-US" dirty="0">
                <a:latin typeface="Avenir Next LT Pro Light" panose="020B0304020202020204" pitchFamily="34" charset="0"/>
              </a:rPr>
              <a:t> con la </a:t>
            </a:r>
            <a:r>
              <a:rPr lang="en-US" dirty="0" err="1">
                <a:latin typeface="Avenir Next LT Pro Light" panose="020B0304020202020204" pitchFamily="34" charset="0"/>
              </a:rPr>
              <a:t>matriz</a:t>
            </a:r>
            <a:r>
              <a:rPr lang="en-US" dirty="0">
                <a:latin typeface="Avenir Next LT Pro Light" panose="020B0304020202020204" pitchFamily="34" charset="0"/>
              </a:rPr>
              <a:t> de </a:t>
            </a:r>
            <a:r>
              <a:rPr lang="en-US" dirty="0" err="1">
                <a:latin typeface="Avenir Next LT Pro Light" panose="020B0304020202020204" pitchFamily="34" charset="0"/>
              </a:rPr>
              <a:t>correlación</a:t>
            </a:r>
            <a:r>
              <a:rPr lang="en-US" dirty="0">
                <a:latin typeface="Avenir Next LT Pro Light" panose="020B0304020202020204" pitchFamily="34" charset="0"/>
              </a:rPr>
              <a:t>:</a:t>
            </a:r>
          </a:p>
          <a:p>
            <a:endParaRPr lang="es-AR" dirty="0">
              <a:latin typeface="Avenir Next LT Pro Light" panose="020B03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717E54-2254-4646-A1CE-3E3905B818F1}"/>
              </a:ext>
            </a:extLst>
          </p:cNvPr>
          <p:cNvSpPr/>
          <p:nvPr/>
        </p:nvSpPr>
        <p:spPr>
          <a:xfrm rot="5400000">
            <a:off x="10380959" y="2948314"/>
            <a:ext cx="854041" cy="1618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D2E6F2-1AEA-4972-97A1-B2A47F5B1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0" t="25688" r="55207" b="24037"/>
          <a:stretch/>
        </p:blipFill>
        <p:spPr>
          <a:xfrm>
            <a:off x="3808602" y="5045978"/>
            <a:ext cx="2817940" cy="181202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07AC24-2ADC-4FD3-ACB4-6D3201F7A5AF}"/>
              </a:ext>
            </a:extLst>
          </p:cNvPr>
          <p:cNvSpPr/>
          <p:nvPr/>
        </p:nvSpPr>
        <p:spPr>
          <a:xfrm>
            <a:off x="4538446" y="1501629"/>
            <a:ext cx="553672" cy="101506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20DC3-86F7-4A95-93AB-74F5CE53C4E5}"/>
              </a:ext>
            </a:extLst>
          </p:cNvPr>
          <p:cNvSpPr/>
          <p:nvPr/>
        </p:nvSpPr>
        <p:spPr>
          <a:xfrm>
            <a:off x="6712593" y="1494638"/>
            <a:ext cx="553672" cy="166801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9405C5-628E-401C-A0AE-CD4A5457BBE7}"/>
              </a:ext>
            </a:extLst>
          </p:cNvPr>
          <p:cNvSpPr/>
          <p:nvPr/>
        </p:nvSpPr>
        <p:spPr>
          <a:xfrm>
            <a:off x="8341455" y="1496036"/>
            <a:ext cx="553672" cy="166801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08E1CD-2C29-4438-AD70-19EA189C7A44}"/>
              </a:ext>
            </a:extLst>
          </p:cNvPr>
          <p:cNvSpPr/>
          <p:nvPr/>
        </p:nvSpPr>
        <p:spPr>
          <a:xfrm>
            <a:off x="10482046" y="1489045"/>
            <a:ext cx="553672" cy="11199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D9D30-50B8-4F22-9AFB-373D09575A0F}"/>
              </a:ext>
            </a:extLst>
          </p:cNvPr>
          <p:cNvSpPr txBox="1"/>
          <p:nvPr/>
        </p:nvSpPr>
        <p:spPr>
          <a:xfrm>
            <a:off x="6761527" y="5513823"/>
            <a:ext cx="5220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 Light" panose="020B0304020202020204" pitchFamily="34" charset="0"/>
              </a:rPr>
              <a:t>Las </a:t>
            </a:r>
            <a:r>
              <a:rPr lang="en-US" sz="1600" dirty="0" err="1">
                <a:latin typeface="Avenir Next LT Pro Light" panose="020B0304020202020204" pitchFamily="34" charset="0"/>
              </a:rPr>
              <a:t>condiciones</a:t>
            </a:r>
            <a:r>
              <a:rPr lang="en-US" sz="1600" dirty="0">
                <a:latin typeface="Avenir Next LT Pro Light" panose="020B0304020202020204" pitchFamily="34" charset="0"/>
              </a:rPr>
              <a:t> de base </a:t>
            </a:r>
            <a:r>
              <a:rPr lang="en-US" sz="1600" dirty="0" err="1">
                <a:latin typeface="Avenir Next LT Pro Light" panose="020B0304020202020204" pitchFamily="34" charset="0"/>
              </a:rPr>
              <a:t>tienen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poca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relevancia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pero</a:t>
            </a:r>
            <a:r>
              <a:rPr lang="en-US" sz="1600" dirty="0">
                <a:latin typeface="Avenir Next LT Pro Light" panose="020B0304020202020204" pitchFamily="34" charset="0"/>
              </a:rPr>
              <a:t> la </a:t>
            </a:r>
            <a:r>
              <a:rPr lang="en-US" sz="1600" dirty="0" err="1">
                <a:latin typeface="Avenir Next LT Pro Light" panose="020B0304020202020204" pitchFamily="34" charset="0"/>
              </a:rPr>
              <a:t>probabilidad</a:t>
            </a:r>
            <a:r>
              <a:rPr lang="en-US" sz="1600" dirty="0">
                <a:latin typeface="Avenir Next LT Pro Light" panose="020B0304020202020204" pitchFamily="34" charset="0"/>
              </a:rPr>
              <a:t> de </a:t>
            </a:r>
            <a:r>
              <a:rPr lang="en-US" sz="1600" dirty="0" err="1">
                <a:latin typeface="Avenir Next LT Pro Light" panose="020B0304020202020204" pitchFamily="34" charset="0"/>
              </a:rPr>
              <a:t>muerte</a:t>
            </a:r>
            <a:r>
              <a:rPr lang="en-US" sz="1600" dirty="0">
                <a:latin typeface="Avenir Next LT Pro Light" panose="020B0304020202020204" pitchFamily="34" charset="0"/>
              </a:rPr>
              <a:t> </a:t>
            </a:r>
            <a:r>
              <a:rPr lang="en-US" sz="1600" dirty="0" err="1">
                <a:latin typeface="Avenir Next LT Pro Light" panose="020B0304020202020204" pitchFamily="34" charset="0"/>
              </a:rPr>
              <a:t>aumenta</a:t>
            </a:r>
            <a:r>
              <a:rPr lang="en-US" sz="1600" dirty="0">
                <a:latin typeface="Avenir Next LT Pro Light" panose="020B0304020202020204" pitchFamily="34" charset="0"/>
              </a:rPr>
              <a:t> con la </a:t>
            </a:r>
            <a:r>
              <a:rPr lang="en-US" sz="1600" dirty="0" err="1">
                <a:latin typeface="Avenir Next LT Pro Light" panose="020B0304020202020204" pitchFamily="34" charset="0"/>
              </a:rPr>
              <a:t>simultaneidad</a:t>
            </a:r>
            <a:r>
              <a:rPr lang="en-US" sz="1600" dirty="0">
                <a:latin typeface="Avenir Next LT Pro Light" panose="020B0304020202020204" pitchFamily="34" charset="0"/>
              </a:rPr>
              <a:t>.</a:t>
            </a:r>
          </a:p>
          <a:p>
            <a:pPr algn="r"/>
            <a:endParaRPr lang="es-AR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E621D-567C-44EA-A944-B360B4E76D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5" t="59082" r="19495" b="21957"/>
          <a:stretch/>
        </p:blipFill>
        <p:spPr>
          <a:xfrm>
            <a:off x="3640823" y="3506598"/>
            <a:ext cx="8212821" cy="13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D4-D6D7-4346-AAAE-7A3F983BC808}"/>
              </a:ext>
            </a:extLst>
          </p:cNvPr>
          <p:cNvSpPr/>
          <p:nvPr/>
        </p:nvSpPr>
        <p:spPr>
          <a:xfrm>
            <a:off x="3312366" y="0"/>
            <a:ext cx="887963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085A-567A-4CCD-AF1B-59F40C659FDF}"/>
              </a:ext>
            </a:extLst>
          </p:cNvPr>
          <p:cNvSpPr txBox="1"/>
          <p:nvPr/>
        </p:nvSpPr>
        <p:spPr>
          <a:xfrm>
            <a:off x="-93306" y="2750734"/>
            <a:ext cx="32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300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PLAN DE TRABAJO</a:t>
            </a:r>
            <a:endParaRPr lang="es-AR" sz="3200" spc="300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9962-46FA-4B7B-B498-A21D0E5EE9A3}"/>
              </a:ext>
            </a:extLst>
          </p:cNvPr>
          <p:cNvSpPr txBox="1"/>
          <p:nvPr/>
        </p:nvSpPr>
        <p:spPr>
          <a:xfrm>
            <a:off x="3322040" y="1182075"/>
            <a:ext cx="886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latin typeface="Avenir Next LT Pro Light" panose="020B0304020202020204" pitchFamily="34" charset="0"/>
              </a:rPr>
              <a:t>PROBLEMA DE CLASIFICACIÓN</a:t>
            </a: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r>
              <a:rPr lang="es-AR" dirty="0">
                <a:latin typeface="Avenir Next LT Pro Light" panose="020B0304020202020204" pitchFamily="34" charset="0"/>
              </a:rPr>
              <a:t>Proponemos aplicar algún modelo de clasificación e inferir si el paciente muere o no.</a:t>
            </a: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endParaRPr lang="es-AR" spc="300" dirty="0">
              <a:latin typeface="Avenir Next LT Pro Light" panose="020B0304020202020204" pitchFamily="34" charset="0"/>
            </a:endParaRPr>
          </a:p>
          <a:p>
            <a:pPr algn="ctr"/>
            <a:br>
              <a:rPr lang="es-AR" spc="300" dirty="0">
                <a:latin typeface="Avenir Next LT Pro Light" panose="020B0304020202020204" pitchFamily="34" charset="0"/>
              </a:rPr>
            </a:br>
            <a:r>
              <a:rPr lang="es-AR" spc="300" dirty="0">
                <a:latin typeface="Avenir Next LT Pro Light" panose="020B0304020202020204" pitchFamily="34" charset="0"/>
              </a:rPr>
              <a:t>PROBLEMA DE REGRESIÓN</a:t>
            </a:r>
          </a:p>
          <a:p>
            <a:pPr algn="ctr"/>
            <a:endParaRPr lang="en-US" spc="300" dirty="0">
              <a:latin typeface="Avenir Next LT Pro Light" panose="020B0304020202020204" pitchFamily="34" charset="0"/>
            </a:endParaRPr>
          </a:p>
          <a:p>
            <a:pPr algn="ctr"/>
            <a:r>
              <a:rPr lang="en-US" dirty="0" err="1">
                <a:latin typeface="Avenir Next LT Pro Light" panose="020B0304020202020204" pitchFamily="34" charset="0"/>
              </a:rPr>
              <a:t>Proponemos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aplicar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algún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latin typeface="Avenir Next LT Pro Light" panose="020B0304020202020204" pitchFamily="34" charset="0"/>
              </a:rPr>
              <a:t>modelo</a:t>
            </a:r>
            <a:r>
              <a:rPr lang="en-US" dirty="0">
                <a:latin typeface="Avenir Next LT Pro Light" panose="020B0304020202020204" pitchFamily="34" charset="0"/>
              </a:rPr>
              <a:t> de </a:t>
            </a:r>
            <a:r>
              <a:rPr lang="en-US" dirty="0" err="1">
                <a:latin typeface="Avenir Next LT Pro Light" panose="020B0304020202020204" pitchFamily="34" charset="0"/>
              </a:rPr>
              <a:t>regresión</a:t>
            </a:r>
            <a:r>
              <a:rPr lang="en-US" dirty="0">
                <a:latin typeface="Avenir Next LT Pro Light" panose="020B0304020202020204" pitchFamily="34" charset="0"/>
              </a:rPr>
              <a:t> y </a:t>
            </a:r>
            <a:r>
              <a:rPr lang="en-US" dirty="0" err="1">
                <a:latin typeface="Avenir Next LT Pro Light" panose="020B0304020202020204" pitchFamily="34" charset="0"/>
              </a:rPr>
              <a:t>estimar</a:t>
            </a:r>
            <a:r>
              <a:rPr lang="en-US" dirty="0">
                <a:latin typeface="Avenir Next LT Pro Light" panose="020B0304020202020204" pitchFamily="34" charset="0"/>
              </a:rPr>
              <a:t> la </a:t>
            </a:r>
            <a:r>
              <a:rPr lang="en-US" dirty="0" err="1">
                <a:latin typeface="Avenir Next LT Pro Light" panose="020B0304020202020204" pitchFamily="34" charset="0"/>
              </a:rPr>
              <a:t>probabilidad</a:t>
            </a:r>
            <a:r>
              <a:rPr lang="en-US" dirty="0">
                <a:latin typeface="Avenir Next LT Pro Light" panose="020B0304020202020204" pitchFamily="34" charset="0"/>
              </a:rPr>
              <a:t> de </a:t>
            </a:r>
            <a:r>
              <a:rPr lang="en-US" dirty="0" err="1">
                <a:latin typeface="Avenir Next LT Pro Light" panose="020B0304020202020204" pitchFamily="34" charset="0"/>
              </a:rPr>
              <a:t>muerte</a:t>
            </a:r>
            <a:r>
              <a:rPr lang="en-US" dirty="0">
                <a:latin typeface="Avenir Next LT Pro Light" panose="020B0304020202020204" pitchFamily="34" charset="0"/>
              </a:rPr>
              <a:t>.</a:t>
            </a:r>
            <a:endParaRPr lang="es-AR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426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Office Theme</vt:lpstr>
      <vt:lpstr>COGNITO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COGNITO</dc:title>
  <dc:creator>Pier</dc:creator>
  <cp:lastModifiedBy>Pier</cp:lastModifiedBy>
  <cp:revision>16</cp:revision>
  <dcterms:created xsi:type="dcterms:W3CDTF">2021-09-02T01:38:18Z</dcterms:created>
  <dcterms:modified xsi:type="dcterms:W3CDTF">2021-09-04T21:10:27Z</dcterms:modified>
</cp:coreProperties>
</file>