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4.png" ContentType="image/png"/>
  <Override PartName="/ppt/media/image34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6.png" ContentType="image/png"/>
  <Override PartName="/ppt/media/image36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791320" y="0"/>
            <a:ext cx="6401880" cy="6857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968000" y="-72000"/>
            <a:ext cx="7860960" cy="68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305280" y="2944440"/>
            <a:ext cx="5389560" cy="243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s-AR" sz="22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María L. PÉREZ SAURA</a:t>
            </a: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AR" sz="22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Martín PIERANGELI</a:t>
            </a: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AR" sz="22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Marcelo M. RAPONI</a:t>
            </a: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AR" sz="22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Javier C. RODRÍGUEZ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017440" y="5924880"/>
            <a:ext cx="3603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MACHINE LEARNING</a:t>
            </a:r>
            <a:endParaRPr b="0" lang="es-A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UNSAM 2021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7118280" y="4468320"/>
            <a:ext cx="4003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282" strike="noStrike">
                <a:solidFill>
                  <a:srgbClr val="ffffff"/>
                </a:solidFill>
                <a:latin typeface="Avenir Next LT Pro Light"/>
                <a:ea typeface="DejaVu Sans"/>
              </a:rPr>
              <a:t>HEART FAILURE PREDICTION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21360" y="1080000"/>
            <a:ext cx="5283360" cy="9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1982" strike="noStrike">
                <a:solidFill>
                  <a:srgbClr val="000000"/>
                </a:solidFill>
                <a:latin typeface="DejaVu Serif"/>
                <a:ea typeface="DejaVu Sans"/>
              </a:rPr>
              <a:t>COGNITO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44" name="Picture 4" descr="Todo lo que necesitas saber sobre el amor, en un episodio de &amp;#39;Los Simpson&amp;#39;  - i-D"/>
          <p:cNvPicPr/>
          <p:nvPr/>
        </p:nvPicPr>
        <p:blipFill>
          <a:blip r:embed="rId1"/>
          <a:stretch/>
        </p:blipFill>
        <p:spPr>
          <a:xfrm>
            <a:off x="5791320" y="0"/>
            <a:ext cx="6401880" cy="334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3200" cy="102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30320" y="182160"/>
            <a:ext cx="2364120" cy="47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AR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Random Forest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15" name="Picture 130" descr=""/>
          <p:cNvPicPr/>
          <p:nvPr/>
        </p:nvPicPr>
        <p:blipFill>
          <a:blip r:embed="rId1"/>
          <a:stretch/>
        </p:blipFill>
        <p:spPr>
          <a:xfrm>
            <a:off x="0" y="4066560"/>
            <a:ext cx="4607640" cy="2450880"/>
          </a:xfrm>
          <a:prstGeom prst="rect">
            <a:avLst/>
          </a:prstGeom>
          <a:ln>
            <a:noFill/>
          </a:ln>
        </p:spPr>
      </p:pic>
      <p:pic>
        <p:nvPicPr>
          <p:cNvPr id="116" name="Picture 131" descr=""/>
          <p:cNvPicPr/>
          <p:nvPr/>
        </p:nvPicPr>
        <p:blipFill>
          <a:blip r:embed="rId2"/>
          <a:stretch/>
        </p:blipFill>
        <p:spPr>
          <a:xfrm>
            <a:off x="0" y="1029600"/>
            <a:ext cx="4953240" cy="2219400"/>
          </a:xfrm>
          <a:prstGeom prst="rect">
            <a:avLst/>
          </a:prstGeom>
          <a:ln>
            <a:noFill/>
          </a:ln>
        </p:spPr>
      </p:pic>
      <p:pic>
        <p:nvPicPr>
          <p:cNvPr id="117" name="Picture 132" descr=""/>
          <p:cNvPicPr/>
          <p:nvPr/>
        </p:nvPicPr>
        <p:blipFill>
          <a:blip r:embed="rId3"/>
          <a:stretch/>
        </p:blipFill>
        <p:spPr>
          <a:xfrm>
            <a:off x="5244840" y="1271520"/>
            <a:ext cx="2544840" cy="2159640"/>
          </a:xfrm>
          <a:prstGeom prst="rect">
            <a:avLst/>
          </a:prstGeom>
          <a:ln>
            <a:noFill/>
          </a:ln>
        </p:spPr>
      </p:pic>
      <p:pic>
        <p:nvPicPr>
          <p:cNvPr id="118" name="Picture 134" descr=""/>
          <p:cNvPicPr/>
          <p:nvPr/>
        </p:nvPicPr>
        <p:blipFill>
          <a:blip r:embed="rId4"/>
          <a:stretch/>
        </p:blipFill>
        <p:spPr>
          <a:xfrm>
            <a:off x="4862880" y="3847680"/>
            <a:ext cx="6842880" cy="292464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2729880" y="73800"/>
            <a:ext cx="3573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n_estimators=400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min_impurity_decrease=2e-4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max_depth = 8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952400" y="1729080"/>
            <a:ext cx="40147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</a:t>
            </a:r>
            <a:r>
              <a:rPr b="1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 hiperparametrización en Decision Trees y Random Forest no dió resultados notorios.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3200" cy="102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72440" y="259200"/>
            <a:ext cx="2445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ADA Boosting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23" name="Picture 136" descr=""/>
          <p:cNvPicPr/>
          <p:nvPr/>
        </p:nvPicPr>
        <p:blipFill>
          <a:blip r:embed="rId1"/>
          <a:stretch/>
        </p:blipFill>
        <p:spPr>
          <a:xfrm>
            <a:off x="127080" y="3684240"/>
            <a:ext cx="4293360" cy="2496240"/>
          </a:xfrm>
          <a:prstGeom prst="rect">
            <a:avLst/>
          </a:prstGeom>
          <a:ln>
            <a:noFill/>
          </a:ln>
        </p:spPr>
      </p:pic>
      <p:pic>
        <p:nvPicPr>
          <p:cNvPr id="124" name="Picture 137" descr=""/>
          <p:cNvPicPr/>
          <p:nvPr/>
        </p:nvPicPr>
        <p:blipFill>
          <a:blip r:embed="rId2"/>
          <a:stretch/>
        </p:blipFill>
        <p:spPr>
          <a:xfrm>
            <a:off x="5330880" y="3773160"/>
            <a:ext cx="6156360" cy="2782800"/>
          </a:xfrm>
          <a:prstGeom prst="rect">
            <a:avLst/>
          </a:prstGeom>
          <a:ln>
            <a:noFill/>
          </a:ln>
        </p:spPr>
      </p:pic>
      <p:pic>
        <p:nvPicPr>
          <p:cNvPr id="125" name="Picture 139" descr=""/>
          <p:cNvPicPr/>
          <p:nvPr/>
        </p:nvPicPr>
        <p:blipFill>
          <a:blip r:embed="rId3"/>
          <a:stretch/>
        </p:blipFill>
        <p:spPr>
          <a:xfrm>
            <a:off x="7231320" y="1198440"/>
            <a:ext cx="2853360" cy="2356200"/>
          </a:xfrm>
          <a:prstGeom prst="rect">
            <a:avLst/>
          </a:prstGeom>
          <a:ln>
            <a:noFill/>
          </a:ln>
        </p:spPr>
      </p:pic>
      <p:pic>
        <p:nvPicPr>
          <p:cNvPr id="126" name="Picture 140" descr=""/>
          <p:cNvPicPr/>
          <p:nvPr/>
        </p:nvPicPr>
        <p:blipFill>
          <a:blip r:embed="rId4"/>
          <a:stretch/>
        </p:blipFill>
        <p:spPr>
          <a:xfrm>
            <a:off x="0" y="1028520"/>
            <a:ext cx="4465080" cy="196308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3174840" y="198360"/>
            <a:ext cx="4965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base_estimator=DecisionTreeClassifier()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learning_rate=0.2</a:t>
            </a: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3200" cy="102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199080" y="231480"/>
            <a:ext cx="3884040" cy="5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Extreme Gradient Boosting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30" name="Picture 142" descr=""/>
          <p:cNvPicPr/>
          <p:nvPr/>
        </p:nvPicPr>
        <p:blipFill>
          <a:blip r:embed="rId1"/>
          <a:stretch/>
        </p:blipFill>
        <p:spPr>
          <a:xfrm>
            <a:off x="0" y="1024920"/>
            <a:ext cx="4500720" cy="1975320"/>
          </a:xfrm>
          <a:prstGeom prst="rect">
            <a:avLst/>
          </a:prstGeom>
          <a:ln>
            <a:noFill/>
          </a:ln>
        </p:spPr>
      </p:pic>
      <p:pic>
        <p:nvPicPr>
          <p:cNvPr id="131" name="Picture 143" descr=""/>
          <p:cNvPicPr/>
          <p:nvPr/>
        </p:nvPicPr>
        <p:blipFill>
          <a:blip r:embed="rId2"/>
          <a:stretch/>
        </p:blipFill>
        <p:spPr>
          <a:xfrm>
            <a:off x="5257800" y="1219320"/>
            <a:ext cx="2759040" cy="2303640"/>
          </a:xfrm>
          <a:prstGeom prst="rect">
            <a:avLst/>
          </a:prstGeom>
          <a:ln>
            <a:noFill/>
          </a:ln>
        </p:spPr>
      </p:pic>
      <p:pic>
        <p:nvPicPr>
          <p:cNvPr id="132" name="Picture 144" descr=""/>
          <p:cNvPicPr/>
          <p:nvPr/>
        </p:nvPicPr>
        <p:blipFill>
          <a:blip r:embed="rId3"/>
          <a:stretch/>
        </p:blipFill>
        <p:spPr>
          <a:xfrm>
            <a:off x="0" y="3723480"/>
            <a:ext cx="4582440" cy="2447640"/>
          </a:xfrm>
          <a:prstGeom prst="rect">
            <a:avLst/>
          </a:prstGeom>
          <a:ln>
            <a:noFill/>
          </a:ln>
        </p:spPr>
      </p:pic>
      <p:pic>
        <p:nvPicPr>
          <p:cNvPr id="133" name="Picture 145" descr=""/>
          <p:cNvPicPr/>
          <p:nvPr/>
        </p:nvPicPr>
        <p:blipFill>
          <a:blip r:embed="rId4"/>
          <a:stretch/>
        </p:blipFill>
        <p:spPr>
          <a:xfrm>
            <a:off x="5391360" y="3977280"/>
            <a:ext cx="6486840" cy="27021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857400" y="0"/>
            <a:ext cx="26229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use_label_encoder=False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objective='binary:hinge'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learning_rate=0.05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n_estimators=500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537040" y="1557360"/>
            <a:ext cx="32774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El algoritmo dio buenos resultados considerando que necesita datos para validación y los splits en nuestro dataset son muy costosos.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0"/>
            <a:ext cx="5096880" cy="1765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1229760" y="190080"/>
            <a:ext cx="327852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Voting Soft y Hard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38" name="Picture 148" descr=""/>
          <p:cNvPicPr/>
          <p:nvPr/>
        </p:nvPicPr>
        <p:blipFill>
          <a:blip r:embed="rId1"/>
          <a:stretch/>
        </p:blipFill>
        <p:spPr>
          <a:xfrm>
            <a:off x="5256000" y="126720"/>
            <a:ext cx="3743640" cy="1636920"/>
          </a:xfrm>
          <a:prstGeom prst="rect">
            <a:avLst/>
          </a:prstGeom>
          <a:ln>
            <a:noFill/>
          </a:ln>
        </p:spPr>
      </p:pic>
      <p:pic>
        <p:nvPicPr>
          <p:cNvPr id="139" name="Picture 149" descr=""/>
          <p:cNvPicPr/>
          <p:nvPr/>
        </p:nvPicPr>
        <p:blipFill>
          <a:blip r:embed="rId2"/>
          <a:stretch/>
        </p:blipFill>
        <p:spPr>
          <a:xfrm>
            <a:off x="9640800" y="86760"/>
            <a:ext cx="2166840" cy="1820880"/>
          </a:xfrm>
          <a:prstGeom prst="rect">
            <a:avLst/>
          </a:prstGeom>
          <a:ln>
            <a:noFill/>
          </a:ln>
        </p:spPr>
      </p:pic>
      <p:pic>
        <p:nvPicPr>
          <p:cNvPr id="140" name="Picture 150" descr=""/>
          <p:cNvPicPr/>
          <p:nvPr/>
        </p:nvPicPr>
        <p:blipFill>
          <a:blip r:embed="rId3"/>
          <a:stretch/>
        </p:blipFill>
        <p:spPr>
          <a:xfrm>
            <a:off x="5256000" y="1836000"/>
            <a:ext cx="3743640" cy="1650960"/>
          </a:xfrm>
          <a:prstGeom prst="rect">
            <a:avLst/>
          </a:prstGeom>
          <a:ln>
            <a:noFill/>
          </a:ln>
        </p:spPr>
      </p:pic>
      <p:pic>
        <p:nvPicPr>
          <p:cNvPr id="141" name="Picture 151" descr=""/>
          <p:cNvPicPr/>
          <p:nvPr/>
        </p:nvPicPr>
        <p:blipFill>
          <a:blip r:embed="rId4"/>
          <a:stretch/>
        </p:blipFill>
        <p:spPr>
          <a:xfrm>
            <a:off x="9640080" y="1922040"/>
            <a:ext cx="2167560" cy="1821600"/>
          </a:xfrm>
          <a:prstGeom prst="rect">
            <a:avLst/>
          </a:prstGeom>
          <a:ln>
            <a:noFill/>
          </a:ln>
        </p:spPr>
      </p:pic>
      <p:pic>
        <p:nvPicPr>
          <p:cNvPr id="142" name="Picture 152" descr=""/>
          <p:cNvPicPr/>
          <p:nvPr/>
        </p:nvPicPr>
        <p:blipFill>
          <a:blip r:embed="rId5"/>
          <a:stretch/>
        </p:blipFill>
        <p:spPr>
          <a:xfrm>
            <a:off x="152640" y="2442960"/>
            <a:ext cx="4374000" cy="22366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2943000" y="4032000"/>
            <a:ext cx="1583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Voting Hard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44" name="Picture 154" descr=""/>
          <p:cNvPicPr/>
          <p:nvPr/>
        </p:nvPicPr>
        <p:blipFill>
          <a:blip r:embed="rId6"/>
          <a:stretch/>
        </p:blipFill>
        <p:spPr>
          <a:xfrm>
            <a:off x="216000" y="4680360"/>
            <a:ext cx="4319640" cy="217728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2880000" y="6205320"/>
            <a:ext cx="1583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rial"/>
                <a:ea typeface="DejaVu Sans"/>
              </a:rPr>
              <a:t>Voting Soft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146" name="Picture 157" descr=""/>
          <p:cNvPicPr/>
          <p:nvPr/>
        </p:nvPicPr>
        <p:blipFill>
          <a:blip r:embed="rId7"/>
          <a:stretch/>
        </p:blipFill>
        <p:spPr>
          <a:xfrm>
            <a:off x="4824000" y="3816000"/>
            <a:ext cx="7209720" cy="304128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78480" y="966960"/>
            <a:ext cx="5190120" cy="15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Usamos los 3 algoritmos parametrizados que consideramos mejores: RF, LR y SVC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0"/>
            <a:ext cx="5343840" cy="1819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677520" y="470880"/>
            <a:ext cx="1719000" cy="8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Neuronal Network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50" name="Picture 159" descr=""/>
          <p:cNvPicPr/>
          <p:nvPr/>
        </p:nvPicPr>
        <p:blipFill>
          <a:blip r:embed="rId1"/>
          <a:stretch/>
        </p:blipFill>
        <p:spPr>
          <a:xfrm>
            <a:off x="144000" y="1872000"/>
            <a:ext cx="5189760" cy="1532160"/>
          </a:xfrm>
          <a:prstGeom prst="rect">
            <a:avLst/>
          </a:prstGeom>
          <a:ln>
            <a:noFill/>
          </a:ln>
        </p:spPr>
      </p:pic>
      <p:pic>
        <p:nvPicPr>
          <p:cNvPr id="151" name="Picture 160" descr=""/>
          <p:cNvPicPr/>
          <p:nvPr/>
        </p:nvPicPr>
        <p:blipFill>
          <a:blip r:embed="rId2"/>
          <a:stretch/>
        </p:blipFill>
        <p:spPr>
          <a:xfrm>
            <a:off x="5760000" y="115560"/>
            <a:ext cx="5687640" cy="3484080"/>
          </a:xfrm>
          <a:prstGeom prst="rect">
            <a:avLst/>
          </a:prstGeom>
          <a:ln>
            <a:noFill/>
          </a:ln>
        </p:spPr>
      </p:pic>
      <p:pic>
        <p:nvPicPr>
          <p:cNvPr id="152" name="Picture 161" descr=""/>
          <p:cNvPicPr/>
          <p:nvPr/>
        </p:nvPicPr>
        <p:blipFill>
          <a:blip r:embed="rId3"/>
          <a:stretch/>
        </p:blipFill>
        <p:spPr>
          <a:xfrm>
            <a:off x="5616000" y="4047840"/>
            <a:ext cx="3112200" cy="2087640"/>
          </a:xfrm>
          <a:prstGeom prst="rect">
            <a:avLst/>
          </a:prstGeom>
          <a:ln>
            <a:noFill/>
          </a:ln>
        </p:spPr>
      </p:pic>
      <p:pic>
        <p:nvPicPr>
          <p:cNvPr id="153" name="Picture 162" descr=""/>
          <p:cNvPicPr/>
          <p:nvPr/>
        </p:nvPicPr>
        <p:blipFill>
          <a:blip r:embed="rId4"/>
          <a:stretch/>
        </p:blipFill>
        <p:spPr>
          <a:xfrm>
            <a:off x="5424840" y="3744000"/>
            <a:ext cx="2998800" cy="303480"/>
          </a:xfrm>
          <a:prstGeom prst="rect">
            <a:avLst/>
          </a:prstGeom>
          <a:ln>
            <a:noFill/>
          </a:ln>
        </p:spPr>
      </p:pic>
      <p:pic>
        <p:nvPicPr>
          <p:cNvPr id="154" name="Picture 163" descr=""/>
          <p:cNvPicPr/>
          <p:nvPr/>
        </p:nvPicPr>
        <p:blipFill>
          <a:blip r:embed="rId5"/>
          <a:stretch/>
        </p:blipFill>
        <p:spPr>
          <a:xfrm>
            <a:off x="155160" y="3498840"/>
            <a:ext cx="4128480" cy="2692800"/>
          </a:xfrm>
          <a:prstGeom prst="rect">
            <a:avLst/>
          </a:prstGeom>
          <a:ln>
            <a:noFill/>
          </a:ln>
        </p:spPr>
      </p:pic>
      <p:pic>
        <p:nvPicPr>
          <p:cNvPr id="155" name="Picture 164" descr=""/>
          <p:cNvPicPr/>
          <p:nvPr/>
        </p:nvPicPr>
        <p:blipFill>
          <a:blip r:embed="rId6"/>
          <a:stretch/>
        </p:blipFill>
        <p:spPr>
          <a:xfrm>
            <a:off x="9018720" y="3835440"/>
            <a:ext cx="2932920" cy="2428200"/>
          </a:xfrm>
          <a:prstGeom prst="rect">
            <a:avLst/>
          </a:prstGeom>
          <a:ln>
            <a:noFill/>
          </a:ln>
        </p:spPr>
      </p:pic>
      <p:pic>
        <p:nvPicPr>
          <p:cNvPr id="156" name="Picture 165" descr=""/>
          <p:cNvPicPr/>
          <p:nvPr/>
        </p:nvPicPr>
        <p:blipFill>
          <a:blip r:embed="rId7"/>
          <a:stretch/>
        </p:blipFill>
        <p:spPr>
          <a:xfrm>
            <a:off x="144000" y="6264000"/>
            <a:ext cx="10076760" cy="5230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490120" y="299160"/>
            <a:ext cx="609876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Loss: Binary Cross-Entropy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Optimizer: Adam (lr = 1e-4)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Metrics: Recall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Epochs: 600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Batch = 32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Earling Stopping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4083480" cy="6857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375840" y="240120"/>
            <a:ext cx="2464560" cy="8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En resumen…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160" name="Picture 4" descr=""/>
          <p:cNvPicPr/>
          <p:nvPr/>
        </p:nvPicPr>
        <p:blipFill>
          <a:blip r:embed="rId1"/>
          <a:srcRect l="18632" t="26016" r="20707" b="28927"/>
          <a:stretch/>
        </p:blipFill>
        <p:spPr>
          <a:xfrm>
            <a:off x="4823640" y="3391200"/>
            <a:ext cx="7369560" cy="3078720"/>
          </a:xfrm>
          <a:prstGeom prst="rect">
            <a:avLst/>
          </a:prstGeom>
          <a:ln>
            <a:noFill/>
          </a:ln>
        </p:spPr>
      </p:pic>
      <p:pic>
        <p:nvPicPr>
          <p:cNvPr id="161" name="Picture 6" descr=""/>
          <p:cNvPicPr/>
          <p:nvPr/>
        </p:nvPicPr>
        <p:blipFill>
          <a:blip r:embed="rId2"/>
          <a:srcRect l="21325" t="22390" r="3744" b="29445"/>
          <a:stretch/>
        </p:blipFill>
        <p:spPr>
          <a:xfrm>
            <a:off x="4077720" y="155520"/>
            <a:ext cx="8115480" cy="2933640"/>
          </a:xfrm>
          <a:prstGeom prst="rect">
            <a:avLst/>
          </a:prstGeom>
          <a:ln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3"/>
          <a:srcRect l="21398" t="19934" r="18669" b="37081"/>
          <a:stretch/>
        </p:blipFill>
        <p:spPr>
          <a:xfrm>
            <a:off x="0" y="4722840"/>
            <a:ext cx="4731120" cy="213480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0" y="1031760"/>
            <a:ext cx="403884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</a:t>
            </a: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as hiperparametrización logró mejorar el score de entrenamiento en casi todos los casos.</a:t>
            </a:r>
            <a:endParaRPr b="0" lang="es-A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Hay una caída sustancial en los scorings de testing. Era esperable tras observar la alta varianza en entrenamiento.</a:t>
            </a:r>
            <a:endParaRPr b="0" lang="es-A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 observó mejores resultados en modelos con mas “bias”.</a:t>
            </a:r>
            <a:endParaRPr b="0" lang="es-AR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SMOTE fue una herramienta indispensable para nuestro análisis y los scorings.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5595120"/>
            <a:ext cx="12113280" cy="34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116520"/>
            <a:ext cx="12193200" cy="350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0" y="1204200"/>
            <a:ext cx="12193200" cy="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934280" y="6397920"/>
            <a:ext cx="1102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600" spc="2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Fuente: 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https://www.kaggle.com/andrewmvd/heart-failure-clinical-data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50880" y="1209600"/>
            <a:ext cx="115423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BINARIAS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anaemia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Disminución de glóbulos rojos o hemoglobina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sex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Mujer u hombre 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smoking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Si el paciente fuma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diabetes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Si el paciente tiene diabetes 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high_blood_pressure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Si el paciente tiene hipertensión 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CONTINUAS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age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Edad del paciente  (años)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creatinine_phosphokinase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Nivel de enzimas CPK en sangre (mcg/L)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ejection_fraction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Porcentaje de sangre eyectada del corazón por contracción (%)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platelets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Plaquetas en sangre (kiloplatelets/mL)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serum_creatinine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Nivel de creatinina sérica en sangre (mg/dL)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serum_sodium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Nivel de sodio sérica en sangre (mEq/L)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time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Periodo de seguimiento (días)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TARGET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DEATH_EVENT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: Si el paciente falleció durante el periodo de seguimiento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670680" y="148680"/>
            <a:ext cx="10671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400" spc="582" strike="noStrike">
                <a:solidFill>
                  <a:srgbClr val="000000"/>
                </a:solidFill>
                <a:latin typeface="Avenir Next LT Pro Light"/>
                <a:ea typeface="DejaVu Sans"/>
              </a:rPr>
              <a:t>DATASET</a:t>
            </a:r>
            <a:r>
              <a:rPr b="1" lang="en-US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  </a:t>
            </a:r>
            <a:endParaRPr b="0" lang="es-A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299 PACIENTES 12 FEATURES 1 TARGET 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782280"/>
            <a:ext cx="12193200" cy="283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344160" y="857160"/>
            <a:ext cx="7025040" cy="30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creatinine_phosphokinase.mean() </a:t>
            </a:r>
            <a:r>
              <a:rPr b="0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= 581.8 mcg/L (valor normal &lt;120 )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Valores altos en pacientes con AC o Pericarditis posterior a un AC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ejection_fraction.mean() </a:t>
            </a:r>
            <a:r>
              <a:rPr b="0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= 38%  (valor mínimo crítico = 41%)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La disminución puede deberse a un AC o Alta Presión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serum_creatinine.mean() </a:t>
            </a:r>
            <a:r>
              <a:rPr b="0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= 1.4 mg/dL  (valor normal: mujeres &lt; 1.1, hombres &lt; 1.3)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Valores altos indican problemas renales, muy relacionado con la presión y el corazón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serum_sodium.mean() </a:t>
            </a:r>
            <a:r>
              <a:rPr b="0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= 136.7 mEq/L (valores normales 135-140) 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platelets.mean() </a:t>
            </a:r>
            <a:r>
              <a:rPr b="0" lang="en-US" sz="1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= 98k/mL (valor mínimo normal = 150)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253040" y="308880"/>
            <a:ext cx="3625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ALGUNAS OBSERVACIONES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96640" y="3965400"/>
            <a:ext cx="11373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También se concluyó que el feature “time” era muy determinante y, en la práctica, indeterminable. 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Por lo que se decidió dropear este feature.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7474320" y="1647720"/>
            <a:ext cx="47188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En general, los valores están por fuera de lo normal, lo que indica que los pacientes sufren definitivamente complicaciones relacionadas.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6" name="Picture 19" descr=""/>
          <p:cNvPicPr/>
          <p:nvPr/>
        </p:nvPicPr>
        <p:blipFill>
          <a:blip r:embed="rId1"/>
          <a:srcRect l="21772" t="40192" r="14884" b="40388"/>
          <a:stretch/>
        </p:blipFill>
        <p:spPr>
          <a:xfrm>
            <a:off x="1222200" y="4816440"/>
            <a:ext cx="10033920" cy="17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4354560"/>
            <a:ext cx="12193200" cy="2503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" name="Picture 6" descr=""/>
          <p:cNvPicPr/>
          <p:nvPr/>
        </p:nvPicPr>
        <p:blipFill>
          <a:blip r:embed="rId1"/>
          <a:srcRect l="24238" t="35724" r="28280" b="43556"/>
          <a:stretch/>
        </p:blipFill>
        <p:spPr>
          <a:xfrm>
            <a:off x="1357920" y="1041120"/>
            <a:ext cx="8146080" cy="199872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4207680" y="245160"/>
            <a:ext cx="3625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SELECCIÓN DE FEATURES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24560" y="3205080"/>
            <a:ext cx="11789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De la matriz de correlación reconocemos que los features binaries (patologías de base) son poco determinantes del target.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Para confirmar la hipótesis y descartarlos utilizamos RFECV: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23920" y="4973040"/>
            <a:ext cx="59227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12529"/>
                </a:solidFill>
                <a:latin typeface="-apple-system"/>
                <a:ea typeface="DejaVu Sans"/>
              </a:rPr>
              <a:t>RFECV o “Recursive Feature Elimination with Cross-Validation” es una herramienta de sklearn.model_selection que verifica las feature_importance de un Random Forest grande en validación cruzada.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6462000" y="4479840"/>
            <a:ext cx="5731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('age', True) </a:t>
            </a:r>
            <a:r>
              <a:rPr b="0" lang="es-A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('anaemia', False) </a:t>
            </a:r>
            <a:r>
              <a:rPr b="0" lang="es-AR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('creatinine_phosphokinase', True) </a:t>
            </a:r>
            <a:r>
              <a:rPr b="0" lang="es-A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('diabetes', False) </a:t>
            </a:r>
            <a:r>
              <a:rPr b="0" lang="es-AR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('ejection_fraction', True) </a:t>
            </a:r>
            <a:r>
              <a:rPr b="0" lang="es-A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('high_blood_pressure', False) </a:t>
            </a:r>
            <a:r>
              <a:rPr b="0" lang="es-AR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('platelets', True) ('serum_creatinine', True) ('serum_sodium', True) </a:t>
            </a:r>
            <a:r>
              <a:rPr b="0" lang="es-AR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('sex', False) ('smoking', False) </a:t>
            </a:r>
            <a:r>
              <a:rPr b="0" lang="es-AR" sz="1800" spc="-1" strike="noStrike">
                <a:solidFill>
                  <a:srgbClr val="00b050"/>
                </a:solidFill>
                <a:latin typeface="Consolas"/>
                <a:ea typeface="DejaVu Sans"/>
              </a:rPr>
              <a:t>('time', True)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3302640"/>
            <a:ext cx="12193200" cy="816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227880" y="1473480"/>
            <a:ext cx="1138392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Primero estandarizamos los datos usando </a:t>
            </a: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StandardScaler()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 del módulo de </a:t>
            </a:r>
            <a:r>
              <a:rPr b="0" i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sklearn.preprocessing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 ya que para la mayoría de los algoritmos de clasificación es casi una condición necesaria.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2592360" y="4555440"/>
            <a:ext cx="5830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3881880" y="254520"/>
            <a:ext cx="3625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PREPROCESADO FINAL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597600" y="827640"/>
            <a:ext cx="10954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Con los 6 features decididos (variables continuas sin time) y los datos de entrenamiento recortados: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8" name="CustomShape 6"/>
          <p:cNvSpPr/>
          <p:nvPr/>
        </p:nvSpPr>
        <p:spPr>
          <a:xfrm>
            <a:off x="306360" y="2277000"/>
            <a:ext cx="116470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Luego decidimos realizar un </a:t>
            </a:r>
            <a:r>
              <a:rPr b="1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oversampling</a:t>
            </a: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 de los datos por 2 motivos:</a:t>
            </a:r>
            <a:endParaRPr b="0" lang="es-A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Desbalance de clases target (163 “0s” vs 76 “1s”).</a:t>
            </a:r>
            <a:endParaRPr b="0" lang="es-A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111111"/>
              </a:buClr>
              <a:buFont typeface="Arial"/>
              <a:buChar char="•"/>
            </a:pP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Dataset chico sumado a los splits de testeo.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Entonces aplicamos la función </a:t>
            </a:r>
            <a:r>
              <a:rPr b="1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SMOTE</a:t>
            </a: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SMOTE es un algoritmo de oversampleo de la libreria de imblearn (imbalanced learn) desarrollada por el MIT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1469160" y="4152240"/>
            <a:ext cx="882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s-AR" sz="1800" spc="-1" strike="noStrike">
                <a:solidFill>
                  <a:srgbClr val="111111"/>
                </a:solidFill>
                <a:latin typeface="Avenir Next LT Pro Light"/>
                <a:ea typeface="DejaVu Sans"/>
              </a:rPr>
              <a:t>Como resultado, obtenemos un dataset balanceado 50-50 de 326 samples.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70" name="Picture 5" descr=""/>
          <p:cNvPicPr/>
          <p:nvPr/>
        </p:nvPicPr>
        <p:blipFill>
          <a:blip r:embed="rId1"/>
          <a:srcRect l="21433" t="24805" r="4299" b="22422"/>
          <a:stretch/>
        </p:blipFill>
        <p:spPr>
          <a:xfrm>
            <a:off x="213120" y="4685760"/>
            <a:ext cx="5202000" cy="2078640"/>
          </a:xfrm>
          <a:prstGeom prst="rect">
            <a:avLst/>
          </a:prstGeom>
          <a:ln>
            <a:noFill/>
          </a:ln>
        </p:spPr>
      </p:pic>
      <p:pic>
        <p:nvPicPr>
          <p:cNvPr id="71" name="Picture 9" descr=""/>
          <p:cNvPicPr/>
          <p:nvPr/>
        </p:nvPicPr>
        <p:blipFill>
          <a:blip r:embed="rId2"/>
          <a:srcRect l="21472" t="18509" r="4181" b="28927"/>
          <a:stretch/>
        </p:blipFill>
        <p:spPr>
          <a:xfrm>
            <a:off x="6924600" y="4758480"/>
            <a:ext cx="5067360" cy="2014920"/>
          </a:xfrm>
          <a:prstGeom prst="rect">
            <a:avLst/>
          </a:prstGeom>
          <a:ln>
            <a:noFill/>
          </a:ln>
        </p:spPr>
      </p:pic>
      <p:sp>
        <p:nvSpPr>
          <p:cNvPr id="72" name="CustomShape 8"/>
          <p:cNvSpPr/>
          <p:nvPr/>
        </p:nvSpPr>
        <p:spPr>
          <a:xfrm>
            <a:off x="5752800" y="5459760"/>
            <a:ext cx="1020600" cy="58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08" descr=""/>
          <p:cNvPicPr/>
          <p:nvPr/>
        </p:nvPicPr>
        <p:blipFill>
          <a:blip r:embed="rId1"/>
          <a:srcRect l="50615" t="0" r="0" b="0"/>
          <a:stretch/>
        </p:blipFill>
        <p:spPr>
          <a:xfrm>
            <a:off x="8815680" y="4270320"/>
            <a:ext cx="3177720" cy="24987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0" y="754560"/>
            <a:ext cx="12193200" cy="88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1467720" y="1925280"/>
            <a:ext cx="1799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Perceptron  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000" spc="-1" strike="noStrike">
              <a:latin typeface="Arial"/>
            </a:endParaRPr>
          </a:p>
        </p:txBody>
      </p:sp>
      <p:pic>
        <p:nvPicPr>
          <p:cNvPr id="76" name="Picture 104" descr=""/>
          <p:cNvPicPr/>
          <p:nvPr/>
        </p:nvPicPr>
        <p:blipFill>
          <a:blip r:embed="rId2"/>
          <a:stretch/>
        </p:blipFill>
        <p:spPr>
          <a:xfrm>
            <a:off x="0" y="2429280"/>
            <a:ext cx="4624920" cy="2071080"/>
          </a:xfrm>
          <a:prstGeom prst="rect">
            <a:avLst/>
          </a:prstGeom>
          <a:ln>
            <a:noFill/>
          </a:ln>
        </p:spPr>
      </p:pic>
      <p:pic>
        <p:nvPicPr>
          <p:cNvPr id="77" name="Picture 105" descr=""/>
          <p:cNvPicPr/>
          <p:nvPr/>
        </p:nvPicPr>
        <p:blipFill>
          <a:blip r:embed="rId3"/>
          <a:stretch/>
        </p:blipFill>
        <p:spPr>
          <a:xfrm>
            <a:off x="5397480" y="2037960"/>
            <a:ext cx="2920320" cy="233856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200160" y="754560"/>
            <a:ext cx="1137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Definimos la métrica a utilizar: </a:t>
            </a:r>
            <a:r>
              <a:rPr b="1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RECALL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Queremos reducir los FN, es decir, pacientes que diríamos que NO tienen riesgo pero SI lo tienen en realidad.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890520" y="142200"/>
            <a:ext cx="3625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BASELINE</a:t>
            </a:r>
            <a:endParaRPr b="0" lang="es-AR" sz="2400" spc="-1" strike="noStrike">
              <a:latin typeface="Arial"/>
            </a:endParaRPr>
          </a:p>
        </p:txBody>
      </p:sp>
      <p:pic>
        <p:nvPicPr>
          <p:cNvPr id="80" name="Picture 13" descr=""/>
          <p:cNvPicPr/>
          <p:nvPr/>
        </p:nvPicPr>
        <p:blipFill>
          <a:blip r:embed="rId4"/>
          <a:stretch/>
        </p:blipFill>
        <p:spPr>
          <a:xfrm>
            <a:off x="3415680" y="4589640"/>
            <a:ext cx="4707000" cy="2268000"/>
          </a:xfrm>
          <a:prstGeom prst="rect">
            <a:avLst/>
          </a:prstGeom>
          <a:ln>
            <a:noFill/>
          </a:ln>
        </p:spPr>
      </p:pic>
      <p:sp>
        <p:nvSpPr>
          <p:cNvPr id="81" name="CustomShape 5"/>
          <p:cNvSpPr/>
          <p:nvPr/>
        </p:nvSpPr>
        <p:spPr>
          <a:xfrm rot="5400000">
            <a:off x="1701360" y="3908160"/>
            <a:ext cx="2463840" cy="12240"/>
          </a:xfrm>
          <a:prstGeom prst="curvedConnector3">
            <a:avLst>
              <a:gd name="adj1" fmla="val 50000"/>
            </a:avLst>
          </a:prstGeom>
          <a:noFill/>
          <a:ln w="28440">
            <a:solidFill>
              <a:srgbClr val="ec792a"/>
            </a:solidFill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727920" y="5211360"/>
            <a:ext cx="25207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Observamos que el score tiene muy alta desviación</a:t>
            </a:r>
            <a:endParaRPr b="0" lang="es-AR" sz="1600" spc="-1" strike="noStrike">
              <a:latin typeface="Arial"/>
            </a:endParaRPr>
          </a:p>
        </p:txBody>
      </p:sp>
      <p:pic>
        <p:nvPicPr>
          <p:cNvPr id="83" name="Picture 19" descr=""/>
          <p:cNvPicPr/>
          <p:nvPr/>
        </p:nvPicPr>
        <p:blipFill>
          <a:blip r:embed="rId5"/>
          <a:srcRect l="0" t="0" r="52207" b="0"/>
          <a:stretch/>
        </p:blipFill>
        <p:spPr>
          <a:xfrm>
            <a:off x="8866440" y="1873080"/>
            <a:ext cx="3016080" cy="239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12193200" cy="1739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736360" y="267840"/>
            <a:ext cx="210168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max_iter=40000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penalty="l2"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alpha=1e-3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eta0=0.04 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42280" y="573480"/>
            <a:ext cx="210996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Perceptron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Optimizado</a:t>
            </a:r>
            <a:endParaRPr b="0" lang="es-AR" sz="2000" spc="-1" strike="noStrike">
              <a:latin typeface="Arial"/>
            </a:endParaRPr>
          </a:p>
        </p:txBody>
      </p:sp>
      <p:pic>
        <p:nvPicPr>
          <p:cNvPr id="87" name="Picture 111" descr=""/>
          <p:cNvPicPr/>
          <p:nvPr/>
        </p:nvPicPr>
        <p:blipFill>
          <a:blip r:embed="rId1"/>
          <a:stretch/>
        </p:blipFill>
        <p:spPr>
          <a:xfrm>
            <a:off x="0" y="1742040"/>
            <a:ext cx="4474080" cy="1968480"/>
          </a:xfrm>
          <a:prstGeom prst="rect">
            <a:avLst/>
          </a:prstGeom>
          <a:ln>
            <a:noFill/>
          </a:ln>
        </p:spPr>
      </p:pic>
      <p:pic>
        <p:nvPicPr>
          <p:cNvPr id="88" name="Picture 112" descr=""/>
          <p:cNvPicPr/>
          <p:nvPr/>
        </p:nvPicPr>
        <p:blipFill>
          <a:blip r:embed="rId2"/>
          <a:stretch/>
        </p:blipFill>
        <p:spPr>
          <a:xfrm>
            <a:off x="4678200" y="1802160"/>
            <a:ext cx="2778840" cy="2344320"/>
          </a:xfrm>
          <a:prstGeom prst="rect">
            <a:avLst/>
          </a:prstGeom>
          <a:ln>
            <a:noFill/>
          </a:ln>
        </p:spPr>
      </p:pic>
      <p:pic>
        <p:nvPicPr>
          <p:cNvPr id="89" name="Picture 114" descr=""/>
          <p:cNvPicPr/>
          <p:nvPr/>
        </p:nvPicPr>
        <p:blipFill>
          <a:blip r:embed="rId3"/>
          <a:stretch/>
        </p:blipFill>
        <p:spPr>
          <a:xfrm>
            <a:off x="109440" y="4243680"/>
            <a:ext cx="4888440" cy="2464200"/>
          </a:xfrm>
          <a:prstGeom prst="rect">
            <a:avLst/>
          </a:prstGeom>
          <a:ln>
            <a:noFill/>
          </a:ln>
        </p:spPr>
      </p:pic>
      <p:pic>
        <p:nvPicPr>
          <p:cNvPr id="90" name="Picture 116" descr=""/>
          <p:cNvPicPr/>
          <p:nvPr/>
        </p:nvPicPr>
        <p:blipFill>
          <a:blip r:embed="rId4"/>
          <a:stretch/>
        </p:blipFill>
        <p:spPr>
          <a:xfrm>
            <a:off x="5169960" y="4278960"/>
            <a:ext cx="6370560" cy="257868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 rot="10800000">
            <a:off x="4758840" y="692280"/>
            <a:ext cx="1020600" cy="58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6045840" y="473400"/>
            <a:ext cx="561924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Para optimizar utilizamos “GridSearchCV” para un trazo grueso y “validation_curve” para ajustes finos, ambos del paquete de sklearn.model_selection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93" name="Picture 5" descr=""/>
          <p:cNvPicPr/>
          <p:nvPr/>
        </p:nvPicPr>
        <p:blipFill>
          <a:blip r:embed="rId5"/>
          <a:srcRect l="21398" t="44525" r="49394" b="28798"/>
          <a:stretch/>
        </p:blipFill>
        <p:spPr>
          <a:xfrm>
            <a:off x="7896960" y="1882080"/>
            <a:ext cx="4112640" cy="211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93200" cy="102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82520" y="214920"/>
            <a:ext cx="3963240" cy="7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AR" sz="2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Logistic Regression</a:t>
            </a:r>
            <a:endParaRPr b="0" lang="es-A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s-AR" sz="2800" spc="-1" strike="noStrike">
              <a:latin typeface="Arial"/>
            </a:endParaRPr>
          </a:p>
        </p:txBody>
      </p:sp>
      <p:pic>
        <p:nvPicPr>
          <p:cNvPr id="96" name="Picture 118" descr=""/>
          <p:cNvPicPr/>
          <p:nvPr/>
        </p:nvPicPr>
        <p:blipFill>
          <a:blip r:embed="rId1"/>
          <a:stretch/>
        </p:blipFill>
        <p:spPr>
          <a:xfrm>
            <a:off x="0" y="1020960"/>
            <a:ext cx="4642560" cy="2297880"/>
          </a:xfrm>
          <a:prstGeom prst="rect">
            <a:avLst/>
          </a:prstGeom>
          <a:ln>
            <a:noFill/>
          </a:ln>
        </p:spPr>
      </p:pic>
      <p:pic>
        <p:nvPicPr>
          <p:cNvPr id="97" name="Picture 119" descr=""/>
          <p:cNvPicPr/>
          <p:nvPr/>
        </p:nvPicPr>
        <p:blipFill>
          <a:blip r:embed="rId2"/>
          <a:stretch/>
        </p:blipFill>
        <p:spPr>
          <a:xfrm>
            <a:off x="5234400" y="1269360"/>
            <a:ext cx="2635560" cy="2189160"/>
          </a:xfrm>
          <a:prstGeom prst="rect">
            <a:avLst/>
          </a:prstGeom>
          <a:ln>
            <a:noFill/>
          </a:ln>
        </p:spPr>
      </p:pic>
      <p:pic>
        <p:nvPicPr>
          <p:cNvPr id="98" name="Picture 121" descr=""/>
          <p:cNvPicPr/>
          <p:nvPr/>
        </p:nvPicPr>
        <p:blipFill>
          <a:blip r:embed="rId3"/>
          <a:stretch/>
        </p:blipFill>
        <p:spPr>
          <a:xfrm>
            <a:off x="153720" y="3764160"/>
            <a:ext cx="4897080" cy="2802240"/>
          </a:xfrm>
          <a:prstGeom prst="rect">
            <a:avLst/>
          </a:prstGeom>
          <a:ln>
            <a:noFill/>
          </a:ln>
        </p:spPr>
      </p:pic>
      <p:pic>
        <p:nvPicPr>
          <p:cNvPr id="99" name="Picture 122" descr=""/>
          <p:cNvPicPr/>
          <p:nvPr/>
        </p:nvPicPr>
        <p:blipFill>
          <a:blip r:embed="rId4"/>
          <a:stretch/>
        </p:blipFill>
        <p:spPr>
          <a:xfrm>
            <a:off x="5184000" y="3745080"/>
            <a:ext cx="6876000" cy="302364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 rot="17748600">
            <a:off x="1955160" y="5167440"/>
            <a:ext cx="658800" cy="29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583560" y="5685120"/>
            <a:ext cx="3526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Media de scoring estable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s-AR" sz="20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5"/>
          <a:srcRect l="21325" t="33781" r="49541" b="39801"/>
          <a:stretch/>
        </p:blipFill>
        <p:spPr>
          <a:xfrm>
            <a:off x="8096400" y="1402560"/>
            <a:ext cx="3985560" cy="203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3200" cy="102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84400" y="179640"/>
            <a:ext cx="1761480" cy="67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SVC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05" name="Picture 124" descr=""/>
          <p:cNvPicPr/>
          <p:nvPr/>
        </p:nvPicPr>
        <p:blipFill>
          <a:blip r:embed="rId1"/>
          <a:stretch/>
        </p:blipFill>
        <p:spPr>
          <a:xfrm>
            <a:off x="0" y="3711600"/>
            <a:ext cx="4571640" cy="2413440"/>
          </a:xfrm>
          <a:prstGeom prst="rect">
            <a:avLst/>
          </a:prstGeom>
          <a:ln>
            <a:noFill/>
          </a:ln>
        </p:spPr>
      </p:pic>
      <p:pic>
        <p:nvPicPr>
          <p:cNvPr id="106" name="Picture 125" descr=""/>
          <p:cNvPicPr/>
          <p:nvPr/>
        </p:nvPicPr>
        <p:blipFill>
          <a:blip r:embed="rId2"/>
          <a:stretch/>
        </p:blipFill>
        <p:spPr>
          <a:xfrm>
            <a:off x="0" y="1026000"/>
            <a:ext cx="4296600" cy="2045520"/>
          </a:xfrm>
          <a:prstGeom prst="rect">
            <a:avLst/>
          </a:prstGeom>
          <a:ln>
            <a:noFill/>
          </a:ln>
        </p:spPr>
      </p:pic>
      <p:pic>
        <p:nvPicPr>
          <p:cNvPr id="107" name="Picture 126" descr=""/>
          <p:cNvPicPr/>
          <p:nvPr/>
        </p:nvPicPr>
        <p:blipFill>
          <a:blip r:embed="rId3"/>
          <a:stretch/>
        </p:blipFill>
        <p:spPr>
          <a:xfrm>
            <a:off x="8048520" y="1384920"/>
            <a:ext cx="3776400" cy="1997280"/>
          </a:xfrm>
          <a:prstGeom prst="rect">
            <a:avLst/>
          </a:prstGeom>
          <a:ln>
            <a:noFill/>
          </a:ln>
        </p:spPr>
      </p:pic>
      <p:pic>
        <p:nvPicPr>
          <p:cNvPr id="108" name="Picture 127" descr=""/>
          <p:cNvPicPr/>
          <p:nvPr/>
        </p:nvPicPr>
        <p:blipFill>
          <a:blip r:embed="rId4"/>
          <a:stretch/>
        </p:blipFill>
        <p:spPr>
          <a:xfrm>
            <a:off x="4795920" y="1225080"/>
            <a:ext cx="2829600" cy="2292480"/>
          </a:xfrm>
          <a:prstGeom prst="rect">
            <a:avLst/>
          </a:prstGeom>
          <a:ln>
            <a:noFill/>
          </a:ln>
        </p:spPr>
      </p:pic>
      <p:pic>
        <p:nvPicPr>
          <p:cNvPr id="109" name="Picture 128" descr=""/>
          <p:cNvPicPr/>
          <p:nvPr/>
        </p:nvPicPr>
        <p:blipFill>
          <a:blip r:embed="rId5"/>
          <a:stretch/>
        </p:blipFill>
        <p:spPr>
          <a:xfrm>
            <a:off x="4592160" y="3575520"/>
            <a:ext cx="7441560" cy="31280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794240" y="142560"/>
            <a:ext cx="1627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gamma=0.8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18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C=0.15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 rot="17748600">
            <a:off x="1901880" y="4617000"/>
            <a:ext cx="658800" cy="29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530280" y="5134680"/>
            <a:ext cx="3526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AR" sz="2000" spc="-1" strike="noStrike">
                <a:solidFill>
                  <a:srgbClr val="000000"/>
                </a:solidFill>
                <a:latin typeface="Avenir Next LT Pro Light"/>
                <a:ea typeface="DejaVu Sans"/>
              </a:rPr>
              <a:t>Varianza acotada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Application>LibreOffice/6.4.7.2$Linux_X86_64 LibreOffice_project/40$Build-2</Application>
  <Words>920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2021-09-02T01:38:18Z</dcterms:created>
  <dc:creator>Pier</dc:creator>
  <dc:description/>
  <dc:language>es-AR</dc:language>
  <cp:lastModifiedBy/>
  <dcterms:modified xsi:type="dcterms:W3CDTF">2021-11-16T01:23:27Z</dcterms:modified>
  <cp:revision>85</cp:revision>
  <dc:subject/>
  <dc:title>COGNITO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