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f1b2180b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f1b2180b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f1b2180b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f1b2180b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f1b2180b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f1b2180b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f1b2180b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f1b2180b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f1b2180b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f1b2180b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f1b2180b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f1b2180b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f1b2180b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f1b2180b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f1b2180b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f1b2180b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3a3ae02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3a3ae02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f1b2180b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f1b2180b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f1b218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f1b218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f1b2180b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f1b2180b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f1b2180b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f1b2180b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f1b2180b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f1b2180b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f1b2180b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f1b2180b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f1b2180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f1b2180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f1b2180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7f1b2180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f1b2180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f1b2180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f1b2180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f1b2180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f1b2180b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f1b2180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f1b2180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f1b2180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f1b2180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f1b2180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php.net/manual/es/ref.math.php" TargetMode="External"/><Relationship Id="rId4" Type="http://schemas.openxmlformats.org/officeDocument/2006/relationships/hyperlink" Target="https://www.php.net/manual/es/ref.datetime.php" TargetMode="External"/><Relationship Id="rId5" Type="http://schemas.openxmlformats.org/officeDocument/2006/relationships/hyperlink" Target="https://www.php.net/manual/es/ref.strings.ph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Unidad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t>Comentarios, condicionales, bucles, arrays, formularios, funciones…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Bucles. while</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S</a:t>
            </a:r>
            <a:r>
              <a:rPr lang="es"/>
              <a:t>e utiliza para repetir un conjunto de sentencias siempre que se cumpla una determinada condición. Es importante reseñar que la condición se comprueba al comienzo del bucle, por lo que se podría dar el caso de que dicho bucle no se ejecutase nunca.</a:t>
            </a:r>
            <a:endParaRPr/>
          </a:p>
          <a:p>
            <a:pPr indent="0" lvl="0" marL="0" rtl="0" algn="l">
              <a:spcBef>
                <a:spcPts val="1200"/>
              </a:spcBef>
              <a:spcAft>
                <a:spcPts val="0"/>
              </a:spcAft>
              <a:buClr>
                <a:schemeClr val="dk1"/>
              </a:buClr>
              <a:buSzPts val="1100"/>
              <a:buFont typeface="Arial"/>
              <a:buNone/>
            </a:pPr>
            <a:r>
              <a:rPr lang="es"/>
              <a:t>while (expresion) {</a:t>
            </a:r>
            <a:endParaRPr/>
          </a:p>
          <a:p>
            <a:pPr indent="0" lvl="0" marL="0" rtl="0" algn="l">
              <a:spcBef>
                <a:spcPts val="1200"/>
              </a:spcBef>
              <a:spcAft>
                <a:spcPts val="0"/>
              </a:spcAft>
              <a:buClr>
                <a:schemeClr val="dk1"/>
              </a:buClr>
              <a:buSzPts val="1100"/>
              <a:buFont typeface="Arial"/>
              <a:buNone/>
            </a:pPr>
            <a:r>
              <a:rPr lang="es"/>
              <a:t>sentencias</a:t>
            </a:r>
            <a:endParaRPr/>
          </a:p>
          <a:p>
            <a:pPr indent="0" lvl="0" marL="0" rtl="0" algn="l">
              <a:spcBef>
                <a:spcPts val="1200"/>
              </a:spcBef>
              <a:spcAft>
                <a:spcPts val="0"/>
              </a:spcAft>
              <a:buClr>
                <a:schemeClr val="dk1"/>
              </a:buClr>
              <a:buSzPts val="1100"/>
              <a:buFont typeface="Arial"/>
              <a:buNone/>
            </a:pPr>
            <a:r>
              <a:rPr lang="es"/>
              <a:t>}</a:t>
            </a:r>
            <a:endParaRPr/>
          </a:p>
          <a:p>
            <a:pPr indent="0" lvl="0" marL="0" rtl="0" algn="l">
              <a:spcBef>
                <a:spcPts val="1200"/>
              </a:spcBef>
              <a:spcAft>
                <a:spcPts val="1200"/>
              </a:spcAft>
              <a:buNone/>
            </a:pPr>
            <a:r>
              <a:rPr lang="es"/>
              <a:t>Las sentencias se ejecutan una y otra vez mientras expresion sea verdadera.</a:t>
            </a:r>
            <a:endParaRPr/>
          </a:p>
        </p:txBody>
      </p:sp>
      <p:pic>
        <p:nvPicPr>
          <p:cNvPr id="118" name="Google Shape;118;p22"/>
          <p:cNvPicPr preferRelativeResize="0"/>
          <p:nvPr/>
        </p:nvPicPr>
        <p:blipFill>
          <a:blip r:embed="rId3">
            <a:alphaModFix/>
          </a:blip>
          <a:stretch>
            <a:fillRect/>
          </a:stretch>
        </p:blipFill>
        <p:spPr>
          <a:xfrm>
            <a:off x="4098675" y="2438950"/>
            <a:ext cx="3619500" cy="12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Bucles. do-while</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F</a:t>
            </a:r>
            <a:r>
              <a:rPr lang="es"/>
              <a:t>unciona de la misma manera que el bucle while, con la salvedad de que expresión se evalúa al final de la iteración. Las sentencias que encierran el bucle do-while, por tanto, se ejecutan como mínimo una vez.</a:t>
            </a:r>
            <a:endParaRPr/>
          </a:p>
          <a:p>
            <a:pPr indent="0" lvl="0" marL="0" rtl="0" algn="l">
              <a:spcBef>
                <a:spcPts val="1200"/>
              </a:spcBef>
              <a:spcAft>
                <a:spcPts val="0"/>
              </a:spcAft>
              <a:buClr>
                <a:schemeClr val="dk1"/>
              </a:buClr>
              <a:buSzPts val="1100"/>
              <a:buFont typeface="Arial"/>
              <a:buNone/>
            </a:pPr>
            <a:r>
              <a:rPr lang="es"/>
              <a:t>do {</a:t>
            </a:r>
            <a:endParaRPr/>
          </a:p>
          <a:p>
            <a:pPr indent="0" lvl="0" marL="0" rtl="0" algn="l">
              <a:spcBef>
                <a:spcPts val="1200"/>
              </a:spcBef>
              <a:spcAft>
                <a:spcPts val="0"/>
              </a:spcAft>
              <a:buClr>
                <a:schemeClr val="dk1"/>
              </a:buClr>
              <a:buSzPts val="1100"/>
              <a:buFont typeface="Arial"/>
              <a:buNone/>
            </a:pPr>
            <a:r>
              <a:rPr lang="es"/>
              <a:t>sentencias</a:t>
            </a:r>
            <a:endParaRPr/>
          </a:p>
          <a:p>
            <a:pPr indent="0" lvl="0" marL="0" rtl="0" algn="l">
              <a:spcBef>
                <a:spcPts val="1200"/>
              </a:spcBef>
              <a:spcAft>
                <a:spcPts val="0"/>
              </a:spcAft>
              <a:buClr>
                <a:schemeClr val="dk1"/>
              </a:buClr>
              <a:buSzPts val="1100"/>
              <a:buFont typeface="Arial"/>
              <a:buNone/>
            </a:pPr>
            <a:r>
              <a:rPr lang="es"/>
              <a:t>} while (expresion)</a:t>
            </a:r>
            <a:endParaRPr/>
          </a:p>
          <a:p>
            <a:pPr indent="0" lvl="0" marL="0" rtl="0" algn="l">
              <a:spcBef>
                <a:spcPts val="120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3922375" y="2397425"/>
            <a:ext cx="3657600" cy="131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Tarea</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Realiza la relación de ejercicios de bucles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Arrays</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U</a:t>
            </a:r>
            <a:r>
              <a:rPr lang="es"/>
              <a:t>n array es un tipo de dato compuesto. Es una colección de datos.</a:t>
            </a:r>
            <a:endParaRPr/>
          </a:p>
          <a:p>
            <a:pPr indent="-342900" lvl="0" marL="457200" rtl="0" algn="l">
              <a:spcBef>
                <a:spcPts val="0"/>
              </a:spcBef>
              <a:spcAft>
                <a:spcPts val="0"/>
              </a:spcAft>
              <a:buSzPts val="1800"/>
              <a:buChar char="●"/>
            </a:pPr>
            <a:r>
              <a:rPr lang="es"/>
              <a:t>En un array hay una asociación entre cada valor y su clave de acceso.</a:t>
            </a:r>
            <a:endParaRPr/>
          </a:p>
          <a:p>
            <a:pPr indent="-342900" lvl="0" marL="457200" rtl="0" algn="l">
              <a:spcBef>
                <a:spcPts val="0"/>
              </a:spcBef>
              <a:spcAft>
                <a:spcPts val="0"/>
              </a:spcAft>
              <a:buSzPts val="1800"/>
              <a:buChar char="●"/>
            </a:pPr>
            <a:r>
              <a:rPr lang="es"/>
              <a:t>Las claves pueden ser:</a:t>
            </a:r>
            <a:endParaRPr/>
          </a:p>
          <a:p>
            <a:pPr indent="-317500" lvl="1" marL="914400" rtl="0" algn="l">
              <a:spcBef>
                <a:spcPts val="0"/>
              </a:spcBef>
              <a:spcAft>
                <a:spcPts val="0"/>
              </a:spcAft>
              <a:buSzPts val="1400"/>
              <a:buChar char="○"/>
            </a:pPr>
            <a:r>
              <a:rPr lang="es"/>
              <a:t>Números: arrays ordenados.</a:t>
            </a:r>
            <a:endParaRPr/>
          </a:p>
          <a:p>
            <a:pPr indent="-317500" lvl="1" marL="914400" rtl="0" algn="l">
              <a:spcBef>
                <a:spcPts val="0"/>
              </a:spcBef>
              <a:spcAft>
                <a:spcPts val="0"/>
              </a:spcAft>
              <a:buSzPts val="1400"/>
              <a:buChar char="○"/>
            </a:pPr>
            <a:r>
              <a:rPr lang="es"/>
              <a:t>Cadenas de texto: arrays asociativos (mapas).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2354400" y="3004513"/>
            <a:ext cx="4762500" cy="143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Arrays asociativos</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un array asociativo se pueden utilizar índices que no son numéricos, a modo de claves.</a:t>
            </a:r>
            <a:endParaRPr/>
          </a:p>
          <a:p>
            <a:pPr indent="0" lvl="0" marL="0" rtl="0" algn="l">
              <a:spcBef>
                <a:spcPts val="120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1200150" y="2109788"/>
            <a:ext cx="6743700" cy="92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Arrays bidimensionales</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Un array bidimensional utiliza dos índices para localizar cada elemento. Podemos ver este tipo de datos como un array que, a su vez, contiene otros arrays.</a:t>
            </a:r>
            <a:endParaRPr/>
          </a:p>
          <a:p>
            <a:pPr indent="0" lvl="0" marL="0" rtl="0" algn="l">
              <a:spcBef>
                <a:spcPts val="1200"/>
              </a:spcBef>
              <a:spcAft>
                <a:spcPts val="1200"/>
              </a:spcAft>
              <a:buNone/>
            </a:pPr>
            <a:r>
              <a:t/>
            </a:r>
            <a:endParaRPr/>
          </a:p>
        </p:txBody>
      </p:sp>
      <p:pic>
        <p:nvPicPr>
          <p:cNvPr id="152" name="Google Shape;152;p27"/>
          <p:cNvPicPr preferRelativeResize="0"/>
          <p:nvPr/>
        </p:nvPicPr>
        <p:blipFill>
          <a:blip r:embed="rId3">
            <a:alphaModFix/>
          </a:blip>
          <a:stretch>
            <a:fillRect/>
          </a:stretch>
        </p:blipFill>
        <p:spPr>
          <a:xfrm>
            <a:off x="1697425" y="1987775"/>
            <a:ext cx="5524500" cy="327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Tarea</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Realizar relación de ejercicios de arrays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Bucles. foreach</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El iterador foreach se utiliza para recorrer todos los elementos de un array sin que tengamos que preocuparnos por los índices ni por el tamaño del array.</a:t>
            </a:r>
            <a:endParaRPr/>
          </a:p>
          <a:p>
            <a:pPr indent="0" lvl="0" marL="0" rtl="0" algn="l">
              <a:spcBef>
                <a:spcPts val="1200"/>
              </a:spcBef>
              <a:spcAft>
                <a:spcPts val="1200"/>
              </a:spcAft>
              <a:buNone/>
            </a:pPr>
            <a:r>
              <a:t/>
            </a:r>
            <a:endParaRPr/>
          </a:p>
        </p:txBody>
      </p:sp>
      <p:pic>
        <p:nvPicPr>
          <p:cNvPr id="165" name="Google Shape;165;p29"/>
          <p:cNvPicPr preferRelativeResize="0"/>
          <p:nvPr/>
        </p:nvPicPr>
        <p:blipFill>
          <a:blip r:embed="rId3">
            <a:alphaModFix/>
          </a:blip>
          <a:stretch>
            <a:fillRect/>
          </a:stretch>
        </p:blipFill>
        <p:spPr>
          <a:xfrm>
            <a:off x="2062863" y="2175225"/>
            <a:ext cx="5153025" cy="1466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Funciones definidas por el lenguaje</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u="sng">
                <a:solidFill>
                  <a:schemeClr val="hlink"/>
                </a:solidFill>
                <a:hlinkClick r:id="rId3"/>
              </a:rPr>
              <a:t>https://www.php.net/manual/es/ref.math.php</a:t>
            </a:r>
            <a:r>
              <a:rPr lang="es"/>
              <a:t> </a:t>
            </a:r>
            <a:endParaRPr/>
          </a:p>
          <a:p>
            <a:pPr indent="-342900" lvl="0" marL="457200" rtl="0" algn="l">
              <a:spcBef>
                <a:spcPts val="0"/>
              </a:spcBef>
              <a:spcAft>
                <a:spcPts val="0"/>
              </a:spcAft>
              <a:buSzPts val="1800"/>
              <a:buChar char="●"/>
            </a:pPr>
            <a:r>
              <a:rPr lang="es" u="sng">
                <a:solidFill>
                  <a:schemeClr val="hlink"/>
                </a:solidFill>
                <a:hlinkClick r:id="rId4"/>
              </a:rPr>
              <a:t>https://www.php.net/manual/es/ref.datetime.php</a:t>
            </a:r>
            <a:r>
              <a:rPr lang="es"/>
              <a:t> </a:t>
            </a:r>
            <a:endParaRPr/>
          </a:p>
          <a:p>
            <a:pPr indent="-342900" lvl="0" marL="457200" rtl="0" algn="l">
              <a:spcBef>
                <a:spcPts val="0"/>
              </a:spcBef>
              <a:spcAft>
                <a:spcPts val="0"/>
              </a:spcAft>
              <a:buSzPts val="1800"/>
              <a:buChar char="●"/>
            </a:pPr>
            <a:r>
              <a:rPr lang="es" u="sng">
                <a:solidFill>
                  <a:schemeClr val="hlink"/>
                </a:solidFill>
                <a:hlinkClick r:id="rId5"/>
              </a:rPr>
              <a:t>https://www.php.net/manual/es/ref.strings.php</a:t>
            </a:r>
            <a:r>
              <a:rPr lang="e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Funciones definidas por el usuario</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110000"/>
              <a:buFont typeface="Arial"/>
              <a:buNone/>
            </a:pPr>
            <a:r>
              <a:rPr lang="es"/>
              <a:t>Una función es un trozo de código que realiza una tarea muy concreta y que se puede incluir en cualquier programa cuando hace falta resolver esa tarea. Opcionalmente, las funciones aceptan una entrada (parámetros de entrada) y devuelven una salida.</a:t>
            </a:r>
            <a:endParaRPr sz="1000">
              <a:solidFill>
                <a:srgbClr val="232629"/>
              </a:solidFill>
              <a:highlight>
                <a:srgbClr val="FFFFFF"/>
              </a:highlight>
            </a:endParaRPr>
          </a:p>
          <a:p>
            <a:pPr indent="-300037" lvl="0" marL="457200" marR="0" rtl="0" algn="l">
              <a:lnSpc>
                <a:spcPct val="115000"/>
              </a:lnSpc>
              <a:spcBef>
                <a:spcPts val="1200"/>
              </a:spcBef>
              <a:spcAft>
                <a:spcPts val="0"/>
              </a:spcAft>
              <a:buSzPct val="100000"/>
              <a:buChar char="●"/>
            </a:pPr>
            <a:r>
              <a:rPr lang="es"/>
              <a:t>Include</a:t>
            </a:r>
            <a:endParaRPr/>
          </a:p>
          <a:p>
            <a:pPr indent="0" lvl="0" marL="457200" marR="0" rtl="0" algn="l">
              <a:lnSpc>
                <a:spcPct val="115000"/>
              </a:lnSpc>
              <a:spcBef>
                <a:spcPts val="1200"/>
              </a:spcBef>
              <a:spcAft>
                <a:spcPts val="0"/>
              </a:spcAft>
              <a:buClr>
                <a:schemeClr val="dk1"/>
              </a:buClr>
              <a:buSzPct val="61111"/>
              <a:buFont typeface="Arial"/>
              <a:buNone/>
            </a:pPr>
            <a:r>
              <a:rPr lang="es"/>
              <a:t>Inserta en nuestro programa un código procedente de otro archivo, en caso de que dicho archivo no exista o tenga errores en su interior nuestro programa mostrará un warning pero seguirá funcionando.</a:t>
            </a:r>
            <a:endParaRPr/>
          </a:p>
          <a:p>
            <a:pPr indent="-300037" lvl="0" marL="457200" marR="0" rtl="0" algn="l">
              <a:lnSpc>
                <a:spcPct val="115000"/>
              </a:lnSpc>
              <a:spcBef>
                <a:spcPts val="1200"/>
              </a:spcBef>
              <a:spcAft>
                <a:spcPts val="0"/>
              </a:spcAft>
              <a:buSzPct val="100000"/>
              <a:buChar char="●"/>
            </a:pPr>
            <a:r>
              <a:rPr lang="es"/>
              <a:t>Require</a:t>
            </a:r>
            <a:endParaRPr/>
          </a:p>
          <a:p>
            <a:pPr indent="0" lvl="0" marL="457200" marR="0" rtl="0" algn="l">
              <a:lnSpc>
                <a:spcPct val="115000"/>
              </a:lnSpc>
              <a:spcBef>
                <a:spcPts val="1200"/>
              </a:spcBef>
              <a:spcAft>
                <a:spcPts val="0"/>
              </a:spcAft>
              <a:buClr>
                <a:schemeClr val="dk1"/>
              </a:buClr>
              <a:buSzPct val="61111"/>
              <a:buFont typeface="Arial"/>
              <a:buNone/>
            </a:pPr>
            <a:r>
              <a:rPr lang="es"/>
              <a:t>Funciona de manera similar a include, pero en este caso, si el archivo no existe o contiene errores, nuestro programa no funcionará y obtendremos un fatal error en el log.</a:t>
            </a:r>
            <a:endParaRPr/>
          </a:p>
          <a:p>
            <a:pPr indent="-300037" lvl="0" marL="457200" marR="0" rtl="0" algn="l">
              <a:lnSpc>
                <a:spcPct val="115000"/>
              </a:lnSpc>
              <a:spcBef>
                <a:spcPts val="1200"/>
              </a:spcBef>
              <a:spcAft>
                <a:spcPts val="0"/>
              </a:spcAft>
              <a:buSzPct val="100000"/>
              <a:buChar char="●"/>
            </a:pPr>
            <a:r>
              <a:rPr lang="es"/>
              <a:t>Include_once y Require_once</a:t>
            </a:r>
            <a:endParaRPr/>
          </a:p>
          <a:p>
            <a:pPr indent="0" lvl="0" marL="457200" marR="0" rtl="0" algn="l">
              <a:lnSpc>
                <a:spcPct val="115000"/>
              </a:lnSpc>
              <a:spcBef>
                <a:spcPts val="1200"/>
              </a:spcBef>
              <a:spcAft>
                <a:spcPts val="0"/>
              </a:spcAft>
              <a:buClr>
                <a:schemeClr val="dk1"/>
              </a:buClr>
              <a:buSzPct val="95652"/>
              <a:buFont typeface="Arial"/>
              <a:buNone/>
            </a:pPr>
            <a:r>
              <a:rPr lang="es"/>
              <a:t>Funcionan exactamente de la misma forma que las anteriores salvo que impiden la carga de un mismo fichero varias veces.</a:t>
            </a:r>
            <a:endParaRPr sz="1150">
              <a:solidFill>
                <a:srgbClr val="232629"/>
              </a:solidFill>
              <a:highlight>
                <a:srgbClr val="FFFFFF"/>
              </a:highlight>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Comentarios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219450" y="1695450"/>
            <a:ext cx="2705100" cy="175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Funciones</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2"/>
          <p:cNvPicPr preferRelativeResize="0"/>
          <p:nvPr/>
        </p:nvPicPr>
        <p:blipFill>
          <a:blip r:embed="rId3">
            <a:alphaModFix/>
          </a:blip>
          <a:stretch>
            <a:fillRect/>
          </a:stretch>
        </p:blipFill>
        <p:spPr>
          <a:xfrm>
            <a:off x="3512724" y="0"/>
            <a:ext cx="4387103"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Biblioteca de funciones</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Una biblioteca de funciones no es más que un fichero con funciones. Este fichero luego será usado por un programa principal el cual podrá llamar a cualquiera de las funciones definidas en la biblioteca.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Tarea</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Realizar relación de ejercicios de funciones.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Formularios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582900" y="1412875"/>
            <a:ext cx="3800475" cy="2895600"/>
          </a:xfrm>
          <a:prstGeom prst="rect">
            <a:avLst/>
          </a:prstGeom>
          <a:noFill/>
          <a:ln>
            <a:noFill/>
          </a:ln>
        </p:spPr>
      </p:pic>
      <p:pic>
        <p:nvPicPr>
          <p:cNvPr id="70" name="Google Shape;70;p15"/>
          <p:cNvPicPr preferRelativeResize="0"/>
          <p:nvPr/>
        </p:nvPicPr>
        <p:blipFill>
          <a:blip r:embed="rId4">
            <a:alphaModFix/>
          </a:blip>
          <a:stretch>
            <a:fillRect/>
          </a:stretch>
        </p:blipFill>
        <p:spPr>
          <a:xfrm>
            <a:off x="4918775" y="1482900"/>
            <a:ext cx="3371850" cy="251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Métodos GET y POST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Mediante el atributo method de la etiqueta form se debe especificar un método de envío; los dos métodos posibles son GET y POST. El resultado final es el mismo, la única diferencia radica en que con el método get se pueden ver los parámetros que envía el formulario en la barra de direcciones del navegador.</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Tarea</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Realizar relación 2 de ejercicios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Sentencias de control: if</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550113" y="1864663"/>
            <a:ext cx="3057525" cy="2200275"/>
          </a:xfrm>
          <a:prstGeom prst="rect">
            <a:avLst/>
          </a:prstGeom>
          <a:noFill/>
          <a:ln>
            <a:noFill/>
          </a:ln>
        </p:spPr>
      </p:pic>
      <p:pic>
        <p:nvPicPr>
          <p:cNvPr id="90" name="Google Shape;90;p18"/>
          <p:cNvPicPr preferRelativeResize="0"/>
          <p:nvPr/>
        </p:nvPicPr>
        <p:blipFill>
          <a:blip r:embed="rId4">
            <a:alphaModFix/>
          </a:blip>
          <a:stretch>
            <a:fillRect/>
          </a:stretch>
        </p:blipFill>
        <p:spPr>
          <a:xfrm>
            <a:off x="4571988" y="1934113"/>
            <a:ext cx="2714625" cy="7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Sentencia de control: switch</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175913" y="1152463"/>
            <a:ext cx="3895725" cy="3819525"/>
          </a:xfrm>
          <a:prstGeom prst="rect">
            <a:avLst/>
          </a:prstGeom>
          <a:noFill/>
          <a:ln>
            <a:noFill/>
          </a:ln>
        </p:spPr>
      </p:pic>
      <p:pic>
        <p:nvPicPr>
          <p:cNvPr id="98" name="Google Shape;98;p19"/>
          <p:cNvPicPr preferRelativeResize="0"/>
          <p:nvPr/>
        </p:nvPicPr>
        <p:blipFill>
          <a:blip r:embed="rId4">
            <a:alphaModFix/>
          </a:blip>
          <a:stretch>
            <a:fillRect/>
          </a:stretch>
        </p:blipFill>
        <p:spPr>
          <a:xfrm>
            <a:off x="4321650" y="1215288"/>
            <a:ext cx="4624300" cy="32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Tarea</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Relación de ejercicios de sentencias de control</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Bucles. for</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61111"/>
              <a:buFont typeface="Arial"/>
              <a:buNone/>
            </a:pPr>
            <a:r>
              <a:rPr lang="es"/>
              <a:t>Se suele utilizar cuando se conoce previamente el número exacto de iteraciones que se van a realizar. </a:t>
            </a:r>
            <a:endParaRPr/>
          </a:p>
          <a:p>
            <a:pPr indent="0" lvl="0" marL="0" rtl="0" algn="l">
              <a:spcBef>
                <a:spcPts val="1200"/>
              </a:spcBef>
              <a:spcAft>
                <a:spcPts val="0"/>
              </a:spcAft>
              <a:buClr>
                <a:schemeClr val="dk1"/>
              </a:buClr>
              <a:buSzPct val="61111"/>
              <a:buFont typeface="Arial"/>
              <a:buNone/>
            </a:pPr>
            <a:r>
              <a:rPr lang="es"/>
              <a:t>for (expresion1 ; expresion2 ; expresion3) {</a:t>
            </a:r>
            <a:endParaRPr/>
          </a:p>
          <a:p>
            <a:pPr indent="0" lvl="0" marL="0" rtl="0" algn="l">
              <a:spcBef>
                <a:spcPts val="1200"/>
              </a:spcBef>
              <a:spcAft>
                <a:spcPts val="0"/>
              </a:spcAft>
              <a:buClr>
                <a:schemeClr val="dk1"/>
              </a:buClr>
              <a:buSzPct val="61111"/>
              <a:buFont typeface="Arial"/>
              <a:buNone/>
            </a:pPr>
            <a:r>
              <a:rPr lang="es"/>
              <a:t>sentencias</a:t>
            </a:r>
            <a:endParaRPr/>
          </a:p>
          <a:p>
            <a:pPr indent="0" lvl="0" marL="0" rtl="0" algn="l">
              <a:spcBef>
                <a:spcPts val="1200"/>
              </a:spcBef>
              <a:spcAft>
                <a:spcPts val="0"/>
              </a:spcAft>
              <a:buClr>
                <a:schemeClr val="dk1"/>
              </a:buClr>
              <a:buSzPct val="61111"/>
              <a:buFont typeface="Arial"/>
              <a:buNone/>
            </a:pPr>
            <a:r>
              <a:rPr lang="es"/>
              <a:t>}</a:t>
            </a:r>
            <a:endParaRPr/>
          </a:p>
          <a:p>
            <a:pPr indent="0" lvl="0" marL="0" rtl="0" algn="l">
              <a:spcBef>
                <a:spcPts val="1200"/>
              </a:spcBef>
              <a:spcAft>
                <a:spcPts val="0"/>
              </a:spcAft>
              <a:buClr>
                <a:schemeClr val="dk1"/>
              </a:buClr>
              <a:buSzPct val="61111"/>
              <a:buFont typeface="Arial"/>
              <a:buNone/>
            </a:pPr>
            <a:r>
              <a:rPr lang="es"/>
              <a:t>Justo al principio se ejecuta expresion1, normalmente se usa para inicializar una variable. El bucle se</a:t>
            </a:r>
            <a:endParaRPr/>
          </a:p>
          <a:p>
            <a:pPr indent="0" lvl="0" marL="0" rtl="0" algn="l">
              <a:spcBef>
                <a:spcPts val="1200"/>
              </a:spcBef>
              <a:spcAft>
                <a:spcPts val="0"/>
              </a:spcAft>
              <a:buClr>
                <a:schemeClr val="dk1"/>
              </a:buClr>
              <a:buSzPct val="61111"/>
              <a:buFont typeface="Arial"/>
              <a:buNone/>
            </a:pPr>
            <a:r>
              <a:rPr lang="es"/>
              <a:t>repite mientras se cumpla expresion2. En cada iteración del bucle se ejecuta expresion3, que suele ser</a:t>
            </a:r>
            <a:endParaRPr/>
          </a:p>
          <a:p>
            <a:pPr indent="0" lvl="0" marL="0" rtl="0" algn="l">
              <a:spcBef>
                <a:spcPts val="1200"/>
              </a:spcBef>
              <a:spcAft>
                <a:spcPts val="0"/>
              </a:spcAft>
              <a:buClr>
                <a:schemeClr val="dk1"/>
              </a:buClr>
              <a:buSzPct val="61111"/>
              <a:buFont typeface="Arial"/>
              <a:buNone/>
            </a:pPr>
            <a:r>
              <a:rPr lang="es"/>
              <a:t>el incremento o decremento de una variable.</a:t>
            </a:r>
            <a:endParaRPr/>
          </a:p>
          <a:p>
            <a:pPr indent="0" lvl="0" marL="0" rtl="0" algn="l">
              <a:spcBef>
                <a:spcPts val="120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4282538" y="3749438"/>
            <a:ext cx="4105275" cy="92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