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70943e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70943e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70943e1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70943e1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70943e1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70943e1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70943e1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70943e1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70943e1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70943e1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7126751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7126751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70943e1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70943e1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Unidad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Sesiones, cookies, seguridad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Sesiones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Las sesiones se utilizan en PHP para guardar información en la memoria RAM. Esta información no se pierde si el usuario salta de una página a otra.</a:t>
            </a:r>
            <a:endParaRPr/>
          </a:p>
          <a:p>
            <a:pPr indent="0" lvl="0" marL="0" rtl="0" algn="l">
              <a:spcBef>
                <a:spcPts val="1200"/>
              </a:spcBef>
              <a:spcAft>
                <a:spcPts val="0"/>
              </a:spcAft>
              <a:buClr>
                <a:schemeClr val="dk1"/>
              </a:buClr>
              <a:buSzPts val="1100"/>
              <a:buFont typeface="Arial"/>
              <a:buNone/>
            </a:pPr>
            <a:r>
              <a:rPr lang="es"/>
              <a:t>Un uso típico de una sesión es el carrito de la compra de una tienda on-line. Podemos visitar todas las páginas que queramos de la tienda e ir añadiendo o quitando productos del carrito gracias a que esta información se graba en una sesión.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Sesiones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a:t>La sesión comienza con la función session_start() y debe colocarse siempre al principio,</a:t>
            </a:r>
            <a:r>
              <a:rPr b="1" lang="es"/>
              <a:t> antes de mostrar cualquier cosa en el documento HTML</a:t>
            </a:r>
            <a:r>
              <a:rPr lang="es"/>
              <a:t>.</a:t>
            </a:r>
            <a:endParaRPr/>
          </a:p>
        </p:txBody>
      </p:sp>
      <p:pic>
        <p:nvPicPr>
          <p:cNvPr id="68" name="Google Shape;68;p15"/>
          <p:cNvPicPr preferRelativeResize="0"/>
          <p:nvPr/>
        </p:nvPicPr>
        <p:blipFill>
          <a:blip r:embed="rId3">
            <a:alphaModFix/>
          </a:blip>
          <a:stretch>
            <a:fillRect/>
          </a:stretch>
        </p:blipFill>
        <p:spPr>
          <a:xfrm>
            <a:off x="2324100" y="2114550"/>
            <a:ext cx="44958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Hacer un contador de visitas que cada vez que se cargue la página se aumente el contador.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Amplía el ejercicio anterior y añade un botón para inicializar a cero el contador.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Cookies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Una cookie (galleta en inglés) es un fichero que se graba en el ordenador del propio usuario, no en el servidor.</a:t>
            </a:r>
            <a:endParaRPr/>
          </a:p>
          <a:p>
            <a:pPr indent="0" lvl="0" marL="0" rtl="0" algn="l">
              <a:spcBef>
                <a:spcPts val="1200"/>
              </a:spcBef>
              <a:spcAft>
                <a:spcPts val="0"/>
              </a:spcAft>
              <a:buClr>
                <a:schemeClr val="dk1"/>
              </a:buClr>
              <a:buSzPts val="1100"/>
              <a:buFont typeface="Arial"/>
              <a:buNone/>
            </a:pPr>
            <a:r>
              <a:rPr lang="es"/>
              <a:t>Permite guardar información de tal forma que no es necesario enviarla mediante formularios al pasar de una página a otra. Una cookie es algo parecido a una sesión aunque, a diferencia de esta última, la cookie se graba en el disco duro del ordenador.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Cookies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cookies se crean con la función setcookie() que </a:t>
            </a:r>
            <a:r>
              <a:rPr b="1" lang="es"/>
              <a:t>debe estar situada al comienzo de la página, antes que cualquier etiqueta HTML</a:t>
            </a:r>
            <a:r>
              <a:rPr lang="es"/>
              <a: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052638" y="1976438"/>
            <a:ext cx="5038725"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Hacer relación de ejercicios de sesiones y cookies.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Seguridad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lnSpc>
                <a:spcPct val="160000"/>
              </a:lnSpc>
              <a:spcBef>
                <a:spcPts val="0"/>
              </a:spcBef>
              <a:spcAft>
                <a:spcPts val="0"/>
              </a:spcAft>
              <a:buClr>
                <a:schemeClr val="dk1"/>
              </a:buClr>
              <a:buSzPct val="91666"/>
              <a:buFont typeface="Arial"/>
              <a:buNone/>
            </a:pPr>
            <a:r>
              <a:rPr lang="es" sz="1200">
                <a:solidFill>
                  <a:srgbClr val="4F4F4F"/>
                </a:solidFill>
                <a:highlight>
                  <a:srgbClr val="FFFFFF"/>
                </a:highlight>
                <a:latin typeface="Roboto"/>
                <a:ea typeface="Roboto"/>
                <a:cs typeface="Roboto"/>
                <a:sym typeface="Roboto"/>
              </a:rPr>
              <a:t>Algunos consejos sobre la seguridad de sesiones en php y creo que son importantes:</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120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session.cookie_lifetime </a:t>
            </a:r>
            <a:r>
              <a:rPr lang="es" sz="1200">
                <a:solidFill>
                  <a:srgbClr val="4F4F4F"/>
                </a:solidFill>
                <a:highlight>
                  <a:srgbClr val="FFFFFF"/>
                </a:highlight>
                <a:latin typeface="Roboto"/>
                <a:ea typeface="Roboto"/>
                <a:cs typeface="Roboto"/>
                <a:sym typeface="Roboto"/>
              </a:rPr>
              <a:t>Es mejor poner el valor a 0 y le indica a los navegadores que no almacene permanentemente cookies. Por tanto, cuando un navegador finaliza, la cookie de ID de sesión se elimina inmediatamente. Si el desarrollador establece un valor distinto de 0, podría permitir que otros usuarios usen ese ID de sesión.</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session.use_cookies y session.use_only_cookies</a:t>
            </a:r>
            <a:r>
              <a:rPr lang="es" sz="1200">
                <a:solidFill>
                  <a:srgbClr val="4F4F4F"/>
                </a:solidFill>
                <a:highlight>
                  <a:srgbClr val="FFFFFF"/>
                </a:highlight>
                <a:latin typeface="Roboto"/>
                <a:ea typeface="Roboto"/>
                <a:cs typeface="Roboto"/>
                <a:sym typeface="Roboto"/>
              </a:rPr>
              <a:t> poner ambos a ON. Aunque las cookies de HTTP tienen algunos problemas, es la mejor manera de manejar las sesiones.</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session.use_strict_mode</a:t>
            </a:r>
            <a:r>
              <a:rPr lang="es" sz="1200">
                <a:solidFill>
                  <a:srgbClr val="4F4F4F"/>
                </a:solidFill>
                <a:highlight>
                  <a:srgbClr val="FFFFFF"/>
                </a:highlight>
                <a:latin typeface="Roboto"/>
                <a:ea typeface="Roboto"/>
                <a:cs typeface="Roboto"/>
                <a:sym typeface="Roboto"/>
              </a:rPr>
              <a:t>, ponerlo a ON. Previene que el módulo de sesiones utilice ID de sesiones no inicializados. En otras palabras, el módulo de sesiones solamente acepta ID de sesiones válidos generados por él mismo. Rechaza ID de sesions proporcionados por los usuarios. Se podría realizar una inyección de ID de sesiones a través de inyecciones de cookies mediante JavaScript de forma permanente o temporal.</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session.cookie_httponly</a:t>
            </a:r>
            <a:r>
              <a:rPr lang="es" sz="1200">
                <a:solidFill>
                  <a:srgbClr val="4F4F4F"/>
                </a:solidFill>
                <a:highlight>
                  <a:srgbClr val="FFFFFF"/>
                </a:highlight>
                <a:latin typeface="Roboto"/>
                <a:ea typeface="Roboto"/>
                <a:cs typeface="Roboto"/>
                <a:sym typeface="Roboto"/>
              </a:rPr>
              <a:t>, ponerlo a ON. Deniega el acceso a cookies de sesión a JavaScript. Este ajuste previene del robo de cookies por inyecciones de JavaScript. Es posible utilizar ID de sesiones como claves de protección CSRF, aunque no se recomienda.</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session.cookie_secure</a:t>
            </a:r>
            <a:r>
              <a:rPr lang="es" sz="1200">
                <a:solidFill>
                  <a:srgbClr val="4F4F4F"/>
                </a:solidFill>
                <a:highlight>
                  <a:srgbClr val="FFFFFF"/>
                </a:highlight>
                <a:latin typeface="Roboto"/>
                <a:ea typeface="Roboto"/>
                <a:cs typeface="Roboto"/>
                <a:sym typeface="Roboto"/>
              </a:rPr>
              <a:t>, ponerlo a ON. Permite el acceso a cookies de ID de sesión solamente al protocolo HTTPS. Si un sitio web es un sitio solamente HTTPS, se debe habilitar este ajuste.</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session.gc_maxlifetime</a:t>
            </a:r>
            <a:r>
              <a:rPr lang="es" sz="1200">
                <a:solidFill>
                  <a:srgbClr val="4F4F4F"/>
                </a:solidFill>
                <a:highlight>
                  <a:srgbClr val="FFFFFF"/>
                </a:highlight>
                <a:latin typeface="Roboto"/>
                <a:ea typeface="Roboto"/>
                <a:cs typeface="Roboto"/>
                <a:sym typeface="Roboto"/>
              </a:rPr>
              <a:t>, tiene que tener el valor más pequeño posible. La recolección de basura (GC) se realiza por probabilidades. Este ajuste no garantiza la eliminación de sesiones antiguas. Algunos modulos de gestores de almacenamiento de sesiones no emplean este ajuste. Consulte la documentación de gestores almacenamiento de sesiones para más detalles. Aunque los desarrolladores no pueden depender de este ajuste, se recomienda establecerlo al valor más pequeño posible.</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session.use_trans_sid</a:t>
            </a:r>
            <a:r>
              <a:rPr lang="es" sz="1200">
                <a:solidFill>
                  <a:srgbClr val="4F4F4F"/>
                </a:solidFill>
                <a:highlight>
                  <a:srgbClr val="FFFFFF"/>
                </a:highlight>
                <a:latin typeface="Roboto"/>
                <a:ea typeface="Roboto"/>
                <a:cs typeface="Roboto"/>
                <a:sym typeface="Roboto"/>
              </a:rPr>
              <a:t>, ponerlo a OFF. La deshabilitación de la administración de ID de sesiones transparentes mejoraría la seguridad general de ID de sesiones eliminando la posibilidad de inyecciones y filtracioines de ID de sesiones.</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session.referer_check</a:t>
            </a:r>
            <a:r>
              <a:rPr lang="es" sz="1200">
                <a:solidFill>
                  <a:srgbClr val="4F4F4F"/>
                </a:solidFill>
                <a:highlight>
                  <a:srgbClr val="FFFFFF"/>
                </a:highlight>
                <a:latin typeface="Roboto"/>
                <a:ea typeface="Roboto"/>
                <a:cs typeface="Roboto"/>
                <a:sym typeface="Roboto"/>
              </a:rPr>
              <a:t> Poner la url de la página. Cuando session.use_trans_sid está habilitado, se recomienda el empleo de este ajuste si es posible. Reduce el riesgo de inyecciones de ID de sesión.</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session.cache_limiter</a:t>
            </a:r>
            <a:r>
              <a:rPr lang="es" sz="1200">
                <a:solidFill>
                  <a:srgbClr val="4F4F4F"/>
                </a:solidFill>
                <a:highlight>
                  <a:srgbClr val="FFFFFF"/>
                </a:highlight>
                <a:latin typeface="Roboto"/>
                <a:ea typeface="Roboto"/>
                <a:cs typeface="Roboto"/>
                <a:sym typeface="Roboto"/>
              </a:rPr>
              <a:t> ponerlo a "nocache". Garantiza que los contenidos HTTP no se almacenan en caché para sesiones autenticadas. Permite el almacenamiento en caché solamente cuando el contenido no es privado.</a:t>
            </a:r>
            <a:endParaRPr sz="1200">
              <a:solidFill>
                <a:srgbClr val="4F4F4F"/>
              </a:solidFill>
              <a:highlight>
                <a:srgbClr val="FFFFFF"/>
              </a:highlight>
              <a:latin typeface="Roboto"/>
              <a:ea typeface="Roboto"/>
              <a:cs typeface="Roboto"/>
              <a:sym typeface="Roboto"/>
            </a:endParaRPr>
          </a:p>
          <a:p>
            <a:pPr indent="-270510" lvl="0" marL="457200" rtl="0" algn="l">
              <a:lnSpc>
                <a:spcPct val="160000"/>
              </a:lnSpc>
              <a:spcBef>
                <a:spcPts val="0"/>
              </a:spcBef>
              <a:spcAft>
                <a:spcPts val="0"/>
              </a:spcAft>
              <a:buClr>
                <a:srgbClr val="4F4F4F"/>
              </a:buClr>
              <a:buSzPct val="100000"/>
              <a:buFont typeface="Roboto"/>
              <a:buChar char="●"/>
            </a:pPr>
            <a:r>
              <a:rPr b="1" lang="es" sz="1200">
                <a:solidFill>
                  <a:srgbClr val="4F4F4F"/>
                </a:solidFill>
                <a:highlight>
                  <a:srgbClr val="FFFFFF"/>
                </a:highlight>
                <a:latin typeface="Roboto"/>
                <a:ea typeface="Roboto"/>
                <a:cs typeface="Roboto"/>
                <a:sym typeface="Roboto"/>
              </a:rPr>
              <a:t>session.hash_function </a:t>
            </a:r>
            <a:r>
              <a:rPr lang="es" sz="1200">
                <a:solidFill>
                  <a:srgbClr val="4F4F4F"/>
                </a:solidFill>
                <a:highlight>
                  <a:srgbClr val="FFFFFF"/>
                </a:highlight>
                <a:latin typeface="Roboto"/>
                <a:ea typeface="Roboto"/>
                <a:cs typeface="Roboto"/>
                <a:sym typeface="Roboto"/>
              </a:rPr>
              <a:t>Ponerlo a "sha256". Las funciones de hash más fuertes generarán ID de sesiones más fuertes. Aunque son improbables las colisiones hash incluso con MD5, se deberían utilizar funciones de hash SHA-2 o posterior. Es aconsejable usar hash más fuertes, como sha384 y sha512.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