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59" r:id="rId7"/>
    <p:sldId id="263" r:id="rId8"/>
    <p:sldId id="264" r:id="rId9"/>
    <p:sldId id="265" r:id="rId10"/>
    <p:sldId id="266" r:id="rId11"/>
    <p:sldId id="267" r:id="rId12"/>
    <p:sldId id="268" r:id="rId13"/>
    <p:sldId id="269" r:id="rId14"/>
    <p:sldId id="270" r:id="rId15"/>
    <p:sldId id="271" r:id="rId16"/>
    <p:sldId id="305" r:id="rId17"/>
    <p:sldId id="307" r:id="rId18"/>
    <p:sldId id="276" r:id="rId19"/>
    <p:sldId id="308" r:id="rId20"/>
    <p:sldId id="277" r:id="rId21"/>
    <p:sldId id="278" r:id="rId22"/>
    <p:sldId id="280" r:id="rId23"/>
    <p:sldId id="281" r:id="rId24"/>
    <p:sldId id="282" r:id="rId25"/>
    <p:sldId id="273" r:id="rId26"/>
    <p:sldId id="279"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12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4C8D06C-DAA3-4BEA-BC7A-2A1BE620AC9B}" type="datetimeFigureOut">
              <a:rPr lang="es-ES" smtClean="0"/>
              <a:t>05/11/2018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9507141-4230-427A-9D9D-F08338E3F94F}" type="slidenum">
              <a:rPr lang="es-ES" smtClean="0"/>
              <a:t>‹Nº›</a:t>
            </a:fld>
            <a:endParaRPr lang="es-ES"/>
          </a:p>
        </p:txBody>
      </p:sp>
    </p:spTree>
    <p:extLst>
      <p:ext uri="{BB962C8B-B14F-4D97-AF65-F5344CB8AC3E}">
        <p14:creationId xmlns:p14="http://schemas.microsoft.com/office/powerpoint/2010/main" val="349354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4C8D06C-DAA3-4BEA-BC7A-2A1BE620AC9B}" type="datetimeFigureOut">
              <a:rPr lang="es-ES" smtClean="0"/>
              <a:t>05/11/2018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9507141-4230-427A-9D9D-F08338E3F94F}" type="slidenum">
              <a:rPr lang="es-ES" smtClean="0"/>
              <a:t>‹Nº›</a:t>
            </a:fld>
            <a:endParaRPr lang="es-ES"/>
          </a:p>
        </p:txBody>
      </p:sp>
    </p:spTree>
    <p:extLst>
      <p:ext uri="{BB962C8B-B14F-4D97-AF65-F5344CB8AC3E}">
        <p14:creationId xmlns:p14="http://schemas.microsoft.com/office/powerpoint/2010/main" val="281893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4C8D06C-DAA3-4BEA-BC7A-2A1BE620AC9B}" type="datetimeFigureOut">
              <a:rPr lang="es-ES" smtClean="0"/>
              <a:t>05/11/2018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9507141-4230-427A-9D9D-F08338E3F94F}" type="slidenum">
              <a:rPr lang="es-ES" smtClean="0"/>
              <a:t>‹Nº›</a:t>
            </a:fld>
            <a:endParaRPr lang="es-ES"/>
          </a:p>
        </p:txBody>
      </p:sp>
    </p:spTree>
    <p:extLst>
      <p:ext uri="{BB962C8B-B14F-4D97-AF65-F5344CB8AC3E}">
        <p14:creationId xmlns:p14="http://schemas.microsoft.com/office/powerpoint/2010/main" val="198029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4C8D06C-DAA3-4BEA-BC7A-2A1BE620AC9B}" type="datetimeFigureOut">
              <a:rPr lang="es-ES" smtClean="0"/>
              <a:t>05/11/2018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9507141-4230-427A-9D9D-F08338E3F94F}" type="slidenum">
              <a:rPr lang="es-ES" smtClean="0"/>
              <a:t>‹Nº›</a:t>
            </a:fld>
            <a:endParaRPr lang="es-ES"/>
          </a:p>
        </p:txBody>
      </p:sp>
    </p:spTree>
    <p:extLst>
      <p:ext uri="{BB962C8B-B14F-4D97-AF65-F5344CB8AC3E}">
        <p14:creationId xmlns:p14="http://schemas.microsoft.com/office/powerpoint/2010/main" val="19913562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4C8D06C-DAA3-4BEA-BC7A-2A1BE620AC9B}" type="datetimeFigureOut">
              <a:rPr lang="es-ES" smtClean="0"/>
              <a:t>05/11/2018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9507141-4230-427A-9D9D-F08338E3F94F}" type="slidenum">
              <a:rPr lang="es-ES" smtClean="0"/>
              <a:t>‹Nº›</a:t>
            </a:fld>
            <a:endParaRPr lang="es-ES"/>
          </a:p>
        </p:txBody>
      </p:sp>
    </p:spTree>
    <p:extLst>
      <p:ext uri="{BB962C8B-B14F-4D97-AF65-F5344CB8AC3E}">
        <p14:creationId xmlns:p14="http://schemas.microsoft.com/office/powerpoint/2010/main" val="135102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4C8D06C-DAA3-4BEA-BC7A-2A1BE620AC9B}" type="datetimeFigureOut">
              <a:rPr lang="es-ES" smtClean="0"/>
              <a:t>05/11/2018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9507141-4230-427A-9D9D-F08338E3F94F}" type="slidenum">
              <a:rPr lang="es-ES" smtClean="0"/>
              <a:t>‹Nº›</a:t>
            </a:fld>
            <a:endParaRPr lang="es-ES"/>
          </a:p>
        </p:txBody>
      </p:sp>
    </p:spTree>
    <p:extLst>
      <p:ext uri="{BB962C8B-B14F-4D97-AF65-F5344CB8AC3E}">
        <p14:creationId xmlns:p14="http://schemas.microsoft.com/office/powerpoint/2010/main" val="323848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4C8D06C-DAA3-4BEA-BC7A-2A1BE620AC9B}" type="datetimeFigureOut">
              <a:rPr lang="es-ES" smtClean="0"/>
              <a:t>05/11/2018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9507141-4230-427A-9D9D-F08338E3F94F}" type="slidenum">
              <a:rPr lang="es-ES" smtClean="0"/>
              <a:t>‹Nº›</a:t>
            </a:fld>
            <a:endParaRPr lang="es-ES"/>
          </a:p>
        </p:txBody>
      </p:sp>
    </p:spTree>
    <p:extLst>
      <p:ext uri="{BB962C8B-B14F-4D97-AF65-F5344CB8AC3E}">
        <p14:creationId xmlns:p14="http://schemas.microsoft.com/office/powerpoint/2010/main" val="267702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4C8D06C-DAA3-4BEA-BC7A-2A1BE620AC9B}" type="datetimeFigureOut">
              <a:rPr lang="es-ES" smtClean="0"/>
              <a:t>05/11/2018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9507141-4230-427A-9D9D-F08338E3F94F}" type="slidenum">
              <a:rPr lang="es-ES" smtClean="0"/>
              <a:t>‹Nº›</a:t>
            </a:fld>
            <a:endParaRPr lang="es-ES"/>
          </a:p>
        </p:txBody>
      </p:sp>
    </p:spTree>
    <p:extLst>
      <p:ext uri="{BB962C8B-B14F-4D97-AF65-F5344CB8AC3E}">
        <p14:creationId xmlns:p14="http://schemas.microsoft.com/office/powerpoint/2010/main" val="358258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4C8D06C-DAA3-4BEA-BC7A-2A1BE620AC9B}" type="datetimeFigureOut">
              <a:rPr lang="es-ES" smtClean="0"/>
              <a:t>05/11/2018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9507141-4230-427A-9D9D-F08338E3F94F}" type="slidenum">
              <a:rPr lang="es-ES" smtClean="0"/>
              <a:t>‹Nº›</a:t>
            </a:fld>
            <a:endParaRPr lang="es-ES"/>
          </a:p>
        </p:txBody>
      </p:sp>
    </p:spTree>
    <p:extLst>
      <p:ext uri="{BB962C8B-B14F-4D97-AF65-F5344CB8AC3E}">
        <p14:creationId xmlns:p14="http://schemas.microsoft.com/office/powerpoint/2010/main" val="235951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4C8D06C-DAA3-4BEA-BC7A-2A1BE620AC9B}" type="datetimeFigureOut">
              <a:rPr lang="es-ES" smtClean="0"/>
              <a:t>05/11/2018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9507141-4230-427A-9D9D-F08338E3F94F}" type="slidenum">
              <a:rPr lang="es-ES" smtClean="0"/>
              <a:t>‹Nº›</a:t>
            </a:fld>
            <a:endParaRPr lang="es-ES"/>
          </a:p>
        </p:txBody>
      </p:sp>
    </p:spTree>
    <p:extLst>
      <p:ext uri="{BB962C8B-B14F-4D97-AF65-F5344CB8AC3E}">
        <p14:creationId xmlns:p14="http://schemas.microsoft.com/office/powerpoint/2010/main" val="278048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4C8D06C-DAA3-4BEA-BC7A-2A1BE620AC9B}" type="datetimeFigureOut">
              <a:rPr lang="es-ES" smtClean="0"/>
              <a:t>05/11/2018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9507141-4230-427A-9D9D-F08338E3F94F}" type="slidenum">
              <a:rPr lang="es-ES" smtClean="0"/>
              <a:t>‹Nº›</a:t>
            </a:fld>
            <a:endParaRPr lang="es-ES"/>
          </a:p>
        </p:txBody>
      </p:sp>
    </p:spTree>
    <p:extLst>
      <p:ext uri="{BB962C8B-B14F-4D97-AF65-F5344CB8AC3E}">
        <p14:creationId xmlns:p14="http://schemas.microsoft.com/office/powerpoint/2010/main" val="149097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8D06C-DAA3-4BEA-BC7A-2A1BE620AC9B}" type="datetimeFigureOut">
              <a:rPr lang="es-ES" smtClean="0"/>
              <a:t>05/11/2018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07141-4230-427A-9D9D-F08338E3F94F}" type="slidenum">
              <a:rPr lang="es-ES" smtClean="0"/>
              <a:t>‹Nº›</a:t>
            </a:fld>
            <a:endParaRPr lang="es-ES"/>
          </a:p>
        </p:txBody>
      </p:sp>
    </p:spTree>
    <p:extLst>
      <p:ext uri="{BB962C8B-B14F-4D97-AF65-F5344CB8AC3E}">
        <p14:creationId xmlns:p14="http://schemas.microsoft.com/office/powerpoint/2010/main" val="2010416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google.es/imgres?imgurl=http://www.mat.ucm.es/catedramdeguzman/modelizaciones/proyectos/proyecto10/intrhistfp_archivos/image002.gif&amp;imgrefurl=http://www.mat.ucm.es/catedramdeguzman/modelizaciones/proyectos/proyecto10/intrhistfp.htm&amp;h=331&amp;w=420&amp;tbnid=FnnP_UvLtVYmGM:&amp;docid=ufV74s-UINksWM&amp;ei=9Sz6VovHG8X-aZXluKgE&amp;tbm=isch&amp;ved=0ahUKEwjLlZGEruXLAhVFfxoKHZUyDkUQMwg_KBgwG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google.es/url?sa=i&amp;rct=j&amp;q=&amp;esrc=s&amp;source=images&amp;cd=&amp;cad=rja&amp;uact=8&amp;ved=0ahUKEwjyr4LCruXLAhXD0xoKHWlgBjcQjRwIBw&amp;url=http://www.expansion.com/blogs/conthe/2011/08/17/circuito-gallardoniano.html&amp;psig=AFQjCNE51RXC3_SYmzY0k9mJwQrxcBTWQg&amp;ust=145932248592709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google.es/url?sa=i&amp;rct=j&amp;q=&amp;esrc=s&amp;source=images&amp;cd=&amp;cad=rja&amp;uact=8&amp;ved=0ahUKEwj137Wfr-XLAhVG2xoKHdRUB_MQjRwIBw&amp;url=http://enciclopedia.us.es/index.php/Problema_de_los_puentes_de_K%C3%B6nigsberg&amp;psig=AFQjCNG1Ii--lhT_-O7w92lo-QPT5_zdrQ&amp;ust=145932277433123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Teoría de Grafos</a:t>
            </a:r>
            <a:endParaRPr lang="es-ES"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457200" y="1124744"/>
                <a:ext cx="8147248" cy="5001419"/>
              </a:xfrm>
            </p:spPr>
            <p:txBody>
              <a:bodyPr>
                <a:normAutofit fontScale="77500" lnSpcReduction="20000"/>
              </a:bodyPr>
              <a:lstStyle/>
              <a:p>
                <a:pPr marL="0" indent="0" algn="just">
                  <a:buNone/>
                </a:pPr>
                <a:endParaRPr lang="es-ES" dirty="0"/>
              </a:p>
              <a:p>
                <a:pPr marL="0" indent="0" algn="just">
                  <a:buNone/>
                </a:pPr>
                <a:r>
                  <a:rPr lang="es-ES" u="sng" dirty="0"/>
                  <a:t>Definición. </a:t>
                </a:r>
                <a:r>
                  <a:rPr lang="es-ES" dirty="0"/>
                  <a:t>Un grafo es un par (G,A) donde G es un conjunto de nodos o vértices y A ⊆ </a:t>
                </a:r>
                <a:r>
                  <a:rPr lang="es-ES" dirty="0" err="1"/>
                  <a:t>GxG</a:t>
                </a:r>
                <a:r>
                  <a:rPr lang="es-ES" dirty="0"/>
                  <a:t>. El producto cartesiano no es conmutativo, así que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1</m:t>
                        </m:r>
                      </m:sub>
                    </m:sSub>
                    <m:r>
                      <a:rPr lang="es-ES" i="1">
                        <a:latin typeface="Cambria Math"/>
                      </a:rPr>
                      <m:t>, </m:t>
                    </m:r>
                    <m:sSub>
                      <m:sSubPr>
                        <m:ctrlPr>
                          <a:rPr lang="es-ES" i="1">
                            <a:latin typeface="Cambria Math" panose="02040503050406030204" pitchFamily="18" charset="0"/>
                          </a:rPr>
                        </m:ctrlPr>
                      </m:sSubPr>
                      <m:e>
                        <m:r>
                          <a:rPr lang="es-ES" i="1">
                            <a:latin typeface="Cambria Math"/>
                          </a:rPr>
                          <m:t>𝑥</m:t>
                        </m:r>
                      </m:e>
                      <m:sub>
                        <m:r>
                          <a:rPr lang="es-ES" i="1">
                            <a:latin typeface="Cambria Math"/>
                          </a:rPr>
                          <m:t>2</m:t>
                        </m:r>
                      </m:sub>
                    </m:sSub>
                    <m:r>
                      <a:rPr lang="es-ES" i="1">
                        <a:latin typeface="Cambria Math"/>
                      </a:rPr>
                      <m:t>) </m:t>
                    </m:r>
                  </m:oMath>
                </a14:m>
                <a:r>
                  <a:rPr lang="es-ES" dirty="0"/>
                  <a:t> ∊ A ⇏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2</m:t>
                        </m:r>
                      </m:sub>
                    </m:sSub>
                    <m:r>
                      <a:rPr lang="es-ES" i="1">
                        <a:latin typeface="Cambria Math"/>
                      </a:rPr>
                      <m:t>, </m:t>
                    </m:r>
                    <m:sSub>
                      <m:sSubPr>
                        <m:ctrlPr>
                          <a:rPr lang="es-ES" i="1">
                            <a:latin typeface="Cambria Math" panose="02040503050406030204" pitchFamily="18" charset="0"/>
                          </a:rPr>
                        </m:ctrlPr>
                      </m:sSubPr>
                      <m:e>
                        <m:r>
                          <a:rPr lang="es-ES" i="1">
                            <a:latin typeface="Cambria Math"/>
                          </a:rPr>
                          <m:t>𝑥</m:t>
                        </m:r>
                      </m:e>
                      <m:sub>
                        <m:r>
                          <a:rPr lang="es-ES" i="1">
                            <a:latin typeface="Cambria Math"/>
                          </a:rPr>
                          <m:t>1</m:t>
                        </m:r>
                      </m:sub>
                    </m:sSub>
                    <m:r>
                      <a:rPr lang="es-ES" i="1">
                        <a:latin typeface="Cambria Math"/>
                      </a:rPr>
                      <m:t>) </m:t>
                    </m:r>
                  </m:oMath>
                </a14:m>
                <a:r>
                  <a:rPr lang="es-ES" dirty="0"/>
                  <a:t> ∊ A, que es lo que ocurre en los </a:t>
                </a:r>
                <a:r>
                  <a:rPr lang="es-ES" b="1" dirty="0"/>
                  <a:t>Grafos orientados o dirigidos, </a:t>
                </a:r>
                <a:r>
                  <a:rPr lang="es-ES" dirty="0"/>
                  <a:t>cuyos elementos se llaman</a:t>
                </a:r>
                <a:r>
                  <a:rPr lang="es-ES" b="1" dirty="0"/>
                  <a:t> aristas</a:t>
                </a:r>
                <a:r>
                  <a:rPr lang="es-ES" dirty="0"/>
                  <a:t>. </a:t>
                </a:r>
                <a:endParaRPr lang="es-ES" dirty="0" smtClean="0"/>
              </a:p>
              <a:p>
                <a:pPr marL="0" indent="0" algn="just">
                  <a:buNone/>
                </a:pPr>
                <a:endParaRPr lang="es-ES" dirty="0" smtClean="0"/>
              </a:p>
              <a:p>
                <a:pPr marL="0" indent="0" algn="just">
                  <a:buNone/>
                </a:pPr>
                <a:r>
                  <a:rPr lang="es-ES" dirty="0" smtClean="0"/>
                  <a:t>En </a:t>
                </a:r>
                <a:r>
                  <a:rPr lang="es-ES" dirty="0"/>
                  <a:t>el caso de que </a:t>
                </a:r>
                <a:r>
                  <a:rPr lang="es-ES" dirty="0" smtClean="0"/>
                  <a:t>(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1</m:t>
                        </m:r>
                      </m:sub>
                    </m:sSub>
                    <m:r>
                      <a:rPr lang="es-ES" i="1">
                        <a:latin typeface="Cambria Math"/>
                      </a:rPr>
                      <m:t>, </m:t>
                    </m:r>
                    <m:sSub>
                      <m:sSubPr>
                        <m:ctrlPr>
                          <a:rPr lang="es-ES" i="1">
                            <a:latin typeface="Cambria Math" panose="02040503050406030204" pitchFamily="18" charset="0"/>
                          </a:rPr>
                        </m:ctrlPr>
                      </m:sSubPr>
                      <m:e>
                        <m:r>
                          <a:rPr lang="es-ES" i="1">
                            <a:latin typeface="Cambria Math"/>
                          </a:rPr>
                          <m:t>𝑥</m:t>
                        </m:r>
                      </m:e>
                      <m:sub>
                        <m:r>
                          <a:rPr lang="es-ES" i="1">
                            <a:latin typeface="Cambria Math"/>
                          </a:rPr>
                          <m:t>2</m:t>
                        </m:r>
                      </m:sub>
                    </m:sSub>
                    <m:r>
                      <a:rPr lang="es-ES" i="1">
                        <a:latin typeface="Cambria Math"/>
                      </a:rPr>
                      <m:t>) </m:t>
                    </m:r>
                  </m:oMath>
                </a14:m>
                <a:r>
                  <a:rPr lang="es-ES" dirty="0"/>
                  <a:t> ∊ A  ⤇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2</m:t>
                        </m:r>
                      </m:sub>
                    </m:sSub>
                    <m:r>
                      <a:rPr lang="es-ES" i="1">
                        <a:latin typeface="Cambria Math"/>
                      </a:rPr>
                      <m:t>, </m:t>
                    </m:r>
                    <m:sSub>
                      <m:sSubPr>
                        <m:ctrlPr>
                          <a:rPr lang="es-ES" i="1">
                            <a:latin typeface="Cambria Math" panose="02040503050406030204" pitchFamily="18" charset="0"/>
                          </a:rPr>
                        </m:ctrlPr>
                      </m:sSubPr>
                      <m:e>
                        <m:r>
                          <a:rPr lang="es-ES" i="1">
                            <a:latin typeface="Cambria Math"/>
                          </a:rPr>
                          <m:t>𝑥</m:t>
                        </m:r>
                      </m:e>
                      <m:sub>
                        <m:r>
                          <a:rPr lang="es-ES" i="1">
                            <a:latin typeface="Cambria Math"/>
                          </a:rPr>
                          <m:t>1</m:t>
                        </m:r>
                      </m:sub>
                    </m:sSub>
                    <m:r>
                      <a:rPr lang="es-ES" i="1">
                        <a:latin typeface="Cambria Math"/>
                      </a:rPr>
                      <m:t>) </m:t>
                    </m:r>
                  </m:oMath>
                </a14:m>
                <a:r>
                  <a:rPr lang="es-ES" dirty="0"/>
                  <a:t> ∊ A, hablamos de </a:t>
                </a:r>
                <a:r>
                  <a:rPr lang="es-ES" b="1" dirty="0"/>
                  <a:t>Grafos no orientados o no dirigidos </a:t>
                </a:r>
                <a:r>
                  <a:rPr lang="es-ES" dirty="0"/>
                  <a:t>y a sus elementos </a:t>
                </a:r>
                <a:r>
                  <a:rPr lang="es-ES" b="1" dirty="0"/>
                  <a:t>ejes. </a:t>
                </a:r>
                <a:r>
                  <a:rPr lang="es-ES" dirty="0"/>
                  <a:t>El grado de un nodo no dirigido es el número de arcos incidentes en él. En los dirigidos hablaremos de un grado interior referido a las aristas que entran en ese nodo y un grado exterior referido a las aristas que salen.</a:t>
                </a:r>
              </a:p>
              <a:p>
                <a:endParaRPr lang="es-ES"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457200" y="1124744"/>
                <a:ext cx="8147248" cy="5001419"/>
              </a:xfrm>
              <a:blipFill>
                <a:blip r:embed="rId2"/>
                <a:stretch>
                  <a:fillRect l="-1198" r="-1198"/>
                </a:stretch>
              </a:blipFill>
            </p:spPr>
            <p:txBody>
              <a:bodyPr/>
              <a:lstStyle/>
              <a:p>
                <a:r>
                  <a:rPr lang="es-ES">
                    <a:noFill/>
                  </a:rPr>
                  <a:t> </a:t>
                </a:r>
              </a:p>
            </p:txBody>
          </p:sp>
        </mc:Fallback>
      </mc:AlternateContent>
    </p:spTree>
    <p:extLst>
      <p:ext uri="{BB962C8B-B14F-4D97-AF65-F5344CB8AC3E}">
        <p14:creationId xmlns:p14="http://schemas.microsoft.com/office/powerpoint/2010/main" val="371226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2060848"/>
            <a:ext cx="5248746" cy="388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019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1800" b="1" u="sng" dirty="0"/>
              <a:t>Camino más corto entre todos los pares de nodos</a:t>
            </a:r>
            <a:r>
              <a:rPr lang="es-ES" sz="1800" dirty="0"/>
              <a:t/>
            </a:r>
            <a:br>
              <a:rPr lang="es-ES" sz="1800" dirty="0"/>
            </a:br>
            <a:r>
              <a:rPr lang="es-ES" sz="1800" b="1" dirty="0"/>
              <a:t> </a:t>
            </a:r>
            <a:r>
              <a:rPr lang="es-ES" sz="1800" dirty="0"/>
              <a:t/>
            </a:r>
            <a:br>
              <a:rPr lang="es-ES" sz="1800" dirty="0"/>
            </a:br>
            <a:r>
              <a:rPr lang="es-ES" sz="1800" b="1" dirty="0"/>
              <a:t>Algoritmo de Floyd</a:t>
            </a:r>
            <a:r>
              <a:rPr lang="es-ES" sz="1800" dirty="0"/>
              <a:t/>
            </a:r>
            <a:br>
              <a:rPr lang="es-ES" sz="1800" dirty="0"/>
            </a:br>
            <a:endParaRPr lang="es-ES" sz="1800"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70971" y="2276872"/>
            <a:ext cx="6492452" cy="33843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738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 de Floyd</a:t>
            </a:r>
            <a:endParaRPr lang="es-ES" dirty="0"/>
          </a:p>
        </p:txBody>
      </p:sp>
      <p:sp>
        <p:nvSpPr>
          <p:cNvPr id="3" name="2 Marcador de contenido"/>
          <p:cNvSpPr>
            <a:spLocks noGrp="1"/>
          </p:cNvSpPr>
          <p:nvPr>
            <p:ph idx="1"/>
          </p:nvPr>
        </p:nvSpPr>
        <p:spPr/>
        <p:txBody>
          <a:bodyPr>
            <a:normAutofit lnSpcReduction="10000"/>
          </a:bodyPr>
          <a:lstStyle/>
          <a:p>
            <a:r>
              <a:rPr lang="es-ES" b="1" u="sng" dirty="0"/>
              <a:t>Paso 1</a:t>
            </a:r>
            <a:endParaRPr lang="es-ES" dirty="0"/>
          </a:p>
          <a:p>
            <a:r>
              <a:rPr lang="es-ES" dirty="0"/>
              <a:t>K=1	</a:t>
            </a:r>
          </a:p>
          <a:p>
            <a:r>
              <a:rPr lang="es-ES" b="1" u="sng" dirty="0"/>
              <a:t>Paso 2</a:t>
            </a:r>
            <a:endParaRPr lang="es-ES" dirty="0"/>
          </a:p>
          <a:p>
            <a:r>
              <a:rPr lang="es-ES" dirty="0"/>
              <a:t>(</a:t>
            </a:r>
            <a:r>
              <a:rPr lang="es-ES" dirty="0" err="1"/>
              <a:t>i,j</a:t>
            </a:r>
            <a:r>
              <a:rPr lang="es-ES" dirty="0"/>
              <a:t>)= min{(</a:t>
            </a:r>
            <a:r>
              <a:rPr lang="es-ES" dirty="0" err="1"/>
              <a:t>i,j</a:t>
            </a:r>
            <a:r>
              <a:rPr lang="es-ES" dirty="0"/>
              <a:t>), (</a:t>
            </a:r>
            <a:r>
              <a:rPr lang="es-ES" dirty="0" err="1"/>
              <a:t>i,k</a:t>
            </a:r>
            <a:r>
              <a:rPr lang="es-ES" dirty="0"/>
              <a:t>)+(</a:t>
            </a:r>
            <a:r>
              <a:rPr lang="es-ES" dirty="0" err="1"/>
              <a:t>k,j</a:t>
            </a:r>
            <a:r>
              <a:rPr lang="es-ES" dirty="0"/>
              <a:t>)} (búsqueda de desigualdades triangulares</a:t>
            </a:r>
            <a:r>
              <a:rPr lang="es-ES" dirty="0" smtClean="0"/>
              <a:t>) en D</a:t>
            </a:r>
            <a:endParaRPr lang="es-ES" dirty="0"/>
          </a:p>
          <a:p>
            <a:r>
              <a:rPr lang="es-ES" b="1" u="sng" dirty="0"/>
              <a:t>Paso 3</a:t>
            </a:r>
            <a:endParaRPr lang="es-ES" dirty="0"/>
          </a:p>
          <a:p>
            <a:r>
              <a:rPr lang="es-ES" dirty="0" smtClean="0"/>
              <a:t>P(</a:t>
            </a:r>
            <a:r>
              <a:rPr lang="es-ES" dirty="0" err="1" smtClean="0"/>
              <a:t>i,j</a:t>
            </a:r>
            <a:r>
              <a:rPr lang="es-ES" dirty="0" smtClean="0"/>
              <a:t>)=K</a:t>
            </a:r>
            <a:endParaRPr lang="es-ES" dirty="0"/>
          </a:p>
          <a:p>
            <a:pPr marL="0" indent="0">
              <a:buNone/>
            </a:pPr>
            <a:r>
              <a:rPr lang="es-ES" dirty="0"/>
              <a:t> </a:t>
            </a:r>
          </a:p>
          <a:p>
            <a:endParaRPr lang="es-ES" dirty="0"/>
          </a:p>
        </p:txBody>
      </p:sp>
    </p:spTree>
    <p:extLst>
      <p:ext uri="{BB962C8B-B14F-4D97-AF65-F5344CB8AC3E}">
        <p14:creationId xmlns:p14="http://schemas.microsoft.com/office/powerpoint/2010/main" val="2988002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 de Floyd</a:t>
            </a:r>
            <a:endParaRPr lang="es-ES" dirty="0"/>
          </a:p>
        </p:txBody>
      </p:sp>
      <p:sp>
        <p:nvSpPr>
          <p:cNvPr id="3" name="2 Marcador de contenido"/>
          <p:cNvSpPr>
            <a:spLocks noGrp="1"/>
          </p:cNvSpPr>
          <p:nvPr>
            <p:ph idx="1"/>
          </p:nvPr>
        </p:nvSpPr>
        <p:spPr/>
        <p:txBody>
          <a:bodyPr/>
          <a:lstStyle/>
          <a:p>
            <a:pPr marL="0" indent="0">
              <a:buNone/>
            </a:pPr>
            <a:r>
              <a:rPr lang="es-ES" b="1" u="sng" dirty="0"/>
              <a:t>Paso 4</a:t>
            </a:r>
            <a:endParaRPr lang="es-ES" dirty="0"/>
          </a:p>
          <a:p>
            <a:pPr marL="0" indent="0">
              <a:buNone/>
            </a:pPr>
            <a:r>
              <a:rPr lang="es-ES" dirty="0"/>
              <a:t>K=k+1. Si k = n. Stop. Si k&lt;n k=k+1 e ir a paso 2.</a:t>
            </a:r>
          </a:p>
          <a:p>
            <a:pPr marL="0" indent="0">
              <a:buNone/>
            </a:pPr>
            <a:r>
              <a:rPr lang="es-ES" dirty="0"/>
              <a:t> </a:t>
            </a:r>
          </a:p>
          <a:p>
            <a:pPr marL="0" indent="0">
              <a:buNone/>
            </a:pPr>
            <a:r>
              <a:rPr lang="es-ES" dirty="0"/>
              <a:t>Las matrices D y P nos dan el camino y el coste asociado a recorrerlo.</a:t>
            </a:r>
          </a:p>
          <a:p>
            <a:pPr marL="0" indent="0">
              <a:buNone/>
            </a:pPr>
            <a:r>
              <a:rPr lang="es-ES" dirty="0"/>
              <a:t> </a:t>
            </a:r>
          </a:p>
          <a:p>
            <a:endParaRPr lang="es-ES" dirty="0"/>
          </a:p>
        </p:txBody>
      </p:sp>
    </p:spTree>
    <p:extLst>
      <p:ext uri="{BB962C8B-B14F-4D97-AF65-F5344CB8AC3E}">
        <p14:creationId xmlns:p14="http://schemas.microsoft.com/office/powerpoint/2010/main" val="2523591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a:t>
            </a:r>
            <a:endParaRPr lang="es-ES" dirty="0"/>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678" y="1934099"/>
            <a:ext cx="7830643" cy="3858164"/>
          </a:xfrm>
          <a:prstGeom prst="rect">
            <a:avLst/>
          </a:prstGeom>
          <a:noFill/>
          <a:ln>
            <a:noFill/>
          </a:ln>
        </p:spPr>
      </p:pic>
    </p:spTree>
    <p:extLst>
      <p:ext uri="{BB962C8B-B14F-4D97-AF65-F5344CB8AC3E}">
        <p14:creationId xmlns:p14="http://schemas.microsoft.com/office/powerpoint/2010/main" val="416050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a:t>Complejidad de algoritmos</a:t>
            </a:r>
            <a:r>
              <a:rPr lang="es-ES" dirty="0"/>
              <a:t/>
            </a:r>
            <a:br>
              <a:rPr lang="es-ES" dirty="0"/>
            </a:br>
            <a:endParaRPr lang="es-ES" dirty="0"/>
          </a:p>
        </p:txBody>
      </p:sp>
      <p:sp>
        <p:nvSpPr>
          <p:cNvPr id="3" name="2 Marcador de contenido"/>
          <p:cNvSpPr>
            <a:spLocks noGrp="1"/>
          </p:cNvSpPr>
          <p:nvPr>
            <p:ph idx="1"/>
          </p:nvPr>
        </p:nvSpPr>
        <p:spPr/>
        <p:txBody>
          <a:bodyPr>
            <a:normAutofit fontScale="92500" lnSpcReduction="20000"/>
          </a:bodyPr>
          <a:lstStyle/>
          <a:p>
            <a:r>
              <a:rPr lang="es-ES" dirty="0"/>
              <a:t>Los algoritmos que hemos estudiado permiten resolver los problemas exactos, pero si el grafo es muy complejo el número de operaciones que tenemos que hacer puede ser muy elevado. Por ello es importante cuál es el número de operaciones que tenemos que hacer en el peor de los casos y tener una cota superior.</a:t>
            </a:r>
          </a:p>
          <a:p>
            <a:r>
              <a:rPr lang="es-ES" dirty="0"/>
              <a:t>	Para ello determinamos lo que llamaremos el tamaño del problema, que en el caso de grafos coincide con el número de nodos que notaremos por n.</a:t>
            </a:r>
          </a:p>
          <a:p>
            <a:pPr marL="0" indent="0">
              <a:buNone/>
            </a:pPr>
            <a:endParaRPr lang="es-ES" dirty="0"/>
          </a:p>
        </p:txBody>
      </p:sp>
    </p:spTree>
    <p:extLst>
      <p:ext uri="{BB962C8B-B14F-4D97-AF65-F5344CB8AC3E}">
        <p14:creationId xmlns:p14="http://schemas.microsoft.com/office/powerpoint/2010/main" val="554493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77500" lnSpcReduction="20000"/>
              </a:bodyPr>
              <a:lstStyle/>
              <a:p>
                <a:pPr algn="just">
                  <a:lnSpc>
                    <a:spcPct val="115000"/>
                  </a:lnSpc>
                  <a:spcAft>
                    <a:spcPts val="1000"/>
                  </a:spcAft>
                </a:pPr>
                <a:r>
                  <a:rPr lang="es-ES" dirty="0">
                    <a:ea typeface="Times New Roman"/>
                    <a:cs typeface="Times New Roman"/>
                  </a:rPr>
                  <a:t>En el algoritmo de </a:t>
                </a:r>
                <a:r>
                  <a:rPr lang="es-ES" dirty="0" err="1">
                    <a:ea typeface="Times New Roman"/>
                    <a:cs typeface="Times New Roman"/>
                  </a:rPr>
                  <a:t>Dijkstra</a:t>
                </a:r>
                <a:r>
                  <a:rPr lang="es-ES" dirty="0">
                    <a:ea typeface="Times New Roman"/>
                    <a:cs typeface="Times New Roman"/>
                  </a:rPr>
                  <a:t> el orden es o(</a:t>
                </a:r>
                <a14:m>
                  <m:oMath xmlns:m="http://schemas.openxmlformats.org/officeDocument/2006/math">
                    <m:sSup>
                      <m:sSupPr>
                        <m:ctrlPr>
                          <a:rPr lang="es-ES" i="1">
                            <a:effectLst/>
                            <a:latin typeface="Cambria Math" panose="02040503050406030204" pitchFamily="18" charset="0"/>
                            <a:ea typeface="Times New Roman"/>
                            <a:cs typeface="Times New Roman"/>
                          </a:rPr>
                        </m:ctrlPr>
                      </m:sSupPr>
                      <m:e>
                        <m:r>
                          <a:rPr lang="es-ES" i="1">
                            <a:effectLst/>
                            <a:latin typeface="Cambria Math"/>
                            <a:ea typeface="Times New Roman"/>
                            <a:cs typeface="Times New Roman"/>
                          </a:rPr>
                          <m:t>𝑛</m:t>
                        </m:r>
                      </m:e>
                      <m:sup>
                        <m:r>
                          <a:rPr lang="es-ES" i="1">
                            <a:effectLst/>
                            <a:latin typeface="Cambria Math"/>
                            <a:ea typeface="Times New Roman"/>
                            <a:cs typeface="Times New Roman"/>
                          </a:rPr>
                          <m:t>2</m:t>
                        </m:r>
                      </m:sup>
                    </m:sSup>
                  </m:oMath>
                </a14:m>
                <a:r>
                  <a:rPr lang="es-ES" dirty="0">
                    <a:ea typeface="Times New Roman"/>
                    <a:cs typeface="Times New Roman"/>
                  </a:rPr>
                  <a:t>). Obviamente los cálculos se hacen en la peor de las circunstancias, ya que si la matriz de distancias es simétrica (grafo no dirigido) los cálculos se simplifican.</a:t>
                </a:r>
                <a:endParaRPr lang="es-ES" dirty="0">
                  <a:ea typeface="Calibri"/>
                  <a:cs typeface="Times New Roman"/>
                </a:endParaRPr>
              </a:p>
              <a:p>
                <a:pPr algn="just">
                  <a:lnSpc>
                    <a:spcPct val="115000"/>
                  </a:lnSpc>
                  <a:spcAft>
                    <a:spcPts val="1000"/>
                  </a:spcAft>
                </a:pPr>
                <a:r>
                  <a:rPr lang="es-ES" dirty="0">
                    <a:ea typeface="Times New Roman"/>
                    <a:cs typeface="Times New Roman"/>
                  </a:rPr>
                  <a:t>	Esto permite clasificar los algoritmos en </a:t>
                </a:r>
                <a:r>
                  <a:rPr lang="es-ES" dirty="0" err="1">
                    <a:ea typeface="Times New Roman"/>
                    <a:cs typeface="Times New Roman"/>
                  </a:rPr>
                  <a:t>polinomiales</a:t>
                </a:r>
                <a:r>
                  <a:rPr lang="es-ES" dirty="0">
                    <a:ea typeface="Times New Roman"/>
                    <a:cs typeface="Times New Roman"/>
                  </a:rPr>
                  <a:t> y no </a:t>
                </a:r>
                <a:r>
                  <a:rPr lang="es-ES" dirty="0" err="1">
                    <a:ea typeface="Times New Roman"/>
                    <a:cs typeface="Times New Roman"/>
                  </a:rPr>
                  <a:t>polinomiales</a:t>
                </a:r>
                <a:r>
                  <a:rPr lang="es-ES" dirty="0">
                    <a:ea typeface="Times New Roman"/>
                    <a:cs typeface="Times New Roman"/>
                  </a:rPr>
                  <a:t> o exponenciales. (P y NP). Aunque esta división tenga un interés más teórico que real, aunque en general se consideran buenos los algoritmos exponenciales y pobres a los NP. Un algoritmo de complejidad o(</a:t>
                </a:r>
                <a14:m>
                  <m:oMath xmlns:m="http://schemas.openxmlformats.org/officeDocument/2006/math">
                    <m:sSup>
                      <m:sSupPr>
                        <m:ctrlPr>
                          <a:rPr lang="es-ES" i="1">
                            <a:effectLst/>
                            <a:latin typeface="Cambria Math" panose="02040503050406030204" pitchFamily="18" charset="0"/>
                            <a:ea typeface="Times New Roman"/>
                            <a:cs typeface="Times New Roman"/>
                          </a:rPr>
                        </m:ctrlPr>
                      </m:sSupPr>
                      <m:e>
                        <m:r>
                          <a:rPr lang="es-ES" i="1">
                            <a:effectLst/>
                            <a:latin typeface="Cambria Math"/>
                            <a:ea typeface="Times New Roman"/>
                            <a:cs typeface="Times New Roman"/>
                          </a:rPr>
                          <m:t>𝑛</m:t>
                        </m:r>
                      </m:e>
                      <m:sup>
                        <m:r>
                          <a:rPr lang="es-ES" i="1">
                            <a:effectLst/>
                            <a:latin typeface="Cambria Math"/>
                            <a:ea typeface="Times New Roman"/>
                            <a:cs typeface="Times New Roman"/>
                          </a:rPr>
                          <m:t>10</m:t>
                        </m:r>
                      </m:sup>
                    </m:sSup>
                  </m:oMath>
                </a14:m>
                <a:r>
                  <a:rPr lang="es-ES" dirty="0">
                    <a:ea typeface="Times New Roman"/>
                    <a:cs typeface="Times New Roman"/>
                  </a:rPr>
                  <a:t>) es </a:t>
                </a:r>
                <a:r>
                  <a:rPr lang="es-ES" dirty="0" err="1">
                    <a:ea typeface="Times New Roman"/>
                    <a:cs typeface="Times New Roman"/>
                  </a:rPr>
                  <a:t>polinomial</a:t>
                </a:r>
                <a:r>
                  <a:rPr lang="es-ES" dirty="0">
                    <a:ea typeface="Times New Roman"/>
                    <a:cs typeface="Times New Roman"/>
                  </a:rPr>
                  <a:t>, pero muy costoso de implementar.</a:t>
                </a:r>
                <a:endParaRPr lang="es-ES" dirty="0">
                  <a:ea typeface="Calibri"/>
                  <a:cs typeface="Times New Roman"/>
                </a:endParaRP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037" t="-1348" r="-1185"/>
                </a:stretch>
              </a:blipFill>
            </p:spPr>
            <p:txBody>
              <a:bodyPr/>
              <a:lstStyle/>
              <a:p>
                <a:r>
                  <a:rPr lang="es-ES">
                    <a:noFill/>
                  </a:rPr>
                  <a:t> </a:t>
                </a:r>
              </a:p>
            </p:txBody>
          </p:sp>
        </mc:Fallback>
      </mc:AlternateContent>
    </p:spTree>
    <p:extLst>
      <p:ext uri="{BB962C8B-B14F-4D97-AF65-F5344CB8AC3E}">
        <p14:creationId xmlns:p14="http://schemas.microsoft.com/office/powerpoint/2010/main" val="1455796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Complejidad</a:t>
            </a:r>
            <a:endParaRPr lang="es-ES" dirty="0"/>
          </a:p>
        </p:txBody>
      </p:sp>
      <p:sp>
        <p:nvSpPr>
          <p:cNvPr id="3" name="2 Marcador de contenido"/>
          <p:cNvSpPr>
            <a:spLocks noGrp="1"/>
          </p:cNvSpPr>
          <p:nvPr>
            <p:ph idx="1"/>
          </p:nvPr>
        </p:nvSpPr>
        <p:spPr/>
        <p:txBody>
          <a:bodyPr>
            <a:normAutofit lnSpcReduction="10000"/>
          </a:bodyPr>
          <a:lstStyle/>
          <a:p>
            <a:pPr marL="0" indent="0">
              <a:buNone/>
            </a:pPr>
            <a:r>
              <a:rPr lang="es-ES" dirty="0"/>
              <a:t>Hagamos cálculos para el caso del algoritmo de Floyd. En el paso 2 necesitamos  cálculos para comparaciones para determinar (</a:t>
            </a:r>
            <a:r>
              <a:rPr lang="es-ES" dirty="0" err="1"/>
              <a:t>i,k</a:t>
            </a:r>
            <a:r>
              <a:rPr lang="es-ES" dirty="0"/>
              <a:t>)+(</a:t>
            </a:r>
            <a:r>
              <a:rPr lang="es-ES" dirty="0" err="1"/>
              <a:t>k,j</a:t>
            </a:r>
            <a:r>
              <a:rPr lang="es-ES" dirty="0"/>
              <a:t>) y  comparaciones para determinar el mínimo de {(</a:t>
            </a:r>
            <a:r>
              <a:rPr lang="es-ES" dirty="0" err="1"/>
              <a:t>i,j</a:t>
            </a:r>
            <a:r>
              <a:rPr lang="es-ES" dirty="0"/>
              <a:t>), (</a:t>
            </a:r>
            <a:r>
              <a:rPr lang="es-ES" dirty="0" err="1"/>
              <a:t>i,k</a:t>
            </a:r>
            <a:r>
              <a:rPr lang="es-ES" dirty="0"/>
              <a:t>)+(</a:t>
            </a:r>
            <a:r>
              <a:rPr lang="es-ES" dirty="0" err="1"/>
              <a:t>k,j</a:t>
            </a:r>
            <a:r>
              <a:rPr lang="es-ES" dirty="0"/>
              <a:t>)}. En total  operaciones.</a:t>
            </a:r>
          </a:p>
          <a:p>
            <a:pPr marL="0" indent="0">
              <a:buNone/>
            </a:pPr>
            <a:r>
              <a:rPr lang="es-ES" dirty="0"/>
              <a:t>	Igualmente en el paso 3 necesitamos  operaciones para el </a:t>
            </a:r>
            <a:r>
              <a:rPr lang="es-ES" dirty="0" err="1"/>
              <a:t>cáculo</a:t>
            </a:r>
            <a:r>
              <a:rPr lang="es-ES" dirty="0"/>
              <a:t> de la matriz P. No se necesitan comparaciones, porque se han realizado en el paso 2.</a:t>
            </a:r>
          </a:p>
          <a:p>
            <a:endParaRPr lang="es-ES" dirty="0"/>
          </a:p>
        </p:txBody>
      </p:sp>
    </p:spTree>
    <p:extLst>
      <p:ext uri="{BB962C8B-B14F-4D97-AF65-F5344CB8AC3E}">
        <p14:creationId xmlns:p14="http://schemas.microsoft.com/office/powerpoint/2010/main" val="2439313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200" b="1" u="sng" dirty="0"/>
              <a:t>Problema del árbol de expansión de mínimo costo (MST)</a:t>
            </a:r>
            <a:r>
              <a:rPr lang="es-ES" sz="3200" dirty="0"/>
              <a:t/>
            </a:r>
            <a:br>
              <a:rPr lang="es-ES" sz="3200" dirty="0"/>
            </a:br>
            <a:endParaRPr lang="es-ES" sz="3200" dirty="0"/>
          </a:p>
        </p:txBody>
      </p:sp>
      <p:sp>
        <p:nvSpPr>
          <p:cNvPr id="3" name="2 Marcador de contenido"/>
          <p:cNvSpPr>
            <a:spLocks noGrp="1"/>
          </p:cNvSpPr>
          <p:nvPr>
            <p:ph idx="1"/>
          </p:nvPr>
        </p:nvSpPr>
        <p:spPr/>
        <p:txBody>
          <a:bodyPr/>
          <a:lstStyle/>
          <a:p>
            <a:r>
              <a:rPr lang="es-ES" dirty="0"/>
              <a:t>Dado un grafo no dirigido, un árbol de expansión es un </a:t>
            </a:r>
            <a:r>
              <a:rPr lang="es-ES" dirty="0" err="1"/>
              <a:t>subgrafo</a:t>
            </a:r>
            <a:r>
              <a:rPr lang="es-ES" dirty="0"/>
              <a:t> </a:t>
            </a:r>
            <a:r>
              <a:rPr lang="es-ES" dirty="0" smtClean="0"/>
              <a:t> T que </a:t>
            </a:r>
            <a:r>
              <a:rPr lang="es-ES" dirty="0"/>
              <a:t>contiene el conjunto completo de nodos. Es árbol de expansión de mínimo costo es el árbol de coste mínimo. Obviamente si el árbol tiene n nodos, el árbol tiene n-1 ejes.</a:t>
            </a:r>
          </a:p>
          <a:p>
            <a:endParaRPr lang="es-ES" dirty="0"/>
          </a:p>
        </p:txBody>
      </p:sp>
    </p:spTree>
    <p:extLst>
      <p:ext uri="{BB962C8B-B14F-4D97-AF65-F5344CB8AC3E}">
        <p14:creationId xmlns:p14="http://schemas.microsoft.com/office/powerpoint/2010/main" val="3336153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Caracterizaciones de un </a:t>
            </a:r>
            <a:r>
              <a:rPr lang="es-ES" dirty="0" err="1" smtClean="0"/>
              <a:t>arbol</a:t>
            </a:r>
            <a:endParaRPr lang="es-ES" dirty="0"/>
          </a:p>
        </p:txBody>
      </p:sp>
      <p:sp>
        <p:nvSpPr>
          <p:cNvPr id="3" name="Marcador de contenido 2"/>
          <p:cNvSpPr>
            <a:spLocks noGrp="1"/>
          </p:cNvSpPr>
          <p:nvPr>
            <p:ph idx="1"/>
          </p:nvPr>
        </p:nvSpPr>
        <p:spPr/>
        <p:txBody>
          <a:bodyPr>
            <a:normAutofit fontScale="92500" lnSpcReduction="10000"/>
          </a:bodyPr>
          <a:lstStyle/>
          <a:p>
            <a:pPr marL="514350" indent="-514350">
              <a:buFont typeface="+mj-lt"/>
              <a:buAutoNum type="arabicPeriod"/>
            </a:pPr>
            <a:r>
              <a:rPr lang="es-ES" dirty="0" smtClean="0"/>
              <a:t>T es conexo y sin ciclos</a:t>
            </a:r>
          </a:p>
          <a:p>
            <a:pPr marL="514350" indent="-514350">
              <a:buFont typeface="+mj-lt"/>
              <a:buAutoNum type="arabicPeriod"/>
            </a:pPr>
            <a:r>
              <a:rPr lang="es-ES" dirty="0" smtClean="0"/>
              <a:t>T es conexo y tiene m-1 arcos</a:t>
            </a:r>
          </a:p>
          <a:p>
            <a:pPr marL="514350" indent="-514350">
              <a:buFont typeface="+mj-lt"/>
              <a:buAutoNum type="arabicPeriod"/>
            </a:pPr>
            <a:r>
              <a:rPr lang="es-ES" dirty="0" smtClean="0"/>
              <a:t>T es conexo, pero al quitar un arco </a:t>
            </a:r>
            <a:r>
              <a:rPr lang="es-ES" smtClean="0"/>
              <a:t>se vuelve </a:t>
            </a:r>
            <a:r>
              <a:rPr lang="es-ES" dirty="0" smtClean="0"/>
              <a:t>inconexo</a:t>
            </a:r>
          </a:p>
          <a:p>
            <a:pPr marL="514350" indent="-514350">
              <a:buFont typeface="+mj-lt"/>
              <a:buAutoNum type="arabicPeriod"/>
            </a:pPr>
            <a:r>
              <a:rPr lang="es-ES" dirty="0" smtClean="0"/>
              <a:t>T no tiene ciclos, aunque al agregar un nuevo arco se forma un ciclo</a:t>
            </a:r>
          </a:p>
          <a:p>
            <a:pPr marL="514350" indent="-514350">
              <a:buFont typeface="+mj-lt"/>
              <a:buAutoNum type="arabicPeriod"/>
            </a:pPr>
            <a:r>
              <a:rPr lang="es-ES" dirty="0" smtClean="0"/>
              <a:t>Solo hay un camino que conecte dos nodos.</a:t>
            </a:r>
          </a:p>
          <a:p>
            <a:pPr marL="514350" indent="-514350">
              <a:buFont typeface="+mj-lt"/>
              <a:buAutoNum type="arabicPeriod"/>
            </a:pPr>
            <a:endParaRPr lang="es-ES" dirty="0"/>
          </a:p>
          <a:p>
            <a:pPr marL="0" indent="0">
              <a:buNone/>
            </a:pPr>
            <a:r>
              <a:rPr lang="es-ES" dirty="0" smtClean="0"/>
              <a:t>Comprueba que son equivalentes.</a:t>
            </a:r>
            <a:endParaRPr lang="es-ES" dirty="0"/>
          </a:p>
        </p:txBody>
      </p:sp>
    </p:spTree>
    <p:extLst>
      <p:ext uri="{BB962C8B-B14F-4D97-AF65-F5344CB8AC3E}">
        <p14:creationId xmlns:p14="http://schemas.microsoft.com/office/powerpoint/2010/main" val="3768262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Ejemplos de Grafos no dirigidos</a:t>
            </a:r>
            <a:r>
              <a:rPr lang="es-ES" dirty="0"/>
              <a:t/>
            </a:r>
            <a:br>
              <a:rPr lang="es-ES" dirty="0"/>
            </a:br>
            <a:endParaRPr lang="es-ES" dirty="0"/>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33000"/>
            <a:ext cx="8229600" cy="3260362"/>
          </a:xfrm>
          <a:prstGeom prst="rect">
            <a:avLst/>
          </a:prstGeom>
          <a:noFill/>
          <a:ln>
            <a:noFill/>
          </a:ln>
        </p:spPr>
      </p:pic>
      <p:sp>
        <p:nvSpPr>
          <p:cNvPr id="6" name="5 CuadroTexto"/>
          <p:cNvSpPr txBox="1"/>
          <p:nvPr/>
        </p:nvSpPr>
        <p:spPr>
          <a:xfrm>
            <a:off x="899592" y="5877272"/>
            <a:ext cx="7992888" cy="369332"/>
          </a:xfrm>
          <a:prstGeom prst="rect">
            <a:avLst/>
          </a:prstGeom>
          <a:noFill/>
        </p:spPr>
        <p:txBody>
          <a:bodyPr wrap="square" rtlCol="0">
            <a:spAutoFit/>
          </a:bodyPr>
          <a:lstStyle/>
          <a:p>
            <a:r>
              <a:rPr lang="es-ES" b="1" dirty="0"/>
              <a:t>Ejercicio.</a:t>
            </a:r>
            <a:r>
              <a:rPr lang="es-ES" dirty="0"/>
              <a:t> Calculad los grados de los nodos del Grafo (a) y (b)</a:t>
            </a:r>
          </a:p>
        </p:txBody>
      </p:sp>
    </p:spTree>
    <p:extLst>
      <p:ext uri="{BB962C8B-B14F-4D97-AF65-F5344CB8AC3E}">
        <p14:creationId xmlns:p14="http://schemas.microsoft.com/office/powerpoint/2010/main" val="337147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Árbol de mínimo costo</a:t>
            </a:r>
            <a:endParaRPr lang="es-ES" dirty="0"/>
          </a:p>
        </p:txBody>
      </p:sp>
      <p:sp>
        <p:nvSpPr>
          <p:cNvPr id="3" name="2 Marcador de contenido"/>
          <p:cNvSpPr>
            <a:spLocks noGrp="1"/>
          </p:cNvSpPr>
          <p:nvPr>
            <p:ph idx="1"/>
          </p:nvPr>
        </p:nvSpPr>
        <p:spPr/>
        <p:txBody>
          <a:bodyPr>
            <a:normAutofit fontScale="70000" lnSpcReduction="20000"/>
          </a:bodyPr>
          <a:lstStyle/>
          <a:p>
            <a:pPr algn="just">
              <a:lnSpc>
                <a:spcPct val="115000"/>
              </a:lnSpc>
              <a:spcAft>
                <a:spcPts val="1000"/>
              </a:spcAft>
            </a:pPr>
            <a:r>
              <a:rPr lang="es-ES" b="1" u="sng" dirty="0">
                <a:ea typeface="Times New Roman"/>
                <a:cs typeface="Times New Roman"/>
              </a:rPr>
              <a:t>Paso 1</a:t>
            </a:r>
            <a:endParaRPr lang="es-ES" dirty="0">
              <a:ea typeface="Calibri"/>
              <a:cs typeface="Times New Roman"/>
            </a:endParaRPr>
          </a:p>
          <a:p>
            <a:pPr>
              <a:spcAft>
                <a:spcPts val="0"/>
              </a:spcAft>
            </a:pPr>
            <a:r>
              <a:rPr lang="es-ES" dirty="0">
                <a:ea typeface="Calibri"/>
                <a:cs typeface="Times New Roman"/>
              </a:rPr>
              <a:t>Empezamos la construcción desde un nodo arbitrario i. Encontramos el nodo más cercano, j y ese eje forma parte del árbol. K=1</a:t>
            </a:r>
          </a:p>
          <a:p>
            <a:pPr>
              <a:spcAft>
                <a:spcPts val="0"/>
              </a:spcAft>
            </a:pPr>
            <a:r>
              <a:rPr lang="es-ES" b="1" dirty="0">
                <a:ea typeface="Calibri"/>
                <a:cs typeface="Times New Roman"/>
              </a:rPr>
              <a:t> </a:t>
            </a:r>
            <a:endParaRPr lang="es-ES" dirty="0">
              <a:ea typeface="Calibri"/>
              <a:cs typeface="Times New Roman"/>
            </a:endParaRPr>
          </a:p>
          <a:p>
            <a:pPr>
              <a:spcAft>
                <a:spcPts val="0"/>
              </a:spcAft>
            </a:pPr>
            <a:r>
              <a:rPr lang="es-ES" b="1" u="sng" dirty="0">
                <a:ea typeface="Calibri"/>
                <a:cs typeface="Times New Roman"/>
              </a:rPr>
              <a:t>Paso 2</a:t>
            </a:r>
            <a:endParaRPr lang="es-ES" dirty="0">
              <a:ea typeface="Calibri"/>
              <a:cs typeface="Times New Roman"/>
            </a:endParaRPr>
          </a:p>
          <a:p>
            <a:pPr>
              <a:spcAft>
                <a:spcPts val="0"/>
              </a:spcAft>
            </a:pPr>
            <a:r>
              <a:rPr lang="es-ES" b="1" dirty="0">
                <a:ea typeface="Calibri"/>
                <a:cs typeface="Times New Roman"/>
              </a:rPr>
              <a:t> </a:t>
            </a:r>
            <a:endParaRPr lang="es-ES" dirty="0">
              <a:ea typeface="Calibri"/>
              <a:cs typeface="Times New Roman"/>
            </a:endParaRPr>
          </a:p>
          <a:p>
            <a:pPr>
              <a:spcAft>
                <a:spcPts val="0"/>
              </a:spcAft>
            </a:pPr>
            <a:r>
              <a:rPr lang="es-ES" dirty="0">
                <a:ea typeface="Calibri"/>
                <a:cs typeface="Times New Roman"/>
              </a:rPr>
              <a:t>Si k=n-1 STOP. Todos los nodos están conectados. En otro caso consideremos el eje más corto que una un nodo del árbol con otro no conectado.</a:t>
            </a:r>
          </a:p>
          <a:p>
            <a:pPr>
              <a:spcAft>
                <a:spcPts val="0"/>
              </a:spcAft>
            </a:pPr>
            <a:r>
              <a:rPr lang="es-ES" dirty="0">
                <a:ea typeface="Calibri"/>
                <a:cs typeface="Times New Roman"/>
              </a:rPr>
              <a:t> </a:t>
            </a:r>
          </a:p>
          <a:p>
            <a:pPr>
              <a:spcAft>
                <a:spcPts val="0"/>
              </a:spcAft>
            </a:pPr>
            <a:r>
              <a:rPr lang="es-ES" b="1" u="sng" dirty="0">
                <a:ea typeface="Calibri"/>
                <a:cs typeface="Times New Roman"/>
              </a:rPr>
              <a:t>Paso 3</a:t>
            </a:r>
            <a:endParaRPr lang="es-ES" dirty="0">
              <a:ea typeface="Calibri"/>
              <a:cs typeface="Times New Roman"/>
            </a:endParaRPr>
          </a:p>
          <a:p>
            <a:pPr>
              <a:spcAft>
                <a:spcPts val="0"/>
              </a:spcAft>
            </a:pPr>
            <a:r>
              <a:rPr lang="es-ES" dirty="0">
                <a:ea typeface="Calibri"/>
                <a:cs typeface="Times New Roman"/>
              </a:rPr>
              <a:t>K=k+1. Ir al paso 2</a:t>
            </a:r>
          </a:p>
          <a:p>
            <a:endParaRPr lang="es-ES" dirty="0"/>
          </a:p>
        </p:txBody>
      </p:sp>
    </p:spTree>
    <p:extLst>
      <p:ext uri="{BB962C8B-B14F-4D97-AF65-F5344CB8AC3E}">
        <p14:creationId xmlns:p14="http://schemas.microsoft.com/office/powerpoint/2010/main" val="1090911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a:t>
            </a:r>
            <a:endParaRPr lang="es-ES" dirty="0"/>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0906" y="1600200"/>
            <a:ext cx="5922188" cy="4525963"/>
          </a:xfrm>
          <a:prstGeom prst="rect">
            <a:avLst/>
          </a:prstGeom>
          <a:noFill/>
          <a:ln>
            <a:noFill/>
          </a:ln>
        </p:spPr>
      </p:pic>
    </p:spTree>
    <p:extLst>
      <p:ext uri="{BB962C8B-B14F-4D97-AF65-F5344CB8AC3E}">
        <p14:creationId xmlns:p14="http://schemas.microsoft.com/office/powerpoint/2010/main" val="1232848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En caso de un grafo dirigido, se consigue un árbol de expansión, si conseguimos que a partir de un nodo dado encontramos caminos mínimos que unan ese nodo con los restantes.</a:t>
            </a:r>
          </a:p>
          <a:p>
            <a:r>
              <a:rPr lang="es-ES" dirty="0"/>
              <a:t>Construir un árbol de expansión a partir del nodo a</a:t>
            </a:r>
          </a:p>
          <a:p>
            <a:endParaRPr lang="es-ES" dirty="0"/>
          </a:p>
        </p:txBody>
      </p:sp>
    </p:spTree>
    <p:extLst>
      <p:ext uri="{BB962C8B-B14F-4D97-AF65-F5344CB8AC3E}">
        <p14:creationId xmlns:p14="http://schemas.microsoft.com/office/powerpoint/2010/main" val="940440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Á</a:t>
            </a:r>
            <a:r>
              <a:rPr lang="es-ES" dirty="0" smtClean="0"/>
              <a:t>rbol de expansión nodo dirigido</a:t>
            </a:r>
            <a:endParaRPr lang="es-ES" dirty="0"/>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19454"/>
            <a:ext cx="8229600" cy="2887454"/>
          </a:xfrm>
          <a:prstGeom prst="rect">
            <a:avLst/>
          </a:prstGeom>
          <a:noFill/>
          <a:ln>
            <a:noFill/>
          </a:ln>
        </p:spPr>
      </p:pic>
    </p:spTree>
    <p:extLst>
      <p:ext uri="{BB962C8B-B14F-4D97-AF65-F5344CB8AC3E}">
        <p14:creationId xmlns:p14="http://schemas.microsoft.com/office/powerpoint/2010/main" val="2207634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spTree>
    <p:extLst>
      <p:ext uri="{BB962C8B-B14F-4D97-AF65-F5344CB8AC3E}">
        <p14:creationId xmlns:p14="http://schemas.microsoft.com/office/powerpoint/2010/main" val="3796761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Complejidad</a:t>
            </a:r>
            <a:endParaRPr lang="es-ES"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70000" lnSpcReduction="20000"/>
              </a:bodyPr>
              <a:lstStyle/>
              <a:p>
                <a:pPr algn="just">
                  <a:lnSpc>
                    <a:spcPct val="115000"/>
                  </a:lnSpc>
                  <a:spcAft>
                    <a:spcPts val="1000"/>
                  </a:spcAft>
                </a:pPr>
                <a:r>
                  <a:rPr lang="es-ES" dirty="0">
                    <a:ea typeface="Times New Roman"/>
                    <a:cs typeface="Times New Roman"/>
                  </a:rPr>
                  <a:t>El paso 4 es más simple, pues sólo requiere comparar k con n y tomar decisiones en caso de que sea igual o distinto. En total 3 operaciones.</a:t>
                </a:r>
                <a:endParaRPr lang="es-ES" dirty="0">
                  <a:ea typeface="Calibri"/>
                  <a:cs typeface="Times New Roman"/>
                </a:endParaRPr>
              </a:p>
              <a:p>
                <a:pPr algn="just">
                  <a:lnSpc>
                    <a:spcPct val="115000"/>
                  </a:lnSpc>
                  <a:spcAft>
                    <a:spcPts val="1000"/>
                  </a:spcAft>
                </a:pPr>
                <a:r>
                  <a:rPr lang="es-ES" dirty="0">
                    <a:ea typeface="Times New Roman"/>
                    <a:cs typeface="Times New Roman"/>
                  </a:rPr>
                  <a:t>	Por ello todo el algoritmo necesita, en el peor de los casos, 3</a:t>
                </a:r>
                <a14:m>
                  <m:oMath xmlns:m="http://schemas.openxmlformats.org/officeDocument/2006/math">
                    <m:sSup>
                      <m:sSupPr>
                        <m:ctrlPr>
                          <a:rPr lang="es-ES" i="1">
                            <a:effectLst/>
                            <a:latin typeface="Cambria Math" panose="02040503050406030204" pitchFamily="18" charset="0"/>
                            <a:ea typeface="Times New Roman"/>
                            <a:cs typeface="Times New Roman"/>
                          </a:rPr>
                        </m:ctrlPr>
                      </m:sSupPr>
                      <m:e>
                        <m:r>
                          <a:rPr lang="es-ES" i="1">
                            <a:effectLst/>
                            <a:latin typeface="Cambria Math"/>
                            <a:ea typeface="Times New Roman"/>
                            <a:cs typeface="Times New Roman"/>
                          </a:rPr>
                          <m:t>(</m:t>
                        </m:r>
                        <m:r>
                          <a:rPr lang="es-ES" i="1">
                            <a:effectLst/>
                            <a:latin typeface="Cambria Math"/>
                            <a:ea typeface="Times New Roman"/>
                            <a:cs typeface="Times New Roman"/>
                          </a:rPr>
                          <m:t>𝑛</m:t>
                        </m:r>
                        <m:r>
                          <a:rPr lang="es-ES" i="1">
                            <a:effectLst/>
                            <a:latin typeface="Cambria Math"/>
                            <a:ea typeface="Times New Roman"/>
                            <a:cs typeface="Times New Roman"/>
                          </a:rPr>
                          <m:t>−1)</m:t>
                        </m:r>
                      </m:e>
                      <m:sup>
                        <m:r>
                          <a:rPr lang="es-ES" i="1">
                            <a:effectLst/>
                            <a:latin typeface="Cambria Math"/>
                            <a:ea typeface="Times New Roman"/>
                            <a:cs typeface="Times New Roman"/>
                          </a:rPr>
                          <m:t>2</m:t>
                        </m:r>
                      </m:sup>
                    </m:sSup>
                  </m:oMath>
                </a14:m>
                <a:r>
                  <a:rPr lang="es-ES" dirty="0">
                    <a:ea typeface="Times New Roman"/>
                    <a:cs typeface="Times New Roman"/>
                  </a:rPr>
                  <a:t>+3 operaciones en cada iteración. Como hacemos n iteraciones, nos queda que el número total </a:t>
                </a:r>
                <a:endParaRPr lang="es-ES" dirty="0">
                  <a:ea typeface="Calibri"/>
                  <a:cs typeface="Times New Roman"/>
                </a:endParaRPr>
              </a:p>
              <a:p>
                <a:pPr algn="ctr">
                  <a:lnSpc>
                    <a:spcPct val="115000"/>
                  </a:lnSpc>
                  <a:spcAft>
                    <a:spcPts val="1000"/>
                  </a:spcAft>
                </a:pPr>
                <a:r>
                  <a:rPr lang="es-ES" dirty="0">
                    <a:ea typeface="Times New Roman"/>
                    <a:cs typeface="Times New Roman"/>
                  </a:rPr>
                  <a:t>T=3</a:t>
                </a:r>
                <a14:m>
                  <m:oMath xmlns:m="http://schemas.openxmlformats.org/officeDocument/2006/math">
                    <m:sSup>
                      <m:sSupPr>
                        <m:ctrlPr>
                          <a:rPr lang="es-ES" i="1">
                            <a:effectLst/>
                            <a:latin typeface="Cambria Math" panose="02040503050406030204" pitchFamily="18" charset="0"/>
                            <a:ea typeface="Times New Roman"/>
                            <a:cs typeface="Times New Roman"/>
                          </a:rPr>
                        </m:ctrlPr>
                      </m:sSupPr>
                      <m:e>
                        <m:r>
                          <a:rPr lang="es-ES" i="1">
                            <a:effectLst/>
                            <a:latin typeface="Cambria Math"/>
                            <a:ea typeface="Times New Roman"/>
                            <a:cs typeface="Times New Roman"/>
                          </a:rPr>
                          <m:t>𝑛</m:t>
                        </m:r>
                      </m:e>
                      <m:sup>
                        <m:r>
                          <a:rPr lang="es-ES" i="1">
                            <a:effectLst/>
                            <a:latin typeface="Cambria Math"/>
                            <a:ea typeface="Times New Roman"/>
                            <a:cs typeface="Times New Roman"/>
                          </a:rPr>
                          <m:t>3</m:t>
                        </m:r>
                      </m:sup>
                    </m:sSup>
                  </m:oMath>
                </a14:m>
                <a:r>
                  <a:rPr lang="es-ES" dirty="0">
                    <a:ea typeface="Times New Roman"/>
                    <a:cs typeface="Times New Roman"/>
                  </a:rPr>
                  <a:t>-6</a:t>
                </a:r>
                <a14:m>
                  <m:oMath xmlns:m="http://schemas.openxmlformats.org/officeDocument/2006/math">
                    <m:sSup>
                      <m:sSupPr>
                        <m:ctrlPr>
                          <a:rPr lang="es-ES" i="1">
                            <a:effectLst/>
                            <a:latin typeface="Cambria Math" panose="02040503050406030204" pitchFamily="18" charset="0"/>
                            <a:ea typeface="Times New Roman"/>
                            <a:cs typeface="Times New Roman"/>
                          </a:rPr>
                        </m:ctrlPr>
                      </m:sSupPr>
                      <m:e>
                        <m:r>
                          <a:rPr lang="es-ES" i="1">
                            <a:effectLst/>
                            <a:latin typeface="Cambria Math"/>
                            <a:ea typeface="Times New Roman"/>
                            <a:cs typeface="Times New Roman"/>
                          </a:rPr>
                          <m:t>𝑛</m:t>
                        </m:r>
                      </m:e>
                      <m:sup>
                        <m:r>
                          <a:rPr lang="es-ES" i="1">
                            <a:effectLst/>
                            <a:latin typeface="Cambria Math"/>
                            <a:ea typeface="Times New Roman"/>
                            <a:cs typeface="Times New Roman"/>
                          </a:rPr>
                          <m:t>2</m:t>
                        </m:r>
                      </m:sup>
                    </m:sSup>
                    <m:r>
                      <a:rPr lang="es-ES" i="1">
                        <a:effectLst/>
                        <a:latin typeface="Cambria Math"/>
                        <a:ea typeface="Times New Roman"/>
                        <a:cs typeface="Times New Roman"/>
                      </a:rPr>
                      <m:t>+6</m:t>
                    </m:r>
                    <m:r>
                      <a:rPr lang="es-ES" i="1">
                        <a:effectLst/>
                        <a:latin typeface="Cambria Math"/>
                        <a:ea typeface="Times New Roman"/>
                        <a:cs typeface="Times New Roman"/>
                      </a:rPr>
                      <m:t>𝑛</m:t>
                    </m:r>
                  </m:oMath>
                </a14:m>
                <a:endParaRPr lang="es-ES" dirty="0">
                  <a:ea typeface="Calibri"/>
                  <a:cs typeface="Times New Roman"/>
                </a:endParaRPr>
              </a:p>
              <a:p>
                <a:pPr algn="just">
                  <a:lnSpc>
                    <a:spcPct val="115000"/>
                  </a:lnSpc>
                  <a:spcAft>
                    <a:spcPts val="1000"/>
                  </a:spcAft>
                </a:pPr>
                <a:r>
                  <a:rPr lang="es-ES" dirty="0">
                    <a:ea typeface="Times New Roman"/>
                    <a:cs typeface="Times New Roman"/>
                  </a:rPr>
                  <a:t>El valor de T está determinado principalmente por 3</a:t>
                </a:r>
                <a14:m>
                  <m:oMath xmlns:m="http://schemas.openxmlformats.org/officeDocument/2006/math">
                    <m:sSup>
                      <m:sSupPr>
                        <m:ctrlPr>
                          <a:rPr lang="es-ES" i="1">
                            <a:effectLst/>
                            <a:latin typeface="Cambria Math" panose="02040503050406030204" pitchFamily="18" charset="0"/>
                            <a:ea typeface="Times New Roman"/>
                            <a:cs typeface="Times New Roman"/>
                          </a:rPr>
                        </m:ctrlPr>
                      </m:sSupPr>
                      <m:e>
                        <m:r>
                          <a:rPr lang="es-ES" i="1">
                            <a:effectLst/>
                            <a:latin typeface="Cambria Math"/>
                            <a:ea typeface="Times New Roman"/>
                            <a:cs typeface="Times New Roman"/>
                          </a:rPr>
                          <m:t>𝑛</m:t>
                        </m:r>
                      </m:e>
                      <m:sup>
                        <m:r>
                          <a:rPr lang="es-ES" i="1">
                            <a:effectLst/>
                            <a:latin typeface="Cambria Math"/>
                            <a:ea typeface="Times New Roman"/>
                            <a:cs typeface="Times New Roman"/>
                          </a:rPr>
                          <m:t>3</m:t>
                        </m:r>
                      </m:sup>
                    </m:sSup>
                  </m:oMath>
                </a14:m>
                <a:r>
                  <a:rPr lang="es-ES" dirty="0">
                    <a:ea typeface="Times New Roman"/>
                    <a:cs typeface="Times New Roman"/>
                  </a:rPr>
                  <a:t>, así se dice que la complejidad del algoritmo es proporcional a </a:t>
                </a:r>
                <a14:m>
                  <m:oMath xmlns:m="http://schemas.openxmlformats.org/officeDocument/2006/math">
                    <m:sSup>
                      <m:sSupPr>
                        <m:ctrlPr>
                          <a:rPr lang="es-ES" i="1">
                            <a:effectLst/>
                            <a:latin typeface="Cambria Math" panose="02040503050406030204" pitchFamily="18" charset="0"/>
                            <a:ea typeface="Times New Roman"/>
                            <a:cs typeface="Times New Roman"/>
                          </a:rPr>
                        </m:ctrlPr>
                      </m:sSupPr>
                      <m:e>
                        <m:r>
                          <a:rPr lang="es-ES" i="1">
                            <a:effectLst/>
                            <a:latin typeface="Cambria Math"/>
                            <a:ea typeface="Times New Roman"/>
                            <a:cs typeface="Times New Roman"/>
                          </a:rPr>
                          <m:t>𝑛</m:t>
                        </m:r>
                      </m:e>
                      <m:sup>
                        <m:r>
                          <a:rPr lang="es-ES" i="1">
                            <a:effectLst/>
                            <a:latin typeface="Cambria Math"/>
                            <a:ea typeface="Times New Roman"/>
                            <a:cs typeface="Times New Roman"/>
                          </a:rPr>
                          <m:t>3</m:t>
                        </m:r>
                      </m:sup>
                    </m:sSup>
                  </m:oMath>
                </a14:m>
                <a:r>
                  <a:rPr lang="es-ES" dirty="0">
                    <a:ea typeface="Times New Roman"/>
                    <a:cs typeface="Times New Roman"/>
                  </a:rPr>
                  <a:t> o es de orden 3</a:t>
                </a:r>
                <a14:m>
                  <m:oMath xmlns:m="http://schemas.openxmlformats.org/officeDocument/2006/math">
                    <m:sSup>
                      <m:sSupPr>
                        <m:ctrlPr>
                          <a:rPr lang="es-ES" i="1">
                            <a:effectLst/>
                            <a:latin typeface="Cambria Math" panose="02040503050406030204" pitchFamily="18" charset="0"/>
                            <a:ea typeface="Times New Roman"/>
                            <a:cs typeface="Times New Roman"/>
                          </a:rPr>
                        </m:ctrlPr>
                      </m:sSupPr>
                      <m:e>
                        <m:r>
                          <a:rPr lang="es-ES" i="1">
                            <a:effectLst/>
                            <a:latin typeface="Cambria Math"/>
                            <a:ea typeface="Times New Roman"/>
                            <a:cs typeface="Times New Roman"/>
                          </a:rPr>
                          <m:t>𝑛</m:t>
                        </m:r>
                      </m:e>
                      <m:sup>
                        <m:r>
                          <a:rPr lang="es-ES" i="1">
                            <a:effectLst/>
                            <a:latin typeface="Cambria Math"/>
                            <a:ea typeface="Times New Roman"/>
                            <a:cs typeface="Times New Roman"/>
                          </a:rPr>
                          <m:t>3</m:t>
                        </m:r>
                      </m:sup>
                    </m:sSup>
                  </m:oMath>
                </a14:m>
                <a:r>
                  <a:rPr lang="es-ES" dirty="0">
                    <a:ea typeface="Times New Roman"/>
                    <a:cs typeface="Times New Roman"/>
                  </a:rPr>
                  <a:t> (o(</a:t>
                </a:r>
                <a14:m>
                  <m:oMath xmlns:m="http://schemas.openxmlformats.org/officeDocument/2006/math">
                    <m:sSup>
                      <m:sSupPr>
                        <m:ctrlPr>
                          <a:rPr lang="es-ES" i="1">
                            <a:effectLst/>
                            <a:latin typeface="Cambria Math" panose="02040503050406030204" pitchFamily="18" charset="0"/>
                            <a:ea typeface="Times New Roman"/>
                            <a:cs typeface="Times New Roman"/>
                          </a:rPr>
                        </m:ctrlPr>
                      </m:sSupPr>
                      <m:e>
                        <m:r>
                          <a:rPr lang="es-ES" i="1">
                            <a:effectLst/>
                            <a:latin typeface="Cambria Math"/>
                            <a:ea typeface="Times New Roman"/>
                            <a:cs typeface="Times New Roman"/>
                          </a:rPr>
                          <m:t>𝑛</m:t>
                        </m:r>
                      </m:e>
                      <m:sup>
                        <m:r>
                          <a:rPr lang="es-ES" i="1">
                            <a:effectLst/>
                            <a:latin typeface="Cambria Math"/>
                            <a:ea typeface="Times New Roman"/>
                            <a:cs typeface="Times New Roman"/>
                          </a:rPr>
                          <m:t>3</m:t>
                        </m:r>
                      </m:sup>
                    </m:sSup>
                  </m:oMath>
                </a14:m>
                <a:r>
                  <a:rPr lang="es-ES" dirty="0">
                    <a:ea typeface="Times New Roman"/>
                    <a:cs typeface="Times New Roman"/>
                  </a:rPr>
                  <a:t>)).</a:t>
                </a:r>
                <a:r>
                  <a:rPr lang="es-ES" dirty="0"/>
                  <a:t> </a:t>
                </a:r>
                <a:endParaRPr lang="es-ES" dirty="0" smtClean="0"/>
              </a:p>
              <a:p>
                <a:pPr algn="just">
                  <a:lnSpc>
                    <a:spcPct val="115000"/>
                  </a:lnSpc>
                  <a:spcAft>
                    <a:spcPts val="1000"/>
                  </a:spcAft>
                </a:pPr>
                <a:r>
                  <a:rPr lang="es-ES" dirty="0" smtClean="0"/>
                  <a:t>Algoritmos </a:t>
                </a:r>
                <a:r>
                  <a:rPr lang="es-ES" dirty="0"/>
                  <a:t>del tipo o(</a:t>
                </a:r>
                <a14:m>
                  <m:oMath xmlns:m="http://schemas.openxmlformats.org/officeDocument/2006/math">
                    <m:sSup>
                      <m:sSupPr>
                        <m:ctrlPr>
                          <a:rPr lang="es-ES" i="1">
                            <a:latin typeface="Cambria Math" panose="02040503050406030204" pitchFamily="18" charset="0"/>
                          </a:rPr>
                        </m:ctrlPr>
                      </m:sSupPr>
                      <m:e>
                        <m:r>
                          <a:rPr lang="es-ES" i="1">
                            <a:latin typeface="Cambria Math"/>
                          </a:rPr>
                          <m:t>2</m:t>
                        </m:r>
                      </m:e>
                      <m:sup>
                        <m:r>
                          <a:rPr lang="es-ES" i="1">
                            <a:latin typeface="Cambria Math"/>
                          </a:rPr>
                          <m:t>𝑛</m:t>
                        </m:r>
                      </m:sup>
                    </m:sSup>
                  </m:oMath>
                </a14:m>
                <a:r>
                  <a:rPr lang="es-ES" dirty="0"/>
                  <a:t>) ó o(n!) son exponenciales.</a:t>
                </a:r>
              </a:p>
              <a:p>
                <a:pPr algn="just">
                  <a:lnSpc>
                    <a:spcPct val="115000"/>
                  </a:lnSpc>
                  <a:spcAft>
                    <a:spcPts val="1000"/>
                  </a:spcAft>
                </a:pPr>
                <a:endParaRPr lang="es-ES" dirty="0" smtClean="0">
                  <a:ea typeface="Times New Roman"/>
                  <a:cs typeface="Times New Roman"/>
                </a:endParaRPr>
              </a:p>
              <a:p>
                <a:pPr algn="just">
                  <a:lnSpc>
                    <a:spcPct val="115000"/>
                  </a:lnSpc>
                  <a:spcAft>
                    <a:spcPts val="1000"/>
                  </a:spcAft>
                </a:pPr>
                <a:endParaRPr lang="es-ES" dirty="0">
                  <a:ea typeface="Calibri"/>
                  <a:cs typeface="Times New Roman"/>
                </a:endParaRP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815" t="-1213" r="-963"/>
                </a:stretch>
              </a:blipFill>
            </p:spPr>
            <p:txBody>
              <a:bodyPr/>
              <a:lstStyle/>
              <a:p>
                <a:r>
                  <a:rPr lang="es-ES">
                    <a:noFill/>
                  </a:rPr>
                  <a:t> </a:t>
                </a:r>
              </a:p>
            </p:txBody>
          </p:sp>
        </mc:Fallback>
      </mc:AlternateContent>
    </p:spTree>
    <p:extLst>
      <p:ext uri="{BB962C8B-B14F-4D97-AF65-F5344CB8AC3E}">
        <p14:creationId xmlns:p14="http://schemas.microsoft.com/office/powerpoint/2010/main" val="443685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Solución</a:t>
            </a:r>
            <a:endParaRPr lang="es-ES" dirty="0"/>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5335" y="1600200"/>
            <a:ext cx="6773329" cy="4525963"/>
          </a:xfrm>
          <a:prstGeom prst="rect">
            <a:avLst/>
          </a:prstGeom>
          <a:noFill/>
          <a:ln>
            <a:noFill/>
          </a:ln>
        </p:spPr>
      </p:pic>
    </p:spTree>
    <p:extLst>
      <p:ext uri="{BB962C8B-B14F-4D97-AF65-F5344CB8AC3E}">
        <p14:creationId xmlns:p14="http://schemas.microsoft.com/office/powerpoint/2010/main" val="120837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916832"/>
          </a:xfrm>
        </p:spPr>
        <p:txBody>
          <a:bodyPr>
            <a:normAutofit fontScale="90000"/>
          </a:bodyPr>
          <a:lstStyle/>
          <a:p>
            <a:r>
              <a:rPr lang="es-ES" b="1" u="sng" dirty="0"/>
              <a:t>Problemas de rutas</a:t>
            </a:r>
            <a:r>
              <a:rPr lang="es-ES" dirty="0"/>
              <a:t/>
            </a:r>
            <a:br>
              <a:rPr lang="es-ES" dirty="0"/>
            </a:br>
            <a:r>
              <a:rPr lang="es-ES" b="1" dirty="0"/>
              <a:t> </a:t>
            </a:r>
            <a:r>
              <a:rPr lang="es-ES" dirty="0"/>
              <a:t/>
            </a:r>
            <a:br>
              <a:rPr lang="es-ES" dirty="0"/>
            </a:br>
            <a:endParaRPr lang="es-ES" dirty="0"/>
          </a:p>
        </p:txBody>
      </p:sp>
      <p:sp>
        <p:nvSpPr>
          <p:cNvPr id="3" name="2 Marcador de contenido"/>
          <p:cNvSpPr>
            <a:spLocks noGrp="1"/>
          </p:cNvSpPr>
          <p:nvPr>
            <p:ph idx="1"/>
          </p:nvPr>
        </p:nvSpPr>
        <p:spPr/>
        <p:txBody>
          <a:bodyPr>
            <a:normAutofit fontScale="77500" lnSpcReduction="20000"/>
          </a:bodyPr>
          <a:lstStyle/>
          <a:p>
            <a:r>
              <a:rPr lang="es-ES" dirty="0"/>
              <a:t>Uno de los problemas en el diseño de rutas de vehículos o personas en ciudades de manera que pase por un conjunto de aristas o nodos determinados</a:t>
            </a:r>
          </a:p>
          <a:p>
            <a:r>
              <a:rPr lang="es-ES" dirty="0"/>
              <a:t> </a:t>
            </a:r>
          </a:p>
          <a:p>
            <a:r>
              <a:rPr lang="es-ES" dirty="0"/>
              <a:t>	El primer caso sería la limpieza de calles, reparto de correo; en el segundo encontramos rutas de autobuses escolares, reparto de prensa en </a:t>
            </a:r>
            <a:r>
              <a:rPr lang="es-ES" dirty="0" err="1"/>
              <a:t>kioskos</a:t>
            </a:r>
            <a:r>
              <a:rPr lang="es-ES" dirty="0"/>
              <a:t>, etc.</a:t>
            </a:r>
          </a:p>
          <a:p>
            <a:r>
              <a:rPr lang="es-ES" dirty="0"/>
              <a:t> </a:t>
            </a:r>
          </a:p>
          <a:p>
            <a:r>
              <a:rPr lang="es-ES" dirty="0"/>
              <a:t>	El primer problema es de cubrimiento de aristas y en el segundo de cubrimiento de nodos. Estos problemas son conocidos por el del cartero chino y el de viajante de comercio.</a:t>
            </a:r>
          </a:p>
          <a:p>
            <a:r>
              <a:rPr lang="es-ES" dirty="0"/>
              <a:t> </a:t>
            </a:r>
          </a:p>
          <a:p>
            <a:endParaRPr lang="es-ES" dirty="0"/>
          </a:p>
        </p:txBody>
      </p:sp>
    </p:spTree>
    <p:extLst>
      <p:ext uri="{BB962C8B-B14F-4D97-AF65-F5344CB8AC3E}">
        <p14:creationId xmlns:p14="http://schemas.microsoft.com/office/powerpoint/2010/main" val="1062343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a:t>Circuitos </a:t>
            </a:r>
            <a:r>
              <a:rPr lang="es-ES" b="1" u="sng" dirty="0" err="1"/>
              <a:t>eulerianos</a:t>
            </a:r>
            <a:r>
              <a:rPr lang="es-ES" dirty="0"/>
              <a:t/>
            </a:r>
            <a:br>
              <a:rPr lang="es-ES" dirty="0"/>
            </a:br>
            <a:endParaRPr lang="es-ES" dirty="0"/>
          </a:p>
        </p:txBody>
      </p:sp>
      <p:pic>
        <p:nvPicPr>
          <p:cNvPr id="4" name="3 Marcador de contenido" descr="Resultado de imagen de puentes de konigsber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5576" y="764704"/>
            <a:ext cx="7560840" cy="4536504"/>
          </a:xfrm>
          <a:prstGeom prst="rect">
            <a:avLst/>
          </a:prstGeom>
          <a:noFill/>
          <a:ln>
            <a:noFill/>
          </a:ln>
        </p:spPr>
      </p:pic>
      <p:sp>
        <p:nvSpPr>
          <p:cNvPr id="5" name="4 CuadroTexto"/>
          <p:cNvSpPr txBox="1"/>
          <p:nvPr/>
        </p:nvSpPr>
        <p:spPr>
          <a:xfrm>
            <a:off x="755576" y="5733256"/>
            <a:ext cx="7704856" cy="646331"/>
          </a:xfrm>
          <a:prstGeom prst="rect">
            <a:avLst/>
          </a:prstGeom>
          <a:noFill/>
        </p:spPr>
        <p:txBody>
          <a:bodyPr wrap="square" rtlCol="0">
            <a:spAutoFit/>
          </a:bodyPr>
          <a:lstStyle/>
          <a:p>
            <a:r>
              <a:rPr lang="es-ES" dirty="0"/>
              <a:t>El problema de Euler. ¿Es posible hacer un circuito por los puentes de la ciudad recorriendo sólo una vez cada camino?</a:t>
            </a:r>
          </a:p>
        </p:txBody>
      </p:sp>
    </p:spTree>
    <p:extLst>
      <p:ext uri="{BB962C8B-B14F-4D97-AF65-F5344CB8AC3E}">
        <p14:creationId xmlns:p14="http://schemas.microsoft.com/office/powerpoint/2010/main" val="2237721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Circuito </a:t>
            </a:r>
            <a:r>
              <a:rPr lang="es-ES" dirty="0" err="1" smtClean="0"/>
              <a:t>euleriano</a:t>
            </a:r>
            <a:endParaRPr lang="es-ES" dirty="0"/>
          </a:p>
        </p:txBody>
      </p:sp>
      <p:pic>
        <p:nvPicPr>
          <p:cNvPr id="4" name="3 Marcador de contenido" descr="http://estaticos01.expansion.com/blogs/conthe/imagenes_posts/2011/08/17/puentes-madrid-rio_470x251.jp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59632" y="2667794"/>
            <a:ext cx="6912768" cy="3497510"/>
          </a:xfrm>
          <a:prstGeom prst="rect">
            <a:avLst/>
          </a:prstGeom>
          <a:noFill/>
          <a:ln>
            <a:noFill/>
          </a:ln>
        </p:spPr>
      </p:pic>
    </p:spTree>
    <p:extLst>
      <p:ext uri="{BB962C8B-B14F-4D97-AF65-F5344CB8AC3E}">
        <p14:creationId xmlns:p14="http://schemas.microsoft.com/office/powerpoint/2010/main" val="1045067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Ejemplos de Grafos dirigidos</a:t>
            </a:r>
            <a:r>
              <a:rPr lang="es-ES" dirty="0"/>
              <a:t/>
            </a:r>
            <a:br>
              <a:rPr lang="es-ES" dirty="0"/>
            </a:br>
            <a:endParaRPr lang="es-ES" dirty="0"/>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24745"/>
            <a:ext cx="8229600" cy="3960440"/>
          </a:xfrm>
          <a:prstGeom prst="rect">
            <a:avLst/>
          </a:prstGeom>
          <a:noFill/>
          <a:ln>
            <a:noFill/>
          </a:ln>
        </p:spPr>
      </p:pic>
      <p:sp>
        <p:nvSpPr>
          <p:cNvPr id="5" name="4 CuadroTexto"/>
          <p:cNvSpPr txBox="1"/>
          <p:nvPr/>
        </p:nvSpPr>
        <p:spPr>
          <a:xfrm>
            <a:off x="827584" y="5733256"/>
            <a:ext cx="7992888" cy="369332"/>
          </a:xfrm>
          <a:prstGeom prst="rect">
            <a:avLst/>
          </a:prstGeom>
          <a:noFill/>
        </p:spPr>
        <p:txBody>
          <a:bodyPr wrap="square" rtlCol="0">
            <a:spAutoFit/>
          </a:bodyPr>
          <a:lstStyle/>
          <a:p>
            <a:r>
              <a:rPr lang="es-ES" b="1" dirty="0"/>
              <a:t>Ejercicio. </a:t>
            </a:r>
            <a:r>
              <a:rPr lang="es-ES" dirty="0"/>
              <a:t>Calcula los grados interior y exterior de los grafos dirigidos (a) y (b)</a:t>
            </a:r>
          </a:p>
        </p:txBody>
      </p:sp>
    </p:spTree>
    <p:extLst>
      <p:ext uri="{BB962C8B-B14F-4D97-AF65-F5344CB8AC3E}">
        <p14:creationId xmlns:p14="http://schemas.microsoft.com/office/powerpoint/2010/main" val="2987154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Circuito </a:t>
            </a:r>
            <a:r>
              <a:rPr lang="es-ES" dirty="0" err="1"/>
              <a:t>euleriano</a:t>
            </a:r>
            <a:endParaRPr lang="es-ES" dirty="0"/>
          </a:p>
        </p:txBody>
      </p:sp>
      <p:pic>
        <p:nvPicPr>
          <p:cNvPr id="4" name="3 Marcador de contenido" descr="http://enciclopedia.us.es/images/1/18/Puentes_K%C3%B6nigsberg_grafo.png">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51720" y="1772816"/>
            <a:ext cx="4896544" cy="3312368"/>
          </a:xfrm>
          <a:prstGeom prst="rect">
            <a:avLst/>
          </a:prstGeom>
          <a:noFill/>
          <a:ln>
            <a:noFill/>
          </a:ln>
        </p:spPr>
      </p:pic>
      <p:sp>
        <p:nvSpPr>
          <p:cNvPr id="5" name="4 CuadroTexto"/>
          <p:cNvSpPr txBox="1"/>
          <p:nvPr/>
        </p:nvSpPr>
        <p:spPr>
          <a:xfrm>
            <a:off x="1547664" y="5589240"/>
            <a:ext cx="6048672" cy="646331"/>
          </a:xfrm>
          <a:prstGeom prst="rect">
            <a:avLst/>
          </a:prstGeom>
          <a:noFill/>
        </p:spPr>
        <p:txBody>
          <a:bodyPr wrap="square" rtlCol="0">
            <a:spAutoFit/>
          </a:bodyPr>
          <a:lstStyle/>
          <a:p>
            <a:r>
              <a:rPr lang="es-ES" dirty="0"/>
              <a:t>Lo primero es encontrar un modelo de gráfico que se adapte a un Grafo</a:t>
            </a:r>
          </a:p>
        </p:txBody>
      </p:sp>
    </p:spTree>
    <p:extLst>
      <p:ext uri="{BB962C8B-B14F-4D97-AF65-F5344CB8AC3E}">
        <p14:creationId xmlns:p14="http://schemas.microsoft.com/office/powerpoint/2010/main" val="9001183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Circuito </a:t>
            </a:r>
            <a:r>
              <a:rPr lang="es-ES" dirty="0" err="1" smtClean="0"/>
              <a:t>euleriano</a:t>
            </a:r>
            <a:endParaRPr lang="es-ES" dirty="0"/>
          </a:p>
        </p:txBody>
      </p:sp>
      <p:sp>
        <p:nvSpPr>
          <p:cNvPr id="3" name="2 Marcador de contenido"/>
          <p:cNvSpPr>
            <a:spLocks noGrp="1"/>
          </p:cNvSpPr>
          <p:nvPr>
            <p:ph idx="1"/>
          </p:nvPr>
        </p:nvSpPr>
        <p:spPr/>
        <p:txBody>
          <a:bodyPr>
            <a:normAutofit fontScale="85000" lnSpcReduction="20000"/>
          </a:bodyPr>
          <a:lstStyle/>
          <a:p>
            <a:r>
              <a:rPr lang="es-ES" dirty="0"/>
              <a:t>La respuesta es la búsqueda de un circuito </a:t>
            </a:r>
            <a:r>
              <a:rPr lang="es-ES" dirty="0" err="1"/>
              <a:t>euleriano</a:t>
            </a:r>
            <a:r>
              <a:rPr lang="es-ES" dirty="0"/>
              <a:t> para grafos no dirigidos. En este caso no es posible, debido al siguiente resultado.</a:t>
            </a:r>
          </a:p>
          <a:p>
            <a:r>
              <a:rPr lang="es-ES" dirty="0"/>
              <a:t> </a:t>
            </a:r>
          </a:p>
          <a:p>
            <a:r>
              <a:rPr lang="es-ES" b="1" u="sng" dirty="0"/>
              <a:t>Teorema de Euler</a:t>
            </a:r>
            <a:endParaRPr lang="es-ES" dirty="0"/>
          </a:p>
          <a:p>
            <a:r>
              <a:rPr lang="es-ES" b="1" dirty="0"/>
              <a:t> </a:t>
            </a:r>
            <a:endParaRPr lang="es-ES" dirty="0"/>
          </a:p>
          <a:p>
            <a:r>
              <a:rPr lang="es-ES" dirty="0"/>
              <a:t>Puedo construir un circuito </a:t>
            </a:r>
            <a:r>
              <a:rPr lang="es-ES" dirty="0" err="1"/>
              <a:t>euleriano</a:t>
            </a:r>
            <a:r>
              <a:rPr lang="es-ES" dirty="0"/>
              <a:t> si y solo si todos los nodos tienen de grado par. Si es un camino </a:t>
            </a:r>
            <a:r>
              <a:rPr lang="es-ES" dirty="0" err="1"/>
              <a:t>euleriano</a:t>
            </a:r>
            <a:r>
              <a:rPr lang="es-ES" dirty="0"/>
              <a:t>, si y solo si todos son de grado par menos 2, que son el inicial y final.</a:t>
            </a:r>
          </a:p>
          <a:p>
            <a:r>
              <a:rPr lang="es-ES" dirty="0"/>
              <a:t> </a:t>
            </a:r>
          </a:p>
          <a:p>
            <a:endParaRPr lang="es-ES" dirty="0"/>
          </a:p>
        </p:txBody>
      </p:sp>
    </p:spTree>
    <p:extLst>
      <p:ext uri="{BB962C8B-B14F-4D97-AF65-F5344CB8AC3E}">
        <p14:creationId xmlns:p14="http://schemas.microsoft.com/office/powerpoint/2010/main" val="9151313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a:t>Demostración</a:t>
            </a:r>
            <a:r>
              <a:rPr lang="es-ES" dirty="0"/>
              <a:t/>
            </a:r>
            <a:br>
              <a:rPr lang="es-ES" dirty="0"/>
            </a:br>
            <a:endParaRPr lang="es-ES"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62500" lnSpcReduction="20000"/>
              </a:bodyPr>
              <a:lstStyle/>
              <a:p>
                <a:r>
                  <a:rPr lang="es-ES" dirty="0"/>
                  <a:t>Se hace una demostración constructiva.</a:t>
                </a:r>
              </a:p>
              <a:p>
                <a:r>
                  <a:rPr lang="es-ES" dirty="0"/>
                  <a:t>Necesaria, cada vez que llego a un nodo, he de salir por un camino distinto (par) y en el primero he de volver (también par)</a:t>
                </a:r>
              </a:p>
              <a:p>
                <a:r>
                  <a:rPr lang="es-ES" dirty="0"/>
                  <a:t> </a:t>
                </a:r>
              </a:p>
              <a:p>
                <a:r>
                  <a:rPr lang="es-ES" dirty="0"/>
                  <a:t>Suficiente. Empecemos por crear un circuito cualquiera que empiece en un nodo arbitrario i. Sea </a:t>
                </a:r>
                <a14:m>
                  <m:oMath xmlns:m="http://schemas.openxmlformats.org/officeDocument/2006/math">
                    <m:sSub>
                      <m:sSubPr>
                        <m:ctrlPr>
                          <a:rPr lang="es-ES" i="1">
                            <a:latin typeface="Cambria Math" panose="02040503050406030204" pitchFamily="18" charset="0"/>
                          </a:rPr>
                        </m:ctrlPr>
                      </m:sSubPr>
                      <m:e>
                        <m:r>
                          <a:rPr lang="es-ES" i="1">
                            <a:latin typeface="Cambria Math"/>
                          </a:rPr>
                          <m:t>𝐶</m:t>
                        </m:r>
                      </m:e>
                      <m:sub>
                        <m:r>
                          <a:rPr lang="es-ES" i="1">
                            <a:latin typeface="Cambria Math"/>
                          </a:rPr>
                          <m:t>𝑜</m:t>
                        </m:r>
                      </m:sub>
                    </m:sSub>
                  </m:oMath>
                </a14:m>
                <a:r>
                  <a:rPr lang="es-ES" dirty="0"/>
                  <a:t> este circuito. Si </a:t>
                </a:r>
                <a14:m>
                  <m:oMath xmlns:m="http://schemas.openxmlformats.org/officeDocument/2006/math">
                    <m:sSub>
                      <m:sSubPr>
                        <m:ctrlPr>
                          <a:rPr lang="es-ES" i="1">
                            <a:latin typeface="Cambria Math" panose="02040503050406030204" pitchFamily="18" charset="0"/>
                          </a:rPr>
                        </m:ctrlPr>
                      </m:sSubPr>
                      <m:e>
                        <m:r>
                          <a:rPr lang="es-ES" i="1">
                            <a:latin typeface="Cambria Math"/>
                          </a:rPr>
                          <m:t>𝐶</m:t>
                        </m:r>
                      </m:e>
                      <m:sub>
                        <m:r>
                          <a:rPr lang="es-ES" i="1">
                            <a:latin typeface="Cambria Math"/>
                          </a:rPr>
                          <m:t>𝑜</m:t>
                        </m:r>
                      </m:sub>
                    </m:sSub>
                  </m:oMath>
                </a14:m>
                <a:r>
                  <a:rPr lang="es-ES" dirty="0"/>
                  <a:t>es </a:t>
                </a:r>
                <a:r>
                  <a:rPr lang="es-ES" dirty="0" err="1"/>
                  <a:t>euleriano</a:t>
                </a:r>
                <a:r>
                  <a:rPr lang="es-ES" dirty="0"/>
                  <a:t>, STOP. En otro caso quitamos a G los ejes de </a:t>
                </a:r>
                <a14:m>
                  <m:oMath xmlns:m="http://schemas.openxmlformats.org/officeDocument/2006/math">
                    <m:sSub>
                      <m:sSubPr>
                        <m:ctrlPr>
                          <a:rPr lang="es-ES" i="1">
                            <a:latin typeface="Cambria Math" panose="02040503050406030204" pitchFamily="18" charset="0"/>
                          </a:rPr>
                        </m:ctrlPr>
                      </m:sSubPr>
                      <m:e>
                        <m:r>
                          <m:rPr>
                            <m:sty m:val="p"/>
                          </m:rPr>
                          <a:rPr lang="es-ES">
                            <a:latin typeface="Cambria Math"/>
                          </a:rPr>
                          <m:t>C</m:t>
                        </m:r>
                      </m:e>
                      <m:sub>
                        <m:r>
                          <m:rPr>
                            <m:sty m:val="p"/>
                          </m:rPr>
                          <a:rPr lang="es-ES">
                            <a:latin typeface="Cambria Math"/>
                          </a:rPr>
                          <m:t>o</m:t>
                        </m:r>
                      </m:sub>
                    </m:sSub>
                  </m:oMath>
                </a14:m>
                <a:r>
                  <a:rPr lang="es-ES" dirty="0"/>
                  <a:t>. Al menos hay dos ejes que no pertenecen a   </a:t>
                </a:r>
                <a14:m>
                  <m:oMath xmlns:m="http://schemas.openxmlformats.org/officeDocument/2006/math">
                    <m:sSub>
                      <m:sSubPr>
                        <m:ctrlPr>
                          <a:rPr lang="es-ES" i="1">
                            <a:latin typeface="Cambria Math" panose="02040503050406030204" pitchFamily="18" charset="0"/>
                          </a:rPr>
                        </m:ctrlPr>
                      </m:sSubPr>
                      <m:e>
                        <m:r>
                          <m:rPr>
                            <m:sty m:val="p"/>
                          </m:rPr>
                          <a:rPr lang="es-ES">
                            <a:latin typeface="Cambria Math"/>
                          </a:rPr>
                          <m:t>C</m:t>
                        </m:r>
                      </m:e>
                      <m:sub>
                        <m:r>
                          <m:rPr>
                            <m:sty m:val="p"/>
                          </m:rPr>
                          <a:rPr lang="es-ES">
                            <a:latin typeface="Cambria Math"/>
                          </a:rPr>
                          <m:t>o</m:t>
                        </m:r>
                      </m:sub>
                    </m:sSub>
                    <m:r>
                      <a:rPr lang="es-ES">
                        <a:latin typeface="Cambria Math"/>
                      </a:rPr>
                      <m:t> </m:t>
                    </m:r>
                  </m:oMath>
                </a14:m>
                <a:r>
                  <a:rPr lang="es-ES" dirty="0"/>
                  <a:t>que inciden en un nodo j por el que pasa </a:t>
                </a:r>
                <a14:m>
                  <m:oMath xmlns:m="http://schemas.openxmlformats.org/officeDocument/2006/math">
                    <m:sSub>
                      <m:sSubPr>
                        <m:ctrlPr>
                          <a:rPr lang="es-ES" i="1">
                            <a:latin typeface="Cambria Math" panose="02040503050406030204" pitchFamily="18" charset="0"/>
                          </a:rPr>
                        </m:ctrlPr>
                      </m:sSubPr>
                      <m:e>
                        <m:r>
                          <a:rPr lang="es-ES" i="1">
                            <a:latin typeface="Cambria Math"/>
                          </a:rPr>
                          <m:t>𝐶</m:t>
                        </m:r>
                      </m:e>
                      <m:sub>
                        <m:r>
                          <a:rPr lang="es-ES" i="1">
                            <a:latin typeface="Cambria Math"/>
                          </a:rPr>
                          <m:t>𝑜</m:t>
                        </m:r>
                      </m:sub>
                    </m:sSub>
                  </m:oMath>
                </a14:m>
                <a:r>
                  <a:rPr lang="es-ES" dirty="0"/>
                  <a:t>. Construimos ahora un nuevo circuito con entrada y salida en j, sin usar ejes de </a:t>
                </a:r>
                <a14:m>
                  <m:oMath xmlns:m="http://schemas.openxmlformats.org/officeDocument/2006/math">
                    <m:sSub>
                      <m:sSubPr>
                        <m:ctrlPr>
                          <a:rPr lang="es-ES" i="1">
                            <a:latin typeface="Cambria Math" panose="02040503050406030204" pitchFamily="18" charset="0"/>
                          </a:rPr>
                        </m:ctrlPr>
                      </m:sSubPr>
                      <m:e>
                        <m:r>
                          <a:rPr lang="es-ES" i="1">
                            <a:latin typeface="Cambria Math"/>
                          </a:rPr>
                          <m:t>𝐶</m:t>
                        </m:r>
                      </m:e>
                      <m:sub>
                        <m:r>
                          <a:rPr lang="es-ES" i="1">
                            <a:latin typeface="Cambria Math"/>
                          </a:rPr>
                          <m:t>𝑜</m:t>
                        </m:r>
                      </m:sub>
                    </m:sSub>
                  </m:oMath>
                </a14:m>
                <a:r>
                  <a:rPr lang="es-ES" dirty="0"/>
                  <a:t>. Se puede hacer porque el orden de j es par. Si G=</a:t>
                </a:r>
                <a14:m>
                  <m:oMath xmlns:m="http://schemas.openxmlformats.org/officeDocument/2006/math">
                    <m:sSub>
                      <m:sSubPr>
                        <m:ctrlPr>
                          <a:rPr lang="es-ES" i="1">
                            <a:latin typeface="Cambria Math" panose="02040503050406030204" pitchFamily="18" charset="0"/>
                          </a:rPr>
                        </m:ctrlPr>
                      </m:sSubPr>
                      <m:e>
                        <m:r>
                          <a:rPr lang="es-ES" i="1">
                            <a:latin typeface="Cambria Math"/>
                          </a:rPr>
                          <m:t>𝐶</m:t>
                        </m:r>
                      </m:e>
                      <m:sub>
                        <m:r>
                          <a:rPr lang="es-ES" i="1">
                            <a:latin typeface="Cambria Math"/>
                          </a:rPr>
                          <m:t>𝑜</m:t>
                        </m:r>
                      </m:sub>
                    </m:sSub>
                  </m:oMath>
                </a14:m>
                <a:r>
                  <a:rPr lang="es-ES" dirty="0"/>
                  <a:t>⋃</a:t>
                </a:r>
                <a14:m>
                  <m:oMath xmlns:m="http://schemas.openxmlformats.org/officeDocument/2006/math">
                    <m:sSub>
                      <m:sSubPr>
                        <m:ctrlPr>
                          <a:rPr lang="es-ES" i="1">
                            <a:latin typeface="Cambria Math" panose="02040503050406030204" pitchFamily="18" charset="0"/>
                          </a:rPr>
                        </m:ctrlPr>
                      </m:sSubPr>
                      <m:e>
                        <m:r>
                          <a:rPr lang="es-ES" i="1">
                            <a:latin typeface="Cambria Math"/>
                          </a:rPr>
                          <m:t>𝐶</m:t>
                        </m:r>
                      </m:e>
                      <m:sub>
                        <m:r>
                          <a:rPr lang="es-ES" i="1">
                            <a:latin typeface="Cambria Math"/>
                          </a:rPr>
                          <m:t>1</m:t>
                        </m:r>
                      </m:sub>
                    </m:sSub>
                  </m:oMath>
                </a14:m>
                <a:r>
                  <a:rPr lang="es-ES" dirty="0"/>
                  <a:t> STOP. En otro caso seguimos el razonamiento construyendo un nuevo circuito. Seguimos hasta que recorramos todos los ejes y combinamos los circuitos. En caso de un camino </a:t>
                </a:r>
                <a:r>
                  <a:rPr lang="es-ES" dirty="0" err="1"/>
                  <a:t>euleriano</a:t>
                </a:r>
                <a:r>
                  <a:rPr lang="es-ES" dirty="0"/>
                  <a:t>, empezamos por encontrar un camino  entre los nodos de grado impar.</a:t>
                </a:r>
              </a:p>
              <a:p>
                <a:r>
                  <a:rPr lang="es-ES" dirty="0"/>
                  <a:t> </a:t>
                </a: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593" t="-1887" r="-1111"/>
                </a:stretch>
              </a:blipFill>
            </p:spPr>
            <p:txBody>
              <a:bodyPr/>
              <a:lstStyle/>
              <a:p>
                <a:r>
                  <a:rPr lang="es-ES">
                    <a:noFill/>
                  </a:rPr>
                  <a:t> </a:t>
                </a:r>
              </a:p>
            </p:txBody>
          </p:sp>
        </mc:Fallback>
      </mc:AlternateContent>
    </p:spTree>
    <p:extLst>
      <p:ext uri="{BB962C8B-B14F-4D97-AF65-F5344CB8AC3E}">
        <p14:creationId xmlns:p14="http://schemas.microsoft.com/office/powerpoint/2010/main" val="3207815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sz="2000" dirty="0"/>
              <a:t>Encuentra los circuitos </a:t>
            </a:r>
            <a:r>
              <a:rPr lang="es-ES" sz="2000" dirty="0" err="1"/>
              <a:t>eulerianos</a:t>
            </a:r>
            <a:r>
              <a:rPr lang="es-ES" sz="2000" dirty="0"/>
              <a:t> o caminos </a:t>
            </a:r>
            <a:r>
              <a:rPr lang="es-ES" sz="2000" dirty="0" err="1"/>
              <a:t>eulerianos</a:t>
            </a:r>
            <a:r>
              <a:rPr lang="es-ES" sz="2000" dirty="0"/>
              <a:t> de los siguientes grafos, si es posible</a:t>
            </a:r>
            <a:br>
              <a:rPr lang="es-ES" sz="2000" dirty="0"/>
            </a:br>
            <a:endParaRPr lang="es-ES" sz="2000" dirty="0"/>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41647"/>
            <a:ext cx="8229600" cy="3643069"/>
          </a:xfrm>
          <a:prstGeom prst="rect">
            <a:avLst/>
          </a:prstGeom>
          <a:noFill/>
          <a:ln>
            <a:noFill/>
          </a:ln>
        </p:spPr>
      </p:pic>
    </p:spTree>
    <p:extLst>
      <p:ext uri="{BB962C8B-B14F-4D97-AF65-F5344CB8AC3E}">
        <p14:creationId xmlns:p14="http://schemas.microsoft.com/office/powerpoint/2010/main" val="4197369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38360"/>
            <a:ext cx="8229600" cy="3449643"/>
          </a:xfrm>
          <a:prstGeom prst="rect">
            <a:avLst/>
          </a:prstGeom>
          <a:noFill/>
          <a:ln>
            <a:noFill/>
          </a:ln>
        </p:spPr>
      </p:pic>
    </p:spTree>
    <p:extLst>
      <p:ext uri="{BB962C8B-B14F-4D97-AF65-F5344CB8AC3E}">
        <p14:creationId xmlns:p14="http://schemas.microsoft.com/office/powerpoint/2010/main" val="17708058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0929"/>
            <a:ext cx="8229600" cy="3764504"/>
          </a:xfrm>
          <a:prstGeom prst="rect">
            <a:avLst/>
          </a:prstGeom>
          <a:noFill/>
          <a:ln>
            <a:noFill/>
          </a:ln>
        </p:spPr>
      </p:pic>
    </p:spTree>
    <p:extLst>
      <p:ext uri="{BB962C8B-B14F-4D97-AF65-F5344CB8AC3E}">
        <p14:creationId xmlns:p14="http://schemas.microsoft.com/office/powerpoint/2010/main" val="2400480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pPr algn="just">
              <a:lnSpc>
                <a:spcPct val="115000"/>
              </a:lnSpc>
              <a:spcAft>
                <a:spcPts val="1000"/>
              </a:spcAft>
            </a:pPr>
            <a:r>
              <a:rPr lang="es-ES" dirty="0">
                <a:ea typeface="Times New Roman"/>
                <a:cs typeface="Times New Roman"/>
              </a:rPr>
              <a:t>(f) coincide con el problema de los puentes de </a:t>
            </a:r>
            <a:r>
              <a:rPr lang="es-ES" dirty="0" err="1">
                <a:ea typeface="Times New Roman"/>
                <a:cs typeface="Times New Roman"/>
              </a:rPr>
              <a:t>Konisberg</a:t>
            </a:r>
            <a:r>
              <a:rPr lang="es-ES" dirty="0">
                <a:ea typeface="Times New Roman"/>
                <a:cs typeface="Times New Roman"/>
              </a:rPr>
              <a:t>.</a:t>
            </a:r>
            <a:endParaRPr lang="es-ES" dirty="0">
              <a:ea typeface="Calibri"/>
              <a:cs typeface="Times New Roman"/>
            </a:endParaRPr>
          </a:p>
          <a:p>
            <a:pPr algn="just">
              <a:lnSpc>
                <a:spcPct val="115000"/>
              </a:lnSpc>
              <a:spcAft>
                <a:spcPts val="1000"/>
              </a:spcAft>
            </a:pPr>
            <a:r>
              <a:rPr lang="es-ES" dirty="0">
                <a:ea typeface="Times New Roman"/>
                <a:cs typeface="Times New Roman"/>
              </a:rPr>
              <a:t> </a:t>
            </a:r>
            <a:endParaRPr lang="es-ES" dirty="0">
              <a:ea typeface="Calibri"/>
              <a:cs typeface="Times New Roman"/>
            </a:endParaRPr>
          </a:p>
          <a:p>
            <a:pPr algn="just">
              <a:lnSpc>
                <a:spcPct val="115000"/>
              </a:lnSpc>
              <a:spcAft>
                <a:spcPts val="1000"/>
              </a:spcAft>
            </a:pPr>
            <a:r>
              <a:rPr lang="es-ES" dirty="0">
                <a:ea typeface="Times New Roman"/>
                <a:cs typeface="Times New Roman"/>
              </a:rPr>
              <a:t>Ejercicio ¿Cómo se modifica el teorema de Euler en grafos dirigidos?</a:t>
            </a:r>
            <a:endParaRPr lang="es-ES" dirty="0">
              <a:ea typeface="Calibri"/>
              <a:cs typeface="Times New Roman"/>
            </a:endParaRPr>
          </a:p>
          <a:p>
            <a:endParaRPr lang="es-ES" dirty="0"/>
          </a:p>
        </p:txBody>
      </p:sp>
    </p:spTree>
    <p:extLst>
      <p:ext uri="{BB962C8B-B14F-4D97-AF65-F5344CB8AC3E}">
        <p14:creationId xmlns:p14="http://schemas.microsoft.com/office/powerpoint/2010/main" val="39652175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a:t>Problema del cartero chino</a:t>
            </a:r>
            <a:r>
              <a:rPr lang="es-ES" dirty="0"/>
              <a:t/>
            </a:r>
            <a:br>
              <a:rPr lang="es-ES" dirty="0"/>
            </a:br>
            <a:endParaRPr lang="es-ES" dirty="0"/>
          </a:p>
        </p:txBody>
      </p:sp>
      <p:sp>
        <p:nvSpPr>
          <p:cNvPr id="3" name="2 Marcador de contenido"/>
          <p:cNvSpPr>
            <a:spLocks noGrp="1"/>
          </p:cNvSpPr>
          <p:nvPr>
            <p:ph idx="1"/>
          </p:nvPr>
        </p:nvSpPr>
        <p:spPr/>
        <p:txBody>
          <a:bodyPr/>
          <a:lstStyle/>
          <a:p>
            <a:r>
              <a:rPr lang="es-ES" dirty="0"/>
              <a:t>Es la búsqueda de un circuito </a:t>
            </a:r>
            <a:r>
              <a:rPr lang="es-ES" dirty="0" err="1"/>
              <a:t>euleriano</a:t>
            </a:r>
            <a:r>
              <a:rPr lang="es-ES" dirty="0"/>
              <a:t> en un grafo en el que no todos los nodos son de grado par, por lo que hay que repetir ejes. La idea es hacerlo con el mínimo costo.</a:t>
            </a:r>
          </a:p>
          <a:p>
            <a:r>
              <a:rPr lang="es-ES" b="1" u="sng" dirty="0"/>
              <a:t>Lema</a:t>
            </a:r>
            <a:endParaRPr lang="es-ES" dirty="0"/>
          </a:p>
          <a:p>
            <a:r>
              <a:rPr lang="es-ES" dirty="0"/>
              <a:t>El número de nodos impares es par.</a:t>
            </a:r>
          </a:p>
          <a:p>
            <a:pPr marL="0" indent="0">
              <a:buNone/>
            </a:pPr>
            <a:endParaRPr lang="es-ES" dirty="0"/>
          </a:p>
          <a:p>
            <a:endParaRPr lang="es-ES" dirty="0"/>
          </a:p>
        </p:txBody>
      </p:sp>
    </p:spTree>
    <p:extLst>
      <p:ext uri="{BB962C8B-B14F-4D97-AF65-F5344CB8AC3E}">
        <p14:creationId xmlns:p14="http://schemas.microsoft.com/office/powerpoint/2010/main" val="34270850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a:t>Algoritmo</a:t>
            </a:r>
            <a:r>
              <a:rPr lang="es-ES" dirty="0"/>
              <a:t/>
            </a:r>
            <a:br>
              <a:rPr lang="es-ES" dirty="0"/>
            </a:br>
            <a:endParaRPr lang="es-ES"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85000" lnSpcReduction="20000"/>
              </a:bodyPr>
              <a:lstStyle/>
              <a:p>
                <a:r>
                  <a:rPr lang="es-ES" b="1" u="sng" dirty="0"/>
                  <a:t>Paso 1</a:t>
                </a:r>
                <a:endParaRPr lang="es-ES" dirty="0"/>
              </a:p>
              <a:p>
                <a:r>
                  <a:rPr lang="es-ES" dirty="0"/>
                  <a:t>Identificar los nodos de grado impar. Supongamos que son m. m es par.</a:t>
                </a:r>
              </a:p>
              <a:p>
                <a:r>
                  <a:rPr lang="es-ES" b="1" u="sng" dirty="0"/>
                  <a:t>Paso 2</a:t>
                </a:r>
                <a:endParaRPr lang="es-ES" dirty="0"/>
              </a:p>
              <a:p>
                <a:r>
                  <a:rPr lang="es-ES" dirty="0"/>
                  <a:t>Encontrar los caminos mínimos entre las </a:t>
                </a:r>
                <a14:m>
                  <m:oMath xmlns:m="http://schemas.openxmlformats.org/officeDocument/2006/math">
                    <m:f>
                      <m:fPr>
                        <m:type m:val="skw"/>
                        <m:ctrlPr>
                          <a:rPr lang="es-ES" i="1">
                            <a:latin typeface="Cambria Math" panose="02040503050406030204" pitchFamily="18" charset="0"/>
                          </a:rPr>
                        </m:ctrlPr>
                      </m:fPr>
                      <m:num>
                        <m:r>
                          <a:rPr lang="es-ES" i="1">
                            <a:latin typeface="Cambria Math"/>
                          </a:rPr>
                          <m:t>𝑚</m:t>
                        </m:r>
                      </m:num>
                      <m:den>
                        <m:r>
                          <a:rPr lang="es-ES" i="1">
                            <a:latin typeface="Cambria Math"/>
                          </a:rPr>
                          <m:t>2</m:t>
                        </m:r>
                      </m:den>
                    </m:f>
                  </m:oMath>
                </a14:m>
                <a:r>
                  <a:rPr lang="es-ES" dirty="0"/>
                  <a:t> parejas de nodos impares.</a:t>
                </a:r>
              </a:p>
              <a:p>
                <a:r>
                  <a:rPr lang="es-ES" b="1" u="sng" dirty="0"/>
                  <a:t>Paso 3</a:t>
                </a:r>
                <a:endParaRPr lang="es-ES" dirty="0"/>
              </a:p>
              <a:p>
                <a:r>
                  <a:rPr lang="es-ES" dirty="0"/>
                  <a:t>Añadir los ejes al grafo. Ahora todos los nodos son pares.</a:t>
                </a:r>
              </a:p>
              <a:p>
                <a:r>
                  <a:rPr lang="es-ES" b="1" u="sng" dirty="0"/>
                  <a:t>Paso 4</a:t>
                </a:r>
                <a:endParaRPr lang="es-ES" dirty="0"/>
              </a:p>
              <a:p>
                <a:r>
                  <a:rPr lang="es-ES" dirty="0"/>
                  <a:t>Determinar el circuito </a:t>
                </a:r>
                <a:r>
                  <a:rPr lang="es-ES" dirty="0" err="1"/>
                  <a:t>euleriano</a:t>
                </a:r>
                <a:r>
                  <a:rPr lang="es-ES" dirty="0"/>
                  <a:t>.</a:t>
                </a: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185" t="-2695" r="-2074"/>
                </a:stretch>
              </a:blipFill>
            </p:spPr>
            <p:txBody>
              <a:bodyPr/>
              <a:lstStyle/>
              <a:p>
                <a:r>
                  <a:rPr lang="es-ES">
                    <a:noFill/>
                  </a:rPr>
                  <a:t> </a:t>
                </a:r>
              </a:p>
            </p:txBody>
          </p:sp>
        </mc:Fallback>
      </mc:AlternateContent>
    </p:spTree>
    <p:extLst>
      <p:ext uri="{BB962C8B-B14F-4D97-AF65-F5344CB8AC3E}">
        <p14:creationId xmlns:p14="http://schemas.microsoft.com/office/powerpoint/2010/main" val="41229609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El problema está en la generación de parejas que pueden ser muy numerosas. El algoritmo genera una solución aproximada.</a:t>
            </a:r>
          </a:p>
          <a:p>
            <a:r>
              <a:rPr lang="es-ES" dirty="0"/>
              <a:t>Aplica el algoritmo del cartero chino al siguiente grafo</a:t>
            </a:r>
          </a:p>
          <a:p>
            <a:endParaRPr lang="es-ES" dirty="0"/>
          </a:p>
        </p:txBody>
      </p:sp>
    </p:spTree>
    <p:extLst>
      <p:ext uri="{BB962C8B-B14F-4D97-AF65-F5344CB8AC3E}">
        <p14:creationId xmlns:p14="http://schemas.microsoft.com/office/powerpoint/2010/main" val="4001576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Definiciones.</a:t>
            </a:r>
            <a:r>
              <a:rPr lang="es-ES" dirty="0"/>
              <a:t/>
            </a:r>
            <a:br>
              <a:rPr lang="es-ES" dirty="0"/>
            </a:br>
            <a:endParaRPr lang="es-ES"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77500" lnSpcReduction="20000"/>
              </a:bodyPr>
              <a:lstStyle/>
              <a:p>
                <a:r>
                  <a:rPr lang="es-ES" b="1" dirty="0" smtClean="0"/>
                  <a:t>Camino</a:t>
                </a:r>
                <a:r>
                  <a:rPr lang="es-ES" b="1" dirty="0"/>
                  <a:t>. </a:t>
                </a:r>
                <a:r>
                  <a:rPr lang="es-ES" dirty="0"/>
                  <a:t>Un camino en un grafo es una secuencia de vértices adyacentes</a:t>
                </a:r>
              </a:p>
              <a:p>
                <a:r>
                  <a:rPr lang="es-ES" b="1" dirty="0"/>
                  <a:t>Circuito o Ciclo. </a:t>
                </a:r>
                <a:r>
                  <a:rPr lang="es-ES" dirty="0"/>
                  <a:t>Un circuito es un camino que empieza y termina en el mismo nodo.</a:t>
                </a:r>
              </a:p>
              <a:p>
                <a:r>
                  <a:rPr lang="es-ES" b="1" dirty="0"/>
                  <a:t>Conexión de nodos. </a:t>
                </a:r>
                <a:r>
                  <a:rPr lang="es-ES" dirty="0"/>
                  <a:t>Se dice que un nodo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𝑖</m:t>
                        </m:r>
                      </m:sub>
                    </m:sSub>
                  </m:oMath>
                </a14:m>
                <a:r>
                  <a:rPr lang="es-ES" dirty="0"/>
                  <a:t> está conectado con el nodo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𝑗</m:t>
                        </m:r>
                      </m:sub>
                    </m:sSub>
                  </m:oMath>
                </a14:m>
                <a:r>
                  <a:rPr lang="es-ES" dirty="0"/>
                  <a:t> si existe un camino que una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𝑖</m:t>
                        </m:r>
                      </m:sub>
                    </m:sSub>
                  </m:oMath>
                </a14:m>
                <a:r>
                  <a:rPr lang="es-ES" dirty="0"/>
                  <a:t> con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𝑗</m:t>
                        </m:r>
                      </m:sub>
                    </m:sSub>
                  </m:oMath>
                </a14:m>
                <a:r>
                  <a:rPr lang="es-ES" dirty="0"/>
                  <a:t>.</a:t>
                </a:r>
              </a:p>
              <a:p>
                <a:r>
                  <a:rPr lang="es-ES" b="1" dirty="0"/>
                  <a:t>Árbol. </a:t>
                </a:r>
                <a:r>
                  <a:rPr lang="es-ES" dirty="0"/>
                  <a:t>Para un grafo no dirigido un árbol es un </a:t>
                </a:r>
                <a:r>
                  <a:rPr lang="es-ES" dirty="0" err="1"/>
                  <a:t>subgrafo</a:t>
                </a:r>
                <a:r>
                  <a:rPr lang="es-ES" dirty="0"/>
                  <a:t> que no contiene ciclos. Si el árbol contiene a todos los nodos se llama árbol de expansión. En los grafos dirigidos los árboles de expansión tienen un nodo raíz de forma que ese nodo está conectado de forma única con todos los demás nodos.</a:t>
                </a: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037" t="-2426" r="-1926"/>
                </a:stretch>
              </a:blipFill>
            </p:spPr>
            <p:txBody>
              <a:bodyPr/>
              <a:lstStyle/>
              <a:p>
                <a:r>
                  <a:rPr lang="es-ES">
                    <a:noFill/>
                  </a:rPr>
                  <a:t> </a:t>
                </a:r>
              </a:p>
            </p:txBody>
          </p:sp>
        </mc:Fallback>
      </mc:AlternateContent>
    </p:spTree>
    <p:extLst>
      <p:ext uri="{BB962C8B-B14F-4D97-AF65-F5344CB8AC3E}">
        <p14:creationId xmlns:p14="http://schemas.microsoft.com/office/powerpoint/2010/main" val="295007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Cartero chino</a:t>
            </a:r>
            <a:endParaRPr lang="es-ES" dirty="0"/>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1666" y="1600200"/>
            <a:ext cx="5660668" cy="4525963"/>
          </a:xfrm>
          <a:prstGeom prst="rect">
            <a:avLst/>
          </a:prstGeom>
          <a:noFill/>
          <a:ln>
            <a:noFill/>
          </a:ln>
        </p:spPr>
      </p:pic>
    </p:spTree>
    <p:extLst>
      <p:ext uri="{BB962C8B-B14F-4D97-AF65-F5344CB8AC3E}">
        <p14:creationId xmlns:p14="http://schemas.microsoft.com/office/powerpoint/2010/main" val="3628300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Ejercicio ¿Cómo se modifica el algoritmo si lo que buscamos es un camino </a:t>
            </a:r>
            <a:r>
              <a:rPr lang="es-ES" dirty="0" err="1"/>
              <a:t>euleriano</a:t>
            </a:r>
            <a:r>
              <a:rPr lang="es-ES" dirty="0"/>
              <a:t>?</a:t>
            </a:r>
          </a:p>
          <a:p>
            <a:r>
              <a:rPr lang="es-ES" dirty="0"/>
              <a:t>Ejercicio ¿Cómo se modifica si el grafo es dirigido?</a:t>
            </a:r>
          </a:p>
          <a:p>
            <a:endParaRPr lang="es-ES" dirty="0"/>
          </a:p>
        </p:txBody>
      </p:sp>
    </p:spTree>
    <p:extLst>
      <p:ext uri="{BB962C8B-B14F-4D97-AF65-F5344CB8AC3E}">
        <p14:creationId xmlns:p14="http://schemas.microsoft.com/office/powerpoint/2010/main" val="1538532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Solución exacta</a:t>
            </a:r>
            <a:endParaRPr lang="es-ES" dirty="0"/>
          </a:p>
        </p:txBody>
      </p:sp>
      <p:sp>
        <p:nvSpPr>
          <p:cNvPr id="3" name="2 Marcador de contenido"/>
          <p:cNvSpPr>
            <a:spLocks noGrp="1"/>
          </p:cNvSpPr>
          <p:nvPr>
            <p:ph idx="1"/>
          </p:nvPr>
        </p:nvSpPr>
        <p:spPr/>
        <p:txBody>
          <a:bodyPr/>
          <a:lstStyle/>
          <a:p>
            <a:r>
              <a:rPr lang="es-ES" dirty="0"/>
              <a:t>En caso de que queramos una solución exacta, tendríamos que aplicar el algoritmo de Floyd y buscar el acoplamiento perfecto. El acoplamiento perfecto se consigue cuando la suma de los ejes duplicados es el mínimo posible.</a:t>
            </a:r>
          </a:p>
          <a:p>
            <a:r>
              <a:rPr lang="es-ES" dirty="0"/>
              <a:t>Este problema se puede resolver como un problema lineal booleano. </a:t>
            </a:r>
          </a:p>
          <a:p>
            <a:endParaRPr lang="es-ES" dirty="0"/>
          </a:p>
        </p:txBody>
      </p:sp>
    </p:spTree>
    <p:extLst>
      <p:ext uri="{BB962C8B-B14F-4D97-AF65-F5344CB8AC3E}">
        <p14:creationId xmlns:p14="http://schemas.microsoft.com/office/powerpoint/2010/main" val="3617313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Solución exacta</a:t>
            </a:r>
            <a:endParaRPr lang="es-ES"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ES" dirty="0"/>
                  <a:t>Sea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𝑖𝑗</m:t>
                        </m:r>
                      </m:sub>
                    </m:sSub>
                  </m:oMath>
                </a14:m>
                <a:r>
                  <a:rPr lang="es-ES" dirty="0"/>
                  <a:t> una variable que vale 1 si unimos los nodos impares </a:t>
                </a:r>
                <a:r>
                  <a:rPr lang="es-ES" dirty="0" err="1"/>
                  <a:t>i,j</a:t>
                </a:r>
                <a:r>
                  <a:rPr lang="es-ES" dirty="0"/>
                  <a:t> y 0 en otro caso.</a:t>
                </a:r>
              </a:p>
              <a:p>
                <a:r>
                  <a:rPr lang="es-ES" dirty="0"/>
                  <a:t>Min </a:t>
                </a:r>
                <a14:m>
                  <m:oMath xmlns:m="http://schemas.openxmlformats.org/officeDocument/2006/math">
                    <m:nary>
                      <m:naryPr>
                        <m:chr m:val="∑"/>
                        <m:limLoc m:val="undOvr"/>
                        <m:supHide m:val="on"/>
                        <m:ctrlPr>
                          <a:rPr lang="es-ES" i="1">
                            <a:latin typeface="Cambria Math" panose="02040503050406030204" pitchFamily="18" charset="0"/>
                          </a:rPr>
                        </m:ctrlPr>
                      </m:naryPr>
                      <m:sub>
                        <m:r>
                          <a:rPr lang="es-ES" i="1">
                            <a:latin typeface="Cambria Math"/>
                          </a:rPr>
                          <m:t>𝑖𝑗</m:t>
                        </m:r>
                      </m:sub>
                      <m:sup/>
                      <m:e>
                        <m:sSub>
                          <m:sSubPr>
                            <m:ctrlPr>
                              <a:rPr lang="es-ES" i="1">
                                <a:latin typeface="Cambria Math" panose="02040503050406030204" pitchFamily="18" charset="0"/>
                              </a:rPr>
                            </m:ctrlPr>
                          </m:sSubPr>
                          <m:e>
                            <m:r>
                              <a:rPr lang="es-ES" i="1">
                                <a:latin typeface="Cambria Math"/>
                              </a:rPr>
                              <m:t>𝑐</m:t>
                            </m:r>
                          </m:e>
                          <m:sub>
                            <m:r>
                              <a:rPr lang="es-ES" i="1">
                                <a:latin typeface="Cambria Math"/>
                              </a:rPr>
                              <m:t>𝑖𝑗</m:t>
                            </m:r>
                          </m:sub>
                        </m:sSub>
                        <m:sSub>
                          <m:sSubPr>
                            <m:ctrlPr>
                              <a:rPr lang="es-ES" i="1">
                                <a:latin typeface="Cambria Math" panose="02040503050406030204" pitchFamily="18" charset="0"/>
                              </a:rPr>
                            </m:ctrlPr>
                          </m:sSubPr>
                          <m:e>
                            <m:r>
                              <a:rPr lang="es-ES" i="1">
                                <a:latin typeface="Cambria Math"/>
                              </a:rPr>
                              <m:t>𝑥</m:t>
                            </m:r>
                          </m:e>
                          <m:sub>
                            <m:r>
                              <a:rPr lang="es-ES" i="1">
                                <a:latin typeface="Cambria Math"/>
                              </a:rPr>
                              <m:t>𝑖𝑗</m:t>
                            </m:r>
                          </m:sub>
                        </m:sSub>
                      </m:e>
                    </m:nary>
                  </m:oMath>
                </a14:m>
                <a:endParaRPr lang="es-ES" dirty="0"/>
              </a:p>
              <a:p>
                <a:r>
                  <a:rPr lang="es-ES" dirty="0"/>
                  <a:t>s.a. </a:t>
                </a:r>
                <a14:m>
                  <m:oMath xmlns:m="http://schemas.openxmlformats.org/officeDocument/2006/math">
                    <m:nary>
                      <m:naryPr>
                        <m:chr m:val="∑"/>
                        <m:limLoc m:val="undOvr"/>
                        <m:supHide m:val="on"/>
                        <m:ctrlPr>
                          <a:rPr lang="es-ES" i="1">
                            <a:latin typeface="Cambria Math" panose="02040503050406030204" pitchFamily="18" charset="0"/>
                          </a:rPr>
                        </m:ctrlPr>
                      </m:naryPr>
                      <m:sub>
                        <m:r>
                          <a:rPr lang="es-ES" i="1">
                            <a:latin typeface="Cambria Math"/>
                          </a:rPr>
                          <m:t>𝑖</m:t>
                        </m:r>
                        <m:r>
                          <a:rPr lang="es-ES" i="1">
                            <a:latin typeface="Cambria Math"/>
                          </a:rPr>
                          <m:t>≠</m:t>
                        </m:r>
                        <m:r>
                          <a:rPr lang="es-ES" i="1">
                            <a:latin typeface="Cambria Math"/>
                          </a:rPr>
                          <m:t>𝑗</m:t>
                        </m:r>
                      </m:sub>
                      <m:sup/>
                      <m:e>
                        <m:sSub>
                          <m:sSubPr>
                            <m:ctrlPr>
                              <a:rPr lang="es-ES" i="1">
                                <a:latin typeface="Cambria Math" panose="02040503050406030204" pitchFamily="18" charset="0"/>
                              </a:rPr>
                            </m:ctrlPr>
                          </m:sSubPr>
                          <m:e>
                            <m:r>
                              <a:rPr lang="es-ES" i="1">
                                <a:latin typeface="Cambria Math"/>
                              </a:rPr>
                              <m:t>𝑥</m:t>
                            </m:r>
                          </m:e>
                          <m:sub>
                            <m:r>
                              <a:rPr lang="es-ES" i="1">
                                <a:latin typeface="Cambria Math"/>
                              </a:rPr>
                              <m:t>𝑖𝑗</m:t>
                            </m:r>
                          </m:sub>
                        </m:sSub>
                      </m:e>
                    </m:nary>
                  </m:oMath>
                </a14:m>
                <a:r>
                  <a:rPr lang="es-ES" dirty="0"/>
                  <a:t>=1 para cada i&lt; j</a:t>
                </a:r>
              </a:p>
              <a:p>
                <a:r>
                  <a:rPr lang="es-ES" dirty="0"/>
                  <a:t>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𝑖𝑗</m:t>
                        </m:r>
                      </m:sub>
                    </m:sSub>
                  </m:oMath>
                </a14:m>
                <a:r>
                  <a:rPr lang="es-ES" dirty="0"/>
                  <a:t> booleanas</a:t>
                </a: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s-ES">
                    <a:noFill/>
                  </a:rPr>
                  <a:t> </a:t>
                </a:r>
              </a:p>
            </p:txBody>
          </p:sp>
        </mc:Fallback>
      </mc:AlternateContent>
    </p:spTree>
    <p:extLst>
      <p:ext uri="{BB962C8B-B14F-4D97-AF65-F5344CB8AC3E}">
        <p14:creationId xmlns:p14="http://schemas.microsoft.com/office/powerpoint/2010/main" val="28897908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En caso de </a:t>
            </a:r>
            <a:r>
              <a:rPr lang="es-ES" dirty="0" smtClean="0"/>
              <a:t>grafos dirigidos</a:t>
            </a:r>
            <a:r>
              <a:rPr lang="es-ES" dirty="0"/>
              <a:t>.</a:t>
            </a:r>
            <a:br>
              <a:rPr lang="es-ES" dirty="0"/>
            </a:br>
            <a:endParaRPr lang="es-ES"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ES" dirty="0"/>
                  <a:t>Min </a:t>
                </a:r>
                <a14:m>
                  <m:oMath xmlns:m="http://schemas.openxmlformats.org/officeDocument/2006/math">
                    <m:nary>
                      <m:naryPr>
                        <m:chr m:val="∑"/>
                        <m:limLoc m:val="undOvr"/>
                        <m:supHide m:val="on"/>
                        <m:ctrlPr>
                          <a:rPr lang="es-ES" i="1">
                            <a:latin typeface="Cambria Math" panose="02040503050406030204" pitchFamily="18" charset="0"/>
                          </a:rPr>
                        </m:ctrlPr>
                      </m:naryPr>
                      <m:sub>
                        <m:r>
                          <a:rPr lang="es-ES" i="1">
                            <a:latin typeface="Cambria Math"/>
                          </a:rPr>
                          <m:t>𝑖𝑗</m:t>
                        </m:r>
                      </m:sub>
                      <m:sup/>
                      <m:e>
                        <m:sSub>
                          <m:sSubPr>
                            <m:ctrlPr>
                              <a:rPr lang="es-ES" i="1">
                                <a:latin typeface="Cambria Math" panose="02040503050406030204" pitchFamily="18" charset="0"/>
                              </a:rPr>
                            </m:ctrlPr>
                          </m:sSubPr>
                          <m:e>
                            <m:r>
                              <a:rPr lang="es-ES" i="1">
                                <a:latin typeface="Cambria Math"/>
                              </a:rPr>
                              <m:t>𝑐</m:t>
                            </m:r>
                          </m:e>
                          <m:sub>
                            <m:r>
                              <a:rPr lang="es-ES" i="1">
                                <a:latin typeface="Cambria Math"/>
                              </a:rPr>
                              <m:t>𝑖𝑗</m:t>
                            </m:r>
                          </m:sub>
                        </m:sSub>
                        <m:sSub>
                          <m:sSubPr>
                            <m:ctrlPr>
                              <a:rPr lang="es-ES" i="1">
                                <a:latin typeface="Cambria Math" panose="02040503050406030204" pitchFamily="18" charset="0"/>
                              </a:rPr>
                            </m:ctrlPr>
                          </m:sSubPr>
                          <m:e>
                            <m:r>
                              <a:rPr lang="es-ES" i="1">
                                <a:latin typeface="Cambria Math"/>
                              </a:rPr>
                              <m:t>𝑥</m:t>
                            </m:r>
                          </m:e>
                          <m:sub>
                            <m:r>
                              <a:rPr lang="es-ES" i="1">
                                <a:latin typeface="Cambria Math"/>
                              </a:rPr>
                              <m:t>𝑖𝑗</m:t>
                            </m:r>
                          </m:sub>
                        </m:sSub>
                      </m:e>
                    </m:nary>
                  </m:oMath>
                </a14:m>
                <a:endParaRPr lang="es-ES" dirty="0"/>
              </a:p>
              <a:p>
                <a:r>
                  <a:rPr lang="en-US" dirty="0" err="1"/>
                  <a:t>s.a.</a:t>
                </a:r>
                <a:endParaRPr lang="es-ES" dirty="0"/>
              </a:p>
              <a:p>
                <a14:m>
                  <m:oMath xmlns:m="http://schemas.openxmlformats.org/officeDocument/2006/math">
                    <m:nary>
                      <m:naryPr>
                        <m:chr m:val="∑"/>
                        <m:limLoc m:val="undOvr"/>
                        <m:ctrlPr>
                          <a:rPr lang="es-ES" i="1">
                            <a:latin typeface="Cambria Math" panose="02040503050406030204" pitchFamily="18" charset="0"/>
                          </a:rPr>
                        </m:ctrlPr>
                      </m:naryPr>
                      <m:sub>
                        <m:r>
                          <a:rPr lang="es-ES" i="1">
                            <a:latin typeface="Cambria Math"/>
                          </a:rPr>
                          <m:t>𝑗</m:t>
                        </m:r>
                        <m:r>
                          <a:rPr lang="en-US" i="1">
                            <a:latin typeface="Cambria Math"/>
                          </a:rPr>
                          <m:t>=1</m:t>
                        </m:r>
                      </m:sub>
                      <m:sup>
                        <m:r>
                          <a:rPr lang="es-ES" i="1">
                            <a:latin typeface="Cambria Math"/>
                          </a:rPr>
                          <m:t>𝑖</m:t>
                        </m:r>
                        <m:r>
                          <a:rPr lang="en-US" i="1">
                            <a:latin typeface="Cambria Math"/>
                          </a:rPr>
                          <m:t>−1</m:t>
                        </m:r>
                      </m:sup>
                      <m:e>
                        <m:sSub>
                          <m:sSubPr>
                            <m:ctrlPr>
                              <a:rPr lang="es-ES" i="1">
                                <a:latin typeface="Cambria Math" panose="02040503050406030204" pitchFamily="18" charset="0"/>
                              </a:rPr>
                            </m:ctrlPr>
                          </m:sSubPr>
                          <m:e>
                            <m:r>
                              <a:rPr lang="es-ES" i="1">
                                <a:latin typeface="Cambria Math"/>
                              </a:rPr>
                              <m:t>𝑥</m:t>
                            </m:r>
                          </m:e>
                          <m:sub>
                            <m:r>
                              <a:rPr lang="es-ES" i="1">
                                <a:latin typeface="Cambria Math"/>
                              </a:rPr>
                              <m:t>𝑖𝑗</m:t>
                            </m:r>
                          </m:sub>
                        </m:sSub>
                      </m:e>
                    </m:nary>
                  </m:oMath>
                </a14:m>
                <a:r>
                  <a:rPr lang="en-US" dirty="0"/>
                  <a:t> + </a:t>
                </a:r>
                <a14:m>
                  <m:oMath xmlns:m="http://schemas.openxmlformats.org/officeDocument/2006/math">
                    <m:nary>
                      <m:naryPr>
                        <m:chr m:val="∑"/>
                        <m:limLoc m:val="undOvr"/>
                        <m:ctrlPr>
                          <a:rPr lang="es-ES" i="1">
                            <a:latin typeface="Cambria Math" panose="02040503050406030204" pitchFamily="18" charset="0"/>
                          </a:rPr>
                        </m:ctrlPr>
                      </m:naryPr>
                      <m:sub>
                        <m:r>
                          <a:rPr lang="es-ES" i="1">
                            <a:latin typeface="Cambria Math"/>
                          </a:rPr>
                          <m:t>𝑗</m:t>
                        </m:r>
                        <m:r>
                          <a:rPr lang="en-US" i="1">
                            <a:latin typeface="Cambria Math"/>
                          </a:rPr>
                          <m:t>=</m:t>
                        </m:r>
                        <m:r>
                          <a:rPr lang="es-ES" i="1">
                            <a:latin typeface="Cambria Math"/>
                          </a:rPr>
                          <m:t>𝑖</m:t>
                        </m:r>
                        <m:r>
                          <a:rPr lang="en-US" i="1">
                            <a:latin typeface="Cambria Math"/>
                          </a:rPr>
                          <m:t>+1</m:t>
                        </m:r>
                      </m:sub>
                      <m:sup>
                        <m:r>
                          <a:rPr lang="es-ES" i="1">
                            <a:latin typeface="Cambria Math"/>
                          </a:rPr>
                          <m:t>𝑚</m:t>
                        </m:r>
                      </m:sup>
                      <m:e>
                        <m:sSub>
                          <m:sSubPr>
                            <m:ctrlPr>
                              <a:rPr lang="es-ES" i="1">
                                <a:latin typeface="Cambria Math" panose="02040503050406030204" pitchFamily="18" charset="0"/>
                              </a:rPr>
                            </m:ctrlPr>
                          </m:sSubPr>
                          <m:e>
                            <m:r>
                              <a:rPr lang="es-ES" i="1">
                                <a:latin typeface="Cambria Math"/>
                              </a:rPr>
                              <m:t>𝑥</m:t>
                            </m:r>
                          </m:e>
                          <m:sub>
                            <m:r>
                              <a:rPr lang="es-ES" i="1">
                                <a:latin typeface="Cambria Math"/>
                              </a:rPr>
                              <m:t>𝑖𝑗</m:t>
                            </m:r>
                          </m:sub>
                        </m:sSub>
                      </m:e>
                    </m:nary>
                  </m:oMath>
                </a14:m>
                <a:r>
                  <a:rPr lang="en-US" dirty="0"/>
                  <a:t>=1  i= 1,…m</a:t>
                </a:r>
                <a:endParaRPr lang="es-ES" dirty="0"/>
              </a:p>
              <a:p>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𝑖𝑗</m:t>
                        </m:r>
                      </m:sub>
                    </m:sSub>
                  </m:oMath>
                </a14:m>
                <a:r>
                  <a:rPr lang="es-ES" dirty="0"/>
                  <a:t> booleanas</a:t>
                </a:r>
              </a:p>
              <a:p>
                <a:r>
                  <a:rPr lang="es-ES" dirty="0"/>
                  <a:t> </a:t>
                </a:r>
              </a:p>
              <a:p>
                <a:r>
                  <a:rPr lang="es-ES" dirty="0"/>
                  <a:t>Este problema resuelto de manera exacta es NP, más exactamente NP-duro.</a:t>
                </a: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s-ES">
                    <a:noFill/>
                  </a:rPr>
                  <a:t> </a:t>
                </a:r>
              </a:p>
            </p:txBody>
          </p:sp>
        </mc:Fallback>
      </mc:AlternateContent>
    </p:spTree>
    <p:extLst>
      <p:ext uri="{BB962C8B-B14F-4D97-AF65-F5344CB8AC3E}">
        <p14:creationId xmlns:p14="http://schemas.microsoft.com/office/powerpoint/2010/main" val="14928115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a:t>Problema del viajante de comercio</a:t>
            </a:r>
            <a:r>
              <a:rPr lang="es-ES" dirty="0"/>
              <a:t/>
            </a:r>
            <a:br>
              <a:rPr lang="es-ES" dirty="0"/>
            </a:br>
            <a:endParaRPr lang="es-ES" dirty="0"/>
          </a:p>
        </p:txBody>
      </p:sp>
      <p:sp>
        <p:nvSpPr>
          <p:cNvPr id="3" name="2 Marcador de contenido"/>
          <p:cNvSpPr>
            <a:spLocks noGrp="1"/>
          </p:cNvSpPr>
          <p:nvPr>
            <p:ph idx="1"/>
          </p:nvPr>
        </p:nvSpPr>
        <p:spPr/>
        <p:txBody>
          <a:bodyPr/>
          <a:lstStyle/>
          <a:p>
            <a:r>
              <a:rPr lang="es-ES" dirty="0"/>
              <a:t>La idea es pasar por todos los nodos, sin necesidad de pasar por todos los ejes. Es la búsqueda de lo que se conoce por un circuito </a:t>
            </a:r>
            <a:r>
              <a:rPr lang="es-ES" dirty="0" err="1"/>
              <a:t>hamiltoniano</a:t>
            </a:r>
            <a:r>
              <a:rPr lang="es-ES" dirty="0"/>
              <a:t>.</a:t>
            </a:r>
          </a:p>
          <a:p>
            <a:endParaRPr lang="es-ES" dirty="0"/>
          </a:p>
        </p:txBody>
      </p:sp>
    </p:spTree>
    <p:extLst>
      <p:ext uri="{BB962C8B-B14F-4D97-AF65-F5344CB8AC3E}">
        <p14:creationId xmlns:p14="http://schemas.microsoft.com/office/powerpoint/2010/main" val="20286451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Circuito </a:t>
            </a:r>
            <a:r>
              <a:rPr lang="es-ES" dirty="0" err="1" smtClean="0"/>
              <a:t>Hamiltoniano</a:t>
            </a:r>
            <a:endParaRPr lang="es-ES" dirty="0"/>
          </a:p>
        </p:txBody>
      </p:sp>
      <p:sp>
        <p:nvSpPr>
          <p:cNvPr id="3" name="2 Marcador de contenido"/>
          <p:cNvSpPr>
            <a:spLocks noGrp="1"/>
          </p:cNvSpPr>
          <p:nvPr>
            <p:ph idx="1"/>
          </p:nvPr>
        </p:nvSpPr>
        <p:spPr/>
        <p:txBody>
          <a:bodyPr>
            <a:normAutofit fontScale="70000" lnSpcReduction="20000"/>
          </a:bodyPr>
          <a:lstStyle/>
          <a:p>
            <a:r>
              <a:rPr lang="es-ES" b="1" u="sng" dirty="0"/>
              <a:t>Paso 1</a:t>
            </a:r>
            <a:endParaRPr lang="es-ES" dirty="0"/>
          </a:p>
          <a:p>
            <a:r>
              <a:rPr lang="es-ES" dirty="0"/>
              <a:t>Encontrar el árbol de expansión de coste mínimo. Sea T dicho árbol.</a:t>
            </a:r>
          </a:p>
          <a:p>
            <a:r>
              <a:rPr lang="es-ES" b="1" u="sng" dirty="0"/>
              <a:t>Paso 2</a:t>
            </a:r>
            <a:endParaRPr lang="es-ES" dirty="0"/>
          </a:p>
          <a:p>
            <a:r>
              <a:rPr lang="es-ES" dirty="0"/>
              <a:t>Sea m el número de nodos de T de grado impar. Resolver el problema de acoplamiento perfecto. Llamamos a este nuevo grafo M.</a:t>
            </a:r>
          </a:p>
          <a:p>
            <a:r>
              <a:rPr lang="es-ES" dirty="0"/>
              <a:t>Creamos un nuevo grafo H=T⋃M. Obviamente T y M no han de ser disjuntos.</a:t>
            </a:r>
          </a:p>
          <a:p>
            <a:r>
              <a:rPr lang="es-ES" b="1" u="sng" dirty="0"/>
              <a:t>Paso 3</a:t>
            </a:r>
            <a:endParaRPr lang="es-ES" dirty="0"/>
          </a:p>
          <a:p>
            <a:r>
              <a:rPr lang="es-ES" dirty="0"/>
              <a:t>H es un circuito </a:t>
            </a:r>
            <a:r>
              <a:rPr lang="es-ES" dirty="0" err="1"/>
              <a:t>euleriano</a:t>
            </a:r>
            <a:r>
              <a:rPr lang="es-ES" dirty="0"/>
              <a:t> y podemos construir el circuito.</a:t>
            </a:r>
          </a:p>
          <a:p>
            <a:r>
              <a:rPr lang="es-ES" dirty="0"/>
              <a:t> </a:t>
            </a:r>
          </a:p>
          <a:p>
            <a:r>
              <a:rPr lang="es-ES" dirty="0"/>
              <a:t>La solución es aproximada si no resolvemos el problema de acoplamiento de forma exacta.</a:t>
            </a:r>
          </a:p>
          <a:p>
            <a:endParaRPr lang="es-ES" dirty="0"/>
          </a:p>
        </p:txBody>
      </p:sp>
    </p:spTree>
    <p:extLst>
      <p:ext uri="{BB962C8B-B14F-4D97-AF65-F5344CB8AC3E}">
        <p14:creationId xmlns:p14="http://schemas.microsoft.com/office/powerpoint/2010/main" val="38898795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Ejemplo</a:t>
            </a:r>
            <a:endParaRPr lang="es-ES"/>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1666" y="1600200"/>
            <a:ext cx="5660668" cy="4525963"/>
          </a:xfrm>
          <a:prstGeom prst="rect">
            <a:avLst/>
          </a:prstGeom>
          <a:noFill/>
          <a:ln>
            <a:noFill/>
          </a:ln>
        </p:spPr>
      </p:pic>
    </p:spTree>
    <p:extLst>
      <p:ext uri="{BB962C8B-B14F-4D97-AF65-F5344CB8AC3E}">
        <p14:creationId xmlns:p14="http://schemas.microsoft.com/office/powerpoint/2010/main" val="3800512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Distancias entre nodos</a:t>
            </a:r>
            <a:r>
              <a:rPr lang="es-ES" dirty="0"/>
              <a:t/>
            </a:r>
            <a:br>
              <a:rPr lang="es-ES" dirty="0"/>
            </a:br>
            <a:endParaRPr lang="es-ES"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ES" dirty="0"/>
                  <a:t>Las aristas o ejes pueden tener asociados costos en tiempo o distancia l(</a:t>
                </a:r>
                <a:r>
                  <a:rPr lang="es-ES" dirty="0" err="1"/>
                  <a:t>i,j</a:t>
                </a:r>
                <a:r>
                  <a:rPr lang="es-ES" dirty="0"/>
                  <a:t>) que une los nodos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𝑖</m:t>
                        </m:r>
                      </m:sub>
                    </m:sSub>
                  </m:oMath>
                </a14:m>
                <a:r>
                  <a:rPr lang="es-ES" dirty="0"/>
                  <a:t> con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𝑗</m:t>
                        </m:r>
                      </m:sub>
                    </m:sSub>
                  </m:oMath>
                </a14:m>
                <a:r>
                  <a:rPr lang="es-ES" dirty="0"/>
                  <a:t>. Así llamaremos </a:t>
                </a:r>
                <a:r>
                  <a:rPr lang="es-ES" b="1" dirty="0"/>
                  <a:t>longitud de un camino</a:t>
                </a:r>
                <a:r>
                  <a:rPr lang="es-ES" dirty="0"/>
                  <a:t> a la suma de los costos de sus ejes o aristas.</a:t>
                </a: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630" t="-1752" r="-444"/>
                </a:stretch>
              </a:blipFill>
            </p:spPr>
            <p:txBody>
              <a:bodyPr/>
              <a:lstStyle/>
              <a:p>
                <a:r>
                  <a:rPr lang="es-ES">
                    <a:noFill/>
                  </a:rPr>
                  <a:t> </a:t>
                </a:r>
              </a:p>
            </p:txBody>
          </p:sp>
        </mc:Fallback>
      </mc:AlternateContent>
    </p:spTree>
    <p:extLst>
      <p:ext uri="{BB962C8B-B14F-4D97-AF65-F5344CB8AC3E}">
        <p14:creationId xmlns:p14="http://schemas.microsoft.com/office/powerpoint/2010/main" val="4066710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Título"/>
              <p:cNvSpPr>
                <a:spLocks noGrp="1"/>
              </p:cNvSpPr>
              <p:nvPr>
                <p:ph type="title"/>
              </p:nvPr>
            </p:nvSpPr>
            <p:spPr/>
            <p:txBody>
              <a:bodyPr>
                <a:normAutofit fontScale="90000"/>
              </a:bodyPr>
              <a:lstStyle/>
              <a:p>
                <a:r>
                  <a:rPr lang="es-ES" sz="2200" b="1" u="sng" dirty="0"/>
                  <a:t>El problema del camino más corto</a:t>
                </a:r>
                <a:r>
                  <a:rPr lang="es-ES" sz="2200" dirty="0"/>
                  <a:t/>
                </a:r>
                <a:br>
                  <a:rPr lang="es-ES" sz="2200" dirty="0"/>
                </a:br>
                <a:r>
                  <a:rPr lang="es-ES" sz="2200" b="1" dirty="0"/>
                  <a:t>Algoritmo de </a:t>
                </a:r>
                <a:r>
                  <a:rPr lang="es-ES" sz="2200" b="1" dirty="0" err="1"/>
                  <a:t>Dijkstra</a:t>
                </a:r>
                <a:r>
                  <a:rPr lang="es-ES" sz="2200" b="1" dirty="0"/>
                  <a:t> desde un nodo inicial </a:t>
                </a:r>
                <a14:m>
                  <m:oMath xmlns:m="http://schemas.openxmlformats.org/officeDocument/2006/math">
                    <m:sSub>
                      <m:sSubPr>
                        <m:ctrlPr>
                          <a:rPr lang="es-ES" sz="2200" b="1" i="1">
                            <a:latin typeface="Cambria Math" panose="02040503050406030204" pitchFamily="18" charset="0"/>
                          </a:rPr>
                        </m:ctrlPr>
                      </m:sSubPr>
                      <m:e>
                        <m:r>
                          <a:rPr lang="es-ES" sz="2200" b="1" i="1">
                            <a:latin typeface="Cambria Math"/>
                          </a:rPr>
                          <m:t>𝒙</m:t>
                        </m:r>
                      </m:e>
                      <m:sub>
                        <m:r>
                          <a:rPr lang="es-ES" sz="2200" b="1" i="1">
                            <a:latin typeface="Cambria Math"/>
                          </a:rPr>
                          <m:t>𝒔</m:t>
                        </m:r>
                      </m:sub>
                    </m:sSub>
                  </m:oMath>
                </a14:m>
                <a:r>
                  <a:rPr lang="es-ES" dirty="0"/>
                  <a:t/>
                </a:r>
                <a:br>
                  <a:rPr lang="es-ES" dirty="0"/>
                </a:br>
                <a:endParaRPr lang="es-ES" dirty="0"/>
              </a:p>
            </p:txBody>
          </p:sp>
        </mc:Choice>
        <mc:Fallback xmlns="">
          <p:sp>
            <p:nvSpPr>
              <p:cNvPr id="2" name="1 Título"/>
              <p:cNvSpPr>
                <a:spLocks noGrp="1" noRot="1" noChangeAspect="1" noMove="1" noResize="1" noEditPoints="1" noAdjustHandles="1" noChangeArrowheads="1" noChangeShapeType="1" noTextEdit="1"/>
              </p:cNvSpPr>
              <p:nvPr>
                <p:ph type="title"/>
              </p:nvPr>
            </p:nvSpPr>
            <p:spPr>
              <a:blipFill rotWithShape="1">
                <a:blip r:embed="rId2"/>
                <a:stretch>
                  <a:fillRect t="-10106"/>
                </a:stretch>
              </a:blipFill>
            </p:spPr>
            <p:txBody>
              <a:bodyPr/>
              <a:lstStyle/>
              <a:p>
                <a:r>
                  <a:rPr lang="es-ES">
                    <a:noFill/>
                  </a:rPr>
                  <a:t> </a:t>
                </a:r>
              </a:p>
            </p:txBody>
          </p:sp>
        </mc:Fallback>
      </mc:AlternateContent>
      <p:sp>
        <p:nvSpPr>
          <p:cNvPr id="3" name="2 Marcador de contenido"/>
          <p:cNvSpPr>
            <a:spLocks noGrp="1"/>
          </p:cNvSpPr>
          <p:nvPr>
            <p:ph idx="1"/>
          </p:nvPr>
        </p:nvSpPr>
        <p:spPr/>
        <p:txBody>
          <a:bodyPr/>
          <a:lstStyle/>
          <a:p>
            <a:pPr marL="0" indent="0">
              <a:buNone/>
            </a:pPr>
            <a:r>
              <a:rPr lang="es-ES" dirty="0" smtClean="0"/>
              <a:t>Para simplificar, supongamos que todos los costos l(</a:t>
            </a:r>
            <a:r>
              <a:rPr lang="es-ES" dirty="0" err="1" smtClean="0"/>
              <a:t>i,j</a:t>
            </a:r>
            <a:r>
              <a:rPr lang="es-ES" dirty="0" smtClean="0"/>
              <a:t>) son positivos, porque se ajusta más a los casos reales y evita la existencia de circuitos de coste negativo que hace que el problema no tenga solución acotada.</a:t>
            </a:r>
          </a:p>
          <a:p>
            <a:pPr marL="0" indent="0">
              <a:buNone/>
            </a:pPr>
            <a:r>
              <a:rPr lang="es-ES" dirty="0" smtClean="0"/>
              <a:t>En </a:t>
            </a:r>
            <a:r>
              <a:rPr lang="es-ES" dirty="0"/>
              <a:t>el algoritmo los nodos tienen dos estados:</a:t>
            </a:r>
          </a:p>
          <a:p>
            <a:pPr lvl="0"/>
            <a:r>
              <a:rPr lang="es-ES" dirty="0" smtClean="0"/>
              <a:t>Abierto cuando la etiqueta es provisional</a:t>
            </a:r>
          </a:p>
          <a:p>
            <a:pPr lvl="0"/>
            <a:r>
              <a:rPr lang="es-ES" dirty="0" smtClean="0"/>
              <a:t>Cerrado </a:t>
            </a:r>
            <a:r>
              <a:rPr lang="es-ES" dirty="0"/>
              <a:t>cuando la etiqueta es permanente.</a:t>
            </a:r>
          </a:p>
          <a:p>
            <a:endParaRPr lang="es-ES" dirty="0"/>
          </a:p>
        </p:txBody>
      </p:sp>
    </p:spTree>
    <p:extLst>
      <p:ext uri="{BB962C8B-B14F-4D97-AF65-F5344CB8AC3E}">
        <p14:creationId xmlns:p14="http://schemas.microsoft.com/office/powerpoint/2010/main" val="885183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Título"/>
              <p:cNvSpPr>
                <a:spLocks noGrp="1"/>
              </p:cNvSpPr>
              <p:nvPr>
                <p:ph type="title"/>
              </p:nvPr>
            </p:nvSpPr>
            <p:spPr>
              <a:xfrm>
                <a:off x="457200" y="0"/>
                <a:ext cx="8219256" cy="1556792"/>
              </a:xfrm>
            </p:spPr>
            <p:txBody>
              <a:bodyPr>
                <a:normAutofit fontScale="90000"/>
              </a:bodyPr>
              <a:lstStyle/>
              <a:p>
                <a:r>
                  <a:rPr lang="es-ES" sz="3100" b="1" u="sng" dirty="0" smtClean="0"/>
                  <a:t>El problema del camino más corto</a:t>
                </a:r>
                <a:r>
                  <a:rPr lang="es-ES" sz="3100" dirty="0"/>
                  <a:t/>
                </a:r>
                <a:br>
                  <a:rPr lang="es-ES" sz="3100" dirty="0"/>
                </a:br>
                <a:r>
                  <a:rPr lang="es-ES" sz="3100" b="1" dirty="0"/>
                  <a:t>Algoritmo de </a:t>
                </a:r>
                <a:r>
                  <a:rPr lang="es-ES" sz="3100" b="1" dirty="0" err="1"/>
                  <a:t>Dijkstra</a:t>
                </a:r>
                <a:r>
                  <a:rPr lang="es-ES" sz="3100" b="1" dirty="0"/>
                  <a:t> desde un nodo inicial </a:t>
                </a:r>
                <a14:m>
                  <m:oMath xmlns:m="http://schemas.openxmlformats.org/officeDocument/2006/math">
                    <m:sSub>
                      <m:sSubPr>
                        <m:ctrlPr>
                          <a:rPr lang="es-ES" sz="3100" b="1" i="1">
                            <a:latin typeface="Cambria Math" panose="02040503050406030204" pitchFamily="18" charset="0"/>
                          </a:rPr>
                        </m:ctrlPr>
                      </m:sSubPr>
                      <m:e>
                        <m:r>
                          <a:rPr lang="es-ES" sz="3100" b="1" i="1">
                            <a:latin typeface="Cambria Math"/>
                          </a:rPr>
                          <m:t>𝒙</m:t>
                        </m:r>
                      </m:e>
                      <m:sub>
                        <m:r>
                          <a:rPr lang="es-ES" sz="3100" b="1" i="1">
                            <a:latin typeface="Cambria Math"/>
                          </a:rPr>
                          <m:t>𝒔</m:t>
                        </m:r>
                      </m:sub>
                    </m:sSub>
                  </m:oMath>
                </a14:m>
                <a:r>
                  <a:rPr lang="es-ES" dirty="0"/>
                  <a:t/>
                </a:r>
                <a:br>
                  <a:rPr lang="es-ES" dirty="0"/>
                </a:br>
                <a:endParaRPr lang="es-ES" dirty="0"/>
              </a:p>
            </p:txBody>
          </p:sp>
        </mc:Choice>
        <mc:Fallback xmlns="">
          <p:sp>
            <p:nvSpPr>
              <p:cNvPr id="2" name="1 Título"/>
              <p:cNvSpPr>
                <a:spLocks noGrp="1" noRot="1" noChangeAspect="1" noMove="1" noResize="1" noEditPoints="1" noAdjustHandles="1" noChangeArrowheads="1" noChangeShapeType="1" noTextEdit="1"/>
              </p:cNvSpPr>
              <p:nvPr>
                <p:ph type="title"/>
              </p:nvPr>
            </p:nvSpPr>
            <p:spPr>
              <a:xfrm>
                <a:off x="457200" y="0"/>
                <a:ext cx="8219256" cy="1556792"/>
              </a:xfrm>
              <a:blipFill rotWithShape="1">
                <a:blip r:embed="rId2"/>
                <a:stretch>
                  <a:fillRect t="-35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pPr marL="0" indent="0">
                  <a:buNone/>
                </a:pPr>
                <a:r>
                  <a:rPr lang="es-ES" dirty="0"/>
                  <a:t>Para cada nodo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𝑗</m:t>
                        </m:r>
                      </m:sub>
                    </m:sSub>
                  </m:oMath>
                </a14:m>
                <a:r>
                  <a:rPr lang="es-ES" dirty="0"/>
                  <a:t> tenemos dos etiquetas </a:t>
                </a:r>
              </a:p>
              <a:p>
                <a:pPr lvl="0"/>
                <a:r>
                  <a:rPr lang="es-ES" dirty="0"/>
                  <a:t>d(j) que nos da la longitud más corta desde el nodo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𝑠</m:t>
                        </m:r>
                      </m:sub>
                    </m:sSub>
                  </m:oMath>
                </a14:m>
                <a:r>
                  <a:rPr lang="es-ES" dirty="0"/>
                  <a:t>, que suponemos inicial y de donde parte el camino hasta el momento.</a:t>
                </a:r>
              </a:p>
              <a:p>
                <a:pPr lvl="0"/>
                <a:r>
                  <a:rPr lang="es-ES" dirty="0"/>
                  <a:t>p(j) nodo que precede a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𝑗</m:t>
                        </m:r>
                      </m:sub>
                    </m:sSub>
                  </m:oMath>
                </a14:m>
                <a:r>
                  <a:rPr lang="es-ES" dirty="0"/>
                  <a:t> en el camino desde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𝑠</m:t>
                        </m:r>
                      </m:sub>
                    </m:sSub>
                  </m:oMath>
                </a14:m>
                <a:r>
                  <a:rPr lang="es-ES" dirty="0"/>
                  <a:t> hasta ese momento.</a:t>
                </a: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3"/>
                <a:stretch>
                  <a:fillRect l="-1852" t="-1617" r="-2667"/>
                </a:stretch>
              </a:blipFill>
            </p:spPr>
            <p:txBody>
              <a:bodyPr/>
              <a:lstStyle/>
              <a:p>
                <a:r>
                  <a:rPr lang="es-ES">
                    <a:noFill/>
                  </a:rPr>
                  <a:t> </a:t>
                </a:r>
              </a:p>
            </p:txBody>
          </p:sp>
        </mc:Fallback>
      </mc:AlternateContent>
    </p:spTree>
    <p:extLst>
      <p:ext uri="{BB962C8B-B14F-4D97-AF65-F5344CB8AC3E}">
        <p14:creationId xmlns:p14="http://schemas.microsoft.com/office/powerpoint/2010/main" val="152335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Algoritmo de </a:t>
            </a:r>
            <a:r>
              <a:rPr lang="es-ES" b="1" dirty="0" err="1"/>
              <a:t>Dijkstra</a:t>
            </a:r>
            <a:r>
              <a:rPr lang="es-ES" b="1" dirty="0"/>
              <a:t> </a:t>
            </a:r>
            <a:endParaRPr lang="es-ES"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77500" lnSpcReduction="20000"/>
              </a:bodyPr>
              <a:lstStyle/>
              <a:p>
                <a:r>
                  <a:rPr lang="es-ES" b="1" u="sng" dirty="0"/>
                  <a:t>Paso 1</a:t>
                </a:r>
                <a:endParaRPr lang="es-ES" dirty="0"/>
              </a:p>
              <a:p>
                <a:r>
                  <a:rPr lang="es-ES" dirty="0"/>
                  <a:t> d(s)=0</a:t>
                </a:r>
              </a:p>
              <a:p>
                <a:r>
                  <a:rPr lang="es-ES" dirty="0"/>
                  <a:t>p(s)=* </a:t>
                </a:r>
              </a:p>
              <a:p>
                <a:r>
                  <a:rPr lang="es-ES" dirty="0"/>
                  <a:t>Con d(j)=∞, p(j)=— para cada </a:t>
                </a:r>
                <a:r>
                  <a:rPr lang="es-ES" dirty="0" err="1"/>
                  <a:t>j≠s</a:t>
                </a:r>
                <a:r>
                  <a:rPr lang="es-ES" dirty="0"/>
                  <a:t>. El nodo </a:t>
                </a:r>
                <a14:m>
                  <m:oMath xmlns:m="http://schemas.openxmlformats.org/officeDocument/2006/math">
                    <m:sSub>
                      <m:sSubPr>
                        <m:ctrlPr>
                          <a:rPr lang="es-ES" i="1">
                            <a:latin typeface="Cambria Math" panose="02040503050406030204" pitchFamily="18" charset="0"/>
                          </a:rPr>
                        </m:ctrlPr>
                      </m:sSubPr>
                      <m:e>
                        <m:r>
                          <a:rPr lang="es-ES" i="1">
                            <a:latin typeface="Cambria Math"/>
                          </a:rPr>
                          <m:t>𝑥</m:t>
                        </m:r>
                      </m:e>
                      <m:sub>
                        <m:r>
                          <a:rPr lang="es-ES" i="1">
                            <a:latin typeface="Cambria Math"/>
                          </a:rPr>
                          <m:t>𝑠</m:t>
                        </m:r>
                      </m:sub>
                    </m:sSub>
                  </m:oMath>
                </a14:m>
                <a:r>
                  <a:rPr lang="es-ES" dirty="0"/>
                  <a:t> es cerrado, los demás abiertos. K=s, que es el último nodo cerrado.</a:t>
                </a:r>
              </a:p>
              <a:p>
                <a:r>
                  <a:rPr lang="es-ES" b="1" u="sng" dirty="0"/>
                  <a:t>Paso 2</a:t>
                </a:r>
                <a:endParaRPr lang="es-ES" dirty="0"/>
              </a:p>
              <a:p>
                <a:r>
                  <a:rPr lang="es-ES" dirty="0"/>
                  <a:t>Se examinan todos los ejes o aristas del último nodo cerrado (supongamos que el k) y se calcula para cada j que tenga sentido</a:t>
                </a:r>
              </a:p>
              <a:p>
                <a:r>
                  <a:rPr lang="es-ES" dirty="0"/>
                  <a:t>d(j)= min{d(j), d(k)+l(</a:t>
                </a:r>
                <a:r>
                  <a:rPr lang="es-ES" dirty="0" err="1"/>
                  <a:t>k,j</a:t>
                </a:r>
                <a:r>
                  <a:rPr lang="es-ES" dirty="0"/>
                  <a:t>)} (Se buscan desigualdades triangulares)</a:t>
                </a:r>
              </a:p>
              <a:p>
                <a:endParaRPr lang="es-E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037" t="-2426" r="-1407"/>
                </a:stretch>
              </a:blipFill>
            </p:spPr>
            <p:txBody>
              <a:bodyPr/>
              <a:lstStyle/>
              <a:p>
                <a:r>
                  <a:rPr lang="es-ES">
                    <a:noFill/>
                  </a:rPr>
                  <a:t> </a:t>
                </a:r>
              </a:p>
            </p:txBody>
          </p:sp>
        </mc:Fallback>
      </mc:AlternateContent>
    </p:spTree>
    <p:extLst>
      <p:ext uri="{BB962C8B-B14F-4D97-AF65-F5344CB8AC3E}">
        <p14:creationId xmlns:p14="http://schemas.microsoft.com/office/powerpoint/2010/main" val="1750276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Algoritmo de </a:t>
            </a:r>
            <a:r>
              <a:rPr lang="es-ES" b="1" dirty="0" err="1" smtClean="0"/>
              <a:t>Dijkstra</a:t>
            </a:r>
            <a:r>
              <a:rPr lang="es-ES" b="1" dirty="0" smtClean="0"/>
              <a:t> </a:t>
            </a:r>
            <a:endParaRPr lang="es-ES" dirty="0"/>
          </a:p>
        </p:txBody>
      </p:sp>
      <p:sp>
        <p:nvSpPr>
          <p:cNvPr id="3" name="2 Marcador de contenido"/>
          <p:cNvSpPr>
            <a:spLocks noGrp="1"/>
          </p:cNvSpPr>
          <p:nvPr>
            <p:ph idx="1"/>
          </p:nvPr>
        </p:nvSpPr>
        <p:spPr/>
        <p:txBody>
          <a:bodyPr>
            <a:normAutofit fontScale="85000" lnSpcReduction="20000"/>
          </a:bodyPr>
          <a:lstStyle/>
          <a:p>
            <a:r>
              <a:rPr lang="es-ES" b="1" u="sng" dirty="0"/>
              <a:t>Paso 3 </a:t>
            </a:r>
            <a:endParaRPr lang="es-ES" dirty="0"/>
          </a:p>
          <a:p>
            <a:r>
              <a:rPr lang="es-ES" dirty="0"/>
              <a:t>Se cierra el nodo con menor d(j) de los abiertos (en caso de empate se elige arbitrariamente). Sea i el nodo cerrado.</a:t>
            </a:r>
          </a:p>
          <a:p>
            <a:r>
              <a:rPr lang="es-ES" b="1" u="sng" dirty="0"/>
              <a:t>Paso 4</a:t>
            </a:r>
            <a:endParaRPr lang="es-ES" dirty="0"/>
          </a:p>
          <a:p>
            <a:r>
              <a:rPr lang="es-ES" dirty="0"/>
              <a:t>Para encontrar el predecesor del nodo cerrado i, se consideran las aristas (</a:t>
            </a:r>
            <a:r>
              <a:rPr lang="es-ES" dirty="0" err="1"/>
              <a:t>j,i</a:t>
            </a:r>
            <a:r>
              <a:rPr lang="es-ES" dirty="0"/>
              <a:t>) con j cerrado hasta que encontremos la (</a:t>
            </a:r>
            <a:r>
              <a:rPr lang="es-ES" dirty="0" err="1"/>
              <a:t>j,i</a:t>
            </a:r>
            <a:r>
              <a:rPr lang="es-ES" dirty="0"/>
              <a:t>) tal que d(i)-l(</a:t>
            </a:r>
            <a:r>
              <a:rPr lang="es-ES" dirty="0" err="1"/>
              <a:t>i,j</a:t>
            </a:r>
            <a:r>
              <a:rPr lang="es-ES" dirty="0"/>
              <a:t>)=d(j). En caso de empate se elige arbitrariamente. p(i)=j.</a:t>
            </a:r>
          </a:p>
          <a:p>
            <a:r>
              <a:rPr lang="es-ES" b="1" u="sng" dirty="0"/>
              <a:t>Paso 5</a:t>
            </a:r>
            <a:endParaRPr lang="es-ES" dirty="0"/>
          </a:p>
          <a:p>
            <a:r>
              <a:rPr lang="es-ES" dirty="0"/>
              <a:t>Cerramos el nodo i. Si todos están cerrados STOP. En otro caso K=i y vamos al paso 2.</a:t>
            </a:r>
          </a:p>
          <a:p>
            <a:endParaRPr lang="es-ES" dirty="0"/>
          </a:p>
        </p:txBody>
      </p:sp>
    </p:spTree>
    <p:extLst>
      <p:ext uri="{BB962C8B-B14F-4D97-AF65-F5344CB8AC3E}">
        <p14:creationId xmlns:p14="http://schemas.microsoft.com/office/powerpoint/2010/main" val="1030803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1223</Words>
  <Application>Microsoft Office PowerPoint</Application>
  <PresentationFormat>Presentación en pantalla (4:3)</PresentationFormat>
  <Paragraphs>171</Paragraphs>
  <Slides>47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47</vt:i4>
      </vt:variant>
    </vt:vector>
  </HeadingPairs>
  <TitlesOfParts>
    <vt:vector size="52" baseType="lpstr">
      <vt:lpstr>Arial</vt:lpstr>
      <vt:lpstr>Calibri</vt:lpstr>
      <vt:lpstr>Cambria Math</vt:lpstr>
      <vt:lpstr>Times New Roman</vt:lpstr>
      <vt:lpstr>Tema de Office</vt:lpstr>
      <vt:lpstr>Teoría de Grafos</vt:lpstr>
      <vt:lpstr>Ejemplos de Grafos no dirigidos </vt:lpstr>
      <vt:lpstr>Ejemplos de Grafos dirigidos </vt:lpstr>
      <vt:lpstr>Definiciones. </vt:lpstr>
      <vt:lpstr>Distancias entre nodos </vt:lpstr>
      <vt:lpstr>El problema del camino más corto Algoritmo de Dijkstra desde un nodo inicial x_s </vt:lpstr>
      <vt:lpstr>El problema del camino más corto Algoritmo de Dijkstra desde un nodo inicial x_s </vt:lpstr>
      <vt:lpstr>Algoritmo de Dijkstra </vt:lpstr>
      <vt:lpstr>Algoritmo de Dijkstra </vt:lpstr>
      <vt:lpstr>Presentación de PowerPoint</vt:lpstr>
      <vt:lpstr>Camino más corto entre todos los pares de nodos   Algoritmo de Floyd </vt:lpstr>
      <vt:lpstr>Algoritmo de Floyd</vt:lpstr>
      <vt:lpstr>Algoritmo de Floyd</vt:lpstr>
      <vt:lpstr>Ejemplo</vt:lpstr>
      <vt:lpstr>Complejidad de algoritmos </vt:lpstr>
      <vt:lpstr>Presentación de PowerPoint</vt:lpstr>
      <vt:lpstr>Complejidad</vt:lpstr>
      <vt:lpstr>Problema del árbol de expansión de mínimo costo (MST) </vt:lpstr>
      <vt:lpstr>Caracterizaciones de un arbol</vt:lpstr>
      <vt:lpstr>Árbol de mínimo costo</vt:lpstr>
      <vt:lpstr>Ejemplo</vt:lpstr>
      <vt:lpstr>Presentación de PowerPoint</vt:lpstr>
      <vt:lpstr>Árbol de expansión nodo dirigido</vt:lpstr>
      <vt:lpstr>Presentación de PowerPoint</vt:lpstr>
      <vt:lpstr>Complejidad</vt:lpstr>
      <vt:lpstr>Solución</vt:lpstr>
      <vt:lpstr>Problemas de rutas   </vt:lpstr>
      <vt:lpstr>Circuitos eulerianos </vt:lpstr>
      <vt:lpstr>Circuito euleriano</vt:lpstr>
      <vt:lpstr>Circuito euleriano</vt:lpstr>
      <vt:lpstr>Circuito euleriano</vt:lpstr>
      <vt:lpstr>Demostración </vt:lpstr>
      <vt:lpstr>Encuentra los circuitos eulerianos o caminos eulerianos de los siguientes grafos, si es posible </vt:lpstr>
      <vt:lpstr>Presentación de PowerPoint</vt:lpstr>
      <vt:lpstr>Presentación de PowerPoint</vt:lpstr>
      <vt:lpstr>Presentación de PowerPoint</vt:lpstr>
      <vt:lpstr>Problema del cartero chino </vt:lpstr>
      <vt:lpstr>Algoritmo </vt:lpstr>
      <vt:lpstr>Presentación de PowerPoint</vt:lpstr>
      <vt:lpstr>Cartero chino</vt:lpstr>
      <vt:lpstr>Presentación de PowerPoint</vt:lpstr>
      <vt:lpstr>Solución exacta</vt:lpstr>
      <vt:lpstr>Solución exacta</vt:lpstr>
      <vt:lpstr>En caso de grafos dirigidos. </vt:lpstr>
      <vt:lpstr>Problema del viajante de comercio </vt:lpstr>
      <vt:lpstr>Circuito Hamiltoniano</vt:lpstr>
      <vt:lpstr>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TRANSPORTE</dc:title>
  <dc:creator>ANTONIO</dc:creator>
  <cp:lastModifiedBy>Usuario</cp:lastModifiedBy>
  <cp:revision>12</cp:revision>
  <dcterms:created xsi:type="dcterms:W3CDTF">2016-03-30T10:27:09Z</dcterms:created>
  <dcterms:modified xsi:type="dcterms:W3CDTF">2018-11-05T13:40:40Z</dcterms:modified>
</cp:coreProperties>
</file>