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270" r:id="rId4"/>
    <p:sldId id="271" r:id="rId5"/>
    <p:sldId id="272" r:id="rId6"/>
    <p:sldId id="273" r:id="rId7"/>
    <p:sldId id="261" r:id="rId8"/>
    <p:sldId id="274" r:id="rId9"/>
    <p:sldId id="259" r:id="rId10"/>
    <p:sldId id="260" r:id="rId11"/>
    <p:sldId id="275" r:id="rId12"/>
    <p:sldId id="262" r:id="rId13"/>
    <p:sldId id="276" r:id="rId14"/>
    <p:sldId id="263" r:id="rId15"/>
    <p:sldId id="264" r:id="rId16"/>
    <p:sldId id="277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310" autoAdjust="0"/>
  </p:normalViewPr>
  <p:slideViewPr>
    <p:cSldViewPr snapToGrid="0">
      <p:cViewPr varScale="1">
        <p:scale>
          <a:sx n="78" d="100"/>
          <a:sy n="78" d="100"/>
        </p:scale>
        <p:origin x="181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C121C-A278-4045-89CB-1581F73CFA53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BFA26-29B2-4471-9231-94D888252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65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tgmedia.pearsoncmg.com/images/9780735664166/samplepages/9780735664166.pd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ideo.ch9.ms/sessions/teched/eu/2014/Labs/DEV-H207.pdf" TargetMode="External"/><Relationship Id="rId4" Type="http://schemas.openxmlformats.org/officeDocument/2006/relationships/hyperlink" Target="https://readthedocs.com/projects/aspnet-ef/downloads/pdf/latest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cacionit.com/curso-de-linq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intertech.com/Courses/Course.aspx?courseId=99636" TargetMode="External"/><Relationship Id="rId4" Type="http://schemas.openxmlformats.org/officeDocument/2006/relationships/hyperlink" Target="http://www.campusmvp.es/catalogo/Product-Desarrollo-Web-con-ASP.NET-MVC-5_92.aspx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va.microsoft.com/en-us/training-courses/implementing-entity-framework-with-mvc-8931?l=e2H2lDC3_8304984382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anvas.net/browse/canvasnet/courses/web-development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FgLQGeWFUw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tityframeworktutorial.net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sdn.microsoft.com/es-ES/Library/gg696194(VS.103).aspx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3.3.1</a:t>
            </a:r>
            <a:r>
              <a:rPr lang="es-E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https://ptgmedia.pearsoncmg.com/</a:t>
            </a:r>
            <a:r>
              <a:rPr lang="es-ES" sz="1200" b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images</a:t>
            </a:r>
            <a:r>
              <a:rPr lang="es-E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/9780735664166/</a:t>
            </a:r>
            <a:r>
              <a:rPr lang="es-ES" sz="1200" b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samplepages</a:t>
            </a:r>
            <a:r>
              <a:rPr lang="es-E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/9780735664166.pdf</a:t>
            </a:r>
            <a:r>
              <a:rPr lang="es-E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documento permite adquirir los conocimientos de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5, con o sin experiencia previa.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Ademas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están disponibles practicas.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Secundaria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elaborado a partir de un software propietario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formal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Firmado y supervisado puede ser explotado fácilmente.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visible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indexado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estructurada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bibliográficamente bien organizado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3.3.2 </a:t>
            </a:r>
            <a:r>
              <a:rPr lang="es-E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https://readthedocs.com/projects/aspnet-ef/downloads/pdf/latest/</a:t>
            </a:r>
            <a:r>
              <a:rPr lang="es-E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documento nos permite conocer el uso de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en diversas plataformas con diversas herramientas.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Secundaria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elaborado a partir de un software propietario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formal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Firmado y supervisado puede ser explotado fácilmente.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visible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indexado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estructurada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bibliográficamente bien organizado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3.3.</a:t>
            </a:r>
            <a:r>
              <a:rPr lang="es-E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es-E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http://video.ch9.ms/sessions/teched/eu/2014/Labs/DEV-H207.pdf</a:t>
            </a:r>
            <a:r>
              <a:rPr lang="es-E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documento esta elaborado a partir de la documentación oficial de la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tecnología,pero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mas extensa. Nos permite conocer el modelado con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Entoty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desde 0.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Secundaria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una guía elaborada a partir de documentos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oficales</a:t>
            </a: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formal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Firmado y supervisado puede ser explotado fácilmente.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visible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indexado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estructurada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bibliográficamente bien organizado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FA26-29B2-4471-9231-94D8882528F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72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4.3.1 </a:t>
            </a:r>
            <a:r>
              <a:rPr lang="es-E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http://www.educacionit.com/curso-de-linq</a:t>
            </a:r>
            <a:r>
              <a:rPr lang="es-E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 de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impartido de forma online. Posee un plan de estudios completo y bien estructurado. La duración es de 15 horas y el coste total es de 1320 $.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Posee certificación.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Secundaria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un curso  elaborado a partir de documentos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oficales</a:t>
            </a: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formal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Firmado y supervisado puede ser explotado fácilmente.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visible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indexado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estructurada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bibliográficamente bien organizado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4.3.2</a:t>
            </a:r>
            <a:r>
              <a:rPr lang="es-E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http://www.campusmvp.es/catalogo/Product-Desarrollo-Web-con-ASP.NET-MVC-5_92.aspx</a:t>
            </a:r>
            <a:r>
              <a:rPr lang="es-E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 de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impartido de forma online. Posee un plan de estudios completo y bien estructurado con material descargable. La duración es de 80 horas y el coste total es de 495€.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Posee certificación una vez superado la evaluación.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Secundaria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un curso  elaborado a partir de documentos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oficales</a:t>
            </a: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formal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Firmado y supervisado puede ser explotado fácilmente.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visible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indexado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estructurada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bibliográficamente bien organizado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4.3.</a:t>
            </a:r>
            <a:r>
              <a:rPr lang="es-E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es-E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http://www.intertech.com/Courses/Course.aspx?courseId=99636</a:t>
            </a:r>
            <a:r>
              <a:rPr lang="es-E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 de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impartido presencialmente en 2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Posee un plan de estudios completo y bien estructurado con material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descargable.Con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coste total es de  1695$.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Posee certificación una vez superado la evaluación.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Secundaria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un curso  elaborado a partir de documentos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oficales</a:t>
            </a: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formal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Firmado y supervisado puede ser explotado fácilmente.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visible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indexado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estructurada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bibliográficamente bien organizado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FA26-29B2-4471-9231-94D8882528F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82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5.3.1 </a:t>
            </a:r>
            <a:r>
              <a:rPr lang="es-E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https://mva.microsoft.com/en-us/training-courses/implementing-entity-framework-with-mvc-8931?l=e2H2lDC3_8304984382</a:t>
            </a:r>
            <a:r>
              <a:rPr lang="es-E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 impartido por Microsoft Virtual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Academy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permite registrarte y mantener una visión del progreso en el curso. Posee material descargable y videos con los que ayudarte fácilmente.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Primaria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un curso  elaborado por el desarrollador de la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tecnologia</a:t>
            </a: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formal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Firmado y supervisado puede ser explotado fácilmente.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visible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indexado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estructurada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bibliográficamente bien organizado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5.3.2 </a:t>
            </a:r>
            <a:r>
              <a:rPr lang="es-E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https://www.canvas.net/browse/canvasnet/courses/web-development</a:t>
            </a:r>
            <a:r>
              <a:rPr lang="es-E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 gratuito con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opcion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certificado ( por pago) de forma online con una duración de 8 semanas. Permite las descargas de materiales una vez hayas completado el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regstro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secundaria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un curso  elaborado a partir de documentos oficiales.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formal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Firmado y supervisado puede ser explotado fácilmente.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visible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indexado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estructurada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bibliográficamente bien organizado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FA26-29B2-4471-9231-94D8882528F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63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 de ayuda al empleo de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explica paso a paso de forma visual la creación de un proyecto por parte de una persona ajena al desarrollador de la tecnología.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secundaria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un video elaborado a partir de una fuente primaria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formal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 esta reflejado en un archivo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visible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indexado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no estructurada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 alojado en web de videos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https://www.youtube.com/watch?v=iFgLQGeWFUw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 de ayuda al empleo de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explica paso a paso de forma visual la creación de un proyecto por parte de una persona ajena al desarrollador de la tecnología.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secundaria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un video elaborado a partir de una fuente primaria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formal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 esta reflejado en un archivo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visible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indexado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no estructurada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 alojado en web de videos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FA26-29B2-4471-9231-94D8882528F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91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7.2.1 </a:t>
            </a:r>
            <a:r>
              <a:rPr lang="es-E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http://www.entityframeworktutorial.net/</a:t>
            </a:r>
            <a:r>
              <a:rPr lang="es-E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que permite obtener ayudas y tutoriales sobre la tecnología empleada.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secundaria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una guía sobre una fuente primaria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formal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información esta organizada y permite una correcta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expotacion</a:t>
            </a: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visible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indexado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estructurada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bibliográficamente bien organizado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7.2.1 </a:t>
            </a:r>
            <a:r>
              <a:rPr lang="es-E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https://msdn.microsoft.com/es-ES/Library/gg696194(VS.103).aspx</a:t>
            </a:r>
            <a:r>
              <a:rPr lang="es-E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del desarrollador de la tecnología donde pone a disposición del usuario la posibilidad de comenzar a desarrollar usando esta tecnología.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primaria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un tutorial creado por el desarrollador de la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tecnologia</a:t>
            </a: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formal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información esta organizada y permite una correcta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expotacion</a:t>
            </a: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visible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indexado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 de información estructurada 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bibliográficamente bien organizado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FA26-29B2-4471-9231-94D8882528FA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979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BBE0B4E-198C-41F8-965A-A7BC6FDAE09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E2E00B4-187D-41ED-9F93-07A95DB3E9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15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0B4E-198C-41F8-965A-A7BC6FDAE09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00B4-187D-41ED-9F93-07A95DB3E9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04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BE0B4E-198C-41F8-965A-A7BC6FDAE09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2E00B4-187D-41ED-9F93-07A95DB3E9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436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BE0B4E-198C-41F8-965A-A7BC6FDAE09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2E00B4-187D-41ED-9F93-07A95DB3E9C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117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BE0B4E-198C-41F8-965A-A7BC6FDAE09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2E00B4-187D-41ED-9F93-07A95DB3E9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206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0B4E-198C-41F8-965A-A7BC6FDAE09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00B4-187D-41ED-9F93-07A95DB3E9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070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0B4E-198C-41F8-965A-A7BC6FDAE09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00B4-187D-41ED-9F93-07A95DB3E9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1808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0B4E-198C-41F8-965A-A7BC6FDAE09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00B4-187D-41ED-9F93-07A95DB3E9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650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BE0B4E-198C-41F8-965A-A7BC6FDAE09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2E00B4-187D-41ED-9F93-07A95DB3E9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061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0B4E-198C-41F8-965A-A7BC6FDAE09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00B4-187D-41ED-9F93-07A95DB3E9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765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BE0B4E-198C-41F8-965A-A7BC6FDAE09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2E00B4-187D-41ED-9F93-07A95DB3E9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78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0B4E-198C-41F8-965A-A7BC6FDAE09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00B4-187D-41ED-9F93-07A95DB3E9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57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0B4E-198C-41F8-965A-A7BC6FDAE09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00B4-187D-41ED-9F93-07A95DB3E9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253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0B4E-198C-41F8-965A-A7BC6FDAE09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00B4-187D-41ED-9F93-07A95DB3E9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174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0B4E-198C-41F8-965A-A7BC6FDAE09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00B4-187D-41ED-9F93-07A95DB3E9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054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0B4E-198C-41F8-965A-A7BC6FDAE09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00B4-187D-41ED-9F93-07A95DB3E9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340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0B4E-198C-41F8-965A-A7BC6FDAE09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00B4-187D-41ED-9F93-07A95DB3E9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98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0B4E-198C-41F8-965A-A7BC6FDAE09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00B4-187D-41ED-9F93-07A95DB3E9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37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agiledata.org/essays/mappingObject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ORM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r"/>
            <a:r>
              <a:rPr lang="es-ES" dirty="0"/>
              <a:t>Javier Díaz </a:t>
            </a:r>
          </a:p>
          <a:p>
            <a:pPr algn="r"/>
            <a:r>
              <a:rPr lang="es-ES" dirty="0"/>
              <a:t>Alejandro Escobar </a:t>
            </a:r>
          </a:p>
          <a:p>
            <a:pPr algn="r"/>
            <a:r>
              <a:rPr lang="es-ES" dirty="0"/>
              <a:t>Javier </a:t>
            </a:r>
            <a:r>
              <a:rPr lang="es-ES" dirty="0" err="1"/>
              <a:t>Oblaré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124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 de </a:t>
            </a:r>
            <a:r>
              <a:rPr lang="es-ES" dirty="0" err="1"/>
              <a:t>informacion</a:t>
            </a:r>
            <a:r>
              <a:rPr lang="es-ES" dirty="0"/>
              <a:t> </a:t>
            </a:r>
            <a:r>
              <a:rPr lang="es-ES" dirty="0" err="1"/>
              <a:t>Entity</a:t>
            </a:r>
            <a:r>
              <a:rPr lang="es-ES" dirty="0"/>
              <a:t> Framework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Pearson</a:t>
            </a:r>
          </a:p>
          <a:p>
            <a:pPr marL="0" indent="0">
              <a:buNone/>
            </a:pPr>
            <a:r>
              <a:rPr lang="es-ES" dirty="0" err="1"/>
              <a:t>Guia</a:t>
            </a:r>
            <a:r>
              <a:rPr lang="es-ES" dirty="0"/>
              <a:t> </a:t>
            </a:r>
            <a:r>
              <a:rPr lang="es-ES" dirty="0" err="1"/>
              <a:t>desarrolada</a:t>
            </a:r>
            <a:r>
              <a:rPr lang="es-ES" dirty="0"/>
              <a:t> por Pearson. Firmada por Microsoft y verificada Es gratuita.</a:t>
            </a:r>
          </a:p>
          <a:p>
            <a:r>
              <a:rPr lang="es-ES" dirty="0" err="1"/>
              <a:t>ReadTheDocs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Guia</a:t>
            </a:r>
            <a:r>
              <a:rPr lang="es-ES" dirty="0"/>
              <a:t> desarrollada por el publico y verificada oficialmente. Es gratuita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215" y="4219074"/>
            <a:ext cx="1952876" cy="23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4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CURSOS NO GRATUITOS SOBRE HIBERNATE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Educacionnit.com-(</a:t>
            </a:r>
            <a:r>
              <a:rPr lang="es-ES" b="1" dirty="0" err="1"/>
              <a:t>Hibernate</a:t>
            </a:r>
            <a:r>
              <a:rPr lang="es-ES" b="1" dirty="0"/>
              <a:t>) </a:t>
            </a:r>
            <a:r>
              <a:rPr lang="es-ES" dirty="0"/>
              <a:t>Dicho curso se puede dar por el precio de 780€ y puede ser tanto presencial como online.</a:t>
            </a:r>
          </a:p>
          <a:p>
            <a:endParaRPr lang="es-ES" dirty="0"/>
          </a:p>
          <a:p>
            <a:r>
              <a:rPr lang="es-ES" b="1" dirty="0"/>
              <a:t>Globalmentoring.com-(</a:t>
            </a:r>
            <a:r>
              <a:rPr lang="es-ES" b="1" dirty="0" err="1"/>
              <a:t>Hibernate</a:t>
            </a:r>
            <a:r>
              <a:rPr lang="es-ES" b="1" dirty="0"/>
              <a:t>) </a:t>
            </a:r>
            <a:r>
              <a:rPr lang="es-ES" dirty="0"/>
              <a:t>Su precio es de 195$ y es online, incluye videos, </a:t>
            </a:r>
            <a:r>
              <a:rPr lang="es-ES" dirty="0" err="1"/>
              <a:t>guias</a:t>
            </a:r>
            <a:r>
              <a:rPr lang="es-ES" dirty="0"/>
              <a:t>, ejercicios, y soporte.</a:t>
            </a:r>
          </a:p>
          <a:p>
            <a:endParaRPr lang="es-ES" b="1" dirty="0"/>
          </a:p>
          <a:p>
            <a:r>
              <a:rPr lang="es-ES" b="1" dirty="0"/>
              <a:t>Vtc.com-(</a:t>
            </a:r>
            <a:r>
              <a:rPr lang="es-ES" b="1" dirty="0" err="1"/>
              <a:t>Hibernate</a:t>
            </a:r>
            <a:r>
              <a:rPr lang="es-ES" b="1" dirty="0"/>
              <a:t>-Java) </a:t>
            </a:r>
            <a:r>
              <a:rPr lang="es-ES" dirty="0"/>
              <a:t>consta de 97 lecciones en video, duración de 4.10 </a:t>
            </a:r>
            <a:r>
              <a:rPr lang="es-ES" dirty="0" err="1"/>
              <a:t>horas,precio</a:t>
            </a:r>
            <a:r>
              <a:rPr lang="es-ES" dirty="0"/>
              <a:t> es de 39$.</a:t>
            </a:r>
          </a:p>
          <a:p>
            <a:endParaRPr lang="es-ES" b="1" dirty="0"/>
          </a:p>
          <a:p>
            <a:r>
              <a:rPr lang="es-ES" b="1" dirty="0"/>
              <a:t>Intertech.com-(entrenamiento </a:t>
            </a:r>
            <a:r>
              <a:rPr lang="es-ES" b="1" dirty="0" err="1"/>
              <a:t>Hibernate</a:t>
            </a:r>
            <a:r>
              <a:rPr lang="es-ES" b="1" dirty="0"/>
              <a:t>) </a:t>
            </a:r>
            <a:r>
              <a:rPr lang="es-ES" dirty="0"/>
              <a:t>Tanto</a:t>
            </a:r>
            <a:r>
              <a:rPr lang="es-ES" b="1" dirty="0"/>
              <a:t> </a:t>
            </a:r>
            <a:r>
              <a:rPr lang="es-ES" dirty="0"/>
              <a:t>presencial como online, su duración es de 4 días y su precio es de 2.600$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600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Cursos no gratuitos sobre </a:t>
            </a:r>
            <a:r>
              <a:rPr lang="es-ES" dirty="0" err="1"/>
              <a:t>Entity</a:t>
            </a:r>
            <a:r>
              <a:rPr lang="es-ES" dirty="0"/>
              <a:t> Framework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Educacionnit.com</a:t>
            </a:r>
          </a:p>
          <a:p>
            <a:pPr marL="0" indent="0">
              <a:buNone/>
            </a:pPr>
            <a:r>
              <a:rPr lang="es-ES"/>
              <a:t>Online</a:t>
            </a:r>
            <a:r>
              <a:rPr lang="es-ES" dirty="0"/>
              <a:t>, con plan de estudios, duración 15 horas. Precio 1320$. Posee certificación.</a:t>
            </a:r>
          </a:p>
          <a:p>
            <a:r>
              <a:rPr lang="es-ES" dirty="0"/>
              <a:t>Campusmvp.es</a:t>
            </a:r>
          </a:p>
          <a:p>
            <a:pPr marL="0" indent="0">
              <a:buNone/>
            </a:pPr>
            <a:r>
              <a:rPr lang="es-ES" dirty="0"/>
              <a:t>Online, con plan de estudios y material descargable. Dura 80 horas. Precio 495€. Posee certificado si supera evaluación.</a:t>
            </a:r>
          </a:p>
          <a:p>
            <a:r>
              <a:rPr lang="es-ES" dirty="0"/>
              <a:t>Intertech.com</a:t>
            </a:r>
          </a:p>
          <a:p>
            <a:pPr marL="0" indent="0">
              <a:buNone/>
            </a:pPr>
            <a:r>
              <a:rPr lang="es-ES" dirty="0"/>
              <a:t>Presencial en dos días. Material descargable. Coste 1695$. Certificado después de evaluación.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466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CURSOS GRATUITOS HIBERNATE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cursohibernate.es</a:t>
            </a:r>
          </a:p>
          <a:p>
            <a:pPr marL="0" indent="0">
              <a:buNone/>
            </a:pPr>
            <a:r>
              <a:rPr lang="es-ES" dirty="0"/>
              <a:t>Es un curso gratuito realizado por un profesor sobre </a:t>
            </a:r>
            <a:r>
              <a:rPr lang="es-ES" dirty="0" err="1"/>
              <a:t>hibernate</a:t>
            </a:r>
            <a:r>
              <a:rPr lang="es-ES" dirty="0"/>
              <a:t>, a parte de la teoría incluye ejercicios y ejemplos.</a:t>
            </a:r>
          </a:p>
          <a:p>
            <a:endParaRPr lang="es-ES" dirty="0"/>
          </a:p>
          <a:p>
            <a:r>
              <a:rPr lang="es-ES" dirty="0"/>
              <a:t>pablomonteserin.com/curso-</a:t>
            </a:r>
            <a:r>
              <a:rPr lang="es-ES" dirty="0" err="1"/>
              <a:t>hibernate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Es un curso gratuito realizado por un profesor de informática y desarrollador sobre </a:t>
            </a:r>
            <a:r>
              <a:rPr lang="es-ES" dirty="0" err="1"/>
              <a:t>hibernate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355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Microsoft.com</a:t>
            </a:r>
          </a:p>
          <a:p>
            <a:pPr marL="0" indent="0">
              <a:buNone/>
            </a:pPr>
            <a:r>
              <a:rPr lang="es-ES" dirty="0"/>
              <a:t>Impartido por Microsoft Virtual </a:t>
            </a:r>
            <a:r>
              <a:rPr lang="es-ES" dirty="0" err="1"/>
              <a:t>Academy</a:t>
            </a:r>
            <a:r>
              <a:rPr lang="es-ES" dirty="0"/>
              <a:t>. Material descargable con videos. Permite autoevaluarse y comprobar el progreso.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Canvas.net</a:t>
            </a:r>
          </a:p>
          <a:p>
            <a:r>
              <a:rPr lang="es-ES" dirty="0"/>
              <a:t>Curso gratuito online impartido por profesionales. Dura 8 semanas. Permite obtener certificado por pago.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62264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Cursos gratuitos sobre </a:t>
            </a:r>
            <a:r>
              <a:rPr lang="es-ES" dirty="0" err="1"/>
              <a:t>Entity</a:t>
            </a:r>
            <a:r>
              <a:rPr lang="es-ES" dirty="0"/>
              <a:t> Framework</a:t>
            </a:r>
          </a:p>
        </p:txBody>
      </p:sp>
      <p:pic>
        <p:nvPicPr>
          <p:cNvPr id="2050" name="Picture 2" descr="https://instructure-uploads.s3.amazonaws.com/account_110000000000001/attachments/391626/logo_canvasNetwork-horiz.png?AWSAccessKeyId=AKIAJFNFXH2V2O7RPCAA&amp;Expires=1919852675&amp;Signature=cfeMihI3c%2B5E7MdRFjFumi0%2Bwwo%3D&amp;response-cache-control=Cache-Control%3Amax-age%3D473364000%2C%20public&amp;response-expires=473364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56" y="5186064"/>
            <a:ext cx="2155826" cy="50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50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Ayudas para estudiar HIBERNATE &amp; </a:t>
            </a:r>
            <a:r>
              <a:rPr lang="es-ES" dirty="0" err="1"/>
              <a:t>Entity</a:t>
            </a:r>
            <a:r>
              <a:rPr lang="es-ES" dirty="0"/>
              <a:t> Framework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Youtube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Ejemplos con explicación con todos los pasos por medio de la comunidad.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098" name="Picture 2" descr="https://www.youtube.com/yt/brand/media/image/YouTube-logo-full_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276475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542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para implementar </a:t>
            </a:r>
            <a:r>
              <a:rPr lang="es-ES" dirty="0" err="1"/>
              <a:t>Hibernate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Son diversos tutoriales en los que nos pueden servir de ayuda a la hora de implementar </a:t>
            </a:r>
            <a:r>
              <a:rPr lang="es-ES" dirty="0" err="1"/>
              <a:t>Hibernate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visual-paradigm.com/</a:t>
            </a:r>
            <a:r>
              <a:rPr lang="es-ES" dirty="0" err="1"/>
              <a:t>tutorials</a:t>
            </a:r>
            <a:r>
              <a:rPr lang="es-ES" dirty="0"/>
              <a:t>/</a:t>
            </a:r>
            <a:r>
              <a:rPr lang="es-ES" dirty="0" err="1"/>
              <a:t>hibernateinnetbeans.jsp</a:t>
            </a:r>
            <a:endParaRPr lang="es-ES" dirty="0"/>
          </a:p>
          <a:p>
            <a:endParaRPr lang="es-ES" dirty="0"/>
          </a:p>
          <a:p>
            <a:r>
              <a:rPr lang="es-ES" dirty="0"/>
              <a:t>tutorialspoint.com/</a:t>
            </a:r>
            <a:r>
              <a:rPr lang="es-ES" dirty="0" err="1"/>
              <a:t>hibernate</a:t>
            </a:r>
            <a:r>
              <a:rPr lang="es-ES" dirty="0"/>
              <a:t>/hibernate_tutorial.pdf</a:t>
            </a:r>
          </a:p>
          <a:p>
            <a:endParaRPr lang="es-ES" dirty="0"/>
          </a:p>
          <a:p>
            <a:r>
              <a:rPr lang="es-ES" dirty="0"/>
              <a:t>davidmarco.es/</a:t>
            </a:r>
            <a:r>
              <a:rPr lang="es-ES" dirty="0" err="1"/>
              <a:t>hibernate#tutorial-associations-mappinguser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1889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para implementar </a:t>
            </a:r>
            <a:r>
              <a:rPr lang="es-ES" dirty="0" err="1"/>
              <a:t>Entity</a:t>
            </a:r>
            <a:r>
              <a:rPr lang="es-ES" dirty="0"/>
              <a:t> Framework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EntityFrameWorkTutorial.net</a:t>
            </a:r>
          </a:p>
          <a:p>
            <a:pPr marL="0" indent="0">
              <a:buNone/>
            </a:pPr>
            <a:r>
              <a:rPr lang="es-ES" dirty="0"/>
              <a:t>Web especializada en </a:t>
            </a:r>
            <a:r>
              <a:rPr lang="es-ES" dirty="0" err="1"/>
              <a:t>Entity</a:t>
            </a:r>
            <a:r>
              <a:rPr lang="es-ES" dirty="0"/>
              <a:t> Framework. Se encuentran gran variedad de </a:t>
            </a:r>
            <a:r>
              <a:rPr lang="es-ES" dirty="0" err="1"/>
              <a:t>guias</a:t>
            </a:r>
            <a:r>
              <a:rPr lang="es-ES" dirty="0"/>
              <a:t> y recursos para dicha tecnología.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Microsof.com</a:t>
            </a:r>
          </a:p>
          <a:p>
            <a:pPr marL="0" indent="0">
              <a:buNone/>
            </a:pPr>
            <a:r>
              <a:rPr lang="es-ES" dirty="0"/>
              <a:t>Web del desarrollador donde se encuentra todo tipo de recursos.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075" name="Picture 3" descr="https://www.logicaltrainers.com/gallery/Ent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700" y="5224463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www.entityframeworktutorial.net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744" y="3477419"/>
            <a:ext cx="38004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394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endParaRPr lang="es-ES" sz="4600" dirty="0"/>
          </a:p>
          <a:p>
            <a:pPr marL="457200" lvl="1" indent="0" algn="ctr">
              <a:buNone/>
            </a:pPr>
            <a:r>
              <a:rPr lang="es-ES" sz="4600" b="1" i="1" u="sng" dirty="0"/>
              <a:t>CONCLUSIÓN</a:t>
            </a:r>
          </a:p>
          <a:p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75823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staticos04.expansion.com/blogs/hablando-en-publico/imagenes_posts/2013/06/10/54475_470x29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3617" y1="10884" x2="33617" y2="10884"/>
                        <a14:foregroundMark x1="38085" y1="12245" x2="28085" y2="27551"/>
                        <a14:foregroundMark x1="62553" y1="3741" x2="98723" y2="146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554" y="1334529"/>
            <a:ext cx="9260168" cy="579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55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" t="3624" b="5511"/>
          <a:stretch/>
        </p:blipFill>
        <p:spPr bwMode="auto">
          <a:xfrm>
            <a:off x="1970469" y="1770432"/>
            <a:ext cx="8905054" cy="492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78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</a:t>
            </a:r>
          </a:p>
        </p:txBody>
      </p:sp>
      <p:pic>
        <p:nvPicPr>
          <p:cNvPr id="2055" name="Picture 7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9"/>
          <a:stretch/>
        </p:blipFill>
        <p:spPr bwMode="auto">
          <a:xfrm>
            <a:off x="2517714" y="1828800"/>
            <a:ext cx="7832515" cy="472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39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ORM?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Relational</a:t>
            </a:r>
            <a:r>
              <a:rPr lang="es-ES" dirty="0"/>
              <a:t> </a:t>
            </a:r>
            <a:r>
              <a:rPr lang="es-ES" dirty="0" err="1"/>
              <a:t>Mapping</a:t>
            </a:r>
            <a:endParaRPr lang="es-ES" dirty="0"/>
          </a:p>
          <a:p>
            <a:endParaRPr lang="es-ES" dirty="0"/>
          </a:p>
          <a:p>
            <a:r>
              <a:rPr lang="es-ES" dirty="0"/>
              <a:t>“Es un modelo de programación que consiste en la transformación de las tablas de una base de datos, en una serie de entidades”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220578"/>
            <a:ext cx="65532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7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Ventajas:</a:t>
            </a:r>
          </a:p>
          <a:p>
            <a:pPr lvl="0"/>
            <a:r>
              <a:rPr lang="es-ES" dirty="0"/>
              <a:t>Facilidad y velocidad de uso</a:t>
            </a:r>
          </a:p>
          <a:p>
            <a:pPr lvl="0"/>
            <a:r>
              <a:rPr lang="es-ES" dirty="0"/>
              <a:t>Abstracción de la base de datos usada.</a:t>
            </a:r>
          </a:p>
          <a:p>
            <a:pPr lvl="0"/>
            <a:r>
              <a:rPr lang="es-ES" dirty="0"/>
              <a:t>Seguridad de la capa de acceso a datos contra ataques.</a:t>
            </a:r>
          </a:p>
          <a:p>
            <a:r>
              <a:rPr lang="es-ES" dirty="0"/>
              <a:t>Rapidez de desarrollo</a:t>
            </a:r>
          </a:p>
          <a:p>
            <a:pPr marL="0" indent="0">
              <a:buNone/>
            </a:pPr>
            <a:r>
              <a:rPr lang="es-ES" dirty="0"/>
              <a:t>Desventajas:</a:t>
            </a:r>
          </a:p>
          <a:p>
            <a:pPr lvl="0"/>
            <a:r>
              <a:rPr lang="es-ES" dirty="0"/>
              <a:t>Decremento del rendimiento.</a:t>
            </a:r>
          </a:p>
          <a:p>
            <a:pPr lvl="0"/>
            <a:r>
              <a:rPr lang="es-ES" dirty="0"/>
              <a:t>Curva de aprendizaje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580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Hibernate</a:t>
            </a:r>
            <a:r>
              <a:rPr lang="es-ES" dirty="0"/>
              <a:t> y </a:t>
            </a:r>
            <a:r>
              <a:rPr lang="es-ES" dirty="0" err="1"/>
              <a:t>Entity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2625" y="1665287"/>
            <a:ext cx="10515600" cy="4351338"/>
          </a:xfrm>
        </p:spPr>
        <p:txBody>
          <a:bodyPr/>
          <a:lstStyle/>
          <a:p>
            <a:r>
              <a:rPr lang="es-ES" dirty="0"/>
              <a:t>Herramientas open </a:t>
            </a:r>
            <a:r>
              <a:rPr lang="es-ES" dirty="0" err="1"/>
              <a:t>source</a:t>
            </a:r>
            <a:r>
              <a:rPr lang="es-ES" dirty="0"/>
              <a:t> de mapeo relacional de objetos.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AutoShape 2" descr="Resultado de imagen de Hibernate java"/>
          <p:cNvSpPr>
            <a:spLocks noChangeAspect="1" noChangeArrowheads="1"/>
          </p:cNvSpPr>
          <p:nvPr/>
        </p:nvSpPr>
        <p:spPr bwMode="auto">
          <a:xfrm>
            <a:off x="0" y="-3048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5" y="2867025"/>
            <a:ext cx="4067175" cy="11239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25" y="2489910"/>
            <a:ext cx="3009900" cy="1524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646" y="4761622"/>
            <a:ext cx="2895600" cy="1581150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4928519" y="3251910"/>
            <a:ext cx="2334962" cy="411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11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ES" sz="5400" b="1" dirty="0"/>
          </a:p>
          <a:p>
            <a:pPr marL="0" indent="0" algn="ctr">
              <a:buNone/>
            </a:pPr>
            <a:r>
              <a:rPr lang="es-ES" sz="5400" b="1" dirty="0"/>
              <a:t>FUENTES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374545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 de información ORM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hlinkClick r:id="rId2"/>
              </a:rPr>
              <a:t>http://agiledata.org/essays/mappingObjects.html</a:t>
            </a:r>
            <a:r>
              <a:rPr lang="es-ES" dirty="0"/>
              <a:t>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31" y="2759494"/>
            <a:ext cx="7487653" cy="388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 de información </a:t>
            </a:r>
            <a:r>
              <a:rPr lang="es-ES" dirty="0" err="1"/>
              <a:t>Hibernate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Hibernate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Guia</a:t>
            </a:r>
            <a:r>
              <a:rPr lang="es-ES" dirty="0"/>
              <a:t> desarrollada por </a:t>
            </a:r>
            <a:r>
              <a:rPr lang="es-ES" dirty="0" err="1"/>
              <a:t>hibernate</a:t>
            </a:r>
            <a:r>
              <a:rPr lang="es-ES" dirty="0"/>
              <a:t> actualizada y gratuita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Neatbean-hibernate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Desarrollada por </a:t>
            </a:r>
            <a:r>
              <a:rPr lang="es-ES" dirty="0" err="1"/>
              <a:t>netbeans</a:t>
            </a:r>
            <a:r>
              <a:rPr lang="es-ES" dirty="0"/>
              <a:t> en la cual nos da una </a:t>
            </a:r>
            <a:r>
              <a:rPr lang="es-ES" dirty="0" err="1"/>
              <a:t>guia</a:t>
            </a:r>
            <a:r>
              <a:rPr lang="es-ES" dirty="0"/>
              <a:t> de ambas </a:t>
            </a:r>
            <a:r>
              <a:rPr lang="es-ES" dirty="0" err="1"/>
              <a:t>tecnologias</a:t>
            </a:r>
            <a:r>
              <a:rPr lang="es-ES" dirty="0"/>
              <a:t>. Gratuita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Red </a:t>
            </a:r>
            <a:r>
              <a:rPr lang="es-ES" dirty="0" err="1"/>
              <a:t>Hat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Guia</a:t>
            </a:r>
            <a:r>
              <a:rPr lang="es-ES" dirty="0"/>
              <a:t> sobre </a:t>
            </a:r>
            <a:r>
              <a:rPr lang="es-ES" dirty="0" err="1"/>
              <a:t>hibernate</a:t>
            </a:r>
            <a:r>
              <a:rPr lang="es-ES" dirty="0"/>
              <a:t> gratuita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2116178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Estela de condensación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73</TotalTime>
  <Words>736</Words>
  <Application>Microsoft Office PowerPoint</Application>
  <PresentationFormat>Panorámica</PresentationFormat>
  <Paragraphs>241</Paragraphs>
  <Slides>19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Estela de condensación</vt:lpstr>
      <vt:lpstr>ORM</vt:lpstr>
      <vt:lpstr>Planificación</vt:lpstr>
      <vt:lpstr>Planificación</vt:lpstr>
      <vt:lpstr>¿Qué es un ORM?</vt:lpstr>
      <vt:lpstr>ORM</vt:lpstr>
      <vt:lpstr>Hibernate y Entity</vt:lpstr>
      <vt:lpstr> </vt:lpstr>
      <vt:lpstr>Fuentes de información ORM</vt:lpstr>
      <vt:lpstr>Fuentes de información Hibernate</vt:lpstr>
      <vt:lpstr>Fuentes de informacion Entity Framework</vt:lpstr>
      <vt:lpstr>CURSOS NO GRATUITOS SOBRE HIBERNATE</vt:lpstr>
      <vt:lpstr>Cursos no gratuitos sobre Entity Framework</vt:lpstr>
      <vt:lpstr>CURSOS GRATUITOS HIBERNATE</vt:lpstr>
      <vt:lpstr> </vt:lpstr>
      <vt:lpstr>Ayudas para estudiar HIBERNATE &amp; Entity Framework</vt:lpstr>
      <vt:lpstr>Recursos para implementar Hibernate</vt:lpstr>
      <vt:lpstr>Recursos para implementar Entity Framework</vt:lpstr>
      <vt:lpstr>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</dc:title>
  <dc:creator>Javi Diaz</dc:creator>
  <cp:lastModifiedBy>Javi Diaz</cp:lastModifiedBy>
  <cp:revision>16</cp:revision>
  <dcterms:created xsi:type="dcterms:W3CDTF">2016-03-14T17:04:49Z</dcterms:created>
  <dcterms:modified xsi:type="dcterms:W3CDTF">2016-03-14T22:18:26Z</dcterms:modified>
</cp:coreProperties>
</file>