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71" r:id="rId6"/>
    <p:sldId id="273" r:id="rId7"/>
    <p:sldId id="274" r:id="rId8"/>
    <p:sldId id="261" r:id="rId9"/>
    <p:sldId id="262" r:id="rId10"/>
    <p:sldId id="263" r:id="rId11"/>
    <p:sldId id="276" r:id="rId12"/>
    <p:sldId id="278" r:id="rId13"/>
    <p:sldId id="279" r:id="rId14"/>
    <p:sldId id="280" r:id="rId15"/>
    <p:sldId id="281" r:id="rId16"/>
    <p:sldId id="275" r:id="rId17"/>
    <p:sldId id="277" r:id="rId18"/>
    <p:sldId id="268" r:id="rId19"/>
    <p:sldId id="269" r:id="rId20"/>
    <p:sldId id="270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1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10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06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18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08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572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12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210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0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1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09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9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8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6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2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E24C-1039-466A-9B4B-F021706D8DFD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30AC-6113-4E42-8B81-89F5A206B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3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community/" TargetMode="External"/><Relationship Id="rId2" Type="http://schemas.openxmlformats.org/officeDocument/2006/relationships/hyperlink" Target="https://msdn.microsoft.com/es-es/library/bb399567(v=vs.110)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 smtClean="0"/>
              <a:t>ORM </a:t>
            </a:r>
            <a:endParaRPr lang="es-ES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167020"/>
          </a:xfrm>
        </p:spPr>
        <p:txBody>
          <a:bodyPr>
            <a:normAutofit/>
          </a:bodyPr>
          <a:lstStyle/>
          <a:p>
            <a:pPr algn="r"/>
            <a:r>
              <a:rPr lang="es-ES" b="1" dirty="0"/>
              <a:t>Javier Díaz </a:t>
            </a:r>
          </a:p>
          <a:p>
            <a:pPr algn="r"/>
            <a:r>
              <a:rPr lang="es-ES" b="1" dirty="0"/>
              <a:t>Alejandro Escobar </a:t>
            </a:r>
          </a:p>
          <a:p>
            <a:pPr algn="r"/>
            <a:r>
              <a:rPr lang="es-ES" b="1" dirty="0" smtClean="0"/>
              <a:t>Javier </a:t>
            </a:r>
            <a:r>
              <a:rPr lang="es-ES" b="1" dirty="0" err="1" smtClean="0"/>
              <a:t>Oblaré</a:t>
            </a:r>
            <a:endParaRPr lang="es-ES" b="1" dirty="0" smtClean="0"/>
          </a:p>
          <a:p>
            <a:pPr algn="r"/>
            <a:endParaRPr lang="es-ES" b="1" dirty="0"/>
          </a:p>
          <a:p>
            <a:pPr algn="r"/>
            <a:r>
              <a:rPr lang="es-ES" b="1" dirty="0" smtClean="0"/>
              <a:t>Grupo T3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2930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Entity</a:t>
            </a:r>
            <a:r>
              <a:rPr lang="es-ES" dirty="0"/>
              <a:t> Framework:</a:t>
            </a:r>
            <a:br>
              <a:rPr lang="es-ES" dirty="0"/>
            </a:br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Entity</a:t>
            </a:r>
            <a:r>
              <a:rPr lang="es-ES" dirty="0"/>
              <a:t> Data </a:t>
            </a:r>
            <a:r>
              <a:rPr lang="es-ES" dirty="0" err="1"/>
              <a:t>Model</a:t>
            </a:r>
            <a:endParaRPr lang="es-ES" dirty="0"/>
          </a:p>
          <a:p>
            <a:r>
              <a:rPr lang="es-ES" dirty="0"/>
              <a:t>Compatibilidad con SQL.</a:t>
            </a:r>
          </a:p>
          <a:p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 smtClean="0">
                <a:sym typeface="Wingdings" panose="05000000000000000000" pitchFamily="2" charset="2"/>
              </a:rPr>
              <a:t> trabajar </a:t>
            </a:r>
            <a:r>
              <a:rPr lang="es-ES" dirty="0">
                <a:sym typeface="Wingdings" panose="05000000000000000000" pitchFamily="2" charset="2"/>
              </a:rPr>
              <a:t>con clases de </a:t>
            </a:r>
            <a:r>
              <a:rPr lang="es-ES" dirty="0" err="1">
                <a:sym typeface="Wingdings" panose="05000000000000000000" pitchFamily="2" charset="2"/>
              </a:rPr>
              <a:t>Commond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Language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Runtime</a:t>
            </a:r>
            <a:r>
              <a:rPr lang="es-ES" dirty="0">
                <a:sym typeface="Wingdings" panose="05000000000000000000" pitchFamily="2" charset="2"/>
              </a:rPr>
              <a:t> generadas a partir del modelo conceptual.</a:t>
            </a:r>
          </a:p>
          <a:p>
            <a:r>
              <a:rPr lang="es-ES" dirty="0">
                <a:sym typeface="Wingdings" panose="05000000000000000000" pitchFamily="2" charset="2"/>
              </a:rPr>
              <a:t>Gran diagrama de arquitectura.</a:t>
            </a:r>
          </a:p>
          <a:p>
            <a:r>
              <a:rPr lang="es-ES" dirty="0">
                <a:sym typeface="Wingdings" panose="05000000000000000000" pitchFamily="2" charset="2"/>
              </a:rPr>
              <a:t>Herramientas en evolución continua.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021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COMPARACION DE LOS CRITERIOS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 HIBERNATE &amp; </a:t>
            </a:r>
            <a:r>
              <a:rPr lang="es-ES" dirty="0" err="1" smtClean="0"/>
              <a:t>Entity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96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Generales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99200"/>
              </p:ext>
            </p:extLst>
          </p:nvPr>
        </p:nvGraphicFramePr>
        <p:xfrm>
          <a:off x="198305" y="3161840"/>
          <a:ext cx="5695720" cy="2401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101"/>
                <a:gridCol w="2978619"/>
              </a:tblGrid>
              <a:tr h="2598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 GENERALES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06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1.1: Precio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Free(Gratis)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Comentario: es software libre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211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1.2:Soporte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 dirty="0">
                          <a:effectLst/>
                          <a:hlinkClick r:id="rId2"/>
                        </a:rPr>
                        <a:t>https://msdn.microsoft.com/es-es/library/bb399567%28v=vs.110%29.aspx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1.3: Facilidad de uso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5/10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1.4: Versión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5.1.0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00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1.5: Compañía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Red </a:t>
                      </a:r>
                      <a:r>
                        <a:rPr lang="es-ES" sz="1100" dirty="0" err="1">
                          <a:effectLst/>
                        </a:rPr>
                        <a:t>Hat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90141"/>
              </p:ext>
            </p:extLst>
          </p:nvPr>
        </p:nvGraphicFramePr>
        <p:xfrm>
          <a:off x="6323682" y="3183876"/>
          <a:ext cx="5714082" cy="2379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7041"/>
                <a:gridCol w="2857041"/>
              </a:tblGrid>
              <a:tr h="2914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CRITERIOS GENERALES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064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1.1: Precio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Free(Gratis)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Comentario: es software libre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064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1.2: Soporte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sng">
                          <a:effectLst/>
                          <a:hlinkClick r:id="rId3"/>
                        </a:rPr>
                        <a:t>http://hibernate.org/community/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917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1.3: Facilidad de uso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7/10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917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1.4:Versión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 EF.6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917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1.5 Compañía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Microsoft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313543" y="263303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HIBERNATE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104283" y="263303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ENTITY 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631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REQUERIMIENTOS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191898"/>
              </p:ext>
            </p:extLst>
          </p:nvPr>
        </p:nvGraphicFramePr>
        <p:xfrm>
          <a:off x="198755" y="3219449"/>
          <a:ext cx="5393690" cy="2152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3020"/>
                <a:gridCol w="282067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CRITERIOS REQUERIMIENTOS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2.1: SGBD soportados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MSSQL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DB2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Ingres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Postgres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MySQL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Oracle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Sybase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Firebird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SQLLite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2.2: Lenguaje de compilación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Java y C#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200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12656"/>
              </p:ext>
            </p:extLst>
          </p:nvPr>
        </p:nvGraphicFramePr>
        <p:xfrm>
          <a:off x="6458444" y="3179233"/>
          <a:ext cx="5393690" cy="3408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6845"/>
                <a:gridCol w="269684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CRITERIOS REQUERIMIENTOS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2.1: SGBD soportados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MSSQL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MSSQL Compact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DB2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Informix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MySQL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PostgreSQL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Progress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Oracle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Ingres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Sybase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VistaDB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Sybase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SQLite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Firebird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Synergex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Virtuoso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2.2 Lenguaje de compilación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C#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110926" y="2763335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HIBERNATE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906852" y="2758912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58417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Utilidad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237296"/>
              </p:ext>
            </p:extLst>
          </p:nvPr>
        </p:nvGraphicFramePr>
        <p:xfrm>
          <a:off x="308472" y="2744694"/>
          <a:ext cx="4869456" cy="4026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2938"/>
                <a:gridCol w="2546518"/>
              </a:tblGrid>
              <a:tr h="1560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 DE UTILIDADES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</a:tr>
              <a:tr h="3301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4.1: Migración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No</a:t>
                      </a:r>
                      <a:endParaRPr lang="es-ES" sz="1100" dirty="0">
                        <a:effectLst/>
                      </a:endParaRPr>
                    </a:p>
                  </a:txBody>
                  <a:tcPr marL="49411" marR="49411" marT="0" marB="0"/>
                </a:tc>
              </a:tr>
              <a:tr h="2663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4.2: </a:t>
                      </a:r>
                      <a:r>
                        <a:rPr lang="es-ES" sz="1100" dirty="0" err="1">
                          <a:effectLst/>
                        </a:rPr>
                        <a:t>Linq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Sí</a:t>
                      </a:r>
                      <a:endParaRPr lang="es-ES" sz="1100" dirty="0">
                        <a:effectLst/>
                      </a:endParaRPr>
                    </a:p>
                  </a:txBody>
                  <a:tcPr marL="49411" marR="49411" marT="0" marB="0"/>
                </a:tc>
              </a:tr>
              <a:tr h="4930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4.3: </a:t>
                      </a:r>
                      <a:r>
                        <a:rPr lang="es-ES" sz="1100" dirty="0" err="1">
                          <a:effectLst/>
                        </a:rPr>
                        <a:t>Code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First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Mapping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Comentario: sí soporta dicha función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</a:tr>
              <a:tr h="4930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4.4: Recuperar conexión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Comentario: existen soluciones de terceros con NHibernate.SqlAzure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</a:tr>
              <a:tr h="3801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4.5: Soporte de operaciones asíncronas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No</a:t>
                      </a:r>
                      <a:endParaRPr lang="es-ES" sz="1100" dirty="0">
                        <a:effectLst/>
                      </a:endParaRPr>
                    </a:p>
                  </a:txBody>
                  <a:tcPr marL="49411" marR="49411" marT="0" marB="0"/>
                </a:tc>
              </a:tr>
              <a:tr h="9826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4.6 Eventos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 Pre/Post-Load;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 Pre/Post-</a:t>
                      </a:r>
                      <a:r>
                        <a:rPr lang="es-ES" sz="1100" dirty="0" err="1">
                          <a:effectLst/>
                        </a:rPr>
                        <a:t>Delete</a:t>
                      </a:r>
                      <a:r>
                        <a:rPr lang="es-ES" sz="1100" dirty="0">
                          <a:effectLst/>
                        </a:rPr>
                        <a:t>;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 Pre/Post-</a:t>
                      </a:r>
                      <a:r>
                        <a:rPr lang="es-ES" sz="1100" dirty="0" err="1">
                          <a:effectLst/>
                        </a:rPr>
                        <a:t>Insert</a:t>
                      </a:r>
                      <a:r>
                        <a:rPr lang="es-ES" sz="1100" dirty="0">
                          <a:effectLst/>
                        </a:rPr>
                        <a:t>;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 Pre/Post-</a:t>
                      </a:r>
                      <a:r>
                        <a:rPr lang="es-ES" sz="1100" dirty="0" err="1">
                          <a:effectLst/>
                        </a:rPr>
                        <a:t>Update</a:t>
                      </a:r>
                      <a:r>
                        <a:rPr lang="es-ES" sz="1100" dirty="0">
                          <a:effectLst/>
                        </a:rPr>
                        <a:t>;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 Pre/Post-</a:t>
                      </a:r>
                      <a:r>
                        <a:rPr lang="es-ES" sz="1100" dirty="0" err="1">
                          <a:effectLst/>
                        </a:rPr>
                        <a:t>Flush</a:t>
                      </a:r>
                      <a:r>
                        <a:rPr lang="es-ES" sz="1100" dirty="0">
                          <a:effectLst/>
                        </a:rPr>
                        <a:t> ….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</a:tr>
              <a:tr h="6510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4.7 Lenguaje SQL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HQL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SQL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LINQ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9411" marR="49411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33188"/>
              </p:ext>
            </p:extLst>
          </p:nvPr>
        </p:nvGraphicFramePr>
        <p:xfrm>
          <a:off x="6351675" y="3259800"/>
          <a:ext cx="5393690" cy="3180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6845"/>
                <a:gridCol w="2696845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 DE UTILIDADES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4.1: Migración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Comentario: soporta dicha función después de su versión 6.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4.2: </a:t>
                      </a:r>
                      <a:r>
                        <a:rPr lang="es-ES" sz="1100" dirty="0" err="1">
                          <a:effectLst/>
                        </a:rPr>
                        <a:t>Linq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Integrado </a:t>
                      </a:r>
                      <a:r>
                        <a:rPr lang="es-ES" sz="1100" dirty="0">
                          <a:effectLst/>
                        </a:rPr>
                        <a:t>perfectamente.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4.3: </a:t>
                      </a:r>
                      <a:r>
                        <a:rPr lang="es-ES" sz="1100" dirty="0" err="1">
                          <a:effectLst/>
                        </a:rPr>
                        <a:t>Code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First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Mapping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soporta </a:t>
                      </a:r>
                      <a:r>
                        <a:rPr lang="es-ES" sz="1100" dirty="0">
                          <a:effectLst/>
                        </a:rPr>
                        <a:t>dicha función después de su versión 6.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4.4: Recuperar conexión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Sí</a:t>
                      </a:r>
                      <a:endParaRPr lang="es-ES" sz="1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4.5: Soporte de operaciones asíncronas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Comentario: soporta dicha función desde su versión 6.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4.6 Eventos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ObjectMaterialized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SavingChanges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4.7 Lenguaje SQL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50" dirty="0" err="1">
                          <a:effectLst/>
                        </a:rPr>
                        <a:t>Entity</a:t>
                      </a:r>
                      <a:r>
                        <a:rPr lang="es-ES" sz="950" dirty="0">
                          <a:effectLst/>
                        </a:rPr>
                        <a:t> SQL  </a:t>
                      </a:r>
                      <a:endParaRPr lang="es-E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50" dirty="0">
                          <a:effectLst/>
                        </a:rPr>
                        <a:t>LINQ </a:t>
                      </a:r>
                      <a:endParaRPr lang="es-E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937241" y="2340951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HIBERNATE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966696" y="2710283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84016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INFLUENCIA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352816"/>
              </p:ext>
            </p:extLst>
          </p:nvPr>
        </p:nvGraphicFramePr>
        <p:xfrm>
          <a:off x="6527944" y="4067747"/>
          <a:ext cx="5393690" cy="1973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6845"/>
                <a:gridCol w="2696845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 DE INFLUENCIA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5.1 Presencia en StackOverflow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357.495 temas indexados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Comentario: El resultado hace referencia a los temas en StackOverflow acerca de Entity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5.2 Presencia en Infojobs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95 ofertas de trabajo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Comentario: Utilizando el filtro de búsqueda de </a:t>
                      </a:r>
                      <a:r>
                        <a:rPr lang="es-ES" sz="1100" dirty="0" err="1">
                          <a:effectLst/>
                        </a:rPr>
                        <a:t>infojobs</a:t>
                      </a:r>
                      <a:r>
                        <a:rPr lang="es-ES" sz="1100" dirty="0">
                          <a:effectLst/>
                        </a:rPr>
                        <a:t>, con </a:t>
                      </a:r>
                      <a:r>
                        <a:rPr lang="es-ES" sz="1100" dirty="0" err="1">
                          <a:effectLst/>
                        </a:rPr>
                        <a:t>hibernate</a:t>
                      </a:r>
                      <a:r>
                        <a:rPr lang="es-ES" sz="1100" dirty="0">
                          <a:effectLst/>
                        </a:rPr>
                        <a:t> como palabra clave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51465"/>
              </p:ext>
            </p:extLst>
          </p:nvPr>
        </p:nvGraphicFramePr>
        <p:xfrm>
          <a:off x="479686" y="4089782"/>
          <a:ext cx="5393690" cy="1973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3020"/>
                <a:gridCol w="2820670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CRITERIOS DE INFLUENCIA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5.1 Presencia en StackOverflow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53.269  temas indexados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Comentario: El resultado hace referencia a los temas en StackOverflow acerca de Hibernate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5.2 Presencia en Infojobs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414 ofertas de trabajo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Comentario: Utilizando el filtro de búsqueda de </a:t>
                      </a:r>
                      <a:r>
                        <a:rPr lang="es-ES" sz="1100" dirty="0" err="1">
                          <a:effectLst/>
                        </a:rPr>
                        <a:t>infojobs</a:t>
                      </a:r>
                      <a:r>
                        <a:rPr lang="es-ES" sz="1100" dirty="0">
                          <a:effectLst/>
                        </a:rPr>
                        <a:t>, con </a:t>
                      </a:r>
                      <a:r>
                        <a:rPr lang="es-ES" sz="1100" dirty="0" err="1">
                          <a:effectLst/>
                        </a:rPr>
                        <a:t>hibernate</a:t>
                      </a:r>
                      <a:r>
                        <a:rPr lang="es-ES" sz="1100" dirty="0">
                          <a:effectLst/>
                        </a:rPr>
                        <a:t> como palabra clave 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366899" y="3668350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HIBERNATE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065849" y="3651958"/>
            <a:ext cx="2383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ENTITY </a:t>
            </a:r>
            <a:r>
              <a:rPr lang="es-ES" dirty="0" smtClean="0"/>
              <a:t>FRAMEWORK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26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4817" y="738615"/>
            <a:ext cx="8610600" cy="1293028"/>
          </a:xfrm>
        </p:spPr>
        <p:txBody>
          <a:bodyPr/>
          <a:lstStyle/>
          <a:p>
            <a:r>
              <a:rPr lang="es-ES" dirty="0" smtClean="0"/>
              <a:t>Comparación criterios sobre rendimiento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490404"/>
              </p:ext>
            </p:extLst>
          </p:nvPr>
        </p:nvGraphicFramePr>
        <p:xfrm>
          <a:off x="2253803" y="2485623"/>
          <a:ext cx="7456867" cy="2908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836"/>
                <a:gridCol w="2701605"/>
                <a:gridCol w="2958426"/>
              </a:tblGrid>
              <a:tr h="455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C1 TTL (Time to load)</a:t>
                      </a:r>
                      <a:endParaRPr lang="es-ES" sz="11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2700ms</a:t>
                      </a:r>
                      <a:endParaRPr lang="es-ES" sz="11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230ms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5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C2 SQ (Symple query)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49,5s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104s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925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C3 CQ (Complex Query)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30,6s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44,6s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5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C4 EL (Eager Loading)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50,2s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100,0s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193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C5 CUD </a:t>
                      </a:r>
                      <a:r>
                        <a:rPr lang="es-ES" sz="1100" dirty="0" smtClean="0">
                          <a:effectLst/>
                        </a:rPr>
                        <a:t>(</a:t>
                      </a:r>
                      <a:r>
                        <a:rPr lang="es-ES" sz="1100" dirty="0" err="1" smtClean="0">
                          <a:effectLst/>
                        </a:rPr>
                        <a:t>Create</a:t>
                      </a:r>
                      <a:r>
                        <a:rPr lang="es-ES" sz="1100" baseline="0" dirty="0" smtClean="0">
                          <a:effectLst/>
                        </a:rPr>
                        <a:t>, </a:t>
                      </a:r>
                      <a:r>
                        <a:rPr lang="es-ES" sz="1100" baseline="0" dirty="0" err="1" smtClean="0">
                          <a:effectLst/>
                        </a:rPr>
                        <a:t>Update</a:t>
                      </a:r>
                      <a:r>
                        <a:rPr lang="es-ES" sz="1100" baseline="0" dirty="0" smtClean="0">
                          <a:effectLst/>
                        </a:rPr>
                        <a:t> &amp; </a:t>
                      </a:r>
                      <a:r>
                        <a:rPr lang="es-ES" sz="1100" baseline="0" dirty="0" err="1" smtClean="0">
                          <a:effectLst/>
                        </a:rPr>
                        <a:t>Delete</a:t>
                      </a:r>
                      <a:r>
                        <a:rPr lang="es-ES" sz="1100" dirty="0" smtClean="0">
                          <a:effectLst/>
                        </a:rPr>
                        <a:t>)</a:t>
                      </a:r>
                      <a:endParaRPr lang="es-ES" sz="11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3,3ms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7,5ms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193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C6 CPU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93,3%</a:t>
                      </a:r>
                      <a:endParaRPr lang="es-ES" sz="11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98,6%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701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C7 RAM</a:t>
                      </a:r>
                      <a:endParaRPr lang="es-ES" sz="110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60,3 MB</a:t>
                      </a:r>
                      <a:endParaRPr lang="es-ES" sz="11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61,9MB</a:t>
                      </a:r>
                      <a:endParaRPr lang="es-ES" sz="11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2854817" y="52371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/>
              <a:t> </a:t>
            </a:r>
          </a:p>
          <a:p>
            <a:pPr algn="ctr"/>
            <a:r>
              <a:rPr lang="es-ES" dirty="0"/>
              <a:t>Todas las operaciones anteriores, fueron realizadas en un ordenador con 3.0 GHz, 3GB de RAM, sobre Windows 7 Y SQL Server 2008.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818585" y="20325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/>
              <a:t> </a:t>
            </a:r>
            <a:r>
              <a:rPr lang="es-ES" dirty="0" err="1" smtClean="0"/>
              <a:t>Hibernate</a:t>
            </a:r>
            <a:r>
              <a:rPr lang="es-ES" dirty="0" smtClean="0"/>
              <a:t>                    </a:t>
            </a:r>
            <a:r>
              <a:rPr lang="es-ES" dirty="0" err="1" smtClean="0"/>
              <a:t>Entity</a:t>
            </a:r>
            <a:r>
              <a:rPr lang="es-ES" dirty="0" smtClean="0"/>
              <a:t> 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36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2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Recomendaciones:</a:t>
            </a:r>
            <a:br>
              <a:rPr lang="es-ES" dirty="0"/>
            </a:br>
            <a:r>
              <a:rPr lang="es-ES" dirty="0" smtClean="0"/>
              <a:t>Documentación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Planteamiento:</a:t>
            </a:r>
          </a:p>
          <a:p>
            <a:pPr marL="0" indent="0">
              <a:buNone/>
            </a:pPr>
            <a:r>
              <a:rPr lang="es-ES" dirty="0"/>
              <a:t>	Es posible precisar de documentación y </a:t>
            </a:r>
            <a:r>
              <a:rPr lang="es-ES" dirty="0" smtClean="0"/>
              <a:t>guías </a:t>
            </a:r>
            <a:r>
              <a:rPr lang="es-ES" dirty="0"/>
              <a:t>para usar EF.</a:t>
            </a:r>
          </a:p>
          <a:p>
            <a:r>
              <a:rPr lang="es-ES" sz="2800" dirty="0"/>
              <a:t>Recomendación: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Entity</a:t>
            </a:r>
            <a:r>
              <a:rPr lang="es-ES" dirty="0"/>
              <a:t> Framework, esta respaldado por MSDN, foros organizados, </a:t>
            </a:r>
            <a:r>
              <a:rPr lang="es-ES" dirty="0" smtClean="0"/>
              <a:t>guías </a:t>
            </a:r>
            <a:r>
              <a:rPr lang="es-ES" dirty="0" err="1"/>
              <a:t>certificadas,etc</a:t>
            </a:r>
            <a:r>
              <a:rPr lang="es-ES" dirty="0"/>
              <a:t>. Mucho mas organizado que </a:t>
            </a:r>
            <a:r>
              <a:rPr lang="es-ES" dirty="0" err="1"/>
              <a:t>N</a:t>
            </a:r>
            <a:r>
              <a:rPr lang="es-ES" dirty="0" err="1" smtClean="0"/>
              <a:t>Hibernate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12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Recomendaciones:</a:t>
            </a:r>
            <a:br>
              <a:rPr lang="es-ES" dirty="0"/>
            </a:br>
            <a:r>
              <a:rPr lang="es-ES" dirty="0"/>
              <a:t>Extensibilidad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Planteamiento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dirty="0"/>
              <a:t>Pueden requerirse ciertas herramientas, métodos, soporte nativo de 	HQL, generar SQL, etc.</a:t>
            </a:r>
          </a:p>
          <a:p>
            <a:r>
              <a:rPr lang="es-ES" sz="2800" dirty="0"/>
              <a:t>Recomendación</a:t>
            </a:r>
            <a:endParaRPr lang="es-ES" sz="2600" dirty="0"/>
          </a:p>
          <a:p>
            <a:pPr marL="0" indent="0">
              <a:buNone/>
            </a:pPr>
            <a:r>
              <a:rPr lang="es-ES" sz="2600" dirty="0"/>
              <a:t>	</a:t>
            </a:r>
            <a:r>
              <a:rPr lang="es-ES" dirty="0"/>
              <a:t>Recomendamos </a:t>
            </a:r>
            <a:r>
              <a:rPr lang="es-ES" dirty="0" err="1"/>
              <a:t>Entity</a:t>
            </a:r>
            <a:r>
              <a:rPr lang="es-ES" dirty="0"/>
              <a:t> Framework, posee mas herramientas, mas 	compatibilidad con sistemas gestores de </a:t>
            </a:r>
            <a:r>
              <a:rPr lang="es-ES" dirty="0" err="1"/>
              <a:t>BD,add-ons</a:t>
            </a:r>
            <a:r>
              <a:rPr lang="es-ES" dirty="0"/>
              <a:t> integrados 	perfectamente.</a:t>
            </a:r>
          </a:p>
        </p:txBody>
      </p:sp>
    </p:spTree>
    <p:extLst>
      <p:ext uri="{BB962C8B-B14F-4D97-AF65-F5344CB8AC3E}">
        <p14:creationId xmlns:p14="http://schemas.microsoft.com/office/powerpoint/2010/main" val="84772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9" r="8794" b="5392"/>
          <a:stretch/>
        </p:blipFill>
        <p:spPr bwMode="auto">
          <a:xfrm>
            <a:off x="1599250" y="1909483"/>
            <a:ext cx="9064267" cy="463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33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665075"/>
              </p:ext>
            </p:extLst>
          </p:nvPr>
        </p:nvGraphicFramePr>
        <p:xfrm>
          <a:off x="685800" y="2193925"/>
          <a:ext cx="10820400" cy="265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xmlns="" val="3122784939"/>
                    </a:ext>
                  </a:extLst>
                </a:gridCol>
                <a:gridCol w="3985126">
                  <a:extLst>
                    <a:ext uri="{9D8B030D-6E8A-4147-A177-3AD203B41FA5}">
                      <a16:colId xmlns:a16="http://schemas.microsoft.com/office/drawing/2014/main" xmlns="" val="1131477696"/>
                    </a:ext>
                  </a:extLst>
                </a:gridCol>
                <a:gridCol w="3228474">
                  <a:extLst>
                    <a:ext uri="{9D8B030D-6E8A-4147-A177-3AD203B41FA5}">
                      <a16:colId xmlns:a16="http://schemas.microsoft.com/office/drawing/2014/main" xmlns="" val="345348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Criterios relevantes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Ventajas </a:t>
                      </a:r>
                      <a:r>
                        <a:rPr lang="es-ES" dirty="0" err="1"/>
                        <a:t>Entity</a:t>
                      </a:r>
                      <a:r>
                        <a:rPr lang="es-ES" dirty="0"/>
                        <a:t>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Ventaja </a:t>
                      </a:r>
                      <a:r>
                        <a:rPr lang="es-ES" dirty="0" err="1"/>
                        <a:t>nHibernate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13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Documentacion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-Apoyado totalmente por MSDN.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-Comunidad oficial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-Referencias Actualizadas.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78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Extensibilidad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-Existe mas documentación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-Posee mas herramientas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-Mas compatibilidad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802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33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 Caso </a:t>
            </a:r>
            <a:r>
              <a:rPr lang="es-ES" dirty="0" err="1" smtClean="0"/>
              <a:t>start</a:t>
            </a:r>
            <a:r>
              <a:rPr lang="es-ES" dirty="0" smtClean="0"/>
              <a:t>-up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ES" sz="2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6.2.1 Descripción de la situación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Es muy posible que a la hora de desarrollar una BBDD ORM se precisen ciertos requisitos o simplemente sean necesarias algunas herramientas para poder desarrollar correctamente la BBDD, como por ejemplo El soporte nativo de HQL, generar un SQL, etc.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ES" sz="2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6.2.2 Recomendación de tecnología a utilizar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Para poder solucionar la situación anterior, lo más recomendable es utilizar </a:t>
            </a:r>
            <a:r>
              <a:rPr lang="es-ES" dirty="0" err="1">
                <a:latin typeface="Arial" panose="020B0604020202020204" pitchFamily="34" charset="0"/>
                <a:ea typeface="Calibri" panose="020F0502020204030204" pitchFamily="34" charset="0"/>
              </a:rPr>
              <a:t>Hibernate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, ya que es más extensible que </a:t>
            </a:r>
            <a:r>
              <a:rPr lang="es-ES" dirty="0" err="1">
                <a:latin typeface="Arial" panose="020B0604020202020204" pitchFamily="34" charset="0"/>
                <a:ea typeface="Calibri" panose="020F0502020204030204" pitchFamily="34" charset="0"/>
              </a:rPr>
              <a:t>Entity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 Framework, que es un sistema más cerrado y no posee tanta información (no relacionar con la calidad de ésta).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98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Picture 2" descr="http://estaticos04.expansion.com/blogs/hablando-en-publico/imagenes_posts/2013/06/10/54475_470x29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617" y1="10884" x2="33617" y2="10884"/>
                        <a14:foregroundMark x1="38085" y1="12245" x2="28085" y2="27551"/>
                        <a14:foregroundMark x1="62553" y1="3741" x2="98723" y2="146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04" y="1429555"/>
            <a:ext cx="740527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8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684" y="764373"/>
            <a:ext cx="10864516" cy="5861016"/>
          </a:xfrm>
        </p:spPr>
        <p:txBody>
          <a:bodyPr/>
          <a:lstStyle/>
          <a:p>
            <a:r>
              <a:rPr lang="es-ES" dirty="0"/>
              <a:t>Descripción de las tecnologías ORM (</a:t>
            </a:r>
            <a:r>
              <a:rPr lang="es-ES" dirty="0" err="1"/>
              <a:t>Hibernate</a:t>
            </a:r>
            <a:r>
              <a:rPr lang="es-ES" dirty="0"/>
              <a:t> &amp; </a:t>
            </a:r>
            <a:r>
              <a:rPr lang="es-ES" dirty="0" err="1"/>
              <a:t>Entity</a:t>
            </a:r>
            <a:r>
              <a:rPr lang="es-ES" dirty="0"/>
              <a:t> Framework)</a:t>
            </a:r>
          </a:p>
        </p:txBody>
      </p:sp>
    </p:spTree>
    <p:extLst>
      <p:ext uri="{BB962C8B-B14F-4D97-AF65-F5344CB8AC3E}">
        <p14:creationId xmlns:p14="http://schemas.microsoft.com/office/powerpoint/2010/main" val="6775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Hibernate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err="1" smtClean="0"/>
              <a:t>Hibernate</a:t>
            </a:r>
            <a:r>
              <a:rPr lang="es-ES" sz="2400" dirty="0" smtClean="0"/>
              <a:t> </a:t>
            </a:r>
            <a:r>
              <a:rPr lang="es-ES" sz="2400" dirty="0"/>
              <a:t>es un Framework que agiliza la relación entre la aplicación y la base de datos. Para poder aprender a utilizarlo es necesario contar con los conocimientos básicos de base de datos y SQL  así como manejar el lenguaje Java.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63" y="418623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4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</a:t>
            </a:r>
            <a:r>
              <a:rPr lang="es-ES" dirty="0" err="1"/>
              <a:t>hibernate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2001</a:t>
            </a:r>
            <a:r>
              <a:rPr lang="es-ES" dirty="0">
                <a:sym typeface="Wingdings" pitchFamily="2" charset="2"/>
              </a:rPr>
              <a:t> Desarrollado por  </a:t>
            </a:r>
            <a:r>
              <a:rPr lang="es-ES" dirty="0" err="1">
                <a:sym typeface="Wingdings" pitchFamily="2" charset="2"/>
              </a:rPr>
              <a:t>Gavin</a:t>
            </a:r>
            <a:r>
              <a:rPr lang="es-ES" dirty="0">
                <a:sym typeface="Wingdings" pitchFamily="2" charset="2"/>
              </a:rPr>
              <a:t> King</a:t>
            </a:r>
            <a:endParaRPr lang="es-ES" dirty="0"/>
          </a:p>
          <a:p>
            <a:r>
              <a:rPr lang="es-ES" dirty="0"/>
              <a:t>2003 </a:t>
            </a:r>
            <a:r>
              <a:rPr lang="es-ES" dirty="0">
                <a:sym typeface="Wingdings" pitchFamily="2" charset="2"/>
              </a:rPr>
              <a:t> Hibernate2 y Red </a:t>
            </a:r>
            <a:r>
              <a:rPr lang="es-ES" dirty="0" err="1">
                <a:sym typeface="Wingdings" pitchFamily="2" charset="2"/>
              </a:rPr>
              <a:t>Hat</a:t>
            </a:r>
            <a:endParaRPr lang="es-ES" dirty="0"/>
          </a:p>
          <a:p>
            <a:r>
              <a:rPr lang="es-ES" dirty="0"/>
              <a:t>2005 </a:t>
            </a:r>
            <a:r>
              <a:rPr lang="es-ES" dirty="0">
                <a:sym typeface="Wingdings" pitchFamily="2" charset="2"/>
              </a:rPr>
              <a:t> Versión 3  nuevas características &amp; </a:t>
            </a:r>
            <a:r>
              <a:rPr lang="es-ES" b="1" dirty="0" err="1"/>
              <a:t>NHibernate</a:t>
            </a:r>
            <a:endParaRPr lang="es-ES" dirty="0">
              <a:sym typeface="Wingdings" pitchFamily="2" charset="2"/>
            </a:endParaRPr>
          </a:p>
          <a:p>
            <a:r>
              <a:rPr lang="es-ES" dirty="0"/>
              <a:t>2010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Hibernate</a:t>
            </a:r>
            <a:r>
              <a:rPr lang="es-ES" dirty="0">
                <a:sym typeface="Wingdings" pitchFamily="2" charset="2"/>
              </a:rPr>
              <a:t> 3.5 </a:t>
            </a:r>
            <a:r>
              <a:rPr lang="es-ES" dirty="0"/>
              <a:t>aplicación certificada en la Java </a:t>
            </a:r>
            <a:r>
              <a:rPr lang="es-ES" dirty="0" err="1"/>
              <a:t>Persistence</a:t>
            </a:r>
            <a:r>
              <a:rPr lang="es-ES" dirty="0"/>
              <a:t> API 2.0</a:t>
            </a:r>
          </a:p>
          <a:p>
            <a:r>
              <a:rPr lang="es-ES" dirty="0"/>
              <a:t>2011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Hibernate</a:t>
            </a:r>
            <a:r>
              <a:rPr lang="es-ES" dirty="0">
                <a:sym typeface="Wingdings" pitchFamily="2" charset="2"/>
              </a:rPr>
              <a:t> 4 </a:t>
            </a:r>
            <a:r>
              <a:rPr lang="es-ES" dirty="0"/>
              <a:t>incluye nuevas características </a:t>
            </a:r>
          </a:p>
          <a:p>
            <a:r>
              <a:rPr lang="es-ES" dirty="0"/>
              <a:t>2012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Hibernate</a:t>
            </a:r>
            <a:r>
              <a:rPr lang="es-ES" dirty="0">
                <a:sym typeface="Wingdings" pitchFamily="2" charset="2"/>
              </a:rPr>
              <a:t> 4.1.9 e </a:t>
            </a:r>
            <a:r>
              <a:rPr lang="es-ES" dirty="0" err="1">
                <a:sym typeface="Wingdings" pitchFamily="2" charset="2"/>
              </a:rPr>
              <a:t>incio</a:t>
            </a:r>
            <a:r>
              <a:rPr lang="es-ES" dirty="0">
                <a:sym typeface="Wingdings" pitchFamily="2" charset="2"/>
              </a:rPr>
              <a:t> desarrollo versión 5 que contendrá JPA 2.1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Versión actual : </a:t>
            </a:r>
            <a:r>
              <a:rPr lang="es-ES" dirty="0" err="1"/>
              <a:t>Hibernate</a:t>
            </a:r>
            <a:r>
              <a:rPr lang="es-ES" dirty="0"/>
              <a:t> 5.1.0</a:t>
            </a:r>
          </a:p>
          <a:p>
            <a:r>
              <a:rPr lang="es-ES" dirty="0"/>
              <a:t>Versión estable: </a:t>
            </a:r>
            <a:r>
              <a:rPr lang="es-ES" dirty="0" err="1"/>
              <a:t>Hibernate</a:t>
            </a:r>
            <a:r>
              <a:rPr lang="es-ES" dirty="0"/>
              <a:t> 4.3.1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961" y="1990725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27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27158" y="764373"/>
            <a:ext cx="8610600" cy="1293028"/>
          </a:xfrm>
        </p:spPr>
        <p:txBody>
          <a:bodyPr/>
          <a:lstStyle/>
          <a:p>
            <a:r>
              <a:rPr lang="es-ES" dirty="0" smtClean="0"/>
              <a:t>Algunas características </a:t>
            </a:r>
            <a:r>
              <a:rPr lang="es-ES" dirty="0" err="1" smtClean="0"/>
              <a:t>hibernate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Facilita </a:t>
            </a:r>
            <a:r>
              <a:rPr lang="es-ES" dirty="0"/>
              <a:t>el mapeo de </a:t>
            </a:r>
            <a:r>
              <a:rPr lang="es-ES" dirty="0" smtClean="0"/>
              <a:t>atributos </a:t>
            </a:r>
            <a:r>
              <a:rPr lang="es-ES" dirty="0"/>
              <a:t>mediante ficheros declarativos (XML) o anotaciones en los </a:t>
            </a:r>
            <a:r>
              <a:rPr lang="es-ES" dirty="0" err="1"/>
              <a:t>beans</a:t>
            </a:r>
            <a:endParaRPr lang="es-ES" dirty="0"/>
          </a:p>
          <a:p>
            <a:pPr lvl="0"/>
            <a:r>
              <a:rPr lang="es-ES" dirty="0"/>
              <a:t>Software </a:t>
            </a:r>
            <a:r>
              <a:rPr lang="es-ES" dirty="0" smtClean="0"/>
              <a:t>libre</a:t>
            </a:r>
          </a:p>
          <a:p>
            <a:r>
              <a:rPr lang="es-ES" dirty="0"/>
              <a:t>Busca solucionar el problema entre el modelo de memoria de una aplicación (orientado a objetos) y el usado en base de datos (modelo relacional</a:t>
            </a:r>
            <a:r>
              <a:rPr lang="es-ES" dirty="0" smtClean="0"/>
              <a:t>).</a:t>
            </a:r>
          </a:p>
          <a:p>
            <a:pPr lvl="0"/>
            <a:r>
              <a:rPr lang="es-ES" dirty="0" err="1"/>
              <a:t>Hibernate</a:t>
            </a:r>
            <a:r>
              <a:rPr lang="es-ES" dirty="0"/>
              <a:t> permite a la aplicación manipular los datos de la base operando sobre los objetos, que tiene las características de la POO.</a:t>
            </a:r>
          </a:p>
          <a:p>
            <a:endParaRPr lang="es-ES" dirty="0"/>
          </a:p>
          <a:p>
            <a:pPr lvl="0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5627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Algunas características </a:t>
            </a:r>
            <a:r>
              <a:rPr lang="es-ES" dirty="0" err="1"/>
              <a:t>hibernate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ES" dirty="0" err="1"/>
              <a:t>Hibernate</a:t>
            </a:r>
            <a:r>
              <a:rPr lang="es-ES" dirty="0"/>
              <a:t> convertirá los datos entre los tipos utilizados en Java y los definidos por SQL.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lvl="0"/>
            <a:r>
              <a:rPr lang="es-ES" dirty="0" err="1"/>
              <a:t>Hibernate</a:t>
            </a:r>
            <a:r>
              <a:rPr lang="es-ES" dirty="0"/>
              <a:t> genera las sentencias SQL y libera al desarrollador del manejo manual de los datos que resultan de la ejecución de dichas sentencias.</a:t>
            </a:r>
          </a:p>
          <a:p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flexible en cuanto al esquema de tablas utilizado, para poder adaptarse a su uso sobre una base de datos ya existente.</a:t>
            </a:r>
          </a:p>
          <a:p>
            <a:pPr lvl="0"/>
            <a:endParaRPr lang="es-ES" dirty="0"/>
          </a:p>
          <a:p>
            <a:r>
              <a:rPr lang="es-ES" dirty="0"/>
              <a:t>También puede crear una base de datos a partir de la información disponible.</a:t>
            </a:r>
          </a:p>
          <a:p>
            <a:pPr lvl="0"/>
            <a:endParaRPr lang="es-ES" dirty="0"/>
          </a:p>
          <a:p>
            <a:r>
              <a:rPr lang="es-ES" dirty="0"/>
              <a:t>Además, ofrece un lenguaje de consulta de datos llamado HQL, además de un API para construir las consultas programáticamente (</a:t>
            </a:r>
            <a:r>
              <a:rPr lang="es-ES" dirty="0" err="1"/>
              <a:t>criteria</a:t>
            </a:r>
            <a:r>
              <a:rPr lang="es-ES" dirty="0"/>
              <a:t>).</a:t>
            </a:r>
          </a:p>
          <a:p>
            <a:pPr lvl="0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64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Entity</a:t>
            </a:r>
            <a:r>
              <a:rPr lang="es-ES" dirty="0"/>
              <a:t> Framework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Conjunto de tecnologías ADO.NET que permiten </a:t>
            </a:r>
            <a:r>
              <a:rPr lang="es-ES" dirty="0" smtClean="0"/>
              <a:t>desarrollar </a:t>
            </a:r>
            <a:r>
              <a:rPr lang="es-ES" dirty="0"/>
              <a:t>SW orientado a datos.</a:t>
            </a:r>
          </a:p>
          <a:p>
            <a:r>
              <a:rPr lang="es-ES" dirty="0"/>
              <a:t>Lograr objetivos: modelar y trabajar con los datos.</a:t>
            </a:r>
          </a:p>
          <a:p>
            <a:r>
              <a:rPr lang="es-ES" dirty="0"/>
              <a:t>EF permite trabajar con datos a forma de objetos sin entrar en tablas y columnas.</a:t>
            </a:r>
          </a:p>
          <a:p>
            <a:r>
              <a:rPr lang="es-ES" dirty="0"/>
              <a:t>Menos código.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78705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30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Entity</a:t>
            </a:r>
            <a:r>
              <a:rPr lang="es-ES" dirty="0"/>
              <a:t> Framework: </a:t>
            </a:r>
            <a:br>
              <a:rPr lang="es-ES" dirty="0"/>
            </a:br>
            <a:r>
              <a:rPr lang="es-ES" dirty="0"/>
              <a:t>Historia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Creado por el equipo de .NET comandado por </a:t>
            </a:r>
            <a:r>
              <a:rPr lang="es-ES" dirty="0" err="1"/>
              <a:t>Anders</a:t>
            </a:r>
            <a:r>
              <a:rPr lang="es-ES" dirty="0"/>
              <a:t> </a:t>
            </a:r>
            <a:r>
              <a:rPr lang="es-ES" dirty="0" err="1"/>
              <a:t>Hejsberg</a:t>
            </a:r>
            <a:r>
              <a:rPr lang="es-ES" dirty="0"/>
              <a:t> y ahora actual arquitecto jefe de C# en Microsoft.</a:t>
            </a:r>
          </a:p>
          <a:p>
            <a:r>
              <a:rPr lang="es-ES" dirty="0"/>
              <a:t>Fichó por Microsoft inicialmente para integrar un Java propio de Microsoft en Visual Studio, llamado J++ </a:t>
            </a:r>
            <a:r>
              <a:rPr lang="es-ES" dirty="0">
                <a:sym typeface="Wingdings" panose="05000000000000000000" pitchFamily="2" charset="2"/>
              </a:rPr>
              <a:t>C#.</a:t>
            </a:r>
          </a:p>
          <a:p>
            <a:r>
              <a:rPr lang="es-ES" dirty="0" err="1">
                <a:sym typeface="Wingdings" panose="05000000000000000000" pitchFamily="2" charset="2"/>
              </a:rPr>
              <a:t>Evolucion</a:t>
            </a:r>
            <a:r>
              <a:rPr lang="es-ES" dirty="0">
                <a:sym typeface="Wingdings" panose="05000000000000000000" pitchFamily="2" charset="2"/>
              </a:rPr>
              <a:t> paralela junto a Visual Studio.</a:t>
            </a:r>
          </a:p>
          <a:p>
            <a:r>
              <a:rPr lang="es-ES" dirty="0">
                <a:sym typeface="Wingdings" panose="05000000000000000000" pitchFamily="2" charset="2"/>
              </a:rPr>
              <a:t>Incorpora grandes tecnologías.</a:t>
            </a:r>
          </a:p>
          <a:p>
            <a:r>
              <a:rPr lang="es-ES" dirty="0"/>
              <a:t>Gigante ecosistema de calidad y consolidado.</a:t>
            </a:r>
          </a:p>
          <a:p>
            <a:r>
              <a:rPr lang="es-ES" dirty="0"/>
              <a:t>Continuas </a:t>
            </a:r>
            <a:r>
              <a:rPr lang="es-ES" dirty="0" err="1"/>
              <a:t>actualizaciones</a:t>
            </a:r>
            <a:r>
              <a:rPr lang="es-ES" dirty="0" err="1">
                <a:sym typeface="Wingdings" panose="05000000000000000000" pitchFamily="2" charset="2"/>
              </a:rPr>
              <a:t></a:t>
            </a:r>
            <a:r>
              <a:rPr lang="es-ES" dirty="0" err="1"/>
              <a:t>mejoras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32395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83</TotalTime>
  <Words>870</Words>
  <Application>Microsoft Office PowerPoint</Application>
  <PresentationFormat>Personalizado</PresentationFormat>
  <Paragraphs>260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Estela de condensación</vt:lpstr>
      <vt:lpstr>ORM </vt:lpstr>
      <vt:lpstr>Planificación</vt:lpstr>
      <vt:lpstr>Descripción de las tecnologías ORM (Hibernate &amp; Entity Framework)</vt:lpstr>
      <vt:lpstr>Hibernate</vt:lpstr>
      <vt:lpstr>Historia hibernate</vt:lpstr>
      <vt:lpstr>Algunas características hibernate</vt:lpstr>
      <vt:lpstr>Algunas características hibernate</vt:lpstr>
      <vt:lpstr>Entity Framework</vt:lpstr>
      <vt:lpstr>Entity Framework:  Historia</vt:lpstr>
      <vt:lpstr>Entity Framework: Características</vt:lpstr>
      <vt:lpstr>COMPARACION DE LOS CRITERIOS   HIBERNATE &amp; Entity framework</vt:lpstr>
      <vt:lpstr>Criterios Generales</vt:lpstr>
      <vt:lpstr>CRITERIOS DE REQUERIMIENTOS</vt:lpstr>
      <vt:lpstr>Criterios de Utilidad</vt:lpstr>
      <vt:lpstr>CRITERIOS DE INFLUENCIA</vt:lpstr>
      <vt:lpstr>Comparación criterios sobre rendimiento</vt:lpstr>
      <vt:lpstr>Recomendaciones</vt:lpstr>
      <vt:lpstr>Recomendaciones: Documentación</vt:lpstr>
      <vt:lpstr>Recomendaciones: Extensibilidad</vt:lpstr>
      <vt:lpstr>Recomendaciones</vt:lpstr>
      <vt:lpstr>Recomendaciones Caso start-up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Javi Diaz</dc:creator>
  <cp:lastModifiedBy>Javier</cp:lastModifiedBy>
  <cp:revision>19</cp:revision>
  <dcterms:created xsi:type="dcterms:W3CDTF">2016-04-11T16:57:26Z</dcterms:created>
  <dcterms:modified xsi:type="dcterms:W3CDTF">2016-04-11T19:51:11Z</dcterms:modified>
</cp:coreProperties>
</file>