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4" r:id="rId3"/>
    <p:sldId id="295" r:id="rId4"/>
    <p:sldId id="289" r:id="rId5"/>
    <p:sldId id="257" r:id="rId6"/>
    <p:sldId id="258" r:id="rId7"/>
    <p:sldId id="259" r:id="rId8"/>
    <p:sldId id="260" r:id="rId9"/>
    <p:sldId id="290" r:id="rId10"/>
    <p:sldId id="275" r:id="rId11"/>
    <p:sldId id="272" r:id="rId12"/>
    <p:sldId id="282" r:id="rId13"/>
    <p:sldId id="261" r:id="rId14"/>
    <p:sldId id="270" r:id="rId15"/>
    <p:sldId id="280" r:id="rId16"/>
    <p:sldId id="281" r:id="rId17"/>
    <p:sldId id="273" r:id="rId18"/>
    <p:sldId id="312" r:id="rId19"/>
    <p:sldId id="271" r:id="rId20"/>
    <p:sldId id="279" r:id="rId21"/>
    <p:sldId id="278" r:id="rId22"/>
    <p:sldId id="284" r:id="rId23"/>
    <p:sldId id="291" r:id="rId24"/>
    <p:sldId id="292" r:id="rId25"/>
    <p:sldId id="293" r:id="rId26"/>
    <p:sldId id="262" r:id="rId27"/>
    <p:sldId id="296" r:id="rId28"/>
    <p:sldId id="263" r:id="rId29"/>
    <p:sldId id="297" r:id="rId30"/>
    <p:sldId id="264" r:id="rId31"/>
    <p:sldId id="265" r:id="rId32"/>
    <p:sldId id="266" r:id="rId33"/>
    <p:sldId id="267" r:id="rId34"/>
    <p:sldId id="268" r:id="rId35"/>
    <p:sldId id="269" r:id="rId36"/>
    <p:sldId id="298" r:id="rId37"/>
    <p:sldId id="299" r:id="rId38"/>
    <p:sldId id="300" r:id="rId39"/>
    <p:sldId id="301" r:id="rId40"/>
    <p:sldId id="302" r:id="rId41"/>
    <p:sldId id="304" r:id="rId42"/>
    <p:sldId id="305" r:id="rId43"/>
    <p:sldId id="306" r:id="rId44"/>
    <p:sldId id="307" r:id="rId45"/>
    <p:sldId id="308" r:id="rId46"/>
    <p:sldId id="285" r:id="rId47"/>
    <p:sldId id="313" r:id="rId48"/>
    <p:sldId id="287" r:id="rId49"/>
    <p:sldId id="309" r:id="rId50"/>
    <p:sldId id="286" r:id="rId51"/>
    <p:sldId id="288" r:id="rId52"/>
    <p:sldId id="310" r:id="rId5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00"/>
    <a:srgbClr val="808000"/>
    <a:srgbClr val="FFFF00"/>
    <a:srgbClr val="008000"/>
    <a:srgbClr val="00FF00"/>
    <a:srgbClr val="008080"/>
    <a:srgbClr val="00FFFF"/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er\Desktop\Boston\BCG_BKA_Case_Interview_Full\Tables%20Insights%20Fligh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er\Desktop\Boston\BCG_BKA_Case_Interview_Full\Tables%20Insights%20Carri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er\Desktop\Boston\BCG_BKA_Case_Interview_Full\Tables%20Insights%20Carri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Flights and </a:t>
            </a:r>
            <a:r>
              <a:rPr lang="es-ES" dirty="0" err="1"/>
              <a:t>incidences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Timeslot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'Flights per TimeSlot'!$B$3</c:f>
              <c:strCache>
                <c:ptCount val="1"/>
                <c:pt idx="0">
                  <c:v>NumDepartures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'Flights per TimeSlot'!$A$4:$A$22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'Flights per TimeSlot'!$B$4:$B$22</c:f>
              <c:numCache>
                <c:formatCode>General</c:formatCode>
                <c:ptCount val="19"/>
                <c:pt idx="0">
                  <c:v>88846</c:v>
                </c:pt>
                <c:pt idx="1">
                  <c:v>409664</c:v>
                </c:pt>
                <c:pt idx="2">
                  <c:v>385843</c:v>
                </c:pt>
                <c:pt idx="3">
                  <c:v>415233</c:v>
                </c:pt>
                <c:pt idx="4">
                  <c:v>353015</c:v>
                </c:pt>
                <c:pt idx="5">
                  <c:v>381628</c:v>
                </c:pt>
                <c:pt idx="6">
                  <c:v>375533</c:v>
                </c:pt>
                <c:pt idx="7">
                  <c:v>357621</c:v>
                </c:pt>
                <c:pt idx="8">
                  <c:v>377371</c:v>
                </c:pt>
                <c:pt idx="9">
                  <c:v>351054</c:v>
                </c:pt>
                <c:pt idx="10">
                  <c:v>362348</c:v>
                </c:pt>
                <c:pt idx="11">
                  <c:v>349556</c:v>
                </c:pt>
                <c:pt idx="12">
                  <c:v>400450</c:v>
                </c:pt>
                <c:pt idx="13">
                  <c:v>337125</c:v>
                </c:pt>
                <c:pt idx="14">
                  <c:v>335424</c:v>
                </c:pt>
                <c:pt idx="15">
                  <c:v>246917</c:v>
                </c:pt>
                <c:pt idx="16">
                  <c:v>174737</c:v>
                </c:pt>
                <c:pt idx="17">
                  <c:v>85083</c:v>
                </c:pt>
                <c:pt idx="18">
                  <c:v>32363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D09-4EDF-B782-FF687628AB38}"/>
            </c:ext>
          </c:extLst>
        </c:ser>
        <c:ser>
          <c:idx val="1"/>
          <c:order val="1"/>
          <c:tx>
            <c:strRef>
              <c:f>'Flights per TimeSlot'!$C$3</c:f>
              <c:strCache>
                <c:ptCount val="1"/>
                <c:pt idx="0">
                  <c:v>NumDelays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'Flights per TimeSlot'!$A$4:$A$22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'Flights per TimeSlot'!$C$4:$C$22</c:f>
              <c:numCache>
                <c:formatCode>General</c:formatCode>
                <c:ptCount val="19"/>
                <c:pt idx="0">
                  <c:v>17747</c:v>
                </c:pt>
                <c:pt idx="1">
                  <c:v>71278</c:v>
                </c:pt>
                <c:pt idx="2">
                  <c:v>79631</c:v>
                </c:pt>
                <c:pt idx="3">
                  <c:v>114053</c:v>
                </c:pt>
                <c:pt idx="4">
                  <c:v>114593</c:v>
                </c:pt>
                <c:pt idx="5">
                  <c:v>139609</c:v>
                </c:pt>
                <c:pt idx="6">
                  <c:v>148167</c:v>
                </c:pt>
                <c:pt idx="7">
                  <c:v>147984</c:v>
                </c:pt>
                <c:pt idx="8">
                  <c:v>167372</c:v>
                </c:pt>
                <c:pt idx="9">
                  <c:v>166367</c:v>
                </c:pt>
                <c:pt idx="10">
                  <c:v>174781</c:v>
                </c:pt>
                <c:pt idx="11">
                  <c:v>172482</c:v>
                </c:pt>
                <c:pt idx="12">
                  <c:v>199038</c:v>
                </c:pt>
                <c:pt idx="13">
                  <c:v>171384</c:v>
                </c:pt>
                <c:pt idx="14">
                  <c:v>172805</c:v>
                </c:pt>
                <c:pt idx="15">
                  <c:v>127007</c:v>
                </c:pt>
                <c:pt idx="16">
                  <c:v>88621</c:v>
                </c:pt>
                <c:pt idx="17">
                  <c:v>35851</c:v>
                </c:pt>
                <c:pt idx="18">
                  <c:v>13266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D09-4EDF-B782-FF687628AB38}"/>
            </c:ext>
          </c:extLst>
        </c:ser>
        <c:ser>
          <c:idx val="3"/>
          <c:order val="3"/>
          <c:tx>
            <c:strRef>
              <c:f>'Flights per TimeSlot'!$E$3</c:f>
              <c:strCache>
                <c:ptCount val="1"/>
                <c:pt idx="0">
                  <c:v>NumArrivals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'Flights per TimeSlot'!$A$4:$A$22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'Flights per TimeSlot'!$E$4:$E$22</c:f>
              <c:numCache>
                <c:formatCode>General</c:formatCode>
                <c:ptCount val="19"/>
                <c:pt idx="0">
                  <c:v>95182</c:v>
                </c:pt>
                <c:pt idx="1">
                  <c:v>69858</c:v>
                </c:pt>
                <c:pt idx="2">
                  <c:v>185205</c:v>
                </c:pt>
                <c:pt idx="3">
                  <c:v>282850</c:v>
                </c:pt>
                <c:pt idx="4">
                  <c:v>338865</c:v>
                </c:pt>
                <c:pt idx="5">
                  <c:v>367773</c:v>
                </c:pt>
                <c:pt idx="6">
                  <c:v>351193</c:v>
                </c:pt>
                <c:pt idx="7">
                  <c:v>373349</c:v>
                </c:pt>
                <c:pt idx="8">
                  <c:v>349431</c:v>
                </c:pt>
                <c:pt idx="9">
                  <c:v>375367</c:v>
                </c:pt>
                <c:pt idx="10">
                  <c:v>338528</c:v>
                </c:pt>
                <c:pt idx="11">
                  <c:v>409743</c:v>
                </c:pt>
                <c:pt idx="12">
                  <c:v>351187</c:v>
                </c:pt>
                <c:pt idx="13">
                  <c:v>391576</c:v>
                </c:pt>
                <c:pt idx="14">
                  <c:v>353844</c:v>
                </c:pt>
                <c:pt idx="15">
                  <c:v>368210</c:v>
                </c:pt>
                <c:pt idx="16">
                  <c:v>340623</c:v>
                </c:pt>
                <c:pt idx="17">
                  <c:v>276955</c:v>
                </c:pt>
                <c:pt idx="18">
                  <c:v>200072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D09-4EDF-B782-FF687628A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675784"/>
        <c:axId val="387672648"/>
      </c:lineChart>
      <c:lineChart>
        <c:grouping val="standard"/>
        <c:varyColors val="0"/>
        <c:ser>
          <c:idx val="2"/>
          <c:order val="2"/>
          <c:tx>
            <c:strRef>
              <c:f>'Flights per TimeSlot'!$D$3</c:f>
              <c:strCache>
                <c:ptCount val="1"/>
                <c:pt idx="0">
                  <c:v>NumCancellations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'Flights per TimeSlot'!$A$4:$A$22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'Flights per TimeSlot'!$D$4:$D$22</c:f>
              <c:numCache>
                <c:formatCode>General</c:formatCode>
                <c:ptCount val="19"/>
                <c:pt idx="0">
                  <c:v>2261</c:v>
                </c:pt>
                <c:pt idx="1">
                  <c:v>9921</c:v>
                </c:pt>
                <c:pt idx="2">
                  <c:v>7420</c:v>
                </c:pt>
                <c:pt idx="3">
                  <c:v>7988</c:v>
                </c:pt>
                <c:pt idx="4">
                  <c:v>6277</c:v>
                </c:pt>
                <c:pt idx="5">
                  <c:v>7059</c:v>
                </c:pt>
                <c:pt idx="6">
                  <c:v>6503</c:v>
                </c:pt>
                <c:pt idx="7">
                  <c:v>6830</c:v>
                </c:pt>
                <c:pt idx="8">
                  <c:v>7456</c:v>
                </c:pt>
                <c:pt idx="9">
                  <c:v>7439</c:v>
                </c:pt>
                <c:pt idx="10">
                  <c:v>7558</c:v>
                </c:pt>
                <c:pt idx="11">
                  <c:v>8701</c:v>
                </c:pt>
                <c:pt idx="12">
                  <c:v>9990</c:v>
                </c:pt>
                <c:pt idx="13">
                  <c:v>9228</c:v>
                </c:pt>
                <c:pt idx="14">
                  <c:v>8861</c:v>
                </c:pt>
                <c:pt idx="15">
                  <c:v>6541</c:v>
                </c:pt>
                <c:pt idx="16">
                  <c:v>4608</c:v>
                </c:pt>
                <c:pt idx="17">
                  <c:v>1870</c:v>
                </c:pt>
                <c:pt idx="18">
                  <c:v>473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D09-4EDF-B782-FF687628A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673824"/>
        <c:axId val="387671080"/>
      </c:lineChart>
      <c:catAx>
        <c:axId val="387675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2648"/>
        <c:crosses val="autoZero"/>
        <c:auto val="1"/>
        <c:lblAlgn val="ctr"/>
        <c:lblOffset val="100"/>
        <c:noMultiLvlLbl val="0"/>
      </c:catAx>
      <c:valAx>
        <c:axId val="387672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5784"/>
        <c:crosses val="autoZero"/>
        <c:crossBetween val="between"/>
      </c:valAx>
      <c:valAx>
        <c:axId val="387671080"/>
        <c:scaling>
          <c:orientation val="minMax"/>
          <c:max val="30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3824"/>
        <c:crosses val="max"/>
        <c:crossBetween val="between"/>
      </c:valAx>
      <c:catAx>
        <c:axId val="387673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7671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Incident</a:t>
            </a:r>
            <a:r>
              <a:rPr lang="es-ES" baseline="0" dirty="0"/>
              <a:t> </a:t>
            </a:r>
            <a:r>
              <a:rPr lang="es-ES" baseline="0" dirty="0" err="1"/>
              <a:t>severity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timeslot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'DelayGroup by Timeslot'!$F$26</c:f>
              <c:strCache>
                <c:ptCount val="1"/>
                <c:pt idx="0">
                  <c:v>delay 0-15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Timeslot'!$F$27:$F$45</c:f>
              <c:numCache>
                <c:formatCode>General</c:formatCode>
                <c:ptCount val="19"/>
                <c:pt idx="0">
                  <c:v>11599</c:v>
                </c:pt>
                <c:pt idx="1">
                  <c:v>46551</c:v>
                </c:pt>
                <c:pt idx="2">
                  <c:v>48722</c:v>
                </c:pt>
                <c:pt idx="3">
                  <c:v>67825</c:v>
                </c:pt>
                <c:pt idx="4">
                  <c:v>66160</c:v>
                </c:pt>
                <c:pt idx="5">
                  <c:v>77377</c:v>
                </c:pt>
                <c:pt idx="6">
                  <c:v>79301</c:v>
                </c:pt>
                <c:pt idx="7">
                  <c:v>76628</c:v>
                </c:pt>
                <c:pt idx="8">
                  <c:v>83852</c:v>
                </c:pt>
                <c:pt idx="9">
                  <c:v>79833</c:v>
                </c:pt>
                <c:pt idx="10">
                  <c:v>81147</c:v>
                </c:pt>
                <c:pt idx="11">
                  <c:v>76766</c:v>
                </c:pt>
                <c:pt idx="12">
                  <c:v>85731</c:v>
                </c:pt>
                <c:pt idx="13">
                  <c:v>68269</c:v>
                </c:pt>
                <c:pt idx="14">
                  <c:v>68111</c:v>
                </c:pt>
                <c:pt idx="15">
                  <c:v>48468</c:v>
                </c:pt>
                <c:pt idx="16">
                  <c:v>35384</c:v>
                </c:pt>
                <c:pt idx="17">
                  <c:v>17221</c:v>
                </c:pt>
                <c:pt idx="18">
                  <c:v>7089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43-4ACB-9371-FB789ACA0983}"/>
            </c:ext>
          </c:extLst>
        </c:ser>
        <c:ser>
          <c:idx val="1"/>
          <c:order val="1"/>
          <c:tx>
            <c:strRef>
              <c:f>'DelayGroup by Timeslot'!$G$26</c:f>
              <c:strCache>
                <c:ptCount val="1"/>
                <c:pt idx="0">
                  <c:v>delay 15-30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Timeslot'!$G$27:$G$45</c:f>
              <c:numCache>
                <c:formatCode>General</c:formatCode>
                <c:ptCount val="19"/>
                <c:pt idx="0">
                  <c:v>2431</c:v>
                </c:pt>
                <c:pt idx="1">
                  <c:v>9178</c:v>
                </c:pt>
                <c:pt idx="2">
                  <c:v>11647</c:v>
                </c:pt>
                <c:pt idx="3">
                  <c:v>18590</c:v>
                </c:pt>
                <c:pt idx="4">
                  <c:v>20221</c:v>
                </c:pt>
                <c:pt idx="5">
                  <c:v>26053</c:v>
                </c:pt>
                <c:pt idx="6">
                  <c:v>28924</c:v>
                </c:pt>
                <c:pt idx="7">
                  <c:v>29400</c:v>
                </c:pt>
                <c:pt idx="8">
                  <c:v>33710</c:v>
                </c:pt>
                <c:pt idx="9">
                  <c:v>34794</c:v>
                </c:pt>
                <c:pt idx="10">
                  <c:v>36192</c:v>
                </c:pt>
                <c:pt idx="11">
                  <c:v>35870</c:v>
                </c:pt>
                <c:pt idx="12">
                  <c:v>41251</c:v>
                </c:pt>
                <c:pt idx="13">
                  <c:v>36003</c:v>
                </c:pt>
                <c:pt idx="14">
                  <c:v>36216</c:v>
                </c:pt>
                <c:pt idx="15">
                  <c:v>27196</c:v>
                </c:pt>
                <c:pt idx="16">
                  <c:v>19409</c:v>
                </c:pt>
                <c:pt idx="17">
                  <c:v>7234</c:v>
                </c:pt>
                <c:pt idx="18">
                  <c:v>2546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143-4ACB-9371-FB789ACA0983}"/>
            </c:ext>
          </c:extLst>
        </c:ser>
        <c:ser>
          <c:idx val="2"/>
          <c:order val="2"/>
          <c:tx>
            <c:strRef>
              <c:f>'DelayGroup by Timeslot'!$H$26</c:f>
              <c:strCache>
                <c:ptCount val="1"/>
                <c:pt idx="0">
                  <c:v>delay 30-45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Timeslot'!$H$27:$H$45</c:f>
              <c:numCache>
                <c:formatCode>General</c:formatCode>
                <c:ptCount val="19"/>
                <c:pt idx="0">
                  <c:v>1054</c:v>
                </c:pt>
                <c:pt idx="1">
                  <c:v>4009</c:v>
                </c:pt>
                <c:pt idx="2">
                  <c:v>5497</c:v>
                </c:pt>
                <c:pt idx="3">
                  <c:v>8527</c:v>
                </c:pt>
                <c:pt idx="4">
                  <c:v>9148</c:v>
                </c:pt>
                <c:pt idx="5">
                  <c:v>11940</c:v>
                </c:pt>
                <c:pt idx="6">
                  <c:v>13297</c:v>
                </c:pt>
                <c:pt idx="7">
                  <c:v>14247</c:v>
                </c:pt>
                <c:pt idx="8">
                  <c:v>16514</c:v>
                </c:pt>
                <c:pt idx="9">
                  <c:v>17309</c:v>
                </c:pt>
                <c:pt idx="10">
                  <c:v>18885</c:v>
                </c:pt>
                <c:pt idx="11">
                  <c:v>19288</c:v>
                </c:pt>
                <c:pt idx="12">
                  <c:v>22540</c:v>
                </c:pt>
                <c:pt idx="13">
                  <c:v>20582</c:v>
                </c:pt>
                <c:pt idx="14">
                  <c:v>21136</c:v>
                </c:pt>
                <c:pt idx="15">
                  <c:v>16186</c:v>
                </c:pt>
                <c:pt idx="16">
                  <c:v>11255</c:v>
                </c:pt>
                <c:pt idx="17">
                  <c:v>3869</c:v>
                </c:pt>
                <c:pt idx="18">
                  <c:v>1249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143-4ACB-9371-FB789ACA0983}"/>
            </c:ext>
          </c:extLst>
        </c:ser>
        <c:ser>
          <c:idx val="3"/>
          <c:order val="3"/>
          <c:tx>
            <c:strRef>
              <c:f>'DelayGroup by Timeslot'!$I$26</c:f>
              <c:strCache>
                <c:ptCount val="1"/>
                <c:pt idx="0">
                  <c:v>delay 45-60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Timeslot'!$I$27:$I$45</c:f>
              <c:numCache>
                <c:formatCode>General</c:formatCode>
                <c:ptCount val="19"/>
                <c:pt idx="0">
                  <c:v>654</c:v>
                </c:pt>
                <c:pt idx="1">
                  <c:v>2460</c:v>
                </c:pt>
                <c:pt idx="2">
                  <c:v>3489</c:v>
                </c:pt>
                <c:pt idx="3">
                  <c:v>5165</c:v>
                </c:pt>
                <c:pt idx="4">
                  <c:v>5445</c:v>
                </c:pt>
                <c:pt idx="5">
                  <c:v>7114</c:v>
                </c:pt>
                <c:pt idx="6">
                  <c:v>7900</c:v>
                </c:pt>
                <c:pt idx="7">
                  <c:v>7807</c:v>
                </c:pt>
                <c:pt idx="8">
                  <c:v>9620</c:v>
                </c:pt>
                <c:pt idx="9">
                  <c:v>9950</c:v>
                </c:pt>
                <c:pt idx="10">
                  <c:v>10914</c:v>
                </c:pt>
                <c:pt idx="11">
                  <c:v>11511</c:v>
                </c:pt>
                <c:pt idx="12">
                  <c:v>13775</c:v>
                </c:pt>
                <c:pt idx="13">
                  <c:v>13016</c:v>
                </c:pt>
                <c:pt idx="14">
                  <c:v>13235</c:v>
                </c:pt>
                <c:pt idx="15">
                  <c:v>10222</c:v>
                </c:pt>
                <c:pt idx="16">
                  <c:v>6955</c:v>
                </c:pt>
                <c:pt idx="17">
                  <c:v>2375</c:v>
                </c:pt>
                <c:pt idx="18">
                  <c:v>773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143-4ACB-9371-FB789ACA0983}"/>
            </c:ext>
          </c:extLst>
        </c:ser>
        <c:ser>
          <c:idx val="4"/>
          <c:order val="4"/>
          <c:tx>
            <c:strRef>
              <c:f>'DelayGroup by Timeslot'!$J$26</c:f>
              <c:strCache>
                <c:ptCount val="1"/>
                <c:pt idx="0">
                  <c:v>delay 60-75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Timeslot'!$J$27:$J$45</c:f>
              <c:numCache>
                <c:formatCode>General</c:formatCode>
                <c:ptCount val="19"/>
                <c:pt idx="0">
                  <c:v>401</c:v>
                </c:pt>
                <c:pt idx="1">
                  <c:v>1635</c:v>
                </c:pt>
                <c:pt idx="2">
                  <c:v>2390</c:v>
                </c:pt>
                <c:pt idx="3">
                  <c:v>3401</c:v>
                </c:pt>
                <c:pt idx="4">
                  <c:v>3460</c:v>
                </c:pt>
                <c:pt idx="5">
                  <c:v>4549</c:v>
                </c:pt>
                <c:pt idx="6">
                  <c:v>5064</c:v>
                </c:pt>
                <c:pt idx="7">
                  <c:v>5087</c:v>
                </c:pt>
                <c:pt idx="8">
                  <c:v>6008</c:v>
                </c:pt>
                <c:pt idx="9">
                  <c:v>6288</c:v>
                </c:pt>
                <c:pt idx="10">
                  <c:v>7030</c:v>
                </c:pt>
                <c:pt idx="11">
                  <c:v>7498</c:v>
                </c:pt>
                <c:pt idx="12">
                  <c:v>9197</c:v>
                </c:pt>
                <c:pt idx="13">
                  <c:v>8525</c:v>
                </c:pt>
                <c:pt idx="14">
                  <c:v>8774</c:v>
                </c:pt>
                <c:pt idx="15">
                  <c:v>6927</c:v>
                </c:pt>
                <c:pt idx="16">
                  <c:v>4516</c:v>
                </c:pt>
                <c:pt idx="17">
                  <c:v>1537</c:v>
                </c:pt>
                <c:pt idx="18">
                  <c:v>514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143-4ACB-9371-FB789ACA0983}"/>
            </c:ext>
          </c:extLst>
        </c:ser>
        <c:ser>
          <c:idx val="5"/>
          <c:order val="5"/>
          <c:tx>
            <c:strRef>
              <c:f>'DelayGroup by Timeslot'!$K$26</c:f>
              <c:strCache>
                <c:ptCount val="1"/>
                <c:pt idx="0">
                  <c:v>delay 75-90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Timeslot'!$K$27:$K$45</c:f>
              <c:numCache>
                <c:formatCode>General</c:formatCode>
                <c:ptCount val="19"/>
                <c:pt idx="0">
                  <c:v>297</c:v>
                </c:pt>
                <c:pt idx="1">
                  <c:v>1233</c:v>
                </c:pt>
                <c:pt idx="2">
                  <c:v>1527</c:v>
                </c:pt>
                <c:pt idx="3">
                  <c:v>2237</c:v>
                </c:pt>
                <c:pt idx="4">
                  <c:v>2363</c:v>
                </c:pt>
                <c:pt idx="5">
                  <c:v>2959</c:v>
                </c:pt>
                <c:pt idx="6">
                  <c:v>3286</c:v>
                </c:pt>
                <c:pt idx="7">
                  <c:v>3465</c:v>
                </c:pt>
                <c:pt idx="8">
                  <c:v>4212</c:v>
                </c:pt>
                <c:pt idx="9">
                  <c:v>4225</c:v>
                </c:pt>
                <c:pt idx="10">
                  <c:v>4830</c:v>
                </c:pt>
                <c:pt idx="11">
                  <c:v>5120</c:v>
                </c:pt>
                <c:pt idx="12">
                  <c:v>6140</c:v>
                </c:pt>
                <c:pt idx="13">
                  <c:v>5940</c:v>
                </c:pt>
                <c:pt idx="14">
                  <c:v>6107</c:v>
                </c:pt>
                <c:pt idx="15">
                  <c:v>4849</c:v>
                </c:pt>
                <c:pt idx="16">
                  <c:v>3144</c:v>
                </c:pt>
                <c:pt idx="17">
                  <c:v>1057</c:v>
                </c:pt>
                <c:pt idx="18">
                  <c:v>319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143-4ACB-9371-FB789ACA0983}"/>
            </c:ext>
          </c:extLst>
        </c:ser>
        <c:ser>
          <c:idx val="6"/>
          <c:order val="6"/>
          <c:tx>
            <c:strRef>
              <c:f>'DelayGroup by Timeslot'!$L$26</c:f>
              <c:strCache>
                <c:ptCount val="1"/>
                <c:pt idx="0">
                  <c:v>delay 90-105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Timeslot'!$L$27:$L$45</c:f>
              <c:numCache>
                <c:formatCode>General</c:formatCode>
                <c:ptCount val="19"/>
                <c:pt idx="0">
                  <c:v>209</c:v>
                </c:pt>
                <c:pt idx="1">
                  <c:v>970</c:v>
                </c:pt>
                <c:pt idx="2">
                  <c:v>1156</c:v>
                </c:pt>
                <c:pt idx="3">
                  <c:v>1703</c:v>
                </c:pt>
                <c:pt idx="4">
                  <c:v>1597</c:v>
                </c:pt>
                <c:pt idx="5">
                  <c:v>2092</c:v>
                </c:pt>
                <c:pt idx="6">
                  <c:v>2352</c:v>
                </c:pt>
                <c:pt idx="7">
                  <c:v>2496</c:v>
                </c:pt>
                <c:pt idx="8">
                  <c:v>2953</c:v>
                </c:pt>
                <c:pt idx="9">
                  <c:v>3151</c:v>
                </c:pt>
                <c:pt idx="10">
                  <c:v>3414</c:v>
                </c:pt>
                <c:pt idx="11">
                  <c:v>3688</c:v>
                </c:pt>
                <c:pt idx="12">
                  <c:v>4624</c:v>
                </c:pt>
                <c:pt idx="13">
                  <c:v>4329</c:v>
                </c:pt>
                <c:pt idx="14">
                  <c:v>4582</c:v>
                </c:pt>
                <c:pt idx="15">
                  <c:v>3392</c:v>
                </c:pt>
                <c:pt idx="16">
                  <c:v>2177</c:v>
                </c:pt>
                <c:pt idx="17">
                  <c:v>727</c:v>
                </c:pt>
                <c:pt idx="18">
                  <c:v>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143-4ACB-9371-FB789ACA0983}"/>
            </c:ext>
          </c:extLst>
        </c:ser>
        <c:ser>
          <c:idx val="7"/>
          <c:order val="7"/>
          <c:tx>
            <c:strRef>
              <c:f>'DelayGroup by Timeslot'!$M$26</c:f>
              <c:strCache>
                <c:ptCount val="1"/>
                <c:pt idx="0">
                  <c:v>delay 105-120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Timeslot'!$M$27:$M$45</c:f>
              <c:numCache>
                <c:formatCode>General</c:formatCode>
                <c:ptCount val="19"/>
                <c:pt idx="0">
                  <c:v>177</c:v>
                </c:pt>
                <c:pt idx="1">
                  <c:v>763</c:v>
                </c:pt>
                <c:pt idx="2">
                  <c:v>864</c:v>
                </c:pt>
                <c:pt idx="3">
                  <c:v>1211</c:v>
                </c:pt>
                <c:pt idx="4">
                  <c:v>1360</c:v>
                </c:pt>
                <c:pt idx="5">
                  <c:v>1632</c:v>
                </c:pt>
                <c:pt idx="6">
                  <c:v>1698</c:v>
                </c:pt>
                <c:pt idx="7">
                  <c:v>1855</c:v>
                </c:pt>
                <c:pt idx="8">
                  <c:v>2241</c:v>
                </c:pt>
                <c:pt idx="9">
                  <c:v>2316</c:v>
                </c:pt>
                <c:pt idx="10">
                  <c:v>2654</c:v>
                </c:pt>
                <c:pt idx="11">
                  <c:v>2780</c:v>
                </c:pt>
                <c:pt idx="12">
                  <c:v>3507</c:v>
                </c:pt>
                <c:pt idx="13">
                  <c:v>3200</c:v>
                </c:pt>
                <c:pt idx="14">
                  <c:v>3475</c:v>
                </c:pt>
                <c:pt idx="15">
                  <c:v>2410</c:v>
                </c:pt>
                <c:pt idx="16">
                  <c:v>1571</c:v>
                </c:pt>
                <c:pt idx="17">
                  <c:v>517</c:v>
                </c:pt>
                <c:pt idx="18">
                  <c:v>161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5143-4ACB-9371-FB789ACA0983}"/>
            </c:ext>
          </c:extLst>
        </c:ser>
        <c:ser>
          <c:idx val="8"/>
          <c:order val="8"/>
          <c:tx>
            <c:strRef>
              <c:f>'DelayGroup by Timeslot'!$N$26</c:f>
              <c:strCache>
                <c:ptCount val="1"/>
                <c:pt idx="0">
                  <c:v>delay 120-135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Timeslot'!$N$27:$N$45</c:f>
              <c:numCache>
                <c:formatCode>General</c:formatCode>
                <c:ptCount val="19"/>
                <c:pt idx="0">
                  <c:v>131</c:v>
                </c:pt>
                <c:pt idx="1">
                  <c:v>571</c:v>
                </c:pt>
                <c:pt idx="2">
                  <c:v>672</c:v>
                </c:pt>
                <c:pt idx="3">
                  <c:v>915</c:v>
                </c:pt>
                <c:pt idx="4">
                  <c:v>1009</c:v>
                </c:pt>
                <c:pt idx="5">
                  <c:v>1185</c:v>
                </c:pt>
                <c:pt idx="6">
                  <c:v>1340</c:v>
                </c:pt>
                <c:pt idx="7">
                  <c:v>1362</c:v>
                </c:pt>
                <c:pt idx="8">
                  <c:v>1653</c:v>
                </c:pt>
                <c:pt idx="9">
                  <c:v>1707</c:v>
                </c:pt>
                <c:pt idx="10">
                  <c:v>2035</c:v>
                </c:pt>
                <c:pt idx="11">
                  <c:v>2111</c:v>
                </c:pt>
                <c:pt idx="12">
                  <c:v>2483</c:v>
                </c:pt>
                <c:pt idx="13">
                  <c:v>2512</c:v>
                </c:pt>
                <c:pt idx="14">
                  <c:v>2634</c:v>
                </c:pt>
                <c:pt idx="15">
                  <c:v>1841</c:v>
                </c:pt>
                <c:pt idx="16">
                  <c:v>1102</c:v>
                </c:pt>
                <c:pt idx="17">
                  <c:v>353</c:v>
                </c:pt>
                <c:pt idx="18">
                  <c:v>105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143-4ACB-9371-FB789ACA0983}"/>
            </c:ext>
          </c:extLst>
        </c:ser>
        <c:ser>
          <c:idx val="9"/>
          <c:order val="9"/>
          <c:tx>
            <c:strRef>
              <c:f>'DelayGroup by Timeslot'!$O$26</c:f>
              <c:strCache>
                <c:ptCount val="1"/>
                <c:pt idx="0">
                  <c:v>delay 135-150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Timeslot'!$O$27:$O$45</c:f>
              <c:numCache>
                <c:formatCode>General</c:formatCode>
                <c:ptCount val="19"/>
                <c:pt idx="0">
                  <c:v>104</c:v>
                </c:pt>
                <c:pt idx="1">
                  <c:v>474</c:v>
                </c:pt>
                <c:pt idx="2">
                  <c:v>552</c:v>
                </c:pt>
                <c:pt idx="3">
                  <c:v>788</c:v>
                </c:pt>
                <c:pt idx="4">
                  <c:v>743</c:v>
                </c:pt>
                <c:pt idx="5">
                  <c:v>935</c:v>
                </c:pt>
                <c:pt idx="6">
                  <c:v>924</c:v>
                </c:pt>
                <c:pt idx="7">
                  <c:v>1037</c:v>
                </c:pt>
                <c:pt idx="8">
                  <c:v>1245</c:v>
                </c:pt>
                <c:pt idx="9">
                  <c:v>1312</c:v>
                </c:pt>
                <c:pt idx="10">
                  <c:v>1479</c:v>
                </c:pt>
                <c:pt idx="11">
                  <c:v>1576</c:v>
                </c:pt>
                <c:pt idx="12">
                  <c:v>2023</c:v>
                </c:pt>
                <c:pt idx="13">
                  <c:v>1989</c:v>
                </c:pt>
                <c:pt idx="14">
                  <c:v>1952</c:v>
                </c:pt>
                <c:pt idx="15">
                  <c:v>1344</c:v>
                </c:pt>
                <c:pt idx="16">
                  <c:v>817</c:v>
                </c:pt>
                <c:pt idx="17">
                  <c:v>265</c:v>
                </c:pt>
                <c:pt idx="18">
                  <c:v>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5143-4ACB-9371-FB789ACA0983}"/>
            </c:ext>
          </c:extLst>
        </c:ser>
        <c:ser>
          <c:idx val="10"/>
          <c:order val="10"/>
          <c:tx>
            <c:strRef>
              <c:f>'DelayGroup by Timeslot'!$P$26</c:f>
              <c:strCache>
                <c:ptCount val="1"/>
                <c:pt idx="0">
                  <c:v>delay 150-165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Timeslot'!$P$27:$P$45</c:f>
              <c:numCache>
                <c:formatCode>General</c:formatCode>
                <c:ptCount val="19"/>
                <c:pt idx="0">
                  <c:v>86</c:v>
                </c:pt>
                <c:pt idx="1">
                  <c:v>419</c:v>
                </c:pt>
                <c:pt idx="2">
                  <c:v>435</c:v>
                </c:pt>
                <c:pt idx="3">
                  <c:v>602</c:v>
                </c:pt>
                <c:pt idx="4">
                  <c:v>580</c:v>
                </c:pt>
                <c:pt idx="5">
                  <c:v>757</c:v>
                </c:pt>
                <c:pt idx="6">
                  <c:v>816</c:v>
                </c:pt>
                <c:pt idx="7">
                  <c:v>848</c:v>
                </c:pt>
                <c:pt idx="8">
                  <c:v>1028</c:v>
                </c:pt>
                <c:pt idx="9">
                  <c:v>1075</c:v>
                </c:pt>
                <c:pt idx="10">
                  <c:v>1220</c:v>
                </c:pt>
                <c:pt idx="11">
                  <c:v>1307</c:v>
                </c:pt>
                <c:pt idx="12">
                  <c:v>1537</c:v>
                </c:pt>
                <c:pt idx="13">
                  <c:v>1458</c:v>
                </c:pt>
                <c:pt idx="14">
                  <c:v>1495</c:v>
                </c:pt>
                <c:pt idx="15">
                  <c:v>1068</c:v>
                </c:pt>
                <c:pt idx="16">
                  <c:v>599</c:v>
                </c:pt>
                <c:pt idx="17">
                  <c:v>175</c:v>
                </c:pt>
                <c:pt idx="18">
                  <c:v>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5143-4ACB-9371-FB789ACA0983}"/>
            </c:ext>
          </c:extLst>
        </c:ser>
        <c:ser>
          <c:idx val="11"/>
          <c:order val="11"/>
          <c:tx>
            <c:strRef>
              <c:f>'DelayGroup by Timeslot'!$Q$26</c:f>
              <c:strCache>
                <c:ptCount val="1"/>
                <c:pt idx="0">
                  <c:v>delay 165-180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Timeslot'!$Q$27:$Q$45</c:f>
              <c:numCache>
                <c:formatCode>General</c:formatCode>
                <c:ptCount val="19"/>
                <c:pt idx="0">
                  <c:v>67</c:v>
                </c:pt>
                <c:pt idx="1">
                  <c:v>344</c:v>
                </c:pt>
                <c:pt idx="2">
                  <c:v>381</c:v>
                </c:pt>
                <c:pt idx="3">
                  <c:v>511</c:v>
                </c:pt>
                <c:pt idx="4">
                  <c:v>466</c:v>
                </c:pt>
                <c:pt idx="5">
                  <c:v>559</c:v>
                </c:pt>
                <c:pt idx="6">
                  <c:v>583</c:v>
                </c:pt>
                <c:pt idx="7">
                  <c:v>653</c:v>
                </c:pt>
                <c:pt idx="8">
                  <c:v>791</c:v>
                </c:pt>
                <c:pt idx="9">
                  <c:v>794</c:v>
                </c:pt>
                <c:pt idx="10">
                  <c:v>953</c:v>
                </c:pt>
                <c:pt idx="11">
                  <c:v>931</c:v>
                </c:pt>
                <c:pt idx="12">
                  <c:v>1222</c:v>
                </c:pt>
                <c:pt idx="13">
                  <c:v>1198</c:v>
                </c:pt>
                <c:pt idx="14">
                  <c:v>1183</c:v>
                </c:pt>
                <c:pt idx="15">
                  <c:v>759</c:v>
                </c:pt>
                <c:pt idx="16">
                  <c:v>455</c:v>
                </c:pt>
                <c:pt idx="17">
                  <c:v>132</c:v>
                </c:pt>
                <c:pt idx="18">
                  <c:v>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5143-4ACB-9371-FB789ACA0983}"/>
            </c:ext>
          </c:extLst>
        </c:ser>
        <c:ser>
          <c:idx val="12"/>
          <c:order val="12"/>
          <c:tx>
            <c:strRef>
              <c:f>'DelayGroup by Timeslot'!$R$26</c:f>
              <c:strCache>
                <c:ptCount val="1"/>
                <c:pt idx="0">
                  <c:v>delay 180+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Timeslot'!$R$27:$R$45</c:f>
              <c:numCache>
                <c:formatCode>General</c:formatCode>
                <c:ptCount val="19"/>
                <c:pt idx="0">
                  <c:v>519</c:v>
                </c:pt>
                <c:pt idx="1">
                  <c:v>2567</c:v>
                </c:pt>
                <c:pt idx="2">
                  <c:v>2207</c:v>
                </c:pt>
                <c:pt idx="3">
                  <c:v>2464</c:v>
                </c:pt>
                <c:pt idx="4">
                  <c:v>1938</c:v>
                </c:pt>
                <c:pt idx="5">
                  <c:v>2334</c:v>
                </c:pt>
                <c:pt idx="6">
                  <c:v>2549</c:v>
                </c:pt>
                <c:pt idx="7">
                  <c:v>2943</c:v>
                </c:pt>
                <c:pt idx="8">
                  <c:v>3351</c:v>
                </c:pt>
                <c:pt idx="9">
                  <c:v>3389</c:v>
                </c:pt>
                <c:pt idx="10">
                  <c:v>3787</c:v>
                </c:pt>
                <c:pt idx="11">
                  <c:v>3804</c:v>
                </c:pt>
                <c:pt idx="12">
                  <c:v>4711</c:v>
                </c:pt>
                <c:pt idx="13">
                  <c:v>4164</c:v>
                </c:pt>
                <c:pt idx="14">
                  <c:v>3704</c:v>
                </c:pt>
                <c:pt idx="15">
                  <c:v>2203</c:v>
                </c:pt>
                <c:pt idx="16">
                  <c:v>1103</c:v>
                </c:pt>
                <c:pt idx="17">
                  <c:v>352</c:v>
                </c:pt>
                <c:pt idx="18">
                  <c:v>133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5143-4ACB-9371-FB789ACA0983}"/>
            </c:ext>
          </c:extLst>
        </c:ser>
        <c:ser>
          <c:idx val="13"/>
          <c:order val="13"/>
          <c:tx>
            <c:strRef>
              <c:f>'DelayGroup by Timeslot'!$S$26</c:f>
              <c:strCache>
                <c:ptCount val="1"/>
                <c:pt idx="0">
                  <c:v>Cancelled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'DelayGroup by Timeslot'!$E$27:$E$45</c:f>
              <c:strCache>
                <c:ptCount val="19"/>
                <c:pt idx="0">
                  <c:v>0001-0559</c:v>
                </c:pt>
                <c:pt idx="1">
                  <c:v>0600-0659</c:v>
                </c:pt>
                <c:pt idx="2">
                  <c:v>0700-0759</c:v>
                </c:pt>
                <c:pt idx="3">
                  <c:v>0800-0859</c:v>
                </c:pt>
                <c:pt idx="4">
                  <c:v>0900-0959</c:v>
                </c:pt>
                <c:pt idx="5">
                  <c:v>1000-1059</c:v>
                </c:pt>
                <c:pt idx="6">
                  <c:v>1100-1159</c:v>
                </c:pt>
                <c:pt idx="7">
                  <c:v>1200-1259</c:v>
                </c:pt>
                <c:pt idx="8">
                  <c:v>1300-1359</c:v>
                </c:pt>
                <c:pt idx="9">
                  <c:v>1400-1459</c:v>
                </c:pt>
                <c:pt idx="10">
                  <c:v>1500-1559</c:v>
                </c:pt>
                <c:pt idx="11">
                  <c:v>1600-1659</c:v>
                </c:pt>
                <c:pt idx="12">
                  <c:v>1700-1759</c:v>
                </c:pt>
                <c:pt idx="13">
                  <c:v>1800-1859</c:v>
                </c:pt>
                <c:pt idx="14">
                  <c:v>1900-1959</c:v>
                </c:pt>
                <c:pt idx="15">
                  <c:v>2000-2059</c:v>
                </c:pt>
                <c:pt idx="16">
                  <c:v>2100-2159</c:v>
                </c:pt>
                <c:pt idx="17">
                  <c:v>2200-2259</c:v>
                </c:pt>
                <c:pt idx="18">
                  <c:v>2300-2359</c:v>
                </c:pt>
              </c:strCache>
            </c:strRef>
          </c:cat>
          <c:val>
            <c:numRef>
              <c:f>'DelayGroup by Timeslot'!$S$27:$S$45</c:f>
              <c:numCache>
                <c:formatCode>General</c:formatCode>
                <c:ptCount val="19"/>
                <c:pt idx="0">
                  <c:v>2261</c:v>
                </c:pt>
                <c:pt idx="1">
                  <c:v>9921</c:v>
                </c:pt>
                <c:pt idx="2">
                  <c:v>7420</c:v>
                </c:pt>
                <c:pt idx="3">
                  <c:v>7988</c:v>
                </c:pt>
                <c:pt idx="4">
                  <c:v>6277</c:v>
                </c:pt>
                <c:pt idx="5">
                  <c:v>7059</c:v>
                </c:pt>
                <c:pt idx="6">
                  <c:v>6503</c:v>
                </c:pt>
                <c:pt idx="7">
                  <c:v>6830</c:v>
                </c:pt>
                <c:pt idx="8">
                  <c:v>7456</c:v>
                </c:pt>
                <c:pt idx="9">
                  <c:v>7439</c:v>
                </c:pt>
                <c:pt idx="10">
                  <c:v>7558</c:v>
                </c:pt>
                <c:pt idx="11">
                  <c:v>8701</c:v>
                </c:pt>
                <c:pt idx="12">
                  <c:v>9990</c:v>
                </c:pt>
                <c:pt idx="13">
                  <c:v>9228</c:v>
                </c:pt>
                <c:pt idx="14">
                  <c:v>8861</c:v>
                </c:pt>
                <c:pt idx="15">
                  <c:v>6541</c:v>
                </c:pt>
                <c:pt idx="16">
                  <c:v>4608</c:v>
                </c:pt>
                <c:pt idx="17">
                  <c:v>1870</c:v>
                </c:pt>
                <c:pt idx="18">
                  <c:v>473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5143-4ACB-9371-FB789ACA0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7669512"/>
        <c:axId val="387668728"/>
      </c:barChart>
      <c:catAx>
        <c:axId val="38766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68728"/>
        <c:crosses val="autoZero"/>
        <c:auto val="1"/>
        <c:lblAlgn val="ctr"/>
        <c:lblOffset val="100"/>
        <c:noMultiLvlLbl val="0"/>
      </c:catAx>
      <c:valAx>
        <c:axId val="38766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6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Carrier sizes - Number of flights and planes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flights'!$H$3</c:f>
              <c:strCache>
                <c:ptCount val="1"/>
                <c:pt idx="0">
                  <c:v>Number of flights (thousands)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flights'!$G$4:$G$17</c:f>
              <c:strCache>
                <c:ptCount val="14"/>
                <c:pt idx="0">
                  <c:v>WN</c:v>
                </c:pt>
                <c:pt idx="1">
                  <c:v>DL</c:v>
                </c:pt>
                <c:pt idx="2">
                  <c:v>EV</c:v>
                </c:pt>
                <c:pt idx="3">
                  <c:v>OO</c:v>
                </c:pt>
                <c:pt idx="4">
                  <c:v>AA</c:v>
                </c:pt>
                <c:pt idx="5">
                  <c:v>UA</c:v>
                </c:pt>
                <c:pt idx="6">
                  <c:v>US</c:v>
                </c:pt>
                <c:pt idx="7">
                  <c:v>MQ</c:v>
                </c:pt>
                <c:pt idx="8">
                  <c:v>B6</c:v>
                </c:pt>
                <c:pt idx="9">
                  <c:v>AS</c:v>
                </c:pt>
                <c:pt idx="10">
                  <c:v>F9</c:v>
                </c:pt>
                <c:pt idx="11">
                  <c:v>FL</c:v>
                </c:pt>
                <c:pt idx="12">
                  <c:v>HA</c:v>
                </c:pt>
                <c:pt idx="13">
                  <c:v>VX</c:v>
                </c:pt>
              </c:strCache>
            </c:strRef>
          </c:cat>
          <c:val>
            <c:numRef>
              <c:f>'Number of flights'!$H$4:$H$17</c:f>
              <c:numCache>
                <c:formatCode>_-* #,##0\ _€_-;\-* #,##0\ _€_-;_-* "-"??\ _€_-;_-@_-</c:formatCode>
                <c:ptCount val="14"/>
                <c:pt idx="0">
                  <c:v>1159.4680000000001</c:v>
                </c:pt>
                <c:pt idx="1">
                  <c:v>793.87300000000005</c:v>
                </c:pt>
                <c:pt idx="2">
                  <c:v>651.89300000000003</c:v>
                </c:pt>
                <c:pt idx="3">
                  <c:v>594.72199999999998</c:v>
                </c:pt>
                <c:pt idx="4">
                  <c:v>529.24</c:v>
                </c:pt>
                <c:pt idx="5">
                  <c:v>486.19799999999998</c:v>
                </c:pt>
                <c:pt idx="6">
                  <c:v>407.928</c:v>
                </c:pt>
                <c:pt idx="7">
                  <c:v>371.54500000000002</c:v>
                </c:pt>
                <c:pt idx="8">
                  <c:v>243.61699999999999</c:v>
                </c:pt>
                <c:pt idx="9">
                  <c:v>159.49799999999999</c:v>
                </c:pt>
                <c:pt idx="10">
                  <c:v>85.117000000000004</c:v>
                </c:pt>
                <c:pt idx="11">
                  <c:v>77.978999999999999</c:v>
                </c:pt>
                <c:pt idx="12">
                  <c:v>74.573999999999998</c:v>
                </c:pt>
                <c:pt idx="13">
                  <c:v>57.174999999999997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48-49DC-BF1E-088EB53E9105}"/>
            </c:ext>
          </c:extLst>
        </c:ser>
        <c:ser>
          <c:idx val="1"/>
          <c:order val="1"/>
          <c:tx>
            <c:strRef>
              <c:f>'Number of flights'!$I$3</c:f>
              <c:strCache>
                <c:ptCount val="1"/>
                <c:pt idx="0">
                  <c:v>Number of planes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flights'!$G$4:$G$17</c:f>
              <c:strCache>
                <c:ptCount val="14"/>
                <c:pt idx="0">
                  <c:v>WN</c:v>
                </c:pt>
                <c:pt idx="1">
                  <c:v>DL</c:v>
                </c:pt>
                <c:pt idx="2">
                  <c:v>EV</c:v>
                </c:pt>
                <c:pt idx="3">
                  <c:v>OO</c:v>
                </c:pt>
                <c:pt idx="4">
                  <c:v>AA</c:v>
                </c:pt>
                <c:pt idx="5">
                  <c:v>UA</c:v>
                </c:pt>
                <c:pt idx="6">
                  <c:v>US</c:v>
                </c:pt>
                <c:pt idx="7">
                  <c:v>MQ</c:v>
                </c:pt>
                <c:pt idx="8">
                  <c:v>B6</c:v>
                </c:pt>
                <c:pt idx="9">
                  <c:v>AS</c:v>
                </c:pt>
                <c:pt idx="10">
                  <c:v>F9</c:v>
                </c:pt>
                <c:pt idx="11">
                  <c:v>FL</c:v>
                </c:pt>
                <c:pt idx="12">
                  <c:v>HA</c:v>
                </c:pt>
                <c:pt idx="13">
                  <c:v>VX</c:v>
                </c:pt>
              </c:strCache>
            </c:strRef>
          </c:cat>
          <c:val>
            <c:numRef>
              <c:f>'Number of flights'!$I$4:$I$17</c:f>
              <c:numCache>
                <c:formatCode>_-* #,##0\ _€_-;\-* #,##0\ _€_-;_-* "-"??\ _€_-;_-@_-</c:formatCode>
                <c:ptCount val="14"/>
                <c:pt idx="0">
                  <c:v>646</c:v>
                </c:pt>
                <c:pt idx="1">
                  <c:v>787</c:v>
                </c:pt>
                <c:pt idx="2">
                  <c:v>416</c:v>
                </c:pt>
                <c:pt idx="3">
                  <c:v>365</c:v>
                </c:pt>
                <c:pt idx="4">
                  <c:v>676</c:v>
                </c:pt>
                <c:pt idx="5">
                  <c:v>705</c:v>
                </c:pt>
                <c:pt idx="6">
                  <c:v>363</c:v>
                </c:pt>
                <c:pt idx="7">
                  <c:v>224</c:v>
                </c:pt>
                <c:pt idx="8">
                  <c:v>203</c:v>
                </c:pt>
                <c:pt idx="9">
                  <c:v>140</c:v>
                </c:pt>
                <c:pt idx="10">
                  <c:v>56</c:v>
                </c:pt>
                <c:pt idx="11">
                  <c:v>98</c:v>
                </c:pt>
                <c:pt idx="12">
                  <c:v>49</c:v>
                </c:pt>
                <c:pt idx="13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48-49DC-BF1E-088EB53E9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7674608"/>
        <c:axId val="387674216"/>
      </c:barChart>
      <c:lineChart>
        <c:grouping val="standard"/>
        <c:varyColors val="0"/>
        <c:ser>
          <c:idx val="2"/>
          <c:order val="2"/>
          <c:tx>
            <c:strRef>
              <c:f>'Number of flights'!$J$3</c:f>
              <c:strCache>
                <c:ptCount val="1"/>
                <c:pt idx="0">
                  <c:v>Average flights per plane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'Number of flights'!$G$4:$G$17</c:f>
              <c:strCache>
                <c:ptCount val="14"/>
                <c:pt idx="0">
                  <c:v>WN</c:v>
                </c:pt>
                <c:pt idx="1">
                  <c:v>DL</c:v>
                </c:pt>
                <c:pt idx="2">
                  <c:v>EV</c:v>
                </c:pt>
                <c:pt idx="3">
                  <c:v>OO</c:v>
                </c:pt>
                <c:pt idx="4">
                  <c:v>AA</c:v>
                </c:pt>
                <c:pt idx="5">
                  <c:v>UA</c:v>
                </c:pt>
                <c:pt idx="6">
                  <c:v>US</c:v>
                </c:pt>
                <c:pt idx="7">
                  <c:v>MQ</c:v>
                </c:pt>
                <c:pt idx="8">
                  <c:v>B6</c:v>
                </c:pt>
                <c:pt idx="9">
                  <c:v>AS</c:v>
                </c:pt>
                <c:pt idx="10">
                  <c:v>F9</c:v>
                </c:pt>
                <c:pt idx="11">
                  <c:v>FL</c:v>
                </c:pt>
                <c:pt idx="12">
                  <c:v>HA</c:v>
                </c:pt>
                <c:pt idx="13">
                  <c:v>VX</c:v>
                </c:pt>
              </c:strCache>
            </c:strRef>
          </c:cat>
          <c:val>
            <c:numRef>
              <c:f>'Number of flights'!$J$4:$J$17</c:f>
              <c:numCache>
                <c:formatCode>_-* #,##0\ _€_-;\-* #,##0\ _€_-;_-* "-"??\ _€_-;_-@_-</c:formatCode>
                <c:ptCount val="14"/>
                <c:pt idx="0">
                  <c:v>1794</c:v>
                </c:pt>
                <c:pt idx="1">
                  <c:v>1008</c:v>
                </c:pt>
                <c:pt idx="2">
                  <c:v>1567</c:v>
                </c:pt>
                <c:pt idx="3">
                  <c:v>1629</c:v>
                </c:pt>
                <c:pt idx="4">
                  <c:v>782</c:v>
                </c:pt>
                <c:pt idx="5">
                  <c:v>689</c:v>
                </c:pt>
                <c:pt idx="6">
                  <c:v>1123</c:v>
                </c:pt>
                <c:pt idx="7">
                  <c:v>1658</c:v>
                </c:pt>
                <c:pt idx="8">
                  <c:v>1200</c:v>
                </c:pt>
                <c:pt idx="9">
                  <c:v>1139</c:v>
                </c:pt>
                <c:pt idx="10">
                  <c:v>1519</c:v>
                </c:pt>
                <c:pt idx="11">
                  <c:v>795</c:v>
                </c:pt>
                <c:pt idx="12">
                  <c:v>1521</c:v>
                </c:pt>
                <c:pt idx="13">
                  <c:v>1078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548-49DC-BF1E-088EB53E9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674608"/>
        <c:axId val="387674216"/>
      </c:lineChart>
      <c:catAx>
        <c:axId val="3876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4216"/>
        <c:crosses val="autoZero"/>
        <c:auto val="1"/>
        <c:lblAlgn val="ctr"/>
        <c:lblOffset val="100"/>
        <c:noMultiLvlLbl val="0"/>
      </c:catAx>
      <c:valAx>
        <c:axId val="38767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baseline="0" dirty="0" err="1">
                <a:effectLst/>
              </a:rPr>
              <a:t>Evolution</a:t>
            </a:r>
            <a:r>
              <a:rPr lang="es-ES" sz="1400" b="0" i="0" u="none" strike="noStrike" baseline="0" dirty="0">
                <a:effectLst/>
              </a:rPr>
              <a:t> </a:t>
            </a:r>
            <a:r>
              <a:rPr lang="es-ES" sz="1400" b="0" i="0" u="none" strike="noStrike" baseline="0" dirty="0" err="1">
                <a:effectLst/>
              </a:rPr>
              <a:t>of</a:t>
            </a:r>
            <a:r>
              <a:rPr lang="es-ES" sz="1400" b="0" i="0" u="none" strike="noStrike" baseline="0" dirty="0">
                <a:effectLst/>
              </a:rPr>
              <a:t> </a:t>
            </a:r>
            <a:r>
              <a:rPr lang="es-ES" sz="1400" b="0" i="0" u="none" strike="noStrike" baseline="0" dirty="0" err="1">
                <a:effectLst/>
              </a:rPr>
              <a:t>n</a:t>
            </a:r>
            <a:r>
              <a:rPr lang="es-ES" dirty="0" err="1"/>
              <a:t>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flights</a:t>
            </a:r>
            <a:r>
              <a:rPr lang="es-ES" dirty="0"/>
              <a:t> per </a:t>
            </a:r>
            <a:r>
              <a:rPr lang="es-ES" dirty="0" err="1"/>
              <a:t>month</a:t>
            </a:r>
            <a:r>
              <a:rPr lang="es-ES" dirty="0"/>
              <a:t> and </a:t>
            </a:r>
            <a:r>
              <a:rPr lang="es-ES" dirty="0" err="1"/>
              <a:t>carrier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'[1]Flights per month and carrier'!$F$34</c:f>
              <c:strCache>
                <c:ptCount val="1"/>
                <c:pt idx="0">
                  <c:v>AA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carrier'!$F$35:$F$46</c:f>
              <c:numCache>
                <c:formatCode>0%</c:formatCode>
                <c:ptCount val="12"/>
                <c:pt idx="0">
                  <c:v>1</c:v>
                </c:pt>
                <c:pt idx="1">
                  <c:v>0.90385674324354093</c:v>
                </c:pt>
                <c:pt idx="2">
                  <c:v>1.0191405475650317</c:v>
                </c:pt>
                <c:pt idx="3">
                  <c:v>0.9596704918393868</c:v>
                </c:pt>
                <c:pt idx="4">
                  <c:v>1.0057928239466092</c:v>
                </c:pt>
                <c:pt idx="5">
                  <c:v>1.0093390013435828</c:v>
                </c:pt>
                <c:pt idx="6">
                  <c:v>1.0451311645117949</c:v>
                </c:pt>
                <c:pt idx="7">
                  <c:v>1.0168498491222659</c:v>
                </c:pt>
                <c:pt idx="8">
                  <c:v>0.95308473381643577</c:v>
                </c:pt>
                <c:pt idx="9">
                  <c:v>0.99365652738926458</c:v>
                </c:pt>
                <c:pt idx="10">
                  <c:v>0.93700579282394658</c:v>
                </c:pt>
                <c:pt idx="11">
                  <c:v>0.9997577145877844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68C-46EF-A01F-7C6F3A0F9C4C}"/>
            </c:ext>
          </c:extLst>
        </c:ser>
        <c:ser>
          <c:idx val="1"/>
          <c:order val="1"/>
          <c:tx>
            <c:strRef>
              <c:f>'[1]Flights per month and carrier'!$G$34</c:f>
              <c:strCache>
                <c:ptCount val="1"/>
                <c:pt idx="0">
                  <c:v>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carrier'!$G$35:$G$46</c:f>
              <c:numCache>
                <c:formatCode>0%</c:formatCode>
                <c:ptCount val="12"/>
                <c:pt idx="0">
                  <c:v>1</c:v>
                </c:pt>
                <c:pt idx="1">
                  <c:v>0.91364992340562767</c:v>
                </c:pt>
                <c:pt idx="2">
                  <c:v>1.0426509715391437</c:v>
                </c:pt>
                <c:pt idx="3">
                  <c:v>1.0216883012174474</c:v>
                </c:pt>
                <c:pt idx="4">
                  <c:v>1.0661936628235105</c:v>
                </c:pt>
                <c:pt idx="5">
                  <c:v>1.1425461581875354</c:v>
                </c:pt>
                <c:pt idx="6">
                  <c:v>1.2101104571474643</c:v>
                </c:pt>
                <c:pt idx="7">
                  <c:v>1.2201886640328952</c:v>
                </c:pt>
                <c:pt idx="8">
                  <c:v>1.0720793356446021</c:v>
                </c:pt>
                <c:pt idx="9">
                  <c:v>1.0802225268080303</c:v>
                </c:pt>
                <c:pt idx="10">
                  <c:v>1.0540998145609932</c:v>
                </c:pt>
                <c:pt idx="11">
                  <c:v>1.0973957913408046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68C-46EF-A01F-7C6F3A0F9C4C}"/>
            </c:ext>
          </c:extLst>
        </c:ser>
        <c:ser>
          <c:idx val="2"/>
          <c:order val="2"/>
          <c:tx>
            <c:strRef>
              <c:f>'[1]Flights per month and carrier'!$H$34</c:f>
              <c:strCache>
                <c:ptCount val="1"/>
                <c:pt idx="0">
                  <c:v>B6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carrier'!$H$35:$H$46</c:f>
              <c:numCache>
                <c:formatCode>0%</c:formatCode>
                <c:ptCount val="12"/>
                <c:pt idx="0">
                  <c:v>1</c:v>
                </c:pt>
                <c:pt idx="1">
                  <c:v>0.9142390820515357</c:v>
                </c:pt>
                <c:pt idx="2">
                  <c:v>1.062268163608487</c:v>
                </c:pt>
                <c:pt idx="3">
                  <c:v>1.0373411147930165</c:v>
                </c:pt>
                <c:pt idx="4">
                  <c:v>1.0478263019931748</c:v>
                </c:pt>
                <c:pt idx="5">
                  <c:v>1.049705722340373</c:v>
                </c:pt>
                <c:pt idx="6">
                  <c:v>1.1165240615262872</c:v>
                </c:pt>
                <c:pt idx="7">
                  <c:v>1.1048518720015827</c:v>
                </c:pt>
                <c:pt idx="8">
                  <c:v>0.94361738958405461</c:v>
                </c:pt>
                <c:pt idx="9">
                  <c:v>0.99475740639992083</c:v>
                </c:pt>
                <c:pt idx="10">
                  <c:v>0.99164152529798699</c:v>
                </c:pt>
                <c:pt idx="11">
                  <c:v>1.0866511696918739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68C-46EF-A01F-7C6F3A0F9C4C}"/>
            </c:ext>
          </c:extLst>
        </c:ser>
        <c:ser>
          <c:idx val="3"/>
          <c:order val="3"/>
          <c:tx>
            <c:strRef>
              <c:f>'[1]Flights per month and carrier'!$I$34</c:f>
              <c:strCache>
                <c:ptCount val="1"/>
                <c:pt idx="0">
                  <c:v>DL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carrier'!$I$35:$I$46</c:f>
              <c:numCache>
                <c:formatCode>0%</c:formatCode>
                <c:ptCount val="12"/>
                <c:pt idx="0">
                  <c:v>1</c:v>
                </c:pt>
                <c:pt idx="1">
                  <c:v>0.91650008470269351</c:v>
                </c:pt>
                <c:pt idx="2">
                  <c:v>1.1365915636117228</c:v>
                </c:pt>
                <c:pt idx="3">
                  <c:v>1.1120616635609013</c:v>
                </c:pt>
                <c:pt idx="4">
                  <c:v>1.1525664916144334</c:v>
                </c:pt>
                <c:pt idx="5">
                  <c:v>1.179417245468406</c:v>
                </c:pt>
                <c:pt idx="6">
                  <c:v>1.2318143316957479</c:v>
                </c:pt>
                <c:pt idx="7">
                  <c:v>1.2348128070472641</c:v>
                </c:pt>
                <c:pt idx="8">
                  <c:v>1.1358800609859394</c:v>
                </c:pt>
                <c:pt idx="9">
                  <c:v>1.1972895138065391</c:v>
                </c:pt>
                <c:pt idx="10">
                  <c:v>1.1349313908182279</c:v>
                </c:pt>
                <c:pt idx="11">
                  <c:v>1.1269185160088091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68C-46EF-A01F-7C6F3A0F9C4C}"/>
            </c:ext>
          </c:extLst>
        </c:ser>
        <c:ser>
          <c:idx val="4"/>
          <c:order val="4"/>
          <c:tx>
            <c:strRef>
              <c:f>'[1]Flights per month and carrier'!$J$34</c:f>
              <c:strCache>
                <c:ptCount val="1"/>
                <c:pt idx="0">
                  <c:v>EV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carrier'!$J$35:$J$46</c:f>
              <c:numCache>
                <c:formatCode>0%</c:formatCode>
                <c:ptCount val="12"/>
                <c:pt idx="0">
                  <c:v>1</c:v>
                </c:pt>
                <c:pt idx="1">
                  <c:v>0.91327681684555961</c:v>
                </c:pt>
                <c:pt idx="2">
                  <c:v>1.0599234292746291</c:v>
                </c:pt>
                <c:pt idx="3">
                  <c:v>0.98420728789225409</c:v>
                </c:pt>
                <c:pt idx="4">
                  <c:v>1.0173138716073016</c:v>
                </c:pt>
                <c:pt idx="5">
                  <c:v>1.0149210364394612</c:v>
                </c:pt>
                <c:pt idx="6">
                  <c:v>1.0461817187393176</c:v>
                </c:pt>
                <c:pt idx="7">
                  <c:v>1.0109215833732139</c:v>
                </c:pt>
                <c:pt idx="8">
                  <c:v>0.93942708689409993</c:v>
                </c:pt>
                <c:pt idx="9">
                  <c:v>0.96624393245368156</c:v>
                </c:pt>
                <c:pt idx="10">
                  <c:v>0.88140083407397274</c:v>
                </c:pt>
                <c:pt idx="11">
                  <c:v>0.89143365009913178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68C-46EF-A01F-7C6F3A0F9C4C}"/>
            </c:ext>
          </c:extLst>
        </c:ser>
        <c:ser>
          <c:idx val="5"/>
          <c:order val="5"/>
          <c:tx>
            <c:strRef>
              <c:f>'[1]Flights per month and carrier'!$K$34</c:f>
              <c:strCache>
                <c:ptCount val="1"/>
                <c:pt idx="0">
                  <c:v>F9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carrier'!$K$35:$K$46</c:f>
              <c:numCache>
                <c:formatCode>0%</c:formatCode>
                <c:ptCount val="12"/>
                <c:pt idx="0">
                  <c:v>1</c:v>
                </c:pt>
                <c:pt idx="1">
                  <c:v>0.90568340306834028</c:v>
                </c:pt>
                <c:pt idx="2">
                  <c:v>1.0529986052998606</c:v>
                </c:pt>
                <c:pt idx="3">
                  <c:v>1.0411436541143655</c:v>
                </c:pt>
                <c:pt idx="4">
                  <c:v>1.2709205020920502</c:v>
                </c:pt>
                <c:pt idx="5">
                  <c:v>1.318165969316597</c:v>
                </c:pt>
                <c:pt idx="6">
                  <c:v>1.4011506276150627</c:v>
                </c:pt>
                <c:pt idx="7">
                  <c:v>1.4025453277545328</c:v>
                </c:pt>
                <c:pt idx="8">
                  <c:v>1.3697698744769875</c:v>
                </c:pt>
                <c:pt idx="9">
                  <c:v>1.4314853556485356</c:v>
                </c:pt>
                <c:pt idx="10">
                  <c:v>1.3474546722454672</c:v>
                </c:pt>
                <c:pt idx="11">
                  <c:v>1.3600069735006974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68C-46EF-A01F-7C6F3A0F9C4C}"/>
            </c:ext>
          </c:extLst>
        </c:ser>
        <c:ser>
          <c:idx val="6"/>
          <c:order val="6"/>
          <c:tx>
            <c:strRef>
              <c:f>'[1]Flights per month and carrier'!$L$34</c:f>
              <c:strCache>
                <c:ptCount val="1"/>
                <c:pt idx="0">
                  <c:v>FL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carrier'!$L$35:$L$46</c:f>
              <c:numCache>
                <c:formatCode>0%</c:formatCode>
                <c:ptCount val="12"/>
                <c:pt idx="0">
                  <c:v>1</c:v>
                </c:pt>
                <c:pt idx="1">
                  <c:v>0.87464114832535889</c:v>
                </c:pt>
                <c:pt idx="2">
                  <c:v>0.989792663476874</c:v>
                </c:pt>
                <c:pt idx="3">
                  <c:v>0.87283359914938863</c:v>
                </c:pt>
                <c:pt idx="4">
                  <c:v>0.81967038809144077</c:v>
                </c:pt>
                <c:pt idx="5">
                  <c:v>0.73535353535353531</c:v>
                </c:pt>
                <c:pt idx="6">
                  <c:v>0.74215842636895268</c:v>
                </c:pt>
                <c:pt idx="7">
                  <c:v>0.67262094630515679</c:v>
                </c:pt>
                <c:pt idx="8">
                  <c:v>0.51706539074960123</c:v>
                </c:pt>
                <c:pt idx="9">
                  <c:v>0.4955874534821903</c:v>
                </c:pt>
                <c:pt idx="10">
                  <c:v>0.4200956937799043</c:v>
                </c:pt>
                <c:pt idx="11">
                  <c:v>0.31259968102073366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168C-46EF-A01F-7C6F3A0F9C4C}"/>
            </c:ext>
          </c:extLst>
        </c:ser>
        <c:ser>
          <c:idx val="7"/>
          <c:order val="7"/>
          <c:tx>
            <c:strRef>
              <c:f>'[1]Flights per month and carrier'!$M$34</c:f>
              <c:strCache>
                <c:ptCount val="1"/>
                <c:pt idx="0">
                  <c:v>HA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carrier'!$M$35:$M$46</c:f>
              <c:numCache>
                <c:formatCode>0%</c:formatCode>
                <c:ptCount val="12"/>
                <c:pt idx="0">
                  <c:v>1</c:v>
                </c:pt>
                <c:pt idx="1">
                  <c:v>0.90014952649941848</c:v>
                </c:pt>
                <c:pt idx="2">
                  <c:v>1.0089715899651104</c:v>
                </c:pt>
                <c:pt idx="3">
                  <c:v>0.98189067951486952</c:v>
                </c:pt>
                <c:pt idx="4">
                  <c:v>1.0338926732015286</c:v>
                </c:pt>
                <c:pt idx="5">
                  <c:v>1.0631334108655923</c:v>
                </c:pt>
                <c:pt idx="6">
                  <c:v>1.1310848978235588</c:v>
                </c:pt>
                <c:pt idx="7">
                  <c:v>1.1315833194882872</c:v>
                </c:pt>
                <c:pt idx="8">
                  <c:v>1.0265824887855126</c:v>
                </c:pt>
                <c:pt idx="9">
                  <c:v>1.0515035720219306</c:v>
                </c:pt>
                <c:pt idx="10">
                  <c:v>1.0196045854793154</c:v>
                </c:pt>
                <c:pt idx="11">
                  <c:v>1.0676192058481475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168C-46EF-A01F-7C6F3A0F9C4C}"/>
            </c:ext>
          </c:extLst>
        </c:ser>
        <c:ser>
          <c:idx val="8"/>
          <c:order val="8"/>
          <c:tx>
            <c:strRef>
              <c:f>'[1]Flights per month and carrier'!$N$34</c:f>
              <c:strCache>
                <c:ptCount val="1"/>
                <c:pt idx="0">
                  <c:v>MQ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carrier'!$N$35:$N$46</c:f>
              <c:numCache>
                <c:formatCode>0%</c:formatCode>
                <c:ptCount val="12"/>
                <c:pt idx="0">
                  <c:v>1</c:v>
                </c:pt>
                <c:pt idx="1">
                  <c:v>0.89983130707928571</c:v>
                </c:pt>
                <c:pt idx="2">
                  <c:v>1.0083473910767262</c:v>
                </c:pt>
                <c:pt idx="3">
                  <c:v>0.99016927462044091</c:v>
                </c:pt>
                <c:pt idx="4">
                  <c:v>1.0168692920714326</c:v>
                </c:pt>
                <c:pt idx="5">
                  <c:v>0.97460880693386076</c:v>
                </c:pt>
                <c:pt idx="6">
                  <c:v>0.98958757489383975</c:v>
                </c:pt>
                <c:pt idx="7">
                  <c:v>0.96681403059740567</c:v>
                </c:pt>
                <c:pt idx="8">
                  <c:v>0.90945843755453437</c:v>
                </c:pt>
                <c:pt idx="9">
                  <c:v>0.93101041242510618</c:v>
                </c:pt>
                <c:pt idx="10">
                  <c:v>0.84837996626141587</c:v>
                </c:pt>
                <c:pt idx="11">
                  <c:v>0.88662672328544001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168C-46EF-A01F-7C6F3A0F9C4C}"/>
            </c:ext>
          </c:extLst>
        </c:ser>
        <c:ser>
          <c:idx val="9"/>
          <c:order val="9"/>
          <c:tx>
            <c:strRef>
              <c:f>'[1]Flights per month and carrier'!$O$34</c:f>
              <c:strCache>
                <c:ptCount val="1"/>
                <c:pt idx="0">
                  <c:v>OO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carrier'!$O$35:$O$46</c:f>
              <c:numCache>
                <c:formatCode>0%</c:formatCode>
                <c:ptCount val="12"/>
                <c:pt idx="0">
                  <c:v>1</c:v>
                </c:pt>
                <c:pt idx="1">
                  <c:v>0.90236510577608753</c:v>
                </c:pt>
                <c:pt idx="2">
                  <c:v>1.0468069091197212</c:v>
                </c:pt>
                <c:pt idx="3">
                  <c:v>1.0073092464939386</c:v>
                </c:pt>
                <c:pt idx="4">
                  <c:v>1.0315545519372475</c:v>
                </c:pt>
                <c:pt idx="5">
                  <c:v>1.053264400602171</c:v>
                </c:pt>
                <c:pt idx="6">
                  <c:v>1.1004674748435148</c:v>
                </c:pt>
                <c:pt idx="7">
                  <c:v>1.0977933602725616</c:v>
                </c:pt>
                <c:pt idx="8">
                  <c:v>0.97327866254654938</c:v>
                </c:pt>
                <c:pt idx="9">
                  <c:v>1.0105974170034071</c:v>
                </c:pt>
                <c:pt idx="10">
                  <c:v>0.94114967118294901</c:v>
                </c:pt>
                <c:pt idx="11">
                  <c:v>0.97846842563980663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168C-46EF-A01F-7C6F3A0F9C4C}"/>
            </c:ext>
          </c:extLst>
        </c:ser>
        <c:ser>
          <c:idx val="10"/>
          <c:order val="10"/>
          <c:tx>
            <c:strRef>
              <c:f>'[1]Flights per month and carrier'!$P$34</c:f>
              <c:strCache>
                <c:ptCount val="1"/>
                <c:pt idx="0">
                  <c:v>UA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carrier'!$P$35:$P$46</c:f>
              <c:numCache>
                <c:formatCode>0%</c:formatCode>
                <c:ptCount val="12"/>
                <c:pt idx="0">
                  <c:v>1</c:v>
                </c:pt>
                <c:pt idx="1">
                  <c:v>0.92744423199490122</c:v>
                </c:pt>
                <c:pt idx="2">
                  <c:v>1.0832887189292544</c:v>
                </c:pt>
                <c:pt idx="3">
                  <c:v>1.0069598470363288</c:v>
                </c:pt>
                <c:pt idx="4">
                  <c:v>1.0816571064372211</c:v>
                </c:pt>
                <c:pt idx="5">
                  <c:v>1.0933333333333333</c:v>
                </c:pt>
                <c:pt idx="6">
                  <c:v>1.1216316124920331</c:v>
                </c:pt>
                <c:pt idx="7">
                  <c:v>1.0919821542383683</c:v>
                </c:pt>
                <c:pt idx="8">
                  <c:v>1.0253409815168897</c:v>
                </c:pt>
                <c:pt idx="9">
                  <c:v>1.1047801147227534</c:v>
                </c:pt>
                <c:pt idx="10">
                  <c:v>1.0146080305927343</c:v>
                </c:pt>
                <c:pt idx="11">
                  <c:v>1.0309496494582537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168C-46EF-A01F-7C6F3A0F9C4C}"/>
            </c:ext>
          </c:extLst>
        </c:ser>
        <c:ser>
          <c:idx val="11"/>
          <c:order val="11"/>
          <c:tx>
            <c:strRef>
              <c:f>'[1]Flights per month and carrier'!$Q$34</c:f>
              <c:strCache>
                <c:ptCount val="1"/>
                <c:pt idx="0">
                  <c:v>US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carrier'!$Q$35:$Q$46</c:f>
              <c:numCache>
                <c:formatCode>0%</c:formatCode>
                <c:ptCount val="12"/>
                <c:pt idx="0">
                  <c:v>1</c:v>
                </c:pt>
                <c:pt idx="1">
                  <c:v>0.91145758421310008</c:v>
                </c:pt>
                <c:pt idx="2">
                  <c:v>1.0484423093518971</c:v>
                </c:pt>
                <c:pt idx="3">
                  <c:v>0.99536863907027584</c:v>
                </c:pt>
                <c:pt idx="4">
                  <c:v>1.0161666139286023</c:v>
                </c:pt>
                <c:pt idx="5">
                  <c:v>1.0054943474383684</c:v>
                </c:pt>
                <c:pt idx="6">
                  <c:v>1.0358427063256912</c:v>
                </c:pt>
                <c:pt idx="7">
                  <c:v>1.0029053879124357</c:v>
                </c:pt>
                <c:pt idx="8">
                  <c:v>0.95014814601731723</c:v>
                </c:pt>
                <c:pt idx="9">
                  <c:v>1.0250553749676381</c:v>
                </c:pt>
                <c:pt idx="10">
                  <c:v>0.95437677990967407</c:v>
                </c:pt>
                <c:pt idx="11">
                  <c:v>0.98308546443057276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168C-46EF-A01F-7C6F3A0F9C4C}"/>
            </c:ext>
          </c:extLst>
        </c:ser>
        <c:ser>
          <c:idx val="12"/>
          <c:order val="12"/>
          <c:tx>
            <c:strRef>
              <c:f>'[1]Flights per month and carrier'!$R$34</c:f>
              <c:strCache>
                <c:ptCount val="1"/>
                <c:pt idx="0">
                  <c:v>VX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carrier'!$R$35:$R$46</c:f>
              <c:numCache>
                <c:formatCode>0%</c:formatCode>
                <c:ptCount val="12"/>
                <c:pt idx="0">
                  <c:v>1</c:v>
                </c:pt>
                <c:pt idx="1">
                  <c:v>0.88087318087318089</c:v>
                </c:pt>
                <c:pt idx="2">
                  <c:v>0.97962577962577968</c:v>
                </c:pt>
                <c:pt idx="3">
                  <c:v>1.0097713097713097</c:v>
                </c:pt>
                <c:pt idx="4">
                  <c:v>1.034095634095634</c:v>
                </c:pt>
                <c:pt idx="5">
                  <c:v>1.0299376299376299</c:v>
                </c:pt>
                <c:pt idx="6">
                  <c:v>1.0571725571725572</c:v>
                </c:pt>
                <c:pt idx="7">
                  <c:v>1.0164241164241163</c:v>
                </c:pt>
                <c:pt idx="8">
                  <c:v>0.94677754677754677</c:v>
                </c:pt>
                <c:pt idx="9">
                  <c:v>0.9817047817047817</c:v>
                </c:pt>
                <c:pt idx="10">
                  <c:v>0.98191268191268188</c:v>
                </c:pt>
                <c:pt idx="11">
                  <c:v>1.038045738045738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168C-46EF-A01F-7C6F3A0F9C4C}"/>
            </c:ext>
          </c:extLst>
        </c:ser>
        <c:ser>
          <c:idx val="13"/>
          <c:order val="13"/>
          <c:tx>
            <c:strRef>
              <c:f>'[1]Flights per month and carrier'!$S$34</c:f>
              <c:strCache>
                <c:ptCount val="1"/>
                <c:pt idx="0">
                  <c:v>WN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'[1]Flights per month and carrier'!$E$35:$E$46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'[1]Flights per month and carrier'!$S$35:$S$46</c:f>
              <c:numCache>
                <c:formatCode>0%</c:formatCode>
                <c:ptCount val="12"/>
                <c:pt idx="0">
                  <c:v>1</c:v>
                </c:pt>
                <c:pt idx="1">
                  <c:v>0.92373640295312565</c:v>
                </c:pt>
                <c:pt idx="2">
                  <c:v>1.1072255471582717</c:v>
                </c:pt>
                <c:pt idx="3">
                  <c:v>1.0824013804552006</c:v>
                </c:pt>
                <c:pt idx="4">
                  <c:v>1.0993294307806563</c:v>
                </c:pt>
                <c:pt idx="5">
                  <c:v>1.1144445415228692</c:v>
                </c:pt>
                <c:pt idx="6">
                  <c:v>1.1514022978463152</c:v>
                </c:pt>
                <c:pt idx="7">
                  <c:v>1.0854047442226202</c:v>
                </c:pt>
                <c:pt idx="8">
                  <c:v>1.0344786160499759</c:v>
                </c:pt>
                <c:pt idx="9">
                  <c:v>1.084017736228212</c:v>
                </c:pt>
                <c:pt idx="10">
                  <c:v>1.044384255821065</c:v>
                </c:pt>
                <c:pt idx="11">
                  <c:v>1.1017212004718011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168C-46EF-A01F-7C6F3A0F9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669120"/>
        <c:axId val="387671864"/>
      </c:lineChart>
      <c:catAx>
        <c:axId val="38766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1864"/>
        <c:crosses val="autoZero"/>
        <c:auto val="1"/>
        <c:lblAlgn val="ctr"/>
        <c:lblOffset val="100"/>
        <c:noMultiLvlLbl val="0"/>
      </c:catAx>
      <c:valAx>
        <c:axId val="38767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6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b="1" i="0" u="none" strike="noStrike" baseline="0" dirty="0" err="1">
                <a:effectLst/>
              </a:rPr>
              <a:t>Average</a:t>
            </a:r>
            <a:r>
              <a:rPr lang="es-ES" sz="1600" b="1" i="0" u="none" strike="noStrike" baseline="0" dirty="0">
                <a:effectLst/>
              </a:rPr>
              <a:t> </a:t>
            </a:r>
            <a:r>
              <a:rPr lang="es-ES" sz="1600" b="1" i="0" u="none" strike="noStrike" baseline="0" dirty="0" err="1">
                <a:effectLst/>
              </a:rPr>
              <a:t>flight</a:t>
            </a:r>
            <a:r>
              <a:rPr lang="es-ES" sz="1600" b="1" i="0" u="none" strike="noStrike" baseline="0" dirty="0">
                <a:effectLst/>
              </a:rPr>
              <a:t> time per </a:t>
            </a:r>
            <a:r>
              <a:rPr lang="es-ES" sz="1600" b="1" i="0" u="none" strike="noStrike" baseline="0" dirty="0" err="1">
                <a:effectLst/>
              </a:rPr>
              <a:t>plane</a:t>
            </a:r>
            <a:r>
              <a:rPr lang="es-ES" sz="1600" b="1" i="0" u="none" strike="noStrike" baseline="0" dirty="0">
                <a:effectLst/>
              </a:rPr>
              <a:t> and </a:t>
            </a:r>
            <a:r>
              <a:rPr lang="es-ES" sz="1600" b="1" i="0" u="none" strike="noStrike" baseline="0" dirty="0" err="1">
                <a:effectLst/>
              </a:rPr>
              <a:t>company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flight time'!$C$1</c:f>
              <c:strCache>
                <c:ptCount val="1"/>
                <c:pt idx="0">
                  <c:v>AVG_Yearly_travel_time_per_Plane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 flight time'!$B$2:$B$15</c:f>
              <c:strCache>
                <c:ptCount val="14"/>
                <c:pt idx="0">
                  <c:v>VX</c:v>
                </c:pt>
                <c:pt idx="1">
                  <c:v>WN</c:v>
                </c:pt>
                <c:pt idx="2">
                  <c:v>F9</c:v>
                </c:pt>
                <c:pt idx="3">
                  <c:v>AS</c:v>
                </c:pt>
                <c:pt idx="4">
                  <c:v>B6</c:v>
                </c:pt>
                <c:pt idx="5">
                  <c:v>US</c:v>
                </c:pt>
                <c:pt idx="6">
                  <c:v>MQ</c:v>
                </c:pt>
                <c:pt idx="7">
                  <c:v>OO</c:v>
                </c:pt>
                <c:pt idx="8">
                  <c:v>EV</c:v>
                </c:pt>
                <c:pt idx="9">
                  <c:v>HA</c:v>
                </c:pt>
                <c:pt idx="10">
                  <c:v>DL</c:v>
                </c:pt>
                <c:pt idx="11">
                  <c:v>UA</c:v>
                </c:pt>
                <c:pt idx="12">
                  <c:v>AA</c:v>
                </c:pt>
                <c:pt idx="13">
                  <c:v>FL</c:v>
                </c:pt>
              </c:strCache>
            </c:strRef>
          </c:cat>
          <c:val>
            <c:numRef>
              <c:f>'AVG flight time'!$C$2:$C$15</c:f>
              <c:numCache>
                <c:formatCode>_-* #,##0\ _€_-;\-* #,##0\ _€_-;_-* "-"??\ _€_-;_-@_-</c:formatCode>
                <c:ptCount val="14"/>
                <c:pt idx="0">
                  <c:v>229542.45283018899</c:v>
                </c:pt>
                <c:pt idx="1">
                  <c:v>212034.70588235301</c:v>
                </c:pt>
                <c:pt idx="2">
                  <c:v>210501.375</c:v>
                </c:pt>
                <c:pt idx="3">
                  <c:v>200837.75714285701</c:v>
                </c:pt>
                <c:pt idx="4">
                  <c:v>200739.162561576</c:v>
                </c:pt>
                <c:pt idx="5">
                  <c:v>166508.884297521</c:v>
                </c:pt>
                <c:pt idx="6">
                  <c:v>159548.70535714299</c:v>
                </c:pt>
                <c:pt idx="7">
                  <c:v>158312.82739726</c:v>
                </c:pt>
                <c:pt idx="8">
                  <c:v>153508.521634615</c:v>
                </c:pt>
                <c:pt idx="9">
                  <c:v>148402.42857142899</c:v>
                </c:pt>
                <c:pt idx="10">
                  <c:v>143896.99491740801</c:v>
                </c:pt>
                <c:pt idx="11">
                  <c:v>135237.20567375899</c:v>
                </c:pt>
                <c:pt idx="12">
                  <c:v>131789.394970414</c:v>
                </c:pt>
                <c:pt idx="13">
                  <c:v>94240.795918367396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3D-4D97-BE71-BD6D931B3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7670688"/>
        <c:axId val="38767225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'AVG flight time'!$D$1</c15:sqref>
                        </c15:formulaRef>
                      </c:ext>
                    </c:extLst>
                    <c:strCache>
                      <c:ptCount val="1"/>
                      <c:pt idx="0">
                        <c:v>AVG_Yearly_air_time_per_plane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'AVG flight time'!$B$2:$B$15</c15:sqref>
                        </c15:formulaRef>
                      </c:ext>
                    </c:extLst>
                    <c:strCache>
                      <c:ptCount val="14"/>
                      <c:pt idx="0">
                        <c:v>VX</c:v>
                      </c:pt>
                      <c:pt idx="1">
                        <c:v>WN</c:v>
                      </c:pt>
                      <c:pt idx="2">
                        <c:v>F9</c:v>
                      </c:pt>
                      <c:pt idx="3">
                        <c:v>AS</c:v>
                      </c:pt>
                      <c:pt idx="4">
                        <c:v>B6</c:v>
                      </c:pt>
                      <c:pt idx="5">
                        <c:v>US</c:v>
                      </c:pt>
                      <c:pt idx="6">
                        <c:v>MQ</c:v>
                      </c:pt>
                      <c:pt idx="7">
                        <c:v>OO</c:v>
                      </c:pt>
                      <c:pt idx="8">
                        <c:v>EV</c:v>
                      </c:pt>
                      <c:pt idx="9">
                        <c:v>HA</c:v>
                      </c:pt>
                      <c:pt idx="10">
                        <c:v>DL</c:v>
                      </c:pt>
                      <c:pt idx="11">
                        <c:v>UA</c:v>
                      </c:pt>
                      <c:pt idx="12">
                        <c:v>AA</c:v>
                      </c:pt>
                      <c:pt idx="13">
                        <c:v>FL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'AVG flight time'!$D$2:$D$15</c15:sqref>
                        </c15:formulaRef>
                      </c:ext>
                    </c:extLst>
                    <c:numCache>
                      <c:formatCode>_-* #,##0\ _€_-;\-* #,##0\ _€_-;_-* "-"??\ _€_-;_-@_-</c:formatCode>
                      <c:ptCount val="14"/>
                      <c:pt idx="0">
                        <c:v>204890.83018867901</c:v>
                      </c:pt>
                      <c:pt idx="1">
                        <c:v>181209.986068111</c:v>
                      </c:pt>
                      <c:pt idx="2">
                        <c:v>177653.82142857101</c:v>
                      </c:pt>
                      <c:pt idx="3">
                        <c:v>177681.064285714</c:v>
                      </c:pt>
                      <c:pt idx="4">
                        <c:v>171988.25123152701</c:v>
                      </c:pt>
                      <c:pt idx="5">
                        <c:v>137651.49035812699</c:v>
                      </c:pt>
                      <c:pt idx="6">
                        <c:v>118746.964285714</c:v>
                      </c:pt>
                      <c:pt idx="7">
                        <c:v>119864.690410959</c:v>
                      </c:pt>
                      <c:pt idx="8">
                        <c:v>117153.350961538</c:v>
                      </c:pt>
                      <c:pt idx="9">
                        <c:v>122228.16326530599</c:v>
                      </c:pt>
                      <c:pt idx="10">
                        <c:v>118627.73824650599</c:v>
                      </c:pt>
                      <c:pt idx="11">
                        <c:v>117692.62553191499</c:v>
                      </c:pt>
                      <c:pt idx="12">
                        <c:v>112187.031065089</c:v>
                      </c:pt>
                      <c:pt idx="13">
                        <c:v>77071.306122448994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EF3D-4D97-BE71-BD6D931B31F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'AVG flight time'!$F$1</c:f>
              <c:strCache>
                <c:ptCount val="1"/>
                <c:pt idx="0">
                  <c:v>AVG_Travel_time_per_flight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'AVG flight time'!$B$2:$B$15</c:f>
              <c:strCache>
                <c:ptCount val="14"/>
                <c:pt idx="0">
                  <c:v>VX</c:v>
                </c:pt>
                <c:pt idx="1">
                  <c:v>WN</c:v>
                </c:pt>
                <c:pt idx="2">
                  <c:v>F9</c:v>
                </c:pt>
                <c:pt idx="3">
                  <c:v>AS</c:v>
                </c:pt>
                <c:pt idx="4">
                  <c:v>B6</c:v>
                </c:pt>
                <c:pt idx="5">
                  <c:v>US</c:v>
                </c:pt>
                <c:pt idx="6">
                  <c:v>MQ</c:v>
                </c:pt>
                <c:pt idx="7">
                  <c:v>OO</c:v>
                </c:pt>
                <c:pt idx="8">
                  <c:v>EV</c:v>
                </c:pt>
                <c:pt idx="9">
                  <c:v>HA</c:v>
                </c:pt>
                <c:pt idx="10">
                  <c:v>DL</c:v>
                </c:pt>
                <c:pt idx="11">
                  <c:v>UA</c:v>
                </c:pt>
                <c:pt idx="12">
                  <c:v>AA</c:v>
                </c:pt>
                <c:pt idx="13">
                  <c:v>FL</c:v>
                </c:pt>
              </c:strCache>
            </c:strRef>
          </c:cat>
          <c:val>
            <c:numRef>
              <c:f>'AVG flight time'!$F$2:$F$15</c:f>
              <c:numCache>
                <c:formatCode>_(* #,##0.00_);_(* \(#,##0.00\);_(* "-"??_);_(@_)</c:formatCode>
                <c:ptCount val="14"/>
                <c:pt idx="0">
                  <c:v>217.118303645781</c:v>
                </c:pt>
                <c:pt idx="1">
                  <c:v>119.988084480937</c:v>
                </c:pt>
                <c:pt idx="2">
                  <c:v>139.804319907517</c:v>
                </c:pt>
                <c:pt idx="3">
                  <c:v>183.75764817078999</c:v>
                </c:pt>
                <c:pt idx="4">
                  <c:v>181.13436745484699</c:v>
                </c:pt>
                <c:pt idx="5">
                  <c:v>155.63058287754501</c:v>
                </c:pt>
                <c:pt idx="6">
                  <c:v>96.511377342588602</c:v>
                </c:pt>
                <c:pt idx="7">
                  <c:v>101.576302307069</c:v>
                </c:pt>
                <c:pt idx="8">
                  <c:v>98.901055616814304</c:v>
                </c:pt>
                <c:pt idx="9">
                  <c:v>232.88482706712301</c:v>
                </c:pt>
                <c:pt idx="10">
                  <c:v>174.22876917392</c:v>
                </c:pt>
                <c:pt idx="11">
                  <c:v>211.32190914708701</c:v>
                </c:pt>
                <c:pt idx="12">
                  <c:v>190.85615710573001</c:v>
                </c:pt>
                <c:pt idx="13">
                  <c:v>129.73593457398599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F3D-4D97-BE71-BD6D931B3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0158728"/>
        <c:axId val="43016147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'AVG flight time'!$E$1</c15:sqref>
                        </c15:formulaRef>
                      </c:ext>
                    </c:extLst>
                    <c:strCache>
                      <c:ptCount val="1"/>
                      <c:pt idx="0">
                        <c:v>AVG_NumFlights_per_plane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'AVG flight time'!$B$2:$B$15</c15:sqref>
                        </c15:formulaRef>
                      </c:ext>
                    </c:extLst>
                    <c:strCache>
                      <c:ptCount val="14"/>
                      <c:pt idx="0">
                        <c:v>VX</c:v>
                      </c:pt>
                      <c:pt idx="1">
                        <c:v>WN</c:v>
                      </c:pt>
                      <c:pt idx="2">
                        <c:v>F9</c:v>
                      </c:pt>
                      <c:pt idx="3">
                        <c:v>AS</c:v>
                      </c:pt>
                      <c:pt idx="4">
                        <c:v>B6</c:v>
                      </c:pt>
                      <c:pt idx="5">
                        <c:v>US</c:v>
                      </c:pt>
                      <c:pt idx="6">
                        <c:v>MQ</c:v>
                      </c:pt>
                      <c:pt idx="7">
                        <c:v>OO</c:v>
                      </c:pt>
                      <c:pt idx="8">
                        <c:v>EV</c:v>
                      </c:pt>
                      <c:pt idx="9">
                        <c:v>HA</c:v>
                      </c:pt>
                      <c:pt idx="10">
                        <c:v>DL</c:v>
                      </c:pt>
                      <c:pt idx="11">
                        <c:v>UA</c:v>
                      </c:pt>
                      <c:pt idx="12">
                        <c:v>AA</c:v>
                      </c:pt>
                      <c:pt idx="13">
                        <c:v>FL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'AVG flight time'!$E$2:$E$15</c15:sqref>
                        </c15:formulaRef>
                      </c:ext>
                    </c:extLst>
                    <c:numCache>
                      <c:formatCode>_-* #,##0\ _€_-;\-* #,##0\ _€_-;_-* "-"??\ _€_-;_-@_-</c:formatCode>
                      <c:ptCount val="14"/>
                      <c:pt idx="0">
                        <c:v>1078</c:v>
                      </c:pt>
                      <c:pt idx="1">
                        <c:v>1794</c:v>
                      </c:pt>
                      <c:pt idx="2">
                        <c:v>1519</c:v>
                      </c:pt>
                      <c:pt idx="3">
                        <c:v>1139</c:v>
                      </c:pt>
                      <c:pt idx="4">
                        <c:v>1200</c:v>
                      </c:pt>
                      <c:pt idx="5">
                        <c:v>1123</c:v>
                      </c:pt>
                      <c:pt idx="6">
                        <c:v>1658</c:v>
                      </c:pt>
                      <c:pt idx="7">
                        <c:v>1629</c:v>
                      </c:pt>
                      <c:pt idx="8">
                        <c:v>1567</c:v>
                      </c:pt>
                      <c:pt idx="9">
                        <c:v>1521</c:v>
                      </c:pt>
                      <c:pt idx="10">
                        <c:v>1008</c:v>
                      </c:pt>
                      <c:pt idx="11">
                        <c:v>689</c:v>
                      </c:pt>
                      <c:pt idx="12">
                        <c:v>782</c:v>
                      </c:pt>
                      <c:pt idx="13">
                        <c:v>795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3-EF3D-4D97-BE71-BD6D931B31FC}"/>
                  </c:ext>
                </c:extLst>
              </c15:ser>
            </c15:filteredLineSeries>
          </c:ext>
        </c:extLst>
      </c:lineChart>
      <c:catAx>
        <c:axId val="38767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2256"/>
        <c:crosses val="autoZero"/>
        <c:auto val="1"/>
        <c:lblAlgn val="ctr"/>
        <c:lblOffset val="100"/>
        <c:noMultiLvlLbl val="0"/>
      </c:catAx>
      <c:valAx>
        <c:axId val="38767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0688"/>
        <c:crosses val="autoZero"/>
        <c:crossBetween val="between"/>
      </c:valAx>
      <c:valAx>
        <c:axId val="430161472"/>
        <c:scaling>
          <c:orientation val="minMax"/>
        </c:scaling>
        <c:delete val="0"/>
        <c:axPos val="r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58728"/>
        <c:crosses val="max"/>
        <c:crossBetween val="between"/>
      </c:valAx>
      <c:catAx>
        <c:axId val="430158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0161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Flight length by carrier (darker = longer</a:t>
            </a:r>
            <a:r>
              <a:rPr lang="en-US" baseline="0" dirty="0"/>
              <a:t> flight)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Hoja3!$G$22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6">
                <a:tint val="42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Hoja3!$G$23:$G$36</c:f>
              <c:numCache>
                <c:formatCode>0.00%</c:formatCode>
                <c:ptCount val="14"/>
                <c:pt idx="0">
                  <c:v>0.10286070591792004</c:v>
                </c:pt>
                <c:pt idx="1">
                  <c:v>7.6521335690729664E-2</c:v>
                </c:pt>
                <c:pt idx="2">
                  <c:v>7.5791098322366662E-2</c:v>
                </c:pt>
                <c:pt idx="3">
                  <c:v>8.5727817925537214E-2</c:v>
                </c:pt>
                <c:pt idx="4">
                  <c:v>0.21274657037274522</c:v>
                </c:pt>
                <c:pt idx="5">
                  <c:v>2.890139455102976E-3</c:v>
                </c:pt>
                <c:pt idx="6">
                  <c:v>5.539953064286539E-3</c:v>
                </c:pt>
                <c:pt idx="7">
                  <c:v>0.81716147719044174</c:v>
                </c:pt>
                <c:pt idx="8">
                  <c:v>0.25926872922526206</c:v>
                </c:pt>
                <c:pt idx="9">
                  <c:v>0.29527577590874393</c:v>
                </c:pt>
                <c:pt idx="10">
                  <c:v>3.5014541400828471E-2</c:v>
                </c:pt>
                <c:pt idx="11">
                  <c:v>8.6659900766801981E-2</c:v>
                </c:pt>
                <c:pt idx="12">
                  <c:v>4.2571053782247487E-2</c:v>
                </c:pt>
                <c:pt idx="13">
                  <c:v>7.3646706938009496E-2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C2-4429-89ED-84F4020F23FE}"/>
            </c:ext>
          </c:extLst>
        </c:ser>
        <c:ser>
          <c:idx val="1"/>
          <c:order val="1"/>
          <c:tx>
            <c:strRef>
              <c:f>Hoja3!$H$22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6">
                <a:tint val="54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Hoja3!$H$23:$H$36</c:f>
              <c:numCache>
                <c:formatCode>0.00%</c:formatCode>
                <c:ptCount val="14"/>
                <c:pt idx="0">
                  <c:v>6.3910513188723456E-2</c:v>
                </c:pt>
                <c:pt idx="1">
                  <c:v>3.97998720987097E-2</c:v>
                </c:pt>
                <c:pt idx="2">
                  <c:v>0.18400604227127007</c:v>
                </c:pt>
                <c:pt idx="3">
                  <c:v>0.21971776342059751</c:v>
                </c:pt>
                <c:pt idx="4">
                  <c:v>0.35714910269016542</c:v>
                </c:pt>
                <c:pt idx="5">
                  <c:v>0.12649646956542171</c:v>
                </c:pt>
                <c:pt idx="6">
                  <c:v>0.27708742097231304</c:v>
                </c:pt>
                <c:pt idx="7">
                  <c:v>0</c:v>
                </c:pt>
                <c:pt idx="8">
                  <c:v>0.34082008908745914</c:v>
                </c:pt>
                <c:pt idx="9">
                  <c:v>0.31126139608085795</c:v>
                </c:pt>
                <c:pt idx="10">
                  <c:v>9.6845318162559285E-2</c:v>
                </c:pt>
                <c:pt idx="11">
                  <c:v>0.2230687768429723</c:v>
                </c:pt>
                <c:pt idx="12">
                  <c:v>0.27263664188893749</c:v>
                </c:pt>
                <c:pt idx="13">
                  <c:v>0.35840402667430238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AC2-4429-89ED-84F4020F23FE}"/>
            </c:ext>
          </c:extLst>
        </c:ser>
        <c:ser>
          <c:idx val="2"/>
          <c:order val="2"/>
          <c:tx>
            <c:strRef>
              <c:f>Hoja3!$I$22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Hoja3!$I$23:$I$36</c:f>
              <c:numCache>
                <c:formatCode>0.00%</c:formatCode>
                <c:ptCount val="14"/>
                <c:pt idx="0">
                  <c:v>0.14602070894112312</c:v>
                </c:pt>
                <c:pt idx="1">
                  <c:v>0.20839132779094408</c:v>
                </c:pt>
                <c:pt idx="2">
                  <c:v>6.3365857062520264E-2</c:v>
                </c:pt>
                <c:pt idx="3">
                  <c:v>0.26306348748477404</c:v>
                </c:pt>
                <c:pt idx="4">
                  <c:v>0.26139412449589122</c:v>
                </c:pt>
                <c:pt idx="5">
                  <c:v>0.2642362865232562</c:v>
                </c:pt>
                <c:pt idx="6">
                  <c:v>0.383385270393311</c:v>
                </c:pt>
                <c:pt idx="7">
                  <c:v>0</c:v>
                </c:pt>
                <c:pt idx="8">
                  <c:v>0.23222489873366617</c:v>
                </c:pt>
                <c:pt idx="9">
                  <c:v>0.20111413399874226</c:v>
                </c:pt>
                <c:pt idx="10">
                  <c:v>0.11164792944438275</c:v>
                </c:pt>
                <c:pt idx="11">
                  <c:v>0.26725059324194467</c:v>
                </c:pt>
                <c:pt idx="12">
                  <c:v>7.0327940533449929E-2</c:v>
                </c:pt>
                <c:pt idx="13">
                  <c:v>0.18107614871648031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C2-4429-89ED-84F4020F23FE}"/>
            </c:ext>
          </c:extLst>
        </c:ser>
        <c:ser>
          <c:idx val="3"/>
          <c:order val="3"/>
          <c:tx>
            <c:strRef>
              <c:f>Hoja3!$J$22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Hoja3!$J$23:$J$36</c:f>
              <c:numCache>
                <c:formatCode>0.00%</c:formatCode>
                <c:ptCount val="14"/>
                <c:pt idx="0">
                  <c:v>0.1684396493084423</c:v>
                </c:pt>
                <c:pt idx="1">
                  <c:v>0.24283690077618528</c:v>
                </c:pt>
                <c:pt idx="2">
                  <c:v>0.13612761014214936</c:v>
                </c:pt>
                <c:pt idx="3">
                  <c:v>0.13015305974633223</c:v>
                </c:pt>
                <c:pt idx="4">
                  <c:v>0.11685506670573238</c:v>
                </c:pt>
                <c:pt idx="5">
                  <c:v>0.37226406005850771</c:v>
                </c:pt>
                <c:pt idx="6">
                  <c:v>0.26619987432513881</c:v>
                </c:pt>
                <c:pt idx="7">
                  <c:v>0</c:v>
                </c:pt>
                <c:pt idx="8">
                  <c:v>0.13635225881118035</c:v>
                </c:pt>
                <c:pt idx="9">
                  <c:v>0.11759948345613581</c:v>
                </c:pt>
                <c:pt idx="10">
                  <c:v>0.1890094159169721</c:v>
                </c:pt>
                <c:pt idx="11">
                  <c:v>0.12307073797336784</c:v>
                </c:pt>
                <c:pt idx="12">
                  <c:v>4.3952776563183207E-2</c:v>
                </c:pt>
                <c:pt idx="13">
                  <c:v>0.16704730100356371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AC2-4429-89ED-84F4020F23FE}"/>
            </c:ext>
          </c:extLst>
        </c:ser>
        <c:ser>
          <c:idx val="4"/>
          <c:order val="4"/>
          <c:tx>
            <c:strRef>
              <c:f>Hoja3!$K$22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>
                <a:tint val="89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Hoja3!$K$23:$K$36</c:f>
              <c:numCache>
                <c:formatCode>0.00%</c:formatCode>
                <c:ptCount val="14"/>
                <c:pt idx="0">
                  <c:v>0.24280666616279947</c:v>
                </c:pt>
                <c:pt idx="1">
                  <c:v>8.8740924651092803E-2</c:v>
                </c:pt>
                <c:pt idx="2">
                  <c:v>0.3219726045390921</c:v>
                </c:pt>
                <c:pt idx="3">
                  <c:v>7.7454454301884565E-2</c:v>
                </c:pt>
                <c:pt idx="4">
                  <c:v>4.9710612017616389E-2</c:v>
                </c:pt>
                <c:pt idx="5">
                  <c:v>0.12435823631002033</c:v>
                </c:pt>
                <c:pt idx="6">
                  <c:v>2.8853922209825723E-2</c:v>
                </c:pt>
                <c:pt idx="7">
                  <c:v>0</c:v>
                </c:pt>
                <c:pt idx="8">
                  <c:v>2.6053371731553379E-2</c:v>
                </c:pt>
                <c:pt idx="9">
                  <c:v>3.9954802411883199E-2</c:v>
                </c:pt>
                <c:pt idx="10">
                  <c:v>0.11191325344818366</c:v>
                </c:pt>
                <c:pt idx="11">
                  <c:v>5.2805887313447472E-2</c:v>
                </c:pt>
                <c:pt idx="12">
                  <c:v>4.4582422387407082E-2</c:v>
                </c:pt>
                <c:pt idx="13">
                  <c:v>9.6371784301076013E-2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AC2-4429-89ED-84F4020F23FE}"/>
            </c:ext>
          </c:extLst>
        </c:ser>
        <c:ser>
          <c:idx val="5"/>
          <c:order val="5"/>
          <c:tx>
            <c:strRef>
              <c:f>Hoja3!$L$22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Hoja3!$L$23:$L$36</c:f>
              <c:numCache>
                <c:formatCode>0.00%</c:formatCode>
                <c:ptCount val="14"/>
                <c:pt idx="0">
                  <c:v>8.7527397777945729E-2</c:v>
                </c:pt>
                <c:pt idx="1">
                  <c:v>7.6684347139149081E-2</c:v>
                </c:pt>
                <c:pt idx="2">
                  <c:v>1.1312839415968508E-2</c:v>
                </c:pt>
                <c:pt idx="3">
                  <c:v>4.394027760107725E-2</c:v>
                </c:pt>
                <c:pt idx="4">
                  <c:v>2.1445237178494016E-3</c:v>
                </c:pt>
                <c:pt idx="5">
                  <c:v>3.390627019279345E-2</c:v>
                </c:pt>
                <c:pt idx="6">
                  <c:v>1.282396542658921E-4</c:v>
                </c:pt>
                <c:pt idx="7">
                  <c:v>0</c:v>
                </c:pt>
                <c:pt idx="8">
                  <c:v>5.280652410878898E-3</c:v>
                </c:pt>
                <c:pt idx="9">
                  <c:v>2.9533126401915518E-2</c:v>
                </c:pt>
                <c:pt idx="10">
                  <c:v>9.0646197639644752E-2</c:v>
                </c:pt>
                <c:pt idx="11">
                  <c:v>6.2234021690102177E-2</c:v>
                </c:pt>
                <c:pt idx="12">
                  <c:v>4.3148229121119368E-2</c:v>
                </c:pt>
                <c:pt idx="13">
                  <c:v>4.1635474200236659E-2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AC2-4429-89ED-84F4020F23FE}"/>
            </c:ext>
          </c:extLst>
        </c:ser>
        <c:ser>
          <c:idx val="6"/>
          <c:order val="6"/>
          <c:tx>
            <c:strRef>
              <c:f>Hoja3!$M$22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6">
                <a:shade val="88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Hoja3!$M$23:$M$36</c:f>
              <c:numCache>
                <c:formatCode>0.00%</c:formatCode>
                <c:ptCount val="14"/>
                <c:pt idx="0">
                  <c:v>8.0689290303076103E-2</c:v>
                </c:pt>
                <c:pt idx="1">
                  <c:v>6.5311163776348297E-2</c:v>
                </c:pt>
                <c:pt idx="2">
                  <c:v>7.2663237787182339E-2</c:v>
                </c:pt>
                <c:pt idx="3">
                  <c:v>6.8800677186401357E-2</c:v>
                </c:pt>
                <c:pt idx="4">
                  <c:v>0</c:v>
                </c:pt>
                <c:pt idx="5">
                  <c:v>6.7495329957587794E-2</c:v>
                </c:pt>
                <c:pt idx="6">
                  <c:v>1.4093538003821541E-2</c:v>
                </c:pt>
                <c:pt idx="7">
                  <c:v>0</c:v>
                </c:pt>
                <c:pt idx="8">
                  <c:v>0</c:v>
                </c:pt>
                <c:pt idx="9">
                  <c:v>5.2612817417213419E-3</c:v>
                </c:pt>
                <c:pt idx="10">
                  <c:v>0.11619957301346365</c:v>
                </c:pt>
                <c:pt idx="11">
                  <c:v>2.9372830499499913E-2</c:v>
                </c:pt>
                <c:pt idx="12">
                  <c:v>4.2483602973327504E-2</c:v>
                </c:pt>
                <c:pt idx="13">
                  <c:v>4.2438428658660696E-2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AC2-4429-89ED-84F4020F23FE}"/>
            </c:ext>
          </c:extLst>
        </c:ser>
        <c:ser>
          <c:idx val="7"/>
          <c:order val="7"/>
          <c:tx>
            <c:strRef>
              <c:f>Hoja3!$N$22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Hoja3!$N$23:$N$36</c:f>
              <c:numCache>
                <c:formatCode>0.00%</c:formatCode>
                <c:ptCount val="14"/>
                <c:pt idx="0">
                  <c:v>1.9015947396266344E-2</c:v>
                </c:pt>
                <c:pt idx="1">
                  <c:v>1.5197682729564007E-2</c:v>
                </c:pt>
                <c:pt idx="2">
                  <c:v>1.1604280489456812E-2</c:v>
                </c:pt>
                <c:pt idx="3">
                  <c:v>4.4422722526147131E-2</c:v>
                </c:pt>
                <c:pt idx="4">
                  <c:v>0</c:v>
                </c:pt>
                <c:pt idx="5">
                  <c:v>1.8797654992539681E-3</c:v>
                </c:pt>
                <c:pt idx="6">
                  <c:v>8.1047461496043804E-3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4.5752964841484334E-2</c:v>
                </c:pt>
                <c:pt idx="11">
                  <c:v>4.829038457767057E-2</c:v>
                </c:pt>
                <c:pt idx="12">
                  <c:v>3.1902055094009618E-2</c:v>
                </c:pt>
                <c:pt idx="13">
                  <c:v>2.7607488951829632E-2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7AC2-4429-89ED-84F4020F23FE}"/>
            </c:ext>
          </c:extLst>
        </c:ser>
        <c:ser>
          <c:idx val="8"/>
          <c:order val="8"/>
          <c:tx>
            <c:strRef>
              <c:f>Hoja3!$O$22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Hoja3!$O$23:$O$36</c:f>
              <c:numCache>
                <c:formatCode>0.00%</c:formatCode>
                <c:ptCount val="14"/>
                <c:pt idx="0">
                  <c:v>1.7205804549920642E-2</c:v>
                </c:pt>
                <c:pt idx="1">
                  <c:v>1.3366938770392106E-2</c:v>
                </c:pt>
                <c:pt idx="2">
                  <c:v>1.6374062565420313E-2</c:v>
                </c:pt>
                <c:pt idx="3">
                  <c:v>3.3476387281089037E-2</c:v>
                </c:pt>
                <c:pt idx="4">
                  <c:v>0</c:v>
                </c:pt>
                <c:pt idx="5">
                  <c:v>2.3497068740674599E-3</c:v>
                </c:pt>
                <c:pt idx="6">
                  <c:v>1.6607035227433026E-2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2.8973792570105183E-2</c:v>
                </c:pt>
                <c:pt idx="11">
                  <c:v>4.6189523641426922E-2</c:v>
                </c:pt>
                <c:pt idx="12">
                  <c:v>2.5308264101442938E-2</c:v>
                </c:pt>
                <c:pt idx="13">
                  <c:v>8.3374444141623566E-3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AC2-4429-89ED-84F4020F23FE}"/>
            </c:ext>
          </c:extLst>
        </c:ser>
        <c:ser>
          <c:idx val="9"/>
          <c:order val="9"/>
          <c:tx>
            <c:strRef>
              <c:f>Hoja3!$P$22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>
                <a:shade val="53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Hoja3!$P$23:$P$36</c:f>
              <c:numCache>
                <c:formatCode>0.00%</c:formatCode>
                <c:ptCount val="14"/>
                <c:pt idx="0">
                  <c:v>4.0355982163101808E-2</c:v>
                </c:pt>
                <c:pt idx="1">
                  <c:v>7.8483742742855717E-2</c:v>
                </c:pt>
                <c:pt idx="2">
                  <c:v>5.7532930788902252E-2</c:v>
                </c:pt>
                <c:pt idx="3">
                  <c:v>1.6618527144770006E-2</c:v>
                </c:pt>
                <c:pt idx="4">
                  <c:v>0</c:v>
                </c:pt>
                <c:pt idx="5">
                  <c:v>4.1237355639883923E-3</c:v>
                </c:pt>
                <c:pt idx="6">
                  <c:v>0</c:v>
                </c:pt>
                <c:pt idx="7">
                  <c:v>6.6564754472068013E-2</c:v>
                </c:pt>
                <c:pt idx="8">
                  <c:v>0</c:v>
                </c:pt>
                <c:pt idx="9">
                  <c:v>0</c:v>
                </c:pt>
                <c:pt idx="10">
                  <c:v>0.10460141752948388</c:v>
                </c:pt>
                <c:pt idx="11">
                  <c:v>4.1423976780216115E-2</c:v>
                </c:pt>
                <c:pt idx="12">
                  <c:v>0.21364232619151727</c:v>
                </c:pt>
                <c:pt idx="13">
                  <c:v>3.43519614167877E-3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AC2-4429-89ED-84F4020F23FE}"/>
            </c:ext>
          </c:extLst>
        </c:ser>
        <c:ser>
          <c:idx val="10"/>
          <c:order val="10"/>
          <c:tx>
            <c:strRef>
              <c:f>Hoja3!$Q$22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6">
                <a:shade val="4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Hoja3!$F$23:$F$36</c:f>
              <c:strCache>
                <c:ptCount val="14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EV</c:v>
                </c:pt>
                <c:pt idx="5">
                  <c:v>F9</c:v>
                </c:pt>
                <c:pt idx="6">
                  <c:v>FL</c:v>
                </c:pt>
                <c:pt idx="7">
                  <c:v>HA</c:v>
                </c:pt>
                <c:pt idx="8">
                  <c:v>MQ</c:v>
                </c:pt>
                <c:pt idx="9">
                  <c:v>OO</c:v>
                </c:pt>
                <c:pt idx="10">
                  <c:v>UA</c:v>
                </c:pt>
                <c:pt idx="11">
                  <c:v>US</c:v>
                </c:pt>
                <c:pt idx="12">
                  <c:v>VX</c:v>
                </c:pt>
                <c:pt idx="13">
                  <c:v>WN</c:v>
                </c:pt>
              </c:strCache>
            </c:strRef>
          </c:cat>
          <c:val>
            <c:numRef>
              <c:f>Hoja3!$Q$23:$Q$36</c:f>
              <c:numCache>
                <c:formatCode>0.00%</c:formatCode>
                <c:ptCount val="14"/>
                <c:pt idx="0">
                  <c:v>3.1167334290680977E-2</c:v>
                </c:pt>
                <c:pt idx="1">
                  <c:v>9.4665763834029262E-2</c:v>
                </c:pt>
                <c:pt idx="2">
                  <c:v>4.924943661567132E-2</c:v>
                </c:pt>
                <c:pt idx="3">
                  <c:v>1.6624825381389718E-2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0.11627376833749027</c:v>
                </c:pt>
                <c:pt idx="8">
                  <c:v>0</c:v>
                </c:pt>
                <c:pt idx="9">
                  <c:v>0</c:v>
                </c:pt>
                <c:pt idx="10">
                  <c:v>6.9395596032891943E-2</c:v>
                </c:pt>
                <c:pt idx="11">
                  <c:v>1.9633366672550057E-2</c:v>
                </c:pt>
                <c:pt idx="12">
                  <c:v>0.1694446873633581</c:v>
                </c:pt>
                <c:pt idx="1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7AC2-4429-89ED-84F4020F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0161080"/>
        <c:axId val="384324304"/>
      </c:barChart>
      <c:catAx>
        <c:axId val="43016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324304"/>
        <c:crosses val="autoZero"/>
        <c:auto val="1"/>
        <c:lblAlgn val="ctr"/>
        <c:lblOffset val="100"/>
        <c:noMultiLvlLbl val="0"/>
      </c:catAx>
      <c:valAx>
        <c:axId val="38432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61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b="1" dirty="0"/>
              <a:t>Number </a:t>
            </a:r>
            <a:r>
              <a:rPr lang="es-ES" sz="1600" b="1" dirty="0" err="1"/>
              <a:t>of</a:t>
            </a:r>
            <a:r>
              <a:rPr lang="es-ES" sz="1600" b="1" dirty="0"/>
              <a:t> </a:t>
            </a:r>
            <a:r>
              <a:rPr lang="es-ES" sz="1600" b="1" dirty="0" err="1"/>
              <a:t>States</a:t>
            </a:r>
            <a:r>
              <a:rPr lang="es-ES" sz="1600" b="1" dirty="0"/>
              <a:t> </a:t>
            </a:r>
            <a:r>
              <a:rPr lang="es-ES" sz="1600" b="1" dirty="0" err="1"/>
              <a:t>by</a:t>
            </a:r>
            <a:r>
              <a:rPr lang="es-ES" sz="1600" b="1" dirty="0"/>
              <a:t> </a:t>
            </a:r>
            <a:r>
              <a:rPr lang="es-ES" sz="1600" b="1" dirty="0" err="1"/>
              <a:t>carrier</a:t>
            </a:r>
            <a:endParaRPr lang="es-E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'NumStates by Carrier'!$D$3</c:f>
              <c:strCache>
                <c:ptCount val="1"/>
                <c:pt idx="0">
                  <c:v>NumStates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'NumStates by Carrier'!$C$4:$C$17</c:f>
              <c:strCache>
                <c:ptCount val="14"/>
                <c:pt idx="0">
                  <c:v>DL</c:v>
                </c:pt>
                <c:pt idx="1">
                  <c:v>UA</c:v>
                </c:pt>
                <c:pt idx="2">
                  <c:v>US</c:v>
                </c:pt>
                <c:pt idx="3">
                  <c:v>EV</c:v>
                </c:pt>
                <c:pt idx="4">
                  <c:v>WN</c:v>
                </c:pt>
                <c:pt idx="5">
                  <c:v>AA</c:v>
                </c:pt>
                <c:pt idx="6">
                  <c:v>OO</c:v>
                </c:pt>
                <c:pt idx="7">
                  <c:v>F9</c:v>
                </c:pt>
                <c:pt idx="8">
                  <c:v>MQ</c:v>
                </c:pt>
                <c:pt idx="9">
                  <c:v>B6</c:v>
                </c:pt>
                <c:pt idx="10">
                  <c:v>FL</c:v>
                </c:pt>
                <c:pt idx="11">
                  <c:v>AS</c:v>
                </c:pt>
                <c:pt idx="12">
                  <c:v>VX</c:v>
                </c:pt>
                <c:pt idx="13">
                  <c:v>HA</c:v>
                </c:pt>
              </c:strCache>
            </c:strRef>
          </c:cat>
          <c:val>
            <c:numRef>
              <c:f>'NumStates by Carrier'!$D$4:$D$17</c:f>
              <c:numCache>
                <c:formatCode>_-* #,##0\ _€_-;\-* #,##0\ _€_-;_-* "-"??\ _€_-;_-@_-</c:formatCode>
                <c:ptCount val="14"/>
                <c:pt idx="0">
                  <c:v>51</c:v>
                </c:pt>
                <c:pt idx="1">
                  <c:v>44</c:v>
                </c:pt>
                <c:pt idx="2">
                  <c:v>42</c:v>
                </c:pt>
                <c:pt idx="3">
                  <c:v>42</c:v>
                </c:pt>
                <c:pt idx="4">
                  <c:v>42</c:v>
                </c:pt>
                <c:pt idx="5">
                  <c:v>40</c:v>
                </c:pt>
                <c:pt idx="6">
                  <c:v>40</c:v>
                </c:pt>
                <c:pt idx="7">
                  <c:v>38</c:v>
                </c:pt>
                <c:pt idx="8">
                  <c:v>35</c:v>
                </c:pt>
                <c:pt idx="9">
                  <c:v>29</c:v>
                </c:pt>
                <c:pt idx="10">
                  <c:v>23</c:v>
                </c:pt>
                <c:pt idx="11">
                  <c:v>23</c:v>
                </c:pt>
                <c:pt idx="12">
                  <c:v>12</c:v>
                </c:pt>
                <c:pt idx="13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E4-4912-9293-D2A78E6AD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162648"/>
        <c:axId val="430161864"/>
      </c:barChart>
      <c:lineChart>
        <c:grouping val="standard"/>
        <c:varyColors val="0"/>
        <c:ser>
          <c:idx val="1"/>
          <c:order val="1"/>
          <c:tx>
            <c:strRef>
              <c:f>'NumStates by Carrier'!$E$3</c:f>
              <c:strCache>
                <c:ptCount val="1"/>
                <c:pt idx="0">
                  <c:v>% Flights Biggest State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'NumStates by Carrier'!$C$4:$C$17</c:f>
              <c:strCache>
                <c:ptCount val="14"/>
                <c:pt idx="0">
                  <c:v>DL</c:v>
                </c:pt>
                <c:pt idx="1">
                  <c:v>UA</c:v>
                </c:pt>
                <c:pt idx="2">
                  <c:v>US</c:v>
                </c:pt>
                <c:pt idx="3">
                  <c:v>EV</c:v>
                </c:pt>
                <c:pt idx="4">
                  <c:v>WN</c:v>
                </c:pt>
                <c:pt idx="5">
                  <c:v>AA</c:v>
                </c:pt>
                <c:pt idx="6">
                  <c:v>OO</c:v>
                </c:pt>
                <c:pt idx="7">
                  <c:v>F9</c:v>
                </c:pt>
                <c:pt idx="8">
                  <c:v>MQ</c:v>
                </c:pt>
                <c:pt idx="9">
                  <c:v>B6</c:v>
                </c:pt>
                <c:pt idx="10">
                  <c:v>FL</c:v>
                </c:pt>
                <c:pt idx="11">
                  <c:v>AS</c:v>
                </c:pt>
                <c:pt idx="12">
                  <c:v>VX</c:v>
                </c:pt>
                <c:pt idx="13">
                  <c:v>HA</c:v>
                </c:pt>
              </c:strCache>
            </c:strRef>
          </c:cat>
          <c:val>
            <c:numRef>
              <c:f>'NumStates by Carrier'!$E$4:$E$17</c:f>
              <c:numCache>
                <c:formatCode>0.00%</c:formatCode>
                <c:ptCount val="14"/>
                <c:pt idx="0">
                  <c:v>0.28707110583178902</c:v>
                </c:pt>
                <c:pt idx="1">
                  <c:v>0.20907531499512499</c:v>
                </c:pt>
                <c:pt idx="2">
                  <c:v>0.234296248357553</c:v>
                </c:pt>
                <c:pt idx="3">
                  <c:v>0.195447719180909</c:v>
                </c:pt>
                <c:pt idx="4">
                  <c:v>0.17705275177926399</c:v>
                </c:pt>
                <c:pt idx="5">
                  <c:v>0.336850956087975</c:v>
                </c:pt>
                <c:pt idx="6">
                  <c:v>0.31746429424167899</c:v>
                </c:pt>
                <c:pt idx="7">
                  <c:v>0.41682625092519698</c:v>
                </c:pt>
                <c:pt idx="8">
                  <c:v>0.27013686094551098</c:v>
                </c:pt>
                <c:pt idx="9">
                  <c:v>0.24279914784272</c:v>
                </c:pt>
                <c:pt idx="10">
                  <c:v>0.39048974723964103</c:v>
                </c:pt>
                <c:pt idx="11">
                  <c:v>0.32564044690215499</c:v>
                </c:pt>
                <c:pt idx="12">
                  <c:v>0.58009619588981198</c:v>
                </c:pt>
                <c:pt idx="13">
                  <c:v>0.90862767184273296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E4-4912-9293-D2A78E6AD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0160688"/>
        <c:axId val="430163040"/>
      </c:lineChart>
      <c:catAx>
        <c:axId val="43016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61864"/>
        <c:crosses val="autoZero"/>
        <c:auto val="1"/>
        <c:lblAlgn val="ctr"/>
        <c:lblOffset val="100"/>
        <c:noMultiLvlLbl val="0"/>
      </c:catAx>
      <c:valAx>
        <c:axId val="43016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62648"/>
        <c:crosses val="autoZero"/>
        <c:crossBetween val="between"/>
      </c:valAx>
      <c:valAx>
        <c:axId val="430163040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60688"/>
        <c:crosses val="max"/>
        <c:crossBetween val="between"/>
      </c:valAx>
      <c:catAx>
        <c:axId val="430160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01630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D192C-D277-4239-81A4-CD681C6C3373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D9BD3-3CCD-483E-9F58-9EA220332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80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D2AB25-4A4E-4EA6-B037-08B777DD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C5C4716-6D83-4130-9CBB-21E31E35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4F513F0-7C33-42AF-A6F5-21727E0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3DE5552-8392-4850-9B79-0E1B03D8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05770CF-EF06-4173-81E7-F8DDB42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8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7286CB-41A1-4CAF-99A0-EDEAB355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BC12171-FF0C-4379-9FE2-B518913F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A5AEAB4-DA7C-4A49-93E4-DC7A9729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45F28BD-DA1A-4A2D-8C4D-1252525D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5165317-AECE-4984-980F-5122CDF0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25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8E3731B-C2E1-42D3-B345-E3C69E497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D388DF-1F8A-44E7-8917-5090EDA6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2094F42-C612-4AA7-8D39-8690D430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9BC992-A6ED-47B4-9042-32FF1AE2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F40D168-C178-442F-BFA6-00D9642B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3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450E2F-D608-4AA9-BF44-05F0326F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DA19AD-C7BE-458D-8E18-9F107D06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8AD27AE-9686-494F-9FDA-61A25803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F960B33-4686-44BC-B945-5AED059E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2C77BEF-929F-4FDE-AA75-52C11C7F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75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D993D1-96E2-440A-BEC0-23D108F9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F666E74-D973-472C-BBB6-8DB033CB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21F8EA2-8ED6-43BC-BFE9-AED99AB5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5DF7695-158D-45B3-8CD1-7451EDEA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C4FBBE5-68E6-4B0B-BC3C-14F18891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664B34-B9B0-4956-9AE0-FE20309B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CB24615-9C52-4B2E-AE2B-F7C63C47F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9EB8553-4872-4A2C-A809-32E3E625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997AA18-0233-4E79-A414-33AF762E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A183C69-B9ED-477A-B947-7BC25342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63FD0D6-FB81-45E3-BDB1-A5BA9951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84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61840E-F1BB-4352-BD53-A5C9B3B6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B236E74-587F-457B-A04D-34C698C5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EA82D62-EF59-4C0C-AF94-428822A98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3A85FFE-CA76-4C50-98AE-63584A79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A43D343-5595-4CD0-A640-6FE22701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6C55131-61AE-4A95-844E-1FC0C9EF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18669C9-04D4-4C95-8F4E-336BA4AD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62069234-C4F6-4070-B2F8-C2BDAAB7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7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5516E3-DB53-4B13-853F-76E6D6ED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3408899-00CF-404F-9F20-27FFE354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8EFDFF7-FDD6-4905-8496-13E07506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7C78814-FC36-44EB-8A36-B40DF89E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EFE5071-6B8F-4B24-BF54-86974151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CC90F7E6-F403-4608-AA6B-67E26BA1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AFD9A34-D9F7-4C19-A0C0-3D06207B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C039B9-CFDD-44DE-9E58-538E1B03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DB2C92C-80CC-4608-81D2-FE270061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08604EB-A4C6-4D3E-8C3B-CE5E4FD5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643B74C-6544-44B9-B2BD-CD27B99A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E0B1A5A-323E-42F0-8600-8F387A47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CCFDB0A-D668-4873-BBC7-6A697BD1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16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214306-46D7-4C2F-BF90-9CABF960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68D9871-F7D0-45B6-A1BD-64352671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17243B1-2897-493D-BB92-84C651DCD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28EAC9A-E98B-42AA-84E6-8E158A03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241A98A-14D8-4497-BA0C-A324F11D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9DBCA04-7E42-4B17-ACBA-F785766D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62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DA7AEA10-F224-48F9-A573-8A1E7932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4CA99F3-8ED3-4BB4-B6CE-71D6BF6F9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44C6FE4-FA90-4116-B69F-87F84ACAC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F779-5BC8-4052-83E3-32C40646A078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CB924E-7DC1-46F1-A7D3-87EF28829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534DF7A-0D8A-4A8B-B072-D8983B923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6F40-2512-4DC0-898D-0B3618CF4F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8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slide" Target="slide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2BE68EA-A12A-4533-9797-56786A4B6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782" y="3814476"/>
            <a:ext cx="8211127" cy="77599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5600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Airline </a:t>
            </a:r>
            <a:r>
              <a:rPr lang="en-US" sz="56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Data Analysis</a:t>
            </a:r>
          </a:p>
          <a:p>
            <a:pPr algn="l"/>
            <a:endParaRPr lang="en-US" sz="56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CE825831-FEA0-4C48-9AA9-E356CFEBC419}"/>
              </a:ext>
            </a:extLst>
          </p:cNvPr>
          <p:cNvSpPr txBox="1">
            <a:spLocks/>
          </p:cNvSpPr>
          <p:nvPr/>
        </p:nvSpPr>
        <p:spPr>
          <a:xfrm>
            <a:off x="1163782" y="4668838"/>
            <a:ext cx="3528291" cy="4942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Javier Resano Pardo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64A7631D-A099-4422-993D-CE1952746882}"/>
              </a:ext>
            </a:extLst>
          </p:cNvPr>
          <p:cNvSpPr txBox="1">
            <a:spLocks/>
          </p:cNvSpPr>
          <p:nvPr/>
        </p:nvSpPr>
        <p:spPr>
          <a:xfrm>
            <a:off x="1163783" y="5241492"/>
            <a:ext cx="2854036" cy="4942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18</a:t>
            </a:r>
            <a:r>
              <a:rPr lang="es-ES" sz="3000" baseline="30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th</a:t>
            </a:r>
            <a:r>
              <a:rPr lang="es-ES" sz="3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s-ES" sz="30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January</a:t>
            </a:r>
            <a:r>
              <a:rPr lang="es-ES" sz="3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25433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5C3A65-DBB1-496D-A5EA-CEEC3B6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368300"/>
            <a:ext cx="10515600" cy="1031875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General Data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C1B0071-0034-46CD-8A28-2737B60C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3298"/>
            <a:ext cx="9905999" cy="1363866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No information about market evolution beyond one year.</a:t>
            </a:r>
          </a:p>
          <a:p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No information about cost nor profits for the carriers.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information about flights capacity nor how filled they are.</a:t>
            </a:r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F77EB9DA-3F36-4834-B848-62F38BE26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83807"/>
              </p:ext>
            </p:extLst>
          </p:nvPr>
        </p:nvGraphicFramePr>
        <p:xfrm>
          <a:off x="2777836" y="1682316"/>
          <a:ext cx="619990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4079">
                  <a:extLst>
                    <a:ext uri="{9D8B030D-6E8A-4147-A177-3AD203B41FA5}">
                      <a16:colId xmlns:a16="http://schemas.microsoft.com/office/drawing/2014/main" xmlns="" val="1763264682"/>
                    </a:ext>
                  </a:extLst>
                </a:gridCol>
                <a:gridCol w="1955830">
                  <a:extLst>
                    <a:ext uri="{9D8B030D-6E8A-4147-A177-3AD203B41FA5}">
                      <a16:colId xmlns:a16="http://schemas.microsoft.com/office/drawing/2014/main" xmlns="" val="109357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noProof="0">
                          <a:solidFill>
                            <a:schemeClr val="bg1"/>
                          </a:solidFill>
                        </a:rPr>
                        <a:t>Number of flights (2014)</a:t>
                      </a:r>
                      <a:endParaRPr lang="en-US" sz="2800" b="1" noProof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5.819.811</a:t>
                      </a:r>
                      <a:endParaRPr lang="en-US" sz="2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40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noProof="0">
                          <a:solidFill>
                            <a:schemeClr val="bg1"/>
                          </a:solidFill>
                        </a:rPr>
                        <a:t>Number of carriers</a:t>
                      </a:r>
                      <a:endParaRPr lang="en-US" sz="2800" b="1" noProof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14</a:t>
                      </a:r>
                      <a:endParaRPr lang="en-US" sz="2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13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noProof="0">
                          <a:solidFill>
                            <a:schemeClr val="bg1"/>
                          </a:solidFill>
                        </a:rPr>
                        <a:t>Number of airports</a:t>
                      </a:r>
                      <a:endParaRPr lang="en-US" sz="2800" b="1" noProof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325</a:t>
                      </a:r>
                      <a:endParaRPr lang="en-US" sz="2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517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noProof="0">
                          <a:solidFill>
                            <a:schemeClr val="bg1"/>
                          </a:solidFill>
                        </a:rPr>
                        <a:t>Number of states</a:t>
                      </a:r>
                      <a:endParaRPr lang="en-US" sz="2800" b="1" noProof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/>
                        <a:t>53</a:t>
                      </a:r>
                      <a:endParaRPr lang="en-US" sz="2800" b="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381151"/>
                  </a:ext>
                </a:extLst>
              </a:tr>
            </a:tbl>
          </a:graphicData>
        </a:graphic>
      </p:graphicFrame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xmlns="" id="{BA956198-E9D8-4651-A63D-7305F9B7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10</a:t>
            </a:fld>
            <a:endParaRPr lang="es-ES"/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384962" y="6390178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72857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B52CD5-EF11-40C5-86A6-9011909F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11531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Airports (1)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Main flight origins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85E5BDEB-D0EB-4612-B673-F1C09E47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24580"/>
              </p:ext>
            </p:extLst>
          </p:nvPr>
        </p:nvGraphicFramePr>
        <p:xfrm>
          <a:off x="5159624" y="2330079"/>
          <a:ext cx="6194176" cy="400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9215">
                  <a:extLst>
                    <a:ext uri="{9D8B030D-6E8A-4147-A177-3AD203B41FA5}">
                      <a16:colId xmlns:a16="http://schemas.microsoft.com/office/drawing/2014/main" xmlns="" val="3185146457"/>
                    </a:ext>
                  </a:extLst>
                </a:gridCol>
                <a:gridCol w="4106863">
                  <a:extLst>
                    <a:ext uri="{9D8B030D-6E8A-4147-A177-3AD203B41FA5}">
                      <a16:colId xmlns:a16="http://schemas.microsoft.com/office/drawing/2014/main" xmlns="" val="1810411586"/>
                    </a:ext>
                  </a:extLst>
                </a:gridCol>
                <a:gridCol w="812085">
                  <a:extLst>
                    <a:ext uri="{9D8B030D-6E8A-4147-A177-3AD203B41FA5}">
                      <a16:colId xmlns:a16="http://schemas.microsoft.com/office/drawing/2014/main" xmlns="" val="1872138890"/>
                    </a:ext>
                  </a:extLst>
                </a:gridCol>
                <a:gridCol w="866013">
                  <a:extLst>
                    <a:ext uri="{9D8B030D-6E8A-4147-A177-3AD203B41FA5}">
                      <a16:colId xmlns:a16="http://schemas.microsoft.com/office/drawing/2014/main" xmlns="" val="22025997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Order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Airport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NumCarriers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NumFlights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8197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Atlanta, GA: Hartsfield-Jackson Atlanta International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363.802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0418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Chicago, IL: Chicago </a:t>
                      </a:r>
                      <a:r>
                        <a:rPr lang="es-ES" sz="1100" u="none" strike="noStrike" dirty="0" err="1">
                          <a:effectLst/>
                        </a:rPr>
                        <a:t>O'Hare</a:t>
                      </a:r>
                      <a:r>
                        <a:rPr lang="es-ES" sz="1100" u="none" strike="noStrike" dirty="0">
                          <a:effectLst/>
                        </a:rPr>
                        <a:t> International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273.582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4636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Dallas/Fort Worth, TX: Dallas/Fort Worth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271.479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5885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Denver, CO: Denver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221.065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9071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219.439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7256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Houston, TX: George Bush Intercontinental/Houston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170.466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6288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162.636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7686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Phoenix, AZ: Phoenix Sky Harbor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159.339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4884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NV: McCarran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135.940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867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Charlotte, NC: Charlotte Douglas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110.318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9385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Orlando, FL: Orlando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109.168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9509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Boston, MA: Logan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108.320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7239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Seattle, WA: Seattle/Tacoma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108.212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4325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Salt Lake City, UT: Salt Lake City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108.013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9532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Newark, NJ: Newark Liberty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105.542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9364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Minneapolis, MN: Minneapolis-St Paul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104.862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4043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Detroit, MI: Detroit Metro Wayne County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104.114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4169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NY: LaGuardia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102.294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9407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York, NY: John F. Kennedy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98.241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3011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Baltimore, MD: Baltimore/Washington International Thurgood Marshall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89.263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9763212"/>
                  </a:ext>
                </a:extLst>
              </a:tr>
            </a:tbl>
          </a:graphicData>
        </a:graphic>
      </p:graphicFrame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xmlns="" id="{C7A61AA5-B4DD-4481-8EDD-0FE280B1D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350732"/>
              </p:ext>
            </p:extLst>
          </p:nvPr>
        </p:nvGraphicFramePr>
        <p:xfrm>
          <a:off x="838200" y="2330079"/>
          <a:ext cx="3139311" cy="400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4273">
                  <a:extLst>
                    <a:ext uri="{9D8B030D-6E8A-4147-A177-3AD203B41FA5}">
                      <a16:colId xmlns:a16="http://schemas.microsoft.com/office/drawing/2014/main" xmlns="" val="1848709149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xmlns="" val="2590012033"/>
                    </a:ext>
                  </a:extLst>
                </a:gridCol>
                <a:gridCol w="799512">
                  <a:extLst>
                    <a:ext uri="{9D8B030D-6E8A-4147-A177-3AD203B41FA5}">
                      <a16:colId xmlns:a16="http://schemas.microsoft.com/office/drawing/2014/main" xmlns="" val="716655770"/>
                    </a:ext>
                  </a:extLst>
                </a:gridCol>
                <a:gridCol w="878888">
                  <a:extLst>
                    <a:ext uri="{9D8B030D-6E8A-4147-A177-3AD203B41FA5}">
                      <a16:colId xmlns:a16="http://schemas.microsoft.com/office/drawing/2014/main" xmlns="" val="34885669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Order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City </a:t>
                      </a:r>
                      <a:r>
                        <a:rPr lang="es-ES" sz="1100" u="none" strike="noStrike" dirty="0" err="1">
                          <a:effectLst/>
                        </a:rPr>
                        <a:t>area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</a:t>
                      </a:r>
                      <a:r>
                        <a:rPr lang="es-ES" sz="1100" u="none" strike="noStrike" dirty="0">
                          <a:effectLst/>
                        </a:rPr>
                        <a:t> Carriers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</a:t>
                      </a:r>
                      <a:r>
                        <a:rPr lang="es-ES" sz="1100" u="none" strike="noStrike" dirty="0">
                          <a:effectLst/>
                        </a:rPr>
                        <a:t> Flights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721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363.802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6430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359.562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5310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Dallas, TX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319.133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3434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318.913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601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310.481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827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247.193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2814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Houston, TX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229.017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4832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Denver, CO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221.065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0151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215.584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867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Phoenix, AZ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159.339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1706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Miami, FL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144.631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5048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135.940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2835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Boston, MA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126.777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6557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Charlotte, NC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110.318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99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Orlando, 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109.168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763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Seattle, WA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108.212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6099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 Lake City, UT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108.013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3891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Minneapolis, MN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104.862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0566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Detroit, MI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104.114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7626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Diego,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75.721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1333059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8E2734A-12FB-48F3-A8F2-A805FDC9D054}"/>
              </a:ext>
            </a:extLst>
          </p:cNvPr>
          <p:cNvSpPr txBox="1"/>
          <p:nvPr/>
        </p:nvSpPr>
        <p:spPr>
          <a:xfrm>
            <a:off x="838200" y="1960747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Flight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C81AD58-3427-4A62-B2D9-5F093C2A9866}"/>
              </a:ext>
            </a:extLst>
          </p:cNvPr>
          <p:cNvSpPr txBox="1"/>
          <p:nvPr/>
        </p:nvSpPr>
        <p:spPr>
          <a:xfrm>
            <a:off x="5159624" y="196074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Flight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xmlns="" id="{79ED41FE-994F-49A8-A2DB-8FF43BCD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11</a:t>
            </a:fld>
            <a:endParaRPr lang="es-ES"/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xmlns="" id="{5FD38BD9-EC9F-4EF2-A346-1ABDEB3F0A49}"/>
              </a:ext>
            </a:extLst>
          </p:cNvPr>
          <p:cNvSpPr txBox="1">
            <a:spLocks/>
          </p:cNvSpPr>
          <p:nvPr/>
        </p:nvSpPr>
        <p:spPr>
          <a:xfrm>
            <a:off x="11569700" y="6330727"/>
            <a:ext cx="393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A96F40-2512-4DC0-898D-0B3618CF4FBA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531465" y="6390178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92589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6534FB-CE79-4E42-BF1D-5547224A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17" y="498991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Airports (2)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Delays by airport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xmlns="" id="{FF488C2B-FCDD-4337-8983-1A907875E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233599"/>
              </p:ext>
            </p:extLst>
          </p:nvPr>
        </p:nvGraphicFramePr>
        <p:xfrm>
          <a:off x="638464" y="2708758"/>
          <a:ext cx="8448253" cy="3540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9492">
                  <a:extLst>
                    <a:ext uri="{9D8B030D-6E8A-4147-A177-3AD203B41FA5}">
                      <a16:colId xmlns:a16="http://schemas.microsoft.com/office/drawing/2014/main" xmlns="" val="4251510323"/>
                    </a:ext>
                  </a:extLst>
                </a:gridCol>
                <a:gridCol w="428672">
                  <a:extLst>
                    <a:ext uri="{9D8B030D-6E8A-4147-A177-3AD203B41FA5}">
                      <a16:colId xmlns:a16="http://schemas.microsoft.com/office/drawing/2014/main" xmlns="" val="1995771768"/>
                    </a:ext>
                  </a:extLst>
                </a:gridCol>
                <a:gridCol w="2852979">
                  <a:extLst>
                    <a:ext uri="{9D8B030D-6E8A-4147-A177-3AD203B41FA5}">
                      <a16:colId xmlns:a16="http://schemas.microsoft.com/office/drawing/2014/main" xmlns="" val="3783387862"/>
                    </a:ext>
                  </a:extLst>
                </a:gridCol>
                <a:gridCol w="991657">
                  <a:extLst>
                    <a:ext uri="{9D8B030D-6E8A-4147-A177-3AD203B41FA5}">
                      <a16:colId xmlns:a16="http://schemas.microsoft.com/office/drawing/2014/main" xmlns="" val="3367115718"/>
                    </a:ext>
                  </a:extLst>
                </a:gridCol>
                <a:gridCol w="893189">
                  <a:extLst>
                    <a:ext uri="{9D8B030D-6E8A-4147-A177-3AD203B41FA5}">
                      <a16:colId xmlns:a16="http://schemas.microsoft.com/office/drawing/2014/main" xmlns="" val="4183171041"/>
                    </a:ext>
                  </a:extLst>
                </a:gridCol>
                <a:gridCol w="811454">
                  <a:extLst>
                    <a:ext uri="{9D8B030D-6E8A-4147-A177-3AD203B41FA5}">
                      <a16:colId xmlns:a16="http://schemas.microsoft.com/office/drawing/2014/main" xmlns="" val="1751807603"/>
                    </a:ext>
                  </a:extLst>
                </a:gridCol>
                <a:gridCol w="501892">
                  <a:extLst>
                    <a:ext uri="{9D8B030D-6E8A-4147-A177-3AD203B41FA5}">
                      <a16:colId xmlns:a16="http://schemas.microsoft.com/office/drawing/2014/main" xmlns="" val="2293254676"/>
                    </a:ext>
                  </a:extLst>
                </a:gridCol>
                <a:gridCol w="946392">
                  <a:extLst>
                    <a:ext uri="{9D8B030D-6E8A-4147-A177-3AD203B41FA5}">
                      <a16:colId xmlns:a16="http://schemas.microsoft.com/office/drawing/2014/main" xmlns="" val="2177639820"/>
                    </a:ext>
                  </a:extLst>
                </a:gridCol>
                <a:gridCol w="672526">
                  <a:extLst>
                    <a:ext uri="{9D8B030D-6E8A-4147-A177-3AD203B41FA5}">
                      <a16:colId xmlns:a16="http://schemas.microsoft.com/office/drawing/2014/main" xmlns="" val="3531359248"/>
                    </a:ext>
                  </a:extLst>
                </a:gridCol>
              </a:tblGrid>
              <a:tr h="17703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err="1">
                          <a:effectLst/>
                        </a:rPr>
                        <a:t>Order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err="1">
                          <a:effectLst/>
                        </a:rPr>
                        <a:t>Code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Airport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AVG_DelayTime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NumFlights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NumDelays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% Delays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 NumDelays15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% Delays15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2036328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 dirty="0">
                          <a:effectLst/>
                        </a:rPr>
                        <a:t>11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11292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Denver, CO: Denver International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16,0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221.065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113.851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51,50%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58.663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26,54%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1790578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13930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Chicago, IL: Chicago O'Hare International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18,5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         273.582 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139.295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 dirty="0">
                          <a:effectLst/>
                        </a:rPr>
                        <a:t>50,92%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80.305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29,35%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0589696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12889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Las Vegas, NV: </a:t>
                      </a:r>
                      <a:r>
                        <a:rPr lang="es-ES" sz="1000" u="none" strike="noStrike" dirty="0" err="1">
                          <a:effectLst/>
                        </a:rPr>
                        <a:t>McCarran</a:t>
                      </a:r>
                      <a:r>
                        <a:rPr lang="es-ES" sz="1000" u="none" strike="noStrike" dirty="0">
                          <a:effectLst/>
                        </a:rPr>
                        <a:t> International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14,2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135.940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64.859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47,71%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33.450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24,61%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9184793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11618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Newark, NJ: Newark Liberty International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17,2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105.542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48.740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46,18%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26.899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25,49%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5177289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12266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Houston, TX: George Bush Intercontinental/Houston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14,0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170.466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77.479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45,45%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38.398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22,53%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8864989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11298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Dallas/Fort Worth, TX: Dallas/Fort Worth International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14,3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271.479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121.940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44,92%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65.476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24,12%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5001482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14771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San Francisco, CA: San Francisco International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15,4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162.636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71.280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43,83%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38.927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23,94%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8294386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13204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Orlando, FL: Orlando International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15,2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109.168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47.760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43,75%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24.978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22,88%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9932453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32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14107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Phoenix, AZ: Phoenix Sky Harbor International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11,7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159.339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69.156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43,40%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                33.211 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20,84%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0932175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37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12892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Angeles, CA: Los Angeles International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12,3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219.439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93.165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42,46%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                45.377 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20,68%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8039585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10397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u="none" strike="noStrike">
                          <a:effectLst/>
                        </a:rPr>
                        <a:t>Atlanta, GA: Hartsfield-Jackson Atlanta International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11,3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363.802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151.033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41,52%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72.048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19,80%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9633471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72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11057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Charlotte, NC: Charlotte Douglas International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10,7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110.318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41.176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37,32%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19.547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17,72%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9031084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14747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Seattle, WA: Seattle/Tacoma International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  8,9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108.212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39.720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36,71%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16.522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15,27%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0979696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12953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New York, NY: LaGuardia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13,8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         102.294  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35.812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35,01%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20.741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20,28%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0261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122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10721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Boston, MA: Logan International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11,0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108.320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37.119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34,27%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18.472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17,05%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594217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133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11433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Detroit, MI: Detroit Metro Wayne County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11,5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104.114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35.035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33,65%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17.665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16,97%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9474698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146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13487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Minneapolis, MN: Minneapolis-St Paul International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10,5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104.862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34.565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32,96%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17.174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16,38%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688839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230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14869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Salt Lake City, UT: Salt Lake City International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  7,8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108.013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30.322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28,07%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13.848  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 dirty="0">
                          <a:effectLst/>
                        </a:rPr>
                        <a:t>12,82%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3253581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17.516</a:t>
                      </a: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7.136</a:t>
                      </a: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32,30%</a:t>
                      </a: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3.672</a:t>
                      </a:r>
                    </a:p>
                  </a:txBody>
                  <a:tcPr marL="8852" marR="8852" marT="88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18,02%</a:t>
                      </a:r>
                    </a:p>
                  </a:txBody>
                  <a:tcPr marL="8852" marR="8852" marT="885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405544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3272B61-CBF3-409A-9D19-340E748BEA2F}"/>
              </a:ext>
            </a:extLst>
          </p:cNvPr>
          <p:cNvSpPr txBox="1"/>
          <p:nvPr/>
        </p:nvSpPr>
        <p:spPr>
          <a:xfrm>
            <a:off x="6707342" y="268219"/>
            <a:ext cx="5182383" cy="2185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Bigger airports tend to have more delays (all but 1 are above the average).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more issues a (big) airport has, the more severe they are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AVG_DelayTime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increases with %Delays).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no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relationship between delay and geographic location.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9CB90E9-DBD2-4D3C-9124-FD97A0452F13}"/>
              </a:ext>
            </a:extLst>
          </p:cNvPr>
          <p:cNvSpPr txBox="1"/>
          <p:nvPr/>
        </p:nvSpPr>
        <p:spPr>
          <a:xfrm>
            <a:off x="571871" y="2339426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Delays at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more tan 100.000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xmlns="" id="{83FCFA68-309E-4CD5-ADF7-D521F4BF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170589" y="6390178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25102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489EFF-1D25-4E37-81F4-5ECB4978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87058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States (1)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Flight origin analysis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FA159481-30C3-402B-823A-BD3F9121F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4" b="15969"/>
          <a:stretch/>
        </p:blipFill>
        <p:spPr>
          <a:xfrm>
            <a:off x="838200" y="1804988"/>
            <a:ext cx="5521778" cy="3601748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36E6DA2-E209-461D-9845-E2ED3ECBE9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 r="18524" b="13707"/>
          <a:stretch/>
        </p:blipFill>
        <p:spPr>
          <a:xfrm>
            <a:off x="6359978" y="1855788"/>
            <a:ext cx="3873913" cy="3353901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493353E7-BFB6-4177-9F52-60509F4E0702}"/>
              </a:ext>
            </a:extLst>
          </p:cNvPr>
          <p:cNvSpPr txBox="1">
            <a:spLocks/>
          </p:cNvSpPr>
          <p:nvPr/>
        </p:nvSpPr>
        <p:spPr>
          <a:xfrm>
            <a:off x="10328555" y="2430773"/>
            <a:ext cx="1480127" cy="2755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Alaska Airlines Inc.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American Airlines Inc.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Delta Air </a:t>
            </a:r>
            <a:r>
              <a:rPr lang="es-ES" dirty="0" err="1"/>
              <a:t>Lines</a:t>
            </a:r>
            <a:r>
              <a:rPr lang="es-ES" dirty="0"/>
              <a:t> Inc.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Envoy</a:t>
            </a:r>
            <a:r>
              <a:rPr lang="es-ES" dirty="0"/>
              <a:t> Air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ExpressJet</a:t>
            </a:r>
            <a:r>
              <a:rPr lang="es-ES" dirty="0"/>
              <a:t> Airlines Inc.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Frontier</a:t>
            </a:r>
            <a:r>
              <a:rPr lang="es-ES" dirty="0"/>
              <a:t> Airlines Inc.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Hawaiian</a:t>
            </a:r>
            <a:r>
              <a:rPr lang="es-ES" dirty="0"/>
              <a:t> Airlines Inc.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JetBlue Airways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SkyWest</a:t>
            </a:r>
            <a:r>
              <a:rPr lang="es-ES" dirty="0"/>
              <a:t> Airlines Inc.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Southwest</a:t>
            </a:r>
            <a:r>
              <a:rPr lang="es-ES" dirty="0"/>
              <a:t> Airlines Co.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United</a:t>
            </a:r>
            <a:r>
              <a:rPr lang="es-ES" dirty="0"/>
              <a:t> Air </a:t>
            </a:r>
            <a:r>
              <a:rPr lang="es-ES" dirty="0" err="1"/>
              <a:t>Lines</a:t>
            </a:r>
            <a:r>
              <a:rPr lang="es-ES" dirty="0"/>
              <a:t> Inc.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US Airways Inc.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3A10569-7461-40F8-A12D-67DDF8F75E68}"/>
              </a:ext>
            </a:extLst>
          </p:cNvPr>
          <p:cNvSpPr/>
          <p:nvPr/>
        </p:nvSpPr>
        <p:spPr>
          <a:xfrm>
            <a:off x="10164610" y="2443473"/>
            <a:ext cx="166255" cy="13854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56A5292-6AEE-4FD1-943A-D2E0A324F6E3}"/>
              </a:ext>
            </a:extLst>
          </p:cNvPr>
          <p:cNvSpPr/>
          <p:nvPr/>
        </p:nvSpPr>
        <p:spPr>
          <a:xfrm>
            <a:off x="10164610" y="2673396"/>
            <a:ext cx="166255" cy="138546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DBC4CCCB-9389-43B8-8A65-F7305C57114A}"/>
              </a:ext>
            </a:extLst>
          </p:cNvPr>
          <p:cNvSpPr/>
          <p:nvPr/>
        </p:nvSpPr>
        <p:spPr>
          <a:xfrm>
            <a:off x="10164610" y="2902633"/>
            <a:ext cx="166255" cy="13854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F7FD2CA0-CBD4-4F63-AF04-DCF275CB046F}"/>
              </a:ext>
            </a:extLst>
          </p:cNvPr>
          <p:cNvSpPr/>
          <p:nvPr/>
        </p:nvSpPr>
        <p:spPr>
          <a:xfrm>
            <a:off x="10164610" y="3125895"/>
            <a:ext cx="166255" cy="138546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C17EDDD7-48C0-4EEF-BD8A-34C78E5378D4}"/>
              </a:ext>
            </a:extLst>
          </p:cNvPr>
          <p:cNvSpPr/>
          <p:nvPr/>
        </p:nvSpPr>
        <p:spPr>
          <a:xfrm>
            <a:off x="10162300" y="3350610"/>
            <a:ext cx="166255" cy="13854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8FB3FB28-F090-4EEB-A29E-8E835C20BEC9}"/>
              </a:ext>
            </a:extLst>
          </p:cNvPr>
          <p:cNvSpPr/>
          <p:nvPr/>
        </p:nvSpPr>
        <p:spPr>
          <a:xfrm>
            <a:off x="10159988" y="3582238"/>
            <a:ext cx="166255" cy="138546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AE668994-7FF7-41BA-BD38-EA409C34C3DE}"/>
              </a:ext>
            </a:extLst>
          </p:cNvPr>
          <p:cNvSpPr/>
          <p:nvPr/>
        </p:nvSpPr>
        <p:spPr>
          <a:xfrm>
            <a:off x="10162302" y="3787455"/>
            <a:ext cx="166255" cy="13854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AEC323D3-D082-44EE-B417-16C0ED5DAC56}"/>
              </a:ext>
            </a:extLst>
          </p:cNvPr>
          <p:cNvSpPr/>
          <p:nvPr/>
        </p:nvSpPr>
        <p:spPr>
          <a:xfrm>
            <a:off x="10162301" y="4019083"/>
            <a:ext cx="166255" cy="138546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C6C1E64E-F79D-415A-B6DD-E90D46DD5790}"/>
              </a:ext>
            </a:extLst>
          </p:cNvPr>
          <p:cNvSpPr/>
          <p:nvPr/>
        </p:nvSpPr>
        <p:spPr>
          <a:xfrm>
            <a:off x="10162300" y="4230801"/>
            <a:ext cx="166255" cy="138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6B6BBFA7-23AE-4CCA-A65B-50959A83D403}"/>
              </a:ext>
            </a:extLst>
          </p:cNvPr>
          <p:cNvSpPr/>
          <p:nvPr/>
        </p:nvSpPr>
        <p:spPr>
          <a:xfrm>
            <a:off x="10155375" y="4455767"/>
            <a:ext cx="166255" cy="138546"/>
          </a:xfrm>
          <a:prstGeom prst="rect">
            <a:avLst/>
          </a:prstGeom>
          <a:solidFill>
            <a:srgbClr val="8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D8BF3E33-CCC3-453E-A3D4-6345C384FE0F}"/>
              </a:ext>
            </a:extLst>
          </p:cNvPr>
          <p:cNvSpPr/>
          <p:nvPr/>
        </p:nvSpPr>
        <p:spPr>
          <a:xfrm>
            <a:off x="10155374" y="4682781"/>
            <a:ext cx="166255" cy="138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36FF30A5-BB2E-4DDF-AB4F-E99B9DE215C6}"/>
              </a:ext>
            </a:extLst>
          </p:cNvPr>
          <p:cNvSpPr/>
          <p:nvPr/>
        </p:nvSpPr>
        <p:spPr>
          <a:xfrm>
            <a:off x="10155374" y="4906043"/>
            <a:ext cx="166255" cy="138546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C241F-4488-4A9B-B41C-822C78E458C1}"/>
              </a:ext>
            </a:extLst>
          </p:cNvPr>
          <p:cNvSpPr txBox="1"/>
          <p:nvPr/>
        </p:nvSpPr>
        <p:spPr>
          <a:xfrm>
            <a:off x="427165" y="5610901"/>
            <a:ext cx="11536235" cy="7232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big bias towards some states in the number of flights (California and Texas, are the biggest by far)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 is segmented geographically: Different carriers lead in different states</a:t>
            </a:r>
          </a:p>
        </p:txBody>
      </p:sp>
      <p:sp>
        <p:nvSpPr>
          <p:cNvPr id="20" name="Marcador de número de diapositiva 6">
            <a:extLst>
              <a:ext uri="{FF2B5EF4-FFF2-40B4-BE49-F238E27FC236}">
                <a16:creationId xmlns:a16="http://schemas.microsoft.com/office/drawing/2014/main" xmlns="" id="{0A8AC4E8-1FDA-470D-B5AD-2227DA16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13</a:t>
            </a:fld>
            <a:endParaRPr lang="es-ES"/>
          </a:p>
        </p:txBody>
      </p:sp>
      <p:sp>
        <p:nvSpPr>
          <p:cNvPr id="22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0102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0C1C80-9DF6-49CC-93A2-7B1F06DA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471053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States (2)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Intra and Extra state flights per carrier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Marcador de contenido 29">
            <a:extLst>
              <a:ext uri="{FF2B5EF4-FFF2-40B4-BE49-F238E27FC236}">
                <a16:creationId xmlns:a16="http://schemas.microsoft.com/office/drawing/2014/main" xmlns="" id="{8C9C057C-74FE-446E-AD30-E725F21F3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33359"/>
              </p:ext>
            </p:extLst>
          </p:nvPr>
        </p:nvGraphicFramePr>
        <p:xfrm>
          <a:off x="546100" y="2466114"/>
          <a:ext cx="6526101" cy="3643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24709">
                  <a:extLst>
                    <a:ext uri="{9D8B030D-6E8A-4147-A177-3AD203B41FA5}">
                      <a16:colId xmlns:a16="http://schemas.microsoft.com/office/drawing/2014/main" xmlns="" val="2852702368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xmlns="" val="1700113726"/>
                    </a:ext>
                  </a:extLst>
                </a:gridCol>
                <a:gridCol w="772421">
                  <a:extLst>
                    <a:ext uri="{9D8B030D-6E8A-4147-A177-3AD203B41FA5}">
                      <a16:colId xmlns:a16="http://schemas.microsoft.com/office/drawing/2014/main" xmlns="" val="1510636615"/>
                    </a:ext>
                  </a:extLst>
                </a:gridCol>
                <a:gridCol w="706425">
                  <a:extLst>
                    <a:ext uri="{9D8B030D-6E8A-4147-A177-3AD203B41FA5}">
                      <a16:colId xmlns:a16="http://schemas.microsoft.com/office/drawing/2014/main" xmlns="" val="1239023560"/>
                    </a:ext>
                  </a:extLst>
                </a:gridCol>
                <a:gridCol w="1712990">
                  <a:extLst>
                    <a:ext uri="{9D8B030D-6E8A-4147-A177-3AD203B41FA5}">
                      <a16:colId xmlns:a16="http://schemas.microsoft.com/office/drawing/2014/main" xmlns="" val="1932819734"/>
                    </a:ext>
                  </a:extLst>
                </a:gridCol>
                <a:gridCol w="865847">
                  <a:extLst>
                    <a:ext uri="{9D8B030D-6E8A-4147-A177-3AD203B41FA5}">
                      <a16:colId xmlns:a16="http://schemas.microsoft.com/office/drawing/2014/main" xmlns="" val="2783748302"/>
                    </a:ext>
                  </a:extLst>
                </a:gridCol>
              </a:tblGrid>
              <a:tr h="1643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Origin</a:t>
                      </a:r>
                      <a:r>
                        <a:rPr lang="es-ES" sz="1100" u="none" strike="noStrike" dirty="0">
                          <a:effectLst/>
                        </a:rPr>
                        <a:t> State </a:t>
                      </a:r>
                      <a:r>
                        <a:rPr lang="es-ES" sz="1100" u="none" strike="noStrike" dirty="0" err="1">
                          <a:effectLst/>
                        </a:rPr>
                        <a:t>Name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Type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of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flight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Number </a:t>
                      </a:r>
                      <a:r>
                        <a:rPr lang="es-ES" sz="1100" u="none" strike="noStrike" dirty="0" err="1">
                          <a:effectLst/>
                        </a:rPr>
                        <a:t>of</a:t>
                      </a:r>
                      <a:r>
                        <a:rPr lang="es-ES" sz="1100" u="none" strike="noStrike" dirty="0">
                          <a:effectLst/>
                        </a:rPr>
                        <a:t> Carriers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Number </a:t>
                      </a:r>
                      <a:r>
                        <a:rPr lang="es-ES" sz="1100" u="none" strike="noStrike" dirty="0" err="1">
                          <a:effectLst/>
                        </a:rPr>
                        <a:t>of</a:t>
                      </a:r>
                      <a:r>
                        <a:rPr lang="es-ES" sz="1100" u="none" strike="noStrike" dirty="0">
                          <a:effectLst/>
                        </a:rPr>
                        <a:t> Flights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AVG Flights per Carrier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St. Dev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7217853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Hawaii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Intra-</a:t>
                      </a:r>
                      <a:r>
                        <a:rPr lang="es-ES" sz="1100" u="none" strike="noStrike" dirty="0" err="1">
                          <a:effectLst/>
                        </a:rPr>
                        <a:t>State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60.939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60.939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-  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0099448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Texas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483.782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37.214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40.859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8950843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California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470.843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                  36.218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32.821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1160722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Texas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Intra-</a:t>
                      </a:r>
                      <a:r>
                        <a:rPr lang="es-ES" sz="1100" u="none" strike="noStrike" dirty="0" err="1">
                          <a:effectLst/>
                        </a:rPr>
                        <a:t>State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218.358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31.194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24.768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1241492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Florida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391.588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30.122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29.372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6569532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Georgia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359.473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29.956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60.472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4072057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California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Intra-State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255.701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28.411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42.658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4206012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Illinois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361.157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27.781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27.541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3419821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Alaska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Intra-State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19.692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19.692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-  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9650611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Colorado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228.800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19.066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20.362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4128993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243.521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18.732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17.046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68125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 Carolina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159.332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14.484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24.251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5527134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Arizona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171.414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14.284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21.062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32601166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Virginia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158.361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12.181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10.291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27233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Nevada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145.046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11.157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18.604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349857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117.487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10.680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12.999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6186303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Michigan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122.043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10.170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15.140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8568481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Massachusetts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109.400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  9.945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11.091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023079"/>
                  </a:ext>
                </a:extLst>
              </a:tr>
              <a:tr h="15132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Utah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External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105.260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       9.569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15.880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8" marR="6148" marT="614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7837488"/>
                  </a:ext>
                </a:extLst>
              </a:tr>
            </a:tbl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245D421B-1190-46D0-B683-525DCB87B876}"/>
              </a:ext>
            </a:extLst>
          </p:cNvPr>
          <p:cNvSpPr txBox="1"/>
          <p:nvPr/>
        </p:nvSpPr>
        <p:spPr>
          <a:xfrm>
            <a:off x="7523209" y="2050616"/>
            <a:ext cx="3914312" cy="3016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big isolated markets (intra-state flights in Hawaii or Alaska) with no competition.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states still offer room for competition (High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AVG_flights_per_Carrier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values).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some cases market is concentrated in some carriers        (St. Dev 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AVG_flights_per_Carrier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AF3DEF95-9A11-4A15-92A6-46C02E7CD657}"/>
              </a:ext>
            </a:extLst>
          </p:cNvPr>
          <p:cNvSpPr txBox="1"/>
          <p:nvPr/>
        </p:nvSpPr>
        <p:spPr>
          <a:xfrm>
            <a:off x="546100" y="1881339"/>
            <a:ext cx="652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biggest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carrier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and intra-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F0AA169-90DB-4B34-92CE-FD14B14B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14</a:t>
            </a:fld>
            <a:endParaRPr lang="es-ES"/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2297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B226A7-552E-449D-B1AF-FEB8411E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5108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Flights (1)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Flights and incidences by Timeslot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80828E3D-F28E-4E1A-ADB5-76443B63F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881561"/>
              </p:ext>
            </p:extLst>
          </p:nvPr>
        </p:nvGraphicFramePr>
        <p:xfrm>
          <a:off x="4924425" y="1690688"/>
          <a:ext cx="6429375" cy="449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750CE0F-B561-448F-85E2-D4FCF0E9169E}"/>
              </a:ext>
            </a:extLst>
          </p:cNvPr>
          <p:cNvSpPr txBox="1"/>
          <p:nvPr/>
        </p:nvSpPr>
        <p:spPr>
          <a:xfrm>
            <a:off x="342900" y="2428101"/>
            <a:ext cx="4277880" cy="3016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expected, departures increases up very fast in the morning, arrivals rises more slowly.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Cancellations follow the same shape pattern as departures (plotted on secondary axis).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Delays shows a figure similar to that of departures (peaks in the same timeslots), but accumulates through the day.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xmlns="" id="{A23D1AE1-370A-4F3D-ADDA-92D84506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15</a:t>
            </a:fld>
            <a:endParaRPr lang="es-ES"/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7471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5A986-FB6B-4983-8D0A-8F1408D9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88" y="425023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Flights (2)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Incident analysis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059917F-DCA8-499F-9B8E-109C86D23F61}"/>
              </a:ext>
            </a:extLst>
          </p:cNvPr>
          <p:cNvSpPr txBox="1"/>
          <p:nvPr/>
        </p:nvSpPr>
        <p:spPr>
          <a:xfrm>
            <a:off x="469900" y="2128982"/>
            <a:ext cx="4683711" cy="1554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 likely incidents are &lt;15mins delays, at any time of the day.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12:00 to 22:59, though, it is more likely that if a delay happens, it is bigger than 15 mins.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xmlns="" id="{24FD750C-A879-4E7C-9C96-90D6E204F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269591"/>
              </p:ext>
            </p:extLst>
          </p:nvPr>
        </p:nvGraphicFramePr>
        <p:xfrm>
          <a:off x="5610688" y="1690688"/>
          <a:ext cx="5743113" cy="4779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9972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034EC5-81D2-451F-B914-001A8FC6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41" y="446923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Carriers (1)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Carrier sizes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443AF80-D0F7-48BA-9725-2E37C18E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55" y="2120106"/>
            <a:ext cx="4302711" cy="344833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Significant differences in carriers by size:</a:t>
            </a:r>
          </a:p>
          <a:p>
            <a:pPr lvl="1"/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1 big company.</a:t>
            </a:r>
          </a:p>
          <a:p>
            <a:pPr lvl="1"/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6 medium companies (between 2/3 and 1/3 of biggest).</a:t>
            </a:r>
          </a:p>
          <a:p>
            <a:pPr lvl="1"/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6 smaller companies.</a:t>
            </a:r>
          </a:p>
          <a:p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Significant differences in plane use between carriers: Some carriers use up to 200% more their planes. This could be intended, or due to the company flying shorter routes.</a:t>
            </a:r>
          </a:p>
          <a:p>
            <a:endParaRPr lang="en-US" sz="1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xmlns="" id="{14B94FBE-1C10-4179-B78F-EBDC28A3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49103"/>
              </p:ext>
            </p:extLst>
          </p:nvPr>
        </p:nvGraphicFramePr>
        <p:xfrm>
          <a:off x="9784549" y="2585247"/>
          <a:ext cx="2378585" cy="2518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545">
                  <a:extLst>
                    <a:ext uri="{9D8B030D-6E8A-4147-A177-3AD203B41FA5}">
                      <a16:colId xmlns:a16="http://schemas.microsoft.com/office/drawing/2014/main" xmlns="" val="3398741918"/>
                    </a:ext>
                  </a:extLst>
                </a:gridCol>
                <a:gridCol w="128124">
                  <a:extLst>
                    <a:ext uri="{9D8B030D-6E8A-4147-A177-3AD203B41FA5}">
                      <a16:colId xmlns:a16="http://schemas.microsoft.com/office/drawing/2014/main" xmlns="" val="4169251395"/>
                    </a:ext>
                  </a:extLst>
                </a:gridCol>
                <a:gridCol w="2032916">
                  <a:extLst>
                    <a:ext uri="{9D8B030D-6E8A-4147-A177-3AD203B41FA5}">
                      <a16:colId xmlns:a16="http://schemas.microsoft.com/office/drawing/2014/main" xmlns="" val="2161842622"/>
                    </a:ext>
                  </a:extLst>
                </a:gridCol>
              </a:tblGrid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VX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Virgin</a:t>
                      </a:r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ES" sz="9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America</a:t>
                      </a:r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(2007 - )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3609103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WN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Southwest</a:t>
                      </a:r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Co. (1979 - )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940660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F9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Frontier</a:t>
                      </a:r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(1994 - )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37355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AS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Alaska Airlines Inc. (1960 - )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1417535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B6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JetBlue Airways (2000 -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717093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US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US Airways Inc. (1997 - 2015)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6867703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MQ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Envoy</a:t>
                      </a:r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 (2014 - )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2339981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OO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SkyWest</a:t>
                      </a:r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(2003 - )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8085824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EV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ExpressJet</a:t>
                      </a:r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(2012 - )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4993384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Hawaiian</a:t>
                      </a:r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(1960 - )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048851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DL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Delta Air Lines Inc. (1960 - )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166068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UA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United Air Lines Inc. (1960 - )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5983536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AA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American Airlines Inc. (1960 -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704568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FL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AirTran Airways Corporation (1994 - 2014)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0097884"/>
                  </a:ext>
                </a:extLst>
              </a:tr>
            </a:tbl>
          </a:graphicData>
        </a:graphic>
      </p:graphicFrame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xmlns="" id="{6737E175-A105-4B64-966C-5A1B6B5B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17</a:t>
            </a:fld>
            <a:endParaRPr lang="es-E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xmlns="" id="{C33E55E2-AE13-44B0-AADA-7B002640B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70807"/>
              </p:ext>
            </p:extLst>
          </p:nvPr>
        </p:nvGraphicFramePr>
        <p:xfrm>
          <a:off x="4521166" y="1772486"/>
          <a:ext cx="5263383" cy="4558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934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034EC5-81D2-451F-B914-001A8FC6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41" y="446923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Carriers (2)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Carrier monthly evolution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443AF80-D0F7-48BA-9725-2E37C18E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55" y="2120106"/>
            <a:ext cx="4302711" cy="2682803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Most carriers show a stable trend, with few a exceptions:</a:t>
            </a:r>
          </a:p>
          <a:p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AirTran Airways drops around 70% during the year. It was acquired by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Southwest Airlines in 2011,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n the end of 2014 it finished the process of integration into it.</a:t>
            </a:r>
          </a:p>
          <a:p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Frontier Airlines grows close to 40%.</a:t>
            </a:r>
          </a:p>
          <a:p>
            <a:pPr marL="0" indent="0">
              <a:buNone/>
            </a:pPr>
            <a:endParaRPr lang="en-US" sz="1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xmlns="" id="{6737E175-A105-4B64-966C-5A1B6B5B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18</a:t>
            </a:fld>
            <a:endParaRPr lang="es-E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xmlns="" id="{CF7FDFDD-8CB5-4941-BA74-DE33F3D78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05057"/>
              </p:ext>
            </p:extLst>
          </p:nvPr>
        </p:nvGraphicFramePr>
        <p:xfrm>
          <a:off x="4521166" y="2117868"/>
          <a:ext cx="5263383" cy="3811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15320AD7-42C1-4C59-9919-F762E7DDE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9917"/>
              </p:ext>
            </p:extLst>
          </p:nvPr>
        </p:nvGraphicFramePr>
        <p:xfrm>
          <a:off x="9664476" y="2660577"/>
          <a:ext cx="2186837" cy="2982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003">
                  <a:extLst>
                    <a:ext uri="{9D8B030D-6E8A-4147-A177-3AD203B41FA5}">
                      <a16:colId xmlns:a16="http://schemas.microsoft.com/office/drawing/2014/main" xmlns="" val="2885782598"/>
                    </a:ext>
                  </a:extLst>
                </a:gridCol>
                <a:gridCol w="2095834">
                  <a:extLst>
                    <a:ext uri="{9D8B030D-6E8A-4147-A177-3AD203B41FA5}">
                      <a16:colId xmlns:a16="http://schemas.microsoft.com/office/drawing/2014/main" xmlns="" val="2020292388"/>
                    </a:ext>
                  </a:extLst>
                </a:gridCol>
              </a:tblGrid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American Airlines Inc. (1960 -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090696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Alaska Airlines Inc. (1960 -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5993073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JetBlue Airways (2000 -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4211358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Delta Air Lines Inc. (1960 - )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0080574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ExpressJet Airlines Inc. (2012 -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4363430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Frontier Airlines Inc. (1994 -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0775667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AirTran Airways Corporation (1994 - 2014)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1967023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Hawaiian Airlines Inc. (1960 -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9710005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Envoy Air (2014 -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2131082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SkyWest Airlines Inc. (2003 -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4020968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United Air Lines Inc. (1960 - )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7437166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US Airways Inc. (1997 - 2015)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4826793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Virgin America (2007 - )</a:t>
                      </a:r>
                      <a:endParaRPr lang="es-E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3740339"/>
                  </a:ext>
                </a:extLst>
              </a:tr>
              <a:tr h="21306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9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Southwest</a:t>
                      </a:r>
                      <a:r>
                        <a:rPr lang="es-E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Co. (1979 - )</a:t>
                      </a:r>
                      <a:endParaRPr lang="es-E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174325"/>
                  </a:ext>
                </a:extLst>
              </a:tr>
            </a:tbl>
          </a:graphicData>
        </a:graphic>
      </p:graphicFrame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8964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256DFE-EF36-469E-9C12-690AFDE4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58762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Carriers (3)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Flight time per plane and company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31797C42-E56E-446D-A17E-C1ACEFC4E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809686"/>
              </p:ext>
            </p:extLst>
          </p:nvPr>
        </p:nvGraphicFramePr>
        <p:xfrm>
          <a:off x="838201" y="1584325"/>
          <a:ext cx="8250382" cy="379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6CB13B13-130D-48F7-8472-AC4A759AF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34679"/>
              </p:ext>
            </p:extLst>
          </p:nvPr>
        </p:nvGraphicFramePr>
        <p:xfrm>
          <a:off x="9370580" y="2343947"/>
          <a:ext cx="2729056" cy="2518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599">
                  <a:extLst>
                    <a:ext uri="{9D8B030D-6E8A-4147-A177-3AD203B41FA5}">
                      <a16:colId xmlns:a16="http://schemas.microsoft.com/office/drawing/2014/main" xmlns="" val="3398741918"/>
                    </a:ext>
                  </a:extLst>
                </a:gridCol>
                <a:gridCol w="147003">
                  <a:extLst>
                    <a:ext uri="{9D8B030D-6E8A-4147-A177-3AD203B41FA5}">
                      <a16:colId xmlns:a16="http://schemas.microsoft.com/office/drawing/2014/main" xmlns="" val="4169251395"/>
                    </a:ext>
                  </a:extLst>
                </a:gridCol>
                <a:gridCol w="2332454">
                  <a:extLst>
                    <a:ext uri="{9D8B030D-6E8A-4147-A177-3AD203B41FA5}">
                      <a16:colId xmlns:a16="http://schemas.microsoft.com/office/drawing/2014/main" xmlns="" val="2161842622"/>
                    </a:ext>
                  </a:extLst>
                </a:gridCol>
              </a:tblGrid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VX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Virgin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America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(2007 -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3609103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WN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Southwest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Co. (1979 -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940660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F9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Frontier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(1994 -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37355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AS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Alaska Airlines Inc. (1960 -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1417535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B6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JetBlue Airways (2000 - )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717093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US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US Airways Inc. (1997 - 2015)</a:t>
                      </a:r>
                      <a:endParaRPr lang="en-U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6867703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MQ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Envoy Air (2014 - )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2339981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OO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SkyWest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(2003 -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8085824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EV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ExpressJet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(2012 -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4993384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Hawaiian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(1960 -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048851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DL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Delta Air Lines Inc. (1960 - )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166068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UA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United Air Lines Inc. (1960 - )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5983536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AA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American Airlines Inc. (1960 - )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704568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FL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AirTran Airways Corporation (1994 - 2014)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009788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6570897-37B0-4262-90D2-AFFCFD7E5FE9}"/>
              </a:ext>
            </a:extLst>
          </p:cNvPr>
          <p:cNvSpPr txBox="1"/>
          <p:nvPr/>
        </p:nvSpPr>
        <p:spPr>
          <a:xfrm>
            <a:off x="838201" y="5461323"/>
            <a:ext cx="104139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Significant</a:t>
            </a:r>
            <a:r>
              <a:rPr lang="es-ES" dirty="0"/>
              <a:t> </a:t>
            </a:r>
            <a:r>
              <a:rPr lang="es-ES" dirty="0" err="1"/>
              <a:t>differences</a:t>
            </a:r>
            <a:r>
              <a:rPr lang="es-ES" dirty="0"/>
              <a:t> in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dirty="0" err="1"/>
              <a:t>yearly</a:t>
            </a:r>
            <a:r>
              <a:rPr lang="es-ES" dirty="0"/>
              <a:t> </a:t>
            </a:r>
            <a:r>
              <a:rPr lang="es-ES" dirty="0" err="1"/>
              <a:t>travel</a:t>
            </a:r>
            <a:r>
              <a:rPr lang="es-ES" dirty="0"/>
              <a:t> time per </a:t>
            </a:r>
            <a:r>
              <a:rPr lang="es-ES" dirty="0" err="1"/>
              <a:t>plane</a:t>
            </a:r>
            <a:r>
              <a:rPr lang="es-ES" dirty="0"/>
              <a:t>: </a:t>
            </a:r>
            <a:r>
              <a:rPr lang="es-ES" b="1" dirty="0" err="1"/>
              <a:t>some</a:t>
            </a:r>
            <a:r>
              <a:rPr lang="es-ES" b="1" dirty="0"/>
              <a:t> </a:t>
            </a:r>
            <a:r>
              <a:rPr lang="es-ES" b="1" dirty="0" err="1"/>
              <a:t>companies</a:t>
            </a:r>
            <a:r>
              <a:rPr lang="es-ES" b="1" dirty="0"/>
              <a:t> </a:t>
            </a:r>
            <a:r>
              <a:rPr lang="es-ES" b="1" dirty="0" err="1"/>
              <a:t>fly</a:t>
            </a:r>
            <a:r>
              <a:rPr lang="es-ES" b="1" dirty="0"/>
              <a:t> more </a:t>
            </a:r>
            <a:r>
              <a:rPr lang="es-ES" b="1" dirty="0" err="1"/>
              <a:t>each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their</a:t>
            </a:r>
            <a:r>
              <a:rPr lang="es-ES" b="1" dirty="0"/>
              <a:t> planes!.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Differences</a:t>
            </a:r>
            <a:r>
              <a:rPr lang="es-ES" dirty="0"/>
              <a:t> in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dirty="0" err="1"/>
              <a:t>travel</a:t>
            </a:r>
            <a:r>
              <a:rPr lang="es-ES" dirty="0"/>
              <a:t> time per </a:t>
            </a:r>
            <a:r>
              <a:rPr lang="es-ES" dirty="0" err="1"/>
              <a:t>flight</a:t>
            </a:r>
            <a:r>
              <a:rPr lang="es-ES" dirty="0"/>
              <a:t> (</a:t>
            </a:r>
            <a:r>
              <a:rPr lang="es-ES" dirty="0" err="1"/>
              <a:t>yellow</a:t>
            </a:r>
            <a:r>
              <a:rPr lang="es-ES" dirty="0"/>
              <a:t> line) </a:t>
            </a:r>
            <a:r>
              <a:rPr lang="es-ES" dirty="0" err="1"/>
              <a:t>reflect</a:t>
            </a:r>
            <a:r>
              <a:rPr lang="es-ES" dirty="0"/>
              <a:t>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short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distance</a:t>
            </a:r>
            <a:r>
              <a:rPr lang="es-ES" dirty="0"/>
              <a:t> </a:t>
            </a:r>
            <a:r>
              <a:rPr lang="es-ES" dirty="0" err="1"/>
              <a:t>flights</a:t>
            </a:r>
            <a:r>
              <a:rPr lang="es-ES" dirty="0"/>
              <a:t>.</a:t>
            </a:r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01128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C556D36-30F0-4C92-BD78-F630E10904A0}"/>
              </a:ext>
            </a:extLst>
          </p:cNvPr>
          <p:cNvSpPr txBox="1"/>
          <p:nvPr/>
        </p:nvSpPr>
        <p:spPr>
          <a:xfrm>
            <a:off x="698500" y="812800"/>
            <a:ext cx="90551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questions</a:t>
            </a: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actionable insights</a:t>
            </a: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364340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85F983-A48F-4E02-8959-9BCF7F9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65124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Carriers (4)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Flight length by carrier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1C026920-23B7-4780-80AF-DCB9217B4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837712"/>
              </p:ext>
            </p:extLst>
          </p:nvPr>
        </p:nvGraphicFramePr>
        <p:xfrm>
          <a:off x="838200" y="1690688"/>
          <a:ext cx="7786544" cy="326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D3D4E4FB-C53B-406C-93FA-F628F5C0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82258"/>
              </p:ext>
            </p:extLst>
          </p:nvPr>
        </p:nvGraphicFramePr>
        <p:xfrm>
          <a:off x="8624744" y="2063464"/>
          <a:ext cx="2729056" cy="2518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599">
                  <a:extLst>
                    <a:ext uri="{9D8B030D-6E8A-4147-A177-3AD203B41FA5}">
                      <a16:colId xmlns:a16="http://schemas.microsoft.com/office/drawing/2014/main" xmlns="" val="3398741918"/>
                    </a:ext>
                  </a:extLst>
                </a:gridCol>
                <a:gridCol w="147003">
                  <a:extLst>
                    <a:ext uri="{9D8B030D-6E8A-4147-A177-3AD203B41FA5}">
                      <a16:colId xmlns:a16="http://schemas.microsoft.com/office/drawing/2014/main" xmlns="" val="4169251395"/>
                    </a:ext>
                  </a:extLst>
                </a:gridCol>
                <a:gridCol w="2332454">
                  <a:extLst>
                    <a:ext uri="{9D8B030D-6E8A-4147-A177-3AD203B41FA5}">
                      <a16:colId xmlns:a16="http://schemas.microsoft.com/office/drawing/2014/main" xmlns="" val="2161842622"/>
                    </a:ext>
                  </a:extLst>
                </a:gridCol>
              </a:tblGrid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VX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Virgin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America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(2007 -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3609103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WN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Southwest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Co. (1979 -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940660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F9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Frontier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(1994 -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37355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AS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Alaska Airlines Inc. (1960 -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1417535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B6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JetBlue Airways (2000 - )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717093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US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US Airways Inc. (1997 - 2015)</a:t>
                      </a:r>
                      <a:endParaRPr lang="en-U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6867703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MQ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Envoy Air (2014 - )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2339981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OO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SkyWest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(2003 -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8085824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EV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ExpressJet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(2012 -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4993384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Hawaiian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(1960 -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048851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DL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Delta Air Lines Inc. (1960 - )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166068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UA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United Air Lines Inc. (1960 - )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5983536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AA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American Airlines Inc. (1960 - )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704568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FL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AirTran Airways Corporation (1994 - 2014)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009788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091DED8-380A-4162-A955-A33302906C83}"/>
              </a:ext>
            </a:extLst>
          </p:cNvPr>
          <p:cNvSpPr txBox="1"/>
          <p:nvPr/>
        </p:nvSpPr>
        <p:spPr>
          <a:xfrm>
            <a:off x="838201" y="5126182"/>
            <a:ext cx="1071906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We can see how some companies like “Hawaiian Airlines”, “Envoy Air”, “SkyWest” or “ExpressJet” specialize in shorter flights, while others like “Virgin” do the opposite.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A9823E0-0994-4AC1-AD72-16932474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20</a:t>
            </a:fld>
            <a:endParaRPr lang="es-ES"/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76342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B5026A-8075-4928-8F54-BCD69353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8157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Carriers (5)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Number of States by carrier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703A8AF3-948E-461C-81C5-01CD1D4FF0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703947"/>
              </p:ext>
            </p:extLst>
          </p:nvPr>
        </p:nvGraphicFramePr>
        <p:xfrm>
          <a:off x="1308100" y="1868488"/>
          <a:ext cx="6915150" cy="3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3C4F043B-BEF3-484E-A607-B17529BD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95574"/>
              </p:ext>
            </p:extLst>
          </p:nvPr>
        </p:nvGraphicFramePr>
        <p:xfrm>
          <a:off x="8223250" y="2430321"/>
          <a:ext cx="2729056" cy="2518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599">
                  <a:extLst>
                    <a:ext uri="{9D8B030D-6E8A-4147-A177-3AD203B41FA5}">
                      <a16:colId xmlns:a16="http://schemas.microsoft.com/office/drawing/2014/main" xmlns="" val="3398741918"/>
                    </a:ext>
                  </a:extLst>
                </a:gridCol>
                <a:gridCol w="147003">
                  <a:extLst>
                    <a:ext uri="{9D8B030D-6E8A-4147-A177-3AD203B41FA5}">
                      <a16:colId xmlns:a16="http://schemas.microsoft.com/office/drawing/2014/main" xmlns="" val="4169251395"/>
                    </a:ext>
                  </a:extLst>
                </a:gridCol>
                <a:gridCol w="2332454">
                  <a:extLst>
                    <a:ext uri="{9D8B030D-6E8A-4147-A177-3AD203B41FA5}">
                      <a16:colId xmlns:a16="http://schemas.microsoft.com/office/drawing/2014/main" xmlns="" val="2161842622"/>
                    </a:ext>
                  </a:extLst>
                </a:gridCol>
              </a:tblGrid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VX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Virgin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America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(2007 -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3609103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WN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Southwest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Co. (1979 -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940660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F9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Frontier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(1994 -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137355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AS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Alaska Airlines Inc. (1960 -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1417535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B6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JetBlue Airways (2000 - )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717093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US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US Airways Inc. (1997 - 2015)</a:t>
                      </a:r>
                      <a:endParaRPr lang="en-U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6867703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MQ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Envoy Air (2014 - )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2339981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OO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SkyWest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(2003 -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8085824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EV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ExpressJet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(2012 -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4993384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Hawaiian</a:t>
                      </a:r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Airlines Inc. (1960 - )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048851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DL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Delta Air Lines Inc. (1960 - )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1660680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UA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United Air Lines Inc. (1960 - )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5983536"/>
                  </a:ext>
                </a:extLst>
              </a:tr>
              <a:tr h="17961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AA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American Airlines Inc. (1960 - )</a:t>
                      </a:r>
                      <a:endParaRPr lang="es-ES" sz="105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704568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FL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</a:t>
                      </a:r>
                      <a:endParaRPr lang="es-E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AirTran Airways Corporation (1994 - 2014)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5" marR="5645" marT="564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009788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1525E3C-2E92-4C07-BDA7-65D0DA8CAF7E}"/>
              </a:ext>
            </a:extLst>
          </p:cNvPr>
          <p:cNvSpPr txBox="1"/>
          <p:nvPr/>
        </p:nvSpPr>
        <p:spPr>
          <a:xfrm>
            <a:off x="838200" y="5684396"/>
            <a:ext cx="105156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see the area covered by each carrier: Some very widespread (Delta is most), some very regional (Virgin, Hawaiian), the rest in between.</a:t>
            </a:r>
          </a:p>
        </p:txBody>
      </p:sp>
      <p:sp>
        <p:nvSpPr>
          <p:cNvPr id="8" name="Marcador de número de diapositiva 6">
            <a:extLst>
              <a:ext uri="{FF2B5EF4-FFF2-40B4-BE49-F238E27FC236}">
                <a16:creationId xmlns:a16="http://schemas.microsoft.com/office/drawing/2014/main" xmlns="" id="{41CE0268-C757-4554-97CF-7C79F584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21</a:t>
            </a:fld>
            <a:endParaRPr lang="es-ES"/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3223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261A7F-F70F-4556-9F65-FFE56AC8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45" y="472877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Carriers (6) (I)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Flight delay &amp; cancellations by carrier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D708FEFE-A7D2-470A-9228-20B6EB02A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30960"/>
              </p:ext>
            </p:extLst>
          </p:nvPr>
        </p:nvGraphicFramePr>
        <p:xfrm>
          <a:off x="1757959" y="2492755"/>
          <a:ext cx="8463094" cy="2857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1313">
                  <a:extLst>
                    <a:ext uri="{9D8B030D-6E8A-4147-A177-3AD203B41FA5}">
                      <a16:colId xmlns:a16="http://schemas.microsoft.com/office/drawing/2014/main" xmlns="" val="2821236095"/>
                    </a:ext>
                  </a:extLst>
                </a:gridCol>
                <a:gridCol w="2527249">
                  <a:extLst>
                    <a:ext uri="{9D8B030D-6E8A-4147-A177-3AD203B41FA5}">
                      <a16:colId xmlns:a16="http://schemas.microsoft.com/office/drawing/2014/main" xmlns="" val="108992995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xmlns="" val="31177675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xmlns="" val="3184239254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xmlns="" val="78335424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353881783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xmlns="" val="2319247229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817666586"/>
                    </a:ext>
                  </a:extLst>
                </a:gridCol>
                <a:gridCol w="626956">
                  <a:extLst>
                    <a:ext uri="{9D8B030D-6E8A-4147-A177-3AD203B41FA5}">
                      <a16:colId xmlns:a16="http://schemas.microsoft.com/office/drawing/2014/main" xmlns="" val="4856978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Code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Carrier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Flights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AVG </a:t>
                      </a:r>
                      <a:r>
                        <a:rPr lang="es-ES" sz="1100" u="none" strike="noStrike" dirty="0" err="1">
                          <a:effectLst/>
                        </a:rPr>
                        <a:t>DelayHappened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AVG_Delay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Num</a:t>
                      </a:r>
                      <a:r>
                        <a:rPr lang="es-ES" sz="1100" u="none" strike="noStrike" dirty="0">
                          <a:effectLst/>
                        </a:rPr>
                        <a:t> Delays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% Delays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Cancels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% </a:t>
                      </a:r>
                      <a:r>
                        <a:rPr lang="es-ES" sz="1100" u="none" strike="noStrike" dirty="0" err="1">
                          <a:effectLst/>
                        </a:rPr>
                        <a:t>Cancels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5939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Frontier Airlines Inc. (1994 -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85.474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34,22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17,09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42.698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49,95%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357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0,42%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4279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ExpressJet Airlines Inc. (2012 -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686.021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41,59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16,84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277.750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40,49%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34.128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6886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Envoy Air (2014 -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392.701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34,35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15,71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179.563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45,73%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21.156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5,39%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003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American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537.697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34,52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14,54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226.439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42,11%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8.457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1,57%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0437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Southwest Airlines Co. (1979 -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1.174.633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30,44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14,53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560.685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47,73%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15.165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1,29%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5360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Air Lines Inc. (1960 -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493.528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35,30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14,30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199.972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40,52%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7.330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1,49%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27948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JetBlue Airways (2000 -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249.693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36,25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14,05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96.776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38,76%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6.076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2,43%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8129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SkyWest Airlines Inc. (2003 -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613.030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31,97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13,08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250.839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40,92%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18.308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8670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Virgin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America</a:t>
                      </a:r>
                      <a:r>
                        <a:rPr lang="es-ES" sz="1100" u="none" strike="noStrike" dirty="0">
                          <a:effectLst/>
                        </a:rPr>
                        <a:t> (2007 - 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57.510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35,29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12,77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20.810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36,19%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335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0,58%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6965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Delta Air Lines Inc. (1960 -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800.375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29,71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9,80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264.090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33,00%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6.502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0,81%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9462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 Airways Inc. (1997 - 2015)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414.665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26,03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9,78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155.738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37,56%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6.737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1,62%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4450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AirTran Airways Corporation (1994 - 2014)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79.495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27,58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9,70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27.955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35,17%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1.516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0333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Alaska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160.257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21,34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7,55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56.668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35,36%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759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8119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Hawaiian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74.732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13,69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4,72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25.748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34,45%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158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0,21%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359727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F8489D3-5334-4EA2-A8E2-AB4727EF7AA4}"/>
              </a:ext>
            </a:extLst>
          </p:cNvPr>
          <p:cNvSpPr txBox="1"/>
          <p:nvPr/>
        </p:nvSpPr>
        <p:spPr>
          <a:xfrm>
            <a:off x="1757959" y="5413322"/>
            <a:ext cx="353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*(Delays </a:t>
            </a:r>
            <a:r>
              <a:rPr lang="es-ES" sz="1400" dirty="0" err="1"/>
              <a:t>accounted</a:t>
            </a:r>
            <a:r>
              <a:rPr lang="es-ES" sz="1400" dirty="0"/>
              <a:t> at </a:t>
            </a:r>
            <a:r>
              <a:rPr lang="es-ES" sz="1400" dirty="0" err="1"/>
              <a:t>airport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destination</a:t>
            </a:r>
            <a:r>
              <a:rPr lang="es-ES" sz="1400" dirty="0"/>
              <a:t>)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xmlns="" id="{F71EB3AE-6964-4A6E-B7CE-A33D45A5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22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70C69D5C-DF3A-4E0B-B0E6-C928D6DA64CD}"/>
              </a:ext>
            </a:extLst>
          </p:cNvPr>
          <p:cNvSpPr txBox="1"/>
          <p:nvPr/>
        </p:nvSpPr>
        <p:spPr>
          <a:xfrm>
            <a:off x="1757959" y="2163462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Flight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cancellations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carrier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6365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261A7F-F70F-4556-9F65-FFE56AC8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5" y="411041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Carriers (6) (II)</a:t>
            </a:r>
            <a:b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Flight delay &amp; cancellations by carrier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EEBC4CC-62C2-4356-B2F8-F4BC9EC4333B}"/>
              </a:ext>
            </a:extLst>
          </p:cNvPr>
          <p:cNvSpPr txBox="1"/>
          <p:nvPr/>
        </p:nvSpPr>
        <p:spPr>
          <a:xfrm>
            <a:off x="125845" y="2222774"/>
            <a:ext cx="516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Cancellations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8513681-910E-41C7-AEA2-9CFF99D55B27}"/>
              </a:ext>
            </a:extLst>
          </p:cNvPr>
          <p:cNvSpPr txBox="1"/>
          <p:nvPr/>
        </p:nvSpPr>
        <p:spPr>
          <a:xfrm>
            <a:off x="5624945" y="2843979"/>
            <a:ext cx="6198755" cy="2616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big differences in delays by company.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companies fare well in delays and cancellations ( Alaska, Hawaiian 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companies fare bad in both ( ExpressJet, Envoy air 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Strange case: Frontier fares well in cancellations, bad in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delays!.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xmlns="" id="{F71EB3AE-6964-4A6E-B7CE-A33D45A5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23</a:t>
            </a:fld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0366D0AB-9451-490B-B5C6-7406B052DFCB}"/>
              </a:ext>
            </a:extLst>
          </p:cNvPr>
          <p:cNvSpPr txBox="1"/>
          <p:nvPr/>
        </p:nvSpPr>
        <p:spPr>
          <a:xfrm>
            <a:off x="274783" y="2843979"/>
            <a:ext cx="5165437" cy="2616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companies suffer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25 times more cancellations than others.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(weather, in this case does not seems to be the main reason, since Alaska Airlines has a very low rate, and operates in extreme weather conditions).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62DAD58B-C698-4989-B52E-1E52992AC04A}"/>
              </a:ext>
            </a:extLst>
          </p:cNvPr>
          <p:cNvSpPr txBox="1"/>
          <p:nvPr/>
        </p:nvSpPr>
        <p:spPr>
          <a:xfrm>
            <a:off x="5748482" y="2209253"/>
            <a:ext cx="516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Delays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1110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C556D36-30F0-4C92-BD78-F630E10904A0}"/>
              </a:ext>
            </a:extLst>
          </p:cNvPr>
          <p:cNvSpPr txBox="1"/>
          <p:nvPr/>
        </p:nvSpPr>
        <p:spPr>
          <a:xfrm>
            <a:off x="3721100" y="2540000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s-E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640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C556D36-30F0-4C92-BD78-F630E10904A0}"/>
              </a:ext>
            </a:extLst>
          </p:cNvPr>
          <p:cNvSpPr txBox="1"/>
          <p:nvPr/>
        </p:nvSpPr>
        <p:spPr>
          <a:xfrm>
            <a:off x="749300" y="4546600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Appendices</a:t>
            </a:r>
            <a:endParaRPr lang="es-E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23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AE9F64-27C0-478F-8EFB-6555D87A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16192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1a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xmlns="" id="{9E66D68D-5C7B-4385-9FC1-10B0684C3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699633"/>
              </p:ext>
            </p:extLst>
          </p:nvPr>
        </p:nvGraphicFramePr>
        <p:xfrm>
          <a:off x="863600" y="1678739"/>
          <a:ext cx="10515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800">
                  <a:extLst>
                    <a:ext uri="{9D8B030D-6E8A-4147-A177-3AD203B41FA5}">
                      <a16:colId xmlns:a16="http://schemas.microsoft.com/office/drawing/2014/main" xmlns="" val="960367317"/>
                    </a:ext>
                  </a:extLst>
                </a:gridCol>
                <a:gridCol w="1244136">
                  <a:extLst>
                    <a:ext uri="{9D8B030D-6E8A-4147-A177-3AD203B41FA5}">
                      <a16:colId xmlns:a16="http://schemas.microsoft.com/office/drawing/2014/main" xmlns="" val="312214080"/>
                    </a:ext>
                  </a:extLst>
                </a:gridCol>
                <a:gridCol w="3603707">
                  <a:extLst>
                    <a:ext uri="{9D8B030D-6E8A-4147-A177-3AD203B41FA5}">
                      <a16:colId xmlns:a16="http://schemas.microsoft.com/office/drawing/2014/main" xmlns="" val="3845265512"/>
                    </a:ext>
                  </a:extLst>
                </a:gridCol>
                <a:gridCol w="1129734">
                  <a:extLst>
                    <a:ext uri="{9D8B030D-6E8A-4147-A177-3AD203B41FA5}">
                      <a16:colId xmlns:a16="http://schemas.microsoft.com/office/drawing/2014/main" xmlns="" val="4003083099"/>
                    </a:ext>
                  </a:extLst>
                </a:gridCol>
                <a:gridCol w="3203296">
                  <a:extLst>
                    <a:ext uri="{9D8B030D-6E8A-4147-A177-3AD203B41FA5}">
                      <a16:colId xmlns:a16="http://schemas.microsoft.com/office/drawing/2014/main" xmlns="" val="435461536"/>
                    </a:ext>
                  </a:extLst>
                </a:gridCol>
                <a:gridCol w="900927">
                  <a:extLst>
                    <a:ext uri="{9D8B030D-6E8A-4147-A177-3AD203B41FA5}">
                      <a16:colId xmlns:a16="http://schemas.microsoft.com/office/drawing/2014/main" xmlns="" val="41608248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Order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Origin_Airport_id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Dest_Airport_id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Description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NumFlights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4801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13.298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6444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13.284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94001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12478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New York, NY: John F. Kennedy International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12.554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11855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12478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York, NY: John F. Kennedy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12.551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61081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NV: McCarran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11.754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782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NV: McCarran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11.445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73834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12173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Honolulu, HI: Honolulu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13830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Kahului</a:t>
                      </a:r>
                      <a:r>
                        <a:rPr lang="es-ES" sz="1100" u="none" strike="noStrike" dirty="0">
                          <a:effectLst/>
                        </a:rPr>
                        <a:t>, HI: </a:t>
                      </a:r>
                      <a:r>
                        <a:rPr lang="es-ES" sz="1100" u="none" strike="noStrike" dirty="0" err="1">
                          <a:effectLst/>
                        </a:rPr>
                        <a:t>Kahului</a:t>
                      </a:r>
                      <a:r>
                        <a:rPr lang="es-ES" sz="1100" u="none" strike="noStrike" dirty="0">
                          <a:effectLst/>
                        </a:rPr>
                        <a:t> Airport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9.739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2858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13830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Kahului</a:t>
                      </a:r>
                      <a:r>
                        <a:rPr lang="es-ES" sz="1100" u="none" strike="noStrike" dirty="0">
                          <a:effectLst/>
                        </a:rPr>
                        <a:t>, HI: </a:t>
                      </a:r>
                      <a:r>
                        <a:rPr lang="es-ES" sz="1100" u="none" strike="noStrike" dirty="0" err="1">
                          <a:effectLst/>
                        </a:rPr>
                        <a:t>Kahului</a:t>
                      </a:r>
                      <a:r>
                        <a:rPr lang="es-ES" sz="1100" u="none" strike="noStrike" dirty="0">
                          <a:effectLst/>
                        </a:rPr>
                        <a:t> Airport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12173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Honolulu, HI: Honolulu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9.680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464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12953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NY: LaGuardia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IL: Chicago O'Hare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9.035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14903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IL: Chicago O'Hare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12953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NY: LaGuardia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9.026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09304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12478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York, NY: John F. Kennedy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8.944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68448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12478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York, NY: John F. Kennedy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8.943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5090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14107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Phoenix, AZ: Phoenix Sky Harbor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8.820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93402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14107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Phoenix, AZ: Phoenix Sky Harbor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8.813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454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Atlanta, GA: Hartsfield-Jackson Atlanta International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12953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NY: LaGuardia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8.503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727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12953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NY: LaGuardia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Atlanta, GA: Hartsfield-Jackson Atlanta International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8.502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44783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Atlanta, GA: Hartsfield-Jackson Atlanta International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Orlando, FL: Orlando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8.468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9903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14679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San Diego, CA: San Diego International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8.423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75951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14679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San Diego, CA: San Diego International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8.421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529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Orlando, FL: Orlando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Atlanta, GA: Hartsfield-Jackson Atlanta International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8.407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63271297"/>
                  </a:ext>
                </a:extLst>
              </a:tr>
            </a:tbl>
          </a:graphicData>
        </a:graphic>
      </p:graphicFrame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xmlns="" id="{9384CB01-C63C-4A13-8AA0-0AFB1D95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26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F01CEC9E-BE98-483A-A565-1937414E3E47}"/>
              </a:ext>
            </a:extLst>
          </p:cNvPr>
          <p:cNvSpPr txBox="1"/>
          <p:nvPr/>
        </p:nvSpPr>
        <p:spPr>
          <a:xfrm>
            <a:off x="863600" y="1318686"/>
            <a:ext cx="573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flown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A-&gt;B &lt;&gt; B-&gt;A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095319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A6D9B6B0-4828-4BDD-90DD-789F34162D1E}"/>
              </a:ext>
            </a:extLst>
          </p:cNvPr>
          <p:cNvSpPr txBox="1"/>
          <p:nvPr/>
        </p:nvSpPr>
        <p:spPr>
          <a:xfrm>
            <a:off x="850900" y="1698625"/>
            <a:ext cx="672440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r>
              <a:rPr lang="en-US" sz="1200" dirty="0"/>
              <a:t>SELECT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b.[Description], [</a:t>
            </a:r>
            <a:r>
              <a:rPr lang="en-US" sz="1200" dirty="0" err="1"/>
              <a:t>Dest_Airport_id</a:t>
            </a:r>
            <a:r>
              <a:rPr lang="en-US" sz="1200" dirty="0"/>
              <a:t>], c.[Description], 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	LEFT JOIN [</a:t>
            </a:r>
            <a:r>
              <a:rPr lang="en-US" sz="1200" dirty="0" err="1"/>
              <a:t>Lookup_Airport</a:t>
            </a:r>
            <a:r>
              <a:rPr lang="en-US" sz="1200" dirty="0"/>
              <a:t>] b</a:t>
            </a:r>
          </a:p>
          <a:p>
            <a:r>
              <a:rPr lang="en-US" sz="1200" dirty="0"/>
              <a:t>		ON a.[</a:t>
            </a:r>
            <a:r>
              <a:rPr lang="en-US" sz="1200" dirty="0" err="1"/>
              <a:t>Origin_Airport_id</a:t>
            </a:r>
            <a:r>
              <a:rPr lang="en-US" sz="1200" dirty="0"/>
              <a:t>] = b.[Code]</a:t>
            </a:r>
          </a:p>
          <a:p>
            <a:r>
              <a:rPr lang="en-US" sz="1200" dirty="0"/>
              <a:t>	LEFT JOIN [</a:t>
            </a:r>
            <a:r>
              <a:rPr lang="en-US" sz="1200" dirty="0" err="1"/>
              <a:t>Lookup_Airport</a:t>
            </a:r>
            <a:r>
              <a:rPr lang="en-US" sz="1200" dirty="0"/>
              <a:t>] c</a:t>
            </a:r>
          </a:p>
          <a:p>
            <a:r>
              <a:rPr lang="en-US" sz="1200" dirty="0"/>
              <a:t>		ON a.[</a:t>
            </a:r>
            <a:r>
              <a:rPr lang="en-US" sz="1200" dirty="0" err="1"/>
              <a:t>Dest_Airport_id</a:t>
            </a:r>
            <a:r>
              <a:rPr lang="en-US" sz="1200" dirty="0"/>
              <a:t>] = c.[Code]</a:t>
            </a:r>
          </a:p>
          <a:p>
            <a:r>
              <a:rPr lang="en-US" sz="1200" dirty="0"/>
              <a:t>GROUP BY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b.[Description], [</a:t>
            </a:r>
            <a:r>
              <a:rPr lang="en-US" sz="1200" dirty="0" err="1"/>
              <a:t>Dest_Airport_id</a:t>
            </a:r>
            <a:r>
              <a:rPr lang="en-US" sz="1200" dirty="0"/>
              <a:t>], c.[Description]</a:t>
            </a:r>
          </a:p>
          <a:p>
            <a:r>
              <a:rPr lang="en-US" sz="1200" dirty="0"/>
              <a:t>ORDER BY COUNT(*) DESC</a:t>
            </a:r>
          </a:p>
          <a:p>
            <a:r>
              <a:rPr lang="en-US" sz="1200" dirty="0"/>
              <a:t>GO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9820B45-36B6-4975-BDA2-0E9478DE0693}"/>
              </a:ext>
            </a:extLst>
          </p:cNvPr>
          <p:cNvSpPr txBox="1">
            <a:spLocks/>
          </p:cNvSpPr>
          <p:nvPr/>
        </p:nvSpPr>
        <p:spPr>
          <a:xfrm>
            <a:off x="2921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s-ES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1a</a:t>
            </a:r>
            <a:r>
              <a:rPr lang="es-ES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0475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1CD11-DB29-4F8A-90D3-6AF1D39A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7462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1b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01760D2A-5476-4AC9-A9A2-B644D06F2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33589"/>
              </p:ext>
            </p:extLst>
          </p:nvPr>
        </p:nvGraphicFramePr>
        <p:xfrm>
          <a:off x="850900" y="1677988"/>
          <a:ext cx="10515599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806">
                  <a:extLst>
                    <a:ext uri="{9D8B030D-6E8A-4147-A177-3AD203B41FA5}">
                      <a16:colId xmlns:a16="http://schemas.microsoft.com/office/drawing/2014/main" xmlns="" val="3467785211"/>
                    </a:ext>
                  </a:extLst>
                </a:gridCol>
                <a:gridCol w="1170268">
                  <a:extLst>
                    <a:ext uri="{9D8B030D-6E8A-4147-A177-3AD203B41FA5}">
                      <a16:colId xmlns:a16="http://schemas.microsoft.com/office/drawing/2014/main" xmlns="" val="2662070887"/>
                    </a:ext>
                  </a:extLst>
                </a:gridCol>
                <a:gridCol w="3500716">
                  <a:extLst>
                    <a:ext uri="{9D8B030D-6E8A-4147-A177-3AD203B41FA5}">
                      <a16:colId xmlns:a16="http://schemas.microsoft.com/office/drawing/2014/main" xmlns="" val="671287395"/>
                    </a:ext>
                  </a:extLst>
                </a:gridCol>
                <a:gridCol w="1062657">
                  <a:extLst>
                    <a:ext uri="{9D8B030D-6E8A-4147-A177-3AD203B41FA5}">
                      <a16:colId xmlns:a16="http://schemas.microsoft.com/office/drawing/2014/main" xmlns="" val="1765633091"/>
                    </a:ext>
                  </a:extLst>
                </a:gridCol>
                <a:gridCol w="3500716">
                  <a:extLst>
                    <a:ext uri="{9D8B030D-6E8A-4147-A177-3AD203B41FA5}">
                      <a16:colId xmlns:a16="http://schemas.microsoft.com/office/drawing/2014/main" xmlns="" val="2905756646"/>
                    </a:ext>
                  </a:extLst>
                </a:gridCol>
                <a:gridCol w="847436">
                  <a:extLst>
                    <a:ext uri="{9D8B030D-6E8A-4147-A177-3AD203B41FA5}">
                      <a16:colId xmlns:a16="http://schemas.microsoft.com/office/drawing/2014/main" xmlns="" val="14067662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Order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Origin_Airport_id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Description_Origin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Dest_Airport_id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Description_Dest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NumFlights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9725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26.582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48467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12478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York, NY: John F. Kennedy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25.105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67459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NV: McCarran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23.199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39881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13830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Kahului</a:t>
                      </a:r>
                      <a:r>
                        <a:rPr lang="es-ES" sz="1100" u="none" strike="noStrike" dirty="0">
                          <a:effectLst/>
                        </a:rPr>
                        <a:t>, HI: </a:t>
                      </a:r>
                      <a:r>
                        <a:rPr lang="es-ES" sz="1100" u="none" strike="noStrike" dirty="0" err="1">
                          <a:effectLst/>
                        </a:rPr>
                        <a:t>Kahului</a:t>
                      </a:r>
                      <a:r>
                        <a:rPr lang="es-ES" sz="1100" u="none" strike="noStrike" dirty="0">
                          <a:effectLst/>
                        </a:rPr>
                        <a:t> Airport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12173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Honolulu, HI: Honolulu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19.419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90693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IL: Chicago O'Hare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12953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NY: LaGuardia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18.061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20023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12478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York, NY: John F. Kennedy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17.887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238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14107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Phoenix, AZ: Phoenix Sky Harbor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17.633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4685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12953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NY: LaGuardia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Atlanta, GA: Hartsfield-Jackson Atlanta International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17.005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1850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Orlando, FL: Orlando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Atlanta, GA: Hartsfield-Jackson Atlanta International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16.875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29970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14679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San Diego, CA: San Diego International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16.844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6421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Washington, DC: Ronald Reagan Washington 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10721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Boston, MA: Logan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16.784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57793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14831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San Jose, CA: Norman Y. Mineta San Jose International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16.348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68048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NV: McCarran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16.068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65017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IL: Chicago O'Hare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16.058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99946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IL: Chicago O'Hare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15.992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458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14107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Phoenix, AZ: Phoenix Sky Harbor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Denver, CO: Denver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15.912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64591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12191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Houston, TX: William P Hobby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Dallas, TX: Dallas Love 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15.859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9135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Dallas/Fort Worth, TX: Dallas/Fort Worth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15.642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26333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14869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Salt Lake City, UT: Salt Lake City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Denver, CO: Denver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15.392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47477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Seattle, WA: Seattle/Tacoma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15.358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13370611"/>
                  </a:ext>
                </a:extLst>
              </a:tr>
            </a:tbl>
          </a:graphicData>
        </a:graphic>
      </p:graphicFrame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xmlns="" id="{4EA1ECC6-93D7-4AF8-A641-5B94C1DB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28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AB5730E-C551-4A24-8EB4-D35E238A0166}"/>
              </a:ext>
            </a:extLst>
          </p:cNvPr>
          <p:cNvSpPr txBox="1"/>
          <p:nvPr/>
        </p:nvSpPr>
        <p:spPr>
          <a:xfrm>
            <a:off x="863600" y="1318686"/>
            <a:ext cx="573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flown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A-&gt;B = B-&gt;A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519555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256AC99-B4DC-46C5-9BF3-F2065B385F75}"/>
              </a:ext>
            </a:extLst>
          </p:cNvPr>
          <p:cNvSpPr txBox="1">
            <a:spLocks/>
          </p:cNvSpPr>
          <p:nvPr/>
        </p:nvSpPr>
        <p:spPr>
          <a:xfrm>
            <a:off x="279400" y="174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s-ES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1b</a:t>
            </a:r>
            <a:r>
              <a:rPr lang="es-ES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84E73C6-EB4D-43D0-B647-BADDED01CF20}"/>
              </a:ext>
            </a:extLst>
          </p:cNvPr>
          <p:cNvSpPr txBox="1"/>
          <p:nvPr/>
        </p:nvSpPr>
        <p:spPr>
          <a:xfrm>
            <a:off x="850900" y="1698625"/>
            <a:ext cx="961468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r>
              <a:rPr lang="en-US" sz="1200" dirty="0"/>
              <a:t>SELECT [</a:t>
            </a:r>
            <a:r>
              <a:rPr lang="en-US" sz="1200" dirty="0" err="1"/>
              <a:t>Origin_Airport_id</a:t>
            </a:r>
            <a:r>
              <a:rPr lang="en-US" sz="1200" dirty="0"/>
              <a:t>], [</a:t>
            </a:r>
            <a:r>
              <a:rPr lang="en-US" sz="1200" dirty="0" err="1"/>
              <a:t>Description_Origin</a:t>
            </a:r>
            <a:r>
              <a:rPr lang="en-US" sz="1200" dirty="0"/>
              <a:t>], [</a:t>
            </a:r>
            <a:r>
              <a:rPr lang="en-US" sz="1200" dirty="0" err="1"/>
              <a:t>Dest_Airport_id</a:t>
            </a:r>
            <a:r>
              <a:rPr lang="en-US" sz="1200" dirty="0"/>
              <a:t>], [</a:t>
            </a:r>
            <a:r>
              <a:rPr lang="en-US" sz="1200" dirty="0" err="1"/>
              <a:t>Description_Dest</a:t>
            </a:r>
            <a:r>
              <a:rPr lang="en-US" sz="1200" dirty="0"/>
              <a:t>], SUM([</a:t>
            </a:r>
            <a:r>
              <a:rPr lang="en-US" sz="1200" dirty="0" err="1"/>
              <a:t>NumFlights</a:t>
            </a:r>
            <a:r>
              <a:rPr lang="en-US" sz="1200" dirty="0"/>
              <a:t>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(</a:t>
            </a:r>
          </a:p>
          <a:p>
            <a:r>
              <a:rPr lang="en-US" sz="1200" dirty="0"/>
              <a:t>SELECT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 AS [</a:t>
            </a:r>
            <a:r>
              <a:rPr lang="en-US" sz="1200" dirty="0" err="1"/>
              <a:t>Description_Origin</a:t>
            </a:r>
            <a:r>
              <a:rPr lang="en-US" sz="1200" dirty="0"/>
              <a:t>], [</a:t>
            </a:r>
            <a:r>
              <a:rPr lang="en-US" sz="1200" dirty="0" err="1"/>
              <a:t>Dest_Airport_id</a:t>
            </a:r>
            <a:r>
              <a:rPr lang="en-US" sz="1200" dirty="0"/>
              <a:t>], c.[Description] AS [</a:t>
            </a:r>
            <a:r>
              <a:rPr lang="en-US" sz="1200" dirty="0" err="1"/>
              <a:t>Description_Dest</a:t>
            </a:r>
            <a:r>
              <a:rPr lang="en-US" sz="1200" dirty="0"/>
              <a:t>], 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	LEFT JOIN [</a:t>
            </a:r>
            <a:r>
              <a:rPr lang="en-US" sz="1200" dirty="0" err="1"/>
              <a:t>Lookup_Airport</a:t>
            </a:r>
            <a:r>
              <a:rPr lang="en-US" sz="1200" dirty="0"/>
              <a:t>] b</a:t>
            </a:r>
          </a:p>
          <a:p>
            <a:r>
              <a:rPr lang="en-US" sz="1200" dirty="0"/>
              <a:t>		ON a.[</a:t>
            </a:r>
            <a:r>
              <a:rPr lang="en-US" sz="1200" dirty="0" err="1"/>
              <a:t>Origin_Airport_id</a:t>
            </a:r>
            <a:r>
              <a:rPr lang="en-US" sz="1200" dirty="0"/>
              <a:t>] = b.[Code]</a:t>
            </a:r>
          </a:p>
          <a:p>
            <a:r>
              <a:rPr lang="en-US" sz="1200" dirty="0"/>
              <a:t>	LEFT JOIN [</a:t>
            </a:r>
            <a:r>
              <a:rPr lang="en-US" sz="1200" dirty="0" err="1"/>
              <a:t>Lookup_Airport</a:t>
            </a:r>
            <a:r>
              <a:rPr lang="en-US" sz="1200" dirty="0"/>
              <a:t>] c</a:t>
            </a:r>
          </a:p>
          <a:p>
            <a:r>
              <a:rPr lang="en-US" sz="1200" dirty="0"/>
              <a:t>		ON a.[</a:t>
            </a:r>
            <a:r>
              <a:rPr lang="en-US" sz="1200" dirty="0" err="1"/>
              <a:t>Dest_Airport_id</a:t>
            </a:r>
            <a:r>
              <a:rPr lang="en-US" sz="1200" dirty="0"/>
              <a:t>] = c.[Code]</a:t>
            </a:r>
          </a:p>
          <a:p>
            <a:r>
              <a:rPr lang="en-US" sz="1200" dirty="0"/>
              <a:t>GROUP BY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b.[Description], [</a:t>
            </a:r>
            <a:r>
              <a:rPr lang="en-US" sz="1200" dirty="0" err="1"/>
              <a:t>Dest_Airport_id</a:t>
            </a:r>
            <a:r>
              <a:rPr lang="en-US" sz="1200" dirty="0"/>
              <a:t>], c.[Description]</a:t>
            </a:r>
          </a:p>
          <a:p>
            <a:r>
              <a:rPr lang="en-US" sz="1200" dirty="0"/>
              <a:t>UNION</a:t>
            </a:r>
          </a:p>
          <a:p>
            <a:r>
              <a:rPr lang="en-US" sz="1200" dirty="0"/>
              <a:t>SELECT [</a:t>
            </a:r>
            <a:r>
              <a:rPr lang="en-US" sz="1200" dirty="0" err="1"/>
              <a:t>Dest_Airport_id</a:t>
            </a:r>
            <a:r>
              <a:rPr lang="en-US" sz="1200" dirty="0"/>
              <a:t>], c.[Description],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b.[Description], 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	LEFT JOIN [</a:t>
            </a:r>
            <a:r>
              <a:rPr lang="en-US" sz="1200" dirty="0" err="1"/>
              <a:t>Lookup_Airport</a:t>
            </a:r>
            <a:r>
              <a:rPr lang="en-US" sz="1200" dirty="0"/>
              <a:t>] b</a:t>
            </a:r>
          </a:p>
          <a:p>
            <a:r>
              <a:rPr lang="en-US" sz="1200" dirty="0"/>
              <a:t>		ON a.[</a:t>
            </a:r>
            <a:r>
              <a:rPr lang="en-US" sz="1200" dirty="0" err="1"/>
              <a:t>Origin_Airport_id</a:t>
            </a:r>
            <a:r>
              <a:rPr lang="en-US" sz="1200" dirty="0"/>
              <a:t>] = b.[Code]</a:t>
            </a:r>
          </a:p>
          <a:p>
            <a:r>
              <a:rPr lang="en-US" sz="1200" dirty="0"/>
              <a:t>	LEFT JOIN [</a:t>
            </a:r>
            <a:r>
              <a:rPr lang="en-US" sz="1200" dirty="0" err="1"/>
              <a:t>Lookup_Airport</a:t>
            </a:r>
            <a:r>
              <a:rPr lang="en-US" sz="1200" dirty="0"/>
              <a:t>] c</a:t>
            </a:r>
          </a:p>
          <a:p>
            <a:r>
              <a:rPr lang="en-US" sz="1200" dirty="0"/>
              <a:t>		ON a.[</a:t>
            </a:r>
            <a:r>
              <a:rPr lang="en-US" sz="1200" dirty="0" err="1"/>
              <a:t>Dest_Airport_id</a:t>
            </a:r>
            <a:r>
              <a:rPr lang="en-US" sz="1200" dirty="0"/>
              <a:t>] = c.[Code]</a:t>
            </a:r>
          </a:p>
          <a:p>
            <a:r>
              <a:rPr lang="en-US" sz="1200" dirty="0"/>
              <a:t>GROUP BY [</a:t>
            </a:r>
            <a:r>
              <a:rPr lang="en-US" sz="1200" dirty="0" err="1"/>
              <a:t>Dest_Airport_id</a:t>
            </a:r>
            <a:r>
              <a:rPr lang="en-US" sz="1200" dirty="0"/>
              <a:t>], c.[Description],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</a:t>
            </a:r>
          </a:p>
          <a:p>
            <a:r>
              <a:rPr lang="en-US" sz="1200" dirty="0"/>
              <a:t>) a</a:t>
            </a:r>
          </a:p>
          <a:p>
            <a:r>
              <a:rPr lang="en-US" sz="1200" dirty="0"/>
              <a:t>WHERE [</a:t>
            </a:r>
            <a:r>
              <a:rPr lang="en-US" sz="1200" dirty="0" err="1"/>
              <a:t>Dest_Airport_id</a:t>
            </a:r>
            <a:r>
              <a:rPr lang="en-US" sz="1200" dirty="0"/>
              <a:t>] &lt; [</a:t>
            </a:r>
            <a:r>
              <a:rPr lang="en-US" sz="1200" dirty="0" err="1"/>
              <a:t>Origin_Airport_id</a:t>
            </a:r>
            <a:r>
              <a:rPr lang="en-US" sz="1200" dirty="0"/>
              <a:t>]</a:t>
            </a:r>
          </a:p>
          <a:p>
            <a:r>
              <a:rPr lang="en-US" sz="1200" dirty="0"/>
              <a:t>GROUP BY [</a:t>
            </a:r>
            <a:r>
              <a:rPr lang="en-US" sz="1200" dirty="0" err="1"/>
              <a:t>Origin_Airport_id</a:t>
            </a:r>
            <a:r>
              <a:rPr lang="en-US" sz="1200" dirty="0"/>
              <a:t>], [</a:t>
            </a:r>
            <a:r>
              <a:rPr lang="en-US" sz="1200" dirty="0" err="1"/>
              <a:t>Description_Origin</a:t>
            </a:r>
            <a:r>
              <a:rPr lang="en-US" sz="1200" dirty="0"/>
              <a:t>], [</a:t>
            </a:r>
            <a:r>
              <a:rPr lang="en-US" sz="1200" dirty="0" err="1"/>
              <a:t>Dest_Airport_id</a:t>
            </a:r>
            <a:r>
              <a:rPr lang="en-US" sz="1200" dirty="0"/>
              <a:t>], [</a:t>
            </a:r>
            <a:r>
              <a:rPr lang="en-US" sz="1200" dirty="0" err="1"/>
              <a:t>Description_Dest</a:t>
            </a:r>
            <a:r>
              <a:rPr lang="en-US" sz="1200" dirty="0"/>
              <a:t>]</a:t>
            </a:r>
          </a:p>
          <a:p>
            <a:r>
              <a:rPr lang="en-US" sz="1200" dirty="0"/>
              <a:t>ORDER BY SUM([</a:t>
            </a:r>
            <a:r>
              <a:rPr lang="en-US" sz="1200" dirty="0" err="1"/>
              <a:t>NumFlights</a:t>
            </a:r>
            <a:r>
              <a:rPr lang="en-US" sz="1200" dirty="0"/>
              <a:t>]) DESC</a:t>
            </a:r>
          </a:p>
          <a:p>
            <a:r>
              <a:rPr lang="en-US" sz="1200" dirty="0"/>
              <a:t>GO</a:t>
            </a:r>
            <a:endParaRPr lang="es-ES" dirty="0"/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7586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EB08B75-4294-403B-95FA-DCD04F68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18" y="1329606"/>
            <a:ext cx="11145982" cy="5001121"/>
          </a:xfrm>
        </p:spPr>
        <p:txBody>
          <a:bodyPr wrap="none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Text data files were uploaded to SQL Server.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Monthly data (tables “1” to “12”) were joined into a single “Flights” table.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Cleaned “</a:t>
            </a:r>
            <a:r>
              <a:rPr lang="en-US" sz="1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Lookup_Carrier</a:t>
            </a: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” table to leave only a single registry per code 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	(the one corresponding to the name of the company in 2014).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 startAt="2"/>
            </a:pPr>
            <a:r>
              <a:rPr lang="en-US" sz="18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All data has been queried in SQL Server.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Data for graphs was exported from SQL Server to Excel, and graphs were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	created in Excel.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 startAt="3"/>
            </a:pP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Data for maps was exported from SQL Server to csv, and maps were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	created with Python.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For each slide in the presentation, there is a corresponding slide in the annex with its source data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	and the query used to obtain the data.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A link will usually take you there and back.</a:t>
            </a:r>
            <a:endParaRPr lang="en-US" sz="1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US" sz="1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C48F4A-1D19-4868-80D9-5655FB10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18" y="424732"/>
            <a:ext cx="10515600" cy="900257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</a:t>
            </a:r>
            <a:r>
              <a:rPr lang="en-US" sz="1000" dirty="0" smtClean="0"/>
              <a:t>Analysis</a:t>
            </a:r>
            <a:r>
              <a:rPr lang="en-US" sz="1000" dirty="0"/>
              <a:t> </a:t>
            </a:r>
            <a:r>
              <a:rPr lang="es-ES" sz="1000" dirty="0" smtClean="0"/>
              <a:t>– </a:t>
            </a:r>
            <a:r>
              <a:rPr lang="es-ES" sz="1000" dirty="0"/>
              <a:t>Javier Resano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FB51719-2DB1-4841-8974-CC8F0939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068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747C90-E536-498C-B786-2C821E8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6192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1c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xmlns="" id="{D234B329-E0E3-4383-97B2-9C481EE79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748528"/>
              </p:ext>
            </p:extLst>
          </p:nvPr>
        </p:nvGraphicFramePr>
        <p:xfrm>
          <a:off x="838200" y="1690688"/>
          <a:ext cx="5541818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654">
                  <a:extLst>
                    <a:ext uri="{9D8B030D-6E8A-4147-A177-3AD203B41FA5}">
                      <a16:colId xmlns:a16="http://schemas.microsoft.com/office/drawing/2014/main" xmlns="" val="1133143770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xmlns="" val="300124316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xmlns="" val="2264096577"/>
                    </a:ext>
                  </a:extLst>
                </a:gridCol>
                <a:gridCol w="1283855">
                  <a:extLst>
                    <a:ext uri="{9D8B030D-6E8A-4147-A177-3AD203B41FA5}">
                      <a16:colId xmlns:a16="http://schemas.microsoft.com/office/drawing/2014/main" xmlns="" val="849083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Order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Origin_City_Name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Dest_City_Name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NumFlights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75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13.298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5948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13.284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5216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13.038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60377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13.011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00415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12.554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6369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12.551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18555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11.754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15472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11.445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68457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Boston, MA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10.836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49576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10.748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44513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10.668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49977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10.584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48928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10.576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04143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Boston, MA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10.535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46012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10.445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7509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10.326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00823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10.241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39364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10.149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3025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10.127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85635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10.113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91246410"/>
                  </a:ext>
                </a:extLst>
              </a:tr>
            </a:tbl>
          </a:graphicData>
        </a:graphic>
      </p:graphicFrame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xmlns="" id="{6BC67193-DD0E-401C-9AB9-00036FAD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30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74B5A27-9C25-4509-97B6-EFDD23F3B8DF}"/>
              </a:ext>
            </a:extLst>
          </p:cNvPr>
          <p:cNvSpPr txBox="1"/>
          <p:nvPr/>
        </p:nvSpPr>
        <p:spPr>
          <a:xfrm>
            <a:off x="6838950" y="1690688"/>
            <a:ext cx="5124450" cy="1369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</a:t>
            </a:r>
            <a:r>
              <a:rPr lang="en-US" sz="1200" dirty="0" err="1"/>
              <a:t>Origin_City_Name</a:t>
            </a:r>
            <a:r>
              <a:rPr lang="en-US" sz="1200" dirty="0"/>
              <a:t>], [</a:t>
            </a:r>
            <a:r>
              <a:rPr lang="en-US" sz="1200" dirty="0" err="1"/>
              <a:t>Dest_City_Name</a:t>
            </a:r>
            <a:r>
              <a:rPr lang="en-US" sz="1200" dirty="0"/>
              <a:t>], 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GROUP BY [</a:t>
            </a:r>
            <a:r>
              <a:rPr lang="en-US" sz="1200" dirty="0" err="1"/>
              <a:t>Origin_City_Name</a:t>
            </a:r>
            <a:r>
              <a:rPr lang="en-US" sz="1200" dirty="0"/>
              <a:t>], [</a:t>
            </a:r>
            <a:r>
              <a:rPr lang="en-US" sz="1200" dirty="0" err="1"/>
              <a:t>Dest_City_Name</a:t>
            </a:r>
            <a:r>
              <a:rPr lang="en-US" sz="1200" dirty="0"/>
              <a:t>]</a:t>
            </a:r>
          </a:p>
          <a:p>
            <a:r>
              <a:rPr lang="en-US" sz="1200" dirty="0"/>
              <a:t>ORDER BY COUNT(*) DESC</a:t>
            </a:r>
          </a:p>
          <a:p>
            <a:r>
              <a:rPr lang="en-US" sz="1200" dirty="0"/>
              <a:t>GO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2CECF46-0335-44C5-99C1-A7DEF3285B51}"/>
              </a:ext>
            </a:extLst>
          </p:cNvPr>
          <p:cNvSpPr txBox="1"/>
          <p:nvPr/>
        </p:nvSpPr>
        <p:spPr>
          <a:xfrm>
            <a:off x="863600" y="1318686"/>
            <a:ext cx="546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flown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A-&gt;B &lt;&gt; B-&gt;A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8468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30F93C-CBDC-439A-A03E-7FEBF1DD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4922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1d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xmlns="" id="{B0ED2937-B8C6-49B4-B1A8-6283DF74D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005809"/>
              </p:ext>
            </p:extLst>
          </p:nvPr>
        </p:nvGraphicFramePr>
        <p:xfrm>
          <a:off x="838200" y="1690688"/>
          <a:ext cx="5091546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129">
                  <a:extLst>
                    <a:ext uri="{9D8B030D-6E8A-4147-A177-3AD203B41FA5}">
                      <a16:colId xmlns:a16="http://schemas.microsoft.com/office/drawing/2014/main" xmlns="" val="915124608"/>
                    </a:ext>
                  </a:extLst>
                </a:gridCol>
                <a:gridCol w="1648471">
                  <a:extLst>
                    <a:ext uri="{9D8B030D-6E8A-4147-A177-3AD203B41FA5}">
                      <a16:colId xmlns:a16="http://schemas.microsoft.com/office/drawing/2014/main" xmlns="" val="806511346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xmlns="" val="3547767051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xmlns="" val="7685510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Order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Origin_City_Name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Dest_City_Name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NumFlights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99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26.582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38963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New York, NY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26.049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42834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25.105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20313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23.199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18968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21.416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19240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Boston, MA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21.371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69354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21.160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80956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20.771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44174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Washington, DC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20.276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86291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20.215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63121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20.196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97882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Dallas, TX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Houston, TX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20.081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80547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Boston, MA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19.700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30860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Miami, 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19.427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51471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Honolulu, HI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Kahului, HI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19.419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101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Atlanta, 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Houston, TX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19.321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71003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Orlando, 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18.813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54100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17.887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09327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17.695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0267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Phoenix, AZ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17.633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57861244"/>
                  </a:ext>
                </a:extLst>
              </a:tr>
            </a:tbl>
          </a:graphicData>
        </a:graphic>
      </p:graphicFrame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xmlns="" id="{EEC97FC1-89A2-41D4-971E-F718F084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31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5A62A098-CB6F-4BDF-B3B5-B6B6941A9B8F}"/>
              </a:ext>
            </a:extLst>
          </p:cNvPr>
          <p:cNvSpPr txBox="1"/>
          <p:nvPr/>
        </p:nvSpPr>
        <p:spPr>
          <a:xfrm>
            <a:off x="6292850" y="1690688"/>
            <a:ext cx="5670550" cy="3031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</a:t>
            </a:r>
            <a:r>
              <a:rPr lang="en-US" sz="1200" dirty="0" err="1"/>
              <a:t>Origin_City_Name</a:t>
            </a:r>
            <a:r>
              <a:rPr lang="en-US" sz="1200" dirty="0"/>
              <a:t>], [</a:t>
            </a:r>
            <a:r>
              <a:rPr lang="en-US" sz="1200" dirty="0" err="1"/>
              <a:t>Dest_City_Name</a:t>
            </a:r>
            <a:r>
              <a:rPr lang="en-US" sz="1200" dirty="0"/>
              <a:t>], SUM([</a:t>
            </a:r>
            <a:r>
              <a:rPr lang="en-US" sz="1200" dirty="0" err="1"/>
              <a:t>NumFlights</a:t>
            </a:r>
            <a:r>
              <a:rPr lang="en-US" sz="1200" dirty="0"/>
              <a:t>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(</a:t>
            </a:r>
          </a:p>
          <a:p>
            <a:pPr lvl="1"/>
            <a:r>
              <a:rPr lang="en-US" sz="1200" dirty="0"/>
              <a:t>SELECT [</a:t>
            </a:r>
            <a:r>
              <a:rPr lang="en-US" sz="1200" dirty="0" err="1"/>
              <a:t>Origin_City_Name</a:t>
            </a:r>
            <a:r>
              <a:rPr lang="en-US" sz="1200" dirty="0"/>
              <a:t>], [</a:t>
            </a:r>
            <a:r>
              <a:rPr lang="en-US" sz="1200" dirty="0" err="1"/>
              <a:t>Dest_City_Name</a:t>
            </a:r>
            <a:r>
              <a:rPr lang="en-US" sz="1200" dirty="0"/>
              <a:t>], 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pPr lvl="1"/>
            <a:r>
              <a:rPr lang="en-US" sz="1200" dirty="0"/>
              <a:t>FROM [Flights] a</a:t>
            </a:r>
          </a:p>
          <a:p>
            <a:pPr lvl="1"/>
            <a:r>
              <a:rPr lang="en-US" sz="1200" dirty="0"/>
              <a:t>GROUP BY [</a:t>
            </a:r>
            <a:r>
              <a:rPr lang="en-US" sz="1200" dirty="0" err="1"/>
              <a:t>Origin_City_Name</a:t>
            </a:r>
            <a:r>
              <a:rPr lang="en-US" sz="1200" dirty="0"/>
              <a:t>], [</a:t>
            </a:r>
            <a:r>
              <a:rPr lang="en-US" sz="1200" dirty="0" err="1"/>
              <a:t>Dest_City_Name</a:t>
            </a:r>
            <a:r>
              <a:rPr lang="en-US" sz="1200" dirty="0"/>
              <a:t>]</a:t>
            </a:r>
          </a:p>
          <a:p>
            <a:pPr lvl="1"/>
            <a:r>
              <a:rPr lang="en-US" sz="1200" dirty="0"/>
              <a:t>UNION</a:t>
            </a:r>
          </a:p>
          <a:p>
            <a:pPr lvl="1"/>
            <a:r>
              <a:rPr lang="en-US" sz="1200" dirty="0"/>
              <a:t>SELECT [</a:t>
            </a:r>
            <a:r>
              <a:rPr lang="en-US" sz="1200" dirty="0" err="1"/>
              <a:t>Dest_City_Name</a:t>
            </a:r>
            <a:r>
              <a:rPr lang="en-US" sz="1200" dirty="0"/>
              <a:t>], [</a:t>
            </a:r>
            <a:r>
              <a:rPr lang="en-US" sz="1200" dirty="0" err="1"/>
              <a:t>Origin_City_Name</a:t>
            </a:r>
            <a:r>
              <a:rPr lang="en-US" sz="1200" dirty="0"/>
              <a:t>], 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pPr lvl="1"/>
            <a:r>
              <a:rPr lang="en-US" sz="1200" dirty="0"/>
              <a:t>FROM [Flights] a</a:t>
            </a:r>
          </a:p>
          <a:p>
            <a:pPr lvl="1"/>
            <a:r>
              <a:rPr lang="en-US" sz="1200" dirty="0"/>
              <a:t>GROUP BY [</a:t>
            </a:r>
            <a:r>
              <a:rPr lang="en-US" sz="1200" dirty="0" err="1"/>
              <a:t>Dest_City_Name</a:t>
            </a:r>
            <a:r>
              <a:rPr lang="en-US" sz="1200" dirty="0"/>
              <a:t>], [</a:t>
            </a:r>
            <a:r>
              <a:rPr lang="en-US" sz="1200" dirty="0" err="1"/>
              <a:t>Origin_City_Name</a:t>
            </a:r>
            <a:r>
              <a:rPr lang="en-US" sz="1200" dirty="0"/>
              <a:t>]</a:t>
            </a:r>
          </a:p>
          <a:p>
            <a:r>
              <a:rPr lang="en-US" sz="1200" dirty="0"/>
              <a:t>) a</a:t>
            </a:r>
          </a:p>
          <a:p>
            <a:r>
              <a:rPr lang="en-US" sz="1200" dirty="0"/>
              <a:t>WHERE [</a:t>
            </a:r>
            <a:r>
              <a:rPr lang="en-US" sz="1200" dirty="0" err="1"/>
              <a:t>Origin_City_Name</a:t>
            </a:r>
            <a:r>
              <a:rPr lang="en-US" sz="1200" dirty="0"/>
              <a:t>] &lt; [</a:t>
            </a:r>
            <a:r>
              <a:rPr lang="en-US" sz="1200" dirty="0" err="1"/>
              <a:t>Dest_City_Name</a:t>
            </a:r>
            <a:r>
              <a:rPr lang="en-US" sz="1200" dirty="0"/>
              <a:t>]</a:t>
            </a:r>
          </a:p>
          <a:p>
            <a:r>
              <a:rPr lang="en-US" sz="1200" dirty="0"/>
              <a:t>GROUP BY [</a:t>
            </a:r>
            <a:r>
              <a:rPr lang="en-US" sz="1200" dirty="0" err="1"/>
              <a:t>Origin_City_Name</a:t>
            </a:r>
            <a:r>
              <a:rPr lang="en-US" sz="1200" dirty="0"/>
              <a:t>], [</a:t>
            </a:r>
            <a:r>
              <a:rPr lang="en-US" sz="1200" dirty="0" err="1"/>
              <a:t>Dest_City_Name</a:t>
            </a:r>
            <a:r>
              <a:rPr lang="en-US" sz="1200" dirty="0"/>
              <a:t>]</a:t>
            </a:r>
          </a:p>
          <a:p>
            <a:r>
              <a:rPr lang="en-US" sz="1200" dirty="0"/>
              <a:t>ORDER BY SUM([</a:t>
            </a:r>
            <a:r>
              <a:rPr lang="en-US" sz="1200" dirty="0" err="1"/>
              <a:t>NumFlights</a:t>
            </a:r>
            <a:r>
              <a:rPr lang="en-US" sz="1200" dirty="0"/>
              <a:t>]) DESC</a:t>
            </a:r>
          </a:p>
          <a:p>
            <a:r>
              <a:rPr lang="en-US" sz="1200" dirty="0"/>
              <a:t>GO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1183242-3BA5-4E86-BF69-255175364135}"/>
              </a:ext>
            </a:extLst>
          </p:cNvPr>
          <p:cNvSpPr txBox="1"/>
          <p:nvPr/>
        </p:nvSpPr>
        <p:spPr>
          <a:xfrm>
            <a:off x="863600" y="1318686"/>
            <a:ext cx="541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flown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A-&gt;B = B-&gt;A: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09111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499778-65D7-4256-AC89-3B4212AB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8732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2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E0E18DE7-F250-4331-B524-2E10D91C6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804975"/>
              </p:ext>
            </p:extLst>
          </p:nvPr>
        </p:nvGraphicFramePr>
        <p:xfrm>
          <a:off x="838200" y="1690688"/>
          <a:ext cx="42164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267">
                  <a:extLst>
                    <a:ext uri="{9D8B030D-6E8A-4147-A177-3AD203B41FA5}">
                      <a16:colId xmlns:a16="http://schemas.microsoft.com/office/drawing/2014/main" xmlns="" val="2488184141"/>
                    </a:ext>
                  </a:extLst>
                </a:gridCol>
                <a:gridCol w="469546">
                  <a:extLst>
                    <a:ext uri="{9D8B030D-6E8A-4147-A177-3AD203B41FA5}">
                      <a16:colId xmlns:a16="http://schemas.microsoft.com/office/drawing/2014/main" xmlns="" val="3367143763"/>
                    </a:ext>
                  </a:extLst>
                </a:gridCol>
                <a:gridCol w="2538089">
                  <a:extLst>
                    <a:ext uri="{9D8B030D-6E8A-4147-A177-3AD203B41FA5}">
                      <a16:colId xmlns:a16="http://schemas.microsoft.com/office/drawing/2014/main" xmlns="" val="3100921491"/>
                    </a:ext>
                  </a:extLst>
                </a:gridCol>
                <a:gridCol w="799498">
                  <a:extLst>
                    <a:ext uri="{9D8B030D-6E8A-4147-A177-3AD203B41FA5}">
                      <a16:colId xmlns:a16="http://schemas.microsoft.com/office/drawing/2014/main" xmlns="" val="34869168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Order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Carrier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Description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NumFlights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1305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Southwest Airlines Co. (1979 -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1.174.633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4101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Delta Air Lines Inc. (1960 -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800.375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36350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EV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ExpressJet</a:t>
                      </a:r>
                      <a:r>
                        <a:rPr lang="es-ES" sz="1100" u="none" strike="noStrike" dirty="0">
                          <a:effectLst/>
                        </a:rPr>
                        <a:t> Airlines Inc. (2012 - 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686.021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8808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SkyWest Airlines Inc. (2003 -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613.030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5211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American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537.697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1676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Air Lines Inc. (1960 -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493.528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33678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 Airways Inc. (1997 - 2015)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414.665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83058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Envoy Air (2014 -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392.701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63376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JetBlue Airways (2000 -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249.693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37119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Alaska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160.257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41401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Frontier Airlines Inc. (1994 -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85.474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44332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AirTran Airways Corporation (1994 - 2014)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79.495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33178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Hawaiian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74.732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8956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Virgin America (2007 -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57.510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74899167"/>
                  </a:ext>
                </a:extLst>
              </a:tr>
            </a:tbl>
          </a:graphicData>
        </a:graphic>
      </p:graphicFrame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xmlns="" id="{E592D249-88C9-4E37-B28F-3F021512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32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AD1A877-011D-4031-9AA7-52DA640E6CFB}"/>
              </a:ext>
            </a:extLst>
          </p:cNvPr>
          <p:cNvSpPr txBox="1"/>
          <p:nvPr/>
        </p:nvSpPr>
        <p:spPr>
          <a:xfrm>
            <a:off x="5702300" y="1690688"/>
            <a:ext cx="6261100" cy="1738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[Carrier], b.[Description], 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	LEFT JOIN [</a:t>
            </a:r>
            <a:r>
              <a:rPr lang="en-US" sz="1200" dirty="0" err="1"/>
              <a:t>Lookup_Carrier</a:t>
            </a:r>
            <a:r>
              <a:rPr lang="en-US" sz="1200" dirty="0"/>
              <a:t>] b</a:t>
            </a:r>
          </a:p>
          <a:p>
            <a:r>
              <a:rPr lang="en-US" sz="1200" dirty="0"/>
              <a:t>		ON a.[Carrier] = b.[Code]</a:t>
            </a:r>
          </a:p>
          <a:p>
            <a:r>
              <a:rPr lang="en-US" sz="1200" dirty="0"/>
              <a:t>GROUP BY [Carrier], b.[Description]</a:t>
            </a:r>
          </a:p>
          <a:p>
            <a:r>
              <a:rPr lang="en-US" sz="1200" dirty="0"/>
              <a:t>ORDER BY COUNT(*) DESC</a:t>
            </a:r>
          </a:p>
          <a:p>
            <a:r>
              <a:rPr lang="en-US" sz="1200" dirty="0"/>
              <a:t>GO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8CC8C36-DF17-4B83-9291-2F3E4EDAD545}"/>
              </a:ext>
            </a:extLst>
          </p:cNvPr>
          <p:cNvSpPr txBox="1"/>
          <p:nvPr/>
        </p:nvSpPr>
        <p:spPr>
          <a:xfrm>
            <a:off x="863600" y="131868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carrier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80447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CAF1EA-3C0D-461D-A8AB-936412C5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243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3a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xmlns="" id="{A20D4BB1-7814-41A1-9D9F-B27A24428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643298"/>
              </p:ext>
            </p:extLst>
          </p:nvPr>
        </p:nvGraphicFramePr>
        <p:xfrm>
          <a:off x="342900" y="1688018"/>
          <a:ext cx="7435357" cy="3048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42132">
                  <a:extLst>
                    <a:ext uri="{9D8B030D-6E8A-4147-A177-3AD203B41FA5}">
                      <a16:colId xmlns:a16="http://schemas.microsoft.com/office/drawing/2014/main" xmlns="" val="291426360"/>
                    </a:ext>
                  </a:extLst>
                </a:gridCol>
                <a:gridCol w="1104430">
                  <a:extLst>
                    <a:ext uri="{9D8B030D-6E8A-4147-A177-3AD203B41FA5}">
                      <a16:colId xmlns:a16="http://schemas.microsoft.com/office/drawing/2014/main" xmlns="" val="3663127000"/>
                    </a:ext>
                  </a:extLst>
                </a:gridCol>
                <a:gridCol w="4341551">
                  <a:extLst>
                    <a:ext uri="{9D8B030D-6E8A-4147-A177-3AD203B41FA5}">
                      <a16:colId xmlns:a16="http://schemas.microsoft.com/office/drawing/2014/main" xmlns="" val="3792621252"/>
                    </a:ext>
                  </a:extLst>
                </a:gridCol>
                <a:gridCol w="1247244">
                  <a:extLst>
                    <a:ext uri="{9D8B030D-6E8A-4147-A177-3AD203B41FA5}">
                      <a16:colId xmlns:a16="http://schemas.microsoft.com/office/drawing/2014/main" xmlns="" val="28271335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 err="1">
                          <a:effectLst/>
                        </a:rPr>
                        <a:t>Order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 err="1">
                          <a:effectLst/>
                        </a:rPr>
                        <a:t>Origin_Airport_id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Description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 err="1">
                          <a:effectLst/>
                        </a:rPr>
                        <a:t>NumFlightsDelayed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508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Atlanta, GA: Hartsfield-Jackson Atlanta International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151.033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616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IL: Chicago O'Hare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139.295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8096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Dallas/Fort Worth, TX: Dallas/Fort Worth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121.940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533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Denver, CO: Denver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113.851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3340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93.165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8204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12266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Houston, TX: George Bush Intercontinental/Houston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77.479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37037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71.280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8999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14107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Phoenix, AZ: Phoenix Sky Harbor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69.156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5619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NV: McCarran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64.859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62415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Chicago, IL: Chicago Midway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     53.796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1737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11618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Newark, NJ: Newark Liberty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48.740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0456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10821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Baltimore, MD: Baltimore/Washington International Thurgood Marshall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48.131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0429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Orlando, FL: Orlando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47.760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963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11057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Charlotte, NC: Charlotte Douglas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41.176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0416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Seattle, WA: Seattle/Tacoma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     39.720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30358435"/>
                  </a:ext>
                </a:extLst>
              </a:tr>
            </a:tbl>
          </a:graphicData>
        </a:graphic>
      </p:graphicFrame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xmlns="" id="{C134B032-BBAC-4BD0-B385-C3618065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33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A044098-0F80-4788-B7DE-C2C2CBBF1471}"/>
              </a:ext>
            </a:extLst>
          </p:cNvPr>
          <p:cNvSpPr txBox="1"/>
          <p:nvPr/>
        </p:nvSpPr>
        <p:spPr>
          <a:xfrm>
            <a:off x="7886700" y="1497998"/>
            <a:ext cx="4076700" cy="22929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b.[Description], COUNT(*) AS [</a:t>
            </a:r>
            <a:r>
              <a:rPr lang="en-US" sz="1200" dirty="0" err="1"/>
              <a:t>NumFlightsDelayed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pPr defTabSz="622300"/>
            <a:r>
              <a:rPr lang="en-US" sz="1200" dirty="0"/>
              <a:t>	LEFT JOIN [</a:t>
            </a:r>
            <a:r>
              <a:rPr lang="en-US" sz="1200" dirty="0" err="1"/>
              <a:t>Lookup_Airport</a:t>
            </a:r>
            <a:r>
              <a:rPr lang="en-US" sz="1200" dirty="0"/>
              <a:t>] b</a:t>
            </a:r>
          </a:p>
          <a:p>
            <a:pPr defTabSz="622300"/>
            <a:r>
              <a:rPr lang="en-US" sz="1200" dirty="0"/>
              <a:t>		ON a.[</a:t>
            </a:r>
            <a:r>
              <a:rPr lang="en-US" sz="1200" dirty="0" err="1"/>
              <a:t>Origin_Airport_id</a:t>
            </a:r>
            <a:r>
              <a:rPr lang="en-US" sz="1200" dirty="0"/>
              <a:t>] = b.[Code]</a:t>
            </a:r>
          </a:p>
          <a:p>
            <a:r>
              <a:rPr lang="en-US" sz="1200" dirty="0"/>
              <a:t>WHERE [DEP_DELAY_NEW] &lt;&gt; 0</a:t>
            </a:r>
          </a:p>
          <a:p>
            <a:pPr defTabSz="622300"/>
            <a:r>
              <a:rPr lang="en-US" sz="1200" dirty="0"/>
              <a:t>	AND [Cancelled] = 0</a:t>
            </a:r>
          </a:p>
          <a:p>
            <a:r>
              <a:rPr lang="en-US" sz="1200" dirty="0"/>
              <a:t>GROUP BY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</a:t>
            </a:r>
          </a:p>
          <a:p>
            <a:r>
              <a:rPr lang="en-US" sz="1200" dirty="0"/>
              <a:t>ORDER BY COUNT(*) DESC</a:t>
            </a:r>
          </a:p>
          <a:p>
            <a:r>
              <a:rPr lang="en-US" sz="1200" dirty="0"/>
              <a:t>GO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B61E0A7A-AE42-4C19-83A4-FDF8688BCB0C}"/>
              </a:ext>
            </a:extLst>
          </p:cNvPr>
          <p:cNvSpPr txBox="1"/>
          <p:nvPr/>
        </p:nvSpPr>
        <p:spPr>
          <a:xfrm>
            <a:off x="863600" y="1318686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delayed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90258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2A87E4-A27B-4B63-8C18-12371834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243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3b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xmlns="" id="{F754A06A-1A6A-43F4-8B95-95068368D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458762"/>
              </p:ext>
            </p:extLst>
          </p:nvPr>
        </p:nvGraphicFramePr>
        <p:xfrm>
          <a:off x="381000" y="1688018"/>
          <a:ext cx="6939511" cy="3048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93450">
                  <a:extLst>
                    <a:ext uri="{9D8B030D-6E8A-4147-A177-3AD203B41FA5}">
                      <a16:colId xmlns:a16="http://schemas.microsoft.com/office/drawing/2014/main" xmlns="" val="400489805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xmlns="" val="3273915146"/>
                    </a:ext>
                  </a:extLst>
                </a:gridCol>
                <a:gridCol w="4106863">
                  <a:extLst>
                    <a:ext uri="{9D8B030D-6E8A-4147-A177-3AD203B41FA5}">
                      <a16:colId xmlns:a16="http://schemas.microsoft.com/office/drawing/2014/main" xmlns="" val="3053046731"/>
                    </a:ext>
                  </a:extLst>
                </a:gridCol>
                <a:gridCol w="1247244">
                  <a:extLst>
                    <a:ext uri="{9D8B030D-6E8A-4147-A177-3AD203B41FA5}">
                      <a16:colId xmlns:a16="http://schemas.microsoft.com/office/drawing/2014/main" xmlns="" val="17616459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Order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Origin_Airport_id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Description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TimeFlightsDelayed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4842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IL: Chicago O'Hare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5.068.260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6701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10397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Atlanta, GA: Hartsfield-Jackson Atlanta International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4.117.759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5239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11298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Dallas/Fort Worth, TX: Dallas/Fort Worth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3.885.016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3606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Denver, CO: Denver International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3.534.133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9264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Los Angeles, CA: Los Angeles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2.688.709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0550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14771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San Francisco, CA: San Francisco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2.504.576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9944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12266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Houston, TX: George Bush Intercontinental/Houston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2.384.846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5113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12889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Las Vegas, NV: McCarran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1.935.302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81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14107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Phoenix, AZ: Phoenix </a:t>
                      </a:r>
                      <a:r>
                        <a:rPr lang="es-ES" sz="1100" u="none" strike="noStrike" dirty="0" err="1">
                          <a:effectLst/>
                        </a:rPr>
                        <a:t>Sky</a:t>
                      </a:r>
                      <a:r>
                        <a:rPr lang="es-ES" sz="1100" u="none" strike="noStrike" dirty="0">
                          <a:effectLst/>
                        </a:rPr>
                        <a:t> Harbor International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1.866.346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0123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11618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Newark, NJ: Newark Liberty International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1.810.129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6734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Orlando, FL: Orlando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1.657.099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571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Chicago, IL: Chicago Midway International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1.612.273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5474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12953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York, NY: LaGuardia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1.412.427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8983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10821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Baltimore, MD: Baltimore/Washington International Thurgood Marshall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1.411.736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1580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12478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York, NY: John F. Kennedy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1.311.756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3473116"/>
                  </a:ext>
                </a:extLst>
              </a:tr>
            </a:tbl>
          </a:graphicData>
        </a:graphic>
      </p:graphicFrame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xmlns="" id="{1A076439-3CCE-4AE3-B61F-CA3DCFCD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34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D4C0D63-E57D-46B4-ADA1-19540677092F}"/>
              </a:ext>
            </a:extLst>
          </p:cNvPr>
          <p:cNvSpPr txBox="1"/>
          <p:nvPr/>
        </p:nvSpPr>
        <p:spPr>
          <a:xfrm>
            <a:off x="7556500" y="1477176"/>
            <a:ext cx="4406900" cy="22929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b.[Description], SUM([DEP_DELAY_NEW]) AS [</a:t>
            </a:r>
            <a:r>
              <a:rPr lang="en-US" sz="1200" dirty="0" err="1"/>
              <a:t>TimeFlightsDelayed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	LEFT JOIN [</a:t>
            </a:r>
            <a:r>
              <a:rPr lang="en-US" sz="1200" dirty="0" err="1"/>
              <a:t>Lookup_Airport</a:t>
            </a:r>
            <a:r>
              <a:rPr lang="en-US" sz="1200" dirty="0"/>
              <a:t>] b</a:t>
            </a:r>
          </a:p>
          <a:p>
            <a:r>
              <a:rPr lang="en-US" sz="1200" dirty="0"/>
              <a:t>		ON a.[</a:t>
            </a:r>
            <a:r>
              <a:rPr lang="en-US" sz="1200" dirty="0" err="1"/>
              <a:t>Origin_Airport_id</a:t>
            </a:r>
            <a:r>
              <a:rPr lang="en-US" sz="1200" dirty="0"/>
              <a:t>] = b.[Code]</a:t>
            </a:r>
          </a:p>
          <a:p>
            <a:r>
              <a:rPr lang="en-US" sz="1200" dirty="0"/>
              <a:t>WHERE [DEP_DELAY_NEW] &lt;&gt; 0</a:t>
            </a:r>
          </a:p>
          <a:p>
            <a:r>
              <a:rPr lang="en-US" sz="1200" dirty="0"/>
              <a:t>	AND [Cancelled] = 0</a:t>
            </a:r>
          </a:p>
          <a:p>
            <a:r>
              <a:rPr lang="en-US" sz="1200" dirty="0"/>
              <a:t>GROUP BY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</a:t>
            </a:r>
          </a:p>
          <a:p>
            <a:r>
              <a:rPr lang="en-US" sz="1200" dirty="0"/>
              <a:t>ORDER BY SUM([DEP_DELAY_NEW]) DESC</a:t>
            </a:r>
          </a:p>
          <a:p>
            <a:r>
              <a:rPr lang="en-US" sz="1200" dirty="0"/>
              <a:t>GO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215ECB3-4C2E-482C-8864-621495D048D5}"/>
              </a:ext>
            </a:extLst>
          </p:cNvPr>
          <p:cNvSpPr txBox="1"/>
          <p:nvPr/>
        </p:nvSpPr>
        <p:spPr>
          <a:xfrm>
            <a:off x="863600" y="131868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Accumulated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delayed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1974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79A2A6-D99E-46B1-BF23-E87D41B0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243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3c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xmlns="" id="{1F4CC62A-E98A-485D-BC61-4ECA83B3C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898679"/>
              </p:ext>
            </p:extLst>
          </p:nvPr>
        </p:nvGraphicFramePr>
        <p:xfrm>
          <a:off x="838200" y="1690688"/>
          <a:ext cx="8671292" cy="3048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6817">
                  <a:extLst>
                    <a:ext uri="{9D8B030D-6E8A-4147-A177-3AD203B41FA5}">
                      <a16:colId xmlns:a16="http://schemas.microsoft.com/office/drawing/2014/main" xmlns="" val="271057954"/>
                    </a:ext>
                  </a:extLst>
                </a:gridCol>
                <a:gridCol w="1100832">
                  <a:extLst>
                    <a:ext uri="{9D8B030D-6E8A-4147-A177-3AD203B41FA5}">
                      <a16:colId xmlns:a16="http://schemas.microsoft.com/office/drawing/2014/main" xmlns="" val="1860778167"/>
                    </a:ext>
                  </a:extLst>
                </a:gridCol>
                <a:gridCol w="4109251">
                  <a:extLst>
                    <a:ext uri="{9D8B030D-6E8A-4147-A177-3AD203B41FA5}">
                      <a16:colId xmlns:a16="http://schemas.microsoft.com/office/drawing/2014/main" xmlns="" val="3878059966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xmlns="" val="4184651628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xmlns="" val="2291719549"/>
                    </a:ext>
                  </a:extLst>
                </a:gridCol>
                <a:gridCol w="662354">
                  <a:extLst>
                    <a:ext uri="{9D8B030D-6E8A-4147-A177-3AD203B41FA5}">
                      <a16:colId xmlns:a16="http://schemas.microsoft.com/office/drawing/2014/main" xmlns="" val="28622789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Order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Origin_Airport_id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Description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NumFlightsDelayed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NumFlights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% </a:t>
                      </a:r>
                      <a:r>
                        <a:rPr lang="es-ES" sz="1100" u="none" strike="noStrike" dirty="0" err="1">
                          <a:effectLst/>
                        </a:rPr>
                        <a:t>Delayed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4374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Macon, GA: Middle Georgia Regional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               1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1432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12016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Guam, TT: Guam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236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359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65,74%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7955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Chicago, IL: Chicago Midway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     53.796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85.980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62,57%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5316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Dallas, TX: Dallas Love 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     29.392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47.654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61,68%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2867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15497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St. Augustine, FL: Northeast Florida Regional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           104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172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60,47%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0920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11997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Gustavus</a:t>
                      </a:r>
                      <a:r>
                        <a:rPr lang="es-ES" sz="1100" u="none" strike="noStrike" dirty="0">
                          <a:effectLst/>
                        </a:rPr>
                        <a:t>, AK: </a:t>
                      </a:r>
                      <a:r>
                        <a:rPr lang="es-ES" sz="1100" u="none" strike="noStrike" dirty="0" err="1">
                          <a:effectLst/>
                        </a:rPr>
                        <a:t>Gustavus</a:t>
                      </a:r>
                      <a:r>
                        <a:rPr lang="es-ES" sz="1100" u="none" strike="noStrike" dirty="0">
                          <a:effectLst/>
                        </a:rPr>
                        <a:t> Airport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             40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68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58,82%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118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12191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Houston, TX: William P Hobby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33.642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58.551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57,46%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800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13796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Oakland, CA: Metropolitan Oakland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23.067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42.682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54,04%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0588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10821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Baltimore, MD: Baltimore/Washington International Thurgood Marshall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48.131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89.263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53,92%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1597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14222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Pago Pago, TT: Pago Pago International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59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112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52,68%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1436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Denver, CO: Denver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113.851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221.065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51,50%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4452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12391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Islip, NY: Long Island MacArthur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2.486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4.856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51,19%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576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Chicago, IL: Chicago O'Hare International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139.295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273.582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50,92%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0120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11336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Dillingham</a:t>
                      </a:r>
                      <a:r>
                        <a:rPr lang="es-ES" sz="1100" u="none" strike="noStrike" dirty="0">
                          <a:effectLst/>
                        </a:rPr>
                        <a:t>, AK: </a:t>
                      </a:r>
                      <a:r>
                        <a:rPr lang="es-ES" sz="1100" u="none" strike="noStrike" dirty="0" err="1">
                          <a:effectLst/>
                        </a:rPr>
                        <a:t>Dillingham</a:t>
                      </a:r>
                      <a:r>
                        <a:rPr lang="es-ES" sz="1100" u="none" strike="noStrike" dirty="0">
                          <a:effectLst/>
                        </a:rPr>
                        <a:t> Airport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  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   77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50,65%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8008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13964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 Bend/Coos Bay, OR: Southwest Oregon Regional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                     173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           343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50,44%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8465966"/>
                  </a:ext>
                </a:extLst>
              </a:tr>
            </a:tbl>
          </a:graphicData>
        </a:graphic>
      </p:graphicFrame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xmlns="" id="{33F6D686-08A5-4037-9AE7-98CB5DB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35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5DFE669-16EF-44D4-B726-90A400995F09}"/>
              </a:ext>
            </a:extLst>
          </p:cNvPr>
          <p:cNvSpPr txBox="1"/>
          <p:nvPr/>
        </p:nvSpPr>
        <p:spPr>
          <a:xfrm>
            <a:off x="863600" y="1318686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delayed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712079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0E580F2-1E0C-4EE8-834C-CC9EC6E50B9D}"/>
              </a:ext>
            </a:extLst>
          </p:cNvPr>
          <p:cNvSpPr txBox="1">
            <a:spLocks/>
          </p:cNvSpPr>
          <p:nvPr/>
        </p:nvSpPr>
        <p:spPr>
          <a:xfrm>
            <a:off x="342900" y="1724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3c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6BEE70B-14D1-4297-99C9-BD60E85A9245}"/>
              </a:ext>
            </a:extLst>
          </p:cNvPr>
          <p:cNvSpPr txBox="1"/>
          <p:nvPr/>
        </p:nvSpPr>
        <p:spPr>
          <a:xfrm>
            <a:off x="838200" y="1708359"/>
            <a:ext cx="10312400" cy="22929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b.[Description], SUM(CASE WHEN [DEP_DELAY_NEW] = 0 THEN 0 ELSE 1 END) AS [</a:t>
            </a:r>
            <a:r>
              <a:rPr lang="en-US" sz="1200" dirty="0" err="1"/>
              <a:t>NumFlightsDelayed</a:t>
            </a:r>
            <a:r>
              <a:rPr lang="en-US" sz="1200" dirty="0"/>
              <a:t>], 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	,CAST(SUM(CASE WHEN [DEP_DELAY_NEW] = 0 THEN 0 ELSE 1 END) AS float) / CAST(COUNT(*) as float) AS [% Delayed]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	LEFT JOIN [</a:t>
            </a:r>
            <a:r>
              <a:rPr lang="en-US" sz="1200" dirty="0" err="1"/>
              <a:t>Lookup_Airport</a:t>
            </a:r>
            <a:r>
              <a:rPr lang="en-US" sz="1200" dirty="0"/>
              <a:t>] b</a:t>
            </a:r>
          </a:p>
          <a:p>
            <a:r>
              <a:rPr lang="en-US" sz="1200" dirty="0"/>
              <a:t>		ON a.[</a:t>
            </a:r>
            <a:r>
              <a:rPr lang="en-US" sz="1200" dirty="0" err="1"/>
              <a:t>Origin_Airport_id</a:t>
            </a:r>
            <a:r>
              <a:rPr lang="en-US" sz="1200" dirty="0"/>
              <a:t>] = b.[Code]</a:t>
            </a:r>
          </a:p>
          <a:p>
            <a:r>
              <a:rPr lang="en-US" sz="1200" dirty="0"/>
              <a:t>WHERE [Cancelled] = 0</a:t>
            </a:r>
          </a:p>
          <a:p>
            <a:r>
              <a:rPr lang="en-US" sz="1200" dirty="0"/>
              <a:t>--WHERE [DEP_DELAY_NEW] &lt;&gt; 0</a:t>
            </a:r>
          </a:p>
          <a:p>
            <a:r>
              <a:rPr lang="en-US" sz="1200" dirty="0"/>
              <a:t>GROUP BY [</a:t>
            </a:r>
            <a:r>
              <a:rPr lang="en-US" sz="1200" dirty="0" err="1"/>
              <a:t>Origin_Airport_id</a:t>
            </a:r>
            <a:r>
              <a:rPr lang="en-US" sz="1200" dirty="0"/>
              <a:t>], b.[Description]</a:t>
            </a:r>
          </a:p>
          <a:p>
            <a:r>
              <a:rPr lang="en-US" sz="1200" dirty="0"/>
              <a:t>ORDER BY CAST(SUM(CASE WHEN [DEP_DELAY_NEW] = 0 THEN 0 ELSE 1 END) AS float) / CAST(COUNT(*) as float) DESC</a:t>
            </a:r>
          </a:p>
          <a:p>
            <a:r>
              <a:rPr lang="en-US" sz="1200" dirty="0"/>
              <a:t>GO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0774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8AE35A2-1D55-4427-A6BF-ADD98FEB1B37}"/>
              </a:ext>
            </a:extLst>
          </p:cNvPr>
          <p:cNvSpPr txBox="1"/>
          <p:nvPr/>
        </p:nvSpPr>
        <p:spPr>
          <a:xfrm>
            <a:off x="838200" y="1708359"/>
            <a:ext cx="10312400" cy="1369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DATENAME(</a:t>
            </a:r>
            <a:r>
              <a:rPr lang="en-US" sz="1200" dirty="0" err="1"/>
              <a:t>dw</a:t>
            </a:r>
            <a:r>
              <a:rPr lang="en-US" sz="1200" dirty="0"/>
              <a:t>,[FL_DATE]) AS [Day], 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GROUP BY DATENAME(</a:t>
            </a:r>
            <a:r>
              <a:rPr lang="en-US" sz="1200" dirty="0" err="1"/>
              <a:t>dw</a:t>
            </a:r>
            <a:r>
              <a:rPr lang="en-US" sz="1200" dirty="0"/>
              <a:t>,[FL_DATE])</a:t>
            </a:r>
          </a:p>
          <a:p>
            <a:r>
              <a:rPr lang="en-US" sz="1200" dirty="0"/>
              <a:t>ORDER BY COUNT(*) DESC</a:t>
            </a:r>
          </a:p>
          <a:p>
            <a:r>
              <a:rPr lang="en-US" sz="1200" dirty="0"/>
              <a:t>GO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027F851E-E7B1-465C-81A6-3996067BF854}"/>
              </a:ext>
            </a:extLst>
          </p:cNvPr>
          <p:cNvSpPr txBox="1">
            <a:spLocks/>
          </p:cNvSpPr>
          <p:nvPr/>
        </p:nvSpPr>
        <p:spPr>
          <a:xfrm>
            <a:off x="342900" y="1724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4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64480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E4EA0-0C2F-4427-8584-1249F78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272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General insights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noProof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80EAD98-9418-461C-95AB-7D5C274D23B6}"/>
              </a:ext>
            </a:extLst>
          </p:cNvPr>
          <p:cNvSpPr txBox="1"/>
          <p:nvPr/>
        </p:nvSpPr>
        <p:spPr>
          <a:xfrm>
            <a:off x="838200" y="1708359"/>
            <a:ext cx="10312400" cy="4693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r>
              <a:rPr lang="en-US" sz="1200" dirty="0"/>
              <a:t>SELECT COUNT([FLIGHTS]) AS [Number of flights]</a:t>
            </a:r>
          </a:p>
          <a:p>
            <a:r>
              <a:rPr lang="en-US" sz="1200" dirty="0"/>
              <a:t>FROM [FLIGHTS]</a:t>
            </a:r>
          </a:p>
          <a:p>
            <a:endParaRPr lang="en-US" sz="1200" dirty="0"/>
          </a:p>
          <a:p>
            <a:r>
              <a:rPr lang="en-US" sz="1200" dirty="0"/>
              <a:t>SELECT COUNT([CARRIER]) AS [Number of carriers]</a:t>
            </a:r>
          </a:p>
          <a:p>
            <a:r>
              <a:rPr lang="en-US" sz="1200" dirty="0"/>
              <a:t>FROM (</a:t>
            </a:r>
          </a:p>
          <a:p>
            <a:r>
              <a:rPr lang="en-US" sz="1200" dirty="0"/>
              <a:t>	SELECT [CARRIER]</a:t>
            </a:r>
          </a:p>
          <a:p>
            <a:r>
              <a:rPr lang="en-US" sz="1200" dirty="0"/>
              <a:t>	FROM [FLIGHTS]</a:t>
            </a:r>
          </a:p>
          <a:p>
            <a:r>
              <a:rPr lang="en-US" sz="1200" dirty="0"/>
              <a:t>	GROUP BY [CARRIER]</a:t>
            </a:r>
          </a:p>
          <a:p>
            <a:r>
              <a:rPr lang="en-US" sz="1200" dirty="0"/>
              <a:t>	) a</a:t>
            </a:r>
          </a:p>
          <a:p>
            <a:endParaRPr lang="en-US" sz="1200" dirty="0"/>
          </a:p>
          <a:p>
            <a:r>
              <a:rPr lang="en-US" sz="1200" dirty="0"/>
              <a:t>SELECT COUNT([ORIGIN_STATE_ABR]) AS [Number of states]</a:t>
            </a:r>
          </a:p>
          <a:p>
            <a:r>
              <a:rPr lang="en-US" sz="1200" dirty="0"/>
              <a:t>FROM (</a:t>
            </a:r>
          </a:p>
          <a:p>
            <a:r>
              <a:rPr lang="en-US" sz="1200" dirty="0"/>
              <a:t>	SELECT [ORIGIN_STATE_ABR]</a:t>
            </a:r>
          </a:p>
          <a:p>
            <a:r>
              <a:rPr lang="en-US" sz="1200" dirty="0"/>
              <a:t>	FROM [FLIGHTS]</a:t>
            </a:r>
          </a:p>
          <a:p>
            <a:r>
              <a:rPr lang="en-US" sz="1200" dirty="0"/>
              <a:t>	GROUP BY [ORIGIN_STATE_ABR]</a:t>
            </a:r>
          </a:p>
          <a:p>
            <a:r>
              <a:rPr lang="en-US" sz="1200" dirty="0"/>
              <a:t>	) a</a:t>
            </a:r>
          </a:p>
          <a:p>
            <a:endParaRPr lang="en-US" sz="1200" dirty="0"/>
          </a:p>
          <a:p>
            <a:r>
              <a:rPr lang="en-US" sz="1200" dirty="0"/>
              <a:t>SELECT COUNT([</a:t>
            </a:r>
            <a:r>
              <a:rPr lang="en-US" sz="1200" dirty="0" err="1"/>
              <a:t>Origin_Airport_id</a:t>
            </a:r>
            <a:r>
              <a:rPr lang="en-US" sz="1200" dirty="0"/>
              <a:t>]) AS [Number of airports]</a:t>
            </a:r>
          </a:p>
          <a:p>
            <a:r>
              <a:rPr lang="en-US" sz="1200" dirty="0"/>
              <a:t>FROM (</a:t>
            </a:r>
          </a:p>
          <a:p>
            <a:r>
              <a:rPr lang="en-US" sz="1200" dirty="0"/>
              <a:t>	SELECT [</a:t>
            </a:r>
            <a:r>
              <a:rPr lang="en-US" sz="1200" dirty="0" err="1"/>
              <a:t>Origin_Airport_id</a:t>
            </a:r>
            <a:r>
              <a:rPr lang="en-US" sz="1200" dirty="0"/>
              <a:t>]</a:t>
            </a:r>
          </a:p>
          <a:p>
            <a:r>
              <a:rPr lang="en-US" sz="1200" dirty="0"/>
              <a:t>	FROM [FLIGHTS]</a:t>
            </a:r>
          </a:p>
          <a:p>
            <a:r>
              <a:rPr lang="en-US" sz="1200" dirty="0"/>
              <a:t>	GROUP BY [</a:t>
            </a:r>
            <a:r>
              <a:rPr lang="en-US" sz="1200" dirty="0" err="1"/>
              <a:t>Origin_Airport_id</a:t>
            </a:r>
            <a:r>
              <a:rPr lang="en-US" sz="1200" dirty="0"/>
              <a:t>]</a:t>
            </a:r>
          </a:p>
          <a:p>
            <a:r>
              <a:rPr lang="en-US" sz="1200" dirty="0"/>
              <a:t>	) a</a:t>
            </a: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6550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882CC59-E010-4842-AEB7-8049346D58EE}"/>
              </a:ext>
            </a:extLst>
          </p:cNvPr>
          <p:cNvSpPr txBox="1"/>
          <p:nvPr/>
        </p:nvSpPr>
        <p:spPr>
          <a:xfrm>
            <a:off x="838200" y="1700213"/>
            <a:ext cx="6743700" cy="48782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[City], COUNT([CARRIER]) AS [</a:t>
            </a:r>
            <a:r>
              <a:rPr lang="en-US" sz="1200" dirty="0" err="1"/>
              <a:t>NumCarriers</a:t>
            </a:r>
            <a:r>
              <a:rPr lang="en-US" sz="1200" dirty="0"/>
              <a:t>], SUM([</a:t>
            </a:r>
            <a:r>
              <a:rPr lang="en-US" sz="1200" dirty="0" err="1"/>
              <a:t>NumFlights</a:t>
            </a:r>
            <a:r>
              <a:rPr lang="en-US" sz="1200" dirty="0"/>
              <a:t>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(</a:t>
            </a:r>
          </a:p>
          <a:p>
            <a:r>
              <a:rPr lang="en-US" sz="1200" dirty="0"/>
              <a:t>	SELECT b.[Description] AS [City], [CARRIER], COUNT([FLIGHTS])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	FROM [FLIGHTS] a</a:t>
            </a:r>
          </a:p>
          <a:p>
            <a:r>
              <a:rPr lang="en-US" sz="1200" dirty="0"/>
              <a:t>		LEFT JOIN [</a:t>
            </a:r>
            <a:r>
              <a:rPr lang="en-US" sz="1200" dirty="0" err="1"/>
              <a:t>dbo</a:t>
            </a:r>
            <a:r>
              <a:rPr lang="en-US" sz="1200" dirty="0"/>
              <a:t>].[</a:t>
            </a:r>
            <a:r>
              <a:rPr lang="en-US" sz="1200" dirty="0" err="1"/>
              <a:t>Lookup_City_Market</a:t>
            </a:r>
            <a:r>
              <a:rPr lang="en-US" sz="1200" dirty="0"/>
              <a:t>] b</a:t>
            </a:r>
          </a:p>
          <a:p>
            <a:r>
              <a:rPr lang="en-US" sz="1200" dirty="0"/>
              <a:t>			ON a.[ORIGIN_CITY_MARKET_ID] = b.[Code]</a:t>
            </a:r>
          </a:p>
          <a:p>
            <a:r>
              <a:rPr lang="en-US" sz="1200" dirty="0"/>
              <a:t>	WHERE [Cancelled] = 0</a:t>
            </a:r>
          </a:p>
          <a:p>
            <a:r>
              <a:rPr lang="en-US" sz="1200" dirty="0"/>
              <a:t>	GROUP BY b.[Description], [CARRIER]</a:t>
            </a:r>
          </a:p>
          <a:p>
            <a:r>
              <a:rPr lang="en-US" sz="1200" dirty="0"/>
              <a:t>	) a</a:t>
            </a:r>
          </a:p>
          <a:p>
            <a:r>
              <a:rPr lang="en-US" sz="1200" dirty="0"/>
              <a:t>GROUP BY [City]</a:t>
            </a:r>
          </a:p>
          <a:p>
            <a:r>
              <a:rPr lang="en-US" sz="1200" dirty="0"/>
              <a:t>ORDER BY SUM([</a:t>
            </a:r>
            <a:r>
              <a:rPr lang="en-US" sz="1200" dirty="0" err="1"/>
              <a:t>NumFlights</a:t>
            </a:r>
            <a:r>
              <a:rPr lang="en-US" sz="1200" dirty="0"/>
              <a:t>]) DESC</a:t>
            </a:r>
          </a:p>
          <a:p>
            <a:endParaRPr lang="en-US" sz="1200" dirty="0"/>
          </a:p>
          <a:p>
            <a:r>
              <a:rPr lang="en-US" sz="1200" dirty="0"/>
              <a:t>SELECT [Code], [Airport], COUNT([Carrier]) AS [</a:t>
            </a:r>
            <a:r>
              <a:rPr lang="en-US" sz="1200" dirty="0" err="1"/>
              <a:t>NumCarriers</a:t>
            </a:r>
            <a:r>
              <a:rPr lang="en-US" sz="1200" dirty="0"/>
              <a:t>], SUM([</a:t>
            </a:r>
            <a:r>
              <a:rPr lang="en-US" sz="1200" dirty="0" err="1"/>
              <a:t>NumFlights</a:t>
            </a:r>
            <a:r>
              <a:rPr lang="en-US" sz="1200" dirty="0"/>
              <a:t>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(</a:t>
            </a:r>
          </a:p>
          <a:p>
            <a:r>
              <a:rPr lang="en-US" sz="1200" dirty="0"/>
              <a:t>	SELECT b.[Code], b.[Description] AS [Airport], [Carrier], SUM([FLIGHTS])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	FROM [Flights] a</a:t>
            </a:r>
          </a:p>
          <a:p>
            <a:r>
              <a:rPr lang="en-US" sz="1200" dirty="0"/>
              <a:t>		INNER JOIN [</a:t>
            </a:r>
            <a:r>
              <a:rPr lang="en-US" sz="1200" dirty="0" err="1"/>
              <a:t>Lookup_Airport</a:t>
            </a:r>
            <a:r>
              <a:rPr lang="en-US" sz="1200" dirty="0"/>
              <a:t>] b</a:t>
            </a:r>
          </a:p>
          <a:p>
            <a:r>
              <a:rPr lang="en-US" sz="1200" dirty="0"/>
              <a:t>			ON a.[</a:t>
            </a:r>
            <a:r>
              <a:rPr lang="en-US" sz="1200" dirty="0" err="1"/>
              <a:t>Origin_Airport_id</a:t>
            </a:r>
            <a:r>
              <a:rPr lang="en-US" sz="1200" dirty="0"/>
              <a:t>] = b.[Code]</a:t>
            </a:r>
          </a:p>
          <a:p>
            <a:r>
              <a:rPr lang="en-US" sz="1200" dirty="0"/>
              <a:t>	WHERE[Cancelled] = 0</a:t>
            </a:r>
          </a:p>
          <a:p>
            <a:r>
              <a:rPr lang="en-US" sz="1200" dirty="0"/>
              <a:t>	GROUP BY b.[Code], b.[Description], [Carrier]</a:t>
            </a:r>
          </a:p>
          <a:p>
            <a:r>
              <a:rPr lang="en-US" sz="1200" dirty="0"/>
              <a:t>	) a</a:t>
            </a:r>
          </a:p>
          <a:p>
            <a:r>
              <a:rPr lang="en-US" sz="1200" dirty="0"/>
              <a:t>GROUP BY [Code], [Airport]</a:t>
            </a:r>
          </a:p>
          <a:p>
            <a:r>
              <a:rPr lang="en-US" sz="1200" dirty="0"/>
              <a:t>ORDER BY SUM([</a:t>
            </a:r>
            <a:r>
              <a:rPr lang="en-US" sz="1200" dirty="0" err="1"/>
              <a:t>NumFlights</a:t>
            </a:r>
            <a:r>
              <a:rPr lang="en-US" sz="1200" dirty="0"/>
              <a:t>]) DESC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ED447C-6906-46F6-A268-B6AD6B7400E9}"/>
              </a:ext>
            </a:extLst>
          </p:cNvPr>
          <p:cNvSpPr txBox="1">
            <a:spLocks/>
          </p:cNvSpPr>
          <p:nvPr/>
        </p:nvSpPr>
        <p:spPr>
          <a:xfrm>
            <a:off x="330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Airport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insights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1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dirty="0"/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8632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C556D36-30F0-4C92-BD78-F630E10904A0}"/>
              </a:ext>
            </a:extLst>
          </p:cNvPr>
          <p:cNvSpPr txBox="1"/>
          <p:nvPr/>
        </p:nvSpPr>
        <p:spPr>
          <a:xfrm>
            <a:off x="977900" y="3797300"/>
            <a:ext cx="472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r>
              <a:rPr lang="es-E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s-E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4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6DF12D67-4A12-4842-A89D-24BB5D185763}"/>
              </a:ext>
            </a:extLst>
          </p:cNvPr>
          <p:cNvSpPr txBox="1"/>
          <p:nvPr/>
        </p:nvSpPr>
        <p:spPr>
          <a:xfrm>
            <a:off x="838200" y="1700213"/>
            <a:ext cx="7442200" cy="2662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b.[Code], b.[Description] AS [Airport], AVG([DEP_DELAY_NEW]) AS </a:t>
            </a:r>
            <a:r>
              <a:rPr lang="en-US" sz="1200" dirty="0" err="1"/>
              <a:t>AVG_DelayTime</a:t>
            </a:r>
            <a:endParaRPr lang="en-US" sz="1200" dirty="0"/>
          </a:p>
          <a:p>
            <a:r>
              <a:rPr lang="en-US" sz="1200" dirty="0"/>
              <a:t>	, SUM([FLIGHTS])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	, SUM(CASE WHEN [DEP_DELAY_NEW] = 0 THEN 0 ELSE 1 END) AS </a:t>
            </a:r>
            <a:r>
              <a:rPr lang="en-US" sz="1200" dirty="0" err="1"/>
              <a:t>NumDelays</a:t>
            </a:r>
            <a:endParaRPr lang="en-US" sz="1200" dirty="0"/>
          </a:p>
          <a:p>
            <a:r>
              <a:rPr lang="en-US" sz="1200" dirty="0"/>
              <a:t>	, SUM(CASE WHEN [DEP_DELAY_NEW] = 0 THEN 0 ELSE 1 END) / SUM([FLIGHTS]) AS [% Delays]</a:t>
            </a:r>
          </a:p>
          <a:p>
            <a:r>
              <a:rPr lang="en-US" sz="1200" dirty="0"/>
              <a:t>	, SUM(CASE WHEN [DEP_DEL15] = 0 THEN 0 ELSE 1 END) AS NumDelays15</a:t>
            </a:r>
          </a:p>
          <a:p>
            <a:r>
              <a:rPr lang="en-US" sz="1200" dirty="0"/>
              <a:t>	, SUM(CASE WHEN [DEP_DEL15] = 0 THEN 0 ELSE 1 END) / SUM([FLIGHTS]) AS [% Delays15]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	INNER JOIN [</a:t>
            </a:r>
            <a:r>
              <a:rPr lang="en-US" sz="1200" dirty="0" err="1"/>
              <a:t>Lookup_Airport</a:t>
            </a:r>
            <a:r>
              <a:rPr lang="en-US" sz="1200" dirty="0"/>
              <a:t>] b</a:t>
            </a:r>
          </a:p>
          <a:p>
            <a:r>
              <a:rPr lang="en-US" sz="1200" dirty="0"/>
              <a:t>		ON a.[</a:t>
            </a:r>
            <a:r>
              <a:rPr lang="en-US" sz="1200" dirty="0" err="1"/>
              <a:t>Origin_Airport_id</a:t>
            </a:r>
            <a:r>
              <a:rPr lang="en-US" sz="1200" dirty="0"/>
              <a:t>] = b.[Code]</a:t>
            </a:r>
          </a:p>
          <a:p>
            <a:r>
              <a:rPr lang="en-US" sz="1200" dirty="0"/>
              <a:t>WHERE[Cancelled] = 0</a:t>
            </a:r>
          </a:p>
          <a:p>
            <a:r>
              <a:rPr lang="en-US" sz="1200" dirty="0"/>
              <a:t>GROUP BY b.[Code], b.[Description]</a:t>
            </a:r>
          </a:p>
          <a:p>
            <a:r>
              <a:rPr lang="en-US" sz="1200" dirty="0"/>
              <a:t>ORDER BY SUM(CASE WHEN [DEP_DELAY_NEW] = 0 THEN 0 ELSE 1 END) / SUM([FLIGHTS]) DESC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9644620-D5A4-486A-B3EF-8664BB1AA072}"/>
              </a:ext>
            </a:extLst>
          </p:cNvPr>
          <p:cNvSpPr txBox="1">
            <a:spLocks/>
          </p:cNvSpPr>
          <p:nvPr/>
        </p:nvSpPr>
        <p:spPr>
          <a:xfrm>
            <a:off x="330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Airport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insights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2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dirty="0"/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67710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6DF12D67-4A12-4842-A89D-24BB5D185763}"/>
              </a:ext>
            </a:extLst>
          </p:cNvPr>
          <p:cNvSpPr txBox="1"/>
          <p:nvPr/>
        </p:nvSpPr>
        <p:spPr>
          <a:xfrm>
            <a:off x="584200" y="1325151"/>
            <a:ext cx="10261600" cy="5247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Query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/******************************************************************************************************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Top Carrier by state (flight origin)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******************************************************************************************************/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SELECT z.[ORIGIN_STATE_ABR], z.[ORIGIN_STATE_FIPS], z.[ORIGIN_STATE_NM], z.[Description] AS [Carrier], z.[</a:t>
            </a:r>
            <a:r>
              <a:rPr lang="en-US" sz="1200" dirty="0" err="1">
                <a:solidFill>
                  <a:prstClr val="black"/>
                </a:solidFill>
              </a:rPr>
              <a:t>NumFlights</a:t>
            </a:r>
            <a:r>
              <a:rPr lang="en-US" sz="120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INTO [</a:t>
            </a:r>
            <a:r>
              <a:rPr lang="en-US" sz="1200" dirty="0" err="1">
                <a:solidFill>
                  <a:prstClr val="black"/>
                </a:solidFill>
              </a:rPr>
              <a:t>dbo</a:t>
            </a:r>
            <a:r>
              <a:rPr lang="en-US" sz="1200" dirty="0">
                <a:solidFill>
                  <a:prstClr val="black"/>
                </a:solidFill>
              </a:rPr>
              <a:t>].[</a:t>
            </a:r>
            <a:r>
              <a:rPr lang="en-US" sz="1200" dirty="0" err="1">
                <a:solidFill>
                  <a:prstClr val="black"/>
                </a:solidFill>
              </a:rPr>
              <a:t>Flights_Orig_State_Top_Carrier</a:t>
            </a:r>
            <a:r>
              <a:rPr lang="en-US" sz="120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FROM (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SELECT ORIGIN_STATE_ABR, ORIGIN_STATE_FIPS, ORIGIN_STATE_NM, MAX(</a:t>
            </a:r>
            <a:r>
              <a:rPr lang="en-US" sz="1200" dirty="0" err="1">
                <a:solidFill>
                  <a:prstClr val="black"/>
                </a:solidFill>
              </a:rPr>
              <a:t>NumFlights</a:t>
            </a:r>
            <a:r>
              <a:rPr lang="en-US" sz="1200" dirty="0">
                <a:solidFill>
                  <a:prstClr val="black"/>
                </a:solidFill>
              </a:rPr>
              <a:t>) AS </a:t>
            </a:r>
            <a:r>
              <a:rPr lang="en-US" sz="1200" dirty="0" err="1">
                <a:solidFill>
                  <a:prstClr val="black"/>
                </a:solidFill>
              </a:rPr>
              <a:t>MaxNumFlights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FROM (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SELECT </a:t>
            </a:r>
            <a:r>
              <a:rPr lang="en-US" sz="1200" dirty="0" err="1">
                <a:solidFill>
                  <a:prstClr val="black"/>
                </a:solidFill>
              </a:rPr>
              <a:t>a.ORIGIN_STATE_ABR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a.ORIGIN_STATE_FIPS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a.ORIGIN_STATE_NM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b.Description</a:t>
            </a:r>
            <a:r>
              <a:rPr lang="en-US" sz="1200" dirty="0">
                <a:solidFill>
                  <a:prstClr val="black"/>
                </a:solidFill>
              </a:rPr>
              <a:t> AS DESCRIPTION, COUNT(*) AS </a:t>
            </a:r>
            <a:r>
              <a:rPr lang="en-US" sz="1200" dirty="0" err="1">
                <a:solidFill>
                  <a:prstClr val="black"/>
                </a:solidFill>
              </a:rPr>
              <a:t>NumFlights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FROM </a:t>
            </a:r>
            <a:r>
              <a:rPr lang="en-US" sz="1200" dirty="0" err="1">
                <a:solidFill>
                  <a:prstClr val="black"/>
                </a:solidFill>
              </a:rPr>
              <a:t>dbo.Flights</a:t>
            </a:r>
            <a:r>
              <a:rPr lang="en-US" sz="1200" dirty="0">
                <a:solidFill>
                  <a:prstClr val="black"/>
                </a:solidFill>
              </a:rPr>
              <a:t> AS a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	LEFT OUTER JOIN </a:t>
            </a:r>
            <a:r>
              <a:rPr lang="en-US" sz="1200" dirty="0" err="1">
                <a:solidFill>
                  <a:prstClr val="black"/>
                </a:solidFill>
              </a:rPr>
              <a:t>dbo.Lookup_Carrier</a:t>
            </a:r>
            <a:r>
              <a:rPr lang="en-US" sz="1200" dirty="0">
                <a:solidFill>
                  <a:prstClr val="black"/>
                </a:solidFill>
              </a:rPr>
              <a:t> AS b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		ON </a:t>
            </a:r>
            <a:r>
              <a:rPr lang="en-US" sz="1200" dirty="0" err="1">
                <a:solidFill>
                  <a:prstClr val="black"/>
                </a:solidFill>
              </a:rPr>
              <a:t>a.CARRIER</a:t>
            </a:r>
            <a:r>
              <a:rPr lang="en-US" sz="120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b.Code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GROUP BY </a:t>
            </a:r>
            <a:r>
              <a:rPr lang="en-US" sz="1200" dirty="0" err="1">
                <a:solidFill>
                  <a:prstClr val="black"/>
                </a:solidFill>
              </a:rPr>
              <a:t>a.ORIGIN_STATE_ABR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a.ORIGIN_STATE_FIPS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a.ORIGIN_STATE_NM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b.Description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) AS a_1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GROUP BY ORIGIN_STATE_ABR, ORIGIN_STATE_FIPS, ORIGIN_STATE_NM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) AS y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INNER JOIN (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SELECT </a:t>
            </a:r>
            <a:r>
              <a:rPr lang="en-US" sz="1200" dirty="0" err="1">
                <a:solidFill>
                  <a:prstClr val="black"/>
                </a:solidFill>
              </a:rPr>
              <a:t>a.ORIGIN_STATE_ABR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a.ORIGIN_STATE_FIPS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a.ORIGIN_STATE_NM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b.Description</a:t>
            </a:r>
            <a:r>
              <a:rPr lang="en-US" sz="1200" dirty="0">
                <a:solidFill>
                  <a:prstClr val="black"/>
                </a:solidFill>
              </a:rPr>
              <a:t>, COUNT(*) AS </a:t>
            </a:r>
            <a:r>
              <a:rPr lang="en-US" sz="1200" dirty="0" err="1">
                <a:solidFill>
                  <a:prstClr val="black"/>
                </a:solidFill>
              </a:rPr>
              <a:t>NumFlights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FROM </a:t>
            </a:r>
            <a:r>
              <a:rPr lang="en-US" sz="1200" dirty="0" err="1">
                <a:solidFill>
                  <a:prstClr val="black"/>
                </a:solidFill>
              </a:rPr>
              <a:t>dbo.Flights</a:t>
            </a:r>
            <a:r>
              <a:rPr lang="en-US" sz="1200" dirty="0">
                <a:solidFill>
                  <a:prstClr val="black"/>
                </a:solidFill>
              </a:rPr>
              <a:t> AS a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LEFT OUTER JOIN </a:t>
            </a:r>
            <a:r>
              <a:rPr lang="en-US" sz="1200" dirty="0" err="1">
                <a:solidFill>
                  <a:prstClr val="black"/>
                </a:solidFill>
              </a:rPr>
              <a:t>dbo.Lookup_Carrier</a:t>
            </a:r>
            <a:r>
              <a:rPr lang="en-US" sz="1200" dirty="0">
                <a:solidFill>
                  <a:prstClr val="black"/>
                </a:solidFill>
              </a:rPr>
              <a:t> AS b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	ON </a:t>
            </a:r>
            <a:r>
              <a:rPr lang="en-US" sz="1200" dirty="0" err="1">
                <a:solidFill>
                  <a:prstClr val="black"/>
                </a:solidFill>
              </a:rPr>
              <a:t>a.CARRIER</a:t>
            </a:r>
            <a:r>
              <a:rPr lang="en-US" sz="120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b.Code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GROUP BY </a:t>
            </a:r>
            <a:r>
              <a:rPr lang="en-US" sz="1200" dirty="0" err="1">
                <a:solidFill>
                  <a:prstClr val="black"/>
                </a:solidFill>
              </a:rPr>
              <a:t>a.ORIGIN_STATE_ABR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a.ORIGIN_STATE_FIPS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a.ORIGIN_STATE_NM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b.Description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) AS z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ON </a:t>
            </a:r>
            <a:r>
              <a:rPr lang="en-US" sz="1200" dirty="0" err="1">
                <a:solidFill>
                  <a:prstClr val="black"/>
                </a:solidFill>
              </a:rPr>
              <a:t>y.ORIGIN_STATE_ABR</a:t>
            </a:r>
            <a:r>
              <a:rPr lang="en-US" sz="120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z.ORIGIN_STATE_ABR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	AND </a:t>
            </a:r>
            <a:r>
              <a:rPr lang="en-US" sz="1200" dirty="0" err="1">
                <a:solidFill>
                  <a:prstClr val="black"/>
                </a:solidFill>
              </a:rPr>
              <a:t>y.MaxNumFlights</a:t>
            </a:r>
            <a:r>
              <a:rPr lang="en-US" sz="120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z.NumFlights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ORDER BY </a:t>
            </a:r>
            <a:r>
              <a:rPr lang="en-US" sz="1200" dirty="0" err="1">
                <a:solidFill>
                  <a:prstClr val="black"/>
                </a:solidFill>
              </a:rPr>
              <a:t>z.ORIGIN_STATE_NM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9644620-D5A4-486A-B3EF-8664BB1AA072}"/>
              </a:ext>
            </a:extLst>
          </p:cNvPr>
          <p:cNvSpPr txBox="1">
            <a:spLocks/>
          </p:cNvSpPr>
          <p:nvPr/>
        </p:nvSpPr>
        <p:spPr>
          <a:xfrm>
            <a:off x="330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Appendix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State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insights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 1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89117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6DF12D67-4A12-4842-A89D-24BB5D185763}"/>
              </a:ext>
            </a:extLst>
          </p:cNvPr>
          <p:cNvSpPr txBox="1"/>
          <p:nvPr/>
        </p:nvSpPr>
        <p:spPr>
          <a:xfrm>
            <a:off x="838200" y="1712913"/>
            <a:ext cx="11074400" cy="35855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Query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/************************************************************************************************************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Number of flights by state (flight origin)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************************************************************************************************************/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DROP TABLE [</a:t>
            </a:r>
            <a:r>
              <a:rPr lang="en-US" sz="1200" dirty="0" err="1">
                <a:solidFill>
                  <a:prstClr val="black"/>
                </a:solidFill>
              </a:rPr>
              <a:t>Flights_Orig_by_State</a:t>
            </a:r>
            <a:r>
              <a:rPr lang="en-US" sz="120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GO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SELECT ORIGIN_STATE_ABR, ORIGIN_STATE_FIPS, ORIGIN_STATE_NM, SUM(</a:t>
            </a:r>
            <a:r>
              <a:rPr lang="en-US" sz="1200" dirty="0" err="1">
                <a:solidFill>
                  <a:prstClr val="black"/>
                </a:solidFill>
              </a:rPr>
              <a:t>IntraState_Flight</a:t>
            </a:r>
            <a:r>
              <a:rPr lang="en-US" sz="1200" dirty="0">
                <a:solidFill>
                  <a:prstClr val="black"/>
                </a:solidFill>
              </a:rPr>
              <a:t>) AS </a:t>
            </a:r>
            <a:r>
              <a:rPr lang="en-US" sz="1200" dirty="0" err="1">
                <a:solidFill>
                  <a:prstClr val="black"/>
                </a:solidFill>
              </a:rPr>
              <a:t>IntraState_Flights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, SUM(</a:t>
            </a:r>
            <a:r>
              <a:rPr lang="en-US" sz="1200" dirty="0" err="1">
                <a:solidFill>
                  <a:prstClr val="black"/>
                </a:solidFill>
              </a:rPr>
              <a:t>ExtraState_Flight</a:t>
            </a:r>
            <a:r>
              <a:rPr lang="en-US" sz="1200" dirty="0">
                <a:solidFill>
                  <a:prstClr val="black"/>
                </a:solidFill>
              </a:rPr>
              <a:t>) AS </a:t>
            </a:r>
            <a:r>
              <a:rPr lang="en-US" sz="1200" dirty="0" err="1">
                <a:solidFill>
                  <a:prstClr val="black"/>
                </a:solidFill>
              </a:rPr>
              <a:t>ExtraState_Flights</a:t>
            </a:r>
            <a:r>
              <a:rPr lang="en-US" sz="1200" dirty="0">
                <a:solidFill>
                  <a:prstClr val="black"/>
                </a:solidFill>
              </a:rPr>
              <a:t>, SUM(</a:t>
            </a:r>
            <a:r>
              <a:rPr lang="en-US" sz="1200" dirty="0" err="1">
                <a:solidFill>
                  <a:prstClr val="black"/>
                </a:solidFill>
              </a:rPr>
              <a:t>IntraState_Flight</a:t>
            </a:r>
            <a:r>
              <a:rPr lang="en-US" sz="1200" dirty="0">
                <a:solidFill>
                  <a:prstClr val="black"/>
                </a:solidFill>
              </a:rPr>
              <a:t>) + SUM(</a:t>
            </a:r>
            <a:r>
              <a:rPr lang="en-US" sz="1200" dirty="0" err="1">
                <a:solidFill>
                  <a:prstClr val="black"/>
                </a:solidFill>
              </a:rPr>
              <a:t>ExtraState_Flight</a:t>
            </a:r>
            <a:r>
              <a:rPr lang="en-US" sz="1200" dirty="0">
                <a:solidFill>
                  <a:prstClr val="black"/>
                </a:solidFill>
              </a:rPr>
              <a:t>) AS </a:t>
            </a:r>
            <a:r>
              <a:rPr lang="en-US" sz="1200" dirty="0" err="1">
                <a:solidFill>
                  <a:prstClr val="black"/>
                </a:solidFill>
              </a:rPr>
              <a:t>Total_Flights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INTO [</a:t>
            </a:r>
            <a:r>
              <a:rPr lang="en-US" sz="1200" dirty="0" err="1">
                <a:solidFill>
                  <a:prstClr val="black"/>
                </a:solidFill>
              </a:rPr>
              <a:t>Flights_Orig_by_State</a:t>
            </a:r>
            <a:r>
              <a:rPr lang="en-US" sz="120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FROM (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SELECT ORIGIN_STATE_ABR, ORIGIN_STATE_FIPS, ORIGIN_STATE_NM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, CASE WHEN DEST_STATE_ABR = ORIGIN_STATE_ABR THEN 1 ELSE 0 END AS </a:t>
            </a:r>
            <a:r>
              <a:rPr lang="en-US" sz="1200" dirty="0" err="1">
                <a:solidFill>
                  <a:prstClr val="black"/>
                </a:solidFill>
              </a:rPr>
              <a:t>IntraState_Flight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, CASE WHEN DEST_STATE_ABR &lt;&gt; ORIGIN_STATE_ABR THEN 1 ELSE 0 END AS </a:t>
            </a:r>
            <a:r>
              <a:rPr lang="en-US" sz="1200" dirty="0" err="1">
                <a:solidFill>
                  <a:prstClr val="black"/>
                </a:solidFill>
              </a:rPr>
              <a:t>ExtraState_Flight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FROM </a:t>
            </a:r>
            <a:r>
              <a:rPr lang="en-US" sz="1200" dirty="0" err="1">
                <a:solidFill>
                  <a:prstClr val="black"/>
                </a:solidFill>
              </a:rPr>
              <a:t>dbo.Flights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) AS a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GROUP BY ORIGIN_STATE_ABR, ORIGIN_STATE_FIPS, ORIGIN_STATE_NM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GO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9644620-D5A4-486A-B3EF-8664BB1AA072}"/>
              </a:ext>
            </a:extLst>
          </p:cNvPr>
          <p:cNvSpPr txBox="1">
            <a:spLocks/>
          </p:cNvSpPr>
          <p:nvPr/>
        </p:nvSpPr>
        <p:spPr>
          <a:xfrm>
            <a:off x="330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Appendix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State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insights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 1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757949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9D6BC97-5829-4919-970B-3A03758E30D9}"/>
              </a:ext>
            </a:extLst>
          </p:cNvPr>
          <p:cNvSpPr txBox="1"/>
          <p:nvPr/>
        </p:nvSpPr>
        <p:spPr>
          <a:xfrm>
            <a:off x="850900" y="1716088"/>
            <a:ext cx="10109200" cy="3216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Query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SELECT [ORIGIN_STATE_NM], [Type of flight], COUNT([Carrier]) AS [</a:t>
            </a:r>
            <a:r>
              <a:rPr lang="en-US" sz="1200" dirty="0" err="1">
                <a:solidFill>
                  <a:prstClr val="black"/>
                </a:solidFill>
              </a:rPr>
              <a:t>NumCarriers</a:t>
            </a:r>
            <a:r>
              <a:rPr lang="en-US" sz="1200" dirty="0">
                <a:solidFill>
                  <a:prstClr val="black"/>
                </a:solidFill>
              </a:rPr>
              <a:t>], SUM([FLIGHTS]) AS [FLIGHTS]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, SUM([FLIGHTS])/COUNT([Carrier]) AS [</a:t>
            </a:r>
            <a:r>
              <a:rPr lang="en-US" sz="1200" dirty="0" err="1">
                <a:solidFill>
                  <a:prstClr val="black"/>
                </a:solidFill>
              </a:rPr>
              <a:t>AVG_Flights_per_Carrier</a:t>
            </a:r>
            <a:r>
              <a:rPr lang="en-US" sz="120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, STDEVP([FLIGHTS]) AS [</a:t>
            </a:r>
            <a:r>
              <a:rPr lang="en-US" sz="1200" dirty="0" err="1">
                <a:solidFill>
                  <a:prstClr val="black"/>
                </a:solidFill>
              </a:rPr>
              <a:t>StDev</a:t>
            </a:r>
            <a:r>
              <a:rPr lang="en-US" sz="120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FROM (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SELECT [ORIGIN_STATE_NM], CASE WHEN [ORIGIN_STATE_ABR] = [DEST_STATE_ABR] THEN 'Intra-State' ELSE 'Extra-State' END AS [Type of flight]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, a.[CARRIER] AS [Code], b.[Description] AS [Carrier], COUNT([FLIGHTS]) AS [FLIGHTS]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FROM [Flights] a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LEFT JOIN [</a:t>
            </a:r>
            <a:r>
              <a:rPr lang="en-US" sz="1200" dirty="0" err="1">
                <a:solidFill>
                  <a:prstClr val="black"/>
                </a:solidFill>
              </a:rPr>
              <a:t>dbo</a:t>
            </a:r>
            <a:r>
              <a:rPr lang="en-US" sz="1200" dirty="0">
                <a:solidFill>
                  <a:prstClr val="black"/>
                </a:solidFill>
              </a:rPr>
              <a:t>].[</a:t>
            </a:r>
            <a:r>
              <a:rPr lang="en-US" sz="1200" dirty="0" err="1">
                <a:solidFill>
                  <a:prstClr val="black"/>
                </a:solidFill>
              </a:rPr>
              <a:t>Lookup_Carrier</a:t>
            </a:r>
            <a:r>
              <a:rPr lang="en-US" sz="1200" dirty="0">
                <a:solidFill>
                  <a:prstClr val="black"/>
                </a:solidFill>
              </a:rPr>
              <a:t>] b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	ON a.[CARRIER] = b.[Code]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WHERE [Cancelled] = 0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GROUP BY [ORIGIN_STATE_NM], CASE WHEN [ORIGIN_STATE_ABR] = [DEST_STATE_ABR] THEN 'Intra-State' ELSE 'Extra-State' END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	, a.[CARRIER], b.[Description]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	) a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GROUP BY [ORIGIN_STATE_NM], [Type of flight]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ORDER BY SUM([FLIGHTS])/COUNT([Carrier]) DESC, [ORIGIN_STATE_NM], [Type of flight]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2EDA6B7E-330D-4E80-A16B-8A829E6151F6}"/>
              </a:ext>
            </a:extLst>
          </p:cNvPr>
          <p:cNvSpPr txBox="1">
            <a:spLocks/>
          </p:cNvSpPr>
          <p:nvPr/>
        </p:nvSpPr>
        <p:spPr>
          <a:xfrm>
            <a:off x="330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Appendix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State </a:t>
            </a:r>
            <a:r>
              <a:rPr kumimoji="0" lang="es-E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insights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 2</a:t>
            </a: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48482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6DF12D67-4A12-4842-A89D-24BB5D185763}"/>
              </a:ext>
            </a:extLst>
          </p:cNvPr>
          <p:cNvSpPr txBox="1"/>
          <p:nvPr/>
        </p:nvSpPr>
        <p:spPr>
          <a:xfrm>
            <a:off x="4876800" y="1538288"/>
            <a:ext cx="6997700" cy="3216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a.[</a:t>
            </a:r>
            <a:r>
              <a:rPr lang="en-US" sz="1200" dirty="0" err="1"/>
              <a:t>Time_block</a:t>
            </a:r>
            <a:r>
              <a:rPr lang="en-US" sz="1200" dirty="0"/>
              <a:t>], a.[</a:t>
            </a:r>
            <a:r>
              <a:rPr lang="en-US" sz="1200" dirty="0" err="1"/>
              <a:t>NumDepartures</a:t>
            </a:r>
            <a:r>
              <a:rPr lang="en-US" sz="1200" dirty="0"/>
              <a:t>], a.[</a:t>
            </a:r>
            <a:r>
              <a:rPr lang="en-US" sz="1200" dirty="0" err="1"/>
              <a:t>NumDelays</a:t>
            </a:r>
            <a:r>
              <a:rPr lang="en-US" sz="1200" dirty="0"/>
              <a:t>], a.[</a:t>
            </a:r>
            <a:r>
              <a:rPr lang="en-US" sz="1200" dirty="0" err="1"/>
              <a:t>NumCancellations</a:t>
            </a:r>
            <a:r>
              <a:rPr lang="en-US" sz="1200" dirty="0"/>
              <a:t>], b.[</a:t>
            </a:r>
            <a:r>
              <a:rPr lang="en-US" sz="1200" dirty="0" err="1"/>
              <a:t>NumArrivals</a:t>
            </a:r>
            <a:r>
              <a:rPr lang="en-US" sz="1200" dirty="0"/>
              <a:t>]</a:t>
            </a:r>
          </a:p>
          <a:p>
            <a:r>
              <a:rPr lang="en-US" sz="1200" dirty="0"/>
              <a:t>FROM (</a:t>
            </a:r>
          </a:p>
          <a:p>
            <a:r>
              <a:rPr lang="en-US" sz="1200" dirty="0"/>
              <a:t>	SELECT [DEP_TIME_BLK] AS [</a:t>
            </a:r>
            <a:r>
              <a:rPr lang="en-US" sz="1200" dirty="0" err="1"/>
              <a:t>Time_block</a:t>
            </a:r>
            <a:r>
              <a:rPr lang="en-US" sz="1200" dirty="0"/>
              <a:t>], COUNT([FLIGHTS]) AS [</a:t>
            </a:r>
            <a:r>
              <a:rPr lang="en-US" sz="1200" dirty="0" err="1"/>
              <a:t>NumDepartures</a:t>
            </a:r>
            <a:r>
              <a:rPr lang="en-US" sz="1200" dirty="0"/>
              <a:t>]</a:t>
            </a:r>
          </a:p>
          <a:p>
            <a:r>
              <a:rPr lang="en-US" sz="1200" dirty="0"/>
              <a:t>		, SUM(CASE WHEN [DEP_DELAY_NEW] = 0 THEN 0 ELSE 1 END) AS [</a:t>
            </a:r>
            <a:r>
              <a:rPr lang="en-US" sz="1200" dirty="0" err="1"/>
              <a:t>NumDelays</a:t>
            </a:r>
            <a:r>
              <a:rPr lang="en-US" sz="1200" dirty="0"/>
              <a:t>]</a:t>
            </a:r>
          </a:p>
          <a:p>
            <a:r>
              <a:rPr lang="en-US" sz="1200" dirty="0"/>
              <a:t>		, SUM(CASE WHEN [CANCELLED] = 0 THEN 0 ELSE 1 END) AS [</a:t>
            </a:r>
            <a:r>
              <a:rPr lang="en-US" sz="1200" dirty="0" err="1"/>
              <a:t>NumCancellations</a:t>
            </a:r>
            <a:r>
              <a:rPr lang="en-US" sz="1200" dirty="0"/>
              <a:t>]</a:t>
            </a:r>
          </a:p>
          <a:p>
            <a:r>
              <a:rPr lang="en-US" sz="1200" dirty="0"/>
              <a:t>	FROM [Flights] a</a:t>
            </a:r>
          </a:p>
          <a:p>
            <a:r>
              <a:rPr lang="en-US" sz="1200" dirty="0"/>
              <a:t>	GROUP BY [DEP_TIME_BLK]</a:t>
            </a:r>
          </a:p>
          <a:p>
            <a:r>
              <a:rPr lang="en-US" sz="1200" dirty="0"/>
              <a:t>	) a</a:t>
            </a:r>
          </a:p>
          <a:p>
            <a:r>
              <a:rPr lang="en-US" sz="1200" dirty="0"/>
              <a:t>	INNER JOIN (</a:t>
            </a:r>
          </a:p>
          <a:p>
            <a:r>
              <a:rPr lang="en-US" sz="1200" dirty="0"/>
              <a:t>	SELECT [ARR_TIME_BLK] AS [</a:t>
            </a:r>
            <a:r>
              <a:rPr lang="en-US" sz="1200" dirty="0" err="1"/>
              <a:t>Time_block</a:t>
            </a:r>
            <a:r>
              <a:rPr lang="en-US" sz="1200" dirty="0"/>
              <a:t>], COUNT([FLIGHTS]) AS [</a:t>
            </a:r>
            <a:r>
              <a:rPr lang="en-US" sz="1200" dirty="0" err="1"/>
              <a:t>NumArrivals</a:t>
            </a:r>
            <a:r>
              <a:rPr lang="en-US" sz="1200" dirty="0"/>
              <a:t>]</a:t>
            </a:r>
          </a:p>
          <a:p>
            <a:r>
              <a:rPr lang="en-US" sz="1200" dirty="0"/>
              <a:t>	FROM [Flights] a</a:t>
            </a:r>
          </a:p>
          <a:p>
            <a:r>
              <a:rPr lang="en-US" sz="1200" dirty="0"/>
              <a:t>	GROUP BY [ARR_TIME_BLK]</a:t>
            </a:r>
          </a:p>
          <a:p>
            <a:r>
              <a:rPr lang="en-US" sz="1200" dirty="0"/>
              <a:t>	) b</a:t>
            </a:r>
          </a:p>
          <a:p>
            <a:r>
              <a:rPr lang="en-US" sz="1200" dirty="0"/>
              <a:t>	ON a.[</a:t>
            </a:r>
            <a:r>
              <a:rPr lang="en-US" sz="1200" dirty="0" err="1"/>
              <a:t>Time_block</a:t>
            </a:r>
            <a:r>
              <a:rPr lang="en-US" sz="1200" dirty="0"/>
              <a:t>] = b.[</a:t>
            </a:r>
            <a:r>
              <a:rPr lang="en-US" sz="1200" dirty="0" err="1"/>
              <a:t>Time_block</a:t>
            </a:r>
            <a:r>
              <a:rPr lang="en-US" sz="1200" dirty="0"/>
              <a:t>]</a:t>
            </a:r>
          </a:p>
          <a:p>
            <a:r>
              <a:rPr lang="en-US" sz="1200" dirty="0"/>
              <a:t>ORDER BY a.[</a:t>
            </a:r>
            <a:r>
              <a:rPr lang="en-US" sz="1200" dirty="0" err="1"/>
              <a:t>Time_block</a:t>
            </a:r>
            <a:r>
              <a:rPr lang="en-US" sz="1200" dirty="0"/>
              <a:t>]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9644620-D5A4-486A-B3EF-8664BB1AA072}"/>
              </a:ext>
            </a:extLst>
          </p:cNvPr>
          <p:cNvSpPr txBox="1">
            <a:spLocks/>
          </p:cNvSpPr>
          <p:nvPr/>
        </p:nvSpPr>
        <p:spPr>
          <a:xfrm>
            <a:off x="330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Flight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insights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1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A159C21A-6EE6-45B0-9699-B811C783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50888"/>
              </p:ext>
            </p:extLst>
          </p:nvPr>
        </p:nvGraphicFramePr>
        <p:xfrm>
          <a:off x="536575" y="1722954"/>
          <a:ext cx="4340225" cy="3810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416243507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xmlns="" val="32887767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145657787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4406031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3077742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Time_block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NumDepartures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NumDelays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NumCancellations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NumArrivals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5581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0001-0559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88.846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17.747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2.261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95.182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8537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0600-0659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409.664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71.278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9.921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69.858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4821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0700-0759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385.843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79.631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7.420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185.205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18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0800-0859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415.233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114.053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7.988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282.850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5684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0900-0959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353.015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114.593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6.277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338.865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4125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1000-1059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381.628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139.609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7.059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367.773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658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1100-1159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375.533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148.167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6.503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351.193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67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1200-1259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357.621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147.984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6.830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373.349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8912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1300-1359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377.371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167.372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7.456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349.431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1032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1400-1459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351.054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166.367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7.439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375.367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5369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1500-1559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362.348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174.781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7.558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338.528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106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1600-1659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349.556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172.482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8.701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409.743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5066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1700-1759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400.450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199.038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9.990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351.187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4419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1800-1859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337.125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171.384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9.228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391.576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8040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1900-1959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335.424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172.805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8.861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353.844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68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2000-2059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246.917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127.007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6.541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368.210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5050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2100-2159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174.737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88.621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4.608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340.623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9491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2200-2259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85.083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35.851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1.870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276.955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9670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2300-2359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32.363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13.266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  473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200.072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332219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DC462EA-EDAD-41C0-B77D-50B7F1614B31}"/>
              </a:ext>
            </a:extLst>
          </p:cNvPr>
          <p:cNvSpPr txBox="1"/>
          <p:nvPr/>
        </p:nvSpPr>
        <p:spPr>
          <a:xfrm>
            <a:off x="536575" y="135362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incidences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timeslot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91961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6DF12D67-4A12-4842-A89D-24BB5D185763}"/>
              </a:ext>
            </a:extLst>
          </p:cNvPr>
          <p:cNvSpPr txBox="1"/>
          <p:nvPr/>
        </p:nvSpPr>
        <p:spPr>
          <a:xfrm>
            <a:off x="8089900" y="1722954"/>
            <a:ext cx="3784600" cy="19236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[DEP_TIME_BLK] AS [</a:t>
            </a:r>
            <a:r>
              <a:rPr lang="en-US" sz="1200" dirty="0" err="1"/>
              <a:t>Time_block</a:t>
            </a:r>
            <a:r>
              <a:rPr lang="en-US" sz="1200" dirty="0"/>
              <a:t>]</a:t>
            </a:r>
          </a:p>
          <a:p>
            <a:r>
              <a:rPr lang="en-US" sz="1200" dirty="0"/>
              <a:t>	, [DEP_DELAY_GROUP] AS [Delay_block15]</a:t>
            </a:r>
          </a:p>
          <a:p>
            <a:r>
              <a:rPr lang="en-US" sz="1200" dirty="0"/>
              <a:t>	, COUNT([FLIGHTS]) AS [</a:t>
            </a:r>
            <a:r>
              <a:rPr lang="en-US" sz="1200" dirty="0" err="1"/>
              <a:t>NumDepartures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WHERE [CANCELLED] = 0</a:t>
            </a:r>
          </a:p>
          <a:p>
            <a:r>
              <a:rPr lang="en-US" sz="1200" dirty="0"/>
              <a:t>	AND [DEP_DELAY_NEW] &lt;&gt; 0</a:t>
            </a:r>
          </a:p>
          <a:p>
            <a:r>
              <a:rPr lang="en-US" sz="1200" dirty="0"/>
              <a:t>GROUP BY [DEP_TIME_BLK], [DEP_DELAY_GROUP]</a:t>
            </a:r>
          </a:p>
          <a:p>
            <a:r>
              <a:rPr lang="en-US" sz="1200" dirty="0"/>
              <a:t>ORDER BY [DEP_TIME_BLK], [DEP_DELAY_GROUP]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9644620-D5A4-486A-B3EF-8664BB1AA072}"/>
              </a:ext>
            </a:extLst>
          </p:cNvPr>
          <p:cNvSpPr txBox="1">
            <a:spLocks/>
          </p:cNvSpPr>
          <p:nvPr/>
        </p:nvSpPr>
        <p:spPr>
          <a:xfrm>
            <a:off x="330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Flight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insights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2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F8C5492A-F121-4784-8FA6-41CCE9FA2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29133"/>
              </p:ext>
            </p:extLst>
          </p:nvPr>
        </p:nvGraphicFramePr>
        <p:xfrm>
          <a:off x="800102" y="1722954"/>
          <a:ext cx="7289798" cy="396430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09178">
                  <a:extLst>
                    <a:ext uri="{9D8B030D-6E8A-4147-A177-3AD203B41FA5}">
                      <a16:colId xmlns:a16="http://schemas.microsoft.com/office/drawing/2014/main" xmlns="" val="1539111302"/>
                    </a:ext>
                  </a:extLst>
                </a:gridCol>
                <a:gridCol w="433822">
                  <a:extLst>
                    <a:ext uri="{9D8B030D-6E8A-4147-A177-3AD203B41FA5}">
                      <a16:colId xmlns:a16="http://schemas.microsoft.com/office/drawing/2014/main" xmlns="" val="339605154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2185671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259970169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4573492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xmlns="" val="114925608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xmlns="" val="30136811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142156161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xmlns="" val="41208234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94634134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116996196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6244617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8009463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3235085709"/>
                    </a:ext>
                  </a:extLst>
                </a:gridCol>
                <a:gridCol w="584198">
                  <a:extLst>
                    <a:ext uri="{9D8B030D-6E8A-4147-A177-3AD203B41FA5}">
                      <a16:colId xmlns:a16="http://schemas.microsoft.com/office/drawing/2014/main" xmlns="" val="24567178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delay</a:t>
                      </a:r>
                      <a:r>
                        <a:rPr lang="es-ES" sz="1100" u="none" strike="noStrike" dirty="0">
                          <a:effectLst/>
                        </a:rPr>
                        <a:t> 0-15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delay 15-30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delay</a:t>
                      </a:r>
                      <a:r>
                        <a:rPr lang="es-ES" sz="1100" u="none" strike="noStrike" dirty="0">
                          <a:effectLst/>
                        </a:rPr>
                        <a:t> 30-45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delay</a:t>
                      </a:r>
                      <a:r>
                        <a:rPr lang="es-ES" sz="1100" u="none" strike="noStrike" dirty="0">
                          <a:effectLst/>
                        </a:rPr>
                        <a:t> 45-60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delay 60-75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delay 75-90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delay</a:t>
                      </a:r>
                      <a:r>
                        <a:rPr lang="es-ES" sz="1100" u="none" strike="noStrike" dirty="0">
                          <a:effectLst/>
                        </a:rPr>
                        <a:t> 90-105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delay</a:t>
                      </a:r>
                      <a:r>
                        <a:rPr lang="es-ES" sz="1100" u="none" strike="noStrike" dirty="0">
                          <a:effectLst/>
                        </a:rPr>
                        <a:t> 105-120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delay</a:t>
                      </a:r>
                      <a:r>
                        <a:rPr lang="es-ES" sz="1100" u="none" strike="noStrike" dirty="0">
                          <a:effectLst/>
                        </a:rPr>
                        <a:t> 120-135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delay 135-150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delay</a:t>
                      </a:r>
                      <a:r>
                        <a:rPr lang="es-ES" sz="1100" u="none" strike="noStrike" dirty="0">
                          <a:effectLst/>
                        </a:rPr>
                        <a:t> 150-165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delay</a:t>
                      </a:r>
                      <a:r>
                        <a:rPr lang="es-ES" sz="1100" u="none" strike="noStrike" dirty="0">
                          <a:effectLst/>
                        </a:rPr>
                        <a:t> 165-180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delay 180+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Cancelled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7746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0001-0559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11.599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2.431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1.054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2.261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2834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0600-0659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46.551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9.178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4.009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2.460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1.635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1.233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970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474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2.567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9.921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8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0700-0759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48.722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11.647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5.497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3.489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2.390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1.527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1.156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552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381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2.207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7.420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9133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0800-0859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67.825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18.590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8.527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5.165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3.401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2.237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1.703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1.211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2.464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7.988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290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0900-0959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66.160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20.221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9.148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5.445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3.460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2.363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1.597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1.360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1.009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580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466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1.938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6.277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2488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1000-1059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77.377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26.053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11.940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7.114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4.549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2.959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2.092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1.632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1.185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2.334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7.059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46837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1100-1159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79.301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28.924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13.297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5.064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3.286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2.352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1.698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1.340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924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583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2.549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6.503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127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1200-1259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76.628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29.400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14.247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7.807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5.087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3.465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2.496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1.855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1.362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1.037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2.943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6.830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5830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1300-1359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83.852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33.710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16.514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9.620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6.008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4.212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2.953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2.241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1.653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1.245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1.028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3.351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7.456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6641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1400-1459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79.833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34.794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17.309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9.950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6.288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4.225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3.151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2.316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1.707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1.312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1.075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794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3.389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7.439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8023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1500-1559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81.147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36.192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18.885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10.914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7.030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4.830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3.414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2.654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2.035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1.479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1.220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3.787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7.558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53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1600-1659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76.766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35.870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19.288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11.511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7.498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5.120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3.688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2.780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2.111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1.576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1.307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931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3.804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8.701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6840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1700-1759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85.731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41.251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22.540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13.775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9.197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6.140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4.624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3.507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2.483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2.023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1.537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1.222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4.711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9.990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633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1800-1859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68.269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36.003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20.582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13.016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8.525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5.940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4.329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3.200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2.512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1.989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1.458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1.198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4.164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9.228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8426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1900-1959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68.111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36.216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21.136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13.235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8.774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6.107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4.582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3.475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2.634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1.952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1.495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1.183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3.704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8.861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8142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2000-2059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48.468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27.196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16.186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10.222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6.927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4.849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3.392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2.410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1.841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1.344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1.068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2.203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6.541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3000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2100-2159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35.384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19.409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11.255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6.955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4.516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3.144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2.177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1.571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1.102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599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1.103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4.608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9836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2200-2259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17.221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7.234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3.869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2.375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1.537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1.057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1.870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632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2300-2359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7.089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2.546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1.249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773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473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589723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636BCC8-E442-4A5F-A4D7-AD7D84633F9C}"/>
              </a:ext>
            </a:extLst>
          </p:cNvPr>
          <p:cNvSpPr txBox="1"/>
          <p:nvPr/>
        </p:nvSpPr>
        <p:spPr>
          <a:xfrm>
            <a:off x="800102" y="135362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Incidence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timeslot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46310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DBA9F8-D273-4669-B179-671F7C99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54738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Carriers Insights 1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85105C43-8AD1-4385-BFA4-2DCB86978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2565"/>
              </p:ext>
            </p:extLst>
          </p:nvPr>
        </p:nvGraphicFramePr>
        <p:xfrm>
          <a:off x="838201" y="1846508"/>
          <a:ext cx="6121399" cy="323363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8937">
                  <a:extLst>
                    <a:ext uri="{9D8B030D-6E8A-4147-A177-3AD203B41FA5}">
                      <a16:colId xmlns:a16="http://schemas.microsoft.com/office/drawing/2014/main" xmlns="" val="1383782271"/>
                    </a:ext>
                  </a:extLst>
                </a:gridCol>
                <a:gridCol w="2528562">
                  <a:extLst>
                    <a:ext uri="{9D8B030D-6E8A-4147-A177-3AD203B41FA5}">
                      <a16:colId xmlns:a16="http://schemas.microsoft.com/office/drawing/2014/main" xmlns="" val="316055113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xmlns="" val="228477423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xmlns="" val="11685858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998573143"/>
                    </a:ext>
                  </a:extLst>
                </a:gridCol>
              </a:tblGrid>
              <a:tr h="33141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Code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Carrier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Number </a:t>
                      </a:r>
                      <a:r>
                        <a:rPr lang="es-ES" sz="1100" u="none" strike="noStrike" dirty="0" err="1">
                          <a:effectLst/>
                        </a:rPr>
                        <a:t>of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flights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Number </a:t>
                      </a:r>
                      <a:r>
                        <a:rPr lang="es-ES" sz="1100" u="none" strike="noStrike" dirty="0" err="1">
                          <a:effectLst/>
                        </a:rPr>
                        <a:t>of</a:t>
                      </a:r>
                      <a:r>
                        <a:rPr lang="es-ES" sz="1100" u="none" strike="noStrike" dirty="0">
                          <a:effectLst/>
                        </a:rPr>
                        <a:t> planes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Average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flights</a:t>
                      </a:r>
                      <a:r>
                        <a:rPr lang="es-ES" sz="1100" u="none" strike="noStrike" dirty="0">
                          <a:effectLst/>
                        </a:rPr>
                        <a:t> per </a:t>
                      </a:r>
                      <a:r>
                        <a:rPr lang="es-ES" sz="1100" u="none" strike="noStrike" dirty="0" err="1">
                          <a:effectLst/>
                        </a:rPr>
                        <a:t>plane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2630704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Southwest Airlines Co. (1979 -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   1.159.468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646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1.794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0015294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Delta Air Lines Inc. (1960 - 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      793.873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787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1.008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7765775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ExpressJet</a:t>
                      </a:r>
                      <a:r>
                        <a:rPr lang="es-ES" sz="1100" u="none" strike="noStrike" dirty="0">
                          <a:effectLst/>
                        </a:rPr>
                        <a:t> Airlines Inc. (2012 - 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      651.893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 416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1.567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9410213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SkyWest Airlines Inc. (2003 -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594.722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 365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1.629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0361189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American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529.240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 676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    782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7194223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United Air Lines Inc. (1960 - 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486.198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 705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689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5967803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 Airways Inc. (1997 - 2015)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407.928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363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1.123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24198825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Envoy Air (2014 -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371.545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224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1.658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6745677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JetBlue Airways (2000 -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243.617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203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1.200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4600958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Alaska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159.498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140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1.139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2559653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Frontier Airlines Inc. (1994 -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   85.117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56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1.519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273890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AirTran Airways Corporation (1994 - 2014)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   77.979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98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    795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6861635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Hawaiian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   74.574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49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1.521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4835802"/>
                  </a:ext>
                </a:extLst>
              </a:tr>
              <a:tr h="20634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Virgin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America</a:t>
                      </a:r>
                      <a:r>
                        <a:rPr lang="es-ES" sz="1100" u="none" strike="noStrike" dirty="0">
                          <a:effectLst/>
                        </a:rPr>
                        <a:t> (2007 - 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      57.175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      53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  1.078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9749896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36BFFCB-BC36-4A10-B9D0-57EAAF1827D0}"/>
              </a:ext>
            </a:extLst>
          </p:cNvPr>
          <p:cNvSpPr txBox="1"/>
          <p:nvPr/>
        </p:nvSpPr>
        <p:spPr>
          <a:xfrm>
            <a:off x="838200" y="14771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Carrier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sizes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14A42B5-C3A3-4888-B2AC-A46E2ABD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46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E6EAB25-24E0-49E1-A9BA-D1CB42A42A9B}"/>
              </a:ext>
            </a:extLst>
          </p:cNvPr>
          <p:cNvSpPr txBox="1"/>
          <p:nvPr/>
        </p:nvSpPr>
        <p:spPr>
          <a:xfrm>
            <a:off x="7189903" y="1850484"/>
            <a:ext cx="4773497" cy="3216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defTabSz="355600"/>
            <a:r>
              <a:rPr lang="en-US" sz="1200" dirty="0"/>
              <a:t>SELECT [Code], [Carrier], SUM([Number of flights]) AS [Number of flights]</a:t>
            </a:r>
          </a:p>
          <a:p>
            <a:pPr defTabSz="355600"/>
            <a:r>
              <a:rPr lang="en-US" sz="1200" dirty="0"/>
              <a:t>	, COUNT([TAIL_NUM]) AS [Number of planes]</a:t>
            </a:r>
          </a:p>
          <a:p>
            <a:pPr defTabSz="355600"/>
            <a:r>
              <a:rPr lang="en-US" sz="1200" dirty="0"/>
              <a:t>	, SUM([Number of flights]) / COUNT([TAIL_NUM]) AS [Average flights per plane]</a:t>
            </a:r>
          </a:p>
          <a:p>
            <a:pPr defTabSz="355600"/>
            <a:r>
              <a:rPr lang="en-US" sz="1200" dirty="0"/>
              <a:t>FROM (</a:t>
            </a:r>
          </a:p>
          <a:p>
            <a:pPr defTabSz="355600"/>
            <a:r>
              <a:rPr lang="en-US" sz="1200" dirty="0"/>
              <a:t>	SELECT a.[CARRIER] AS [Code], b.[Description] AS [Carrier]</a:t>
            </a:r>
          </a:p>
          <a:p>
            <a:pPr defTabSz="355600"/>
            <a:r>
              <a:rPr lang="en-US" sz="1200" dirty="0"/>
              <a:t>		, COUNT([FLIGHTS]) AS [Number of flights], [TAIL_NUM]</a:t>
            </a:r>
          </a:p>
          <a:p>
            <a:pPr defTabSz="355600"/>
            <a:r>
              <a:rPr lang="en-US" sz="1200" dirty="0"/>
              <a:t>	FROM [Flights] a</a:t>
            </a:r>
          </a:p>
          <a:p>
            <a:pPr defTabSz="355600"/>
            <a:r>
              <a:rPr lang="en-US" sz="1200" dirty="0"/>
              <a:t>		LEFT JOIN [</a:t>
            </a:r>
            <a:r>
              <a:rPr lang="en-US" sz="1200" dirty="0" err="1"/>
              <a:t>dbo</a:t>
            </a:r>
            <a:r>
              <a:rPr lang="en-US" sz="1200" dirty="0"/>
              <a:t>].[</a:t>
            </a:r>
            <a:r>
              <a:rPr lang="en-US" sz="1200" dirty="0" err="1"/>
              <a:t>Lookup_Carrier</a:t>
            </a:r>
            <a:r>
              <a:rPr lang="en-US" sz="1200" dirty="0"/>
              <a:t>] b</a:t>
            </a:r>
          </a:p>
          <a:p>
            <a:pPr defTabSz="355600"/>
            <a:r>
              <a:rPr lang="en-US" sz="1200" dirty="0"/>
              <a:t>			ON a.[CARRIER] = b.[Code]</a:t>
            </a:r>
          </a:p>
          <a:p>
            <a:pPr defTabSz="355600"/>
            <a:r>
              <a:rPr lang="en-US" sz="1200" dirty="0"/>
              <a:t>	WHERE [Cancelled] = 0</a:t>
            </a:r>
          </a:p>
          <a:p>
            <a:pPr defTabSz="355600"/>
            <a:r>
              <a:rPr lang="en-US" sz="1200" dirty="0"/>
              <a:t>	GROUP BY a.[CARRIER], b.[Description], [TAIL_NUM]</a:t>
            </a:r>
          </a:p>
          <a:p>
            <a:pPr defTabSz="355600"/>
            <a:r>
              <a:rPr lang="en-US" sz="1200" dirty="0"/>
              <a:t>	) c</a:t>
            </a:r>
          </a:p>
          <a:p>
            <a:pPr defTabSz="355600"/>
            <a:r>
              <a:rPr lang="en-US" sz="1200" dirty="0"/>
              <a:t>GROUP BY [Code], [Carrier]</a:t>
            </a:r>
          </a:p>
          <a:p>
            <a:pPr defTabSz="355600"/>
            <a:r>
              <a:rPr lang="en-US" sz="1200" dirty="0"/>
              <a:t>ORDER BY SUM([Number of flights]) DESC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323489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xmlns="" id="{80962274-7BE5-485A-B7DD-D387757E5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970233"/>
              </p:ext>
            </p:extLst>
          </p:nvPr>
        </p:nvGraphicFramePr>
        <p:xfrm>
          <a:off x="682339" y="1755981"/>
          <a:ext cx="7999847" cy="230314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9573">
                  <a:extLst>
                    <a:ext uri="{9D8B030D-6E8A-4147-A177-3AD203B41FA5}">
                      <a16:colId xmlns:a16="http://schemas.microsoft.com/office/drawing/2014/main" xmlns="" val="2876127335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23794246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3536079048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1954815866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304736685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4115441941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233445993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523930932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921596409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562378465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1624110483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99286856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712431731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550998915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3159058716"/>
                    </a:ext>
                  </a:extLst>
                </a:gridCol>
              </a:tblGrid>
              <a:tr h="166636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WN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521985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45.401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12.403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20.219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59.030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58.508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5.736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9.405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6.019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34.382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50.484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39.225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34.763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4.810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91.564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798062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41.036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11.332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18.485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54.101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53.434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5.195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8.226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5.418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30.938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45.555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36.379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31.685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4.237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84.581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129187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46.270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12.932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21.478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67.093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62.014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6.040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9.309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6.073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34.669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52.847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42.492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36.447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4.712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101.382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2948504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43.570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12.672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20.974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65.645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57.584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5.972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8.209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5.910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34.044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50.853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39.498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34.602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4.857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99.109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8593344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45.664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13.224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21.186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68.036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59.521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7.290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7.709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6.223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34.962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52.077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42.428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35.325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4.974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100.659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7797379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45.825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14.171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21.224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69.621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59.381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7.561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6.916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6.399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33.509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53.173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42.886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34.954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4.954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102.043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4041035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47.450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15.009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22.575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72.714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61.210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8.037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6.980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6.808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34.024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55.556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43.996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36.009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5.085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105.427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9937407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46.166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15.134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22.339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72.891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59.147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8.045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6.326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6.811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33.241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55.421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42.833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34.864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4.889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99.384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1853341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43.271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13.297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19.079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67.051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54.964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7.857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4.863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6.179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31.269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49.135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40.219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33.030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4.554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94.721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883186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45.113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13.398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20.113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70.676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56.533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8.211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4.661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6.329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32.010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51.019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43.335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35.634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4.722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99.257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3398612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42.541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13.074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20.050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66.995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51.569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7.729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3.951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6.137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29.169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47.513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39.798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33.177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4.723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95.628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6116876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45.390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13.611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21.971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66.522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52.156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7.801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2.940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6.426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30.484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49.397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40.439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34.175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4.993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100.878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3579077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44DD487-32A1-4F98-A708-391B109F4CE9}"/>
              </a:ext>
            </a:extLst>
          </p:cNvPr>
          <p:cNvSpPr txBox="1">
            <a:spLocks/>
          </p:cNvSpPr>
          <p:nvPr/>
        </p:nvSpPr>
        <p:spPr>
          <a:xfrm>
            <a:off x="367032" y="2007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Carrier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Insights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2</a:t>
            </a:r>
            <a:endParaRPr lang="es-ES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A328ABEA-D237-4041-BF65-8DFC4B75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30221"/>
              </p:ext>
            </p:extLst>
          </p:nvPr>
        </p:nvGraphicFramePr>
        <p:xfrm>
          <a:off x="682339" y="4162992"/>
          <a:ext cx="7999847" cy="230314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9573">
                  <a:extLst>
                    <a:ext uri="{9D8B030D-6E8A-4147-A177-3AD203B41FA5}">
                      <a16:colId xmlns:a16="http://schemas.microsoft.com/office/drawing/2014/main" xmlns="" val="2388410978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269608671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3642751595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517983138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726725458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3217335835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710542456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235789261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3880781241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214293279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3088732067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478908362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217845449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393857679"/>
                    </a:ext>
                  </a:extLst>
                </a:gridCol>
                <a:gridCol w="543591">
                  <a:extLst>
                    <a:ext uri="{9D8B030D-6E8A-4147-A177-3AD203B41FA5}">
                      <a16:colId xmlns:a16="http://schemas.microsoft.com/office/drawing/2014/main" xmlns="" val="2556400412"/>
                    </a:ext>
                  </a:extLst>
                </a:gridCol>
              </a:tblGrid>
              <a:tr h="166636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WN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7796468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9037466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2174907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120697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6085674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4679531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998080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1818334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9408320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105867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8555022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9882010"/>
                  </a:ext>
                </a:extLst>
              </a:tr>
              <a:tr h="166636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110%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729302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8F2CD35C-714E-4E22-B9AA-836D9F3714A4}"/>
              </a:ext>
            </a:extLst>
          </p:cNvPr>
          <p:cNvSpPr txBox="1"/>
          <p:nvPr/>
        </p:nvSpPr>
        <p:spPr>
          <a:xfrm>
            <a:off x="8969784" y="1850484"/>
            <a:ext cx="2993616" cy="1738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defTabSz="355600"/>
            <a:r>
              <a:rPr lang="en-US" sz="1200" dirty="0"/>
              <a:t>SELECT MONTH([FL_DATE]) AS [Month]</a:t>
            </a:r>
          </a:p>
          <a:p>
            <a:pPr defTabSz="355600"/>
            <a:r>
              <a:rPr lang="en-US" sz="1200" dirty="0"/>
              <a:t>	,[CARRIER]</a:t>
            </a:r>
          </a:p>
          <a:p>
            <a:pPr defTabSz="355600"/>
            <a:r>
              <a:rPr lang="en-US" sz="1200" dirty="0"/>
              <a:t>	,count(*)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pPr defTabSz="355600"/>
            <a:r>
              <a:rPr lang="en-US" sz="1200" dirty="0"/>
              <a:t>FROM [Flights]</a:t>
            </a:r>
          </a:p>
          <a:p>
            <a:pPr defTabSz="355600"/>
            <a:r>
              <a:rPr lang="en-US" sz="1200" dirty="0"/>
              <a:t>GROUP BY MONTH([FL_DATE]), [CARRIER]</a:t>
            </a:r>
          </a:p>
          <a:p>
            <a:pPr defTabSz="355600"/>
            <a:r>
              <a:rPr lang="en-US" sz="1200" dirty="0"/>
              <a:t>ORDER BY [CARRIER], MONTH([FL_DATE])</a:t>
            </a:r>
          </a:p>
          <a:p>
            <a:pPr defTabSz="355600"/>
            <a:r>
              <a:rPr lang="en-US" sz="1200" dirty="0"/>
              <a:t>GO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74DD7B4-F263-4EF8-9AA6-09D5E2CD29BF}"/>
              </a:ext>
            </a:extLst>
          </p:cNvPr>
          <p:cNvSpPr txBox="1"/>
          <p:nvPr/>
        </p:nvSpPr>
        <p:spPr>
          <a:xfrm>
            <a:off x="682339" y="145508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Carrier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20492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FC361C-EDCF-464B-A849-00735B8F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94617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Appendix: 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Carriers Insights 3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xmlns="" id="{0FCB8DAD-FFE7-419D-B757-82B275598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065041"/>
              </p:ext>
            </p:extLst>
          </p:nvPr>
        </p:nvGraphicFramePr>
        <p:xfrm>
          <a:off x="736600" y="1945365"/>
          <a:ext cx="9811014" cy="2857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44192">
                  <a:extLst>
                    <a:ext uri="{9D8B030D-6E8A-4147-A177-3AD203B41FA5}">
                      <a16:colId xmlns:a16="http://schemas.microsoft.com/office/drawing/2014/main" xmlns="" val="632762671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xmlns="" val="1743391642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xmlns="" val="4047164883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xmlns="" val="3048317178"/>
                    </a:ext>
                  </a:extLst>
                </a:gridCol>
                <a:gridCol w="1541463">
                  <a:extLst>
                    <a:ext uri="{9D8B030D-6E8A-4147-A177-3AD203B41FA5}">
                      <a16:colId xmlns:a16="http://schemas.microsoft.com/office/drawing/2014/main" xmlns="" val="467397103"/>
                    </a:ext>
                  </a:extLst>
                </a:gridCol>
                <a:gridCol w="1543976">
                  <a:extLst>
                    <a:ext uri="{9D8B030D-6E8A-4147-A177-3AD203B41FA5}">
                      <a16:colId xmlns:a16="http://schemas.microsoft.com/office/drawing/2014/main" xmlns="" val="33258020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Carrier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Code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 Yearly travel time per Plane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 Yearly air time per plane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AVG </a:t>
                      </a:r>
                      <a:r>
                        <a:rPr lang="es-ES" sz="1100" u="none" strike="noStrike" dirty="0" err="1">
                          <a:effectLst/>
                        </a:rPr>
                        <a:t>NumFlights</a:t>
                      </a:r>
                      <a:r>
                        <a:rPr lang="es-ES" sz="1100" u="none" strike="noStrike" dirty="0">
                          <a:effectLst/>
                        </a:rPr>
                        <a:t> per </a:t>
                      </a:r>
                      <a:r>
                        <a:rPr lang="es-ES" sz="1100" u="none" strike="noStrike" dirty="0" err="1">
                          <a:effectLst/>
                        </a:rPr>
                        <a:t>plane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 Travel time per flight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6973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Virgin America (2007 -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229.542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204.891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1.078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217,12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280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Southwest Airlines Co. (1979 -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212.035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181.210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1.794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119,99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516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Frontier Airlines Inc. (1994 -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210.501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177.654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1.519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139,80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401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Alaska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200.838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177.681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1.139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183,76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7662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JetBlue Airways (2000 -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200.739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171.988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1.200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181,13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3961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 Airways Inc. (1997 - 2015)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166.509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137.651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1.123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155,63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3179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Envoy Air (2014 -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159.549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118.747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1.658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96,51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6673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SkyWest Airlines Inc. (2003 -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158.313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119.865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1.629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101,58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944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ExpressJet Airlines Inc. (2012 -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153.509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117.153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1.567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98,90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095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Hawaiian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148.402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122.228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1.521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232,88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917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Delta Air Lines Inc. (1960 -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143.897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118.628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1.008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174,23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525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Air Lines Inc. (1960 -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135.237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117.693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689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211,32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429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American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131.789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112.187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782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190,86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1898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AirTran Airways Corporation (1994 - 2014)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94.241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77.071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    795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129,74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300017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EF514FF-FF9D-485E-BFDA-A444FCE70BE9}"/>
              </a:ext>
            </a:extLst>
          </p:cNvPr>
          <p:cNvSpPr txBox="1"/>
          <p:nvPr/>
        </p:nvSpPr>
        <p:spPr>
          <a:xfrm>
            <a:off x="736600" y="1576033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time per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carrier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xmlns="" id="{F63CFCFC-BF9C-4272-89C1-303E223B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48</a:t>
            </a:fld>
            <a:endParaRPr lang="es-ES"/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96312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FC361C-EDCF-464B-A849-00735B8F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94617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Appendix: 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Carriers Insights 3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xmlns="" id="{F63CFCFC-BF9C-4272-89C1-303E223B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49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F041603-16FA-4836-ACC1-C3EB1BA5101C}"/>
              </a:ext>
            </a:extLst>
          </p:cNvPr>
          <p:cNvSpPr txBox="1"/>
          <p:nvPr/>
        </p:nvSpPr>
        <p:spPr>
          <a:xfrm>
            <a:off x="711200" y="1520180"/>
            <a:ext cx="9956800" cy="3770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[Carrier], [Code], AVG([ACTUAL_ELAPSED_TIME]) AS [</a:t>
            </a:r>
            <a:r>
              <a:rPr lang="en-US" sz="1200" dirty="0" err="1"/>
              <a:t>AVG_Yearly_travel_time_per_Plane</a:t>
            </a:r>
            <a:r>
              <a:rPr lang="en-US" sz="1200" dirty="0"/>
              <a:t>]</a:t>
            </a:r>
          </a:p>
          <a:p>
            <a:r>
              <a:rPr lang="en-US" sz="1200" dirty="0"/>
              <a:t>	, AVG([AIR_TIME]) AS [</a:t>
            </a:r>
            <a:r>
              <a:rPr lang="en-US" sz="1200" dirty="0" err="1"/>
              <a:t>AVG_Yearly_air_time_per_plane</a:t>
            </a:r>
            <a:r>
              <a:rPr lang="en-US" sz="1200" dirty="0"/>
              <a:t>]</a:t>
            </a:r>
          </a:p>
          <a:p>
            <a:r>
              <a:rPr lang="en-US" sz="1200" dirty="0"/>
              <a:t>	, AVG([</a:t>
            </a:r>
            <a:r>
              <a:rPr lang="en-US" sz="1200" dirty="0" err="1"/>
              <a:t>NumFlights</a:t>
            </a:r>
            <a:r>
              <a:rPr lang="en-US" sz="1200" dirty="0"/>
              <a:t>]) AS [</a:t>
            </a:r>
            <a:r>
              <a:rPr lang="en-US" sz="1200" dirty="0" err="1"/>
              <a:t>AVG_NumFlights_per_plane</a:t>
            </a:r>
            <a:r>
              <a:rPr lang="en-US" sz="1200" dirty="0"/>
              <a:t>]</a:t>
            </a:r>
          </a:p>
          <a:p>
            <a:r>
              <a:rPr lang="en-US" sz="1200" dirty="0"/>
              <a:t>	, AVG([AVG_ELAPSED_TIME]) AS [</a:t>
            </a:r>
            <a:r>
              <a:rPr lang="en-US" sz="1200" dirty="0" err="1"/>
              <a:t>AVG_Travel_time_per_flight</a:t>
            </a:r>
            <a:r>
              <a:rPr lang="en-US" sz="1200" dirty="0"/>
              <a:t>]</a:t>
            </a:r>
          </a:p>
          <a:p>
            <a:r>
              <a:rPr lang="en-US" sz="1200" dirty="0"/>
              <a:t>FROM (</a:t>
            </a:r>
          </a:p>
          <a:p>
            <a:r>
              <a:rPr lang="en-US" sz="1200" dirty="0"/>
              <a:t>	SELECT [TAIL_NUM], a.[CARRIER] AS [Code], b.[Description] AS [Carrier]</a:t>
            </a:r>
          </a:p>
          <a:p>
            <a:r>
              <a:rPr lang="en-US" sz="1200" dirty="0"/>
              <a:t>		, SUM([ACTUAL_ELAPSED_TIME]) AS [ACTUAL_ELAPSED_TIME]</a:t>
            </a:r>
          </a:p>
          <a:p>
            <a:r>
              <a:rPr lang="en-US" sz="1200" dirty="0"/>
              <a:t>		, SUM([AIR_TIME]) AS [AIR_TIME]</a:t>
            </a:r>
          </a:p>
          <a:p>
            <a:r>
              <a:rPr lang="en-US" sz="1200" dirty="0"/>
              <a:t>		,COUNT([FLIGHTS])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		, AVG([ACTUAL_ELAPSED_TIME]) AS [AVG_ELAPSED_TIME]</a:t>
            </a:r>
          </a:p>
          <a:p>
            <a:r>
              <a:rPr lang="en-US" sz="1200" dirty="0"/>
              <a:t>	FROM [Flights] a</a:t>
            </a:r>
          </a:p>
          <a:p>
            <a:r>
              <a:rPr lang="en-US" sz="1200" dirty="0"/>
              <a:t>		LEFT JOIN [</a:t>
            </a:r>
            <a:r>
              <a:rPr lang="en-US" sz="1200" dirty="0" err="1"/>
              <a:t>dbo</a:t>
            </a:r>
            <a:r>
              <a:rPr lang="en-US" sz="1200" dirty="0"/>
              <a:t>].[</a:t>
            </a:r>
            <a:r>
              <a:rPr lang="en-US" sz="1200" dirty="0" err="1"/>
              <a:t>Lookup_Carrier</a:t>
            </a:r>
            <a:r>
              <a:rPr lang="en-US" sz="1200" dirty="0"/>
              <a:t>] b</a:t>
            </a:r>
          </a:p>
          <a:p>
            <a:r>
              <a:rPr lang="en-US" sz="1200" dirty="0"/>
              <a:t>			ON a.[CARRIER] = b.[Code]</a:t>
            </a:r>
          </a:p>
          <a:p>
            <a:r>
              <a:rPr lang="en-US" sz="1200" dirty="0"/>
              <a:t>	WHERE [Cancelled] = 0</a:t>
            </a:r>
          </a:p>
          <a:p>
            <a:r>
              <a:rPr lang="en-US" sz="1200" dirty="0"/>
              <a:t>	GROUP BY [TAIL_NUM], a.[CARRIER], b.[Description]</a:t>
            </a:r>
          </a:p>
          <a:p>
            <a:r>
              <a:rPr lang="en-US" sz="1200" dirty="0"/>
              <a:t>	) a</a:t>
            </a:r>
          </a:p>
          <a:p>
            <a:r>
              <a:rPr lang="en-US" sz="1200" dirty="0"/>
              <a:t>GROUP BY [Code], [Carrier]</a:t>
            </a:r>
          </a:p>
          <a:p>
            <a:r>
              <a:rPr lang="en-US" sz="1200" dirty="0"/>
              <a:t>ORDER BY AVG([ACTUAL_ELAPSED_TIME]) DESC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0866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us map airports">
            <a:extLst>
              <a:ext uri="{FF2B5EF4-FFF2-40B4-BE49-F238E27FC236}">
                <a16:creationId xmlns:a16="http://schemas.microsoft.com/office/drawing/2014/main" xmlns="" id="{39D83BC6-CBD7-46BC-B89A-9C32B8B9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52" y="1185289"/>
            <a:ext cx="3992574" cy="2789811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EB08B75-4294-403B-95FA-DCD04F68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18" y="1185289"/>
            <a:ext cx="7526482" cy="5489736"/>
          </a:xfrm>
        </p:spPr>
        <p:txBody>
          <a:bodyPr wrap="none">
            <a:no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0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15TH MOST FLOWN ROUTE: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1800" b="1" noProof="0" dirty="0">
                <a:latin typeface="Arial" panose="020B0604020202020204" pitchFamily="34" charset="0"/>
                <a:cs typeface="Arial" panose="020B0604020202020204" pitchFamily="34" charset="0"/>
              </a:rPr>
              <a:t>Route between airports: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A-&gt;B &lt;&gt; B-&gt;A</a:t>
            </a: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371600" lvl="3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Atlanta, GA: Hartsfield-Jackson Atlanta International</a:t>
            </a:r>
          </a:p>
          <a:p>
            <a:pPr marL="1371600" lvl="3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TO New York, NY: LaGuardia: 8.503 flights.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A-&gt;B = B-&gt;A</a:t>
            </a: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371600" lvl="3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BETWEEN San Francisco, CA: San Francisco International</a:t>
            </a:r>
          </a:p>
          <a:p>
            <a:pPr marL="1371600" lvl="3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AND Chicago, IL: Chicago O'Hare International: </a:t>
            </a:r>
          </a:p>
          <a:p>
            <a:pPr marL="1371600" lvl="3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15.992 flights.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1800" b="1" noProof="0" dirty="0">
                <a:latin typeface="Arial" panose="020B0604020202020204" pitchFamily="34" charset="0"/>
                <a:cs typeface="Arial" panose="020B0604020202020204" pitchFamily="34" charset="0"/>
              </a:rPr>
              <a:t>Route between cities: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A-&gt;B &lt;&gt; B-&gt;A</a:t>
            </a: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371600" lvl="3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Atlanta, GA TO Washington, DC: 10.445 flights.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A-&gt;B = B-&gt;A</a:t>
            </a:r>
            <a:r>
              <a:rPr lang="en-US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371600" lvl="3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BETWEEN Honolulu, HI AND Kahului, HI: 19.419 flights.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C48F4A-1D19-4868-80D9-5655FB10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8" y="285032"/>
            <a:ext cx="10515600" cy="900257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questions (1)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FB51719-2DB1-4841-8974-CC8F0939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565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7793CB-C5ED-4DA8-9D59-EB23CF9C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66854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Appendix: 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Carriers Insights 4 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F2CCB591-5E61-4D0B-80C5-72BA280E6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83642"/>
              </p:ext>
            </p:extLst>
          </p:nvPr>
        </p:nvGraphicFramePr>
        <p:xfrm>
          <a:off x="762000" y="1943215"/>
          <a:ext cx="9906000" cy="2857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5463">
                  <a:extLst>
                    <a:ext uri="{9D8B030D-6E8A-4147-A177-3AD203B41FA5}">
                      <a16:colId xmlns:a16="http://schemas.microsoft.com/office/drawing/2014/main" xmlns="" val="3683341027"/>
                    </a:ext>
                  </a:extLst>
                </a:gridCol>
                <a:gridCol w="1498120">
                  <a:extLst>
                    <a:ext uri="{9D8B030D-6E8A-4147-A177-3AD203B41FA5}">
                      <a16:colId xmlns:a16="http://schemas.microsoft.com/office/drawing/2014/main" xmlns="" val="4172403708"/>
                    </a:ext>
                  </a:extLst>
                </a:gridCol>
                <a:gridCol w="799844">
                  <a:extLst>
                    <a:ext uri="{9D8B030D-6E8A-4147-A177-3AD203B41FA5}">
                      <a16:colId xmlns:a16="http://schemas.microsoft.com/office/drawing/2014/main" xmlns="" val="1157311954"/>
                    </a:ext>
                  </a:extLst>
                </a:gridCol>
                <a:gridCol w="799844">
                  <a:extLst>
                    <a:ext uri="{9D8B030D-6E8A-4147-A177-3AD203B41FA5}">
                      <a16:colId xmlns:a16="http://schemas.microsoft.com/office/drawing/2014/main" xmlns="" val="365373177"/>
                    </a:ext>
                  </a:extLst>
                </a:gridCol>
                <a:gridCol w="698276">
                  <a:extLst>
                    <a:ext uri="{9D8B030D-6E8A-4147-A177-3AD203B41FA5}">
                      <a16:colId xmlns:a16="http://schemas.microsoft.com/office/drawing/2014/main" xmlns="" val="2305489053"/>
                    </a:ext>
                  </a:extLst>
                </a:gridCol>
                <a:gridCol w="698276">
                  <a:extLst>
                    <a:ext uri="{9D8B030D-6E8A-4147-A177-3AD203B41FA5}">
                      <a16:colId xmlns:a16="http://schemas.microsoft.com/office/drawing/2014/main" xmlns="" val="1958726666"/>
                    </a:ext>
                  </a:extLst>
                </a:gridCol>
                <a:gridCol w="698276">
                  <a:extLst>
                    <a:ext uri="{9D8B030D-6E8A-4147-A177-3AD203B41FA5}">
                      <a16:colId xmlns:a16="http://schemas.microsoft.com/office/drawing/2014/main" xmlns="" val="528723902"/>
                    </a:ext>
                  </a:extLst>
                </a:gridCol>
                <a:gridCol w="698276">
                  <a:extLst>
                    <a:ext uri="{9D8B030D-6E8A-4147-A177-3AD203B41FA5}">
                      <a16:colId xmlns:a16="http://schemas.microsoft.com/office/drawing/2014/main" xmlns="" val="920092825"/>
                    </a:ext>
                  </a:extLst>
                </a:gridCol>
                <a:gridCol w="698276">
                  <a:extLst>
                    <a:ext uri="{9D8B030D-6E8A-4147-A177-3AD203B41FA5}">
                      <a16:colId xmlns:a16="http://schemas.microsoft.com/office/drawing/2014/main" xmlns="" val="1200818269"/>
                    </a:ext>
                  </a:extLst>
                </a:gridCol>
                <a:gridCol w="634797">
                  <a:extLst>
                    <a:ext uri="{9D8B030D-6E8A-4147-A177-3AD203B41FA5}">
                      <a16:colId xmlns:a16="http://schemas.microsoft.com/office/drawing/2014/main" xmlns="" val="379374122"/>
                    </a:ext>
                  </a:extLst>
                </a:gridCol>
                <a:gridCol w="698276">
                  <a:extLst>
                    <a:ext uri="{9D8B030D-6E8A-4147-A177-3AD203B41FA5}">
                      <a16:colId xmlns:a16="http://schemas.microsoft.com/office/drawing/2014/main" xmlns="" val="2469437059"/>
                    </a:ext>
                  </a:extLst>
                </a:gridCol>
                <a:gridCol w="698276">
                  <a:extLst>
                    <a:ext uri="{9D8B030D-6E8A-4147-A177-3AD203B41FA5}">
                      <a16:colId xmlns:a16="http://schemas.microsoft.com/office/drawing/2014/main" xmlns="" val="3440895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6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8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10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11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7803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10,29%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6,39%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14,60%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16,84%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24,28%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8,75%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8,07%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1,90%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1,72%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4,04%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3,12%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8388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7,65%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3,98%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20,84%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24,28%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8,87%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7,67%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6,53%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1,52%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1,34%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7,85%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9,47%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3637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7,58%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18,40%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6,34%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13,61%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32,20%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1,64%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5,75%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4,92%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0136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8,57%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21,97%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26,31%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13,02%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7,75%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4,39%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6,88%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4,44%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3,35%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1,66%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1,66%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663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21,27%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35,71%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26,14%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11,69%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4,97%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8898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12,65%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26,42%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37,23%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12,44%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3,39%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6,75%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0,23%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0,41%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436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0,55%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27,71%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38,34%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26,62%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2,89%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1,41%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0,81%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1,66%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1053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81,72%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6,66%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11,63%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3855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25,93%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34,08%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23,22%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13,64%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0,53%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9051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29,53%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31,13%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20,11%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11,76%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0,53%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7566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3,50%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9,68%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18,90%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9,06%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11,62%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4,58%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10,46%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6,94%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4447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8,67%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22,31%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26,73%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12,31%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5,28%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6,22%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2,94%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4,83%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4,62%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4,14%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1,96%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8443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4,26%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27,26%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7,03%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4,40%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4,46%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4,31%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4,25%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3,19%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2,53%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21,36%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16,94%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9799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7,36%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35,84%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18,11%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16,70%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9,64%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4,24%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2,76%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0,83%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0,34%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0,00%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16189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E46D8BFB-07A6-48F6-A2AA-CAA90A3D496F}"/>
              </a:ext>
            </a:extLst>
          </p:cNvPr>
          <p:cNvSpPr txBox="1"/>
          <p:nvPr/>
        </p:nvSpPr>
        <p:spPr>
          <a:xfrm>
            <a:off x="762000" y="157388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Flight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Carrier: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315E1FF-40C5-49FD-A336-71D64301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50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BBD98486-3A1D-4976-9054-4C4331C64A57}"/>
              </a:ext>
            </a:extLst>
          </p:cNvPr>
          <p:cNvSpPr txBox="1"/>
          <p:nvPr/>
        </p:nvSpPr>
        <p:spPr>
          <a:xfrm>
            <a:off x="3594100" y="4895359"/>
            <a:ext cx="7073900" cy="1554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b.[Description] AS [Carrier], b.[Code], [DISTANCE_GROUP], COUNT([FLIGHTS])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	INNER JOIN [</a:t>
            </a:r>
            <a:r>
              <a:rPr lang="en-US" sz="1200" dirty="0" err="1"/>
              <a:t>dbo</a:t>
            </a:r>
            <a:r>
              <a:rPr lang="en-US" sz="1200" dirty="0"/>
              <a:t>].[</a:t>
            </a:r>
            <a:r>
              <a:rPr lang="en-US" sz="1200" dirty="0" err="1"/>
              <a:t>Lookup_Carrier</a:t>
            </a:r>
            <a:r>
              <a:rPr lang="en-US" sz="1200" dirty="0"/>
              <a:t>] b</a:t>
            </a:r>
          </a:p>
          <a:p>
            <a:r>
              <a:rPr lang="en-US" sz="1200" dirty="0"/>
              <a:t>		ON a.[CARRIER] = b.[Code]</a:t>
            </a:r>
          </a:p>
          <a:p>
            <a:r>
              <a:rPr lang="en-US" sz="1200" dirty="0"/>
              <a:t>WHERE [CANCELLED] = 0</a:t>
            </a:r>
          </a:p>
          <a:p>
            <a:r>
              <a:rPr lang="en-US" sz="1200" dirty="0"/>
              <a:t>GROUP BY b.[Code], b.[Description], [DISTANCE_GROUP]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897833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AE9212-2597-4911-9204-8EBADACD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1" y="261851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Appendix: 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Carriers Insights 5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endParaRPr lang="en-US" b="1" noProof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13885509-E0DE-4F3D-B6DF-E649304B5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865632"/>
              </p:ext>
            </p:extLst>
          </p:nvPr>
        </p:nvGraphicFramePr>
        <p:xfrm>
          <a:off x="838200" y="1989281"/>
          <a:ext cx="5033385" cy="303160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4891">
                  <a:extLst>
                    <a:ext uri="{9D8B030D-6E8A-4147-A177-3AD203B41FA5}">
                      <a16:colId xmlns:a16="http://schemas.microsoft.com/office/drawing/2014/main" xmlns="" val="328646189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1964790579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xmlns="" val="80400217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xmlns="" val="2055268813"/>
                    </a:ext>
                  </a:extLst>
                </a:gridCol>
              </a:tblGrid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Code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Carrier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NumStates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% Flights </a:t>
                      </a:r>
                      <a:r>
                        <a:rPr lang="es-ES" sz="1100" u="none" strike="noStrike" dirty="0" err="1">
                          <a:effectLst/>
                        </a:rPr>
                        <a:t>Biggest</a:t>
                      </a:r>
                      <a:r>
                        <a:rPr lang="es-ES" sz="1100" u="none" strike="noStrike" dirty="0">
                          <a:effectLst/>
                        </a:rPr>
                        <a:t> State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1133098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Delta Air Lines Inc. (1960 -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51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28,71%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0457734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Air Lines Inc. (1960 -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44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20,91%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884297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 Airways Inc. (1997 - 2015)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42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23,43%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3378382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EV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ExpressJet Airlines Inc. (2012 -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42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19,54%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3790728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Southwest Airlines Co. (1979 -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42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17,71%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7113637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American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40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33,69%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344095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SkyWest Airlines Inc. (2003 -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40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31,75%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3719098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Frontier Airlines Inc. (1994 -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38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41,68%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3150327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MQ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Envoy Air (2014 -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35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27,01%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7394422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JetBlue Airways (2000 -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29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24,28%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7888387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AirTran Airways Corporation (1994 - 2014)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23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39,05%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3488850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Alaska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23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32,56%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0789107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Virgin America (2007 -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     12  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58,01%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2127083"/>
                  </a:ext>
                </a:extLst>
              </a:tr>
              <a:tr h="20210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Hawaiian Airlines Inc. (1960 - 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       8  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90,86%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751977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02D9539-F6EF-4548-A8F1-4789219CD3AC}"/>
              </a:ext>
            </a:extLst>
          </p:cNvPr>
          <p:cNvSpPr txBox="1"/>
          <p:nvPr/>
        </p:nvSpPr>
        <p:spPr>
          <a:xfrm>
            <a:off x="838200" y="1587414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carrier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209F264-AB14-4BB4-9694-6E1E6E61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51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5F093D3D-CB54-45F3-9D0C-F1B89EA69F83}"/>
              </a:ext>
            </a:extLst>
          </p:cNvPr>
          <p:cNvSpPr txBox="1"/>
          <p:nvPr/>
        </p:nvSpPr>
        <p:spPr>
          <a:xfrm>
            <a:off x="5960918" y="1989282"/>
            <a:ext cx="5880100" cy="3031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[Code], [Carrier], COUNT([ORIGIN_STATE_NM]) AS [</a:t>
            </a:r>
            <a:r>
              <a:rPr lang="en-US" sz="1200" dirty="0" err="1"/>
              <a:t>NumStates</a:t>
            </a:r>
            <a:r>
              <a:rPr lang="en-US" sz="1200" dirty="0"/>
              <a:t>]</a:t>
            </a:r>
          </a:p>
          <a:p>
            <a:r>
              <a:rPr lang="en-US" sz="1200" dirty="0"/>
              <a:t>	, CAST(MAX([</a:t>
            </a:r>
            <a:r>
              <a:rPr lang="en-US" sz="1200" dirty="0" err="1"/>
              <a:t>NumFlights</a:t>
            </a:r>
            <a:r>
              <a:rPr lang="en-US" sz="1200" dirty="0"/>
              <a:t>]) AS FLOAT) / SUM([</a:t>
            </a:r>
            <a:r>
              <a:rPr lang="en-US" sz="1200" dirty="0" err="1"/>
              <a:t>NumFlights</a:t>
            </a:r>
            <a:r>
              <a:rPr lang="en-US" sz="1200" dirty="0"/>
              <a:t>]) AS [%</a:t>
            </a:r>
            <a:r>
              <a:rPr lang="en-US" sz="1200" dirty="0" err="1"/>
              <a:t>BiggestState</a:t>
            </a:r>
            <a:r>
              <a:rPr lang="en-US" sz="1200" dirty="0"/>
              <a:t>]</a:t>
            </a:r>
          </a:p>
          <a:p>
            <a:r>
              <a:rPr lang="en-US" sz="1200" dirty="0"/>
              <a:t>FROM (</a:t>
            </a:r>
          </a:p>
          <a:p>
            <a:r>
              <a:rPr lang="en-US" sz="1200" dirty="0"/>
              <a:t>	SELECT b.[Code], b.[Description] AS [Carrier], [ORIGIN_STATE_NM]</a:t>
            </a:r>
          </a:p>
          <a:p>
            <a:r>
              <a:rPr lang="en-US" sz="1200" dirty="0"/>
              <a:t>		, COUNT([FLIGHTS]) AS [</a:t>
            </a:r>
            <a:r>
              <a:rPr lang="en-US" sz="1200" dirty="0" err="1"/>
              <a:t>NumFlights</a:t>
            </a:r>
            <a:r>
              <a:rPr lang="en-US" sz="1200" dirty="0"/>
              <a:t>]</a:t>
            </a:r>
          </a:p>
          <a:p>
            <a:r>
              <a:rPr lang="en-US" sz="1200" dirty="0"/>
              <a:t>	FROM [Flights] a</a:t>
            </a:r>
          </a:p>
          <a:p>
            <a:r>
              <a:rPr lang="en-US" sz="1200" dirty="0"/>
              <a:t>		INNER JOIN [</a:t>
            </a:r>
            <a:r>
              <a:rPr lang="en-US" sz="1200" dirty="0" err="1"/>
              <a:t>dbo</a:t>
            </a:r>
            <a:r>
              <a:rPr lang="en-US" sz="1200" dirty="0"/>
              <a:t>].[</a:t>
            </a:r>
            <a:r>
              <a:rPr lang="en-US" sz="1200" dirty="0" err="1"/>
              <a:t>Lookup_Carrier</a:t>
            </a:r>
            <a:r>
              <a:rPr lang="en-US" sz="1200" dirty="0"/>
              <a:t>] b</a:t>
            </a:r>
          </a:p>
          <a:p>
            <a:r>
              <a:rPr lang="en-US" sz="1200" dirty="0"/>
              <a:t>			ON a.[CARRIER] = b.[Code]</a:t>
            </a:r>
          </a:p>
          <a:p>
            <a:r>
              <a:rPr lang="en-US" sz="1200" dirty="0"/>
              <a:t>	WHERE [CANCELLED] = 0</a:t>
            </a:r>
          </a:p>
          <a:p>
            <a:r>
              <a:rPr lang="en-US" sz="1200" dirty="0"/>
              <a:t>	GROUP BY b.[Code], b.[Description], [ORIGIN_STATE_NM]</a:t>
            </a:r>
          </a:p>
          <a:p>
            <a:r>
              <a:rPr lang="en-US" sz="1200" dirty="0"/>
              <a:t>	) c</a:t>
            </a:r>
          </a:p>
          <a:p>
            <a:r>
              <a:rPr lang="en-US" sz="1200" dirty="0"/>
              <a:t>GROUP BY [Code], [Carrier]</a:t>
            </a:r>
          </a:p>
          <a:p>
            <a:r>
              <a:rPr lang="en-US" sz="1200" dirty="0"/>
              <a:t>ORDER BY COUNT([ORIGIN_STATE_NM]) DESC</a:t>
            </a:r>
          </a:p>
          <a:p>
            <a:r>
              <a:rPr lang="en-US" sz="1200" dirty="0"/>
              <a:t>	, CAST(MAX([</a:t>
            </a:r>
            <a:r>
              <a:rPr lang="en-US" sz="1200" dirty="0" err="1"/>
              <a:t>NumFlights</a:t>
            </a:r>
            <a:r>
              <a:rPr lang="en-US" sz="1200" dirty="0"/>
              <a:t>]) AS FLOAT) / SUM([</a:t>
            </a:r>
            <a:r>
              <a:rPr lang="en-US" sz="1200" dirty="0" err="1"/>
              <a:t>NumFlights</a:t>
            </a:r>
            <a:r>
              <a:rPr lang="en-US" sz="1200" dirty="0"/>
              <a:t>]) DESC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75122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4763058-A282-4FAB-BAD1-A33889F51F15}"/>
              </a:ext>
            </a:extLst>
          </p:cNvPr>
          <p:cNvSpPr txBox="1">
            <a:spLocks/>
          </p:cNvSpPr>
          <p:nvPr/>
        </p:nvSpPr>
        <p:spPr>
          <a:xfrm>
            <a:off x="361221" y="261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Carriers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Insights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6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</a:t>
            </a:r>
            <a:endParaRPr lang="es-ES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F107E43-5824-4F2D-A023-C99726E32596}"/>
              </a:ext>
            </a:extLst>
          </p:cNvPr>
          <p:cNvSpPr txBox="1"/>
          <p:nvPr/>
        </p:nvSpPr>
        <p:spPr>
          <a:xfrm>
            <a:off x="779318" y="1709882"/>
            <a:ext cx="8237682" cy="28469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1200" dirty="0"/>
              <a:t>SELECT b.[Code], b.[Description] AS [Carrier]</a:t>
            </a:r>
          </a:p>
          <a:p>
            <a:r>
              <a:rPr lang="en-US" sz="1200" dirty="0"/>
              <a:t>	, SUM([Flights]) AS [Flights]</a:t>
            </a:r>
          </a:p>
          <a:p>
            <a:r>
              <a:rPr lang="en-US" sz="1200" dirty="0"/>
              <a:t>	, AVG(CASE WHEN [ARR_DELAY_NEW] = 0 THEN NULL ELSE [ARR_DELAY_NEW] END) AS [</a:t>
            </a:r>
            <a:r>
              <a:rPr lang="en-US" sz="1200" dirty="0" err="1"/>
              <a:t>AVG_DelayHappened</a:t>
            </a:r>
            <a:r>
              <a:rPr lang="en-US" sz="1200" dirty="0"/>
              <a:t>]</a:t>
            </a:r>
          </a:p>
          <a:p>
            <a:r>
              <a:rPr lang="en-US" sz="1200" dirty="0"/>
              <a:t>	, AVG([ARR_DELAY_NEW]) AS [</a:t>
            </a:r>
            <a:r>
              <a:rPr lang="en-US" sz="1200" dirty="0" err="1"/>
              <a:t>AVG_Delay</a:t>
            </a:r>
            <a:r>
              <a:rPr lang="en-US" sz="1200" dirty="0"/>
              <a:t>]</a:t>
            </a:r>
          </a:p>
          <a:p>
            <a:r>
              <a:rPr lang="en-US" sz="1200" dirty="0"/>
              <a:t>	, SUM(CASE WHEN [ARR_DELAY_NEW] = 0 THEN 0 ELSE 1 END) AS [</a:t>
            </a:r>
            <a:r>
              <a:rPr lang="en-US" sz="1200" dirty="0" err="1"/>
              <a:t>NumDelays</a:t>
            </a:r>
            <a:r>
              <a:rPr lang="en-US" sz="1200" dirty="0"/>
              <a:t>]</a:t>
            </a:r>
          </a:p>
          <a:p>
            <a:r>
              <a:rPr lang="en-US" sz="1200" dirty="0"/>
              <a:t>	, SUM(CASE WHEN [ARR_DELAY_NEW] = 0 THEN 0 ELSE 1 END) / SUM([Flights]) AS [%Delays]</a:t>
            </a:r>
          </a:p>
          <a:p>
            <a:r>
              <a:rPr lang="en-US" sz="1200" dirty="0"/>
              <a:t>	, SUM(CASE WHEN [CANCELLED] = 0 THEN 0 ELSE 1 END) AS [</a:t>
            </a:r>
            <a:r>
              <a:rPr lang="en-US" sz="1200" dirty="0" err="1"/>
              <a:t>NumCancels</a:t>
            </a:r>
            <a:r>
              <a:rPr lang="en-US" sz="1200" dirty="0"/>
              <a:t>]</a:t>
            </a:r>
          </a:p>
          <a:p>
            <a:r>
              <a:rPr lang="en-US" sz="1200" dirty="0"/>
              <a:t>	, SUM(CASE WHEN [CANCELLED] = 0 THEN 0 ELSE 1 END) / SUM([Flights]) AS [%Cancels]</a:t>
            </a:r>
          </a:p>
          <a:p>
            <a:r>
              <a:rPr lang="en-US" sz="1200" dirty="0"/>
              <a:t>FROM [Flights] a</a:t>
            </a:r>
          </a:p>
          <a:p>
            <a:r>
              <a:rPr lang="en-US" sz="1200" dirty="0"/>
              <a:t>	INNER JOIN [</a:t>
            </a:r>
            <a:r>
              <a:rPr lang="en-US" sz="1200" dirty="0" err="1"/>
              <a:t>dbo</a:t>
            </a:r>
            <a:r>
              <a:rPr lang="en-US" sz="1200" dirty="0"/>
              <a:t>].[</a:t>
            </a:r>
            <a:r>
              <a:rPr lang="en-US" sz="1200" dirty="0" err="1"/>
              <a:t>Lookup_Carrier</a:t>
            </a:r>
            <a:r>
              <a:rPr lang="en-US" sz="1200" dirty="0"/>
              <a:t>] b</a:t>
            </a:r>
          </a:p>
          <a:p>
            <a:r>
              <a:rPr lang="en-US" sz="1200" dirty="0"/>
              <a:t>		ON a.[CARRIER] = b.[Code]</a:t>
            </a:r>
          </a:p>
          <a:p>
            <a:r>
              <a:rPr lang="en-US" sz="1200" dirty="0"/>
              <a:t>GROUP BY b.[Code], b.[Description]</a:t>
            </a:r>
          </a:p>
          <a:p>
            <a:r>
              <a:rPr lang="en-US" sz="1200" dirty="0"/>
              <a:t>ORDER BY AVG([ARR_DELAY_NEW]) DESC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6817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09FEF2-7359-424A-8732-C56A3FA9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03482"/>
            <a:ext cx="10515600" cy="115409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questions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2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29433CF-9848-443E-89C1-9DBD0D9F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527426"/>
            <a:ext cx="11760200" cy="11023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 WITH 3</a:t>
            </a:r>
            <a:r>
              <a:rPr lang="en-US" b="1" baseline="300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MOST NUMBER OF FLIGHTS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u="sng" noProof="0" dirty="0">
                <a:latin typeface="Arial" panose="020B0604020202020204" pitchFamily="34" charset="0"/>
                <a:cs typeface="Arial" panose="020B0604020202020204" pitchFamily="34" charset="0"/>
              </a:rPr>
              <a:t>Express Jet Airlines</a:t>
            </a: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 (former </a:t>
            </a:r>
            <a:r>
              <a:rPr lang="en-US" u="sng" noProof="0" dirty="0">
                <a:latin typeface="Arial" panose="020B0604020202020204" pitchFamily="34" charset="0"/>
                <a:cs typeface="Arial" panose="020B0604020202020204" pitchFamily="34" charset="0"/>
              </a:rPr>
              <a:t>Atlantic Southeast Airlines)</a:t>
            </a: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with 686.021 flights.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n de Express Jet Airlines">
            <a:extLst>
              <a:ext uri="{FF2B5EF4-FFF2-40B4-BE49-F238E27FC236}">
                <a16:creationId xmlns:a16="http://schemas.microsoft.com/office/drawing/2014/main" xmlns="" id="{D77551FE-2086-4B75-86D4-66295690F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4" b="36825"/>
          <a:stretch/>
        </p:blipFill>
        <p:spPr bwMode="auto">
          <a:xfrm>
            <a:off x="3190810" y="3229611"/>
            <a:ext cx="2320990" cy="67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Atlantic Southeast Airlines">
            <a:extLst>
              <a:ext uri="{FF2B5EF4-FFF2-40B4-BE49-F238E27FC236}">
                <a16:creationId xmlns:a16="http://schemas.microsoft.com/office/drawing/2014/main" xmlns="" id="{58227B00-C42D-455A-8DE7-CD0D1BA8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46" y="2613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número de diapositiva 6">
            <a:extLst>
              <a:ext uri="{FF2B5EF4-FFF2-40B4-BE49-F238E27FC236}">
                <a16:creationId xmlns:a16="http://schemas.microsoft.com/office/drawing/2014/main" xmlns="" id="{3B4B0EDC-46DE-4374-AD7B-D400AA7F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6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E9B3C56-425E-4066-BF9F-3BE9CE78F4B4}"/>
              </a:ext>
            </a:extLst>
          </p:cNvPr>
          <p:cNvSpPr txBox="1"/>
          <p:nvPr/>
        </p:nvSpPr>
        <p:spPr>
          <a:xfrm>
            <a:off x="4468091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BCG BKA Case Interview – Javier Resano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3F0CB00-3A57-4B8F-B670-60AF0A8DC15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46" b="14524"/>
          <a:stretch/>
        </p:blipFill>
        <p:spPr>
          <a:xfrm>
            <a:off x="0" y="4378962"/>
            <a:ext cx="12192000" cy="24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2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63BD14-19A8-4688-BAD6-501FAB0F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10515600" cy="1325563"/>
          </a:xfrm>
        </p:spPr>
        <p:txBody>
          <a:bodyPr/>
          <a:lstStyle/>
          <a:p>
            <a:pPr algn="ctr"/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questions (3)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D628825-1859-4867-B0C8-38E18F6D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557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 WITH 10</a:t>
            </a:r>
            <a:r>
              <a:rPr lang="en-US" b="1" baseline="300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MOST DELAYS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Delays in number</a:t>
            </a: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Chicago, IL: Chicago Midway International: </a:t>
            </a:r>
          </a:p>
          <a:p>
            <a:pPr marL="914400" lvl="2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53.796 delays.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Delays in time </a:t>
            </a: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(accumulated): </a:t>
            </a:r>
          </a:p>
          <a:p>
            <a:pPr marL="914400" lvl="2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Newark, NJ: Newark Liberty International: </a:t>
            </a:r>
          </a:p>
          <a:p>
            <a:pPr marL="914400" lvl="2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1.810.129 minutes.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Delays in % of flights delayed</a:t>
            </a: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Pago Pago, TT: Pago Pago International: </a:t>
            </a:r>
          </a:p>
          <a:p>
            <a:pPr marL="914400" lvl="2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52,68% flights delayed.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1600" noProof="0" dirty="0">
                <a:latin typeface="Arial" panose="020B0604020202020204" pitchFamily="34" charset="0"/>
                <a:cs typeface="Arial" panose="020B0604020202020204" pitchFamily="34" charset="0"/>
              </a:rPr>
              <a:t>* Delays accounted at flight departure.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1600" noProof="0" dirty="0">
                <a:latin typeface="Arial" panose="020B0604020202020204" pitchFamily="34" charset="0"/>
                <a:cs typeface="Arial" panose="020B0604020202020204" pitchFamily="34" charset="0"/>
              </a:rPr>
              <a:t>* Cancelled flights not taken into account.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xmlns="" id="{E32AA42B-352F-49BC-87AD-5444469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7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E0FE8FF-6270-4AFF-A46B-CFFEE9F6A7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405745" y="6449631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660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168669-3CAE-4ECD-B316-2C4F74C1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162277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questions (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4</a:t>
            </a:r>
            <a:r>
              <a:rPr lang="en-US" b="1" noProof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587ADA7-A12E-4B19-B08A-ED5A1D99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616821"/>
            <a:ext cx="10515600" cy="1407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MOST POPULAR DAY OF THE WEEK TO TRAVEL</a:t>
            </a:r>
          </a:p>
          <a:p>
            <a:pPr marL="0" indent="0">
              <a:buNone/>
            </a:pPr>
            <a:endParaRPr lang="en-US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0900" lvl="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The reason for the second place of Wednesday is due to 2014 having 1 more Wednesday than other days.</a:t>
            </a:r>
          </a:p>
          <a:p>
            <a:pPr marL="4660900" lvl="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Working days in 2014 (excluding federal holidays):</a:t>
            </a:r>
          </a:p>
          <a:p>
            <a:pPr marL="3657600" lvl="8" indent="0">
              <a:buNone/>
            </a:pPr>
            <a:endParaRPr lang="en-US" noProof="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B2EBF0D9-DB08-4C17-9527-96BB562D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34644"/>
              </p:ext>
            </p:extLst>
          </p:nvPr>
        </p:nvGraphicFramePr>
        <p:xfrm>
          <a:off x="681183" y="2433501"/>
          <a:ext cx="3687617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271">
                  <a:extLst>
                    <a:ext uri="{9D8B030D-6E8A-4147-A177-3AD203B41FA5}">
                      <a16:colId xmlns:a16="http://schemas.microsoft.com/office/drawing/2014/main" xmlns="" val="1769219201"/>
                    </a:ext>
                  </a:extLst>
                </a:gridCol>
                <a:gridCol w="2157346">
                  <a:extLst>
                    <a:ext uri="{9D8B030D-6E8A-4147-A177-3AD203B41FA5}">
                      <a16:colId xmlns:a16="http://schemas.microsoft.com/office/drawing/2014/main" xmlns="" val="760218024"/>
                    </a:ext>
                  </a:extLst>
                </a:gridCol>
              </a:tblGrid>
              <a:tr h="305594">
                <a:tc>
                  <a:txBody>
                    <a:bodyPr/>
                    <a:lstStyle/>
                    <a:p>
                      <a:pPr lvl="1"/>
                      <a:r>
                        <a:rPr lang="es-E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</a:t>
                      </a:r>
                      <a:r>
                        <a:rPr lang="es-E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Flights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002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867.299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77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864.033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496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863.423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47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862.984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44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845.320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92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Sunday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818.040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73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Saturday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698.712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0302134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7D6EB65-4160-4409-A90E-EA30919052D0}"/>
              </a:ext>
            </a:extLst>
          </p:cNvPr>
          <p:cNvSpPr txBox="1"/>
          <p:nvPr/>
        </p:nvSpPr>
        <p:spPr>
          <a:xfrm>
            <a:off x="5055757" y="3501115"/>
            <a:ext cx="3444213" cy="17543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400050" indent="-400050">
              <a:spcAft>
                <a:spcPts val="300"/>
              </a:spcAft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Mondays: 47 (5 holidays)</a:t>
            </a:r>
          </a:p>
          <a:p>
            <a:pPr marL="400050" indent="-400050">
              <a:spcAft>
                <a:spcPts val="300"/>
              </a:spcAft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Tuesdays: 51 (1 holiday)</a:t>
            </a:r>
          </a:p>
          <a:p>
            <a:pPr marL="400050" indent="-400050">
              <a:spcAft>
                <a:spcPts val="300"/>
              </a:spcAft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Wednesdays: 52 (1 holiday)</a:t>
            </a:r>
          </a:p>
          <a:p>
            <a:pPr marL="400050" indent="-400050">
              <a:spcAft>
                <a:spcPts val="300"/>
              </a:spcAft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Thursdays: 50 (2 holidays)</a:t>
            </a:r>
          </a:p>
          <a:p>
            <a:pPr marL="400050" indent="-400050">
              <a:spcAft>
                <a:spcPts val="300"/>
              </a:spcAft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Fridays: 51 (1 holiday)</a:t>
            </a:r>
          </a:p>
          <a:p>
            <a:pPr>
              <a:spcAft>
                <a:spcPts val="3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41950A1-6208-45EC-8BA7-D6738D8A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700" y="6330727"/>
            <a:ext cx="393700" cy="365125"/>
          </a:xfrm>
        </p:spPr>
        <p:txBody>
          <a:bodyPr/>
          <a:lstStyle/>
          <a:p>
            <a:fld id="{03A96F40-2512-4DC0-898D-0B3618CF4FBA}" type="slidenum">
              <a:rPr lang="es-ES" smtClean="0"/>
              <a:t>8</a:t>
            </a:fld>
            <a:endParaRPr lang="es-ES"/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xmlns="" id="{2FAE4256-2E2A-4FBB-82EF-0CD9E4DEAEDC}"/>
              </a:ext>
            </a:extLst>
          </p:cNvPr>
          <p:cNvSpPr txBox="1"/>
          <p:nvPr/>
        </p:nvSpPr>
        <p:spPr>
          <a:xfrm>
            <a:off x="4368800" y="6390178"/>
            <a:ext cx="2985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Airline Data Analysis </a:t>
            </a:r>
            <a:r>
              <a:rPr lang="es-ES" sz="1000" dirty="0"/>
              <a:t>– Javier </a:t>
            </a:r>
            <a:r>
              <a:rPr lang="es-ES" sz="1000" dirty="0" smtClean="0"/>
              <a:t>Resano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5501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C556D36-30F0-4C92-BD78-F630E10904A0}"/>
              </a:ext>
            </a:extLst>
          </p:cNvPr>
          <p:cNvSpPr txBox="1"/>
          <p:nvPr/>
        </p:nvSpPr>
        <p:spPr>
          <a:xfrm>
            <a:off x="977900" y="37973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E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actionable</a:t>
            </a:r>
            <a:r>
              <a:rPr lang="es-E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s-E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34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8406</Words>
  <Application>Microsoft Office PowerPoint</Application>
  <PresentationFormat>Widescreen</PresentationFormat>
  <Paragraphs>3308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Baskerville Old Face</vt:lpstr>
      <vt:lpstr>Calibri</vt:lpstr>
      <vt:lpstr>Calibri Light</vt:lpstr>
      <vt:lpstr>Tema de Office</vt:lpstr>
      <vt:lpstr>PowerPoint Presentation</vt:lpstr>
      <vt:lpstr>PowerPoint Presentation</vt:lpstr>
      <vt:lpstr>Methodology</vt:lpstr>
      <vt:lpstr>PowerPoint Presentation</vt:lpstr>
      <vt:lpstr>Preliminary questions (1)</vt:lpstr>
      <vt:lpstr>Preliminary questions (2)</vt:lpstr>
      <vt:lpstr>Preliminary questions (3)</vt:lpstr>
      <vt:lpstr>Preliminary questions (4)</vt:lpstr>
      <vt:lpstr>PowerPoint Presentation</vt:lpstr>
      <vt:lpstr>Insights: General Data</vt:lpstr>
      <vt:lpstr>Insights: Airports (1) Main flight origins</vt:lpstr>
      <vt:lpstr>Insights: Airports (2) Delays by airport</vt:lpstr>
      <vt:lpstr>Insights: States (1) Flight origin analysis</vt:lpstr>
      <vt:lpstr>Insights: States (2) Intra and Extra state flights per carrier</vt:lpstr>
      <vt:lpstr>Insights: Flights (1) Flights and incidences by Timeslot</vt:lpstr>
      <vt:lpstr>Insights: Flights (2) Incident analysis</vt:lpstr>
      <vt:lpstr>Insights: Carriers (1) Carrier sizes</vt:lpstr>
      <vt:lpstr>Insights: Carriers (2) Carrier monthly evolution</vt:lpstr>
      <vt:lpstr>Insights: Carriers (3) Flight time per plane and company</vt:lpstr>
      <vt:lpstr>Insights: Carriers (4) Flight length by carrier</vt:lpstr>
      <vt:lpstr>Insights: Carriers (5) Number of States by carrier</vt:lpstr>
      <vt:lpstr>Insights: Carriers (6) (I) Flight delay &amp; cancellations by carrier</vt:lpstr>
      <vt:lpstr>Insights: Carriers (6) (II) Flight delay &amp; cancellations by carrier</vt:lpstr>
      <vt:lpstr>PowerPoint Presentation</vt:lpstr>
      <vt:lpstr>PowerPoint Presentation</vt:lpstr>
      <vt:lpstr>Appendix (1a)</vt:lpstr>
      <vt:lpstr>PowerPoint Presentation</vt:lpstr>
      <vt:lpstr>Appendix (1b)</vt:lpstr>
      <vt:lpstr>PowerPoint Presentation</vt:lpstr>
      <vt:lpstr>Appendix (1c)</vt:lpstr>
      <vt:lpstr>Appendix (1d)</vt:lpstr>
      <vt:lpstr>Appendix (2)</vt:lpstr>
      <vt:lpstr>Appendix (3a)</vt:lpstr>
      <vt:lpstr>Appendix (3b)</vt:lpstr>
      <vt:lpstr>Appendix (3c)</vt:lpstr>
      <vt:lpstr>PowerPoint Presentation</vt:lpstr>
      <vt:lpstr>PowerPoint Presentation</vt:lpstr>
      <vt:lpstr>Appendix (General insights)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(Carriers Insights 1)</vt:lpstr>
      <vt:lpstr>PowerPoint Presentation</vt:lpstr>
      <vt:lpstr>Appendix: Carriers Insights 3</vt:lpstr>
      <vt:lpstr>Appendix: Carriers Insights 3</vt:lpstr>
      <vt:lpstr>Appendix: Carriers Insights 4 </vt:lpstr>
      <vt:lpstr>Appendix: Carriers Insights 5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</cp:lastModifiedBy>
  <cp:revision>99</cp:revision>
  <dcterms:created xsi:type="dcterms:W3CDTF">2018-01-15T14:19:58Z</dcterms:created>
  <dcterms:modified xsi:type="dcterms:W3CDTF">2018-09-04T17:59:34Z</dcterms:modified>
</cp:coreProperties>
</file>