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notesMasterIdLst>
    <p:notesMasterId r:id="rId13"/>
  </p:notesMasterIdLst>
  <p:sldIdLst>
    <p:sldId id="256" r:id="rId2"/>
    <p:sldId id="258" r:id="rId3"/>
    <p:sldId id="267" r:id="rId4"/>
    <p:sldId id="259" r:id="rId5"/>
    <p:sldId id="257" r:id="rId6"/>
    <p:sldId id="262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8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CB134-1FCA-4CF5-AC61-7B9417F8114B}" type="datetimeFigureOut">
              <a:rPr lang="es-ES" smtClean="0"/>
              <a:t>09/10/2018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65272-7305-48C7-8DDC-986903230B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341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0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4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7806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46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3000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621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54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20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53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55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73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8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59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6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503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LoginAPI/Startup.c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s/" TargetMode="External"/><Relationship Id="rId2" Type="http://schemas.openxmlformats.org/officeDocument/2006/relationships/hyperlink" Target="https://www.microsoft.com/net/downloa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ms-vscode.csharp" TargetMode="Externa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s://www.postgresql.org/download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07" y="1584316"/>
            <a:ext cx="3812103" cy="20013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41" y="3614708"/>
            <a:ext cx="1537436" cy="153743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641" y="126999"/>
            <a:ext cx="1427200" cy="147001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319" y="5356464"/>
            <a:ext cx="2859681" cy="1351199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400675" y="355600"/>
            <a:ext cx="477079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5400" dirty="0" err="1"/>
              <a:t>PostgreSQL</a:t>
            </a:r>
            <a:endParaRPr lang="es-ES" sz="5400" dirty="0"/>
          </a:p>
          <a:p>
            <a:pPr algn="ctr"/>
            <a:r>
              <a:rPr lang="es-ES" sz="5400" dirty="0"/>
              <a:t>+</a:t>
            </a:r>
          </a:p>
          <a:p>
            <a:pPr algn="ctr"/>
            <a:r>
              <a:rPr lang="es-ES" sz="5400" dirty="0" err="1"/>
              <a:t>.Net</a:t>
            </a:r>
            <a:r>
              <a:rPr lang="es-ES" sz="5400" dirty="0"/>
              <a:t> Core</a:t>
            </a:r>
          </a:p>
          <a:p>
            <a:pPr algn="ctr"/>
            <a:r>
              <a:rPr lang="es-ES" sz="5400" dirty="0"/>
              <a:t>+</a:t>
            </a:r>
          </a:p>
          <a:p>
            <a:pPr algn="ctr"/>
            <a:r>
              <a:rPr lang="es-ES" sz="5400" dirty="0"/>
              <a:t>JWT</a:t>
            </a:r>
          </a:p>
          <a:p>
            <a:pPr algn="ctr"/>
            <a:r>
              <a:rPr lang="es-ES" sz="5400" dirty="0"/>
              <a:t>+</a:t>
            </a:r>
          </a:p>
          <a:p>
            <a:pPr algn="ctr"/>
            <a:r>
              <a:rPr lang="es-ES" sz="5400" dirty="0" err="1"/>
              <a:t>React</a:t>
            </a:r>
            <a:r>
              <a:rPr lang="es-ES" sz="5400" dirty="0"/>
              <a:t>  + </a:t>
            </a:r>
            <a:r>
              <a:rPr lang="es-ES" sz="5400" dirty="0" err="1"/>
              <a:t>Redux</a:t>
            </a:r>
            <a:endParaRPr lang="es-ES" sz="5400" dirty="0"/>
          </a:p>
        </p:txBody>
      </p:sp>
    </p:spTree>
    <p:extLst>
      <p:ext uri="{BB962C8B-B14F-4D97-AF65-F5344CB8AC3E}">
        <p14:creationId xmlns:p14="http://schemas.microsoft.com/office/powerpoint/2010/main" val="2561467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096434" y="609600"/>
            <a:ext cx="8596668" cy="863600"/>
          </a:xfrm>
        </p:spPr>
        <p:txBody>
          <a:bodyPr>
            <a:normAutofit/>
          </a:bodyPr>
          <a:lstStyle/>
          <a:p>
            <a:pPr algn="ctr"/>
            <a:r>
              <a:rPr lang="es-ES" sz="4800" dirty="0" err="1"/>
              <a:t>Startup.cs</a:t>
            </a:r>
            <a:endParaRPr lang="es-ES" sz="4800" dirty="0"/>
          </a:p>
        </p:txBody>
      </p:sp>
      <p:pic>
        <p:nvPicPr>
          <p:cNvPr id="8" name="Imagen 7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5381287"/>
            <a:ext cx="1028699" cy="1124287"/>
          </a:xfrm>
          <a:prstGeom prst="rect">
            <a:avLst/>
          </a:prstGeom>
        </p:spPr>
      </p:pic>
      <p:sp>
        <p:nvSpPr>
          <p:cNvPr id="9" name="Marcador de contenido 2"/>
          <p:cNvSpPr txBox="1">
            <a:spLocks/>
          </p:cNvSpPr>
          <p:nvPr/>
        </p:nvSpPr>
        <p:spPr>
          <a:xfrm>
            <a:off x="223740" y="1483310"/>
            <a:ext cx="8577360" cy="3801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services.AddMvc</a:t>
            </a:r>
            <a:r>
              <a:rPr lang="es-ES" dirty="0"/>
              <a:t>()</a:t>
            </a:r>
          </a:p>
          <a:p>
            <a:pPr marL="0" indent="363538">
              <a:buNone/>
            </a:pPr>
            <a:r>
              <a:rPr lang="es-ES" dirty="0"/>
              <a:t>.</a:t>
            </a:r>
            <a:r>
              <a:rPr lang="es-ES" dirty="0" err="1"/>
              <a:t>AddXmlDataContractSerializerFormatters</a:t>
            </a:r>
            <a:r>
              <a:rPr lang="es-ES" dirty="0"/>
              <a:t>()</a:t>
            </a:r>
          </a:p>
          <a:p>
            <a:pPr marL="0" indent="363538">
              <a:buNone/>
            </a:pPr>
            <a:r>
              <a:rPr lang="es-ES" dirty="0"/>
              <a:t>.</a:t>
            </a:r>
            <a:r>
              <a:rPr lang="es-ES" dirty="0" err="1"/>
              <a:t>AddMvcOptions</a:t>
            </a:r>
            <a:r>
              <a:rPr lang="es-ES" dirty="0"/>
              <a:t>(</a:t>
            </a:r>
            <a:r>
              <a:rPr lang="es-ES" dirty="0" err="1"/>
              <a:t>options</a:t>
            </a:r>
            <a:r>
              <a:rPr lang="es-ES" dirty="0"/>
              <a:t> =&gt; </a:t>
            </a:r>
            <a:r>
              <a:rPr lang="es-ES" dirty="0" err="1"/>
              <a:t>options.RespectBrowserAcceptHeader</a:t>
            </a:r>
            <a:r>
              <a:rPr lang="es-ES" dirty="0"/>
              <a:t> = true)</a:t>
            </a:r>
          </a:p>
          <a:p>
            <a:pPr marL="0" indent="363538">
              <a:buNone/>
            </a:pPr>
            <a:r>
              <a:rPr lang="es-ES" dirty="0"/>
              <a:t>.</a:t>
            </a:r>
            <a:r>
              <a:rPr lang="es-ES" dirty="0" err="1"/>
              <a:t>AddJsonOptions</a:t>
            </a:r>
            <a:r>
              <a:rPr lang="es-ES" dirty="0"/>
              <a:t>(</a:t>
            </a:r>
            <a:r>
              <a:rPr lang="es-ES" dirty="0" err="1"/>
              <a:t>options</a:t>
            </a:r>
            <a:r>
              <a:rPr lang="es-ES" dirty="0"/>
              <a:t> =&gt;</a:t>
            </a:r>
          </a:p>
          <a:p>
            <a:pPr marL="0" indent="363538">
              <a:buNone/>
            </a:pPr>
            <a:r>
              <a:rPr lang="es-ES" dirty="0"/>
              <a:t>{</a:t>
            </a:r>
          </a:p>
          <a:p>
            <a:pPr marL="0" indent="363538">
              <a:buNone/>
            </a:pPr>
            <a:r>
              <a:rPr lang="es-ES" dirty="0" err="1"/>
              <a:t>options.SerializerSettings.NullValueHandling</a:t>
            </a:r>
            <a:r>
              <a:rPr lang="es-ES" dirty="0"/>
              <a:t> = </a:t>
            </a:r>
            <a:r>
              <a:rPr lang="es-ES" dirty="0" err="1"/>
              <a:t>NullValueHandling.Ignore</a:t>
            </a:r>
            <a:r>
              <a:rPr lang="es-ES" dirty="0"/>
              <a:t>;</a:t>
            </a:r>
          </a:p>
          <a:p>
            <a:pPr marL="0" indent="363538">
              <a:buNone/>
            </a:pPr>
            <a:r>
              <a:rPr lang="es-ES" dirty="0"/>
              <a:t>});</a:t>
            </a:r>
          </a:p>
          <a:p>
            <a:pPr marL="0" indent="363538">
              <a:buNone/>
            </a:pPr>
            <a:r>
              <a:rPr lang="es-ES" dirty="0" err="1"/>
              <a:t>services.AddAutoMapper</a:t>
            </a:r>
            <a:r>
              <a:rPr lang="es-ES" dirty="0"/>
              <a:t>();</a:t>
            </a:r>
          </a:p>
          <a:p>
            <a:pPr marL="0" indent="363538">
              <a:buNone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05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005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34832"/>
            <a:ext cx="9076266" cy="3880773"/>
          </a:xfrm>
        </p:spPr>
        <p:txBody>
          <a:bodyPr>
            <a:normAutofit fontScale="92500" lnSpcReduction="10000"/>
          </a:bodyPr>
          <a:lstStyle/>
          <a:p>
            <a:r>
              <a:rPr lang="es-ES" dirty="0" err="1">
                <a:solidFill>
                  <a:srgbClr val="FFFF00"/>
                </a:solidFill>
              </a:rPr>
              <a:t>Bearer</a:t>
            </a:r>
            <a:r>
              <a:rPr lang="es-ES" dirty="0">
                <a:solidFill>
                  <a:srgbClr val="FFFF00"/>
                </a:solidFill>
              </a:rPr>
              <a:t> </a:t>
            </a:r>
            <a:r>
              <a:rPr lang="es-ES" dirty="0" err="1">
                <a:solidFill>
                  <a:srgbClr val="FFFF00"/>
                </a:solidFill>
              </a:rPr>
              <a:t>header</a:t>
            </a:r>
            <a:r>
              <a:rPr lang="es-ES" dirty="0" err="1">
                <a:solidFill>
                  <a:srgbClr val="00B0F0"/>
                </a:solidFill>
              </a:rPr>
              <a:t>.</a:t>
            </a:r>
            <a:r>
              <a:rPr lang="es-ES" dirty="0" err="1">
                <a:solidFill>
                  <a:srgbClr val="00B050"/>
                </a:solidFill>
              </a:rPr>
              <a:t>payload</a:t>
            </a:r>
            <a:r>
              <a:rPr lang="es-ES" dirty="0" err="1">
                <a:solidFill>
                  <a:srgbClr val="00B0F0"/>
                </a:solidFill>
              </a:rPr>
              <a:t>.signature</a:t>
            </a:r>
            <a:endParaRPr lang="es-ES" dirty="0">
              <a:solidFill>
                <a:srgbClr val="FFFF00"/>
              </a:solidFill>
            </a:endParaRPr>
          </a:p>
          <a:p>
            <a:endParaRPr lang="es-ES" dirty="0">
              <a:solidFill>
                <a:srgbClr val="FFFF00"/>
              </a:solidFill>
            </a:endParaRPr>
          </a:p>
          <a:p>
            <a:r>
              <a:rPr lang="es-ES" dirty="0">
                <a:solidFill>
                  <a:srgbClr val="FFFF00"/>
                </a:solidFill>
              </a:rPr>
              <a:t>eyJhbGciOiJIUzI1NiIsInR5cCI6IkpXVCJ9</a:t>
            </a:r>
            <a:r>
              <a:rPr lang="es-ES" dirty="0"/>
              <a:t>.</a:t>
            </a:r>
            <a:r>
              <a:rPr lang="es-ES" dirty="0">
                <a:solidFill>
                  <a:srgbClr val="00B050"/>
                </a:solidFill>
              </a:rPr>
              <a:t>eyJVSWQiOiIxIiwiUklkIjoiMSIsIm5iZiI6MTUzOTA5NjIxNCwiZXhwIjoxNTM5MDk4MDE0LCJpYXQiOjE1MzkwOTYyMTR9</a:t>
            </a:r>
            <a:r>
              <a:rPr lang="es-ES" dirty="0"/>
              <a:t>.</a:t>
            </a:r>
            <a:r>
              <a:rPr lang="es-ES" dirty="0">
                <a:solidFill>
                  <a:srgbClr val="00B0F0"/>
                </a:solidFill>
              </a:rPr>
              <a:t>s8c1C-zxbxi0mvvR95yxrSEJicGe7kVqT_wkJFDVbmE</a:t>
            </a:r>
          </a:p>
          <a:p>
            <a:endParaRPr lang="es-ES" dirty="0">
              <a:solidFill>
                <a:srgbClr val="FFFF00"/>
              </a:solidFill>
            </a:endParaRPr>
          </a:p>
          <a:p>
            <a:r>
              <a:rPr lang="es-ES" dirty="0">
                <a:solidFill>
                  <a:srgbClr val="FFFF00"/>
                </a:solidFill>
              </a:rPr>
              <a:t>{"alg":"HS256","typ":"JWT"} </a:t>
            </a:r>
          </a:p>
          <a:p>
            <a:endParaRPr lang="es-ES" dirty="0">
              <a:solidFill>
                <a:srgbClr val="00B050"/>
              </a:solidFill>
            </a:endParaRPr>
          </a:p>
          <a:p>
            <a:r>
              <a:rPr lang="es-ES" dirty="0">
                <a:solidFill>
                  <a:srgbClr val="00B050"/>
                </a:solidFill>
              </a:rPr>
              <a:t>{"UId":"1","RId":"1","nbf":1539096214,"exp":1539098014,"iat":1539096214}</a:t>
            </a:r>
            <a:endParaRPr lang="es-ES_tradnl" dirty="0">
              <a:solidFill>
                <a:srgbClr val="00B050"/>
              </a:solidFill>
            </a:endParaRPr>
          </a:p>
          <a:p>
            <a:endParaRPr lang="es-ES_tradnl" dirty="0">
              <a:solidFill>
                <a:srgbClr val="00B0F0"/>
              </a:solidFill>
            </a:endParaRPr>
          </a:p>
          <a:p>
            <a:r>
              <a:rPr lang="es-ES_tradnl" dirty="0">
                <a:solidFill>
                  <a:srgbClr val="00B0F0"/>
                </a:solidFill>
              </a:rPr>
              <a:t>F</a:t>
            </a:r>
            <a:r>
              <a:rPr lang="es-ES" dirty="0" err="1">
                <a:solidFill>
                  <a:srgbClr val="00B0F0"/>
                </a:solidFill>
              </a:rPr>
              <a:t>irma</a:t>
            </a:r>
            <a:r>
              <a:rPr lang="es-ES" dirty="0">
                <a:solidFill>
                  <a:srgbClr val="00B0F0"/>
                </a:solidFill>
              </a:rPr>
              <a:t> obtenida a partir de los datos que se incluyen en el </a:t>
            </a:r>
            <a:r>
              <a:rPr lang="es-ES" dirty="0" err="1">
                <a:solidFill>
                  <a:srgbClr val="00B0F0"/>
                </a:solidFill>
              </a:rPr>
              <a:t>Payload</a:t>
            </a:r>
            <a:r>
              <a:rPr lang="es-ES" dirty="0">
                <a:solidFill>
                  <a:srgbClr val="00B0F0"/>
                </a:solidFill>
              </a:rPr>
              <a:t> y la </a:t>
            </a:r>
            <a:r>
              <a:rPr lang="es-ES" dirty="0" err="1">
                <a:solidFill>
                  <a:srgbClr val="00B0F0"/>
                </a:solidFill>
              </a:rPr>
              <a:t>secret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key</a:t>
            </a:r>
            <a:endParaRPr lang="es-E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s-ES_tradnl" dirty="0">
              <a:solidFill>
                <a:srgbClr val="00B0F0"/>
              </a:solidFill>
            </a:endParaRPr>
          </a:p>
          <a:p>
            <a:endParaRPr lang="es-ES" dirty="0">
              <a:solidFill>
                <a:srgbClr val="0070C0"/>
              </a:solidFill>
            </a:endParaRPr>
          </a:p>
          <a:p>
            <a:endParaRPr lang="es-E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4608"/>
            <a:ext cx="1537436" cy="1537436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620152" y="535494"/>
            <a:ext cx="165462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6000" dirty="0"/>
              <a:t>JWT</a:t>
            </a:r>
          </a:p>
        </p:txBody>
      </p:sp>
    </p:spTree>
    <p:extLst>
      <p:ext uri="{BB962C8B-B14F-4D97-AF65-F5344CB8AC3E}">
        <p14:creationId xmlns:p14="http://schemas.microsoft.com/office/powerpoint/2010/main" val="412592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4A5C54C-3DC0-4624-A75D-9A2EAB2D2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4608"/>
            <a:ext cx="1537436" cy="1537436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3B57256-7B42-4590-8961-C381B6416F47}"/>
              </a:ext>
            </a:extLst>
          </p:cNvPr>
          <p:cNvSpPr/>
          <p:nvPr/>
        </p:nvSpPr>
        <p:spPr>
          <a:xfrm>
            <a:off x="2620152" y="535494"/>
            <a:ext cx="165462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6000" dirty="0"/>
              <a:t>JWT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D873AAF-FBC8-413F-9166-9BFD1E39008C}"/>
              </a:ext>
            </a:extLst>
          </p:cNvPr>
          <p:cNvSpPr/>
          <p:nvPr/>
        </p:nvSpPr>
        <p:spPr>
          <a:xfrm>
            <a:off x="261071" y="1994688"/>
            <a:ext cx="2382591" cy="1316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Login</a:t>
            </a:r>
            <a:r>
              <a:rPr lang="es-ES_tradnl" dirty="0"/>
              <a:t> </a:t>
            </a:r>
            <a:r>
              <a:rPr lang="es-ES_tradnl" dirty="0" err="1"/>
              <a:t>Endpoint</a:t>
            </a:r>
            <a:endParaRPr lang="es-E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DF5C24E-D04E-4F2B-ABFD-297DB3D49A24}"/>
              </a:ext>
            </a:extLst>
          </p:cNvPr>
          <p:cNvSpPr/>
          <p:nvPr/>
        </p:nvSpPr>
        <p:spPr>
          <a:xfrm>
            <a:off x="7418980" y="1910153"/>
            <a:ext cx="2382591" cy="1316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Otros </a:t>
            </a:r>
            <a:r>
              <a:rPr lang="es-ES_tradnl" dirty="0" err="1"/>
              <a:t>Endpoints</a:t>
            </a:r>
            <a:endParaRPr lang="es-ES" dirty="0"/>
          </a:p>
        </p:txBody>
      </p:sp>
      <p:sp>
        <p:nvSpPr>
          <p:cNvPr id="8" name="Cara sonriente 7">
            <a:extLst>
              <a:ext uri="{FF2B5EF4-FFF2-40B4-BE49-F238E27FC236}">
                <a16:creationId xmlns:a16="http://schemas.microsoft.com/office/drawing/2014/main" id="{636DB13C-6D37-4FE0-8DE9-C7A570DF6193}"/>
              </a:ext>
            </a:extLst>
          </p:cNvPr>
          <p:cNvSpPr/>
          <p:nvPr/>
        </p:nvSpPr>
        <p:spPr>
          <a:xfrm>
            <a:off x="4773022" y="4820851"/>
            <a:ext cx="1558343" cy="1468192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09BE6007-3254-4A84-A6D0-91A2BF60DCD3}"/>
              </a:ext>
            </a:extLst>
          </p:cNvPr>
          <p:cNvSpPr/>
          <p:nvPr/>
        </p:nvSpPr>
        <p:spPr>
          <a:xfrm rot="13518456" flipV="1">
            <a:off x="1918145" y="4107129"/>
            <a:ext cx="3067372" cy="818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Login</a:t>
            </a:r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83723C-1E17-456A-8B53-E83A4D714324}"/>
              </a:ext>
            </a:extLst>
          </p:cNvPr>
          <p:cNvSpPr/>
          <p:nvPr/>
        </p:nvSpPr>
        <p:spPr>
          <a:xfrm>
            <a:off x="5075139" y="636093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/>
              <a:t>Usuario</a:t>
            </a:r>
            <a:endParaRPr lang="es-ES" dirty="0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C5DCEB14-BED2-43B2-BB92-E6B50D9F337F}"/>
              </a:ext>
            </a:extLst>
          </p:cNvPr>
          <p:cNvSpPr/>
          <p:nvPr/>
        </p:nvSpPr>
        <p:spPr>
          <a:xfrm rot="13518456" flipH="1" flipV="1">
            <a:off x="2475719" y="3326963"/>
            <a:ext cx="3019503" cy="791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Respuesta + JWT</a:t>
            </a:r>
            <a:endParaRPr lang="es-ES" dirty="0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A7B7BFCF-CEE1-4468-AEC9-223CC0B5A4FF}"/>
              </a:ext>
            </a:extLst>
          </p:cNvPr>
          <p:cNvSpPr/>
          <p:nvPr/>
        </p:nvSpPr>
        <p:spPr>
          <a:xfrm rot="7871452" flipH="1" flipV="1">
            <a:off x="5589995" y="3574555"/>
            <a:ext cx="2168917" cy="791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JWT</a:t>
            </a:r>
            <a:endParaRPr lang="es-ES" dirty="0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3E780FC3-B8F7-44F8-8871-722A8FBBCF70}"/>
              </a:ext>
            </a:extLst>
          </p:cNvPr>
          <p:cNvSpPr/>
          <p:nvPr/>
        </p:nvSpPr>
        <p:spPr>
          <a:xfrm rot="7941491" flipV="1">
            <a:off x="5978147" y="4140056"/>
            <a:ext cx="3067372" cy="818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Respuesta + JWT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061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48200" y="700660"/>
            <a:ext cx="5984702" cy="708700"/>
          </a:xfrm>
        </p:spPr>
        <p:txBody>
          <a:bodyPr/>
          <a:lstStyle/>
          <a:p>
            <a:r>
              <a:rPr lang="es-ES" dirty="0" err="1"/>
              <a:t>React</a:t>
            </a:r>
            <a:r>
              <a:rPr lang="es-ES" dirty="0"/>
              <a:t> + </a:t>
            </a:r>
            <a:r>
              <a:rPr lang="es-ES" dirty="0" err="1"/>
              <a:t>Redux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8698" y="2292792"/>
            <a:ext cx="4216638" cy="2966802"/>
          </a:xfrm>
        </p:spPr>
        <p:txBody>
          <a:bodyPr/>
          <a:lstStyle/>
          <a:p>
            <a:r>
              <a:rPr lang="es-ES_tradnl" dirty="0"/>
              <a:t>Librería </a:t>
            </a:r>
            <a:r>
              <a:rPr lang="es-ES_tradnl" dirty="0" err="1"/>
              <a:t>javascript</a:t>
            </a:r>
            <a:endParaRPr lang="es-ES_tradnl" dirty="0"/>
          </a:p>
          <a:p>
            <a:r>
              <a:rPr lang="es-ES_tradnl" dirty="0"/>
              <a:t>Facebook</a:t>
            </a:r>
          </a:p>
          <a:p>
            <a:r>
              <a:rPr lang="es-ES_tradnl" dirty="0"/>
              <a:t>Componentes dinámicos</a:t>
            </a:r>
          </a:p>
          <a:p>
            <a:r>
              <a:rPr lang="es-ES_tradnl" dirty="0"/>
              <a:t>Componentes reusables</a:t>
            </a:r>
          </a:p>
          <a:p>
            <a:r>
              <a:rPr lang="es-ES_tradnl" dirty="0"/>
              <a:t>Curva de aprendizaje corta</a:t>
            </a:r>
          </a:p>
          <a:p>
            <a:r>
              <a:rPr lang="es-ES_tradnl" dirty="0"/>
              <a:t>Más libertad que otros </a:t>
            </a:r>
            <a:r>
              <a:rPr lang="es-ES_tradnl" dirty="0" err="1"/>
              <a:t>frameworks</a:t>
            </a:r>
            <a:endParaRPr lang="es-ES_tradnl" dirty="0"/>
          </a:p>
          <a:p>
            <a:r>
              <a:rPr lang="es-ES_tradnl" dirty="0"/>
              <a:t>Infinidad de librerías compatibles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19" y="379411"/>
            <a:ext cx="2859681" cy="135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32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155700"/>
            <a:ext cx="8596668" cy="736600"/>
          </a:xfrm>
        </p:spPr>
        <p:txBody>
          <a:bodyPr/>
          <a:lstStyle/>
          <a:p>
            <a:r>
              <a:rPr lang="es-ES" dirty="0" err="1"/>
              <a:t>Prerequisitos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014411"/>
          </a:xfrm>
        </p:spPr>
        <p:txBody>
          <a:bodyPr>
            <a:normAutofit fontScale="92500" lnSpcReduction="20000"/>
          </a:bodyPr>
          <a:lstStyle/>
          <a:p>
            <a:r>
              <a:rPr lang="es-ES" dirty="0" err="1"/>
              <a:t>.Net</a:t>
            </a:r>
            <a:r>
              <a:rPr lang="es-ES" dirty="0"/>
              <a:t> Core SDK: </a:t>
            </a:r>
            <a:r>
              <a:rPr lang="es-ES" dirty="0">
                <a:hlinkClick r:id="rId2"/>
              </a:rPr>
              <a:t>https://www.microsoft.com/net/download</a:t>
            </a:r>
            <a:r>
              <a:rPr lang="es-ES" dirty="0"/>
              <a:t> </a:t>
            </a:r>
          </a:p>
          <a:p>
            <a:r>
              <a:rPr lang="es-ES" dirty="0" err="1"/>
              <a:t>NodeJS</a:t>
            </a:r>
            <a:r>
              <a:rPr lang="es-ES" dirty="0"/>
              <a:t>: </a:t>
            </a:r>
            <a:r>
              <a:rPr lang="es-ES" dirty="0">
                <a:hlinkClick r:id="rId3"/>
              </a:rPr>
              <a:t>https://nodejs.org/es/</a:t>
            </a:r>
            <a:endParaRPr lang="es-ES" dirty="0"/>
          </a:p>
          <a:p>
            <a:r>
              <a:rPr lang="es-ES" dirty="0" err="1"/>
              <a:t>PostgreSQL</a:t>
            </a:r>
            <a:r>
              <a:rPr lang="es-ES" dirty="0"/>
              <a:t>: </a:t>
            </a:r>
            <a:r>
              <a:rPr lang="es-ES" dirty="0">
                <a:hlinkClick r:id="rId4"/>
              </a:rPr>
              <a:t>https://www.postgresql.org/download/</a:t>
            </a:r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77334" y="3364375"/>
            <a:ext cx="8596668" cy="736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IDE recomendado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77334" y="4290350"/>
            <a:ext cx="10092266" cy="1014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Visual Studio </a:t>
            </a:r>
            <a:r>
              <a:rPr lang="es-ES" dirty="0" err="1"/>
              <a:t>Code</a:t>
            </a:r>
            <a:r>
              <a:rPr lang="es-ES" dirty="0"/>
              <a:t>: </a:t>
            </a:r>
            <a:r>
              <a:rPr lang="es-ES" dirty="0">
                <a:hlinkClick r:id="rId5"/>
              </a:rPr>
              <a:t>https://code.visualstudio.com/</a:t>
            </a:r>
            <a:endParaRPr lang="es-ES" dirty="0"/>
          </a:p>
          <a:p>
            <a:r>
              <a:rPr lang="es-ES" dirty="0"/>
              <a:t>C#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VSCode</a:t>
            </a:r>
            <a:r>
              <a:rPr lang="es-ES" dirty="0"/>
              <a:t>: </a:t>
            </a:r>
            <a:r>
              <a:rPr lang="es-ES" dirty="0">
                <a:hlinkClick r:id="rId6"/>
              </a:rPr>
              <a:t>https://marketplace.visualstudio.com/items?itemName=ms-vscode.csharp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090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29985" y="584201"/>
            <a:ext cx="3582015" cy="787400"/>
          </a:xfrm>
        </p:spPr>
        <p:txBody>
          <a:bodyPr/>
          <a:lstStyle/>
          <a:p>
            <a:r>
              <a:rPr lang="es-ES" dirty="0"/>
              <a:t>Modelo de datos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753" y="2283618"/>
            <a:ext cx="2977120" cy="21082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180" y="2283618"/>
            <a:ext cx="3527239" cy="236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16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900"/>
          </a:xfrm>
        </p:spPr>
        <p:txBody>
          <a:bodyPr/>
          <a:lstStyle/>
          <a:p>
            <a:r>
              <a:rPr lang="es-ES" dirty="0"/>
              <a:t>Creando la API y configurando </a:t>
            </a:r>
            <a:r>
              <a:rPr lang="es-ES" dirty="0" err="1"/>
              <a:t>VSCode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0188" y="1447800"/>
            <a:ext cx="4354512" cy="434975"/>
          </a:xfrm>
        </p:spPr>
        <p:txBody>
          <a:bodyPr>
            <a:noAutofit/>
          </a:bodyPr>
          <a:lstStyle/>
          <a:p>
            <a:pPr>
              <a:buFont typeface="+mj-lt"/>
              <a:buAutoNum type="arabicParenR"/>
            </a:pPr>
            <a:r>
              <a:rPr lang="pl-PL" sz="2000" dirty="0"/>
              <a:t>d</a:t>
            </a:r>
            <a:r>
              <a:rPr lang="pl-PL" dirty="0"/>
              <a:t>otnet new webapi -o </a:t>
            </a:r>
            <a:r>
              <a:rPr lang="es-ES" dirty="0" err="1"/>
              <a:t>LoginAPI</a:t>
            </a:r>
            <a:endParaRPr lang="es-ES" dirty="0"/>
          </a:p>
          <a:p>
            <a:endParaRPr lang="es-ES" sz="1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97075"/>
            <a:ext cx="3000375" cy="4453188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4135438" y="1460500"/>
            <a:ext cx="3894666" cy="434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arenR" startAt="2"/>
            </a:pPr>
            <a:r>
              <a:rPr lang="es-ES" sz="2000" dirty="0" err="1"/>
              <a:t>code</a:t>
            </a:r>
            <a:r>
              <a:rPr lang="es-ES" sz="2000" dirty="0"/>
              <a:t> </a:t>
            </a:r>
            <a:r>
              <a:rPr lang="es-ES" sz="2000" dirty="0" err="1"/>
              <a:t>LoginAPI</a:t>
            </a:r>
            <a:endParaRPr lang="es-ES" sz="2000" dirty="0"/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854" y="3973763"/>
            <a:ext cx="7810500" cy="2476500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4124854" y="3427412"/>
            <a:ext cx="3894666" cy="434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arenR" startAt="3"/>
            </a:pPr>
            <a:r>
              <a:rPr lang="es-ES" sz="2000" dirty="0"/>
              <a:t>Instalar extensión </a:t>
            </a:r>
            <a:r>
              <a:rPr lang="es-ES" sz="2000" dirty="0" err="1"/>
              <a:t>c#</a:t>
            </a:r>
            <a:endParaRPr lang="es-ES" sz="2000" dirty="0"/>
          </a:p>
          <a:p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854" y="2120899"/>
            <a:ext cx="4666522" cy="106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54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2234" y="304800"/>
            <a:ext cx="4618566" cy="711200"/>
          </a:xfrm>
        </p:spPr>
        <p:txBody>
          <a:bodyPr>
            <a:normAutofit/>
          </a:bodyPr>
          <a:lstStyle/>
          <a:p>
            <a:r>
              <a:rPr lang="es-ES" dirty="0"/>
              <a:t>Dependencias </a:t>
            </a:r>
            <a:r>
              <a:rPr lang="es-ES" dirty="0" err="1"/>
              <a:t>Nuget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48734" y="1206500"/>
            <a:ext cx="10219266" cy="1612900"/>
          </a:xfrm>
        </p:spPr>
        <p:txBody>
          <a:bodyPr>
            <a:normAutofit/>
          </a:bodyPr>
          <a:lstStyle/>
          <a:p>
            <a:r>
              <a:rPr lang="es-ES" dirty="0"/>
              <a:t>dotnet </a:t>
            </a:r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package</a:t>
            </a:r>
            <a:r>
              <a:rPr lang="es-ES" dirty="0"/>
              <a:t> </a:t>
            </a:r>
            <a:r>
              <a:rPr lang="es-ES" dirty="0" err="1"/>
              <a:t>Microsoft.EntityFrameworkCore.Design</a:t>
            </a:r>
            <a:r>
              <a:rPr lang="es-ES" dirty="0"/>
              <a:t> --</a:t>
            </a:r>
            <a:r>
              <a:rPr lang="es-ES" dirty="0" err="1"/>
              <a:t>version</a:t>
            </a:r>
            <a:r>
              <a:rPr lang="es-ES" dirty="0"/>
              <a:t> 2.1.4</a:t>
            </a:r>
          </a:p>
          <a:p>
            <a:r>
              <a:rPr lang="es-ES" dirty="0"/>
              <a:t>dotnet </a:t>
            </a:r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package</a:t>
            </a:r>
            <a:r>
              <a:rPr lang="es-ES" dirty="0"/>
              <a:t> </a:t>
            </a:r>
            <a:r>
              <a:rPr lang="es-ES" dirty="0" err="1"/>
              <a:t>Npgsql.EntityFrameworkCore.PostgreSQL</a:t>
            </a:r>
            <a:r>
              <a:rPr lang="es-ES" dirty="0"/>
              <a:t> --</a:t>
            </a:r>
            <a:r>
              <a:rPr lang="es-ES" dirty="0" err="1"/>
              <a:t>version</a:t>
            </a:r>
            <a:r>
              <a:rPr lang="es-ES" dirty="0"/>
              <a:t> 2.1.2</a:t>
            </a:r>
          </a:p>
          <a:p>
            <a:r>
              <a:rPr lang="es-ES" dirty="0"/>
              <a:t>dotnet </a:t>
            </a:r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package</a:t>
            </a:r>
            <a:r>
              <a:rPr lang="es-ES" dirty="0"/>
              <a:t> </a:t>
            </a:r>
            <a:r>
              <a:rPr lang="es-ES" dirty="0" err="1"/>
              <a:t>AutoMapper.Extensions.Microsoft.DependencyInjection</a:t>
            </a:r>
            <a:r>
              <a:rPr lang="es-ES" dirty="0"/>
              <a:t> --</a:t>
            </a:r>
            <a:r>
              <a:rPr lang="es-ES" dirty="0" err="1"/>
              <a:t>version</a:t>
            </a:r>
            <a:r>
              <a:rPr lang="es-ES" dirty="0"/>
              <a:t> 5.0.1</a:t>
            </a:r>
          </a:p>
          <a:p>
            <a:r>
              <a:rPr lang="es-ES" dirty="0"/>
              <a:t>dotnet </a:t>
            </a:r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package</a:t>
            </a:r>
            <a:r>
              <a:rPr lang="es-ES" dirty="0"/>
              <a:t> </a:t>
            </a:r>
            <a:r>
              <a:rPr lang="es-ES" dirty="0" err="1"/>
              <a:t>AutoMapper</a:t>
            </a:r>
            <a:r>
              <a:rPr lang="es-ES" dirty="0"/>
              <a:t> --</a:t>
            </a:r>
            <a:r>
              <a:rPr lang="es-ES" dirty="0" err="1"/>
              <a:t>version</a:t>
            </a:r>
            <a:r>
              <a:rPr lang="es-ES" dirty="0"/>
              <a:t> 7.0.1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234" y="5421617"/>
            <a:ext cx="4275666" cy="1063320"/>
          </a:xfrm>
          <a:prstGeom prst="rect">
            <a:avLst/>
          </a:prstGeo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448734" y="5765799"/>
            <a:ext cx="3081867" cy="452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dotnet </a:t>
            </a:r>
            <a:r>
              <a:rPr lang="es-ES" dirty="0" err="1"/>
              <a:t>restore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373" y="3290398"/>
            <a:ext cx="8558776" cy="1612900"/>
          </a:xfrm>
          <a:prstGeom prst="rect">
            <a:avLst/>
          </a:prstGeom>
        </p:spPr>
      </p:pic>
      <p:sp>
        <p:nvSpPr>
          <p:cNvPr id="8" name="Marcador de contenido 2"/>
          <p:cNvSpPr txBox="1">
            <a:spLocks/>
          </p:cNvSpPr>
          <p:nvPr/>
        </p:nvSpPr>
        <p:spPr>
          <a:xfrm>
            <a:off x="651934" y="3870629"/>
            <a:ext cx="2105840" cy="452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LoginAPI.csproj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4106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54200" y="5650234"/>
            <a:ext cx="1811866" cy="488302"/>
          </a:xfrm>
        </p:spPr>
        <p:txBody>
          <a:bodyPr/>
          <a:lstStyle/>
          <a:p>
            <a:r>
              <a:rPr lang="es-ES" dirty="0" err="1"/>
              <a:t>Startup.cs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977" y="5313145"/>
            <a:ext cx="7805223" cy="116248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115" y="2730260"/>
            <a:ext cx="8990085" cy="1299771"/>
          </a:xfrm>
          <a:prstGeom prst="rect">
            <a:avLst/>
          </a:prstGeom>
        </p:spPr>
      </p:pic>
      <p:sp>
        <p:nvSpPr>
          <p:cNvPr id="14" name="Marcador de contenido 2"/>
          <p:cNvSpPr txBox="1">
            <a:spLocks/>
          </p:cNvSpPr>
          <p:nvPr/>
        </p:nvSpPr>
        <p:spPr>
          <a:xfrm>
            <a:off x="223740" y="3224141"/>
            <a:ext cx="2748060" cy="731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LoginTestContext.cs</a:t>
            </a:r>
            <a:endParaRPr lang="es-ES" dirty="0"/>
          </a:p>
        </p:txBody>
      </p:sp>
      <p:sp>
        <p:nvSpPr>
          <p:cNvPr id="15" name="Marcador de contenido 2"/>
          <p:cNvSpPr txBox="1">
            <a:spLocks/>
          </p:cNvSpPr>
          <p:nvPr/>
        </p:nvSpPr>
        <p:spPr>
          <a:xfrm>
            <a:off x="1854200" y="4592177"/>
            <a:ext cx="2467331" cy="488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appsettings.json</a:t>
            </a:r>
            <a:endParaRPr lang="es-ES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113" y="4410580"/>
            <a:ext cx="7465087" cy="69534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223740" y="1483310"/>
            <a:ext cx="8577360" cy="1067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dotnet </a:t>
            </a:r>
            <a:r>
              <a:rPr lang="es-ES" dirty="0" err="1"/>
              <a:t>ef</a:t>
            </a:r>
            <a:r>
              <a:rPr lang="es-ES" dirty="0"/>
              <a:t> </a:t>
            </a:r>
            <a:r>
              <a:rPr lang="es-ES" dirty="0" err="1"/>
              <a:t>dbcontext</a:t>
            </a:r>
            <a:r>
              <a:rPr lang="es-ES" dirty="0"/>
              <a:t> </a:t>
            </a:r>
            <a:r>
              <a:rPr lang="es-ES" dirty="0" err="1"/>
              <a:t>scaffold</a:t>
            </a:r>
            <a:r>
              <a:rPr lang="es-ES" dirty="0"/>
              <a:t> "Host=</a:t>
            </a:r>
            <a:r>
              <a:rPr lang="es-ES" dirty="0" err="1"/>
              <a:t>localhost;Database</a:t>
            </a:r>
            <a:r>
              <a:rPr lang="es-ES" dirty="0"/>
              <a:t>=</a:t>
            </a:r>
            <a:r>
              <a:rPr lang="es-ES" dirty="0" err="1"/>
              <a:t>login_test;Username</a:t>
            </a:r>
            <a:r>
              <a:rPr lang="es-ES" dirty="0"/>
              <a:t>=</a:t>
            </a:r>
            <a:r>
              <a:rPr lang="es-ES" dirty="0" err="1"/>
              <a:t>postgres;Password</a:t>
            </a:r>
            <a:r>
              <a:rPr lang="es-ES" dirty="0"/>
              <a:t>=</a:t>
            </a:r>
            <a:r>
              <a:rPr lang="es-ES" dirty="0" err="1"/>
              <a:t>root</a:t>
            </a:r>
            <a:r>
              <a:rPr lang="es-ES" dirty="0"/>
              <a:t>" </a:t>
            </a:r>
            <a:r>
              <a:rPr lang="es-ES" dirty="0" err="1"/>
              <a:t>Npgsql.EntityFrameworkCore.PostgreSQL</a:t>
            </a:r>
            <a:r>
              <a:rPr lang="es-ES" dirty="0"/>
              <a:t> -o </a:t>
            </a:r>
            <a:r>
              <a:rPr lang="es-ES" dirty="0" err="1"/>
              <a:t>Models</a:t>
            </a:r>
            <a:endParaRPr lang="es-ES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3132667" y="266758"/>
            <a:ext cx="4618566" cy="711200"/>
          </a:xfrm>
        </p:spPr>
        <p:txBody>
          <a:bodyPr>
            <a:normAutofit/>
          </a:bodyPr>
          <a:lstStyle/>
          <a:p>
            <a:r>
              <a:rPr lang="es-ES" dirty="0" err="1"/>
              <a:t>Scaffold</a:t>
            </a:r>
            <a:r>
              <a:rPr lang="es-ES" dirty="0"/>
              <a:t> Entidades</a:t>
            </a: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7340" y="1410696"/>
            <a:ext cx="2842860" cy="11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790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337</Words>
  <Application>Microsoft Office PowerPoint</Application>
  <PresentationFormat>Panorámica</PresentationFormat>
  <Paragraphs>67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React + Redux</vt:lpstr>
      <vt:lpstr>Prerequisitos</vt:lpstr>
      <vt:lpstr>Modelo de datos</vt:lpstr>
      <vt:lpstr>Creando la API y configurando VSCode</vt:lpstr>
      <vt:lpstr>Dependencias Nuget</vt:lpstr>
      <vt:lpstr>Scaffold Entidades</vt:lpstr>
      <vt:lpstr>Startup.cs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CaMo CaMoMiLo</dc:creator>
  <cp:lastModifiedBy>Vargas Cardelihac, Javier (ext)</cp:lastModifiedBy>
  <cp:revision>37</cp:revision>
  <dcterms:created xsi:type="dcterms:W3CDTF">2018-10-06T09:03:35Z</dcterms:created>
  <dcterms:modified xsi:type="dcterms:W3CDTF">2018-10-09T15:38:05Z</dcterms:modified>
</cp:coreProperties>
</file>