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TSpGkJu2HjMkyzIXewsw/oCa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68790-41F6-A435-0B4D-21774F0DB53A}" v="12" dt="2024-10-19T13:50:0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Ej: </a:t>
            </a:r>
            <a:r>
              <a:rPr lang="es-AR" b="1"/>
              <a:t>evitar repetición de datos, sistema bancario Caja de Ahorro y cta corriente, tener datos del cliente en ambos</a:t>
            </a:r>
            <a:r>
              <a:rPr lang="es-AR"/>
              <a:t>, necesita más espacio y puede tener problemas de actualización. Pueden llevar a inconsistencia de los datos.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Deben permitir acceder a los datos en cualquier momento y ante cualquier cruce de consultas. 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Hablar sobre las </a:t>
            </a:r>
            <a:r>
              <a:rPr lang="es-AR" b="1"/>
              <a:t>características del acceso concurrente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 b="1"/>
              <a:t>Seguridad:</a:t>
            </a:r>
            <a:r>
              <a:rPr lang="es-AR"/>
              <a:t> distintos niveles de seguridad del cliente.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Integridad relacionado con consistencia no debe ocurrir que el </a:t>
            </a:r>
            <a:r>
              <a:rPr lang="es-AR" b="1"/>
              <a:t>saldo sea menor que 0 de una cuenta corriente</a:t>
            </a:r>
            <a:r>
              <a:rPr lang="es-AR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Procesador de Consultas</a:t>
            </a:r>
            <a:r>
              <a:rPr lang="es-AR"/>
              <a:t>: optimiza las consultas y las traduce a un lenguaje de más bajo nivel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Precompilador de DML</a:t>
            </a:r>
            <a:r>
              <a:rPr lang="es-AR"/>
              <a:t>: convierte las instrucciones del programa de aplicación para que puedan ser procesadas por el Procesador de Consultas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Compilador de DDL</a:t>
            </a:r>
            <a:r>
              <a:rPr lang="es-AR"/>
              <a:t>: interpreta las instrucciones de DDL y los registra en un conjunto de tablas que contienen METADATOS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Gestor de Archivos</a:t>
            </a:r>
            <a:r>
              <a:rPr lang="es-AR"/>
              <a:t>: maneja las estructuras usadas para guardar la información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Archivo de Datos</a:t>
            </a:r>
            <a:r>
              <a:rPr lang="es-AR"/>
              <a:t>: datos propiamente dichos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Diccionario de Datos</a:t>
            </a:r>
            <a:r>
              <a:rPr lang="es-AR"/>
              <a:t>: metadatos acerca de la estructura de la BD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iagrama u organigrama" type="dgm">
  <p:cSld name="DIAGRA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>
            <a:spLocks noGrp="1"/>
          </p:cNvSpPr>
          <p:nvPr>
            <p:ph type="dgm" idx="2"/>
          </p:nvPr>
        </p:nvSpPr>
        <p:spPr>
          <a:xfrm>
            <a:off x="1564217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s-AR"/>
              <a:t>Diseño de Bases de Datos</a:t>
            </a:r>
            <a:endParaRPr/>
          </a:p>
        </p:txBody>
      </p:sp>
      <p:sp>
        <p:nvSpPr>
          <p:cNvPr id="176" name="Google Shape;176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Prof.  Luciano Marrero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	Pablo Thomas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          Rodolfo Bertone</a:t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20" name="Google Shape;320;p11"/>
          <p:cNvGrpSpPr/>
          <p:nvPr/>
        </p:nvGrpSpPr>
        <p:grpSpPr>
          <a:xfrm>
            <a:off x="1918952" y="1635617"/>
            <a:ext cx="9585661" cy="4276233"/>
            <a:chOff x="0" y="0"/>
            <a:chExt cx="9585661" cy="4276233"/>
          </a:xfrm>
        </p:grpSpPr>
        <p:cxnSp>
          <p:nvCxnSpPr>
            <p:cNvPr id="321" name="Google Shape;321;p11"/>
            <p:cNvCxnSpPr/>
            <p:nvPr/>
          </p:nvCxnSpPr>
          <p:spPr>
            <a:xfrm>
              <a:off x="0" y="0"/>
              <a:ext cx="9585661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11"/>
            <p:cNvSpPr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 txBox="1"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None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es un DBMS o SGBD?</a:t>
              </a:r>
              <a:endParaRPr sz="3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 txBox="1"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siglas 🡪 Data Base Management System o Sistema Gerenciador de Bases de Datos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1917132" y="1403138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Google Shape;327;p11"/>
            <p:cNvSpPr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programas que permiten a los usuarios crear y mantener la BD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9" name="Google Shape;329;p11"/>
            <p:cNvCxnSpPr/>
            <p:nvPr/>
          </p:nvCxnSpPr>
          <p:spPr>
            <a:xfrm>
              <a:off x="1917132" y="2806277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11"/>
            <p:cNvSpPr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 txBox="1"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 sistema de software de propósito general que facilita los procesos de definición, construcción y manipulación de BD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32" name="Google Shape;332;p11"/>
            <p:cNvCxnSpPr/>
            <p:nvPr/>
          </p:nvCxnSpPr>
          <p:spPr>
            <a:xfrm>
              <a:off x="1917132" y="4209416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3" name="Google Shape;333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42" name="Google Shape;342;p12"/>
          <p:cNvGrpSpPr/>
          <p:nvPr/>
        </p:nvGrpSpPr>
        <p:grpSpPr>
          <a:xfrm>
            <a:off x="1635617" y="1378039"/>
            <a:ext cx="10264461" cy="4881093"/>
            <a:chOff x="0" y="0"/>
            <a:chExt cx="10264461" cy="4881093"/>
          </a:xfrm>
        </p:grpSpPr>
        <p:cxnSp>
          <p:nvCxnSpPr>
            <p:cNvPr id="343" name="Google Shape;343;p12"/>
            <p:cNvCxnSpPr/>
            <p:nvPr/>
          </p:nvCxnSpPr>
          <p:spPr>
            <a:xfrm>
              <a:off x="0" y="0"/>
              <a:ext cx="10264461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p12"/>
            <p:cNvSpPr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entury Gothic"/>
                <a:buNone/>
              </a:pPr>
              <a:r>
                <a:rPr lang="es-AR" sz="3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Objetivos de un DBMS:</a:t>
              </a:r>
              <a:endParaRPr sz="3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redundancia e inconsistencia de datos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48" name="Google Shape;348;p12"/>
            <p:cNvCxnSpPr/>
            <p:nvPr/>
          </p:nvCxnSpPr>
          <p:spPr>
            <a:xfrm>
              <a:off x="2052892" y="69194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9" name="Google Shape;349;p12"/>
            <p:cNvSpPr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2"/>
            <p:cNvSpPr txBox="1"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Permitir acceso a los datos en todo momento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1" name="Google Shape;351;p12"/>
            <p:cNvCxnSpPr/>
            <p:nvPr/>
          </p:nvCxnSpPr>
          <p:spPr>
            <a:xfrm>
              <a:off x="2052892" y="138388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2" name="Google Shape;352;p12"/>
            <p:cNvSpPr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anomalías en el acceso concurrente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4" name="Google Shape;354;p12"/>
            <p:cNvCxnSpPr/>
            <p:nvPr/>
          </p:nvCxnSpPr>
          <p:spPr>
            <a:xfrm>
              <a:off x="2052892" y="207583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5" name="Google Shape;355;p12"/>
            <p:cNvSpPr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a accesos no autorizados 🡪 seguridad. 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7" name="Google Shape;357;p12"/>
            <p:cNvCxnSpPr/>
            <p:nvPr/>
          </p:nvCxnSpPr>
          <p:spPr>
            <a:xfrm>
              <a:off x="2052892" y="276777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8" name="Google Shape;358;p12"/>
            <p:cNvSpPr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Suministro de almacenamiento persistente de datos (aún ante fallos)</a:t>
              </a:r>
              <a:endParaRPr/>
            </a:p>
          </p:txBody>
        </p:sp>
        <p:cxnSp>
          <p:nvCxnSpPr>
            <p:cNvPr id="360" name="Google Shape;360;p12"/>
            <p:cNvCxnSpPr/>
            <p:nvPr/>
          </p:nvCxnSpPr>
          <p:spPr>
            <a:xfrm>
              <a:off x="2052892" y="345972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1" name="Google Shape;361;p12"/>
            <p:cNvSpPr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2"/>
            <p:cNvSpPr txBox="1"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en los datos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3" name="Google Shape;363;p12"/>
            <p:cNvCxnSpPr/>
            <p:nvPr/>
          </p:nvCxnSpPr>
          <p:spPr>
            <a:xfrm>
              <a:off x="2052892" y="415166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4" name="Google Shape;364;p12"/>
            <p:cNvSpPr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2"/>
            <p:cNvSpPr txBox="1"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Backups.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6" name="Google Shape;366;p12"/>
            <p:cNvCxnSpPr/>
            <p:nvPr/>
          </p:nvCxnSpPr>
          <p:spPr>
            <a:xfrm>
              <a:off x="2052892" y="484361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7" name="Google Shape;367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2021983" y="1648496"/>
            <a:ext cx="9482630" cy="4263354"/>
            <a:chOff x="0" y="0"/>
            <a:chExt cx="9482630" cy="4263354"/>
          </a:xfrm>
        </p:grpSpPr>
        <p:cxnSp>
          <p:nvCxnSpPr>
            <p:cNvPr id="377" name="Google Shape;377;p13"/>
            <p:cNvCxnSpPr/>
            <p:nvPr/>
          </p:nvCxnSpPr>
          <p:spPr>
            <a:xfrm>
              <a:off x="0" y="0"/>
              <a:ext cx="948263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3"/>
            <p:cNvSpPr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Componentes de un DBMS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DDL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5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definition languaje)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especifica el esquema de BD. Resultado: Diccionario de datos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2" name="Google Shape;382;p13"/>
            <p:cNvCxnSpPr/>
            <p:nvPr/>
          </p:nvCxnSpPr>
          <p:spPr>
            <a:xfrm>
              <a:off x="1896526" y="2080883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3" name="Google Shape;383;p13"/>
            <p:cNvSpPr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 txBox="1"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5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manipulation languaje)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 txBox="1"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Recuperación de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7" name="Google Shape;387;p13"/>
            <p:cNvCxnSpPr/>
            <p:nvPr/>
          </p:nvCxnSpPr>
          <p:spPr>
            <a:xfrm>
              <a:off x="5689578" y="2675421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8" name="Google Shape;388;p13"/>
            <p:cNvSpPr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Agregar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0" name="Google Shape;390;p13"/>
            <p:cNvCxnSpPr/>
            <p:nvPr/>
          </p:nvCxnSpPr>
          <p:spPr>
            <a:xfrm>
              <a:off x="5689578" y="3170869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1" name="Google Shape;391;p13"/>
            <p:cNvSpPr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Quitar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3" name="Google Shape;393;p13"/>
            <p:cNvCxnSpPr/>
            <p:nvPr/>
          </p:nvCxnSpPr>
          <p:spPr>
            <a:xfrm>
              <a:off x="5689578" y="3666317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4" name="Google Shape;394;p13"/>
            <p:cNvSpPr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6" name="Google Shape;396;p13"/>
            <p:cNvCxnSpPr/>
            <p:nvPr/>
          </p:nvCxnSpPr>
          <p:spPr>
            <a:xfrm>
              <a:off x="1896526" y="4161766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7" name="Google Shape;397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05" name="Google Shape;405;p14"/>
          <p:cNvGrpSpPr/>
          <p:nvPr/>
        </p:nvGrpSpPr>
        <p:grpSpPr>
          <a:xfrm>
            <a:off x="2589213" y="2136999"/>
            <a:ext cx="8915400" cy="3771450"/>
            <a:chOff x="0" y="3399"/>
            <a:chExt cx="8915400" cy="3771450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3399"/>
              <a:ext cx="8915400" cy="81549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 txBox="1"/>
            <p:nvPr/>
          </p:nvSpPr>
          <p:spPr>
            <a:xfrm>
              <a:off x="39809" y="43208"/>
              <a:ext cx="88357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entury Gothic"/>
                <a:buNone/>
              </a:pPr>
              <a:r>
                <a:rPr lang="es-AR" sz="3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 🡺 Características:</a:t>
              </a:r>
              <a:endParaRPr sz="3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43175" rIns="241800" bIns="431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Procedimentales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(SQL) 🡪 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5715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Procedimentales (QBE)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🡪 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 especificar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lang="es-AR" sz="27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lang="es-AR" sz="27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0" name="Google Shape;410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18" name="Google Shape;418;p15"/>
          <p:cNvGrpSpPr/>
          <p:nvPr/>
        </p:nvGrpSpPr>
        <p:grpSpPr>
          <a:xfrm>
            <a:off x="1828800" y="1478942"/>
            <a:ext cx="10161430" cy="4646115"/>
            <a:chOff x="0" y="10750"/>
            <a:chExt cx="10161430" cy="4646115"/>
          </a:xfrm>
        </p:grpSpPr>
        <p:sp>
          <p:nvSpPr>
            <p:cNvPr id="419" name="Google Shape;419;p15"/>
            <p:cNvSpPr/>
            <p:nvPr/>
          </p:nvSpPr>
          <p:spPr>
            <a:xfrm>
              <a:off x="0" y="10750"/>
              <a:ext cx="10161430" cy="551655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 txBox="1"/>
            <p:nvPr/>
          </p:nvSpPr>
          <p:spPr>
            <a:xfrm>
              <a:off x="26930" y="37680"/>
              <a:ext cx="10107570" cy="497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Actores involucrados con una BD</a:t>
              </a:r>
              <a:endPara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2625" tIns="29200" rIns="163575" bIns="292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DBA o ADB</a:t>
              </a:r>
              <a:endPara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Administra el recurso, que es la BD. Autoriza accesos, coordina y vigila la utilización de recursos de hardware y software, responsable ante problemas de violación de seguridad o respuesta lenta del sistema. 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Diseñador de BD</a:t>
              </a:r>
              <a:endPara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Definen la estructura de la BD de acuerdo al problema del mundo real que esté representando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Analistas de Sistemas</a:t>
              </a: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Determinan los requerimientos de los usuarios finales, generando la información necesaria para el diseñador.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Programadores</a:t>
              </a:r>
              <a:endPara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Implementan las especificaciones de los analistas utilizando la BD generada por el diseñador.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Usuarios (distintos tipos)</a:t>
              </a:r>
              <a:endPara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3" name="Google Shape;42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/>
          </p:nvPr>
        </p:nvSpPr>
        <p:spPr>
          <a:xfrm>
            <a:off x="2590800" y="228601"/>
            <a:ext cx="7793038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s-AR" sz="3240"/>
              <a:t>Conceptos Básicos</a:t>
            </a:r>
            <a:endParaRPr/>
          </a:p>
        </p:txBody>
      </p:sp>
      <p:graphicFrame>
        <p:nvGraphicFramePr>
          <p:cNvPr id="434" name="Google Shape;434;p16"/>
          <p:cNvGraphicFramePr/>
          <p:nvPr/>
        </p:nvGraphicFramePr>
        <p:xfrm>
          <a:off x="2286000" y="762000"/>
          <a:ext cx="8382000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82000" imgH="5430838" progId="Visio.Drawing.3">
                  <p:embed/>
                </p:oleObj>
              </mc:Choice>
              <mc:Fallback>
                <p:oleObj r:id="rId3" imgW="8382000" imgH="5430838" progId="Visio.Drawing.3">
                  <p:embed/>
                  <p:pic>
                    <p:nvPicPr>
                      <p:cNvPr id="434" name="Google Shape;434;p1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0" y="762000"/>
                        <a:ext cx="8382000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cátedra</a:t>
            </a:r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Clases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Teóricas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Explicaciones de Prácticas (donde se presentan ejemplos)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Prácticas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Se utilizará la plataforma Ideas, Webex, Moodle y Skype para consultas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Para aprobar la cursada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Un  Parcial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Dos recuperatorios</a:t>
            </a:r>
            <a:endParaRPr/>
          </a:p>
        </p:txBody>
      </p:sp>
      <p:sp>
        <p:nvSpPr>
          <p:cNvPr id="183" name="Google Shape;183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Materia</a:t>
            </a:r>
            <a:endParaRPr/>
          </a:p>
        </p:txBody>
      </p:sp>
      <p:grpSp>
        <p:nvGrpSpPr>
          <p:cNvPr id="192" name="Google Shape;192;p4"/>
          <p:cNvGrpSpPr/>
          <p:nvPr/>
        </p:nvGrpSpPr>
        <p:grpSpPr>
          <a:xfrm>
            <a:off x="3021052" y="2135917"/>
            <a:ext cx="8051720" cy="3773614"/>
            <a:chOff x="431839" y="2317"/>
            <a:chExt cx="8051720" cy="3773614"/>
          </a:xfrm>
        </p:grpSpPr>
        <p:sp>
          <p:nvSpPr>
            <p:cNvPr id="193" name="Google Shape;193;p4"/>
            <p:cNvSpPr/>
            <p:nvPr/>
          </p:nvSpPr>
          <p:spPr>
            <a:xfrm>
              <a:off x="4331891" y="1440304"/>
              <a:ext cx="2767778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4" name="Google Shape;194;p4"/>
            <p:cNvSpPr/>
            <p:nvPr/>
          </p:nvSpPr>
          <p:spPr>
            <a:xfrm>
              <a:off x="4286171" y="1440304"/>
              <a:ext cx="91440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1564112" y="1440304"/>
              <a:ext cx="2767778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6" name="Google Shape;196;p4"/>
            <p:cNvSpPr/>
            <p:nvPr/>
          </p:nvSpPr>
          <p:spPr>
            <a:xfrm>
              <a:off x="3199618" y="2317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451234" y="241352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493351" y="283469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Contenidos básicos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31839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83455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25572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Datos</a:t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99618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451234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493351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SQL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967397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19013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6261130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Seguridad e Integridad de datos</a:t>
              </a: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Bibliografia</a:t>
            </a:r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Introducción a las Bases de Datos. Conceptos Básicos (Bertone, Thomas)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Fundamentos de Bases de Datos (Korth Silvershatz)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Introducción a los sistemas de Bases de Datos. Date. Addison Wesley.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Diseño Conceptual de Bases de Datos: un enfoque entidad interrelaciones.  Batini, Navatte, Cieri.  Addison Wesley.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Fundamento de sistemas de Bases de Datos. Elmasri, Navate. Addison Wesley..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28" name="Google Shape;228;p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2589213" y="2133646"/>
            <a:ext cx="8915399" cy="3778157"/>
            <a:chOff x="0" y="46"/>
            <a:chExt cx="8915399" cy="3778157"/>
          </a:xfrm>
        </p:grpSpPr>
        <p:sp>
          <p:nvSpPr>
            <p:cNvPr id="236" name="Google Shape;236;p7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72375" rIns="144775" bIns="723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Definiciones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Características</a:t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0" y="46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89968" y="90014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Conceptos básicos de BD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72375" rIns="144775" bIns="723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Introducción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Entidad Relación</a:t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</a:t>
              </a:r>
              <a:endParaRPr/>
            </a:p>
          </p:txBody>
        </p:sp>
      </p:grpSp>
      <p:sp>
        <p:nvSpPr>
          <p:cNvPr id="244" name="Google Shape;24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2589213" y="2133600"/>
            <a:ext cx="8915400" cy="3778250"/>
            <a:chOff x="0" y="0"/>
            <a:chExt cx="8915400" cy="377825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0" y="0"/>
              <a:ext cx="8915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None/>
              </a:pPr>
              <a:r>
                <a:rPr lang="es-AR" sz="2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 es una   Base de Datos?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datos relacionados.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1991525" y="747717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9" name="Google Shape;259;p8"/>
            <p:cNvSpPr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1" name="Google Shape;261;p8"/>
            <p:cNvCxnSpPr/>
            <p:nvPr/>
          </p:nvCxnSpPr>
          <p:spPr>
            <a:xfrm>
              <a:off x="1991525" y="1495434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" name="Google Shape;262;p8"/>
            <p:cNvSpPr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Colección de </a:t>
              </a:r>
              <a:r>
                <a:rPr lang="es-AR" sz="19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archivos</a:t>
              </a: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diseñados para servir a múltiples aplicaciones</a:t>
              </a:r>
              <a:endParaRPr/>
            </a:p>
          </p:txBody>
        </p:sp>
        <p:cxnSp>
          <p:nvCxnSpPr>
            <p:cNvPr id="264" name="Google Shape;264;p8"/>
            <p:cNvCxnSpPr/>
            <p:nvPr/>
          </p:nvCxnSpPr>
          <p:spPr>
            <a:xfrm>
              <a:off x="1991525" y="2243151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5" name="Google Shape;265;p8"/>
            <p:cNvSpPr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7" name="Google Shape;267;p8"/>
            <p:cNvCxnSpPr/>
            <p:nvPr/>
          </p:nvCxnSpPr>
          <p:spPr>
            <a:xfrm>
              <a:off x="1991525" y="2990868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8"/>
            <p:cNvSpPr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dato representa hechos conocidos que pueden registrarse y que tienen un resultado implícito. 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70" name="Google Shape;270;p8"/>
            <p:cNvCxnSpPr/>
            <p:nvPr/>
          </p:nvCxnSpPr>
          <p:spPr>
            <a:xfrm>
              <a:off x="1991525" y="3738585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1" name="Google Shape;271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72" name="Google Shape;272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79" name="Google Shape;279;p9"/>
          <p:cNvGrpSpPr/>
          <p:nvPr/>
        </p:nvGrpSpPr>
        <p:grpSpPr>
          <a:xfrm>
            <a:off x="1790163" y="1506828"/>
            <a:ext cx="9714450" cy="4430780"/>
            <a:chOff x="0" y="0"/>
            <a:chExt cx="9714450" cy="4430780"/>
          </a:xfrm>
        </p:grpSpPr>
        <p:cxnSp>
          <p:nvCxnSpPr>
            <p:cNvPr id="280" name="Google Shape;280;p9"/>
            <p:cNvCxnSpPr/>
            <p:nvPr/>
          </p:nvCxnSpPr>
          <p:spPr>
            <a:xfrm>
              <a:off x="0" y="0"/>
              <a:ext cx="971445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" name="Google Shape;281;p9"/>
            <p:cNvSpPr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lang="es-AR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Propiedades implícitas de una BD: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representa algunos aspectos del mundo real, a veces denominado Universo de Discurso.</a:t>
              </a:r>
              <a:endParaRPr/>
            </a:p>
          </p:txBody>
        </p:sp>
        <p:cxnSp>
          <p:nvCxnSpPr>
            <p:cNvPr id="285" name="Google Shape;285;p9"/>
            <p:cNvCxnSpPr/>
            <p:nvPr/>
          </p:nvCxnSpPr>
          <p:spPr>
            <a:xfrm>
              <a:off x="2240189" y="109379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 una colección coherente de datos con significados inherentes. Un conjunto aleatorio de datos no puede considerarse una BD. O sea los datos deben tener cierta lógica.</a:t>
              </a:r>
              <a:endParaRPr/>
            </a:p>
          </p:txBody>
        </p:sp>
        <p:cxnSp>
          <p:nvCxnSpPr>
            <p:cNvPr id="288" name="Google Shape;288;p9"/>
            <p:cNvCxnSpPr/>
            <p:nvPr/>
          </p:nvCxnSpPr>
          <p:spPr>
            <a:xfrm>
              <a:off x="2240189" y="2187589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9"/>
            <p:cNvSpPr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se diseña, construye y completa de datos para un propósito específico.  Está destinada a un grupo de usuarios concretos y tiene algunas aplicaciones preconcebidas en las cuales están interesados los usuarios</a:t>
              </a:r>
              <a:endParaRPr/>
            </a:p>
          </p:txBody>
        </p:sp>
        <p:cxnSp>
          <p:nvCxnSpPr>
            <p:cNvPr id="291" name="Google Shape;291;p9"/>
            <p:cNvCxnSpPr/>
            <p:nvPr/>
          </p:nvCxnSpPr>
          <p:spPr>
            <a:xfrm>
              <a:off x="2240189" y="328138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9"/>
            <p:cNvSpPr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está sustentada físicamente en archivos en dispositivos de almacenamiento persistente de datos</a:t>
              </a:r>
              <a:endParaRPr/>
            </a:p>
          </p:txBody>
        </p:sp>
        <p:cxnSp>
          <p:nvCxnSpPr>
            <p:cNvPr id="294" name="Google Shape;294;p9"/>
            <p:cNvCxnSpPr/>
            <p:nvPr/>
          </p:nvCxnSpPr>
          <p:spPr>
            <a:xfrm>
              <a:off x="2240189" y="4375178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5" name="Google Shape;295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  (resumiendo)</a:t>
            </a:r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414615" y="1404150"/>
            <a:ext cx="8809494" cy="5453496"/>
            <a:chOff x="727483" y="353"/>
            <a:chExt cx="8809494" cy="5453496"/>
          </a:xfrm>
        </p:grpSpPr>
        <p:sp>
          <p:nvSpPr>
            <p:cNvPr id="305" name="Google Shape;305;p10"/>
            <p:cNvSpPr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definición de una BD consiste en especificar los tipos de datos, las estructuras y restricciones de los mismos.</a:t>
              </a:r>
              <a:endPara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construcción de la BD es el proceso de almacenar datos concretos en algún dispositivo de almacenamiento bajo la gestión del DBMS.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manipulación de BD incluye funciones tales como consultar la BD para recuperar datos específicos, actualizar los datos existentes, reflejar cambios producidos, etc</a:t>
              </a:r>
              <a:endPara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1" name="Google Shape;31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12" name="Google Shape;312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Espiral</vt:lpstr>
      <vt:lpstr>Diseño de Bases de Datos</vt:lpstr>
      <vt:lpstr>La cátedra</vt:lpstr>
      <vt:lpstr>La Materia</vt:lpstr>
      <vt:lpstr>Bibliografia</vt:lpstr>
      <vt:lpstr>Diseño de Bases de Datos </vt:lpstr>
      <vt:lpstr>Agenda</vt:lpstr>
      <vt:lpstr>Conceptos básicos</vt:lpstr>
      <vt:lpstr>Conceptos básicos</vt:lpstr>
      <vt:lpstr>Conceptos Básicos  (resumiendo)</vt:lpstr>
      <vt:lpstr>Conceptos Básicos</vt:lpstr>
      <vt:lpstr>Conceptos Básicos</vt:lpstr>
      <vt:lpstr>Conceptos Básicos</vt:lpstr>
      <vt:lpstr>Conceptos Básicos</vt:lpstr>
      <vt:lpstr>Conceptos Básicos</vt:lpstr>
      <vt:lpstr>Conceptos Básicos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Pampa</dc:creator>
  <cp:revision>6</cp:revision>
  <dcterms:created xsi:type="dcterms:W3CDTF">2014-08-28T15:33:23Z</dcterms:created>
  <dcterms:modified xsi:type="dcterms:W3CDTF">2024-10-19T14:16:24Z</dcterms:modified>
</cp:coreProperties>
</file>