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8"/>
  </p:notesMasterIdLst>
  <p:sldIdLst>
    <p:sldId id="256" r:id="rId2"/>
    <p:sldId id="286" r:id="rId3"/>
    <p:sldId id="308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olfo Bertone" initials="RB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4728E5-8E36-F015-A923-7AB008069A83}" v="1" dt="2024-10-19T14:08:32.0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33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0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19542F-1E60-4726-9E94-CB670C4E796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219E759-7CC1-4DA0-B800-AC63B8DD9376}">
      <dgm:prSet phldrT="[Texto]"/>
      <dgm:spPr/>
      <dgm:t>
        <a:bodyPr/>
        <a:lstStyle/>
        <a:p>
          <a:r>
            <a:rPr lang="es-AR" dirty="0"/>
            <a:t>Lenguaje de Consultas Estructurado</a:t>
          </a:r>
        </a:p>
        <a:p>
          <a:r>
            <a:rPr lang="es-AR" dirty="0"/>
            <a:t>(SQL)</a:t>
          </a:r>
        </a:p>
      </dgm:t>
    </dgm:pt>
    <dgm:pt modelId="{C13340F5-84DC-4AAB-B298-10E473A68977}" type="parTrans" cxnId="{BB3DDEBE-13E6-4A44-B20C-FB08EAAE0FE1}">
      <dgm:prSet/>
      <dgm:spPr/>
      <dgm:t>
        <a:bodyPr/>
        <a:lstStyle/>
        <a:p>
          <a:endParaRPr lang="es-AR"/>
        </a:p>
      </dgm:t>
    </dgm:pt>
    <dgm:pt modelId="{D29DB699-EBC2-43B6-8C98-10404B1A528B}" type="sibTrans" cxnId="{BB3DDEBE-13E6-4A44-B20C-FB08EAAE0FE1}">
      <dgm:prSet/>
      <dgm:spPr/>
      <dgm:t>
        <a:bodyPr/>
        <a:lstStyle/>
        <a:p>
          <a:endParaRPr lang="es-AR"/>
        </a:p>
      </dgm:t>
    </dgm:pt>
    <dgm:pt modelId="{FDEA70C6-427A-44CA-A9F4-ECF20759E3E7}">
      <dgm:prSet phldrT="[Texto]"/>
      <dgm:spPr/>
      <dgm:t>
        <a:bodyPr/>
        <a:lstStyle/>
        <a:p>
          <a:r>
            <a:rPr lang="es-AR" dirty="0"/>
            <a:t>Ejemplos</a:t>
          </a:r>
        </a:p>
      </dgm:t>
    </dgm:pt>
    <dgm:pt modelId="{023F13C2-7594-47D1-8CE0-B6840463C50B}" type="parTrans" cxnId="{9F5ECBC0-AB65-4CBD-9F2D-826169E02BC3}">
      <dgm:prSet/>
      <dgm:spPr/>
      <dgm:t>
        <a:bodyPr/>
        <a:lstStyle/>
        <a:p>
          <a:endParaRPr lang="es-AR"/>
        </a:p>
      </dgm:t>
    </dgm:pt>
    <dgm:pt modelId="{1167AC77-F4BF-44D5-A688-E9956995AB76}" type="sibTrans" cxnId="{9F5ECBC0-AB65-4CBD-9F2D-826169E02BC3}">
      <dgm:prSet/>
      <dgm:spPr/>
      <dgm:t>
        <a:bodyPr/>
        <a:lstStyle/>
        <a:p>
          <a:endParaRPr lang="es-AR"/>
        </a:p>
      </dgm:t>
    </dgm:pt>
    <dgm:pt modelId="{5D32C6D0-CA0B-43E3-B6CD-BD4FD5DBA0AE}">
      <dgm:prSet phldrT="[Texto]"/>
      <dgm:spPr/>
      <dgm:t>
        <a:bodyPr/>
        <a:lstStyle/>
        <a:p>
          <a:endParaRPr lang="es-AR" dirty="0"/>
        </a:p>
      </dgm:t>
    </dgm:pt>
    <dgm:pt modelId="{2FE7AC59-8874-47D0-9BC4-90D4F298897A}" type="parTrans" cxnId="{A21F9CE2-F09E-4C3A-A6DD-938516B50695}">
      <dgm:prSet/>
      <dgm:spPr/>
    </dgm:pt>
    <dgm:pt modelId="{2B62666F-ED86-457F-B593-921D8E9DB13A}" type="sibTrans" cxnId="{A21F9CE2-F09E-4C3A-A6DD-938516B50695}">
      <dgm:prSet/>
      <dgm:spPr/>
    </dgm:pt>
    <dgm:pt modelId="{36ECBADB-E426-4C9D-AFB9-03094A8537FF}" type="pres">
      <dgm:prSet presAssocID="{3819542F-1E60-4726-9E94-CB670C4E7965}" presName="Name0" presStyleCnt="0">
        <dgm:presLayoutVars>
          <dgm:dir/>
          <dgm:animLvl val="lvl"/>
          <dgm:resizeHandles val="exact"/>
        </dgm:presLayoutVars>
      </dgm:prSet>
      <dgm:spPr/>
    </dgm:pt>
    <dgm:pt modelId="{F99B3B24-6BD3-448F-AA90-3A6F43F93DAD}" type="pres">
      <dgm:prSet presAssocID="{9219E759-7CC1-4DA0-B800-AC63B8DD9376}" presName="linNode" presStyleCnt="0"/>
      <dgm:spPr/>
    </dgm:pt>
    <dgm:pt modelId="{3CC59D61-847D-47BB-AC19-1E1D6CA6BF10}" type="pres">
      <dgm:prSet presAssocID="{9219E759-7CC1-4DA0-B800-AC63B8DD9376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6E1D1331-8F3F-4607-A99D-B7446B0C3843}" type="pres">
      <dgm:prSet presAssocID="{9219E759-7CC1-4DA0-B800-AC63B8DD9376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C5CA344A-C7C8-4FB8-9D22-B72B0CFA0E68}" type="presOf" srcId="{5D32C6D0-CA0B-43E3-B6CD-BD4FD5DBA0AE}" destId="{6E1D1331-8F3F-4607-A99D-B7446B0C3843}" srcOrd="0" destOrd="1" presId="urn:microsoft.com/office/officeart/2005/8/layout/vList5"/>
    <dgm:cxn modelId="{9AB6168F-D293-488A-B1B8-55046E321971}" type="presOf" srcId="{9219E759-7CC1-4DA0-B800-AC63B8DD9376}" destId="{3CC59D61-847D-47BB-AC19-1E1D6CA6BF10}" srcOrd="0" destOrd="0" presId="urn:microsoft.com/office/officeart/2005/8/layout/vList5"/>
    <dgm:cxn modelId="{BB3DDEBE-13E6-4A44-B20C-FB08EAAE0FE1}" srcId="{3819542F-1E60-4726-9E94-CB670C4E7965}" destId="{9219E759-7CC1-4DA0-B800-AC63B8DD9376}" srcOrd="0" destOrd="0" parTransId="{C13340F5-84DC-4AAB-B298-10E473A68977}" sibTransId="{D29DB699-EBC2-43B6-8C98-10404B1A528B}"/>
    <dgm:cxn modelId="{9F5ECBC0-AB65-4CBD-9F2D-826169E02BC3}" srcId="{9219E759-7CC1-4DA0-B800-AC63B8DD9376}" destId="{FDEA70C6-427A-44CA-A9F4-ECF20759E3E7}" srcOrd="0" destOrd="0" parTransId="{023F13C2-7594-47D1-8CE0-B6840463C50B}" sibTransId="{1167AC77-F4BF-44D5-A688-E9956995AB76}"/>
    <dgm:cxn modelId="{F99A34CF-FD04-44B3-8A3C-F38B49010DD7}" type="presOf" srcId="{3819542F-1E60-4726-9E94-CB670C4E7965}" destId="{36ECBADB-E426-4C9D-AFB9-03094A8537FF}" srcOrd="0" destOrd="0" presId="urn:microsoft.com/office/officeart/2005/8/layout/vList5"/>
    <dgm:cxn modelId="{9CA540E2-8E0B-4898-9DA7-3022C5C93BF6}" type="presOf" srcId="{FDEA70C6-427A-44CA-A9F4-ECF20759E3E7}" destId="{6E1D1331-8F3F-4607-A99D-B7446B0C3843}" srcOrd="0" destOrd="0" presId="urn:microsoft.com/office/officeart/2005/8/layout/vList5"/>
    <dgm:cxn modelId="{A21F9CE2-F09E-4C3A-A6DD-938516B50695}" srcId="{9219E759-7CC1-4DA0-B800-AC63B8DD9376}" destId="{5D32C6D0-CA0B-43E3-B6CD-BD4FD5DBA0AE}" srcOrd="1" destOrd="0" parTransId="{2FE7AC59-8874-47D0-9BC4-90D4F298897A}" sibTransId="{2B62666F-ED86-457F-B593-921D8E9DB13A}"/>
    <dgm:cxn modelId="{98B8FBC6-6694-4254-8E46-A51CDEE87011}" type="presParOf" srcId="{36ECBADB-E426-4C9D-AFB9-03094A8537FF}" destId="{F99B3B24-6BD3-448F-AA90-3A6F43F93DAD}" srcOrd="0" destOrd="0" presId="urn:microsoft.com/office/officeart/2005/8/layout/vList5"/>
    <dgm:cxn modelId="{8F21C5ED-2948-4DE3-849D-E6202DAB9076}" type="presParOf" srcId="{F99B3B24-6BD3-448F-AA90-3A6F43F93DAD}" destId="{3CC59D61-847D-47BB-AC19-1E1D6CA6BF10}" srcOrd="0" destOrd="0" presId="urn:microsoft.com/office/officeart/2005/8/layout/vList5"/>
    <dgm:cxn modelId="{667E6801-067E-4148-A489-B907E32BDC7E}" type="presParOf" srcId="{F99B3B24-6BD3-448F-AA90-3A6F43F93DAD}" destId="{6E1D1331-8F3F-4607-A99D-B7446B0C384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1D1331-8F3F-4607-A99D-B7446B0C3843}">
      <dsp:nvSpPr>
        <dsp:cNvPr id="0" name=""/>
        <dsp:cNvSpPr/>
      </dsp:nvSpPr>
      <dsp:spPr>
        <a:xfrm rot="5400000">
          <a:off x="4551172" y="-963803"/>
          <a:ext cx="3022600" cy="57058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6500" kern="1200" dirty="0"/>
            <a:t>Ejemplos</a:t>
          </a:r>
        </a:p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AR" sz="6500" kern="1200" dirty="0"/>
        </a:p>
      </dsp:txBody>
      <dsp:txXfrm rot="-5400000">
        <a:off x="3209545" y="525375"/>
        <a:ext cx="5558305" cy="2727498"/>
      </dsp:txXfrm>
    </dsp:sp>
    <dsp:sp modelId="{3CC59D61-847D-47BB-AC19-1E1D6CA6BF10}">
      <dsp:nvSpPr>
        <dsp:cNvPr id="0" name=""/>
        <dsp:cNvSpPr/>
      </dsp:nvSpPr>
      <dsp:spPr>
        <a:xfrm>
          <a:off x="0" y="0"/>
          <a:ext cx="3209544" cy="3778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400" kern="1200" dirty="0"/>
            <a:t>Lenguaje de Consultas Estructurado</a:t>
          </a:r>
        </a:p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400" kern="1200" dirty="0"/>
            <a:t>(SQL)</a:t>
          </a:r>
        </a:p>
      </dsp:txBody>
      <dsp:txXfrm>
        <a:off x="156677" y="156677"/>
        <a:ext cx="2896190" cy="34648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98A73-BFC0-440F-AB9E-CBC58126C22B}" type="datetimeFigureOut">
              <a:rPr lang="es-AR" smtClean="0"/>
              <a:pPr/>
              <a:t>19/10/2024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1EBD0-B351-4773-9296-22C7F008DFB8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732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1EBD0-B351-4773-9296-22C7F008DFB8}" type="slidenum">
              <a:rPr lang="es-AR" smtClean="0"/>
              <a:pPr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25957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1EBD0-B351-4773-9296-22C7F008DFB8}" type="slidenum">
              <a:rPr lang="es-AR" smtClean="0"/>
              <a:pPr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7335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6_2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25270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6_2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034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6_2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2724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6_2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47056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6_2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5042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6_2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8187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6_2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34275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6_2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7354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6_2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600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6_2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877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6_2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5684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6_2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968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6_2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219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6_2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464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6_2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756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6_2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446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/>
              <a:t>DBD  - CLASE 6_2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573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4" y="1664594"/>
            <a:ext cx="8915399" cy="2262781"/>
          </a:xfrm>
        </p:spPr>
        <p:txBody>
          <a:bodyPr/>
          <a:lstStyle/>
          <a:p>
            <a:r>
              <a:rPr lang="es-AR" dirty="0"/>
              <a:t>Diseño de Bases de Datos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72745" y="4777379"/>
            <a:ext cx="9031868" cy="1649179"/>
          </a:xfrm>
        </p:spPr>
        <p:txBody>
          <a:bodyPr>
            <a:normAutofit fontScale="92500" lnSpcReduction="20000"/>
          </a:bodyPr>
          <a:lstStyle/>
          <a:p>
            <a:r>
              <a:rPr lang="es-AR" dirty="0"/>
              <a:t>Clase 4</a:t>
            </a:r>
          </a:p>
          <a:p>
            <a:r>
              <a:rPr lang="es-AR" dirty="0"/>
              <a:t>Curso 2015</a:t>
            </a:r>
          </a:p>
          <a:p>
            <a:r>
              <a:rPr lang="es-AR" dirty="0"/>
              <a:t>Prof.  Luciano Marrero</a:t>
            </a:r>
          </a:p>
          <a:p>
            <a:r>
              <a:rPr lang="es-AR" dirty="0"/>
              <a:t>	  Pablo Thomas</a:t>
            </a:r>
          </a:p>
          <a:p>
            <a:r>
              <a:rPr lang="es-AR" dirty="0"/>
              <a:t>          Rodolfo Bertone</a:t>
            </a:r>
          </a:p>
        </p:txBody>
      </p:sp>
    </p:spTree>
    <p:extLst>
      <p:ext uri="{BB962C8B-B14F-4D97-AF65-F5344CB8AC3E}">
        <p14:creationId xmlns:p14="http://schemas.microsoft.com/office/powerpoint/2010/main" val="2506171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6D463-8B87-164B-BD89-81D405379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Soluciones</a:t>
            </a:r>
            <a:br>
              <a:rPr lang="es-AR" dirty="0"/>
            </a:br>
            <a:endParaRPr lang="es-AR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3F484FD-FAAA-544C-9E77-9B043B7F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6_2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B629AC-CBF9-D448-9DE3-0DB448242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10</a:t>
            </a:fld>
            <a:endParaRPr lang="es-AR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18372B1-E318-374D-9DE7-24C9C664A40D}"/>
              </a:ext>
            </a:extLst>
          </p:cNvPr>
          <p:cNvSpPr txBox="1"/>
          <p:nvPr/>
        </p:nvSpPr>
        <p:spPr>
          <a:xfrm>
            <a:off x="1282462" y="1544651"/>
            <a:ext cx="9801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13 SELECT  DISTINCT ( l.nombre_ciudad. l.poblacion )</a:t>
            </a:r>
          </a:p>
          <a:p>
            <a:r>
              <a:rPr lang="es-AR" dirty="0"/>
              <a:t>    FROM localidades l INNER JOIN embarque e ON (e.destino= l.nombre_ciudad )</a:t>
            </a:r>
          </a:p>
          <a:p>
            <a:r>
              <a:rPr lang="es-AR" dirty="0"/>
              <a:t>    WHERE e.peso &gt; 100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AA694BF-1356-7B44-BF10-0E1C19E38D0C}"/>
              </a:ext>
            </a:extLst>
          </p:cNvPr>
          <p:cNvSpPr txBox="1"/>
          <p:nvPr/>
        </p:nvSpPr>
        <p:spPr>
          <a:xfrm>
            <a:off x="1463978" y="4912143"/>
            <a:ext cx="9259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16 SELECT ca.nombre_chofer</a:t>
            </a:r>
          </a:p>
          <a:p>
            <a:r>
              <a:rPr lang="es-AR" dirty="0"/>
              <a:t>     FROM clientes c INNER JOIN embarque e ON (c.id_cliente = e.id_cliente )</a:t>
            </a:r>
          </a:p>
          <a:p>
            <a:r>
              <a:rPr lang="es-AR" dirty="0"/>
              <a:t>                                  INNER JOIN camiones ca ON (ca.camion_# = e.camion_# )</a:t>
            </a:r>
          </a:p>
          <a:p>
            <a:r>
              <a:rPr lang="es-AR" dirty="0"/>
              <a:t>  		     INNER JOIN localidades l ON (l.nombre_ciudad = e.destino)</a:t>
            </a:r>
          </a:p>
          <a:p>
            <a:r>
              <a:rPr lang="es-AR" dirty="0"/>
              <a:t>     WHERE rentaanual &gt; 20000000  AND l.poblacion &gt; 1000000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51F23E7-AA00-9645-B060-A871038A65BE}"/>
              </a:ext>
            </a:extLst>
          </p:cNvPr>
          <p:cNvSpPr txBox="1"/>
          <p:nvPr/>
        </p:nvSpPr>
        <p:spPr>
          <a:xfrm>
            <a:off x="1183892" y="2665416"/>
            <a:ext cx="90253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14 SELECT c.nombre</a:t>
            </a:r>
          </a:p>
          <a:p>
            <a:r>
              <a:rPr lang="es-AR" dirty="0"/>
              <a:t>     FROM clientes c INNER JOIN embarque e ON (c.id_cliente = e.id_cliente )</a:t>
            </a:r>
          </a:p>
          <a:p>
            <a:r>
              <a:rPr lang="es-AR" dirty="0"/>
              <a:t>     WHERE c.renta_anual &gt; 5000000 AND e.peso &lt; 1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67C1205-365B-2F4B-B496-CC1D87AA14EA}"/>
              </a:ext>
            </a:extLst>
          </p:cNvPr>
          <p:cNvSpPr txBox="1"/>
          <p:nvPr/>
        </p:nvSpPr>
        <p:spPr>
          <a:xfrm>
            <a:off x="1183891" y="3645990"/>
            <a:ext cx="90253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15 SELECT c.nombre</a:t>
            </a:r>
          </a:p>
          <a:p>
            <a:r>
              <a:rPr lang="es-AR" dirty="0"/>
              <a:t>     FROM clientes c INNER JOIN embarque e ON (c.id_cliente = e.id_cliente )</a:t>
            </a:r>
          </a:p>
          <a:p>
            <a:r>
              <a:rPr lang="es-AR" dirty="0"/>
              <a:t>     WHERE ( c.renta_anual &gt; 5000000 AND e.peso &lt; 1) OR e.destino =“VLA”</a:t>
            </a:r>
          </a:p>
        </p:txBody>
      </p:sp>
    </p:spTree>
    <p:extLst>
      <p:ext uri="{BB962C8B-B14F-4D97-AF65-F5344CB8AC3E}">
        <p14:creationId xmlns:p14="http://schemas.microsoft.com/office/powerpoint/2010/main" val="3418716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6D463-8B87-164B-BD89-81D405379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0"/>
            <a:ext cx="8911687" cy="1280890"/>
          </a:xfrm>
        </p:spPr>
        <p:txBody>
          <a:bodyPr/>
          <a:lstStyle/>
          <a:p>
            <a:r>
              <a:rPr lang="es-AR" dirty="0"/>
              <a:t>Soluciones</a:t>
            </a:r>
            <a:br>
              <a:rPr lang="es-AR" dirty="0"/>
            </a:br>
            <a:endParaRPr lang="es-AR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3F484FD-FAAA-544C-9E77-9B043B7F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6_2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B629AC-CBF9-D448-9DE3-0DB448242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11</a:t>
            </a:fld>
            <a:endParaRPr lang="es-AR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18372B1-E318-374D-9DE7-24C9C664A40D}"/>
              </a:ext>
            </a:extLst>
          </p:cNvPr>
          <p:cNvSpPr txBox="1"/>
          <p:nvPr/>
        </p:nvSpPr>
        <p:spPr>
          <a:xfrm>
            <a:off x="1373943" y="640445"/>
            <a:ext cx="98011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17 SELECT  ca.nombre_chofer </a:t>
            </a:r>
          </a:p>
          <a:p>
            <a:r>
              <a:rPr lang="es-AR" dirty="0"/>
              <a:t>     FROM camiones ca</a:t>
            </a:r>
          </a:p>
          <a:p>
            <a:r>
              <a:rPr lang="es-AR" dirty="0"/>
              <a:t>    WHERE NOT EXIST  (SELECT *</a:t>
            </a:r>
          </a:p>
          <a:p>
            <a:r>
              <a:rPr lang="es-AR" dirty="0"/>
              <a:t>		         FROM localidades l</a:t>
            </a:r>
          </a:p>
          <a:p>
            <a:r>
              <a:rPr lang="es-AR" dirty="0"/>
              <a:t>		         WHERE NOT EXIST ( SELECT *</a:t>
            </a:r>
          </a:p>
          <a:p>
            <a:r>
              <a:rPr lang="es-AR" dirty="0"/>
              <a:t>				             FROM embarques e</a:t>
            </a:r>
          </a:p>
          <a:p>
            <a:r>
              <a:rPr lang="es-AR" dirty="0"/>
              <a:t>				             WHERE e.destino = l.nombre_localidad AND</a:t>
            </a:r>
          </a:p>
          <a:p>
            <a:r>
              <a:rPr lang="es-AR" dirty="0"/>
              <a:t>						e.camion_# = ca.camion_#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AA694BF-1356-7B44-BF10-0E1C19E38D0C}"/>
              </a:ext>
            </a:extLst>
          </p:cNvPr>
          <p:cNvSpPr txBox="1"/>
          <p:nvPr/>
        </p:nvSpPr>
        <p:spPr>
          <a:xfrm>
            <a:off x="1553328" y="2864847"/>
            <a:ext cx="9259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18 SELECT e.destino</a:t>
            </a:r>
          </a:p>
          <a:p>
            <a:r>
              <a:rPr lang="es-AR" dirty="0"/>
              <a:t>     FROM clientes c INNER JOIN embarque e ON (c.id_cliente = e.id_cliente )</a:t>
            </a:r>
          </a:p>
          <a:p>
            <a:r>
              <a:rPr lang="es-AR" dirty="0"/>
              <a:t>     WHERE rentaanual &gt; 15000000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7D2D6C6-5875-E742-910A-4C5093066C1F}"/>
              </a:ext>
            </a:extLst>
          </p:cNvPr>
          <p:cNvSpPr txBox="1"/>
          <p:nvPr/>
        </p:nvSpPr>
        <p:spPr>
          <a:xfrm>
            <a:off x="1466280" y="3788177"/>
            <a:ext cx="9259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19 SELECT c.nombre_cliente, c.renta_anual</a:t>
            </a:r>
          </a:p>
          <a:p>
            <a:r>
              <a:rPr lang="es-AR" dirty="0"/>
              <a:t>     FROM clientes c INNER JOIN embarque e ON (c.id_cliente = e.id_cliente )</a:t>
            </a:r>
          </a:p>
          <a:p>
            <a:r>
              <a:rPr lang="es-AR" dirty="0"/>
              <a:t>     WHERE e.peso &gt; 100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87549E2-6F8F-A84D-8CBC-73622C82370D}"/>
              </a:ext>
            </a:extLst>
          </p:cNvPr>
          <p:cNvSpPr txBox="1"/>
          <p:nvPr/>
        </p:nvSpPr>
        <p:spPr>
          <a:xfrm>
            <a:off x="1466280" y="4910469"/>
            <a:ext cx="9259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19 SELECT c.nombre_cliente, c.renta_anual</a:t>
            </a:r>
          </a:p>
          <a:p>
            <a:r>
              <a:rPr lang="es-AR" dirty="0"/>
              <a:t>     FROM clientes c </a:t>
            </a:r>
          </a:p>
          <a:p>
            <a:r>
              <a:rPr lang="es-AR" dirty="0"/>
              <a:t>     WHERE c.id_cliente IN  (SELECT e.id_cliente</a:t>
            </a:r>
          </a:p>
          <a:p>
            <a:r>
              <a:rPr lang="es-AR" dirty="0"/>
              <a:t>			   FROM embarques e</a:t>
            </a:r>
          </a:p>
          <a:p>
            <a:r>
              <a:rPr lang="es-AR" dirty="0"/>
              <a:t>			   WHERE e.peso &gt; 100 ) </a:t>
            </a:r>
          </a:p>
        </p:txBody>
      </p:sp>
    </p:spTree>
    <p:extLst>
      <p:ext uri="{BB962C8B-B14F-4D97-AF65-F5344CB8AC3E}">
        <p14:creationId xmlns:p14="http://schemas.microsoft.com/office/powerpoint/2010/main" val="3228398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6D463-8B87-164B-BD89-81D405379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0"/>
            <a:ext cx="8911687" cy="1280890"/>
          </a:xfrm>
        </p:spPr>
        <p:txBody>
          <a:bodyPr/>
          <a:lstStyle/>
          <a:p>
            <a:r>
              <a:rPr lang="es-AR" dirty="0"/>
              <a:t>Soluciones</a:t>
            </a:r>
            <a:br>
              <a:rPr lang="es-AR" dirty="0"/>
            </a:br>
            <a:endParaRPr lang="es-AR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3F484FD-FAAA-544C-9E77-9B043B7F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6_2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B629AC-CBF9-D448-9DE3-0DB448242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12</a:t>
            </a:fld>
            <a:endParaRPr lang="es-AR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18372B1-E318-374D-9DE7-24C9C664A40D}"/>
              </a:ext>
            </a:extLst>
          </p:cNvPr>
          <p:cNvSpPr txBox="1"/>
          <p:nvPr/>
        </p:nvSpPr>
        <p:spPr>
          <a:xfrm>
            <a:off x="1373943" y="640445"/>
            <a:ext cx="98011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20 SELECT  c.nombre_chofer </a:t>
            </a:r>
          </a:p>
          <a:p>
            <a:r>
              <a:rPr lang="es-AR" dirty="0"/>
              <a:t>     FROM clientes c</a:t>
            </a:r>
          </a:p>
          <a:p>
            <a:r>
              <a:rPr lang="es-AR" dirty="0"/>
              <a:t>    WHERE NOT EXIST  (SELECT *</a:t>
            </a:r>
          </a:p>
          <a:p>
            <a:r>
              <a:rPr lang="es-AR" dirty="0"/>
              <a:t>		         FROM camion ca</a:t>
            </a:r>
          </a:p>
          <a:p>
            <a:r>
              <a:rPr lang="es-AR" dirty="0"/>
              <a:t>		         WHERE NOT EXIST ( SELECT *</a:t>
            </a:r>
          </a:p>
          <a:p>
            <a:r>
              <a:rPr lang="es-AR" dirty="0"/>
              <a:t>				             FROM embarques e</a:t>
            </a:r>
          </a:p>
          <a:p>
            <a:r>
              <a:rPr lang="es-AR" dirty="0"/>
              <a:t>				             WHERE e.id_cliente = c.idcliente AND</a:t>
            </a:r>
          </a:p>
          <a:p>
            <a:r>
              <a:rPr lang="es-AR" dirty="0"/>
              <a:t>						e.camion_# = ca.camion_# 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AA694BF-1356-7B44-BF10-0E1C19E38D0C}"/>
              </a:ext>
            </a:extLst>
          </p:cNvPr>
          <p:cNvSpPr txBox="1"/>
          <p:nvPr/>
        </p:nvSpPr>
        <p:spPr>
          <a:xfrm>
            <a:off x="1311579" y="3051304"/>
            <a:ext cx="3933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21 SELECT  AVG( peso )e.destino</a:t>
            </a:r>
          </a:p>
          <a:p>
            <a:r>
              <a:rPr lang="es-AR" dirty="0"/>
              <a:t>     FROM embarque</a:t>
            </a:r>
          </a:p>
          <a:p>
            <a:r>
              <a:rPr lang="es-AR" dirty="0"/>
              <a:t>  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7D2D6C6-5875-E742-910A-4C5093066C1F}"/>
              </a:ext>
            </a:extLst>
          </p:cNvPr>
          <p:cNvSpPr txBox="1"/>
          <p:nvPr/>
        </p:nvSpPr>
        <p:spPr>
          <a:xfrm>
            <a:off x="1466280" y="4132875"/>
            <a:ext cx="9259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23 SELECT c.nombre_cliente</a:t>
            </a:r>
          </a:p>
          <a:p>
            <a:r>
              <a:rPr lang="es-AR" dirty="0"/>
              <a:t>     FROM clientes c</a:t>
            </a:r>
          </a:p>
          <a:p>
            <a:r>
              <a:rPr lang="es-AR" dirty="0"/>
              <a:t>     WHERE NOT EXIST  ( SELECT *</a:t>
            </a:r>
          </a:p>
          <a:p>
            <a:r>
              <a:rPr lang="es-AR" dirty="0"/>
              <a:t>  		          FROM embarques e</a:t>
            </a:r>
          </a:p>
          <a:p>
            <a:r>
              <a:rPr lang="es-AR" dirty="0"/>
              <a:t>		          WHERE e.peso &lt; 25 AND e.id_cliente = c.id_Cliente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5A23730-11B5-D74B-BADD-8CC77FD04A5A}"/>
              </a:ext>
            </a:extLst>
          </p:cNvPr>
          <p:cNvSpPr txBox="1"/>
          <p:nvPr/>
        </p:nvSpPr>
        <p:spPr>
          <a:xfrm>
            <a:off x="6792648" y="3269908"/>
            <a:ext cx="3933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22 SELECT  AVG( peso )e.destino</a:t>
            </a:r>
          </a:p>
          <a:p>
            <a:r>
              <a:rPr lang="es-AR" dirty="0"/>
              <a:t>     FROM embarque</a:t>
            </a:r>
          </a:p>
          <a:p>
            <a:r>
              <a:rPr lang="es-AR" dirty="0"/>
              <a:t>     WHERE destino = “NQN”</a:t>
            </a:r>
          </a:p>
          <a:p>
            <a:r>
              <a:rPr lang="es-AR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225404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6D463-8B87-164B-BD89-81D405379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0"/>
            <a:ext cx="8911687" cy="1280890"/>
          </a:xfrm>
        </p:spPr>
        <p:txBody>
          <a:bodyPr/>
          <a:lstStyle/>
          <a:p>
            <a:r>
              <a:rPr lang="es-AR" dirty="0"/>
              <a:t>Soluciones</a:t>
            </a:r>
            <a:br>
              <a:rPr lang="es-AR" dirty="0"/>
            </a:br>
            <a:endParaRPr lang="es-AR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3F484FD-FAAA-544C-9E77-9B043B7F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6_2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B629AC-CBF9-D448-9DE3-0DB448242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13</a:t>
            </a:fld>
            <a:endParaRPr lang="es-AR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AA694BF-1356-7B44-BF10-0E1C19E38D0C}"/>
              </a:ext>
            </a:extLst>
          </p:cNvPr>
          <p:cNvSpPr txBox="1"/>
          <p:nvPr/>
        </p:nvSpPr>
        <p:spPr>
          <a:xfrm>
            <a:off x="1602525" y="1247797"/>
            <a:ext cx="73198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24 SELECT  nombre_ciudad</a:t>
            </a:r>
          </a:p>
          <a:p>
            <a:r>
              <a:rPr lang="es-AR" dirty="0"/>
              <a:t>      FROM localidades</a:t>
            </a:r>
          </a:p>
          <a:p>
            <a:r>
              <a:rPr lang="es-AR" dirty="0"/>
              <a:t>      where poblacion = (SELECT  MIN( poblacion)</a:t>
            </a:r>
          </a:p>
          <a:p>
            <a:r>
              <a:rPr lang="es-AR" dirty="0"/>
              <a:t>			FROM localidades )  </a:t>
            </a:r>
          </a:p>
          <a:p>
            <a:endParaRPr lang="es-AR" dirty="0"/>
          </a:p>
          <a:p>
            <a:r>
              <a:rPr lang="es-AR" dirty="0"/>
              <a:t>      SELECT  nombre_ciudad</a:t>
            </a:r>
          </a:p>
          <a:p>
            <a:r>
              <a:rPr lang="es-AR" dirty="0"/>
              <a:t>      FROM localidades</a:t>
            </a:r>
          </a:p>
          <a:p>
            <a:r>
              <a:rPr lang="es-AR" dirty="0"/>
              <a:t>      where poblacion = (SELECT  MAX( poblacion)</a:t>
            </a:r>
          </a:p>
          <a:p>
            <a:r>
              <a:rPr lang="es-AR" dirty="0"/>
              <a:t>			FROM localidades )  </a:t>
            </a:r>
          </a:p>
          <a:p>
            <a:endParaRPr lang="es-AR" dirty="0"/>
          </a:p>
          <a:p>
            <a:r>
              <a:rPr lang="es-AR" dirty="0"/>
              <a:t>  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7D2D6C6-5875-E742-910A-4C5093066C1F}"/>
              </a:ext>
            </a:extLst>
          </p:cNvPr>
          <p:cNvSpPr txBox="1"/>
          <p:nvPr/>
        </p:nvSpPr>
        <p:spPr>
          <a:xfrm>
            <a:off x="1602525" y="3763542"/>
            <a:ext cx="925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25  INSERT INTO camion ( “Garcia” )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638794A-D7E8-9F42-AA20-8789A4F12591}"/>
              </a:ext>
            </a:extLst>
          </p:cNvPr>
          <p:cNvSpPr txBox="1"/>
          <p:nvPr/>
        </p:nvSpPr>
        <p:spPr>
          <a:xfrm>
            <a:off x="1602525" y="4387118"/>
            <a:ext cx="92594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26"/>
            </a:pPr>
            <a:r>
              <a:rPr lang="es-AR" dirty="0"/>
              <a:t>DELETE FROM embarques</a:t>
            </a:r>
          </a:p>
          <a:p>
            <a:r>
              <a:rPr lang="es-AR" dirty="0"/>
              <a:t>      WHERE destino IN ( SELECT nombre_ciudad</a:t>
            </a:r>
          </a:p>
          <a:p>
            <a:r>
              <a:rPr lang="es-AR" dirty="0"/>
              <a:t>		           FROM localidades</a:t>
            </a:r>
          </a:p>
          <a:p>
            <a:r>
              <a:rPr lang="es-AR" dirty="0"/>
              <a:t>		           WHERE poblacion &lt; 5000 )</a:t>
            </a:r>
          </a:p>
          <a:p>
            <a:r>
              <a:rPr lang="es-AR" dirty="0"/>
              <a:t>      DELETE FROM localidades</a:t>
            </a:r>
          </a:p>
          <a:p>
            <a:r>
              <a:rPr lang="es-AR" dirty="0"/>
              <a:t>      WHERE poblacion &lt; 5000 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32369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6D463-8B87-164B-BD89-81D405379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0"/>
            <a:ext cx="8911687" cy="1280890"/>
          </a:xfrm>
        </p:spPr>
        <p:txBody>
          <a:bodyPr/>
          <a:lstStyle/>
          <a:p>
            <a:r>
              <a:rPr lang="es-AR" dirty="0"/>
              <a:t>Soluciones</a:t>
            </a:r>
            <a:br>
              <a:rPr lang="es-AR" dirty="0"/>
            </a:br>
            <a:endParaRPr lang="es-AR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3F484FD-FAAA-544C-9E77-9B043B7F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6_2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B629AC-CBF9-D448-9DE3-0DB448242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14</a:t>
            </a:fld>
            <a:endParaRPr lang="es-AR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7D2D6C6-5875-E742-910A-4C5093066C1F}"/>
              </a:ext>
            </a:extLst>
          </p:cNvPr>
          <p:cNvSpPr txBox="1"/>
          <p:nvPr/>
        </p:nvSpPr>
        <p:spPr>
          <a:xfrm>
            <a:off x="1602524" y="2770574"/>
            <a:ext cx="9259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28 UPDATE embarques</a:t>
            </a:r>
          </a:p>
          <a:p>
            <a:r>
              <a:rPr lang="es-AR" dirty="0"/>
              <a:t>     SET peso =  peso / 2.2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638794A-D7E8-9F42-AA20-8789A4F12591}"/>
              </a:ext>
            </a:extLst>
          </p:cNvPr>
          <p:cNvSpPr txBox="1"/>
          <p:nvPr/>
        </p:nvSpPr>
        <p:spPr>
          <a:xfrm>
            <a:off x="1602524" y="1215315"/>
            <a:ext cx="97166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27 DELETE FROM localidades l</a:t>
            </a:r>
          </a:p>
          <a:p>
            <a:r>
              <a:rPr lang="es-AR" dirty="0"/>
              <a:t>      WHERE l. poblacion &lt; 5000  AND NOT EXIST ( SELECT *</a:t>
            </a:r>
          </a:p>
          <a:p>
            <a:r>
              <a:rPr lang="es-AR" dirty="0"/>
              <a:t>					          FROM embarques e</a:t>
            </a:r>
          </a:p>
          <a:p>
            <a:r>
              <a:rPr lang="es-AR" dirty="0"/>
              <a:t>					          WHERE e.destino = l.nombre_ciudad </a:t>
            </a:r>
          </a:p>
          <a:p>
            <a:endParaRPr lang="es-AR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9B42864-A296-624B-B337-EA72357D8DBA}"/>
              </a:ext>
            </a:extLst>
          </p:cNvPr>
          <p:cNvSpPr txBox="1"/>
          <p:nvPr/>
        </p:nvSpPr>
        <p:spPr>
          <a:xfrm>
            <a:off x="1602524" y="3827484"/>
            <a:ext cx="98011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29 SELECT  l.nombre_ciudad</a:t>
            </a:r>
          </a:p>
          <a:p>
            <a:r>
              <a:rPr lang="es-AR" dirty="0"/>
              <a:t>     FROM localidades l</a:t>
            </a:r>
          </a:p>
          <a:p>
            <a:r>
              <a:rPr lang="es-AR" dirty="0"/>
              <a:t>    WHERE NOT EXIST  (SELECT *</a:t>
            </a:r>
          </a:p>
          <a:p>
            <a:r>
              <a:rPr lang="es-AR" dirty="0"/>
              <a:t>		         FROM clientes c</a:t>
            </a:r>
          </a:p>
          <a:p>
            <a:r>
              <a:rPr lang="es-AR" dirty="0"/>
              <a:t>		         WHERE NOT EXIST ( SELECT *</a:t>
            </a:r>
          </a:p>
          <a:p>
            <a:r>
              <a:rPr lang="es-AR" dirty="0"/>
              <a:t>				             FROM embarques e</a:t>
            </a:r>
          </a:p>
          <a:p>
            <a:r>
              <a:rPr lang="es-AR" dirty="0"/>
              <a:t>				             WHERE e.destino = l.nombre_localidad AND</a:t>
            </a:r>
          </a:p>
          <a:p>
            <a:r>
              <a:rPr lang="es-AR" dirty="0"/>
              <a:t>						e.id_cliente = c.id_cliente )</a:t>
            </a:r>
          </a:p>
        </p:txBody>
      </p:sp>
    </p:spTree>
    <p:extLst>
      <p:ext uri="{BB962C8B-B14F-4D97-AF65-F5344CB8AC3E}">
        <p14:creationId xmlns:p14="http://schemas.microsoft.com/office/powerpoint/2010/main" val="1472344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6D463-8B87-164B-BD89-81D405379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0"/>
            <a:ext cx="8911687" cy="1280890"/>
          </a:xfrm>
        </p:spPr>
        <p:txBody>
          <a:bodyPr/>
          <a:lstStyle/>
          <a:p>
            <a:r>
              <a:rPr lang="es-AR" dirty="0"/>
              <a:t>Soluciones</a:t>
            </a:r>
            <a:br>
              <a:rPr lang="es-AR" dirty="0"/>
            </a:br>
            <a:endParaRPr lang="es-AR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3F484FD-FAAA-544C-9E77-9B043B7F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6_2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B629AC-CBF9-D448-9DE3-0DB448242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15</a:t>
            </a:fld>
            <a:endParaRPr lang="es-AR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7D2D6C6-5875-E742-910A-4C5093066C1F}"/>
              </a:ext>
            </a:extLst>
          </p:cNvPr>
          <p:cNvSpPr txBox="1"/>
          <p:nvPr/>
        </p:nvSpPr>
        <p:spPr>
          <a:xfrm>
            <a:off x="1602524" y="2496205"/>
            <a:ext cx="9259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31 SELECT id_cliente, AVG (peso )</a:t>
            </a:r>
          </a:p>
          <a:p>
            <a:r>
              <a:rPr lang="es-AR" dirty="0"/>
              <a:t>     FROM embarques</a:t>
            </a:r>
          </a:p>
          <a:p>
            <a:r>
              <a:rPr lang="es-AR" dirty="0"/>
              <a:t>     GROUP BY id_cliente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638794A-D7E8-9F42-AA20-8789A4F12591}"/>
              </a:ext>
            </a:extLst>
          </p:cNvPr>
          <p:cNvSpPr txBox="1"/>
          <p:nvPr/>
        </p:nvSpPr>
        <p:spPr>
          <a:xfrm>
            <a:off x="1602524" y="1215315"/>
            <a:ext cx="9716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30 SELECT COUNT (* )</a:t>
            </a:r>
          </a:p>
          <a:p>
            <a:r>
              <a:rPr lang="es-AR" dirty="0"/>
              <a:t>     FROM embarques</a:t>
            </a:r>
          </a:p>
          <a:p>
            <a:r>
              <a:rPr lang="es-AR" dirty="0"/>
              <a:t>    WHERE id_cliente = 433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DB14C5A-3C56-3649-829B-286268284797}"/>
              </a:ext>
            </a:extLst>
          </p:cNvPr>
          <p:cNvSpPr txBox="1"/>
          <p:nvPr/>
        </p:nvSpPr>
        <p:spPr>
          <a:xfrm>
            <a:off x="1602524" y="3777095"/>
            <a:ext cx="92594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31 CREATE VIEW cte</a:t>
            </a:r>
          </a:p>
          <a:p>
            <a:r>
              <a:rPr lang="es-AR" dirty="0"/>
              <a:t>     SELECT id_cliente, AVG (peso ) AS promedio</a:t>
            </a:r>
          </a:p>
          <a:p>
            <a:r>
              <a:rPr lang="es-AR" dirty="0"/>
              <a:t>     FROM embarques</a:t>
            </a:r>
          </a:p>
          <a:p>
            <a:r>
              <a:rPr lang="es-AR" dirty="0"/>
              <a:t>     GROUP BY id_cliente</a:t>
            </a:r>
          </a:p>
          <a:p>
            <a:endParaRPr lang="es-AR" dirty="0"/>
          </a:p>
          <a:p>
            <a:r>
              <a:rPr lang="es-AR" dirty="0"/>
              <a:t>     SELECT  c.nombre, ct.promedio</a:t>
            </a:r>
          </a:p>
          <a:p>
            <a:r>
              <a:rPr lang="es-AR" dirty="0"/>
              <a:t>     FROM clientes c INNER JOIN cte ct ON( ct.id_cliente = c.id_cliente</a:t>
            </a:r>
          </a:p>
        </p:txBody>
      </p:sp>
    </p:spTree>
    <p:extLst>
      <p:ext uri="{BB962C8B-B14F-4D97-AF65-F5344CB8AC3E}">
        <p14:creationId xmlns:p14="http://schemas.microsoft.com/office/powerpoint/2010/main" val="526465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6D463-8B87-164B-BD89-81D405379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0"/>
            <a:ext cx="8911687" cy="1280890"/>
          </a:xfrm>
        </p:spPr>
        <p:txBody>
          <a:bodyPr/>
          <a:lstStyle/>
          <a:p>
            <a:r>
              <a:rPr lang="es-AR" dirty="0"/>
              <a:t>Soluciones</a:t>
            </a:r>
            <a:br>
              <a:rPr lang="es-AR" dirty="0"/>
            </a:br>
            <a:endParaRPr lang="es-AR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3F484FD-FAAA-544C-9E77-9B043B7F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6_2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B629AC-CBF9-D448-9DE3-0DB448242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16</a:t>
            </a:fld>
            <a:endParaRPr lang="es-AR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7D2D6C6-5875-E742-910A-4C5093066C1F}"/>
              </a:ext>
            </a:extLst>
          </p:cNvPr>
          <p:cNvSpPr txBox="1"/>
          <p:nvPr/>
        </p:nvSpPr>
        <p:spPr>
          <a:xfrm>
            <a:off x="1602523" y="2496205"/>
            <a:ext cx="9898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33 SELECT  e.destino, MIN (e.peso)</a:t>
            </a:r>
          </a:p>
          <a:p>
            <a:r>
              <a:rPr lang="es-AR" dirty="0"/>
              <a:t>     FROM embarques e INNER JOIN localidades l ON (l.nombre_ciudad = e.destino )</a:t>
            </a:r>
          </a:p>
          <a:p>
            <a:r>
              <a:rPr lang="es-AR" dirty="0"/>
              <a:t>    WHERE l.poblacion &gt; 1000000</a:t>
            </a:r>
          </a:p>
          <a:p>
            <a:r>
              <a:rPr lang="es-AR" dirty="0"/>
              <a:t>    GROUP BY destino</a:t>
            </a:r>
          </a:p>
          <a:p>
            <a:endParaRPr lang="es-AR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638794A-D7E8-9F42-AA20-8789A4F12591}"/>
              </a:ext>
            </a:extLst>
          </p:cNvPr>
          <p:cNvSpPr txBox="1"/>
          <p:nvPr/>
        </p:nvSpPr>
        <p:spPr>
          <a:xfrm>
            <a:off x="1602524" y="1215315"/>
            <a:ext cx="9716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32 SELECT  destino, MAX (peso)</a:t>
            </a:r>
          </a:p>
          <a:p>
            <a:r>
              <a:rPr lang="es-AR" dirty="0"/>
              <a:t>     FROM embarques</a:t>
            </a:r>
          </a:p>
          <a:p>
            <a:r>
              <a:rPr lang="es-AR" dirty="0"/>
              <a:t>    GROUP BY destino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DB14C5A-3C56-3649-829B-286268284797}"/>
              </a:ext>
            </a:extLst>
          </p:cNvPr>
          <p:cNvSpPr txBox="1"/>
          <p:nvPr/>
        </p:nvSpPr>
        <p:spPr>
          <a:xfrm>
            <a:off x="1602524" y="3777095"/>
            <a:ext cx="9259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34 SELECT  destino, AVG (peso)</a:t>
            </a:r>
          </a:p>
          <a:p>
            <a:r>
              <a:rPr lang="es-AR" dirty="0"/>
              <a:t>     FROM embarques</a:t>
            </a:r>
          </a:p>
          <a:p>
            <a:r>
              <a:rPr lang="es-AR" dirty="0"/>
              <a:t>    GROUP BY destino</a:t>
            </a:r>
          </a:p>
          <a:p>
            <a:r>
              <a:rPr lang="es-AR" dirty="0"/>
              <a:t>    HAVING COUNT( * ) &gt; 10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57658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Agenda</a:t>
            </a:r>
            <a:endParaRPr lang="es-AR" dirty="0"/>
          </a:p>
        </p:txBody>
      </p:sp>
      <p:graphicFrame>
        <p:nvGraphicFramePr>
          <p:cNvPr id="9" name="Marcador de conteni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4435275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6_2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78382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SQL </a:t>
            </a:r>
            <a:r>
              <a:rPr lang="es-AR" dirty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Ejercicios para resolver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6_2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3</a:t>
            </a:fld>
            <a:endParaRPr lang="es-AR"/>
          </a:p>
        </p:txBody>
      </p:sp>
      <p:sp>
        <p:nvSpPr>
          <p:cNvPr id="6" name="CuadroTexto 5"/>
          <p:cNvSpPr txBox="1"/>
          <p:nvPr/>
        </p:nvSpPr>
        <p:spPr>
          <a:xfrm>
            <a:off x="2119745" y="2978727"/>
            <a:ext cx="8797637" cy="24468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dirty="0"/>
              <a:t>Dadas las siguientes tablas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</a:pPr>
            <a:r>
              <a:rPr lang="es-ES" altLang="es-AR" dirty="0">
                <a:ea typeface="Times New Roman" panose="02020603050405020304" pitchFamily="18" charset="0"/>
              </a:rPr>
              <a:t>	Cliente ( </a:t>
            </a:r>
            <a:r>
              <a:rPr lang="es-ES" altLang="es-AR" dirty="0" err="1">
                <a:ea typeface="Times New Roman" panose="02020603050405020304" pitchFamily="18" charset="0"/>
              </a:rPr>
              <a:t>id_cliente</a:t>
            </a:r>
            <a:r>
              <a:rPr lang="es-ES" altLang="es-AR" dirty="0">
                <a:ea typeface="Times New Roman" panose="02020603050405020304" pitchFamily="18" charset="0"/>
              </a:rPr>
              <a:t>, </a:t>
            </a:r>
            <a:r>
              <a:rPr lang="es-ES" altLang="es-AR" dirty="0" err="1">
                <a:ea typeface="Times New Roman" panose="02020603050405020304" pitchFamily="18" charset="0"/>
              </a:rPr>
              <a:t>nombre_cliente</a:t>
            </a:r>
            <a:r>
              <a:rPr lang="es-ES" altLang="es-AR" dirty="0">
                <a:ea typeface="Times New Roman" panose="02020603050405020304" pitchFamily="18" charset="0"/>
              </a:rPr>
              <a:t>, </a:t>
            </a:r>
            <a:r>
              <a:rPr lang="es-ES" altLang="es-AR" dirty="0" err="1">
                <a:ea typeface="Times New Roman" panose="02020603050405020304" pitchFamily="18" charset="0"/>
              </a:rPr>
              <a:t>renta_anual</a:t>
            </a:r>
            <a:r>
              <a:rPr lang="es-ES" altLang="es-AR" dirty="0">
                <a:ea typeface="Times New Roman" panose="02020603050405020304" pitchFamily="18" charset="0"/>
              </a:rPr>
              <a:t>, </a:t>
            </a:r>
            <a:r>
              <a:rPr lang="es-ES" altLang="es-AR" dirty="0" err="1">
                <a:ea typeface="Times New Roman" panose="02020603050405020304" pitchFamily="18" charset="0"/>
              </a:rPr>
              <a:t>tipo_cliente</a:t>
            </a:r>
            <a:r>
              <a:rPr lang="es-ES" altLang="es-AR" dirty="0">
                <a:ea typeface="Times New Roman" panose="02020603050405020304" pitchFamily="18" charset="0"/>
              </a:rPr>
              <a:t>)</a:t>
            </a:r>
            <a:endParaRPr lang="es-AR" altLang="es-AR" dirty="0"/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</a:pPr>
            <a:r>
              <a:rPr lang="es-ES" altLang="es-AR" dirty="0">
                <a:ea typeface="Times New Roman" panose="02020603050405020304" pitchFamily="18" charset="0"/>
              </a:rPr>
              <a:t>	Embarque ( embarque_#, </a:t>
            </a:r>
            <a:r>
              <a:rPr lang="es-ES" altLang="es-AR" dirty="0" err="1">
                <a:ea typeface="Times New Roman" panose="02020603050405020304" pitchFamily="18" charset="0"/>
              </a:rPr>
              <a:t>id_cliente</a:t>
            </a:r>
            <a:r>
              <a:rPr lang="es-ES" altLang="es-AR" dirty="0">
                <a:ea typeface="Times New Roman" panose="02020603050405020304" pitchFamily="18" charset="0"/>
              </a:rPr>
              <a:t>, peso, camión_#, destino, fecha)</a:t>
            </a:r>
            <a:endParaRPr lang="es-AR" altLang="es-AR" dirty="0"/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</a:pPr>
            <a:r>
              <a:rPr lang="es-ES" altLang="es-AR" dirty="0">
                <a:ea typeface="Times New Roman" panose="02020603050405020304" pitchFamily="18" charset="0"/>
              </a:rPr>
              <a:t>	Camión (camión_#, </a:t>
            </a:r>
            <a:r>
              <a:rPr lang="es-ES" altLang="es-AR" dirty="0" err="1">
                <a:ea typeface="Times New Roman" panose="02020603050405020304" pitchFamily="18" charset="0"/>
              </a:rPr>
              <a:t>nombre_chofer</a:t>
            </a:r>
            <a:r>
              <a:rPr lang="es-ES" altLang="es-AR" dirty="0">
                <a:ea typeface="Times New Roman" panose="02020603050405020304" pitchFamily="18" charset="0"/>
              </a:rPr>
              <a:t>)</a:t>
            </a:r>
            <a:endParaRPr lang="es-AR" altLang="es-AR" dirty="0"/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</a:pPr>
            <a:r>
              <a:rPr lang="es-ES" altLang="es-AR" dirty="0">
                <a:ea typeface="Times New Roman" panose="02020603050405020304" pitchFamily="18" charset="0"/>
              </a:rPr>
              <a:t>	Ciudad ( </a:t>
            </a:r>
            <a:r>
              <a:rPr lang="es-ES" altLang="es-AR" dirty="0" err="1">
                <a:ea typeface="Times New Roman" panose="02020603050405020304" pitchFamily="18" charset="0"/>
              </a:rPr>
              <a:t>nombre_ciudad</a:t>
            </a:r>
            <a:r>
              <a:rPr lang="es-ES" altLang="es-AR" dirty="0">
                <a:ea typeface="Times New Roman" panose="02020603050405020304" pitchFamily="18" charset="0"/>
              </a:rPr>
              <a:t>, población)</a:t>
            </a: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37432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SQL </a:t>
            </a:r>
            <a:r>
              <a:rPr lang="es-AR" dirty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90448" y="1421418"/>
            <a:ext cx="9371012" cy="4901561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s-ES" altLang="es-AR" sz="1600" dirty="0"/>
              <a:t>Cuál es el nombre del cliente 433?</a:t>
            </a:r>
            <a:endParaRPr lang="es-AR" altLang="es-AR" sz="1600" dirty="0"/>
          </a:p>
          <a:p>
            <a:pPr>
              <a:buFont typeface="+mj-lt"/>
              <a:buAutoNum type="arabicPeriod"/>
            </a:pPr>
            <a:r>
              <a:rPr lang="es-ES" altLang="es-AR" sz="1600" dirty="0"/>
              <a:t>Cuál es la ciudad destino del embarque 3244?</a:t>
            </a:r>
            <a:endParaRPr lang="es-AR" altLang="es-AR" sz="1600" dirty="0"/>
          </a:p>
          <a:p>
            <a:pPr>
              <a:buFont typeface="+mj-lt"/>
              <a:buAutoNum type="arabicPeriod"/>
            </a:pPr>
            <a:r>
              <a:rPr lang="es-ES" altLang="es-AR" sz="1600" dirty="0"/>
              <a:t>Cuales son los números de los camiones que han llevado paquetes (embarques) por encima de 100 kg?</a:t>
            </a:r>
            <a:endParaRPr lang="es-AR" altLang="es-AR" sz="1600" dirty="0"/>
          </a:p>
          <a:p>
            <a:pPr>
              <a:buFont typeface="+mj-lt"/>
              <a:buAutoNum type="arabicPeriod"/>
            </a:pPr>
            <a:r>
              <a:rPr lang="es-ES" altLang="es-AR" sz="1600" dirty="0"/>
              <a:t>Presente todos los datos de los embarques de más de 20 kg?</a:t>
            </a:r>
            <a:endParaRPr lang="es-AR" altLang="es-AR" sz="1600" dirty="0"/>
          </a:p>
          <a:p>
            <a:pPr>
              <a:buFont typeface="+mj-lt"/>
              <a:buAutoNum type="arabicPeriod"/>
            </a:pPr>
            <a:r>
              <a:rPr lang="es-ES" altLang="es-AR" sz="1600" dirty="0"/>
              <a:t>Cree una lista por orden alfabético de los clientes con renta anual de más de 10 millones?</a:t>
            </a:r>
            <a:endParaRPr lang="es-AR" altLang="es-AR" sz="1600" dirty="0"/>
          </a:p>
          <a:p>
            <a:pPr>
              <a:buFont typeface="+mj-lt"/>
              <a:buAutoNum type="arabicPeriod"/>
            </a:pPr>
            <a:r>
              <a:rPr lang="es-ES" altLang="es-AR" sz="1600" dirty="0"/>
              <a:t>Cual es el Id del cliente José García?</a:t>
            </a:r>
            <a:endParaRPr lang="es-AR" altLang="es-AR" sz="1600" dirty="0"/>
          </a:p>
          <a:p>
            <a:pPr>
              <a:buFont typeface="+mj-lt"/>
              <a:buAutoNum type="arabicPeriod"/>
            </a:pPr>
            <a:r>
              <a:rPr lang="es-ES" altLang="es-AR" sz="1600" dirty="0"/>
              <a:t>Mostrar  los nombres de los clientes que han enviado embarques a las ciudades cuyo nombre empieza con C.</a:t>
            </a:r>
            <a:endParaRPr lang="es-AR" altLang="es-AR" sz="1600" dirty="0"/>
          </a:p>
          <a:p>
            <a:pPr>
              <a:buFont typeface="+mj-lt"/>
              <a:buAutoNum type="arabicPeriod"/>
            </a:pPr>
            <a:r>
              <a:rPr lang="es-ES" altLang="es-AR" sz="1600" dirty="0"/>
              <a:t>Mostrar los nombres de los clientes que han enviado embarques a las ciudades cuyo nombre termina con City.</a:t>
            </a:r>
            <a:endParaRPr lang="es-AR" altLang="es-AR" sz="1600" dirty="0"/>
          </a:p>
          <a:p>
            <a:pPr>
              <a:buFont typeface="+mj-lt"/>
              <a:buAutoNum type="arabicPeriod"/>
            </a:pPr>
            <a:r>
              <a:rPr lang="es-ES" altLang="es-AR" sz="1600" dirty="0"/>
              <a:t>Mostrar los nombres de los clientes que tienen una D como tercera letra del nombre.</a:t>
            </a:r>
            <a:endParaRPr lang="es-AR" altLang="es-AR" sz="1600" dirty="0"/>
          </a:p>
          <a:p>
            <a:pPr>
              <a:buFont typeface="+mj-lt"/>
              <a:buAutoNum type="arabicPeriod"/>
            </a:pPr>
            <a:r>
              <a:rPr lang="es-ES" altLang="es-AR" sz="1600" dirty="0"/>
              <a:t>Mostrar los nombres de los clientes que sean minoristas</a:t>
            </a:r>
            <a:endParaRPr lang="es-AR" altLang="es-AR" sz="16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6_2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83121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SQL </a:t>
            </a:r>
            <a:r>
              <a:rPr lang="es-AR" dirty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89018" y="1454727"/>
            <a:ext cx="9315594" cy="4456495"/>
          </a:xfrm>
        </p:spPr>
        <p:txBody>
          <a:bodyPr>
            <a:normAutofit fontScale="85000" lnSpcReduction="20000"/>
          </a:bodyPr>
          <a:lstStyle/>
          <a:p>
            <a:pPr>
              <a:buFont typeface="+mj-lt"/>
              <a:buAutoNum type="arabicPeriod" startAt="11"/>
            </a:pPr>
            <a:r>
              <a:rPr lang="es-ES" altLang="es-AR" dirty="0"/>
              <a:t>Cómo se llaman los clientes que han enviado paquetes a Bariloche?</a:t>
            </a:r>
            <a:endParaRPr lang="es-AR" altLang="es-AR" dirty="0"/>
          </a:p>
          <a:p>
            <a:pPr>
              <a:buFont typeface="+mj-lt"/>
              <a:buAutoNum type="arabicPeriod" startAt="11"/>
            </a:pPr>
            <a:r>
              <a:rPr lang="es-ES" altLang="es-AR" dirty="0"/>
              <a:t>A cuales destinos han hecho envíos las compañías con renta anual menor que 1 millón?</a:t>
            </a:r>
            <a:endParaRPr lang="es-AR" altLang="es-AR" dirty="0"/>
          </a:p>
          <a:p>
            <a:pPr>
              <a:buFont typeface="+mj-lt"/>
              <a:buAutoNum type="arabicPeriod" startAt="11"/>
            </a:pPr>
            <a:r>
              <a:rPr lang="es-ES" altLang="es-AR" dirty="0"/>
              <a:t>Cuales son los nombres y las poblaciones de las ciudades que han recibido embarques que pesen más de 100 kg?</a:t>
            </a:r>
            <a:endParaRPr lang="es-AR" altLang="es-AR" dirty="0"/>
          </a:p>
          <a:p>
            <a:pPr>
              <a:buFont typeface="+mj-lt"/>
              <a:buAutoNum type="arabicPeriod" startAt="11"/>
            </a:pPr>
            <a:r>
              <a:rPr lang="es-ES" altLang="es-AR" dirty="0"/>
              <a:t>Cuales son los clientes que tienen más de 5 millones de renta anual y que han enviado embarques de menos de 1 kg?</a:t>
            </a:r>
          </a:p>
          <a:p>
            <a:pPr>
              <a:buFont typeface="+mj-lt"/>
              <a:buAutoNum type="arabicPeriod" startAt="11"/>
            </a:pPr>
            <a:r>
              <a:rPr lang="es-ES" altLang="es-AR" dirty="0"/>
              <a:t>Quienes son los clientes que tienen más de 5 millones de renta anual y que han enviado embarques de menos de 1kg. O han enviado embarques a Villa La Angostura?</a:t>
            </a:r>
            <a:endParaRPr lang="es-AR" altLang="es-AR" dirty="0"/>
          </a:p>
          <a:p>
            <a:pPr>
              <a:buFont typeface="+mj-lt"/>
              <a:buAutoNum type="arabicPeriod" startAt="11"/>
            </a:pPr>
            <a:r>
              <a:rPr lang="es-ES" altLang="es-AR" dirty="0"/>
              <a:t>Quienes son los choferes que han conducido embarques de clientes que tienen renta anual mayor de 20 millones a ciudades con más de 1 millón de habitantes?</a:t>
            </a:r>
            <a:endParaRPr lang="es-AR" altLang="es-AR" dirty="0"/>
          </a:p>
          <a:p>
            <a:pPr>
              <a:buFont typeface="+mj-lt"/>
              <a:buAutoNum type="arabicPeriod" startAt="11"/>
            </a:pPr>
            <a:r>
              <a:rPr lang="es-ES" altLang="es-AR" dirty="0"/>
              <a:t>Indique los choferes que han transportado embarques a cada una de las ciudades.</a:t>
            </a:r>
            <a:endParaRPr lang="es-AR" altLang="es-AR" dirty="0"/>
          </a:p>
          <a:p>
            <a:pPr>
              <a:buFont typeface="+mj-lt"/>
              <a:buAutoNum type="arabicPeriod" startAt="11"/>
            </a:pPr>
            <a:r>
              <a:rPr lang="es-ES" altLang="es-AR" dirty="0"/>
              <a:t>Indique las ciudades que han recibido embarques de clientes que tienen más de 15 millones de renta anual.</a:t>
            </a:r>
            <a:endParaRPr lang="es-AR" altLang="es-AR" dirty="0"/>
          </a:p>
          <a:p>
            <a:pPr>
              <a:buFont typeface="+mj-lt"/>
              <a:buAutoNum type="arabicPeriod" startAt="11"/>
            </a:pPr>
            <a:r>
              <a:rPr lang="es-ES" altLang="es-AR" dirty="0"/>
              <a:t>Indique el nombre y la renta anual de los clientes que han enviado embarques que pesan más de 100 kg.</a:t>
            </a:r>
            <a:endParaRPr lang="es-AR" altLang="es-AR" dirty="0"/>
          </a:p>
          <a:p>
            <a:pPr>
              <a:buFont typeface="+mj-lt"/>
              <a:buAutoNum type="arabicPeriod" startAt="11"/>
            </a:pPr>
            <a:r>
              <a:rPr lang="es-ES" altLang="es-AR" dirty="0"/>
              <a:t>Indique los clientes que han tenido embarques transportados en cada camión.</a:t>
            </a:r>
            <a:endParaRPr lang="es-AR" alt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6_2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53454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SQL </a:t>
            </a:r>
            <a:r>
              <a:rPr lang="es-AR" dirty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 startAt="21"/>
            </a:pPr>
            <a:r>
              <a:rPr lang="es-ES" altLang="es-AR" dirty="0"/>
              <a:t>Cual es el peso promedio de los embarques?</a:t>
            </a:r>
            <a:endParaRPr lang="es-AR" altLang="es-AR" dirty="0"/>
          </a:p>
          <a:p>
            <a:pPr>
              <a:buFont typeface="+mj-lt"/>
              <a:buAutoNum type="arabicPeriod" startAt="21"/>
            </a:pPr>
            <a:r>
              <a:rPr lang="es-ES" altLang="es-AR" dirty="0"/>
              <a:t>Cual es el peso promedio de los embarques que van a Neuquén?</a:t>
            </a:r>
            <a:endParaRPr lang="es-AR" altLang="es-AR" dirty="0"/>
          </a:p>
          <a:p>
            <a:pPr>
              <a:buFont typeface="+mj-lt"/>
              <a:buAutoNum type="arabicPeriod" startAt="21"/>
            </a:pPr>
            <a:r>
              <a:rPr lang="es-ES" altLang="es-AR" dirty="0"/>
              <a:t>Presente una lista de los clientes para los que todos sus embarques han pesado más de 25 kg.</a:t>
            </a:r>
            <a:endParaRPr lang="es-AR" altLang="es-AR" dirty="0"/>
          </a:p>
          <a:p>
            <a:pPr>
              <a:buFont typeface="+mj-lt"/>
              <a:buAutoNum type="arabicPeriod" startAt="21"/>
            </a:pPr>
            <a:r>
              <a:rPr lang="es-ES" altLang="es-AR" dirty="0"/>
              <a:t>Cuales ciudades de la BD tienen la menor y la mayor población?</a:t>
            </a:r>
          </a:p>
          <a:p>
            <a:pPr>
              <a:buFont typeface="+mj-lt"/>
              <a:buAutoNum type="arabicPeriod" startAt="21"/>
            </a:pPr>
            <a:r>
              <a:rPr lang="es-ES" altLang="es-AR" dirty="0"/>
              <a:t>Agregue el camión 95 con el chofer García a la BD</a:t>
            </a:r>
            <a:endParaRPr lang="es-AR" altLang="es-AR" dirty="0"/>
          </a:p>
          <a:p>
            <a:pPr>
              <a:buFont typeface="+mj-lt"/>
              <a:buAutoNum type="arabicPeriod" startAt="21"/>
            </a:pPr>
            <a:r>
              <a:rPr lang="es-ES" altLang="es-AR" sz="1800" dirty="0"/>
              <a:t>Borre de la BD todas las ciudades con población de menos de 5000 habitantes. Debe sacar, además los embarques que haya en dicha ciudad.</a:t>
            </a:r>
            <a:endParaRPr lang="es-AR" altLang="es-AR" dirty="0"/>
          </a:p>
          <a:p>
            <a:pPr>
              <a:buFont typeface="+mj-lt"/>
              <a:buAutoNum type="arabicPeriod" startAt="21"/>
            </a:pPr>
            <a:r>
              <a:rPr lang="es-ES" altLang="es-AR" sz="1800" dirty="0"/>
              <a:t>Borre de la BD todas las ciudades con población de menos de 5000 habitantes que no posean embarques enviados.</a:t>
            </a:r>
            <a:endParaRPr lang="es-AR" altLang="es-AR" dirty="0"/>
          </a:p>
          <a:p>
            <a:pPr>
              <a:buFont typeface="+mj-lt"/>
              <a:buAutoNum type="arabicPeriod" startAt="21"/>
            </a:pPr>
            <a:r>
              <a:rPr lang="es-ES" altLang="es-AR" sz="1800" dirty="0"/>
              <a:t>Convierta el peso de cada envío a libras, para ello se sabe que una libra son 2.2 kg. (aproximadamente).</a:t>
            </a:r>
            <a:endParaRPr lang="es-AR" altLang="es-AR" sz="1800" dirty="0"/>
          </a:p>
          <a:p>
            <a:pPr>
              <a:buFont typeface="+mj-lt"/>
              <a:buAutoNum type="arabicPeriod" startAt="21"/>
            </a:pPr>
            <a:endParaRPr lang="es-AR" altLang="es-AR" dirty="0"/>
          </a:p>
          <a:p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6_2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44710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SQL </a:t>
            </a:r>
            <a:r>
              <a:rPr lang="es-AR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 startAt="29"/>
            </a:pPr>
            <a:r>
              <a:rPr lang="es-ES" altLang="es-AR" dirty="0"/>
              <a:t>Indique las ciudades que han recibido embarques de todos los clientes</a:t>
            </a:r>
            <a:endParaRPr lang="es-AR" altLang="es-AR" dirty="0"/>
          </a:p>
          <a:p>
            <a:pPr>
              <a:buFont typeface="+mj-lt"/>
              <a:buAutoNum type="arabicPeriod" startAt="29"/>
            </a:pPr>
            <a:r>
              <a:rPr lang="es-ES" altLang="es-AR" dirty="0"/>
              <a:t>Cuantos embarques han sido enviados pro el cliente 433?</a:t>
            </a:r>
            <a:endParaRPr lang="es-AR" altLang="es-AR" dirty="0"/>
          </a:p>
          <a:p>
            <a:pPr>
              <a:buFont typeface="+mj-lt"/>
              <a:buAutoNum type="arabicPeriod" startAt="29"/>
            </a:pPr>
            <a:r>
              <a:rPr lang="es-ES" altLang="es-AR" dirty="0"/>
              <a:t>Para cada cliente ¿cuál es el peso medio de los paquetes enviados por él?</a:t>
            </a:r>
            <a:endParaRPr lang="es-AR" altLang="es-AR" dirty="0"/>
          </a:p>
          <a:p>
            <a:pPr>
              <a:buFont typeface="+mj-lt"/>
              <a:buAutoNum type="arabicPeriod" startAt="29"/>
            </a:pPr>
            <a:r>
              <a:rPr lang="es-ES" altLang="es-AR" dirty="0"/>
              <a:t>Para cada ciudad ¿cuál es el peso máximo de un paquete que haya sido enviado a dicha ciudad?</a:t>
            </a:r>
            <a:endParaRPr lang="es-AR" altLang="es-AR" dirty="0"/>
          </a:p>
          <a:p>
            <a:pPr>
              <a:buFont typeface="+mj-lt"/>
              <a:buAutoNum type="arabicPeriod" startAt="29"/>
            </a:pPr>
            <a:r>
              <a:rPr lang="es-ES" altLang="es-AR" dirty="0"/>
              <a:t>Para cada ciudad con población por encima de un millón de habitantes ¿cuál es el peso menor de un paquete enviado a dicha ciudad?</a:t>
            </a:r>
            <a:endParaRPr lang="es-AR" altLang="es-AR" dirty="0"/>
          </a:p>
          <a:p>
            <a:pPr>
              <a:buFont typeface="+mj-lt"/>
              <a:buAutoNum type="arabicPeriod" startAt="29"/>
            </a:pPr>
            <a:r>
              <a:rPr lang="es-ES" altLang="es-AR" dirty="0"/>
              <a:t>Para cada ciudad que haya recibido al menos diez paquetes, ¿cuál es el peso medio de los paquetes enviados a dicha ciudad?</a:t>
            </a:r>
            <a:endParaRPr lang="es-AR" altLang="es-AR" dirty="0"/>
          </a:p>
          <a:p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6_2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8465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6D463-8B87-164B-BD89-81D405379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Soluciones</a:t>
            </a:r>
            <a:br>
              <a:rPr lang="es-AR" dirty="0"/>
            </a:br>
            <a:endParaRPr lang="es-AR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3F484FD-FAAA-544C-9E77-9B043B7F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6_2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B629AC-CBF9-D448-9DE3-0DB448242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8</a:t>
            </a:fld>
            <a:endParaRPr lang="es-AR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18372B1-E318-374D-9DE7-24C9C664A40D}"/>
              </a:ext>
            </a:extLst>
          </p:cNvPr>
          <p:cNvSpPr txBox="1"/>
          <p:nvPr/>
        </p:nvSpPr>
        <p:spPr>
          <a:xfrm>
            <a:off x="1282463" y="1544651"/>
            <a:ext cx="4184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 SELECT nombre</a:t>
            </a:r>
          </a:p>
          <a:p>
            <a:r>
              <a:rPr lang="es-AR" dirty="0"/>
              <a:t>   FROM clientes</a:t>
            </a:r>
          </a:p>
          <a:p>
            <a:r>
              <a:rPr lang="es-AR" dirty="0"/>
              <a:t>   WHERE id_cliente = 433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8D9619D-E8B4-AB4B-A9E4-897519E25CC9}"/>
              </a:ext>
            </a:extLst>
          </p:cNvPr>
          <p:cNvSpPr txBox="1"/>
          <p:nvPr/>
        </p:nvSpPr>
        <p:spPr>
          <a:xfrm>
            <a:off x="7048767" y="3879201"/>
            <a:ext cx="4184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6 SELECT id_cliente</a:t>
            </a:r>
          </a:p>
          <a:p>
            <a:r>
              <a:rPr lang="es-AR" dirty="0"/>
              <a:t>   FROM clientes</a:t>
            </a:r>
          </a:p>
          <a:p>
            <a:r>
              <a:rPr lang="es-AR" dirty="0"/>
              <a:t>   WHERE nombre = “Jose Garcia”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7885CE7-9488-D044-86F0-3E8F999C78C7}"/>
              </a:ext>
            </a:extLst>
          </p:cNvPr>
          <p:cNvSpPr txBox="1"/>
          <p:nvPr/>
        </p:nvSpPr>
        <p:spPr>
          <a:xfrm>
            <a:off x="1249434" y="2519065"/>
            <a:ext cx="4184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3 SELECT camion_#</a:t>
            </a:r>
          </a:p>
          <a:p>
            <a:r>
              <a:rPr lang="es-AR" dirty="0"/>
              <a:t>   FROM embarque</a:t>
            </a:r>
          </a:p>
          <a:p>
            <a:r>
              <a:rPr lang="es-AR" dirty="0"/>
              <a:t>   WHERE peso &gt; 100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3F906BB-E7FB-3141-AF57-81120A1498FD}"/>
              </a:ext>
            </a:extLst>
          </p:cNvPr>
          <p:cNvSpPr txBox="1"/>
          <p:nvPr/>
        </p:nvSpPr>
        <p:spPr>
          <a:xfrm>
            <a:off x="7048767" y="2655536"/>
            <a:ext cx="4184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4 SELECT *</a:t>
            </a:r>
          </a:p>
          <a:p>
            <a:r>
              <a:rPr lang="es-AR" dirty="0"/>
              <a:t>   FROM embarque</a:t>
            </a:r>
          </a:p>
          <a:p>
            <a:r>
              <a:rPr lang="es-AR" dirty="0"/>
              <a:t>   WHERE peso &gt; 20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AA694BF-1356-7B44-BF10-0E1C19E38D0C}"/>
              </a:ext>
            </a:extLst>
          </p:cNvPr>
          <p:cNvSpPr txBox="1"/>
          <p:nvPr/>
        </p:nvSpPr>
        <p:spPr>
          <a:xfrm>
            <a:off x="1463978" y="4912143"/>
            <a:ext cx="9259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7 SELECT c.nombre</a:t>
            </a:r>
          </a:p>
          <a:p>
            <a:r>
              <a:rPr lang="es-AR" dirty="0"/>
              <a:t>   FROM clientes c INNER JOIN embarque e ON (c.id_cliente = e.id_cliente )</a:t>
            </a:r>
          </a:p>
          <a:p>
            <a:r>
              <a:rPr lang="es-AR" dirty="0"/>
              <a:t>   WHERE destino LIKE “C%”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51F23E7-AA00-9645-B060-A871038A65BE}"/>
              </a:ext>
            </a:extLst>
          </p:cNvPr>
          <p:cNvSpPr txBox="1"/>
          <p:nvPr/>
        </p:nvSpPr>
        <p:spPr>
          <a:xfrm>
            <a:off x="1282463" y="3607813"/>
            <a:ext cx="4184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5 SELECT nombre</a:t>
            </a:r>
          </a:p>
          <a:p>
            <a:r>
              <a:rPr lang="es-AR" dirty="0"/>
              <a:t>   FROM clientes</a:t>
            </a:r>
          </a:p>
          <a:p>
            <a:r>
              <a:rPr lang="es-AR" dirty="0"/>
              <a:t>   WHERE rentaanual&gt; 10000000</a:t>
            </a:r>
          </a:p>
          <a:p>
            <a:r>
              <a:rPr lang="es-AR" dirty="0"/>
              <a:t>   ORDER BY nombre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5E94B7F-9057-2F44-B993-327837F6D612}"/>
              </a:ext>
            </a:extLst>
          </p:cNvPr>
          <p:cNvSpPr txBox="1"/>
          <p:nvPr/>
        </p:nvSpPr>
        <p:spPr>
          <a:xfrm>
            <a:off x="7081796" y="1537855"/>
            <a:ext cx="4184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2 SELECT destino</a:t>
            </a:r>
          </a:p>
          <a:p>
            <a:r>
              <a:rPr lang="es-AR" dirty="0"/>
              <a:t>   FROM embarque</a:t>
            </a:r>
          </a:p>
          <a:p>
            <a:r>
              <a:rPr lang="es-AR" dirty="0"/>
              <a:t>   WHERE embarque_# = 3244</a:t>
            </a:r>
          </a:p>
        </p:txBody>
      </p:sp>
    </p:spTree>
    <p:extLst>
      <p:ext uri="{BB962C8B-B14F-4D97-AF65-F5344CB8AC3E}">
        <p14:creationId xmlns:p14="http://schemas.microsoft.com/office/powerpoint/2010/main" val="3271984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6D463-8B87-164B-BD89-81D405379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Soluciones</a:t>
            </a:r>
            <a:br>
              <a:rPr lang="es-AR" dirty="0"/>
            </a:br>
            <a:endParaRPr lang="es-AR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3F484FD-FAAA-544C-9E77-9B043B7F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6_2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B629AC-CBF9-D448-9DE3-0DB448242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9</a:t>
            </a:fld>
            <a:endParaRPr lang="es-AR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18372B1-E318-374D-9DE7-24C9C664A40D}"/>
              </a:ext>
            </a:extLst>
          </p:cNvPr>
          <p:cNvSpPr txBox="1"/>
          <p:nvPr/>
        </p:nvSpPr>
        <p:spPr>
          <a:xfrm>
            <a:off x="1282462" y="1544651"/>
            <a:ext cx="9801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8 SELECT c.nombre</a:t>
            </a:r>
          </a:p>
          <a:p>
            <a:r>
              <a:rPr lang="es-AR" dirty="0"/>
              <a:t>   FROM clientes c INNER JOIN embarque e ON (c.id_cliente = e.id_cliente )</a:t>
            </a:r>
          </a:p>
          <a:p>
            <a:r>
              <a:rPr lang="es-AR" dirty="0"/>
              <a:t>   WHERE e.destino LIKE “%City”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7885CE7-9488-D044-86F0-3E8F999C78C7}"/>
              </a:ext>
            </a:extLst>
          </p:cNvPr>
          <p:cNvSpPr txBox="1"/>
          <p:nvPr/>
        </p:nvSpPr>
        <p:spPr>
          <a:xfrm>
            <a:off x="1249434" y="2519065"/>
            <a:ext cx="4184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9 SELECT nombre</a:t>
            </a:r>
          </a:p>
          <a:p>
            <a:r>
              <a:rPr lang="es-AR" dirty="0"/>
              <a:t>   FROM cliente</a:t>
            </a:r>
          </a:p>
          <a:p>
            <a:r>
              <a:rPr lang="es-AR" dirty="0"/>
              <a:t>   WHERE nombre LIKE “__D%”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3F906BB-E7FB-3141-AF57-81120A1498FD}"/>
              </a:ext>
            </a:extLst>
          </p:cNvPr>
          <p:cNvSpPr txBox="1"/>
          <p:nvPr/>
        </p:nvSpPr>
        <p:spPr>
          <a:xfrm>
            <a:off x="6758494" y="2643050"/>
            <a:ext cx="4184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10 SELECT nombre</a:t>
            </a:r>
          </a:p>
          <a:p>
            <a:r>
              <a:rPr lang="es-AR" dirty="0"/>
              <a:t>    FROM clientes</a:t>
            </a:r>
          </a:p>
          <a:p>
            <a:r>
              <a:rPr lang="es-AR" dirty="0"/>
              <a:t>     WHERE tipo_cliente  &gt; “minorista”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AA694BF-1356-7B44-BF10-0E1C19E38D0C}"/>
              </a:ext>
            </a:extLst>
          </p:cNvPr>
          <p:cNvSpPr txBox="1"/>
          <p:nvPr/>
        </p:nvSpPr>
        <p:spPr>
          <a:xfrm>
            <a:off x="1463978" y="4912143"/>
            <a:ext cx="9259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12 SELECT e. destino</a:t>
            </a:r>
          </a:p>
          <a:p>
            <a:r>
              <a:rPr lang="es-AR" dirty="0"/>
              <a:t>     FROM clientes c INNER JOIN embarque e ON (c.id_cliente = e.id_cliente )</a:t>
            </a:r>
          </a:p>
          <a:p>
            <a:r>
              <a:rPr lang="es-AR" dirty="0"/>
              <a:t>     WHERE rentaanual &gt; 1000000  AND tipo_cliente =“compañía”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51F23E7-AA00-9645-B060-A871038A65BE}"/>
              </a:ext>
            </a:extLst>
          </p:cNvPr>
          <p:cNvSpPr txBox="1"/>
          <p:nvPr/>
        </p:nvSpPr>
        <p:spPr>
          <a:xfrm>
            <a:off x="1249434" y="3789470"/>
            <a:ext cx="90253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11 SELECT c.nombre</a:t>
            </a:r>
          </a:p>
          <a:p>
            <a:r>
              <a:rPr lang="es-AR" dirty="0"/>
              <a:t>   FROM clientes c INNER JOIN embarque e ON (c.id_cliente = e.id_cliente )</a:t>
            </a:r>
          </a:p>
          <a:p>
            <a:r>
              <a:rPr lang="es-AR" dirty="0"/>
              <a:t>   WHERE e.destino = ”bariloche”</a:t>
            </a:r>
          </a:p>
        </p:txBody>
      </p:sp>
    </p:spTree>
    <p:extLst>
      <p:ext uri="{BB962C8B-B14F-4D97-AF65-F5344CB8AC3E}">
        <p14:creationId xmlns:p14="http://schemas.microsoft.com/office/powerpoint/2010/main" val="656918400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Espiral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4176</TotalTime>
  <Words>1983</Words>
  <Application>Microsoft Office PowerPoint</Application>
  <PresentationFormat>Panorámica</PresentationFormat>
  <Paragraphs>242</Paragraphs>
  <Slides>16</Slides>
  <Notes>2</Notes>
  <HiddenSlides>0</HiddenSlides>
  <MMClips>1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Espiral</vt:lpstr>
      <vt:lpstr>Diseño de Bases de Datos</vt:lpstr>
      <vt:lpstr>Agenda</vt:lpstr>
      <vt:lpstr>SQL  DML</vt:lpstr>
      <vt:lpstr>SQL  DML</vt:lpstr>
      <vt:lpstr>SQL  DML</vt:lpstr>
      <vt:lpstr>SQL  DML</vt:lpstr>
      <vt:lpstr>SQL  DML</vt:lpstr>
      <vt:lpstr>Soluciones </vt:lpstr>
      <vt:lpstr>Soluciones </vt:lpstr>
      <vt:lpstr>Soluciones </vt:lpstr>
      <vt:lpstr>Soluciones </vt:lpstr>
      <vt:lpstr>Soluciones </vt:lpstr>
      <vt:lpstr>Soluciones </vt:lpstr>
      <vt:lpstr>Soluciones </vt:lpstr>
      <vt:lpstr>Soluciones </vt:lpstr>
      <vt:lpstr>Soluciones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las Bases de Datos</dc:title>
  <dc:creator>Pampa</dc:creator>
  <cp:lastModifiedBy>Rodolfo Bertone</cp:lastModifiedBy>
  <cp:revision>107</cp:revision>
  <dcterms:created xsi:type="dcterms:W3CDTF">2014-08-28T15:33:23Z</dcterms:created>
  <dcterms:modified xsi:type="dcterms:W3CDTF">2024-10-19T14:19:15Z</dcterms:modified>
</cp:coreProperties>
</file>